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1"/>
  </p:notesMasterIdLst>
  <p:sldIdLst>
    <p:sldId id="257" r:id="rId2"/>
    <p:sldId id="327" r:id="rId3"/>
    <p:sldId id="258" r:id="rId4"/>
    <p:sldId id="328" r:id="rId5"/>
    <p:sldId id="329" r:id="rId6"/>
    <p:sldId id="330" r:id="rId7"/>
    <p:sldId id="259" r:id="rId8"/>
    <p:sldId id="260" r:id="rId9"/>
    <p:sldId id="423" r:id="rId10"/>
    <p:sldId id="261" r:id="rId11"/>
    <p:sldId id="424" r:id="rId12"/>
    <p:sldId id="331" r:id="rId13"/>
    <p:sldId id="425" r:id="rId14"/>
    <p:sldId id="426" r:id="rId15"/>
    <p:sldId id="332" r:id="rId16"/>
    <p:sldId id="262" r:id="rId17"/>
    <p:sldId id="333" r:id="rId18"/>
    <p:sldId id="334" r:id="rId19"/>
    <p:sldId id="335" r:id="rId20"/>
    <p:sldId id="336" r:id="rId21"/>
    <p:sldId id="337" r:id="rId22"/>
    <p:sldId id="338" r:id="rId23"/>
    <p:sldId id="339" r:id="rId24"/>
    <p:sldId id="263" r:id="rId25"/>
    <p:sldId id="340" r:id="rId26"/>
    <p:sldId id="427" r:id="rId27"/>
    <p:sldId id="428" r:id="rId28"/>
    <p:sldId id="264" r:id="rId29"/>
    <p:sldId id="341" r:id="rId30"/>
    <p:sldId id="342" r:id="rId31"/>
    <p:sldId id="345" r:id="rId32"/>
    <p:sldId id="346" r:id="rId33"/>
    <p:sldId id="347" r:id="rId34"/>
    <p:sldId id="348" r:id="rId35"/>
    <p:sldId id="349" r:id="rId36"/>
    <p:sldId id="265" r:id="rId37"/>
    <p:sldId id="266" r:id="rId38"/>
    <p:sldId id="350" r:id="rId39"/>
    <p:sldId id="351" r:id="rId40"/>
    <p:sldId id="352" r:id="rId41"/>
    <p:sldId id="353" r:id="rId42"/>
    <p:sldId id="354" r:id="rId43"/>
    <p:sldId id="355" r:id="rId44"/>
    <p:sldId id="356" r:id="rId45"/>
    <p:sldId id="357" r:id="rId46"/>
    <p:sldId id="358" r:id="rId47"/>
    <p:sldId id="267" r:id="rId48"/>
    <p:sldId id="268" r:id="rId49"/>
    <p:sldId id="269" r:id="rId50"/>
    <p:sldId id="270" r:id="rId51"/>
    <p:sldId id="271" r:id="rId52"/>
    <p:sldId id="359" r:id="rId53"/>
    <p:sldId id="411" r:id="rId54"/>
    <p:sldId id="272" r:id="rId55"/>
    <p:sldId id="360" r:id="rId56"/>
    <p:sldId id="361" r:id="rId57"/>
    <p:sldId id="363" r:id="rId58"/>
    <p:sldId id="364" r:id="rId59"/>
    <p:sldId id="365" r:id="rId60"/>
    <p:sldId id="366" r:id="rId61"/>
    <p:sldId id="367" r:id="rId62"/>
    <p:sldId id="368" r:id="rId63"/>
    <p:sldId id="369" r:id="rId64"/>
    <p:sldId id="370" r:id="rId65"/>
    <p:sldId id="274" r:id="rId66"/>
    <p:sldId id="275" r:id="rId67"/>
    <p:sldId id="276" r:id="rId68"/>
    <p:sldId id="371" r:id="rId69"/>
    <p:sldId id="372" r:id="rId70"/>
    <p:sldId id="373" r:id="rId71"/>
    <p:sldId id="374" r:id="rId72"/>
    <p:sldId id="375" r:id="rId73"/>
    <p:sldId id="413" r:id="rId74"/>
    <p:sldId id="433" r:id="rId75"/>
    <p:sldId id="278" r:id="rId76"/>
    <p:sldId id="279" r:id="rId77"/>
    <p:sldId id="280" r:id="rId78"/>
    <p:sldId id="281" r:id="rId79"/>
    <p:sldId id="377" r:id="rId80"/>
    <p:sldId id="283" r:id="rId81"/>
    <p:sldId id="282" r:id="rId82"/>
    <p:sldId id="284" r:id="rId83"/>
    <p:sldId id="277" r:id="rId84"/>
    <p:sldId id="432" r:id="rId85"/>
    <p:sldId id="378" r:id="rId86"/>
    <p:sldId id="379" r:id="rId87"/>
    <p:sldId id="285" r:id="rId88"/>
    <p:sldId id="286" r:id="rId89"/>
    <p:sldId id="287" r:id="rId90"/>
    <p:sldId id="410" r:id="rId91"/>
    <p:sldId id="288" r:id="rId92"/>
    <p:sldId id="289" r:id="rId93"/>
    <p:sldId id="290" r:id="rId94"/>
    <p:sldId id="291" r:id="rId95"/>
    <p:sldId id="414" r:id="rId96"/>
    <p:sldId id="415" r:id="rId97"/>
    <p:sldId id="416" r:id="rId98"/>
    <p:sldId id="380" r:id="rId99"/>
    <p:sldId id="293" r:id="rId100"/>
    <p:sldId id="412" r:id="rId101"/>
    <p:sldId id="294" r:id="rId102"/>
    <p:sldId id="295" r:id="rId103"/>
    <p:sldId id="296" r:id="rId104"/>
    <p:sldId id="381" r:id="rId105"/>
    <p:sldId id="382" r:id="rId106"/>
    <p:sldId id="297" r:id="rId107"/>
    <p:sldId id="298" r:id="rId108"/>
    <p:sldId id="383" r:id="rId109"/>
    <p:sldId id="299" r:id="rId110"/>
    <p:sldId id="384" r:id="rId111"/>
    <p:sldId id="385" r:id="rId112"/>
    <p:sldId id="386" r:id="rId113"/>
    <p:sldId id="387" r:id="rId114"/>
    <p:sldId id="388" r:id="rId115"/>
    <p:sldId id="303" r:id="rId116"/>
    <p:sldId id="429" r:id="rId117"/>
    <p:sldId id="434" r:id="rId118"/>
    <p:sldId id="389" r:id="rId119"/>
    <p:sldId id="390" r:id="rId120"/>
    <p:sldId id="391" r:id="rId121"/>
    <p:sldId id="392" r:id="rId122"/>
    <p:sldId id="393" r:id="rId123"/>
    <p:sldId id="394" r:id="rId124"/>
    <p:sldId id="395" r:id="rId125"/>
    <p:sldId id="396" r:id="rId126"/>
    <p:sldId id="397" r:id="rId127"/>
    <p:sldId id="398" r:id="rId128"/>
    <p:sldId id="399" r:id="rId129"/>
    <p:sldId id="400" r:id="rId130"/>
    <p:sldId id="307" r:id="rId131"/>
    <p:sldId id="401" r:id="rId132"/>
    <p:sldId id="402" r:id="rId133"/>
    <p:sldId id="308" r:id="rId134"/>
    <p:sldId id="403" r:id="rId135"/>
    <p:sldId id="419" r:id="rId136"/>
    <p:sldId id="420" r:id="rId137"/>
    <p:sldId id="304" r:id="rId138"/>
    <p:sldId id="305" r:id="rId139"/>
    <p:sldId id="422" r:id="rId140"/>
    <p:sldId id="404" r:id="rId141"/>
    <p:sldId id="431" r:id="rId142"/>
    <p:sldId id="405" r:id="rId143"/>
    <p:sldId id="406" r:id="rId144"/>
    <p:sldId id="407" r:id="rId145"/>
    <p:sldId id="408" r:id="rId146"/>
    <p:sldId id="409" r:id="rId147"/>
    <p:sldId id="430" r:id="rId148"/>
    <p:sldId id="417" r:id="rId149"/>
    <p:sldId id="418" r:id="rId1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34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94" autoAdjust="0"/>
    <p:restoredTop sz="94558" autoAdjust="0"/>
  </p:normalViewPr>
  <p:slideViewPr>
    <p:cSldViewPr snapToGrid="0" snapToObjects="1">
      <p:cViewPr>
        <p:scale>
          <a:sx n="100" d="100"/>
          <a:sy n="100" d="100"/>
        </p:scale>
        <p:origin x="488" y="616"/>
      </p:cViewPr>
      <p:guideLst>
        <p:guide orient="horz" pos="3412"/>
        <p:guide pos="2880"/>
      </p:guideLst>
    </p:cSldViewPr>
  </p:slideViewPr>
  <p:outlineViewPr>
    <p:cViewPr>
      <p:scale>
        <a:sx n="33" d="100"/>
        <a:sy n="33" d="100"/>
      </p:scale>
      <p:origin x="0" y="43592"/>
    </p:cViewPr>
  </p:outlineViewPr>
  <p:notesTextViewPr>
    <p:cViewPr>
      <p:scale>
        <a:sx n="100" d="100"/>
        <a:sy n="100" d="100"/>
      </p:scale>
      <p:origin x="0" y="0"/>
    </p:cViewPr>
  </p:notesTextViewPr>
  <p:sorterViewPr>
    <p:cViewPr>
      <p:scale>
        <a:sx n="66" d="100"/>
        <a:sy n="66" d="100"/>
      </p:scale>
      <p:origin x="0" y="1962"/>
    </p:cViewPr>
  </p:sorterViewPr>
  <p:gridSpacing cx="114300" cy="1143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60AA15A-58E6-E846-B032-D5E4476CAE8D}" type="datetimeFigureOut">
              <a:rPr lang="en-US"/>
              <a:pPr/>
              <a:t>10/11/23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E6F6E6D-52ED-2247-9298-0A8262B2EB34}" type="slidenum">
              <a:rPr lang="en-US"/>
              <a:pPr/>
              <a:t>‹#›</a:t>
            </a:fld>
            <a:endParaRPr lang="en-US"/>
          </a:p>
        </p:txBody>
      </p:sp>
    </p:spTree>
    <p:extLst>
      <p:ext uri="{BB962C8B-B14F-4D97-AF65-F5344CB8AC3E}">
        <p14:creationId xmlns:p14="http://schemas.microsoft.com/office/powerpoint/2010/main" val="173076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16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DDACC735-3805-3642-B898-47B1A0EEBA18}"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471DF3C-0468-B647-A8B4-90E250135275}" type="slidenum">
              <a:rPr lang="en-US" sz="1200"/>
              <a:pPr eaLnBrk="1" hangingPunct="1"/>
              <a:t>14</a:t>
            </a:fld>
            <a:endParaRPr lang="en-US" sz="120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3662158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4D4DF46A-B60F-1844-8025-AC99DACC1C23}" type="slidenum">
              <a:rPr lang="en-US" sz="1200"/>
              <a:pPr eaLnBrk="1" hangingPunct="1"/>
              <a:t>16</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4D4DF46A-B60F-1844-8025-AC99DACC1C23}" type="slidenum">
              <a:rPr lang="en-US" sz="1200"/>
              <a:pPr eaLnBrk="1" hangingPunct="1"/>
              <a:t>17</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5E2BCEB-C7E2-194A-99A5-B2D02CD36A60}" type="slidenum">
              <a:rPr lang="en-US" sz="1200"/>
              <a:pPr eaLnBrk="1" hangingPunct="1"/>
              <a:t>24</a:t>
            </a:fld>
            <a:endParaRPr lang="en-US" sz="1200"/>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900"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5E2BCEB-C7E2-194A-99A5-B2D02CD36A60}" type="slidenum">
              <a:rPr lang="en-US" sz="1200"/>
              <a:pPr eaLnBrk="1" hangingPunct="1"/>
              <a:t>25</a:t>
            </a:fld>
            <a:endParaRPr lang="en-US" sz="1200"/>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900"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5E2BCEB-C7E2-194A-99A5-B2D02CD36A60}" type="slidenum">
              <a:rPr lang="en-US" sz="1200"/>
              <a:pPr eaLnBrk="1" hangingPunct="1"/>
              <a:t>26</a:t>
            </a:fld>
            <a:endParaRPr lang="en-US" sz="1200"/>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3325340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5E2BCEB-C7E2-194A-99A5-B2D02CD36A60}" type="slidenum">
              <a:rPr lang="en-US" sz="1200"/>
              <a:pPr eaLnBrk="1" hangingPunct="1"/>
              <a:t>27</a:t>
            </a:fld>
            <a:endParaRPr lang="en-US" sz="1200"/>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900"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702114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19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8212A3C-0F74-1143-9FF4-F65004A64750}" type="slidenum">
              <a:rPr lang="en-US" sz="1200"/>
              <a:pPr eaLnBrk="1" hangingPunct="1"/>
              <a:t>28</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19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8212A3C-0F74-1143-9FF4-F65004A64750}" type="slidenum">
              <a:rPr lang="en-US" sz="1200"/>
              <a:pPr eaLnBrk="1" hangingPunct="1"/>
              <a:t>29</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29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29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89E2130-956F-894B-BF12-A789490882F0}" type="slidenum">
              <a:rPr lang="en-US" sz="1200"/>
              <a:pPr eaLnBrk="1" hangingPunct="1"/>
              <a:t>36</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8861E1B-4CF7-0A45-8C83-AF241D157BCD}" type="slidenum">
              <a:rPr lang="en-US" sz="1200"/>
              <a:pPr eaLnBrk="1" hangingPunct="1"/>
              <a:t>3</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39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A71987B-3FEE-9444-9077-A95ECC9A37EF}" type="slidenum">
              <a:rPr lang="en-US" sz="1200"/>
              <a:pPr eaLnBrk="1" hangingPunct="1"/>
              <a:t>37</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839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A71987B-3FEE-9444-9077-A95ECC9A37EF}" type="slidenum">
              <a:rPr lang="en-US" sz="1200"/>
              <a:pPr eaLnBrk="1" hangingPunct="1"/>
              <a:t>38</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839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A71987B-3FEE-9444-9077-A95ECC9A37EF}" type="slidenum">
              <a:rPr lang="en-US" sz="1200"/>
              <a:pPr eaLnBrk="1" hangingPunct="1"/>
              <a:t>39</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839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A71987B-3FEE-9444-9077-A95ECC9A37EF}" type="slidenum">
              <a:rPr lang="en-US" sz="1200"/>
              <a:pPr eaLnBrk="1" hangingPunct="1"/>
              <a:t>40</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499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40C1C9C-37D0-6241-B404-333BBA89F662}" type="slidenum">
              <a:rPr lang="en-US" sz="1200"/>
              <a:pPr eaLnBrk="1" hangingPunct="1"/>
              <a:t>47</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60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69B1FCF-6021-854E-BCC7-59DA79847997}" type="slidenum">
              <a:rPr lang="en-US" sz="1200"/>
              <a:pPr eaLnBrk="1" hangingPunct="1"/>
              <a:t>48</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70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70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F020488-B1E7-0847-A22E-64C29F4BD652}" type="slidenum">
              <a:rPr lang="en-US" sz="1200"/>
              <a:pPr eaLnBrk="1" hangingPunct="1"/>
              <a:t>49</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806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AD84214-B910-7046-AA55-0C57FD72C709}" type="slidenum">
              <a:rPr lang="en-US" sz="1200"/>
              <a:pPr eaLnBrk="1" hangingPunct="1"/>
              <a:t>50</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90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909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FC3B656-E3BF-004E-840E-3E6383A040A5}" type="slidenum">
              <a:rPr lang="en-US" sz="1200"/>
              <a:pPr eaLnBrk="1" hangingPunct="1"/>
              <a:t>51</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90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909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FC3B656-E3BF-004E-840E-3E6383A040A5}" type="slidenum">
              <a:rPr lang="en-US" sz="1200"/>
              <a:pPr eaLnBrk="1" hangingPunct="1"/>
              <a:t>53</a:t>
            </a:fld>
            <a:endParaRPr lang="en-US" sz="1200"/>
          </a:p>
        </p:txBody>
      </p:sp>
    </p:spTree>
    <p:extLst>
      <p:ext uri="{BB962C8B-B14F-4D97-AF65-F5344CB8AC3E}">
        <p14:creationId xmlns:p14="http://schemas.microsoft.com/office/powerpoint/2010/main" val="3457267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68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5ECFAEF-8542-5C46-ACCB-37BC7E1373FD}" type="slidenum">
              <a:rPr lang="en-US" sz="1200"/>
              <a:pPr eaLnBrk="1" hangingPunct="1"/>
              <a:t>7</a:t>
            </a:fld>
            <a:endParaRPr 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901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7DF47E6-3E41-B84D-B428-DF7E2A45955A}" type="slidenum">
              <a:rPr lang="en-US" sz="1200"/>
              <a:pPr eaLnBrk="1" hangingPunct="1"/>
              <a:t>54</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921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A4A1B68-D706-A945-920C-F3C823BFA8B3}" type="slidenum">
              <a:rPr lang="en-US" sz="1200"/>
              <a:pPr eaLnBrk="1" hangingPunct="1"/>
              <a:t>65</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A9747E2-D92C-BC44-9D76-CE0A2AECD260}" type="slidenum">
              <a:rPr lang="en-US" sz="1200"/>
              <a:pPr eaLnBrk="1" hangingPunct="1"/>
              <a:t>66</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421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93CC889-24EF-2D4B-AFEE-69C735A144FC}" type="slidenum">
              <a:rPr lang="en-US" sz="1200"/>
              <a:pPr eaLnBrk="1" hangingPunct="1"/>
              <a:t>67</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D0F7D0C-415A-8C43-8C7A-C8735FA0FF96}" type="slidenum">
              <a:rPr lang="en-US" sz="1200"/>
              <a:pPr eaLnBrk="1" hangingPunct="1"/>
              <a:t>73</a:t>
            </a:fld>
            <a:endParaRPr lang="en-US" sz="120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3485535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D0F7D0C-415A-8C43-8C7A-C8735FA0FF96}" type="slidenum">
              <a:rPr lang="en-US" sz="1200"/>
              <a:pPr eaLnBrk="1" hangingPunct="1"/>
              <a:t>74</a:t>
            </a:fld>
            <a:endParaRPr lang="en-US" sz="120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5236"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765022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3A7EE39-B66C-8542-AA93-3EB93F18A243}" type="slidenum">
              <a:rPr lang="en-US" sz="1200"/>
              <a:pPr eaLnBrk="1" hangingPunct="1"/>
              <a:t>75</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72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72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5C1A45F-2939-BF42-9443-32BF1375E2F9}" type="slidenum">
              <a:rPr lang="en-US" sz="1200"/>
              <a:pPr eaLnBrk="1" hangingPunct="1"/>
              <a:t>76</a:t>
            </a:fld>
            <a:endParaRPr 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9830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ADCE7A0-0BBE-8843-AC16-9FD5403E05BC}" type="slidenum">
              <a:rPr lang="en-US" sz="1200"/>
              <a:pPr eaLnBrk="1" hangingPunct="1"/>
              <a:t>77</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93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993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7773E89-02FD-A247-BAFA-A108913BE168}" type="slidenum">
              <a:rPr lang="en-US" sz="1200"/>
              <a:pPr eaLnBrk="1" hangingPunct="1"/>
              <a:t>78</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FA1BE7F-F31D-B643-833B-FFE8AED910D4}" type="slidenum">
              <a:rPr lang="en-US" sz="1200"/>
              <a:pPr eaLnBrk="1" hangingPunct="1"/>
              <a:t>8</a:t>
            </a:fld>
            <a:endParaRPr lang="en-US" sz="1200"/>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13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13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1425805-7E7A-6C48-9DB6-D6AB1632B123}" type="slidenum">
              <a:rPr lang="en-US" sz="1200"/>
              <a:pPr eaLnBrk="1" hangingPunct="1"/>
              <a:t>80</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035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D553C5C-24C8-CB4E-8482-9379B0A08180}" type="slidenum">
              <a:rPr lang="en-US" sz="1200"/>
              <a:pPr eaLnBrk="1" hangingPunct="1"/>
              <a:t>81</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24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850326B-3A3E-B647-80A8-9DD8691A25B6}" type="slidenum">
              <a:rPr lang="en-US" sz="1200"/>
              <a:pPr eaLnBrk="1" hangingPunct="1"/>
              <a:t>82</a:t>
            </a:fld>
            <a:endParaRPr 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D0F7D0C-415A-8C43-8C7A-C8735FA0FF96}" type="slidenum">
              <a:rPr lang="en-US" sz="1200"/>
              <a:pPr eaLnBrk="1" hangingPunct="1"/>
              <a:t>83</a:t>
            </a:fld>
            <a:endParaRPr lang="en-US" sz="120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5236"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21151927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D0F7D0C-415A-8C43-8C7A-C8735FA0FF96}" type="slidenum">
              <a:rPr lang="en-US" sz="1200"/>
              <a:pPr eaLnBrk="1" hangingPunct="1"/>
              <a:t>84</a:t>
            </a:fld>
            <a:endParaRPr lang="en-US" sz="120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33225371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3A7EE39-B66C-8542-AA93-3EB93F18A243}" type="slidenum">
              <a:rPr lang="en-US" sz="1200"/>
              <a:pPr eaLnBrk="1" hangingPunct="1"/>
              <a:t>86</a:t>
            </a:fld>
            <a:endParaRPr 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34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342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D2A1A3EA-C7F4-D140-B2DE-B0FAB2CC4D1B}" type="slidenum">
              <a:rPr lang="en-US" sz="1200"/>
              <a:pPr eaLnBrk="1" hangingPunct="1"/>
              <a:t>87</a:t>
            </a:fld>
            <a:endParaRPr 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445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80C56E9-46B3-9446-A8D8-63A0BDFB6FB3}" type="slidenum">
              <a:rPr lang="en-US" sz="1200"/>
              <a:pPr eaLnBrk="1" hangingPunct="1"/>
              <a:t>88</a:t>
            </a:fld>
            <a:endParaRPr lang="en-US"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54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547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530F6FF-92A5-AE42-A819-8D14ECCBE68E}" type="slidenum">
              <a:rPr lang="en-US" sz="1200"/>
              <a:pPr eaLnBrk="1" hangingPunct="1"/>
              <a:t>89</a:t>
            </a:fld>
            <a:endParaRPr lang="en-US"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65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E959860-5964-0548-873D-AD9175D960C2}" type="slidenum">
              <a:rPr lang="en-US" sz="1200"/>
              <a:pPr eaLnBrk="1" hangingPunct="1"/>
              <a:t>91</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FA1BE7F-F31D-B643-833B-FFE8AED910D4}" type="slidenum">
              <a:rPr lang="en-US" sz="1200"/>
              <a:pPr eaLnBrk="1" hangingPunct="1"/>
              <a:t>9</a:t>
            </a:fld>
            <a:endParaRPr lang="en-US" sz="1200"/>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1495922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75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75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860673E-6E59-0842-AB73-7A60F58A0323}" type="slidenum">
              <a:rPr lang="en-US" sz="1200"/>
              <a:pPr eaLnBrk="1" hangingPunct="1"/>
              <a:t>92</a:t>
            </a:fld>
            <a:endParaRPr 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85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4892216-9767-A743-AD71-6ACC5FC1E41D}" type="slidenum">
              <a:rPr lang="en-US" sz="1200"/>
              <a:pPr eaLnBrk="1" hangingPunct="1"/>
              <a:t>93</a:t>
            </a:fld>
            <a:endParaRPr 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95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95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93D252F-9382-9740-BB63-E5436297BB4F}" type="slidenum">
              <a:rPr lang="en-US" sz="1200"/>
              <a:pPr eaLnBrk="1" hangingPunct="1"/>
              <a:t>94</a:t>
            </a:fld>
            <a:endParaRPr 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93D252F-9382-9740-BB63-E5436297BB4F}" type="slidenum">
              <a:rPr lang="en-US" sz="1200"/>
              <a:pPr eaLnBrk="1" hangingPunct="1"/>
              <a:t>96</a:t>
            </a:fld>
            <a:endParaRPr lang="en-US" sz="1200"/>
          </a:p>
        </p:txBody>
      </p:sp>
    </p:spTree>
    <p:extLst>
      <p:ext uri="{BB962C8B-B14F-4D97-AF65-F5344CB8AC3E}">
        <p14:creationId xmlns:p14="http://schemas.microsoft.com/office/powerpoint/2010/main" val="6207767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CA2147B-0F56-3840-A5E6-49C678CA87DD}" type="slidenum">
              <a:rPr lang="en-US" sz="1200"/>
              <a:pPr eaLnBrk="1" hangingPunct="1"/>
              <a:t>99</a:t>
            </a:fld>
            <a:endParaRPr 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126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B990A8F-CA4B-4D4B-8D30-AC6DCF58BDE5}" type="slidenum">
              <a:rPr lang="en-US" sz="1200"/>
              <a:pPr eaLnBrk="1" hangingPunct="1"/>
              <a:t>101</a:t>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36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1366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417E982-C342-6549-AEC4-4F7D0B5B1875}" type="slidenum">
              <a:rPr lang="en-US" sz="1200"/>
              <a:pPr eaLnBrk="1" hangingPunct="1"/>
              <a:t>102</a:t>
            </a:fld>
            <a:endParaRPr 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46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469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76C21BA-32DF-7243-A63F-D745A01D4667}" type="slidenum">
              <a:rPr lang="en-US" sz="1200"/>
              <a:pPr eaLnBrk="1" hangingPunct="1"/>
              <a:t>103</a:t>
            </a:fld>
            <a:endParaRPr 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57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157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4B125D8-9A17-3742-9060-C28795A57E58}" type="slidenum">
              <a:rPr lang="en-US" sz="1200"/>
              <a:pPr eaLnBrk="1" hangingPunct="1"/>
              <a:t>106</a:t>
            </a:fld>
            <a:endParaRPr lang="en-US"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67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1674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DB933EE6-9933-1741-A9D4-CE40ABC54389}" type="slidenum">
              <a:rPr lang="en-US" sz="1200"/>
              <a:pPr eaLnBrk="1" hangingPunct="1"/>
              <a:t>107</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471DF3C-0468-B647-A8B4-90E250135275}" type="slidenum">
              <a:rPr lang="en-US" sz="1200"/>
              <a:pPr eaLnBrk="1" hangingPunct="1"/>
              <a:t>10</a:t>
            </a:fld>
            <a:endParaRPr lang="en-US" sz="120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885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77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177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48785AD-A01D-0D43-A625-FC44427EA7FE}" type="slidenum">
              <a:rPr lang="en-US" sz="1200"/>
              <a:pPr eaLnBrk="1" hangingPunct="1"/>
              <a:t>109</a:t>
            </a:fld>
            <a:endParaRPr lang="en-US"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77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177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48785AD-A01D-0D43-A625-FC44427EA7FE}" type="slidenum">
              <a:rPr lang="en-US" sz="1200"/>
              <a:pPr eaLnBrk="1" hangingPunct="1"/>
              <a:t>110</a:t>
            </a:fld>
            <a:endParaRPr lang="en-US" sz="12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77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177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48785AD-A01D-0D43-A625-FC44427EA7FE}" type="slidenum">
              <a:rPr lang="en-US" sz="1200"/>
              <a:pPr eaLnBrk="1" hangingPunct="1"/>
              <a:t>111</a:t>
            </a:fld>
            <a:endParaRPr lang="en-US" sz="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77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177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48785AD-A01D-0D43-A625-FC44427EA7FE}" type="slidenum">
              <a:rPr lang="en-US" sz="1200"/>
              <a:pPr eaLnBrk="1" hangingPunct="1"/>
              <a:t>112</a:t>
            </a:fld>
            <a:endParaRPr lang="en-US"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77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177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48785AD-A01D-0D43-A625-FC44427EA7FE}" type="slidenum">
              <a:rPr lang="en-US" sz="1200"/>
              <a:pPr eaLnBrk="1" hangingPunct="1"/>
              <a:t>113</a:t>
            </a:fld>
            <a:endParaRPr lang="en-US"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77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177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48785AD-A01D-0D43-A625-FC44427EA7FE}" type="slidenum">
              <a:rPr lang="en-US" sz="1200"/>
              <a:pPr eaLnBrk="1" hangingPunct="1"/>
              <a:t>114</a:t>
            </a:fld>
            <a:endParaRPr 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18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18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7DA96F-F780-514A-85D0-64A04A8A9D92}" type="slidenum">
              <a:rPr lang="en-US" sz="1200"/>
              <a:pPr eaLnBrk="1" hangingPunct="1"/>
              <a:t>115</a:t>
            </a:fld>
            <a:endParaRPr lang="en-US" sz="12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A9747E2-D92C-BC44-9D76-CE0A2AECD260}" type="slidenum">
              <a:rPr lang="en-US" sz="1200"/>
              <a:pPr eaLnBrk="1" hangingPunct="1"/>
              <a:t>119</a:t>
            </a:fld>
            <a:endParaRPr 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A9747E2-D92C-BC44-9D76-CE0A2AECD260}" type="slidenum">
              <a:rPr lang="en-US" sz="1200"/>
              <a:pPr eaLnBrk="1" hangingPunct="1"/>
              <a:t>120</a:t>
            </a:fld>
            <a:endParaRPr 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902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293ACB4-09A5-6146-852E-1814B9683562}" type="slidenum">
              <a:rPr lang="en-US" sz="1200"/>
              <a:pPr eaLnBrk="1" hangingPunct="1"/>
              <a:t>121</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471DF3C-0468-B647-A8B4-90E250135275}" type="slidenum">
              <a:rPr lang="en-US" sz="1200"/>
              <a:pPr eaLnBrk="1" hangingPunct="1"/>
              <a:t>11</a:t>
            </a:fld>
            <a:endParaRPr lang="en-US" sz="120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9583215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A9747E2-D92C-BC44-9D76-CE0A2AECD260}" type="slidenum">
              <a:rPr lang="en-US" sz="1200"/>
              <a:pPr eaLnBrk="1" hangingPunct="1"/>
              <a:t>122</a:t>
            </a:fld>
            <a:endParaRPr 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A9747E2-D92C-BC44-9D76-CE0A2AECD260}" type="slidenum">
              <a:rPr lang="en-US" sz="1200"/>
              <a:pPr eaLnBrk="1" hangingPunct="1"/>
              <a:t>123</a:t>
            </a:fld>
            <a:endParaRPr 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A9747E2-D92C-BC44-9D76-CE0A2AECD260}" type="slidenum">
              <a:rPr lang="en-US" sz="1200"/>
              <a:pPr eaLnBrk="1" hangingPunct="1"/>
              <a:t>124</a:t>
            </a:fld>
            <a:endParaRPr 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902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293ACB4-09A5-6146-852E-1814B9683562}" type="slidenum">
              <a:rPr lang="en-US" sz="1200"/>
              <a:pPr eaLnBrk="1" hangingPunct="1"/>
              <a:t>125</a:t>
            </a:fld>
            <a:endParaRPr lang="en-US" sz="12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249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AD96A31-AE40-F447-A8D4-EBD5005B8FC1}" type="slidenum">
              <a:rPr lang="en-US" sz="1200"/>
              <a:pPr eaLnBrk="1" hangingPunct="1"/>
              <a:t>129</a:t>
            </a:fld>
            <a:endParaRPr lang="en-US"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59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2595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4942038-113E-C046-8C65-C4B731F25321}" type="slidenum">
              <a:rPr lang="en-US" sz="1200"/>
              <a:pPr eaLnBrk="1" hangingPunct="1"/>
              <a:t>130</a:t>
            </a:fld>
            <a:endParaRPr lang="en-US" sz="12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59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2595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4942038-113E-C046-8C65-C4B731F25321}" type="slidenum">
              <a:rPr lang="en-US" sz="1200"/>
              <a:pPr eaLnBrk="1" hangingPunct="1"/>
              <a:t>131</a:t>
            </a:fld>
            <a:endParaRPr lang="en-US" sz="12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269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A4B8F49-5D03-604D-B46D-CA082663CDAA}" type="slidenum">
              <a:rPr lang="en-US" sz="1200"/>
              <a:pPr eaLnBrk="1" hangingPunct="1"/>
              <a:t>133</a:t>
            </a:fld>
            <a:endParaRPr lang="en-US" sz="120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228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2111313-55E3-CC48-8A6E-3B74FC46C39C}" type="slidenum">
              <a:rPr lang="en-US" sz="1200"/>
              <a:pPr eaLnBrk="1" hangingPunct="1"/>
              <a:t>137</a:t>
            </a:fld>
            <a:endParaRPr lang="en-US" sz="120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39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2390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8743DC5-497D-7E4A-91E3-D59D3DCBE8EB}" type="slidenum">
              <a:rPr lang="en-US" sz="1200"/>
              <a:pPr eaLnBrk="1" hangingPunct="1"/>
              <a:t>138</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471DF3C-0468-B647-A8B4-90E250135275}" type="slidenum">
              <a:rPr lang="en-US" sz="1200"/>
              <a:pPr eaLnBrk="1" hangingPunct="1"/>
              <a:t>12</a:t>
            </a:fld>
            <a:endParaRPr lang="en-US" sz="120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885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6F6E6D-52ED-2247-9298-0A8262B2EB34}" type="slidenum">
              <a:rPr lang="en-US" smtClean="0"/>
              <a:pPr/>
              <a:t>139</a:t>
            </a:fld>
            <a:endParaRPr lang="en-US"/>
          </a:p>
        </p:txBody>
      </p:sp>
    </p:spTree>
    <p:extLst>
      <p:ext uri="{BB962C8B-B14F-4D97-AF65-F5344CB8AC3E}">
        <p14:creationId xmlns:p14="http://schemas.microsoft.com/office/powerpoint/2010/main" val="22761080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331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9B745EE-13F5-A64F-B1F3-880C96A2DDCB}" type="slidenum">
              <a:rPr lang="en-US" sz="1200"/>
              <a:pPr eaLnBrk="1" hangingPunct="1"/>
              <a:t>140</a:t>
            </a:fld>
            <a:endParaRPr lang="en-US" sz="120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9B745EE-13F5-A64F-B1F3-880C96A2DDCB}" type="slidenum">
              <a:rPr lang="en-US" sz="1200"/>
              <a:pPr eaLnBrk="1" hangingPunct="1"/>
              <a:t>141</a:t>
            </a:fld>
            <a:endParaRPr lang="en-US" sz="1200"/>
          </a:p>
        </p:txBody>
      </p:sp>
    </p:spTree>
    <p:extLst>
      <p:ext uri="{BB962C8B-B14F-4D97-AF65-F5344CB8AC3E}">
        <p14:creationId xmlns:p14="http://schemas.microsoft.com/office/powerpoint/2010/main" val="2160264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41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341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F60FB1A-3DDF-534B-AA96-C57F0987349F}" type="slidenum">
              <a:rPr lang="en-US" sz="1200"/>
              <a:pPr eaLnBrk="1" hangingPunct="1"/>
              <a:t>142</a:t>
            </a:fld>
            <a:endParaRPr lang="en-US" sz="120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51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351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DB394A96-4796-894E-BBD3-FF29661B8B7E}" type="slidenum">
              <a:rPr lang="en-US" sz="1200"/>
              <a:pPr eaLnBrk="1" hangingPunct="1"/>
              <a:t>143</a:t>
            </a:fld>
            <a:endParaRPr lang="en-US" sz="120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61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3619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A88AE16-B6FE-BB42-9166-EDA1873E9630}" type="slidenum">
              <a:rPr lang="en-US" sz="1200"/>
              <a:pPr eaLnBrk="1" hangingPunct="1"/>
              <a:t>144</a:t>
            </a:fld>
            <a:endParaRPr lang="en-US" sz="120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433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287924E-286C-C943-9863-D45D9D1E843B}" type="slidenum">
              <a:rPr lang="en-US" sz="1200"/>
              <a:pPr eaLnBrk="1" hangingPunct="1"/>
              <a:t>146</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471DF3C-0468-B647-A8B4-90E250135275}" type="slidenum">
              <a:rPr lang="en-US" sz="1200"/>
              <a:pPr eaLnBrk="1" hangingPunct="1"/>
              <a:t>13</a:t>
            </a:fld>
            <a:endParaRPr lang="en-US" sz="120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885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extLst>
      <p:ext uri="{BB962C8B-B14F-4D97-AF65-F5344CB8AC3E}">
        <p14:creationId xmlns:p14="http://schemas.microsoft.com/office/powerpoint/2010/main" val="208927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F531B64-E441-6347-90A5-D6B30FCDD8B5}"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14177E4B-B0F4-AC45-9217-40C43077D7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B3AACEF0-ED26-C04F-A20F-7222FABB2DBE}" type="slidenum">
              <a:rPr lang="en-US" smtClean="0"/>
              <a:pPr/>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229EB19-D124-6B48-9C0E-F83CF10860DF}"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5A78605-0656-1D4A-8F1C-8729236DE1B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ED78B6F-9337-C74F-A8F1-171ACB2F4CF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A571FD2-C04A-F14B-910E-30B8412EBCAA}"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72DE300-B3F9-AE45-9EF8-F0F579E4D86D}" type="slidenum">
              <a:rPr lang="en-US" smtClean="0"/>
              <a:pPr/>
              <a:t>‹#›</a:t>
            </a:fld>
            <a:endParaRPr lang="en-US"/>
          </a:p>
        </p:txBody>
      </p:sp>
    </p:spTree>
    <p:extLst>
      <p:ext uri="{BB962C8B-B14F-4D97-AF65-F5344CB8AC3E}">
        <p14:creationId xmlns:p14="http://schemas.microsoft.com/office/powerpoint/2010/main" val="371039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2FB273E-2E6B-B54E-BB31-21CFAC5814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C Question">
    <p:spTree>
      <p:nvGrpSpPr>
        <p:cNvPr id="1" name=""/>
        <p:cNvGrpSpPr/>
        <p:nvPr/>
      </p:nvGrpSpPr>
      <p:grpSpPr>
        <a:xfrm>
          <a:off x="0" y="0"/>
          <a:ext cx="0" cy="0"/>
          <a:chOff x="0" y="0"/>
          <a:chExt cx="0" cy="0"/>
        </a:xfrm>
      </p:grpSpPr>
      <p:sp>
        <p:nvSpPr>
          <p:cNvPr id="7" name="Rectangle 6"/>
          <p:cNvSpPr/>
          <p:nvPr/>
        </p:nvSpPr>
        <p:spPr>
          <a:xfrm>
            <a:off x="284164" y="455775"/>
            <a:ext cx="8574087" cy="67728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200" dirty="0">
                <a:latin typeface="+mj-lt"/>
              </a:rPr>
              <a:t>Question</a:t>
            </a:r>
            <a:endParaRPr sz="4200" dirty="0">
              <a:latin typeface="+mj-lt"/>
            </a:endParaRPr>
          </a:p>
        </p:txBody>
      </p:sp>
      <p:grpSp>
        <p:nvGrpSpPr>
          <p:cNvPr id="8" name="Group 7"/>
          <p:cNvGrpSpPr/>
          <p:nvPr/>
        </p:nvGrpSpPr>
        <p:grpSpPr>
          <a:xfrm>
            <a:off x="281877" y="112118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idx="1" hasCustomPrompt="1"/>
          </p:nvPr>
        </p:nvSpPr>
        <p:spPr>
          <a:xfrm>
            <a:off x="1781504" y="1616939"/>
            <a:ext cx="6582275" cy="1200189"/>
          </a:xfrm>
        </p:spPr>
        <p:txBody>
          <a:bodyPr/>
          <a:lstStyle>
            <a:lvl1pPr marL="0" indent="0">
              <a:buFontTx/>
              <a:buNone/>
              <a:defRPr/>
            </a:lvl1pPr>
            <a:lvl2pPr>
              <a:buFont typeface="+mj-lt"/>
              <a:buAutoNum type="alphaUcPeriod"/>
              <a:defRPr/>
            </a:lvl2pPr>
            <a:lvl3pPr marL="1028700" indent="-342900">
              <a:buFont typeface="+mj-lt"/>
              <a:buAutoNum type="alphaUcPeriod"/>
              <a:defRPr/>
            </a:lvl3pPr>
            <a:lvl4pPr marL="1202531" indent="-257175">
              <a:buFont typeface="+mj-lt"/>
              <a:buAutoNum type="alphaUcPeriod"/>
              <a:defRPr/>
            </a:lvl4pPr>
            <a:lvl5pPr marL="1463278" indent="-257175">
              <a:buFont typeface="+mj-lt"/>
              <a:buAutoNum type="alphaUcPeriod"/>
              <a:defRPr/>
            </a:lvl5pPr>
          </a:lstStyle>
          <a:p>
            <a:pPr lvl="0"/>
            <a:r>
              <a:rPr lang="en-US" dirty="0"/>
              <a:t>Question</a:t>
            </a:r>
            <a:endParaRPr dirty="0"/>
          </a:p>
        </p:txBody>
      </p:sp>
      <p:sp>
        <p:nvSpPr>
          <p:cNvPr id="14" name="Text Placeholder 13">
            <a:extLst>
              <a:ext uri="{FF2B5EF4-FFF2-40B4-BE49-F238E27FC236}">
                <a16:creationId xmlns:a16="http://schemas.microsoft.com/office/drawing/2014/main" id="{050983D5-67C9-E642-8FAD-59ACC415224A}"/>
              </a:ext>
            </a:extLst>
          </p:cNvPr>
          <p:cNvSpPr>
            <a:spLocks noGrp="1"/>
          </p:cNvSpPr>
          <p:nvPr>
            <p:ph type="body" sz="quarter" idx="10"/>
          </p:nvPr>
        </p:nvSpPr>
        <p:spPr>
          <a:xfrm>
            <a:off x="1781504" y="2932043"/>
            <a:ext cx="6611179" cy="3621157"/>
          </a:xfrm>
        </p:spPr>
        <p:txBody>
          <a:bodyPr/>
          <a:lstStyle>
            <a:lvl1pPr marL="457200" indent="-457200">
              <a:buFont typeface="+mj-lt"/>
              <a:buAutoNum type="alphaUcPeriod"/>
              <a:defRPr/>
            </a:lvl1pPr>
            <a:lvl2pPr marL="800100" indent="-457200">
              <a:buFont typeface="+mj-lt"/>
              <a:buAutoNum type="alphaUcPeriod"/>
              <a:defRPr/>
            </a:lvl2pPr>
            <a:lvl3pPr marL="1371600" indent="-457200">
              <a:buFont typeface="+mj-lt"/>
              <a:buAutoNum type="alphaUcPeriod"/>
              <a:defRPr/>
            </a:lvl3pPr>
            <a:lvl4pPr marL="1603375" indent="-342900">
              <a:buFont typeface="+mj-lt"/>
              <a:buAutoNum type="alphaUcPeriod"/>
              <a:defRPr/>
            </a:lvl4pPr>
            <a:lvl5pPr marL="1951037" indent="-342900">
              <a:buFont typeface="+mj-lt"/>
              <a:buAutoNum type="alphaU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B748048-C519-E747-9DC5-A550B88F72E4}"/>
              </a:ext>
            </a:extLst>
          </p:cNvPr>
          <p:cNvSpPr>
            <a:spLocks noGrp="1"/>
          </p:cNvSpPr>
          <p:nvPr>
            <p:ph type="body" sz="quarter" idx="11"/>
          </p:nvPr>
        </p:nvSpPr>
        <p:spPr>
          <a:xfrm>
            <a:off x="7730728" y="6553200"/>
            <a:ext cx="528638" cy="304800"/>
          </a:xfrm>
        </p:spPr>
        <p:txBody>
          <a:bodyPr>
            <a:noAutofit/>
          </a:bodyPr>
          <a:lstStyle>
            <a:lvl1pPr marL="0" indent="0" algn="r">
              <a:buNone/>
              <a:defRPr sz="900"/>
            </a:lvl1pPr>
            <a:lvl2pPr>
              <a:defRPr sz="900"/>
            </a:lvl2pPr>
            <a:lvl3pPr>
              <a:defRPr sz="900"/>
            </a:lvl3pPr>
            <a:lvl4pPr>
              <a:defRPr sz="900"/>
            </a:lvl4pPr>
            <a:lvl5pPr>
              <a:defRPr sz="900"/>
            </a:lvl5pPr>
          </a:lstStyle>
          <a:p>
            <a:pPr lvl="0"/>
            <a:endParaRPr lang="en-US" dirty="0"/>
          </a:p>
        </p:txBody>
      </p:sp>
    </p:spTree>
    <p:extLst>
      <p:ext uri="{BB962C8B-B14F-4D97-AF65-F5344CB8AC3E}">
        <p14:creationId xmlns:p14="http://schemas.microsoft.com/office/powerpoint/2010/main" val="253673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Question &amp; Answer (deprecated)">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marL="457200" indent="-457200">
              <a:spcBef>
                <a:spcPts val="500"/>
              </a:spcBef>
              <a:buFont typeface="+mj-lt"/>
              <a:buAutoNum type="alphaUcPeriod"/>
              <a:defRPr/>
            </a:lvl1pPr>
            <a:lvl2pPr>
              <a:buFont typeface="+mj-lt"/>
              <a:buAutoNum type="alphaUcPeriod"/>
              <a:defRPr/>
            </a:lvl2pPr>
            <a:lvl3pPr marL="1371600" indent="-457200">
              <a:buFont typeface="+mj-lt"/>
              <a:buAutoNum type="alphaUcPeriod"/>
              <a:defRPr/>
            </a:lvl3pPr>
            <a:lvl4pPr marL="1603375" indent="-342900">
              <a:buFont typeface="+mj-lt"/>
              <a:buAutoNum type="alphaUcPeriod"/>
              <a:defRPr/>
            </a:lvl4pPr>
            <a:lvl5pPr marL="1951037" indent="-342900">
              <a:buFont typeface="+mj-lt"/>
              <a:buAutoNum type="alphaU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2FB273E-2E6B-B54E-BB31-21CFAC5814DF}" type="slidenum">
              <a:rPr lang="en-US" smtClean="0"/>
              <a:pPr/>
              <a:t>‹#›</a:t>
            </a:fld>
            <a:endParaRPr lang="en-US"/>
          </a:p>
        </p:txBody>
      </p:sp>
    </p:spTree>
    <p:extLst>
      <p:ext uri="{BB962C8B-B14F-4D97-AF65-F5344CB8AC3E}">
        <p14:creationId xmlns:p14="http://schemas.microsoft.com/office/powerpoint/2010/main" val="399017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72DE300-B3F9-AE45-9EF8-F0F579E4D86D}"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F7672AB-C4DE-6F4B-B210-66A5C58B6B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72DE300-B3F9-AE45-9EF8-F0F579E4D86D}"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DA3E5BC-7422-4A4F-BF95-2A8578D35C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18A6925-0172-6D4E-B9B6-4FAEAEDE01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a:defRPr/>
            </a:pPr>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a:defRPr/>
            </a:pPr>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C72DE300-B3F9-AE45-9EF8-F0F579E4D86D}"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81" r:id="rId3"/>
    <p:sldLayoutId id="2147483680"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9" r:id="rId19"/>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a:latin typeface="Arial" charset="0"/>
                <a:cs typeface="Arial" charset="0"/>
              </a:rPr>
              <a:t>Memory Management</a:t>
            </a:r>
          </a:p>
        </p:txBody>
      </p:sp>
      <p:sp>
        <p:nvSpPr>
          <p:cNvPr id="2051" name="Rectangle 3"/>
          <p:cNvSpPr>
            <a:spLocks noGrp="1" noChangeArrowheads="1"/>
          </p:cNvSpPr>
          <p:nvPr>
            <p:ph type="subTitle" idx="1"/>
          </p:nvPr>
        </p:nvSpPr>
        <p:spPr/>
        <p:txBody>
          <a:bodyPr/>
          <a:lstStyle/>
          <a:p>
            <a:r>
              <a:rPr lang="en-US" dirty="0">
                <a:latin typeface="Arial" charset="0"/>
                <a:cs typeface="Arial" charset="0"/>
              </a:rPr>
              <a:t>Ramachandran &amp; Leahy, Chapters 7 &amp; 8</a:t>
            </a:r>
          </a:p>
          <a:p>
            <a:pPr eaLnBrk="1" hangingPunct="1"/>
            <a:endParaRPr lang="en-US" dirty="0">
              <a:latin typeface="Arial" charset="0"/>
              <a:cs typeface="Arial" charset="0"/>
            </a:endParaRPr>
          </a:p>
        </p:txBody>
      </p:sp>
    </p:spTree>
    <p:extLst>
      <p:ext uri="{BB962C8B-B14F-4D97-AF65-F5344CB8AC3E}">
        <p14:creationId xmlns:p14="http://schemas.microsoft.com/office/powerpoint/2010/main" val="85660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54"/>
          <p:cNvGrpSpPr>
            <a:grpSpLocks/>
          </p:cNvGrpSpPr>
          <p:nvPr/>
        </p:nvGrpSpPr>
        <p:grpSpPr bwMode="auto">
          <a:xfrm>
            <a:off x="61504" y="1782762"/>
            <a:ext cx="8516938" cy="4937125"/>
            <a:chOff x="52" y="317"/>
            <a:chExt cx="5364" cy="3110"/>
          </a:xfrm>
        </p:grpSpPr>
        <p:sp>
          <p:nvSpPr>
            <p:cNvPr id="6147" name="Text Box 5"/>
            <p:cNvSpPr txBox="1">
              <a:spLocks noChangeArrowheads="1"/>
            </p:cNvSpPr>
            <p:nvPr/>
          </p:nvSpPr>
          <p:spPr bwMode="auto">
            <a:xfrm>
              <a:off x="225" y="1872"/>
              <a:ext cx="5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6148" name="Oval 6"/>
            <p:cNvSpPr>
              <a:spLocks noChangeAspect="1" noChangeArrowheads="1"/>
            </p:cNvSpPr>
            <p:nvPr/>
          </p:nvSpPr>
          <p:spPr bwMode="auto">
            <a:xfrm>
              <a:off x="52" y="1584"/>
              <a:ext cx="864" cy="86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6149" name="AutoShape 7"/>
            <p:cNvCxnSpPr>
              <a:cxnSpLocks noChangeShapeType="1"/>
              <a:stCxn id="6148" idx="6"/>
              <a:endCxn id="6154" idx="1"/>
            </p:cNvCxnSpPr>
            <p:nvPr/>
          </p:nvCxnSpPr>
          <p:spPr bwMode="auto">
            <a:xfrm flipV="1">
              <a:off x="916" y="2006"/>
              <a:ext cx="524" cy="1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50" name="Text Box 8"/>
            <p:cNvSpPr txBox="1">
              <a:spLocks noChangeArrowheads="1"/>
            </p:cNvSpPr>
            <p:nvPr/>
          </p:nvSpPr>
          <p:spPr bwMode="auto">
            <a:xfrm>
              <a:off x="3936" y="317"/>
              <a:ext cx="79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6151" name="Rectangle 9"/>
            <p:cNvSpPr>
              <a:spLocks noChangeArrowheads="1"/>
            </p:cNvSpPr>
            <p:nvPr/>
          </p:nvSpPr>
          <p:spPr bwMode="auto">
            <a:xfrm>
              <a:off x="3744" y="662"/>
              <a:ext cx="1152" cy="276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52" name="Text Box 11"/>
            <p:cNvSpPr txBox="1">
              <a:spLocks noChangeArrowheads="1"/>
            </p:cNvSpPr>
            <p:nvPr/>
          </p:nvSpPr>
          <p:spPr bwMode="auto">
            <a:xfrm>
              <a:off x="916" y="2102"/>
              <a:ext cx="779"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a:p>
              <a:pPr eaLnBrk="1" hangingPunct="1"/>
              <a:r>
                <a:rPr lang="en-US" sz="1800" b="1"/>
                <a:t>Address  </a:t>
              </a:r>
            </a:p>
          </p:txBody>
        </p:sp>
        <p:sp>
          <p:nvSpPr>
            <p:cNvPr id="6153" name="Text Box 12"/>
            <p:cNvSpPr txBox="1">
              <a:spLocks noChangeArrowheads="1"/>
            </p:cNvSpPr>
            <p:nvPr/>
          </p:nvSpPr>
          <p:spPr bwMode="auto">
            <a:xfrm>
              <a:off x="2903" y="2218"/>
              <a:ext cx="795"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6154" name="AutoShape 13"/>
            <p:cNvSpPr>
              <a:spLocks noChangeArrowheads="1"/>
            </p:cNvSpPr>
            <p:nvPr/>
          </p:nvSpPr>
          <p:spPr bwMode="auto">
            <a:xfrm>
              <a:off x="1440" y="1814"/>
              <a:ext cx="576" cy="384"/>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55" name="Text Box 14"/>
            <p:cNvSpPr txBox="1">
              <a:spLocks noChangeArrowheads="1"/>
            </p:cNvSpPr>
            <p:nvPr/>
          </p:nvSpPr>
          <p:spPr bwMode="auto">
            <a:xfrm>
              <a:off x="1612" y="1876"/>
              <a:ext cx="20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&gt;</a:t>
              </a:r>
            </a:p>
          </p:txBody>
        </p:sp>
        <p:sp>
          <p:nvSpPr>
            <p:cNvPr id="6156" name="Text Box 15"/>
            <p:cNvSpPr txBox="1">
              <a:spLocks noChangeArrowheads="1"/>
            </p:cNvSpPr>
            <p:nvPr/>
          </p:nvSpPr>
          <p:spPr bwMode="auto">
            <a:xfrm>
              <a:off x="1094" y="1127"/>
              <a:ext cx="1110" cy="2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Lower bound  </a:t>
              </a:r>
            </a:p>
          </p:txBody>
        </p:sp>
        <p:cxnSp>
          <p:nvCxnSpPr>
            <p:cNvPr id="6157" name="AutoShape 16"/>
            <p:cNvCxnSpPr>
              <a:cxnSpLocks noChangeShapeType="1"/>
              <a:stCxn id="6156" idx="2"/>
              <a:endCxn id="6154" idx="0"/>
            </p:cNvCxnSpPr>
            <p:nvPr/>
          </p:nvCxnSpPr>
          <p:spPr bwMode="auto">
            <a:xfrm rot="16200000" flipH="1">
              <a:off x="1461" y="1547"/>
              <a:ext cx="454" cy="79"/>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58" name="Text Box 17"/>
            <p:cNvSpPr txBox="1">
              <a:spLocks noChangeArrowheads="1"/>
            </p:cNvSpPr>
            <p:nvPr/>
          </p:nvSpPr>
          <p:spPr bwMode="auto">
            <a:xfrm>
              <a:off x="1530" y="2740"/>
              <a:ext cx="42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6159" name="Text Box 18"/>
            <p:cNvSpPr txBox="1">
              <a:spLocks noChangeArrowheads="1"/>
            </p:cNvSpPr>
            <p:nvPr/>
          </p:nvSpPr>
          <p:spPr bwMode="auto">
            <a:xfrm>
              <a:off x="2074" y="1761"/>
              <a:ext cx="25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sp>
          <p:nvSpPr>
            <p:cNvPr id="6160" name="Text Box 19"/>
            <p:cNvSpPr txBox="1">
              <a:spLocks noChangeArrowheads="1"/>
            </p:cNvSpPr>
            <p:nvPr/>
          </p:nvSpPr>
          <p:spPr bwMode="auto">
            <a:xfrm>
              <a:off x="1727" y="2279"/>
              <a:ext cx="26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sp>
          <p:nvSpPr>
            <p:cNvPr id="6161" name="Line 20"/>
            <p:cNvSpPr>
              <a:spLocks noChangeShapeType="1"/>
            </p:cNvSpPr>
            <p:nvPr/>
          </p:nvSpPr>
          <p:spPr bwMode="auto">
            <a:xfrm>
              <a:off x="3744" y="3020"/>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62" name="Text Box 21"/>
            <p:cNvSpPr txBox="1">
              <a:spLocks noChangeArrowheads="1"/>
            </p:cNvSpPr>
            <p:nvPr/>
          </p:nvSpPr>
          <p:spPr bwMode="auto">
            <a:xfrm>
              <a:off x="3959" y="768"/>
              <a:ext cx="64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6163" name="Text Box 23"/>
            <p:cNvSpPr txBox="1">
              <a:spLocks noChangeArrowheads="1"/>
            </p:cNvSpPr>
            <p:nvPr/>
          </p:nvSpPr>
          <p:spPr bwMode="auto">
            <a:xfrm>
              <a:off x="4919" y="672"/>
              <a:ext cx="488"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  </a:t>
              </a:r>
            </a:p>
          </p:txBody>
        </p:sp>
        <p:sp>
          <p:nvSpPr>
            <p:cNvPr id="6164" name="Text Box 24"/>
            <p:cNvSpPr txBox="1">
              <a:spLocks noChangeArrowheads="1"/>
            </p:cNvSpPr>
            <p:nvPr/>
          </p:nvSpPr>
          <p:spPr bwMode="auto">
            <a:xfrm>
              <a:off x="4896" y="3168"/>
              <a:ext cx="52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  </a:t>
              </a:r>
            </a:p>
          </p:txBody>
        </p:sp>
        <p:cxnSp>
          <p:nvCxnSpPr>
            <p:cNvPr id="6165" name="AutoShape 25"/>
            <p:cNvCxnSpPr>
              <a:cxnSpLocks noChangeShapeType="1"/>
              <a:stCxn id="6154" idx="2"/>
              <a:endCxn id="6158" idx="0"/>
            </p:cNvCxnSpPr>
            <p:nvPr/>
          </p:nvCxnSpPr>
          <p:spPr bwMode="auto">
            <a:xfrm rot="16200000" flipH="1">
              <a:off x="1464" y="2462"/>
              <a:ext cx="542" cy="1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66" name="Text Box 26"/>
            <p:cNvSpPr txBox="1">
              <a:spLocks noChangeArrowheads="1"/>
            </p:cNvSpPr>
            <p:nvPr/>
          </p:nvSpPr>
          <p:spPr bwMode="auto">
            <a:xfrm>
              <a:off x="2304" y="1123"/>
              <a:ext cx="1102" cy="2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Upper bound  </a:t>
              </a:r>
            </a:p>
          </p:txBody>
        </p:sp>
        <p:sp>
          <p:nvSpPr>
            <p:cNvPr id="6167" name="AutoShape 27"/>
            <p:cNvSpPr>
              <a:spLocks noChangeArrowheads="1"/>
            </p:cNvSpPr>
            <p:nvPr/>
          </p:nvSpPr>
          <p:spPr bwMode="auto">
            <a:xfrm>
              <a:off x="2362" y="1814"/>
              <a:ext cx="576" cy="384"/>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68" name="Text Box 28"/>
            <p:cNvSpPr txBox="1">
              <a:spLocks noChangeArrowheads="1"/>
            </p:cNvSpPr>
            <p:nvPr/>
          </p:nvSpPr>
          <p:spPr bwMode="auto">
            <a:xfrm>
              <a:off x="2535" y="1875"/>
              <a:ext cx="20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&lt;</a:t>
              </a:r>
            </a:p>
          </p:txBody>
        </p:sp>
        <p:cxnSp>
          <p:nvCxnSpPr>
            <p:cNvPr id="6169" name="AutoShape 29"/>
            <p:cNvCxnSpPr>
              <a:cxnSpLocks noChangeShapeType="1"/>
              <a:stCxn id="6154" idx="3"/>
              <a:endCxn id="6167" idx="1"/>
            </p:cNvCxnSpPr>
            <p:nvPr/>
          </p:nvCxnSpPr>
          <p:spPr bwMode="auto">
            <a:xfrm>
              <a:off x="2016" y="2006"/>
              <a:ext cx="346"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170" name="AutoShape 30"/>
            <p:cNvCxnSpPr>
              <a:cxnSpLocks noChangeShapeType="1"/>
              <a:stCxn id="6167" idx="3"/>
              <a:endCxn id="6151" idx="1"/>
            </p:cNvCxnSpPr>
            <p:nvPr/>
          </p:nvCxnSpPr>
          <p:spPr bwMode="auto">
            <a:xfrm>
              <a:off x="2938" y="2006"/>
              <a:ext cx="806" cy="39"/>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71" name="Text Box 35"/>
            <p:cNvSpPr txBox="1">
              <a:spLocks noChangeArrowheads="1"/>
            </p:cNvSpPr>
            <p:nvPr/>
          </p:nvSpPr>
          <p:spPr bwMode="auto">
            <a:xfrm>
              <a:off x="2481" y="2760"/>
              <a:ext cx="42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6172" name="Text Box 36"/>
            <p:cNvSpPr txBox="1">
              <a:spLocks noChangeArrowheads="1"/>
            </p:cNvSpPr>
            <p:nvPr/>
          </p:nvSpPr>
          <p:spPr bwMode="auto">
            <a:xfrm>
              <a:off x="2678" y="2299"/>
              <a:ext cx="26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cxnSp>
          <p:nvCxnSpPr>
            <p:cNvPr id="6173" name="AutoShape 38"/>
            <p:cNvCxnSpPr>
              <a:cxnSpLocks noChangeShapeType="1"/>
              <a:stCxn id="6167" idx="2"/>
            </p:cNvCxnSpPr>
            <p:nvPr/>
          </p:nvCxnSpPr>
          <p:spPr bwMode="auto">
            <a:xfrm>
              <a:off x="2650" y="2198"/>
              <a:ext cx="0" cy="5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74" name="Text Box 39"/>
            <p:cNvSpPr txBox="1">
              <a:spLocks noChangeArrowheads="1"/>
            </p:cNvSpPr>
            <p:nvPr/>
          </p:nvSpPr>
          <p:spPr bwMode="auto">
            <a:xfrm>
              <a:off x="3089" y="1757"/>
              <a:ext cx="25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cxnSp>
          <p:nvCxnSpPr>
            <p:cNvPr id="6175" name="AutoShape 40"/>
            <p:cNvCxnSpPr>
              <a:cxnSpLocks noChangeShapeType="1"/>
              <a:stCxn id="6166" idx="2"/>
              <a:endCxn id="6167" idx="0"/>
            </p:cNvCxnSpPr>
            <p:nvPr/>
          </p:nvCxnSpPr>
          <p:spPr bwMode="auto">
            <a:xfrm rot="5400000">
              <a:off x="2523" y="1482"/>
              <a:ext cx="458" cy="20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76" name="Text Box 41"/>
            <p:cNvSpPr txBox="1">
              <a:spLocks noChangeArrowheads="1"/>
            </p:cNvSpPr>
            <p:nvPr/>
          </p:nvSpPr>
          <p:spPr bwMode="auto">
            <a:xfrm>
              <a:off x="4147" y="2678"/>
              <a:ext cx="33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 </a:t>
              </a:r>
            </a:p>
          </p:txBody>
        </p:sp>
        <p:sp>
          <p:nvSpPr>
            <p:cNvPr id="6177" name="Line 47"/>
            <p:cNvSpPr>
              <a:spLocks noChangeShapeType="1"/>
            </p:cNvSpPr>
            <p:nvPr/>
          </p:nvSpPr>
          <p:spPr bwMode="auto">
            <a:xfrm>
              <a:off x="3744" y="2621"/>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8" name="Text Box 48"/>
            <p:cNvSpPr txBox="1">
              <a:spLocks noChangeArrowheads="1"/>
            </p:cNvSpPr>
            <p:nvPr/>
          </p:nvSpPr>
          <p:spPr bwMode="auto">
            <a:xfrm>
              <a:off x="4147" y="1087"/>
              <a:ext cx="33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 </a:t>
              </a:r>
            </a:p>
          </p:txBody>
        </p:sp>
        <p:sp>
          <p:nvSpPr>
            <p:cNvPr id="6179" name="Line 49"/>
            <p:cNvSpPr>
              <a:spLocks noChangeShapeType="1"/>
            </p:cNvSpPr>
            <p:nvPr/>
          </p:nvSpPr>
          <p:spPr bwMode="auto">
            <a:xfrm>
              <a:off x="3744" y="1368"/>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80" name="Text Box 50"/>
            <p:cNvSpPr txBox="1">
              <a:spLocks noChangeArrowheads="1"/>
            </p:cNvSpPr>
            <p:nvPr/>
          </p:nvSpPr>
          <p:spPr bwMode="auto">
            <a:xfrm>
              <a:off x="4145" y="3096"/>
              <a:ext cx="34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Pn </a:t>
              </a:r>
            </a:p>
          </p:txBody>
        </p:sp>
        <p:sp>
          <p:nvSpPr>
            <p:cNvPr id="6181" name="Line 52"/>
            <p:cNvSpPr>
              <a:spLocks noChangeShapeType="1"/>
            </p:cNvSpPr>
            <p:nvPr/>
          </p:nvSpPr>
          <p:spPr bwMode="auto">
            <a:xfrm>
              <a:off x="3744" y="1066"/>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82" name="Text Box 53"/>
            <p:cNvSpPr txBox="1">
              <a:spLocks noChangeArrowheads="1"/>
            </p:cNvSpPr>
            <p:nvPr/>
          </p:nvSpPr>
          <p:spPr bwMode="auto">
            <a:xfrm>
              <a:off x="4204" y="1596"/>
              <a:ext cx="157" cy="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a:p>
              <a:pPr eaLnBrk="1" hangingPunct="1"/>
              <a:r>
                <a:rPr lang="en-US" sz="1800" b="1"/>
                <a:t>.</a:t>
              </a:r>
            </a:p>
          </p:txBody>
        </p:sp>
      </p:grpSp>
      <p:sp>
        <p:nvSpPr>
          <p:cNvPr id="2" name="Title 1"/>
          <p:cNvSpPr>
            <a:spLocks noGrp="1"/>
          </p:cNvSpPr>
          <p:nvPr>
            <p:ph type="title"/>
          </p:nvPr>
        </p:nvSpPr>
        <p:spPr/>
        <p:txBody>
          <a:bodyPr/>
          <a:lstStyle/>
          <a:p>
            <a:r>
              <a:rPr lang="en-US" dirty="0" err="1"/>
              <a:t>Multiprogrammed</a:t>
            </a:r>
            <a:r>
              <a:rPr lang="en-US" dirty="0"/>
              <a:t> OS</a:t>
            </a:r>
          </a:p>
        </p:txBody>
      </p:sp>
      <p:sp>
        <p:nvSpPr>
          <p:cNvPr id="3" name="Content Placeholder 2"/>
          <p:cNvSpPr>
            <a:spLocks noGrp="1"/>
          </p:cNvSpPr>
          <p:nvPr>
            <p:ph idx="1"/>
          </p:nvPr>
        </p:nvSpPr>
        <p:spPr>
          <a:xfrm>
            <a:off x="446167" y="1782762"/>
            <a:ext cx="5246596" cy="1189038"/>
          </a:xfrm>
        </p:spPr>
        <p:txBody>
          <a:bodyPr/>
          <a:lstStyle/>
          <a:p>
            <a:r>
              <a:rPr lang="en-US" dirty="0">
                <a:solidFill>
                  <a:srgbClr val="FF2929"/>
                </a:solidFill>
              </a:rPr>
              <a:t>Separation of address space for each process</a:t>
            </a:r>
          </a:p>
        </p:txBody>
      </p:sp>
      <p:sp>
        <p:nvSpPr>
          <p:cNvPr id="41" name="Content Placeholder 2"/>
          <p:cNvSpPr txBox="1">
            <a:spLocks/>
          </p:cNvSpPr>
          <p:nvPr/>
        </p:nvSpPr>
        <p:spPr>
          <a:xfrm>
            <a:off x="1718549" y="6084913"/>
            <a:ext cx="4142144" cy="935037"/>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p:txBody>
      </p:sp>
      <p:sp>
        <p:nvSpPr>
          <p:cNvPr id="43" name="Oval Callout 42"/>
          <p:cNvSpPr/>
          <p:nvPr/>
        </p:nvSpPr>
        <p:spPr>
          <a:xfrm>
            <a:off x="1718549" y="6084912"/>
            <a:ext cx="3382530" cy="773087"/>
          </a:xfrm>
          <a:prstGeom prst="wedgeEllipseCallout">
            <a:avLst>
              <a:gd name="adj1" fmla="val -1266"/>
              <a:gd name="adj2" fmla="val -202566"/>
            </a:avLst>
          </a:prstGeom>
          <a:solidFill>
            <a:srgbClr val="3366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Hardware mechanism</a:t>
            </a:r>
          </a:p>
          <a:p>
            <a:pPr algn="ctr"/>
            <a:r>
              <a:rPr lang="en-US" dirty="0"/>
              <a:t>(new registers: LB, UB)</a:t>
            </a:r>
          </a:p>
        </p:txBody>
      </p:sp>
      <p:sp>
        <p:nvSpPr>
          <p:cNvPr id="5" name="Oval 4"/>
          <p:cNvSpPr/>
          <p:nvPr/>
        </p:nvSpPr>
        <p:spPr>
          <a:xfrm>
            <a:off x="1433360" y="2330449"/>
            <a:ext cx="4160096" cy="2566987"/>
          </a:xfrm>
          <a:prstGeom prst="ellipse">
            <a:avLst/>
          </a:prstGeom>
          <a:noFill/>
          <a:ln w="28575" cmpd="sng">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134107" y="5165725"/>
            <a:ext cx="1116657" cy="646331"/>
          </a:xfrm>
          <a:prstGeom prst="rect">
            <a:avLst/>
          </a:prstGeom>
          <a:noFill/>
        </p:spPr>
        <p:txBody>
          <a:bodyPr wrap="square" rtlCol="0">
            <a:spAutoFit/>
          </a:bodyPr>
          <a:lstStyle/>
          <a:p>
            <a:pPr algn="ctr"/>
            <a:r>
              <a:rPr lang="en-US" dirty="0">
                <a:solidFill>
                  <a:srgbClr val="008000"/>
                </a:solidFill>
              </a:rPr>
              <a:t>P1 is running</a:t>
            </a:r>
          </a:p>
        </p:txBody>
      </p:sp>
      <p:sp>
        <p:nvSpPr>
          <p:cNvPr id="46" name="TextBox 45"/>
          <p:cNvSpPr txBox="1"/>
          <p:nvPr/>
        </p:nvSpPr>
        <p:spPr>
          <a:xfrm>
            <a:off x="2670253" y="3451225"/>
            <a:ext cx="1116657" cy="369332"/>
          </a:xfrm>
          <a:prstGeom prst="rect">
            <a:avLst/>
          </a:prstGeom>
          <a:noFill/>
        </p:spPr>
        <p:txBody>
          <a:bodyPr wrap="square" rtlCol="0">
            <a:spAutoFit/>
          </a:bodyPr>
          <a:lstStyle/>
          <a:p>
            <a:r>
              <a:rPr lang="en-US" dirty="0">
                <a:solidFill>
                  <a:srgbClr val="008000"/>
                </a:solidFill>
              </a:rPr>
              <a:t>LB</a:t>
            </a:r>
            <a:r>
              <a:rPr lang="en-US" baseline="-25000" dirty="0">
                <a:solidFill>
                  <a:srgbClr val="008000"/>
                </a:solidFill>
              </a:rPr>
              <a:t>P1</a:t>
            </a:r>
          </a:p>
        </p:txBody>
      </p:sp>
      <p:sp>
        <p:nvSpPr>
          <p:cNvPr id="47" name="TextBox 46"/>
          <p:cNvSpPr txBox="1"/>
          <p:nvPr/>
        </p:nvSpPr>
        <p:spPr>
          <a:xfrm>
            <a:off x="4576106" y="3451225"/>
            <a:ext cx="1116657" cy="369332"/>
          </a:xfrm>
          <a:prstGeom prst="rect">
            <a:avLst/>
          </a:prstGeom>
          <a:noFill/>
        </p:spPr>
        <p:txBody>
          <a:bodyPr wrap="square" rtlCol="0">
            <a:spAutoFit/>
          </a:bodyPr>
          <a:lstStyle/>
          <a:p>
            <a:r>
              <a:rPr lang="en-US" dirty="0">
                <a:solidFill>
                  <a:srgbClr val="008000"/>
                </a:solidFill>
              </a:rPr>
              <a:t>UB</a:t>
            </a:r>
            <a:r>
              <a:rPr lang="en-US" baseline="-25000" dirty="0">
                <a:solidFill>
                  <a:srgbClr val="008000"/>
                </a:solidFill>
              </a:rPr>
              <a:t>P1</a:t>
            </a:r>
          </a:p>
        </p:txBody>
      </p:sp>
      <p:cxnSp>
        <p:nvCxnSpPr>
          <p:cNvPr id="7" name="Straight Connector 6"/>
          <p:cNvCxnSpPr/>
          <p:nvPr/>
        </p:nvCxnSpPr>
        <p:spPr>
          <a:xfrm>
            <a:off x="5752077" y="2971800"/>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753083" y="3465991"/>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546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dissolve">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dissolve">
                                      <p:cBhvr>
                                        <p:cTn id="25" dur="500"/>
                                        <p:tgtEl>
                                          <p:spTgt spid="4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dissolve">
                                      <p:cBhvr>
                                        <p:cTn id="28" dur="500"/>
                                        <p:tgtEl>
                                          <p:spTgt spid="47"/>
                                        </p:tgtEl>
                                      </p:cBhvr>
                                    </p:animEffect>
                                  </p:childTnLst>
                                </p:cTn>
                              </p:par>
                              <p:par>
                                <p:cTn id="29" presetID="9"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par>
                                <p:cTn id="32" presetID="9"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dissolve">
                                      <p:cBhvr>
                                        <p:cTn id="3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3" grpId="0" animBg="1"/>
      <p:bldP spid="5" grpId="0" animBg="1"/>
      <p:bldP spid="45" grpId="0"/>
      <p:bldP spid="46" grpId="0"/>
      <p:bldP spid="4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3A194-4C67-E341-8C55-B3AEE6A38144}"/>
              </a:ext>
            </a:extLst>
          </p:cNvPr>
          <p:cNvSpPr>
            <a:spLocks noGrp="1"/>
          </p:cNvSpPr>
          <p:nvPr>
            <p:ph idx="1"/>
          </p:nvPr>
        </p:nvSpPr>
        <p:spPr/>
        <p:txBody>
          <a:bodyPr>
            <a:normAutofit/>
          </a:bodyPr>
          <a:lstStyle/>
          <a:p>
            <a:r>
              <a:rPr lang="en-US" dirty="0"/>
              <a:t>Why do we not implement </a:t>
            </a:r>
            <a:r>
              <a:rPr lang="en-US" dirty="0" err="1"/>
              <a:t>Belady’s</a:t>
            </a:r>
            <a:r>
              <a:rPr lang="en-US" dirty="0"/>
              <a:t> Min as a page replacement algorithm?</a:t>
            </a:r>
          </a:p>
          <a:p>
            <a:endParaRPr lang="en-US" dirty="0"/>
          </a:p>
        </p:txBody>
      </p:sp>
      <p:sp>
        <p:nvSpPr>
          <p:cNvPr id="4" name="Text Placeholder 3">
            <a:extLst>
              <a:ext uri="{FF2B5EF4-FFF2-40B4-BE49-F238E27FC236}">
                <a16:creationId xmlns:a16="http://schemas.microsoft.com/office/drawing/2014/main" id="{1FF49240-B19C-364B-8EB1-1BF96B98D66E}"/>
              </a:ext>
            </a:extLst>
          </p:cNvPr>
          <p:cNvSpPr>
            <a:spLocks noGrp="1"/>
          </p:cNvSpPr>
          <p:nvPr>
            <p:ph type="body" sz="quarter" idx="10"/>
          </p:nvPr>
        </p:nvSpPr>
        <p:spPr/>
        <p:txBody>
          <a:bodyPr>
            <a:normAutofit fontScale="92500" lnSpcReduction="10000"/>
          </a:bodyPr>
          <a:lstStyle/>
          <a:p>
            <a:r>
              <a:rPr lang="en-US" dirty="0"/>
              <a:t>The CPU time required by the algorithm is excessive</a:t>
            </a:r>
          </a:p>
          <a:p>
            <a:r>
              <a:rPr lang="en-US" dirty="0"/>
              <a:t>The hardware required to support the implementation is too expensive</a:t>
            </a:r>
          </a:p>
          <a:p>
            <a:r>
              <a:rPr lang="en-US" dirty="0"/>
              <a:t>The algorithm is patented in the US and we’d have to obtain a license and pay royalties</a:t>
            </a:r>
          </a:p>
          <a:p>
            <a:r>
              <a:rPr lang="en-US" dirty="0"/>
              <a:t>It would require a component that we don’t know how to build</a:t>
            </a:r>
          </a:p>
          <a:p>
            <a:pPr marL="0" indent="0">
              <a:buNone/>
            </a:pPr>
            <a:r>
              <a:rPr lang="en-US"/>
              <a:t>Today’s number is 10202</a:t>
            </a:r>
            <a:endParaRPr lang="en-US" dirty="0"/>
          </a:p>
          <a:p>
            <a:endParaRPr lang="en-US" dirty="0"/>
          </a:p>
        </p:txBody>
      </p:sp>
      <p:sp>
        <p:nvSpPr>
          <p:cNvPr id="5" name="Text Placeholder 4">
            <a:extLst>
              <a:ext uri="{FF2B5EF4-FFF2-40B4-BE49-F238E27FC236}">
                <a16:creationId xmlns:a16="http://schemas.microsoft.com/office/drawing/2014/main" id="{0735DECF-5C47-1743-9764-164184EF8512}"/>
              </a:ext>
            </a:extLst>
          </p:cNvPr>
          <p:cNvSpPr>
            <a:spLocks noGrp="1"/>
          </p:cNvSpPr>
          <p:nvPr>
            <p:ph type="body" sz="quarter" idx="11"/>
          </p:nvPr>
        </p:nvSpPr>
        <p:spPr/>
        <p:txBody>
          <a:bodyPr/>
          <a:lstStyle/>
          <a:p>
            <a:r>
              <a:rPr lang="en-US" dirty="0"/>
              <a:t>50</a:t>
            </a:r>
          </a:p>
        </p:txBody>
      </p:sp>
      <p:sp>
        <p:nvSpPr>
          <p:cNvPr id="6" name="Right Arrow 5">
            <a:extLst>
              <a:ext uri="{FF2B5EF4-FFF2-40B4-BE49-F238E27FC236}">
                <a16:creationId xmlns:a16="http://schemas.microsoft.com/office/drawing/2014/main" id="{DC4B66F0-3098-FD46-AD82-EA94E63C145D}"/>
              </a:ext>
            </a:extLst>
          </p:cNvPr>
          <p:cNvSpPr/>
          <p:nvPr/>
        </p:nvSpPr>
        <p:spPr>
          <a:xfrm>
            <a:off x="562130" y="5675586"/>
            <a:ext cx="882869" cy="36786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97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2286000" y="2876550"/>
            <a:ext cx="3227388" cy="2773363"/>
            <a:chOff x="847" y="125"/>
            <a:chExt cx="2033" cy="1747"/>
          </a:xfrm>
        </p:grpSpPr>
        <p:sp>
          <p:nvSpPr>
            <p:cNvPr id="39940" name="Rectangle 3"/>
            <p:cNvSpPr>
              <a:spLocks noChangeArrowheads="1"/>
            </p:cNvSpPr>
            <p:nvPr/>
          </p:nvSpPr>
          <p:spPr bwMode="auto">
            <a:xfrm>
              <a:off x="1728" y="432"/>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9941" name="Text Box 4"/>
            <p:cNvSpPr txBox="1">
              <a:spLocks noChangeArrowheads="1"/>
            </p:cNvSpPr>
            <p:nvPr/>
          </p:nvSpPr>
          <p:spPr bwMode="auto">
            <a:xfrm>
              <a:off x="1958" y="468"/>
              <a:ext cx="72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&lt;PID, VPN&gt;</a:t>
              </a:r>
            </a:p>
          </p:txBody>
        </p:sp>
        <p:sp>
          <p:nvSpPr>
            <p:cNvPr id="39942" name="Text Box 5"/>
            <p:cNvSpPr txBox="1">
              <a:spLocks noChangeArrowheads="1"/>
            </p:cNvSpPr>
            <p:nvPr/>
          </p:nvSpPr>
          <p:spPr bwMode="auto">
            <a:xfrm>
              <a:off x="1809" y="125"/>
              <a:ext cx="1027"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Push down stack</a:t>
              </a:r>
            </a:p>
          </p:txBody>
        </p:sp>
        <p:sp>
          <p:nvSpPr>
            <p:cNvPr id="39943" name="Rectangle 6"/>
            <p:cNvSpPr>
              <a:spLocks noChangeArrowheads="1"/>
            </p:cNvSpPr>
            <p:nvPr/>
          </p:nvSpPr>
          <p:spPr bwMode="auto">
            <a:xfrm>
              <a:off x="1728" y="720"/>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9944" name="Text Box 7"/>
            <p:cNvSpPr txBox="1">
              <a:spLocks noChangeArrowheads="1"/>
            </p:cNvSpPr>
            <p:nvPr/>
          </p:nvSpPr>
          <p:spPr bwMode="auto">
            <a:xfrm>
              <a:off x="1958" y="756"/>
              <a:ext cx="72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&lt;PID, VPN&gt;</a:t>
              </a:r>
            </a:p>
          </p:txBody>
        </p:sp>
        <p:sp>
          <p:nvSpPr>
            <p:cNvPr id="39945" name="Rectangle 8"/>
            <p:cNvSpPr>
              <a:spLocks noChangeArrowheads="1"/>
            </p:cNvSpPr>
            <p:nvPr/>
          </p:nvSpPr>
          <p:spPr bwMode="auto">
            <a:xfrm>
              <a:off x="1728" y="1008"/>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9946" name="Text Box 9"/>
            <p:cNvSpPr txBox="1">
              <a:spLocks noChangeArrowheads="1"/>
            </p:cNvSpPr>
            <p:nvPr/>
          </p:nvSpPr>
          <p:spPr bwMode="auto">
            <a:xfrm>
              <a:off x="1958" y="1044"/>
              <a:ext cx="7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         </a:t>
              </a:r>
            </a:p>
          </p:txBody>
        </p:sp>
        <p:sp>
          <p:nvSpPr>
            <p:cNvPr id="39947" name="Rectangle 10"/>
            <p:cNvSpPr>
              <a:spLocks noChangeArrowheads="1"/>
            </p:cNvSpPr>
            <p:nvPr/>
          </p:nvSpPr>
          <p:spPr bwMode="auto">
            <a:xfrm>
              <a:off x="1728" y="1296"/>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9948" name="Text Box 11"/>
            <p:cNvSpPr txBox="1">
              <a:spLocks noChangeArrowheads="1"/>
            </p:cNvSpPr>
            <p:nvPr/>
          </p:nvSpPr>
          <p:spPr bwMode="auto">
            <a:xfrm>
              <a:off x="1958" y="1332"/>
              <a:ext cx="72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&lt;PID, VPN&gt;</a:t>
              </a:r>
            </a:p>
          </p:txBody>
        </p:sp>
        <p:sp>
          <p:nvSpPr>
            <p:cNvPr id="39949" name="Text Box 12"/>
            <p:cNvSpPr txBox="1">
              <a:spLocks noChangeArrowheads="1"/>
            </p:cNvSpPr>
            <p:nvPr/>
          </p:nvSpPr>
          <p:spPr bwMode="auto">
            <a:xfrm>
              <a:off x="1083" y="490"/>
              <a:ext cx="357"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top  </a:t>
              </a:r>
            </a:p>
          </p:txBody>
        </p:sp>
        <p:sp>
          <p:nvSpPr>
            <p:cNvPr id="39950" name="Text Box 13"/>
            <p:cNvSpPr txBox="1">
              <a:spLocks noChangeArrowheads="1"/>
            </p:cNvSpPr>
            <p:nvPr/>
          </p:nvSpPr>
          <p:spPr bwMode="auto">
            <a:xfrm>
              <a:off x="847" y="1642"/>
              <a:ext cx="593"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bottom   </a:t>
              </a:r>
            </a:p>
          </p:txBody>
        </p:sp>
        <p:sp>
          <p:nvSpPr>
            <p:cNvPr id="39951" name="Rectangle 14"/>
            <p:cNvSpPr>
              <a:spLocks noChangeArrowheads="1"/>
            </p:cNvSpPr>
            <p:nvPr/>
          </p:nvSpPr>
          <p:spPr bwMode="auto">
            <a:xfrm>
              <a:off x="1728" y="1584"/>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9952" name="Text Box 15"/>
            <p:cNvSpPr txBox="1">
              <a:spLocks noChangeArrowheads="1"/>
            </p:cNvSpPr>
            <p:nvPr/>
          </p:nvSpPr>
          <p:spPr bwMode="auto">
            <a:xfrm>
              <a:off x="2125" y="1620"/>
              <a:ext cx="44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cxnSp>
          <p:nvCxnSpPr>
            <p:cNvPr id="39953" name="AutoShape 16"/>
            <p:cNvCxnSpPr>
              <a:cxnSpLocks noChangeShapeType="1"/>
              <a:stCxn id="39949" idx="3"/>
              <a:endCxn id="39940" idx="1"/>
            </p:cNvCxnSpPr>
            <p:nvPr/>
          </p:nvCxnSpPr>
          <p:spPr bwMode="auto">
            <a:xfrm flipV="1">
              <a:off x="1440" y="576"/>
              <a:ext cx="288" cy="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9954" name="AutoShape 17"/>
            <p:cNvCxnSpPr>
              <a:cxnSpLocks noChangeShapeType="1"/>
              <a:stCxn id="39950" idx="3"/>
              <a:endCxn id="39951" idx="1"/>
            </p:cNvCxnSpPr>
            <p:nvPr/>
          </p:nvCxnSpPr>
          <p:spPr bwMode="auto">
            <a:xfrm flipV="1">
              <a:off x="1440" y="1728"/>
              <a:ext cx="288" cy="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39939" name="Rectangle 18"/>
          <p:cNvSpPr>
            <a:spLocks noGrp="1" noChangeArrowheads="1"/>
          </p:cNvSpPr>
          <p:nvPr>
            <p:ph type="title"/>
          </p:nvPr>
        </p:nvSpPr>
        <p:spPr/>
        <p:txBody>
          <a:bodyPr/>
          <a:lstStyle/>
          <a:p>
            <a:pPr eaLnBrk="1" hangingPunct="1"/>
            <a:r>
              <a:rPr lang="en-US">
                <a:latin typeface="Arial" charset="0"/>
                <a:cs typeface="Arial" charset="0"/>
              </a:rPr>
              <a:t>LRU</a:t>
            </a:r>
          </a:p>
        </p:txBody>
      </p:sp>
      <p:sp>
        <p:nvSpPr>
          <p:cNvPr id="2" name="Content Placeholder 1"/>
          <p:cNvSpPr>
            <a:spLocks noGrp="1"/>
          </p:cNvSpPr>
          <p:nvPr>
            <p:ph idx="1"/>
          </p:nvPr>
        </p:nvSpPr>
        <p:spPr>
          <a:xfrm>
            <a:off x="284163" y="1881981"/>
            <a:ext cx="3400425" cy="1574007"/>
          </a:xfrm>
        </p:spPr>
        <p:txBody>
          <a:bodyPr/>
          <a:lstStyle/>
          <a:p>
            <a:r>
              <a:rPr lang="en-US" dirty="0"/>
              <a:t>Use the past as a predictor of the future.</a:t>
            </a:r>
          </a:p>
        </p:txBody>
      </p:sp>
      <p:sp>
        <p:nvSpPr>
          <p:cNvPr id="3" name="TextBox 2"/>
          <p:cNvSpPr txBox="1"/>
          <p:nvPr/>
        </p:nvSpPr>
        <p:spPr>
          <a:xfrm>
            <a:off x="658032" y="3211878"/>
            <a:ext cx="1187647" cy="830997"/>
          </a:xfrm>
          <a:prstGeom prst="rect">
            <a:avLst/>
          </a:prstGeom>
          <a:noFill/>
        </p:spPr>
        <p:txBody>
          <a:bodyPr wrap="square" rtlCol="0">
            <a:spAutoFit/>
          </a:bodyPr>
          <a:lstStyle/>
          <a:p>
            <a:pPr algn="r"/>
            <a:r>
              <a:rPr lang="en-US" sz="1600" dirty="0"/>
              <a:t>Most recent reference</a:t>
            </a:r>
          </a:p>
        </p:txBody>
      </p:sp>
      <p:sp>
        <p:nvSpPr>
          <p:cNvPr id="21" name="TextBox 20"/>
          <p:cNvSpPr txBox="1"/>
          <p:nvPr/>
        </p:nvSpPr>
        <p:spPr>
          <a:xfrm>
            <a:off x="658032" y="5026452"/>
            <a:ext cx="1187647" cy="830997"/>
          </a:xfrm>
          <a:prstGeom prst="rect">
            <a:avLst/>
          </a:prstGeom>
          <a:noFill/>
        </p:spPr>
        <p:txBody>
          <a:bodyPr wrap="square" rtlCol="0">
            <a:spAutoFit/>
          </a:bodyPr>
          <a:lstStyle/>
          <a:p>
            <a:pPr algn="r"/>
            <a:r>
              <a:rPr lang="en-US" sz="1600" dirty="0"/>
              <a:t>Least recent reference</a:t>
            </a:r>
          </a:p>
        </p:txBody>
      </p:sp>
      <p:sp>
        <p:nvSpPr>
          <p:cNvPr id="22" name="TextBox 21"/>
          <p:cNvSpPr txBox="1"/>
          <p:nvPr/>
        </p:nvSpPr>
        <p:spPr>
          <a:xfrm>
            <a:off x="6313588" y="3904516"/>
            <a:ext cx="1187647" cy="1077218"/>
          </a:xfrm>
          <a:prstGeom prst="rect">
            <a:avLst/>
          </a:prstGeom>
          <a:noFill/>
        </p:spPr>
        <p:txBody>
          <a:bodyPr wrap="square" rtlCol="0">
            <a:spAutoFit/>
          </a:bodyPr>
          <a:lstStyle/>
          <a:p>
            <a:r>
              <a:rPr lang="en-US" sz="1600" dirty="0"/>
              <a:t>Data structure in memory manager</a:t>
            </a:r>
          </a:p>
        </p:txBody>
      </p:sp>
      <p:sp>
        <p:nvSpPr>
          <p:cNvPr id="4" name="Right Brace 3"/>
          <p:cNvSpPr/>
          <p:nvPr/>
        </p:nvSpPr>
        <p:spPr>
          <a:xfrm>
            <a:off x="5513388" y="3363913"/>
            <a:ext cx="695301" cy="2286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3457112" y="5824014"/>
            <a:ext cx="2281223" cy="830997"/>
          </a:xfrm>
          <a:prstGeom prst="rect">
            <a:avLst/>
          </a:prstGeom>
          <a:noFill/>
        </p:spPr>
        <p:txBody>
          <a:bodyPr wrap="square" rtlCol="0">
            <a:spAutoFit/>
          </a:bodyPr>
          <a:lstStyle/>
          <a:p>
            <a:pPr algn="ctr"/>
            <a:r>
              <a:rPr lang="en-US" sz="1600" dirty="0"/>
              <a:t>Each element corresponds to a page frame</a:t>
            </a:r>
          </a:p>
        </p:txBody>
      </p:sp>
      <p:cxnSp>
        <p:nvCxnSpPr>
          <p:cNvPr id="7" name="Straight Arrow Connector 6"/>
          <p:cNvCxnSpPr>
            <a:stCxn id="3" idx="3"/>
            <a:endCxn id="39949" idx="1"/>
          </p:cNvCxnSpPr>
          <p:nvPr/>
        </p:nvCxnSpPr>
        <p:spPr>
          <a:xfrm flipV="1">
            <a:off x="1845679" y="3613151"/>
            <a:ext cx="814971" cy="142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21" idx="3"/>
            <a:endCxn id="39950" idx="1"/>
          </p:cNvCxnSpPr>
          <p:nvPr/>
        </p:nvCxnSpPr>
        <p:spPr>
          <a:xfrm>
            <a:off x="1845679" y="5441951"/>
            <a:ext cx="4403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898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par>
                                <p:cTn id="24" presetID="9"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2120900" y="4400550"/>
            <a:ext cx="3289300" cy="1858963"/>
            <a:chOff x="922" y="125"/>
            <a:chExt cx="2073" cy="1171"/>
          </a:xfrm>
        </p:grpSpPr>
        <p:sp>
          <p:nvSpPr>
            <p:cNvPr id="40964" name="Rectangle 3"/>
            <p:cNvSpPr>
              <a:spLocks noChangeArrowheads="1"/>
            </p:cNvSpPr>
            <p:nvPr/>
          </p:nvSpPr>
          <p:spPr bwMode="auto">
            <a:xfrm>
              <a:off x="1728" y="432"/>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65" name="Text Box 4"/>
            <p:cNvSpPr txBox="1">
              <a:spLocks noChangeArrowheads="1"/>
            </p:cNvSpPr>
            <p:nvPr/>
          </p:nvSpPr>
          <p:spPr bwMode="auto">
            <a:xfrm>
              <a:off x="1958" y="468"/>
              <a:ext cx="631"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40966" name="Text Box 5"/>
            <p:cNvSpPr txBox="1">
              <a:spLocks noChangeArrowheads="1"/>
            </p:cNvSpPr>
            <p:nvPr/>
          </p:nvSpPr>
          <p:spPr bwMode="auto">
            <a:xfrm>
              <a:off x="1809" y="125"/>
              <a:ext cx="1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stack</a:t>
              </a:r>
            </a:p>
          </p:txBody>
        </p:sp>
        <p:sp>
          <p:nvSpPr>
            <p:cNvPr id="40967" name="Rectangle 6"/>
            <p:cNvSpPr>
              <a:spLocks noChangeArrowheads="1"/>
            </p:cNvSpPr>
            <p:nvPr/>
          </p:nvSpPr>
          <p:spPr bwMode="auto">
            <a:xfrm>
              <a:off x="1728" y="720"/>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68" name="Text Box 7"/>
            <p:cNvSpPr txBox="1">
              <a:spLocks noChangeArrowheads="1"/>
            </p:cNvSpPr>
            <p:nvPr/>
          </p:nvSpPr>
          <p:spPr bwMode="auto">
            <a:xfrm>
              <a:off x="1958" y="756"/>
              <a:ext cx="60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40969" name="Rectangle 8"/>
            <p:cNvSpPr>
              <a:spLocks noChangeArrowheads="1"/>
            </p:cNvSpPr>
            <p:nvPr/>
          </p:nvSpPr>
          <p:spPr bwMode="auto">
            <a:xfrm>
              <a:off x="1728" y="1008"/>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70" name="Text Box 9"/>
            <p:cNvSpPr txBox="1">
              <a:spLocks noChangeArrowheads="1"/>
            </p:cNvSpPr>
            <p:nvPr/>
          </p:nvSpPr>
          <p:spPr bwMode="auto">
            <a:xfrm>
              <a:off x="1958" y="1044"/>
              <a:ext cx="72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40971" name="Text Box 10"/>
            <p:cNvSpPr txBox="1">
              <a:spLocks noChangeArrowheads="1"/>
            </p:cNvSpPr>
            <p:nvPr/>
          </p:nvSpPr>
          <p:spPr bwMode="auto">
            <a:xfrm>
              <a:off x="1198" y="490"/>
              <a:ext cx="357"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top  </a:t>
              </a:r>
            </a:p>
          </p:txBody>
        </p:sp>
        <p:sp>
          <p:nvSpPr>
            <p:cNvPr id="40972" name="Text Box 11"/>
            <p:cNvSpPr txBox="1">
              <a:spLocks noChangeArrowheads="1"/>
            </p:cNvSpPr>
            <p:nvPr/>
          </p:nvSpPr>
          <p:spPr bwMode="auto">
            <a:xfrm>
              <a:off x="922" y="1066"/>
              <a:ext cx="624"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bottom    </a:t>
              </a:r>
            </a:p>
          </p:txBody>
        </p:sp>
        <p:cxnSp>
          <p:nvCxnSpPr>
            <p:cNvPr id="40973" name="AutoShape 12"/>
            <p:cNvCxnSpPr>
              <a:cxnSpLocks noChangeShapeType="1"/>
              <a:stCxn id="40971" idx="3"/>
              <a:endCxn id="40964" idx="1"/>
            </p:cNvCxnSpPr>
            <p:nvPr/>
          </p:nvCxnSpPr>
          <p:spPr bwMode="auto">
            <a:xfrm flipV="1">
              <a:off x="1555" y="576"/>
              <a:ext cx="173" cy="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0974" name="AutoShape 13"/>
            <p:cNvCxnSpPr>
              <a:cxnSpLocks noChangeShapeType="1"/>
              <a:stCxn id="40972" idx="3"/>
              <a:endCxn id="40969" idx="1"/>
            </p:cNvCxnSpPr>
            <p:nvPr/>
          </p:nvCxnSpPr>
          <p:spPr bwMode="auto">
            <a:xfrm flipV="1">
              <a:off x="1546" y="1152"/>
              <a:ext cx="182" cy="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40963" name="Text Box 14"/>
          <p:cNvSpPr txBox="1">
            <a:spLocks noChangeArrowheads="1"/>
          </p:cNvSpPr>
          <p:nvPr/>
        </p:nvSpPr>
        <p:spPr bwMode="auto">
          <a:xfrm>
            <a:off x="0" y="1662113"/>
            <a:ext cx="9048750" cy="2282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Consider a string of page references by a process:</a:t>
            </a:r>
          </a:p>
          <a:p>
            <a:pPr eaLnBrk="1" hangingPunct="1"/>
            <a:r>
              <a:rPr lang="en-US" dirty="0"/>
              <a:t>Reference number:    1   2   3   4   5   6   7   8   9   10   11   12   13</a:t>
            </a:r>
          </a:p>
          <a:p>
            <a:pPr eaLnBrk="1" hangingPunct="1"/>
            <a:r>
              <a:rPr lang="en-US" dirty="0"/>
              <a:t>                                   ----------------------------------------------------------</a:t>
            </a:r>
          </a:p>
          <a:p>
            <a:pPr eaLnBrk="1" hangingPunct="1"/>
            <a:r>
              <a:rPr lang="en-US" dirty="0"/>
              <a:t>Virtual page number:  9   0   3   4   0   5   0   6   4    5     0     5     4</a:t>
            </a:r>
          </a:p>
          <a:p>
            <a:pPr eaLnBrk="1" hangingPunct="1"/>
            <a:r>
              <a:rPr lang="en-US" dirty="0"/>
              <a:t> </a:t>
            </a:r>
          </a:p>
          <a:p>
            <a:pPr eaLnBrk="1" hangingPunct="1"/>
            <a:r>
              <a:rPr lang="en-US" dirty="0"/>
              <a:t>Assume there are 3 physical frames. </a:t>
            </a:r>
          </a:p>
        </p:txBody>
      </p:sp>
      <p:sp>
        <p:nvSpPr>
          <p:cNvPr id="2" name="Title 1"/>
          <p:cNvSpPr>
            <a:spLocks noGrp="1"/>
          </p:cNvSpPr>
          <p:nvPr>
            <p:ph type="title"/>
          </p:nvPr>
        </p:nvSpPr>
        <p:spPr/>
        <p:txBody>
          <a:bodyPr/>
          <a:lstStyle/>
          <a:p>
            <a:r>
              <a:rPr lang="en-US" dirty="0"/>
              <a:t>LRU example</a:t>
            </a:r>
          </a:p>
        </p:txBody>
      </p:sp>
    </p:spTree>
    <p:extLst>
      <p:ext uri="{BB962C8B-B14F-4D97-AF65-F5344CB8AC3E}">
        <p14:creationId xmlns:p14="http://schemas.microsoft.com/office/powerpoint/2010/main" val="8686205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ChangeArrowheads="1"/>
          </p:cNvSpPr>
          <p:nvPr/>
        </p:nvSpPr>
        <p:spPr bwMode="auto">
          <a:xfrm>
            <a:off x="2562225" y="6858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068" name="Text Box 4"/>
          <p:cNvSpPr txBox="1">
            <a:spLocks noChangeArrowheads="1"/>
          </p:cNvSpPr>
          <p:nvPr/>
        </p:nvSpPr>
        <p:spPr bwMode="auto">
          <a:xfrm>
            <a:off x="2927350" y="742950"/>
            <a:ext cx="8731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9    </a:t>
            </a:r>
          </a:p>
        </p:txBody>
      </p:sp>
      <p:sp>
        <p:nvSpPr>
          <p:cNvPr id="216069" name="Text Box 5"/>
          <p:cNvSpPr txBox="1">
            <a:spLocks noChangeArrowheads="1"/>
          </p:cNvSpPr>
          <p:nvPr/>
        </p:nvSpPr>
        <p:spPr bwMode="auto">
          <a:xfrm>
            <a:off x="2470150" y="288925"/>
            <a:ext cx="1882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#1 (PF)  </a:t>
            </a:r>
          </a:p>
        </p:txBody>
      </p:sp>
      <p:sp>
        <p:nvSpPr>
          <p:cNvPr id="216070" name="Rectangle 6"/>
          <p:cNvSpPr>
            <a:spLocks noChangeArrowheads="1"/>
          </p:cNvSpPr>
          <p:nvPr/>
        </p:nvSpPr>
        <p:spPr bwMode="auto">
          <a:xfrm>
            <a:off x="2562225" y="11430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071" name="Text Box 7"/>
          <p:cNvSpPr txBox="1">
            <a:spLocks noChangeArrowheads="1"/>
          </p:cNvSpPr>
          <p:nvPr/>
        </p:nvSpPr>
        <p:spPr bwMode="auto">
          <a:xfrm>
            <a:off x="2927350" y="1200150"/>
            <a:ext cx="9525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216072" name="Rectangle 8"/>
          <p:cNvSpPr>
            <a:spLocks noChangeArrowheads="1"/>
          </p:cNvSpPr>
          <p:nvPr/>
        </p:nvSpPr>
        <p:spPr bwMode="auto">
          <a:xfrm>
            <a:off x="2562225" y="16002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073" name="Text Box 9"/>
          <p:cNvSpPr txBox="1">
            <a:spLocks noChangeArrowheads="1"/>
          </p:cNvSpPr>
          <p:nvPr/>
        </p:nvSpPr>
        <p:spPr bwMode="auto">
          <a:xfrm>
            <a:off x="2927350" y="1657350"/>
            <a:ext cx="11493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216074" name="Text Box 10"/>
          <p:cNvSpPr txBox="1">
            <a:spLocks noChangeArrowheads="1"/>
          </p:cNvSpPr>
          <p:nvPr/>
        </p:nvSpPr>
        <p:spPr bwMode="auto">
          <a:xfrm>
            <a:off x="1720850" y="777875"/>
            <a:ext cx="615950"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Top  </a:t>
            </a:r>
          </a:p>
        </p:txBody>
      </p:sp>
      <p:sp>
        <p:nvSpPr>
          <p:cNvPr id="216075" name="Text Box 11"/>
          <p:cNvSpPr txBox="1">
            <a:spLocks noChangeArrowheads="1"/>
          </p:cNvSpPr>
          <p:nvPr/>
        </p:nvSpPr>
        <p:spPr bwMode="auto">
          <a:xfrm>
            <a:off x="1282700" y="1692275"/>
            <a:ext cx="1011238"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Bottom    </a:t>
            </a:r>
          </a:p>
        </p:txBody>
      </p:sp>
      <p:cxnSp>
        <p:nvCxnSpPr>
          <p:cNvPr id="216076" name="AutoShape 12"/>
          <p:cNvCxnSpPr>
            <a:cxnSpLocks noChangeShapeType="1"/>
            <a:stCxn id="216074" idx="3"/>
            <a:endCxn id="216067" idx="1"/>
          </p:cNvCxnSpPr>
          <p:nvPr/>
        </p:nvCxnSpPr>
        <p:spPr bwMode="auto">
          <a:xfrm flipV="1">
            <a:off x="2336800" y="914400"/>
            <a:ext cx="225425" cy="206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6077" name="AutoShape 13"/>
          <p:cNvCxnSpPr>
            <a:cxnSpLocks noChangeShapeType="1"/>
            <a:stCxn id="216075" idx="3"/>
            <a:endCxn id="216072" idx="1"/>
          </p:cNvCxnSpPr>
          <p:nvPr/>
        </p:nvCxnSpPr>
        <p:spPr bwMode="auto">
          <a:xfrm flipV="1">
            <a:off x="2293938" y="1828800"/>
            <a:ext cx="268287" cy="206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6078" name="Rectangle 14"/>
          <p:cNvSpPr>
            <a:spLocks noChangeArrowheads="1"/>
          </p:cNvSpPr>
          <p:nvPr/>
        </p:nvSpPr>
        <p:spPr bwMode="auto">
          <a:xfrm>
            <a:off x="6037263" y="71755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079" name="Text Box 15"/>
          <p:cNvSpPr txBox="1">
            <a:spLocks noChangeArrowheads="1"/>
          </p:cNvSpPr>
          <p:nvPr/>
        </p:nvSpPr>
        <p:spPr bwMode="auto">
          <a:xfrm>
            <a:off x="6402388" y="774700"/>
            <a:ext cx="8731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6080" name="Text Box 16"/>
          <p:cNvSpPr txBox="1">
            <a:spLocks noChangeArrowheads="1"/>
          </p:cNvSpPr>
          <p:nvPr/>
        </p:nvSpPr>
        <p:spPr bwMode="auto">
          <a:xfrm>
            <a:off x="5945188" y="320675"/>
            <a:ext cx="1882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#2 (PF)  </a:t>
            </a:r>
          </a:p>
        </p:txBody>
      </p:sp>
      <p:sp>
        <p:nvSpPr>
          <p:cNvPr id="216081" name="Rectangle 17"/>
          <p:cNvSpPr>
            <a:spLocks noChangeArrowheads="1"/>
          </p:cNvSpPr>
          <p:nvPr/>
        </p:nvSpPr>
        <p:spPr bwMode="auto">
          <a:xfrm>
            <a:off x="6037263" y="117475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082" name="Text Box 18"/>
          <p:cNvSpPr txBox="1">
            <a:spLocks noChangeArrowheads="1"/>
          </p:cNvSpPr>
          <p:nvPr/>
        </p:nvSpPr>
        <p:spPr bwMode="auto">
          <a:xfrm>
            <a:off x="6402388" y="1231900"/>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9   </a:t>
            </a:r>
          </a:p>
        </p:txBody>
      </p:sp>
      <p:sp>
        <p:nvSpPr>
          <p:cNvPr id="216083" name="Rectangle 19"/>
          <p:cNvSpPr>
            <a:spLocks noChangeArrowheads="1"/>
          </p:cNvSpPr>
          <p:nvPr/>
        </p:nvSpPr>
        <p:spPr bwMode="auto">
          <a:xfrm>
            <a:off x="6037263" y="163195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084" name="Text Box 20"/>
          <p:cNvSpPr txBox="1">
            <a:spLocks noChangeArrowheads="1"/>
          </p:cNvSpPr>
          <p:nvPr/>
        </p:nvSpPr>
        <p:spPr bwMode="auto">
          <a:xfrm>
            <a:off x="6402388" y="1689100"/>
            <a:ext cx="11493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216085" name="Text Box 21"/>
          <p:cNvSpPr txBox="1">
            <a:spLocks noChangeArrowheads="1"/>
          </p:cNvSpPr>
          <p:nvPr/>
        </p:nvSpPr>
        <p:spPr bwMode="auto">
          <a:xfrm>
            <a:off x="5195888" y="809625"/>
            <a:ext cx="615950"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Top  </a:t>
            </a:r>
          </a:p>
        </p:txBody>
      </p:sp>
      <p:sp>
        <p:nvSpPr>
          <p:cNvPr id="216086" name="Text Box 22"/>
          <p:cNvSpPr txBox="1">
            <a:spLocks noChangeArrowheads="1"/>
          </p:cNvSpPr>
          <p:nvPr/>
        </p:nvSpPr>
        <p:spPr bwMode="auto">
          <a:xfrm>
            <a:off x="4757738" y="1724025"/>
            <a:ext cx="1011237"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Bottom    </a:t>
            </a:r>
          </a:p>
        </p:txBody>
      </p:sp>
      <p:cxnSp>
        <p:nvCxnSpPr>
          <p:cNvPr id="216087" name="AutoShape 23"/>
          <p:cNvCxnSpPr>
            <a:cxnSpLocks noChangeShapeType="1"/>
            <a:stCxn id="216085" idx="3"/>
            <a:endCxn id="216078" idx="1"/>
          </p:cNvCxnSpPr>
          <p:nvPr/>
        </p:nvCxnSpPr>
        <p:spPr bwMode="auto">
          <a:xfrm flipV="1">
            <a:off x="5811838" y="946150"/>
            <a:ext cx="225425" cy="206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6088" name="AutoShape 24"/>
          <p:cNvCxnSpPr>
            <a:cxnSpLocks noChangeShapeType="1"/>
            <a:stCxn id="216086" idx="3"/>
            <a:endCxn id="216083" idx="1"/>
          </p:cNvCxnSpPr>
          <p:nvPr/>
        </p:nvCxnSpPr>
        <p:spPr bwMode="auto">
          <a:xfrm flipV="1">
            <a:off x="5768975" y="1860550"/>
            <a:ext cx="268288" cy="206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6089" name="Rectangle 25"/>
          <p:cNvSpPr>
            <a:spLocks noChangeArrowheads="1"/>
          </p:cNvSpPr>
          <p:nvPr/>
        </p:nvSpPr>
        <p:spPr bwMode="auto">
          <a:xfrm>
            <a:off x="2562225" y="275748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090" name="Text Box 26"/>
          <p:cNvSpPr txBox="1">
            <a:spLocks noChangeArrowheads="1"/>
          </p:cNvSpPr>
          <p:nvPr/>
        </p:nvSpPr>
        <p:spPr bwMode="auto">
          <a:xfrm>
            <a:off x="2927350" y="2814638"/>
            <a:ext cx="8731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6091" name="Text Box 27"/>
          <p:cNvSpPr txBox="1">
            <a:spLocks noChangeArrowheads="1"/>
          </p:cNvSpPr>
          <p:nvPr/>
        </p:nvSpPr>
        <p:spPr bwMode="auto">
          <a:xfrm>
            <a:off x="2470150" y="2360613"/>
            <a:ext cx="1882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#3 (PF)  </a:t>
            </a:r>
          </a:p>
        </p:txBody>
      </p:sp>
      <p:sp>
        <p:nvSpPr>
          <p:cNvPr id="216092" name="Rectangle 28"/>
          <p:cNvSpPr>
            <a:spLocks noChangeArrowheads="1"/>
          </p:cNvSpPr>
          <p:nvPr/>
        </p:nvSpPr>
        <p:spPr bwMode="auto">
          <a:xfrm>
            <a:off x="2562225" y="321468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093" name="Text Box 29"/>
          <p:cNvSpPr txBox="1">
            <a:spLocks noChangeArrowheads="1"/>
          </p:cNvSpPr>
          <p:nvPr/>
        </p:nvSpPr>
        <p:spPr bwMode="auto">
          <a:xfrm>
            <a:off x="2927350" y="3271838"/>
            <a:ext cx="82391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6094" name="Rectangle 30"/>
          <p:cNvSpPr>
            <a:spLocks noChangeArrowheads="1"/>
          </p:cNvSpPr>
          <p:nvPr/>
        </p:nvSpPr>
        <p:spPr bwMode="auto">
          <a:xfrm>
            <a:off x="2562225" y="367188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095" name="Text Box 31"/>
          <p:cNvSpPr txBox="1">
            <a:spLocks noChangeArrowheads="1"/>
          </p:cNvSpPr>
          <p:nvPr/>
        </p:nvSpPr>
        <p:spPr bwMode="auto">
          <a:xfrm>
            <a:off x="2927350" y="3729038"/>
            <a:ext cx="10207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9       </a:t>
            </a:r>
          </a:p>
        </p:txBody>
      </p:sp>
      <p:sp>
        <p:nvSpPr>
          <p:cNvPr id="216096" name="Text Box 32"/>
          <p:cNvSpPr txBox="1">
            <a:spLocks noChangeArrowheads="1"/>
          </p:cNvSpPr>
          <p:nvPr/>
        </p:nvSpPr>
        <p:spPr bwMode="auto">
          <a:xfrm>
            <a:off x="1720850" y="2849563"/>
            <a:ext cx="615950"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Top  </a:t>
            </a:r>
          </a:p>
        </p:txBody>
      </p:sp>
      <p:sp>
        <p:nvSpPr>
          <p:cNvPr id="216097" name="Text Box 33"/>
          <p:cNvSpPr txBox="1">
            <a:spLocks noChangeArrowheads="1"/>
          </p:cNvSpPr>
          <p:nvPr/>
        </p:nvSpPr>
        <p:spPr bwMode="auto">
          <a:xfrm>
            <a:off x="1282700" y="3763963"/>
            <a:ext cx="1011238"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Bottom    </a:t>
            </a:r>
          </a:p>
        </p:txBody>
      </p:sp>
      <p:cxnSp>
        <p:nvCxnSpPr>
          <p:cNvPr id="216098" name="AutoShape 34"/>
          <p:cNvCxnSpPr>
            <a:cxnSpLocks noChangeShapeType="1"/>
            <a:stCxn id="216096" idx="3"/>
            <a:endCxn id="216089" idx="1"/>
          </p:cNvCxnSpPr>
          <p:nvPr/>
        </p:nvCxnSpPr>
        <p:spPr bwMode="auto">
          <a:xfrm flipV="1">
            <a:off x="2336800" y="2986088"/>
            <a:ext cx="225425" cy="2063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6099" name="AutoShape 35"/>
          <p:cNvCxnSpPr>
            <a:cxnSpLocks noChangeShapeType="1"/>
            <a:stCxn id="216097" idx="3"/>
            <a:endCxn id="216094" idx="1"/>
          </p:cNvCxnSpPr>
          <p:nvPr/>
        </p:nvCxnSpPr>
        <p:spPr bwMode="auto">
          <a:xfrm flipV="1">
            <a:off x="2293938" y="3900488"/>
            <a:ext cx="268287" cy="2063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6100" name="Rectangle 36"/>
          <p:cNvSpPr>
            <a:spLocks noChangeArrowheads="1"/>
          </p:cNvSpPr>
          <p:nvPr/>
        </p:nvSpPr>
        <p:spPr bwMode="auto">
          <a:xfrm>
            <a:off x="6037263" y="27892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101" name="Text Box 37"/>
          <p:cNvSpPr txBox="1">
            <a:spLocks noChangeArrowheads="1"/>
          </p:cNvSpPr>
          <p:nvPr/>
        </p:nvSpPr>
        <p:spPr bwMode="auto">
          <a:xfrm>
            <a:off x="6402388" y="2846388"/>
            <a:ext cx="8731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4    </a:t>
            </a:r>
          </a:p>
        </p:txBody>
      </p:sp>
      <p:sp>
        <p:nvSpPr>
          <p:cNvPr id="216102" name="Text Box 38"/>
          <p:cNvSpPr txBox="1">
            <a:spLocks noChangeArrowheads="1"/>
          </p:cNvSpPr>
          <p:nvPr/>
        </p:nvSpPr>
        <p:spPr bwMode="auto">
          <a:xfrm>
            <a:off x="5945188" y="2392363"/>
            <a:ext cx="1882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#4 (PF)  </a:t>
            </a:r>
          </a:p>
        </p:txBody>
      </p:sp>
      <p:sp>
        <p:nvSpPr>
          <p:cNvPr id="216103" name="Rectangle 39"/>
          <p:cNvSpPr>
            <a:spLocks noChangeArrowheads="1"/>
          </p:cNvSpPr>
          <p:nvPr/>
        </p:nvSpPr>
        <p:spPr bwMode="auto">
          <a:xfrm>
            <a:off x="6037263" y="32464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104" name="Text Box 40"/>
          <p:cNvSpPr txBox="1">
            <a:spLocks noChangeArrowheads="1"/>
          </p:cNvSpPr>
          <p:nvPr/>
        </p:nvSpPr>
        <p:spPr bwMode="auto">
          <a:xfrm>
            <a:off x="6402388" y="3303588"/>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6105" name="Rectangle 41"/>
          <p:cNvSpPr>
            <a:spLocks noChangeArrowheads="1"/>
          </p:cNvSpPr>
          <p:nvPr/>
        </p:nvSpPr>
        <p:spPr bwMode="auto">
          <a:xfrm>
            <a:off x="6037263" y="37036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106" name="Text Box 42"/>
          <p:cNvSpPr txBox="1">
            <a:spLocks noChangeArrowheads="1"/>
          </p:cNvSpPr>
          <p:nvPr/>
        </p:nvSpPr>
        <p:spPr bwMode="auto">
          <a:xfrm>
            <a:off x="6402388" y="3760788"/>
            <a:ext cx="1020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6107" name="Text Box 43"/>
          <p:cNvSpPr txBox="1">
            <a:spLocks noChangeArrowheads="1"/>
          </p:cNvSpPr>
          <p:nvPr/>
        </p:nvSpPr>
        <p:spPr bwMode="auto">
          <a:xfrm>
            <a:off x="5195888" y="2881313"/>
            <a:ext cx="615950"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Top  </a:t>
            </a:r>
          </a:p>
        </p:txBody>
      </p:sp>
      <p:sp>
        <p:nvSpPr>
          <p:cNvPr id="216108" name="Text Box 44"/>
          <p:cNvSpPr txBox="1">
            <a:spLocks noChangeArrowheads="1"/>
          </p:cNvSpPr>
          <p:nvPr/>
        </p:nvSpPr>
        <p:spPr bwMode="auto">
          <a:xfrm>
            <a:off x="4757738" y="3795713"/>
            <a:ext cx="1011237"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Bottom    </a:t>
            </a:r>
          </a:p>
        </p:txBody>
      </p:sp>
      <p:cxnSp>
        <p:nvCxnSpPr>
          <p:cNvPr id="216109" name="AutoShape 45"/>
          <p:cNvCxnSpPr>
            <a:cxnSpLocks noChangeShapeType="1"/>
            <a:stCxn id="216107" idx="3"/>
            <a:endCxn id="216100" idx="1"/>
          </p:cNvCxnSpPr>
          <p:nvPr/>
        </p:nvCxnSpPr>
        <p:spPr bwMode="auto">
          <a:xfrm flipV="1">
            <a:off x="5811838" y="3017838"/>
            <a:ext cx="225425" cy="2063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6110" name="AutoShape 46"/>
          <p:cNvCxnSpPr>
            <a:cxnSpLocks noChangeShapeType="1"/>
            <a:stCxn id="216108" idx="3"/>
            <a:endCxn id="216105" idx="1"/>
          </p:cNvCxnSpPr>
          <p:nvPr/>
        </p:nvCxnSpPr>
        <p:spPr bwMode="auto">
          <a:xfrm flipV="1">
            <a:off x="5768975" y="3932238"/>
            <a:ext cx="268288" cy="2063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6111" name="Rectangle 47"/>
          <p:cNvSpPr>
            <a:spLocks noChangeArrowheads="1"/>
          </p:cNvSpPr>
          <p:nvPr/>
        </p:nvSpPr>
        <p:spPr bwMode="auto">
          <a:xfrm>
            <a:off x="2560638" y="476885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112" name="Text Box 48"/>
          <p:cNvSpPr txBox="1">
            <a:spLocks noChangeArrowheads="1"/>
          </p:cNvSpPr>
          <p:nvPr/>
        </p:nvSpPr>
        <p:spPr bwMode="auto">
          <a:xfrm>
            <a:off x="2925763" y="4826000"/>
            <a:ext cx="8731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6113" name="Text Box 49"/>
          <p:cNvSpPr txBox="1">
            <a:spLocks noChangeArrowheads="1"/>
          </p:cNvSpPr>
          <p:nvPr/>
        </p:nvSpPr>
        <p:spPr bwMode="auto">
          <a:xfrm>
            <a:off x="2468563" y="4371975"/>
            <a:ext cx="1882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#5 (HIT)  </a:t>
            </a:r>
          </a:p>
        </p:txBody>
      </p:sp>
      <p:sp>
        <p:nvSpPr>
          <p:cNvPr id="216114" name="Rectangle 50"/>
          <p:cNvSpPr>
            <a:spLocks noChangeArrowheads="1"/>
          </p:cNvSpPr>
          <p:nvPr/>
        </p:nvSpPr>
        <p:spPr bwMode="auto">
          <a:xfrm>
            <a:off x="2560638" y="522605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115" name="Text Box 51"/>
          <p:cNvSpPr txBox="1">
            <a:spLocks noChangeArrowheads="1"/>
          </p:cNvSpPr>
          <p:nvPr/>
        </p:nvSpPr>
        <p:spPr bwMode="auto">
          <a:xfrm>
            <a:off x="2925763" y="5283200"/>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4   </a:t>
            </a:r>
          </a:p>
        </p:txBody>
      </p:sp>
      <p:sp>
        <p:nvSpPr>
          <p:cNvPr id="216116" name="Rectangle 52"/>
          <p:cNvSpPr>
            <a:spLocks noChangeArrowheads="1"/>
          </p:cNvSpPr>
          <p:nvPr/>
        </p:nvSpPr>
        <p:spPr bwMode="auto">
          <a:xfrm>
            <a:off x="2560638" y="568325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117" name="Text Box 53"/>
          <p:cNvSpPr txBox="1">
            <a:spLocks noChangeArrowheads="1"/>
          </p:cNvSpPr>
          <p:nvPr/>
        </p:nvSpPr>
        <p:spPr bwMode="auto">
          <a:xfrm>
            <a:off x="2925763" y="5740400"/>
            <a:ext cx="1020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6118" name="Text Box 54"/>
          <p:cNvSpPr txBox="1">
            <a:spLocks noChangeArrowheads="1"/>
          </p:cNvSpPr>
          <p:nvPr/>
        </p:nvSpPr>
        <p:spPr bwMode="auto">
          <a:xfrm>
            <a:off x="1719263" y="4860925"/>
            <a:ext cx="615950"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Top  </a:t>
            </a:r>
          </a:p>
        </p:txBody>
      </p:sp>
      <p:sp>
        <p:nvSpPr>
          <p:cNvPr id="216119" name="Text Box 55"/>
          <p:cNvSpPr txBox="1">
            <a:spLocks noChangeArrowheads="1"/>
          </p:cNvSpPr>
          <p:nvPr/>
        </p:nvSpPr>
        <p:spPr bwMode="auto">
          <a:xfrm>
            <a:off x="1281113" y="5775325"/>
            <a:ext cx="1011237"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Bottom    </a:t>
            </a:r>
          </a:p>
        </p:txBody>
      </p:sp>
      <p:cxnSp>
        <p:nvCxnSpPr>
          <p:cNvPr id="216120" name="AutoShape 56"/>
          <p:cNvCxnSpPr>
            <a:cxnSpLocks noChangeShapeType="1"/>
            <a:stCxn id="216118" idx="3"/>
            <a:endCxn id="216111" idx="1"/>
          </p:cNvCxnSpPr>
          <p:nvPr/>
        </p:nvCxnSpPr>
        <p:spPr bwMode="auto">
          <a:xfrm flipV="1">
            <a:off x="2335213" y="4997450"/>
            <a:ext cx="225425" cy="206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6121" name="AutoShape 57"/>
          <p:cNvCxnSpPr>
            <a:cxnSpLocks noChangeShapeType="1"/>
            <a:stCxn id="216119" idx="3"/>
            <a:endCxn id="216116" idx="1"/>
          </p:cNvCxnSpPr>
          <p:nvPr/>
        </p:nvCxnSpPr>
        <p:spPr bwMode="auto">
          <a:xfrm flipV="1">
            <a:off x="2292350" y="5911850"/>
            <a:ext cx="268288" cy="206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6122" name="Rectangle 58"/>
          <p:cNvSpPr>
            <a:spLocks noChangeArrowheads="1"/>
          </p:cNvSpPr>
          <p:nvPr/>
        </p:nvSpPr>
        <p:spPr bwMode="auto">
          <a:xfrm>
            <a:off x="6035675" y="48006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123" name="Text Box 59"/>
          <p:cNvSpPr txBox="1">
            <a:spLocks noChangeArrowheads="1"/>
          </p:cNvSpPr>
          <p:nvPr/>
        </p:nvSpPr>
        <p:spPr bwMode="auto">
          <a:xfrm>
            <a:off x="6400800" y="4857750"/>
            <a:ext cx="8731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5    </a:t>
            </a:r>
          </a:p>
        </p:txBody>
      </p:sp>
      <p:sp>
        <p:nvSpPr>
          <p:cNvPr id="216124" name="Text Box 60"/>
          <p:cNvSpPr txBox="1">
            <a:spLocks noChangeArrowheads="1"/>
          </p:cNvSpPr>
          <p:nvPr/>
        </p:nvSpPr>
        <p:spPr bwMode="auto">
          <a:xfrm>
            <a:off x="5943600" y="4403725"/>
            <a:ext cx="1882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#6 (PF)  </a:t>
            </a:r>
          </a:p>
        </p:txBody>
      </p:sp>
      <p:sp>
        <p:nvSpPr>
          <p:cNvPr id="216125" name="Rectangle 61"/>
          <p:cNvSpPr>
            <a:spLocks noChangeArrowheads="1"/>
          </p:cNvSpPr>
          <p:nvPr/>
        </p:nvSpPr>
        <p:spPr bwMode="auto">
          <a:xfrm>
            <a:off x="6035675" y="52578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126" name="Text Box 62"/>
          <p:cNvSpPr txBox="1">
            <a:spLocks noChangeArrowheads="1"/>
          </p:cNvSpPr>
          <p:nvPr/>
        </p:nvSpPr>
        <p:spPr bwMode="auto">
          <a:xfrm>
            <a:off x="6400800" y="5314950"/>
            <a:ext cx="82391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6127" name="Rectangle 63"/>
          <p:cNvSpPr>
            <a:spLocks noChangeArrowheads="1"/>
          </p:cNvSpPr>
          <p:nvPr/>
        </p:nvSpPr>
        <p:spPr bwMode="auto">
          <a:xfrm>
            <a:off x="6035675" y="57150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6128" name="Text Box 64"/>
          <p:cNvSpPr txBox="1">
            <a:spLocks noChangeArrowheads="1"/>
          </p:cNvSpPr>
          <p:nvPr/>
        </p:nvSpPr>
        <p:spPr bwMode="auto">
          <a:xfrm>
            <a:off x="6400800" y="5772150"/>
            <a:ext cx="10207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4       </a:t>
            </a:r>
          </a:p>
        </p:txBody>
      </p:sp>
      <p:sp>
        <p:nvSpPr>
          <p:cNvPr id="216129" name="Text Box 65"/>
          <p:cNvSpPr txBox="1">
            <a:spLocks noChangeArrowheads="1"/>
          </p:cNvSpPr>
          <p:nvPr/>
        </p:nvSpPr>
        <p:spPr bwMode="auto">
          <a:xfrm>
            <a:off x="5194300" y="4892675"/>
            <a:ext cx="615950"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Top  </a:t>
            </a:r>
          </a:p>
        </p:txBody>
      </p:sp>
      <p:sp>
        <p:nvSpPr>
          <p:cNvPr id="216130" name="Text Box 66"/>
          <p:cNvSpPr txBox="1">
            <a:spLocks noChangeArrowheads="1"/>
          </p:cNvSpPr>
          <p:nvPr/>
        </p:nvSpPr>
        <p:spPr bwMode="auto">
          <a:xfrm>
            <a:off x="4756150" y="5807075"/>
            <a:ext cx="1011238"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Bottom    </a:t>
            </a:r>
          </a:p>
        </p:txBody>
      </p:sp>
      <p:cxnSp>
        <p:nvCxnSpPr>
          <p:cNvPr id="216131" name="AutoShape 67"/>
          <p:cNvCxnSpPr>
            <a:cxnSpLocks noChangeShapeType="1"/>
            <a:stCxn id="216129" idx="3"/>
            <a:endCxn id="216122" idx="1"/>
          </p:cNvCxnSpPr>
          <p:nvPr/>
        </p:nvCxnSpPr>
        <p:spPr bwMode="auto">
          <a:xfrm flipV="1">
            <a:off x="5810250" y="5029200"/>
            <a:ext cx="225425" cy="206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6132" name="AutoShape 68"/>
          <p:cNvCxnSpPr>
            <a:cxnSpLocks noChangeShapeType="1"/>
            <a:stCxn id="216130" idx="3"/>
            <a:endCxn id="216127" idx="1"/>
          </p:cNvCxnSpPr>
          <p:nvPr/>
        </p:nvCxnSpPr>
        <p:spPr bwMode="auto">
          <a:xfrm flipV="1">
            <a:off x="5767388" y="5943600"/>
            <a:ext cx="268287" cy="206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8" name="Rectangle 67"/>
          <p:cNvSpPr/>
          <p:nvPr/>
        </p:nvSpPr>
        <p:spPr>
          <a:xfrm>
            <a:off x="12700" y="0"/>
            <a:ext cx="4572000" cy="523220"/>
          </a:xfrm>
          <a:prstGeom prst="rect">
            <a:avLst/>
          </a:prstGeom>
        </p:spPr>
        <p:txBody>
          <a:bodyPr>
            <a:spAutoFit/>
          </a:bodyPr>
          <a:lstStyle/>
          <a:p>
            <a:pPr eaLnBrk="1" hangingPunct="1"/>
            <a:r>
              <a:rPr lang="en-US" sz="1400" dirty="0"/>
              <a:t>Ref:    1   2   3   4   5   6   </a:t>
            </a:r>
          </a:p>
          <a:p>
            <a:pPr eaLnBrk="1" hangingPunct="1"/>
            <a:r>
              <a:rPr lang="en-US" sz="1400" dirty="0"/>
              <a:t>VPN:  9   0   3   4   0   5 </a:t>
            </a:r>
          </a:p>
        </p:txBody>
      </p:sp>
    </p:spTree>
    <p:extLst>
      <p:ext uri="{BB962C8B-B14F-4D97-AF65-F5344CB8AC3E}">
        <p14:creationId xmlns:p14="http://schemas.microsoft.com/office/powerpoint/2010/main" val="4211383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60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60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60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60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60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60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60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60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60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607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60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60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60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60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60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608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0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60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08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608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608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60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60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60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60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609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60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609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609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60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609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1609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610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610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1610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610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610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610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610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1610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610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1610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16110"/>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1611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1611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1611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1611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1611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1611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1611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611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1611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1612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16121"/>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1612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1612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1612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1612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1612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1612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1612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1612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1613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1613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16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nimBg="1"/>
      <p:bldP spid="216068" grpId="0"/>
      <p:bldP spid="216069" grpId="0"/>
      <p:bldP spid="216070" grpId="0" animBg="1"/>
      <p:bldP spid="216071" grpId="0"/>
      <p:bldP spid="216072" grpId="0" animBg="1"/>
      <p:bldP spid="216073" grpId="0"/>
      <p:bldP spid="216074" grpId="0" animBg="1"/>
      <p:bldP spid="216075" grpId="0" animBg="1"/>
      <p:bldP spid="216078" grpId="0" animBg="1"/>
      <p:bldP spid="216079" grpId="0"/>
      <p:bldP spid="216080" grpId="0"/>
      <p:bldP spid="216081" grpId="0" animBg="1"/>
      <p:bldP spid="216082" grpId="0"/>
      <p:bldP spid="216083" grpId="0" animBg="1"/>
      <p:bldP spid="216084" grpId="0"/>
      <p:bldP spid="216085" grpId="0" animBg="1"/>
      <p:bldP spid="216086" grpId="0" animBg="1"/>
      <p:bldP spid="216089" grpId="0" animBg="1"/>
      <p:bldP spid="216090" grpId="0"/>
      <p:bldP spid="216091" grpId="0"/>
      <p:bldP spid="216092" grpId="0" animBg="1"/>
      <p:bldP spid="216093" grpId="0"/>
      <p:bldP spid="216094" grpId="0" animBg="1"/>
      <p:bldP spid="216095" grpId="0"/>
      <p:bldP spid="216096" grpId="0" animBg="1"/>
      <p:bldP spid="216097" grpId="0" animBg="1"/>
      <p:bldP spid="216100" grpId="0" animBg="1"/>
      <p:bldP spid="216101" grpId="0"/>
      <p:bldP spid="216102" grpId="0"/>
      <p:bldP spid="216103" grpId="0" animBg="1"/>
      <p:bldP spid="216104" grpId="0"/>
      <p:bldP spid="216105" grpId="0" animBg="1"/>
      <p:bldP spid="216106" grpId="0"/>
      <p:bldP spid="216107" grpId="0" animBg="1"/>
      <p:bldP spid="216108" grpId="0" animBg="1"/>
      <p:bldP spid="216111" grpId="0" animBg="1"/>
      <p:bldP spid="216112" grpId="0"/>
      <p:bldP spid="216113" grpId="0"/>
      <p:bldP spid="216114" grpId="0" animBg="1"/>
      <p:bldP spid="216115" grpId="0"/>
      <p:bldP spid="216116" grpId="0" animBg="1"/>
      <p:bldP spid="216117" grpId="0"/>
      <p:bldP spid="216118" grpId="0" animBg="1"/>
      <p:bldP spid="216119" grpId="0" animBg="1"/>
      <p:bldP spid="216122" grpId="0" animBg="1"/>
      <p:bldP spid="216123" grpId="0"/>
      <p:bldP spid="216124" grpId="0"/>
      <p:bldP spid="216125" grpId="0" animBg="1"/>
      <p:bldP spid="216126" grpId="0"/>
      <p:bldP spid="216127" grpId="0" animBg="1"/>
      <p:bldP spid="216128" grpId="0"/>
      <p:bldP spid="216129" grpId="0" animBg="1"/>
      <p:bldP spid="21613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How many entries are needed for a complete LRU “stack”</a:t>
            </a:r>
          </a:p>
        </p:txBody>
      </p:sp>
      <p:sp>
        <p:nvSpPr>
          <p:cNvPr id="4" name="Text Placeholder 3">
            <a:extLst>
              <a:ext uri="{FF2B5EF4-FFF2-40B4-BE49-F238E27FC236}">
                <a16:creationId xmlns:a16="http://schemas.microsoft.com/office/drawing/2014/main" id="{E9606E47-8619-2544-8C26-3E2D56CE2BAA}"/>
              </a:ext>
            </a:extLst>
          </p:cNvPr>
          <p:cNvSpPr>
            <a:spLocks noGrp="1"/>
          </p:cNvSpPr>
          <p:nvPr>
            <p:ph type="body" sz="quarter" idx="10"/>
          </p:nvPr>
        </p:nvSpPr>
        <p:spPr/>
        <p:txBody>
          <a:bodyPr/>
          <a:lstStyle/>
          <a:p>
            <a:r>
              <a:rPr lang="en-US" dirty="0"/>
              <a:t>1</a:t>
            </a:r>
          </a:p>
          <a:p>
            <a:r>
              <a:rPr lang="en-US" dirty="0"/>
              <a:t>Number of virtual pages</a:t>
            </a:r>
          </a:p>
          <a:p>
            <a:r>
              <a:rPr lang="en-US" dirty="0"/>
              <a:t>Number of physical page frames</a:t>
            </a:r>
          </a:p>
          <a:p>
            <a:r>
              <a:rPr lang="en-US" dirty="0"/>
              <a:t>No clue</a:t>
            </a:r>
          </a:p>
        </p:txBody>
      </p:sp>
      <p:sp>
        <p:nvSpPr>
          <p:cNvPr id="5" name="Text Placeholder 4">
            <a:extLst>
              <a:ext uri="{FF2B5EF4-FFF2-40B4-BE49-F238E27FC236}">
                <a16:creationId xmlns:a16="http://schemas.microsoft.com/office/drawing/2014/main" id="{F9508498-1571-E64D-80FC-295D1F78B028}"/>
              </a:ext>
            </a:extLst>
          </p:cNvPr>
          <p:cNvSpPr>
            <a:spLocks noGrp="1"/>
          </p:cNvSpPr>
          <p:nvPr>
            <p:ph type="body" sz="quarter" idx="11"/>
          </p:nvPr>
        </p:nvSpPr>
        <p:spPr/>
        <p:txBody>
          <a:bodyPr/>
          <a:lstStyle/>
          <a:p>
            <a:r>
              <a:rPr lang="en-US" dirty="0"/>
              <a:t>60</a:t>
            </a:r>
          </a:p>
        </p:txBody>
      </p:sp>
      <p:sp>
        <p:nvSpPr>
          <p:cNvPr id="6" name="Right Arrow 5">
            <a:extLst>
              <a:ext uri="{FF2B5EF4-FFF2-40B4-BE49-F238E27FC236}">
                <a16:creationId xmlns:a16="http://schemas.microsoft.com/office/drawing/2014/main" id="{12274E62-968C-1849-87CC-6B115D44BAC1}"/>
              </a:ext>
            </a:extLst>
          </p:cNvPr>
          <p:cNvSpPr/>
          <p:nvPr/>
        </p:nvSpPr>
        <p:spPr>
          <a:xfrm>
            <a:off x="604172" y="4246179"/>
            <a:ext cx="882869" cy="36786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336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LRU</a:t>
            </a:r>
          </a:p>
        </p:txBody>
      </p:sp>
      <p:sp>
        <p:nvSpPr>
          <p:cNvPr id="4" name="Content Placeholder 3"/>
          <p:cNvSpPr>
            <a:spLocks noGrp="1"/>
          </p:cNvSpPr>
          <p:nvPr>
            <p:ph idx="1"/>
          </p:nvPr>
        </p:nvSpPr>
        <p:spPr>
          <a:xfrm>
            <a:off x="1781503" y="1828800"/>
            <a:ext cx="7076747" cy="4791095"/>
          </a:xfrm>
        </p:spPr>
        <p:txBody>
          <a:bodyPr>
            <a:normAutofit lnSpcReduction="10000"/>
          </a:bodyPr>
          <a:lstStyle/>
          <a:p>
            <a:r>
              <a:rPr lang="en-US" dirty="0">
                <a:solidFill>
                  <a:srgbClr val="FF2929"/>
                </a:solidFill>
              </a:rPr>
              <a:t>Memory references </a:t>
            </a:r>
            <a:r>
              <a:rPr lang="en-US" dirty="0"/>
              <a:t>are known to the </a:t>
            </a:r>
            <a:r>
              <a:rPr lang="en-US" dirty="0">
                <a:solidFill>
                  <a:srgbClr val="FF2929"/>
                </a:solidFill>
              </a:rPr>
              <a:t>hardware</a:t>
            </a:r>
            <a:r>
              <a:rPr lang="en-US" dirty="0"/>
              <a:t>, but </a:t>
            </a:r>
            <a:r>
              <a:rPr lang="en-US" dirty="0">
                <a:solidFill>
                  <a:srgbClr val="FF2929"/>
                </a:solidFill>
              </a:rPr>
              <a:t>memory management </a:t>
            </a:r>
            <a:r>
              <a:rPr lang="en-US" dirty="0"/>
              <a:t>(i.e. victim selection) is in </a:t>
            </a:r>
            <a:r>
              <a:rPr lang="en-US" dirty="0">
                <a:solidFill>
                  <a:srgbClr val="FF2929"/>
                </a:solidFill>
              </a:rPr>
              <a:t>software</a:t>
            </a:r>
          </a:p>
          <a:p>
            <a:r>
              <a:rPr lang="en-US" dirty="0">
                <a:solidFill>
                  <a:srgbClr val="000000"/>
                </a:solidFill>
              </a:rPr>
              <a:t>One possibility: make the stack shared by HW &amp; SW</a:t>
            </a:r>
          </a:p>
          <a:p>
            <a:pPr lvl="1"/>
            <a:r>
              <a:rPr lang="en-US" dirty="0">
                <a:solidFill>
                  <a:srgbClr val="000000"/>
                </a:solidFill>
              </a:rPr>
              <a:t>Implement stack in hardware</a:t>
            </a:r>
          </a:p>
          <a:p>
            <a:pPr lvl="1"/>
            <a:r>
              <a:rPr lang="en-US" dirty="0">
                <a:solidFill>
                  <a:srgbClr val="000000"/>
                </a:solidFill>
              </a:rPr>
              <a:t>Let hardware update stack on each reference</a:t>
            </a:r>
          </a:p>
          <a:p>
            <a:pPr lvl="1"/>
            <a:r>
              <a:rPr lang="en-US" dirty="0">
                <a:solidFill>
                  <a:srgbClr val="000000"/>
                </a:solidFill>
              </a:rPr>
              <a:t>Let software (OS) use this stack as a data structure</a:t>
            </a:r>
          </a:p>
          <a:p>
            <a:r>
              <a:rPr lang="en-US" dirty="0">
                <a:solidFill>
                  <a:srgbClr val="000000"/>
                </a:solidFill>
              </a:rPr>
              <a:t>Will it work?</a:t>
            </a:r>
          </a:p>
          <a:p>
            <a:r>
              <a:rPr lang="en-US" dirty="0">
                <a:solidFill>
                  <a:schemeClr val="accent1">
                    <a:lumMod val="60000"/>
                    <a:lumOff val="40000"/>
                  </a:schemeClr>
                </a:solidFill>
              </a:rPr>
              <a:t>Still, no.  The size of the stack is the number of page frames and a memory write is required for each memory reference </a:t>
            </a:r>
          </a:p>
        </p:txBody>
      </p:sp>
    </p:spTree>
    <p:extLst>
      <p:ext uri="{BB962C8B-B14F-4D97-AF65-F5344CB8AC3E}">
        <p14:creationId xmlns:p14="http://schemas.microsoft.com/office/powerpoint/2010/main" val="420508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dissolv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dissolve">
                                      <p:cBhvr>
                                        <p:cTn id="3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a:latin typeface="Arial" charset="0"/>
                <a:cs typeface="Arial" charset="0"/>
              </a:rPr>
              <a:t>Ways to approximate LRU</a:t>
            </a:r>
          </a:p>
        </p:txBody>
      </p:sp>
      <p:sp>
        <p:nvSpPr>
          <p:cNvPr id="43011" name="Content Placeholder 2"/>
          <p:cNvSpPr>
            <a:spLocks noGrp="1"/>
          </p:cNvSpPr>
          <p:nvPr>
            <p:ph idx="1"/>
          </p:nvPr>
        </p:nvSpPr>
        <p:spPr>
          <a:xfrm>
            <a:off x="1549401" y="1827885"/>
            <a:ext cx="7308850" cy="2778183"/>
          </a:xfrm>
        </p:spPr>
        <p:txBody>
          <a:bodyPr>
            <a:normAutofit fontScale="92500" lnSpcReduction="10000"/>
          </a:bodyPr>
          <a:lstStyle/>
          <a:p>
            <a:r>
              <a:rPr lang="en-US" dirty="0">
                <a:latin typeface="Arial" charset="0"/>
                <a:cs typeface="Arial" charset="0"/>
              </a:rPr>
              <a:t>Use a small hardware register stack</a:t>
            </a:r>
          </a:p>
          <a:p>
            <a:pPr lvl="1"/>
            <a:r>
              <a:rPr lang="en-US" dirty="0">
                <a:latin typeface="Arial" charset="0"/>
                <a:cs typeface="Arial" charset="0"/>
              </a:rPr>
              <a:t>Remember the last 16 or 32 references?</a:t>
            </a:r>
          </a:p>
          <a:p>
            <a:r>
              <a:rPr lang="en-US" dirty="0">
                <a:latin typeface="Arial" charset="0"/>
                <a:cs typeface="Arial" charset="0"/>
              </a:rPr>
              <a:t>Reference bit per physical frame</a:t>
            </a:r>
          </a:p>
          <a:p>
            <a:pPr lvl="1"/>
            <a:r>
              <a:rPr lang="en-US" dirty="0">
                <a:latin typeface="Arial" charset="0"/>
                <a:cs typeface="Arial" charset="0"/>
              </a:rPr>
              <a:t>Add a “referenced” bit to each PTE</a:t>
            </a:r>
          </a:p>
          <a:p>
            <a:pPr lvl="1"/>
            <a:r>
              <a:rPr lang="en-US" dirty="0">
                <a:latin typeface="Arial" charset="0"/>
                <a:cs typeface="Arial" charset="0"/>
              </a:rPr>
              <a:t>Set it each time the hardware uses the PTE to translate a memory reference</a:t>
            </a:r>
          </a:p>
          <a:p>
            <a:pPr lvl="1"/>
            <a:r>
              <a:rPr lang="en-US" dirty="0">
                <a:latin typeface="Arial" charset="0"/>
                <a:cs typeface="Arial" charset="0"/>
              </a:rPr>
              <a:t>If it’s already set, don’t set it again.</a:t>
            </a:r>
          </a:p>
        </p:txBody>
      </p:sp>
      <p:sp>
        <p:nvSpPr>
          <p:cNvPr id="36" name="Rectangle 3"/>
          <p:cNvSpPr>
            <a:spLocks noChangeArrowheads="1"/>
          </p:cNvSpPr>
          <p:nvPr/>
        </p:nvSpPr>
        <p:spPr bwMode="auto">
          <a:xfrm>
            <a:off x="2401446" y="5245859"/>
            <a:ext cx="4703256"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7" name="Text Box 4"/>
          <p:cNvSpPr txBox="1">
            <a:spLocks noChangeArrowheads="1"/>
          </p:cNvSpPr>
          <p:nvPr/>
        </p:nvSpPr>
        <p:spPr bwMode="auto">
          <a:xfrm>
            <a:off x="6217492" y="5252209"/>
            <a:ext cx="84902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Valid  </a:t>
            </a:r>
          </a:p>
        </p:txBody>
      </p:sp>
      <p:sp>
        <p:nvSpPr>
          <p:cNvPr id="38" name="Text Box 5"/>
          <p:cNvSpPr txBox="1">
            <a:spLocks noChangeArrowheads="1"/>
          </p:cNvSpPr>
          <p:nvPr/>
        </p:nvSpPr>
        <p:spPr bwMode="auto">
          <a:xfrm>
            <a:off x="2401446" y="5274300"/>
            <a:ext cx="30585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39" name="Line 6"/>
          <p:cNvSpPr>
            <a:spLocks noChangeShapeType="1"/>
          </p:cNvSpPr>
          <p:nvPr/>
        </p:nvSpPr>
        <p:spPr bwMode="auto">
          <a:xfrm>
            <a:off x="6213005" y="5225222"/>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 name="Rectangle 3"/>
          <p:cNvSpPr>
            <a:spLocks noChangeArrowheads="1"/>
          </p:cNvSpPr>
          <p:nvPr/>
        </p:nvSpPr>
        <p:spPr bwMode="auto">
          <a:xfrm>
            <a:off x="2401446" y="5693428"/>
            <a:ext cx="4703256"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 name="Text Box 4"/>
          <p:cNvSpPr txBox="1">
            <a:spLocks noChangeArrowheads="1"/>
          </p:cNvSpPr>
          <p:nvPr/>
        </p:nvSpPr>
        <p:spPr bwMode="auto">
          <a:xfrm>
            <a:off x="6217492" y="5699778"/>
            <a:ext cx="84902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Valid  </a:t>
            </a:r>
          </a:p>
        </p:txBody>
      </p:sp>
      <p:sp>
        <p:nvSpPr>
          <p:cNvPr id="43" name="Text Box 5"/>
          <p:cNvSpPr txBox="1">
            <a:spLocks noChangeArrowheads="1"/>
          </p:cNvSpPr>
          <p:nvPr/>
        </p:nvSpPr>
        <p:spPr bwMode="auto">
          <a:xfrm>
            <a:off x="2401446" y="5721869"/>
            <a:ext cx="30585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44" name="Line 6"/>
          <p:cNvSpPr>
            <a:spLocks noChangeShapeType="1"/>
          </p:cNvSpPr>
          <p:nvPr/>
        </p:nvSpPr>
        <p:spPr bwMode="auto">
          <a:xfrm>
            <a:off x="6213005" y="5672791"/>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 name="Rectangle 3"/>
          <p:cNvSpPr>
            <a:spLocks noChangeArrowheads="1"/>
          </p:cNvSpPr>
          <p:nvPr/>
        </p:nvSpPr>
        <p:spPr bwMode="auto">
          <a:xfrm>
            <a:off x="2401446" y="6140997"/>
            <a:ext cx="4703256"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7" name="Text Box 4"/>
          <p:cNvSpPr txBox="1">
            <a:spLocks noChangeArrowheads="1"/>
          </p:cNvSpPr>
          <p:nvPr/>
        </p:nvSpPr>
        <p:spPr bwMode="auto">
          <a:xfrm>
            <a:off x="6217492" y="6147347"/>
            <a:ext cx="84902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Valid  </a:t>
            </a:r>
          </a:p>
        </p:txBody>
      </p:sp>
      <p:sp>
        <p:nvSpPr>
          <p:cNvPr id="48" name="Text Box 5"/>
          <p:cNvSpPr txBox="1">
            <a:spLocks noChangeArrowheads="1"/>
          </p:cNvSpPr>
          <p:nvPr/>
        </p:nvSpPr>
        <p:spPr bwMode="auto">
          <a:xfrm>
            <a:off x="2401446" y="6169438"/>
            <a:ext cx="30585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49" name="Line 6"/>
          <p:cNvSpPr>
            <a:spLocks noChangeShapeType="1"/>
          </p:cNvSpPr>
          <p:nvPr/>
        </p:nvSpPr>
        <p:spPr bwMode="auto">
          <a:xfrm>
            <a:off x="6213005" y="612036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5" name="TextBox 64"/>
          <p:cNvSpPr txBox="1"/>
          <p:nvPr/>
        </p:nvSpPr>
        <p:spPr>
          <a:xfrm>
            <a:off x="2589587" y="4804094"/>
            <a:ext cx="4350489" cy="400110"/>
          </a:xfrm>
          <a:prstGeom prst="rect">
            <a:avLst/>
          </a:prstGeom>
          <a:noFill/>
        </p:spPr>
        <p:txBody>
          <a:bodyPr wrap="square" rtlCol="0">
            <a:spAutoFit/>
          </a:bodyPr>
          <a:lstStyle/>
          <a:p>
            <a:pPr algn="ctr"/>
            <a:r>
              <a:rPr lang="en-US" sz="2000" b="1" dirty="0"/>
              <a:t>Page Table</a:t>
            </a:r>
          </a:p>
        </p:txBody>
      </p:sp>
      <p:sp>
        <p:nvSpPr>
          <p:cNvPr id="67" name="Line 6"/>
          <p:cNvSpPr>
            <a:spLocks noChangeShapeType="1"/>
          </p:cNvSpPr>
          <p:nvPr/>
        </p:nvSpPr>
        <p:spPr bwMode="auto">
          <a:xfrm>
            <a:off x="5459971" y="5215591"/>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8" name="Line 6"/>
          <p:cNvSpPr>
            <a:spLocks noChangeShapeType="1"/>
          </p:cNvSpPr>
          <p:nvPr/>
        </p:nvSpPr>
        <p:spPr bwMode="auto">
          <a:xfrm>
            <a:off x="5459971" y="566316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9" name="Line 6"/>
          <p:cNvSpPr>
            <a:spLocks noChangeShapeType="1"/>
          </p:cNvSpPr>
          <p:nvPr/>
        </p:nvSpPr>
        <p:spPr bwMode="auto">
          <a:xfrm>
            <a:off x="5459971" y="6110729"/>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 name="Text Box 4"/>
          <p:cNvSpPr txBox="1">
            <a:spLocks noChangeArrowheads="1"/>
          </p:cNvSpPr>
          <p:nvPr/>
        </p:nvSpPr>
        <p:spPr bwMode="auto">
          <a:xfrm>
            <a:off x="5456596" y="5254300"/>
            <a:ext cx="75640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Ref</a:t>
            </a:r>
          </a:p>
        </p:txBody>
      </p:sp>
      <p:sp>
        <p:nvSpPr>
          <p:cNvPr id="72" name="Text Box 4"/>
          <p:cNvSpPr txBox="1">
            <a:spLocks noChangeArrowheads="1"/>
          </p:cNvSpPr>
          <p:nvPr/>
        </p:nvSpPr>
        <p:spPr bwMode="auto">
          <a:xfrm>
            <a:off x="5456596" y="5701869"/>
            <a:ext cx="75640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Ref</a:t>
            </a:r>
          </a:p>
        </p:txBody>
      </p:sp>
      <p:sp>
        <p:nvSpPr>
          <p:cNvPr id="73" name="Text Box 4"/>
          <p:cNvSpPr txBox="1">
            <a:spLocks noChangeArrowheads="1"/>
          </p:cNvSpPr>
          <p:nvPr/>
        </p:nvSpPr>
        <p:spPr bwMode="auto">
          <a:xfrm>
            <a:off x="5456596" y="6149438"/>
            <a:ext cx="75640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Ref</a:t>
            </a:r>
          </a:p>
        </p:txBody>
      </p:sp>
    </p:spTree>
    <p:extLst>
      <p:ext uri="{BB962C8B-B14F-4D97-AF65-F5344CB8AC3E}">
        <p14:creationId xmlns:p14="http://schemas.microsoft.com/office/powerpoint/2010/main" val="274063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dissolve">
                                      <p:cBhvr>
                                        <p:cTn id="7" dur="500"/>
                                        <p:tgtEl>
                                          <p:spTgt spid="430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dissolve">
                                      <p:cBhvr>
                                        <p:cTn id="10" dur="500"/>
                                        <p:tgtEl>
                                          <p:spTgt spid="430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dissolve">
                                      <p:cBhvr>
                                        <p:cTn id="15" dur="500"/>
                                        <p:tgtEl>
                                          <p:spTgt spid="4301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3011">
                                            <p:txEl>
                                              <p:pRg st="3" end="3"/>
                                            </p:txEl>
                                          </p:spTgt>
                                        </p:tgtEl>
                                        <p:attrNameLst>
                                          <p:attrName>style.visibility</p:attrName>
                                        </p:attrNameLst>
                                      </p:cBhvr>
                                      <p:to>
                                        <p:strVal val="visible"/>
                                      </p:to>
                                    </p:set>
                                    <p:animEffect transition="in" filter="dissolve">
                                      <p:cBhvr>
                                        <p:cTn id="18" dur="500"/>
                                        <p:tgtEl>
                                          <p:spTgt spid="4301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3011">
                                            <p:txEl>
                                              <p:pRg st="4" end="4"/>
                                            </p:txEl>
                                          </p:spTgt>
                                        </p:tgtEl>
                                        <p:attrNameLst>
                                          <p:attrName>style.visibility</p:attrName>
                                        </p:attrNameLst>
                                      </p:cBhvr>
                                      <p:to>
                                        <p:strVal val="visible"/>
                                      </p:to>
                                    </p:set>
                                    <p:animEffect transition="in" filter="dissolve">
                                      <p:cBhvr>
                                        <p:cTn id="21" dur="500"/>
                                        <p:tgtEl>
                                          <p:spTgt spid="4301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3011">
                                            <p:txEl>
                                              <p:pRg st="5" end="5"/>
                                            </p:txEl>
                                          </p:spTgt>
                                        </p:tgtEl>
                                        <p:attrNameLst>
                                          <p:attrName>style.visibility</p:attrName>
                                        </p:attrNameLst>
                                      </p:cBhvr>
                                      <p:to>
                                        <p:strVal val="visible"/>
                                      </p:to>
                                    </p:set>
                                    <p:animEffect transition="in" filter="dissolve">
                                      <p:cBhvr>
                                        <p:cTn id="24" dur="5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1350963" y="1686518"/>
            <a:ext cx="6034087" cy="2228850"/>
            <a:chOff x="266" y="180"/>
            <a:chExt cx="3802" cy="1404"/>
          </a:xfrm>
        </p:grpSpPr>
        <p:sp>
          <p:nvSpPr>
            <p:cNvPr id="44037" name="Rectangle 3"/>
            <p:cNvSpPr>
              <a:spLocks noChangeArrowheads="1"/>
            </p:cNvSpPr>
            <p:nvPr/>
          </p:nvSpPr>
          <p:spPr bwMode="auto">
            <a:xfrm>
              <a:off x="1728" y="432"/>
              <a:ext cx="2304"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038" name="Text Box 4"/>
            <p:cNvSpPr txBox="1">
              <a:spLocks noChangeArrowheads="1"/>
            </p:cNvSpPr>
            <p:nvPr/>
          </p:nvSpPr>
          <p:spPr bwMode="auto">
            <a:xfrm>
              <a:off x="3859" y="180"/>
              <a:ext cx="20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0 </a:t>
              </a:r>
            </a:p>
          </p:txBody>
        </p:sp>
        <p:sp>
          <p:nvSpPr>
            <p:cNvPr id="44039" name="Text Box 5"/>
            <p:cNvSpPr txBox="1">
              <a:spLocks noChangeArrowheads="1"/>
            </p:cNvSpPr>
            <p:nvPr/>
          </p:nvSpPr>
          <p:spPr bwMode="auto">
            <a:xfrm>
              <a:off x="1780" y="182"/>
              <a:ext cx="271"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31 </a:t>
              </a:r>
            </a:p>
          </p:txBody>
        </p:sp>
        <p:sp>
          <p:nvSpPr>
            <p:cNvPr id="44040" name="Rectangle 6"/>
            <p:cNvSpPr>
              <a:spLocks noChangeArrowheads="1"/>
            </p:cNvSpPr>
            <p:nvPr/>
          </p:nvSpPr>
          <p:spPr bwMode="auto">
            <a:xfrm>
              <a:off x="1152" y="432"/>
              <a:ext cx="403"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041" name="Text Box 7"/>
            <p:cNvSpPr txBox="1">
              <a:spLocks noChangeArrowheads="1"/>
            </p:cNvSpPr>
            <p:nvPr/>
          </p:nvSpPr>
          <p:spPr bwMode="auto">
            <a:xfrm>
              <a:off x="266" y="760"/>
              <a:ext cx="828" cy="5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Per page</a:t>
              </a:r>
            </a:p>
            <a:p>
              <a:pPr eaLnBrk="1" hangingPunct="1"/>
              <a:r>
                <a:rPr lang="en-US" sz="1400" b="1"/>
                <a:t>Frame </a:t>
              </a:r>
            </a:p>
            <a:p>
              <a:pPr eaLnBrk="1" hangingPunct="1"/>
              <a:r>
                <a:rPr lang="en-US" sz="1400" b="1"/>
                <a:t>Reference</a:t>
              </a:r>
            </a:p>
            <a:p>
              <a:pPr eaLnBrk="1" hangingPunct="1"/>
              <a:r>
                <a:rPr lang="en-US" sz="1400" b="1"/>
                <a:t>bits</a:t>
              </a:r>
            </a:p>
          </p:txBody>
        </p:sp>
        <p:sp>
          <p:nvSpPr>
            <p:cNvPr id="44042" name="Text Box 8"/>
            <p:cNvSpPr txBox="1">
              <a:spLocks noChangeArrowheads="1"/>
            </p:cNvSpPr>
            <p:nvPr/>
          </p:nvSpPr>
          <p:spPr bwMode="auto">
            <a:xfrm>
              <a:off x="1152" y="468"/>
              <a:ext cx="36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0/1  </a:t>
              </a:r>
            </a:p>
          </p:txBody>
        </p:sp>
        <p:sp>
          <p:nvSpPr>
            <p:cNvPr id="44043" name="Rectangle 9"/>
            <p:cNvSpPr>
              <a:spLocks noChangeArrowheads="1"/>
            </p:cNvSpPr>
            <p:nvPr/>
          </p:nvSpPr>
          <p:spPr bwMode="auto">
            <a:xfrm>
              <a:off x="1728" y="720"/>
              <a:ext cx="2304"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044" name="Rectangle 10"/>
            <p:cNvSpPr>
              <a:spLocks noChangeArrowheads="1"/>
            </p:cNvSpPr>
            <p:nvPr/>
          </p:nvSpPr>
          <p:spPr bwMode="auto">
            <a:xfrm>
              <a:off x="1152" y="720"/>
              <a:ext cx="403"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045" name="Text Box 11"/>
            <p:cNvSpPr txBox="1">
              <a:spLocks noChangeArrowheads="1"/>
            </p:cNvSpPr>
            <p:nvPr/>
          </p:nvSpPr>
          <p:spPr bwMode="auto">
            <a:xfrm>
              <a:off x="1152" y="756"/>
              <a:ext cx="36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0/1  </a:t>
              </a:r>
            </a:p>
          </p:txBody>
        </p:sp>
        <p:sp>
          <p:nvSpPr>
            <p:cNvPr id="44046" name="Text Box 12"/>
            <p:cNvSpPr txBox="1">
              <a:spLocks noChangeArrowheads="1"/>
            </p:cNvSpPr>
            <p:nvPr/>
          </p:nvSpPr>
          <p:spPr bwMode="auto">
            <a:xfrm>
              <a:off x="2073" y="468"/>
              <a:ext cx="154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Counter for Page frame 0   </a:t>
              </a:r>
            </a:p>
          </p:txBody>
        </p:sp>
        <p:sp>
          <p:nvSpPr>
            <p:cNvPr id="44047" name="Text Box 13"/>
            <p:cNvSpPr txBox="1">
              <a:spLocks noChangeArrowheads="1"/>
            </p:cNvSpPr>
            <p:nvPr/>
          </p:nvSpPr>
          <p:spPr bwMode="auto">
            <a:xfrm>
              <a:off x="2074" y="758"/>
              <a:ext cx="154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Counter for Page frame 1   </a:t>
              </a:r>
            </a:p>
          </p:txBody>
        </p:sp>
        <p:sp>
          <p:nvSpPr>
            <p:cNvPr id="44048" name="Rectangle 14"/>
            <p:cNvSpPr>
              <a:spLocks noChangeArrowheads="1"/>
            </p:cNvSpPr>
            <p:nvPr/>
          </p:nvSpPr>
          <p:spPr bwMode="auto">
            <a:xfrm>
              <a:off x="1728" y="1008"/>
              <a:ext cx="2304"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049" name="Rectangle 15"/>
            <p:cNvSpPr>
              <a:spLocks noChangeArrowheads="1"/>
            </p:cNvSpPr>
            <p:nvPr/>
          </p:nvSpPr>
          <p:spPr bwMode="auto">
            <a:xfrm>
              <a:off x="1152" y="1008"/>
              <a:ext cx="403"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050" name="Text Box 16"/>
            <p:cNvSpPr txBox="1">
              <a:spLocks noChangeArrowheads="1"/>
            </p:cNvSpPr>
            <p:nvPr/>
          </p:nvSpPr>
          <p:spPr bwMode="auto">
            <a:xfrm>
              <a:off x="1152" y="1044"/>
              <a:ext cx="36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0/1  </a:t>
              </a:r>
            </a:p>
          </p:txBody>
        </p:sp>
        <p:sp>
          <p:nvSpPr>
            <p:cNvPr id="44051" name="Text Box 17"/>
            <p:cNvSpPr txBox="1">
              <a:spLocks noChangeArrowheads="1"/>
            </p:cNvSpPr>
            <p:nvPr/>
          </p:nvSpPr>
          <p:spPr bwMode="auto">
            <a:xfrm>
              <a:off x="2316" y="1046"/>
              <a:ext cx="967"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      </a:t>
              </a:r>
            </a:p>
          </p:txBody>
        </p:sp>
        <p:sp>
          <p:nvSpPr>
            <p:cNvPr id="44052" name="Rectangle 18"/>
            <p:cNvSpPr>
              <a:spLocks noChangeArrowheads="1"/>
            </p:cNvSpPr>
            <p:nvPr/>
          </p:nvSpPr>
          <p:spPr bwMode="auto">
            <a:xfrm>
              <a:off x="1728" y="1296"/>
              <a:ext cx="2304"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053" name="Rectangle 19"/>
            <p:cNvSpPr>
              <a:spLocks noChangeArrowheads="1"/>
            </p:cNvSpPr>
            <p:nvPr/>
          </p:nvSpPr>
          <p:spPr bwMode="auto">
            <a:xfrm>
              <a:off x="1152" y="1296"/>
              <a:ext cx="403"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054" name="Text Box 20"/>
            <p:cNvSpPr txBox="1">
              <a:spLocks noChangeArrowheads="1"/>
            </p:cNvSpPr>
            <p:nvPr/>
          </p:nvSpPr>
          <p:spPr bwMode="auto">
            <a:xfrm>
              <a:off x="1152" y="1332"/>
              <a:ext cx="36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0/1  </a:t>
              </a:r>
            </a:p>
          </p:txBody>
        </p:sp>
        <p:sp>
          <p:nvSpPr>
            <p:cNvPr id="44055" name="Text Box 21"/>
            <p:cNvSpPr txBox="1">
              <a:spLocks noChangeArrowheads="1"/>
            </p:cNvSpPr>
            <p:nvPr/>
          </p:nvSpPr>
          <p:spPr bwMode="auto">
            <a:xfrm>
              <a:off x="2074" y="1334"/>
              <a:ext cx="155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Counter for Page frame n   </a:t>
              </a:r>
            </a:p>
          </p:txBody>
        </p:sp>
        <p:cxnSp>
          <p:nvCxnSpPr>
            <p:cNvPr id="44056" name="AutoShape 22"/>
            <p:cNvCxnSpPr>
              <a:cxnSpLocks noChangeShapeType="1"/>
              <a:stCxn id="44040" idx="3"/>
              <a:endCxn id="44037" idx="1"/>
            </p:cNvCxnSpPr>
            <p:nvPr/>
          </p:nvCxnSpPr>
          <p:spPr bwMode="auto">
            <a:xfrm>
              <a:off x="1555" y="576"/>
              <a:ext cx="173"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4057" name="AutoShape 23"/>
            <p:cNvCxnSpPr>
              <a:cxnSpLocks noChangeShapeType="1"/>
              <a:stCxn id="44044" idx="3"/>
              <a:endCxn id="44043" idx="1"/>
            </p:cNvCxnSpPr>
            <p:nvPr/>
          </p:nvCxnSpPr>
          <p:spPr bwMode="auto">
            <a:xfrm>
              <a:off x="1555" y="864"/>
              <a:ext cx="173"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4058" name="AutoShape 24"/>
            <p:cNvCxnSpPr>
              <a:cxnSpLocks noChangeShapeType="1"/>
              <a:stCxn id="44049" idx="3"/>
              <a:endCxn id="44048" idx="1"/>
            </p:cNvCxnSpPr>
            <p:nvPr/>
          </p:nvCxnSpPr>
          <p:spPr bwMode="auto">
            <a:xfrm>
              <a:off x="1555" y="1152"/>
              <a:ext cx="173"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4059" name="AutoShape 25"/>
            <p:cNvCxnSpPr>
              <a:cxnSpLocks noChangeShapeType="1"/>
              <a:stCxn id="44053" idx="3"/>
              <a:endCxn id="44052" idx="1"/>
            </p:cNvCxnSpPr>
            <p:nvPr/>
          </p:nvCxnSpPr>
          <p:spPr bwMode="auto">
            <a:xfrm>
              <a:off x="1555" y="1440"/>
              <a:ext cx="173"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44035" name="Rectangle 26"/>
          <p:cNvSpPr>
            <a:spLocks noGrp="1" noChangeArrowheads="1"/>
          </p:cNvSpPr>
          <p:nvPr>
            <p:ph type="title"/>
          </p:nvPr>
        </p:nvSpPr>
        <p:spPr/>
        <p:txBody>
          <a:bodyPr/>
          <a:lstStyle/>
          <a:p>
            <a:pPr eaLnBrk="1" hangingPunct="1"/>
            <a:r>
              <a:rPr lang="en-US">
                <a:latin typeface="Arial" charset="0"/>
                <a:cs typeface="Arial" charset="0"/>
              </a:rPr>
              <a:t>Approximate LRU with ref bits</a:t>
            </a:r>
          </a:p>
        </p:txBody>
      </p:sp>
      <p:sp>
        <p:nvSpPr>
          <p:cNvPr id="27" name="Content Placeholder 26"/>
          <p:cNvSpPr>
            <a:spLocks noGrp="1"/>
          </p:cNvSpPr>
          <p:nvPr>
            <p:ph idx="1"/>
          </p:nvPr>
        </p:nvSpPr>
        <p:spPr>
          <a:xfrm>
            <a:off x="457200" y="3951288"/>
            <a:ext cx="8229600" cy="2906712"/>
          </a:xfrm>
        </p:spPr>
        <p:txBody>
          <a:bodyPr>
            <a:normAutofit fontScale="92500" lnSpcReduction="10000"/>
          </a:bodyPr>
          <a:lstStyle/>
          <a:p>
            <a:pPr>
              <a:defRPr/>
            </a:pPr>
            <a:r>
              <a:rPr lang="en-US" dirty="0">
                <a:ea typeface="+mn-ea"/>
              </a:rPr>
              <a:t>Keep </a:t>
            </a:r>
            <a:r>
              <a:rPr lang="en-US" dirty="0">
                <a:solidFill>
                  <a:srgbClr val="3366FF"/>
                </a:solidFill>
                <a:ea typeface="+mn-ea"/>
              </a:rPr>
              <a:t>ref bits </a:t>
            </a:r>
            <a:r>
              <a:rPr lang="en-US" dirty="0">
                <a:ea typeface="+mn-ea"/>
              </a:rPr>
              <a:t>in </a:t>
            </a:r>
            <a:r>
              <a:rPr lang="en-US" dirty="0">
                <a:solidFill>
                  <a:srgbClr val="3366FF"/>
                </a:solidFill>
                <a:ea typeface="+mn-ea"/>
              </a:rPr>
              <a:t>PT</a:t>
            </a:r>
          </a:p>
          <a:p>
            <a:pPr lvl="1">
              <a:defRPr/>
            </a:pPr>
            <a:r>
              <a:rPr lang="en-US" dirty="0">
                <a:solidFill>
                  <a:srgbClr val="3366FF"/>
                </a:solidFill>
              </a:rPr>
              <a:t>Set bit </a:t>
            </a:r>
            <a:r>
              <a:rPr lang="en-US" dirty="0"/>
              <a:t>when page </a:t>
            </a:r>
            <a:r>
              <a:rPr lang="en-US" dirty="0">
                <a:solidFill>
                  <a:srgbClr val="3366FF"/>
                </a:solidFill>
              </a:rPr>
              <a:t>referenced </a:t>
            </a:r>
            <a:r>
              <a:rPr lang="en-US" dirty="0">
                <a:sym typeface="Wingdings"/>
              </a:rPr>
              <a:t> </a:t>
            </a:r>
            <a:r>
              <a:rPr lang="en-US" dirty="0">
                <a:solidFill>
                  <a:schemeClr val="accent1">
                    <a:lumMod val="60000"/>
                    <a:lumOff val="40000"/>
                  </a:schemeClr>
                </a:solidFill>
                <a:sym typeface="Wingdings"/>
              </a:rPr>
              <a:t>done by hardware</a:t>
            </a:r>
            <a:endParaRPr lang="en-US" dirty="0">
              <a:solidFill>
                <a:schemeClr val="accent1">
                  <a:lumMod val="60000"/>
                  <a:lumOff val="40000"/>
                </a:schemeClr>
              </a:solidFill>
            </a:endParaRPr>
          </a:p>
          <a:p>
            <a:pPr>
              <a:defRPr/>
            </a:pPr>
            <a:r>
              <a:rPr lang="en-US" dirty="0">
                <a:solidFill>
                  <a:srgbClr val="3366FF"/>
                </a:solidFill>
                <a:ea typeface="+mn-ea"/>
              </a:rPr>
              <a:t>Paging daemon </a:t>
            </a:r>
            <a:r>
              <a:rPr lang="en-US" dirty="0">
                <a:ea typeface="+mn-ea"/>
                <a:sym typeface="Wingdings"/>
              </a:rPr>
              <a:t> </a:t>
            </a:r>
            <a:r>
              <a:rPr lang="en-US" dirty="0">
                <a:solidFill>
                  <a:srgbClr val="FF2929"/>
                </a:solidFill>
                <a:ea typeface="+mn-ea"/>
                <a:sym typeface="Wingdings"/>
              </a:rPr>
              <a:t>background OS process</a:t>
            </a:r>
            <a:endParaRPr lang="en-US" dirty="0">
              <a:solidFill>
                <a:srgbClr val="FF2929"/>
              </a:solidFill>
              <a:ea typeface="+mn-ea"/>
            </a:endParaRPr>
          </a:p>
          <a:p>
            <a:pPr lvl="1">
              <a:defRPr/>
            </a:pPr>
            <a:r>
              <a:rPr lang="en-US" dirty="0">
                <a:solidFill>
                  <a:srgbClr val="3366FF"/>
                </a:solidFill>
              </a:rPr>
              <a:t>Flush</a:t>
            </a:r>
            <a:r>
              <a:rPr lang="en-US" dirty="0"/>
              <a:t> ref bits to </a:t>
            </a:r>
            <a:r>
              <a:rPr lang="en-US" dirty="0">
                <a:solidFill>
                  <a:srgbClr val="3366FF"/>
                </a:solidFill>
              </a:rPr>
              <a:t>software “counters” </a:t>
            </a:r>
            <a:r>
              <a:rPr lang="en-US" dirty="0"/>
              <a:t>periodically</a:t>
            </a:r>
            <a:br>
              <a:rPr lang="en-US" dirty="0"/>
            </a:br>
            <a:r>
              <a:rPr lang="en-US" dirty="0"/>
              <a:t>	counter = (ref &lt;&lt; 31 | counter &gt;&gt; 1)</a:t>
            </a:r>
          </a:p>
          <a:p>
            <a:pPr lvl="1">
              <a:defRPr/>
            </a:pPr>
            <a:r>
              <a:rPr lang="en-US" dirty="0">
                <a:solidFill>
                  <a:srgbClr val="3366FF"/>
                </a:solidFill>
              </a:rPr>
              <a:t>Clear</a:t>
            </a:r>
            <a:r>
              <a:rPr lang="en-US" dirty="0"/>
              <a:t> ref bits</a:t>
            </a:r>
          </a:p>
          <a:p>
            <a:pPr>
              <a:defRPr/>
            </a:pPr>
            <a:r>
              <a:rPr lang="en-US" dirty="0">
                <a:ea typeface="+mn-ea"/>
              </a:rPr>
              <a:t>Victim?</a:t>
            </a:r>
          </a:p>
        </p:txBody>
      </p:sp>
      <p:sp>
        <p:nvSpPr>
          <p:cNvPr id="2" name="TextBox 1"/>
          <p:cNvSpPr txBox="1"/>
          <p:nvPr/>
        </p:nvSpPr>
        <p:spPr>
          <a:xfrm>
            <a:off x="1891896" y="6345183"/>
            <a:ext cx="6668570" cy="400110"/>
          </a:xfrm>
          <a:prstGeom prst="rect">
            <a:avLst/>
          </a:prstGeom>
          <a:noFill/>
        </p:spPr>
        <p:txBody>
          <a:bodyPr wrap="square" rtlCol="0">
            <a:spAutoFit/>
          </a:bodyPr>
          <a:lstStyle/>
          <a:p>
            <a:r>
              <a:rPr lang="en-US" sz="2000" dirty="0">
                <a:solidFill>
                  <a:srgbClr val="FF2929"/>
                </a:solidFill>
                <a:sym typeface="Wingdings"/>
              </a:rPr>
              <a:t> </a:t>
            </a:r>
            <a:r>
              <a:rPr lang="en-US" sz="2000" dirty="0">
                <a:solidFill>
                  <a:srgbClr val="FF2929"/>
                </a:solidFill>
              </a:rPr>
              <a:t>The page with the counter that has the lowest value</a:t>
            </a:r>
          </a:p>
        </p:txBody>
      </p:sp>
    </p:spTree>
    <p:extLst>
      <p:ext uri="{BB962C8B-B14F-4D97-AF65-F5344CB8AC3E}">
        <p14:creationId xmlns:p14="http://schemas.microsoft.com/office/powerpoint/2010/main" val="255273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Second chance page replacement using reference bits</a:t>
            </a:r>
          </a:p>
        </p:txBody>
      </p:sp>
      <p:sp>
        <p:nvSpPr>
          <p:cNvPr id="3" name="Content Placeholder 2"/>
          <p:cNvSpPr>
            <a:spLocks noGrp="1"/>
          </p:cNvSpPr>
          <p:nvPr>
            <p:ph idx="1"/>
          </p:nvPr>
        </p:nvSpPr>
        <p:spPr>
          <a:xfrm>
            <a:off x="1781503" y="1980743"/>
            <a:ext cx="7076747" cy="4545087"/>
          </a:xfrm>
        </p:spPr>
        <p:txBody>
          <a:bodyPr>
            <a:normAutofit lnSpcReduction="10000"/>
          </a:bodyPr>
          <a:lstStyle/>
          <a:p>
            <a:pPr marL="457200" indent="-457200">
              <a:buFont typeface="+mj-lt"/>
              <a:buAutoNum type="arabicPeriod"/>
            </a:pPr>
            <a:r>
              <a:rPr lang="en-US" dirty="0"/>
              <a:t>Initially clear all the referenced bits</a:t>
            </a:r>
          </a:p>
          <a:p>
            <a:pPr marL="457200" indent="-457200">
              <a:buFont typeface="+mj-lt"/>
              <a:buAutoNum type="arabicPeriod"/>
            </a:pPr>
            <a:r>
              <a:rPr lang="en-US" dirty="0"/>
              <a:t>As the process runs, set referenced bits on each page referenced</a:t>
            </a:r>
          </a:p>
          <a:p>
            <a:pPr marL="457200" indent="-457200">
              <a:buFont typeface="+mj-lt"/>
              <a:buAutoNum type="arabicPeriod"/>
            </a:pPr>
            <a:r>
              <a:rPr lang="en-US" dirty="0"/>
              <a:t>If a page has to be evicted, the memory manager selects a page in a FIFO manner</a:t>
            </a:r>
          </a:p>
          <a:p>
            <a:pPr marL="457200" indent="-457200">
              <a:buFont typeface="+mj-lt"/>
              <a:buAutoNum type="arabicPeriod"/>
            </a:pPr>
            <a:r>
              <a:rPr lang="en-US" dirty="0"/>
              <a:t>If the chosen victim's referenced bit is set, the manager clears the referenced bit and moves to the next page</a:t>
            </a:r>
          </a:p>
          <a:p>
            <a:pPr marL="457200" indent="-457200">
              <a:buFont typeface="+mj-lt"/>
              <a:buAutoNum type="arabicPeriod"/>
            </a:pPr>
            <a:r>
              <a:rPr lang="en-US" dirty="0"/>
              <a:t>The victim is the first page that doesn't have the referenced bit set</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81624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3898900" y="10287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1" name="Rectangle 5"/>
          <p:cNvSpPr>
            <a:spLocks noChangeArrowheads="1"/>
          </p:cNvSpPr>
          <p:nvPr/>
        </p:nvSpPr>
        <p:spPr bwMode="auto">
          <a:xfrm>
            <a:off x="3009900" y="10287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3" name="Rectangle 7"/>
          <p:cNvSpPr>
            <a:spLocks noChangeArrowheads="1"/>
          </p:cNvSpPr>
          <p:nvPr/>
        </p:nvSpPr>
        <p:spPr bwMode="auto">
          <a:xfrm>
            <a:off x="3898900" y="17653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4" name="Rectangle 8"/>
          <p:cNvSpPr>
            <a:spLocks noChangeArrowheads="1"/>
          </p:cNvSpPr>
          <p:nvPr/>
        </p:nvSpPr>
        <p:spPr bwMode="auto">
          <a:xfrm>
            <a:off x="3022600" y="17653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5" name="Rectangle 9"/>
          <p:cNvSpPr>
            <a:spLocks noChangeArrowheads="1"/>
          </p:cNvSpPr>
          <p:nvPr/>
        </p:nvSpPr>
        <p:spPr bwMode="auto">
          <a:xfrm>
            <a:off x="3898900" y="25146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6" name="Rectangle 10"/>
          <p:cNvSpPr>
            <a:spLocks noChangeArrowheads="1"/>
          </p:cNvSpPr>
          <p:nvPr/>
        </p:nvSpPr>
        <p:spPr bwMode="auto">
          <a:xfrm>
            <a:off x="3009900" y="25146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7" name="Rectangle 11"/>
          <p:cNvSpPr>
            <a:spLocks noChangeArrowheads="1"/>
          </p:cNvSpPr>
          <p:nvPr/>
        </p:nvSpPr>
        <p:spPr bwMode="auto">
          <a:xfrm>
            <a:off x="3898900" y="32512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8" name="Rectangle 12"/>
          <p:cNvSpPr>
            <a:spLocks noChangeArrowheads="1"/>
          </p:cNvSpPr>
          <p:nvPr/>
        </p:nvSpPr>
        <p:spPr bwMode="auto">
          <a:xfrm>
            <a:off x="3022600" y="32512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9" name="Rectangle 13"/>
          <p:cNvSpPr>
            <a:spLocks noChangeArrowheads="1"/>
          </p:cNvSpPr>
          <p:nvPr/>
        </p:nvSpPr>
        <p:spPr bwMode="auto">
          <a:xfrm>
            <a:off x="3898900" y="40005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0" name="Rectangle 14"/>
          <p:cNvSpPr>
            <a:spLocks noChangeArrowheads="1"/>
          </p:cNvSpPr>
          <p:nvPr/>
        </p:nvSpPr>
        <p:spPr bwMode="auto">
          <a:xfrm>
            <a:off x="3009900" y="40005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1" name="Rectangle 15"/>
          <p:cNvSpPr>
            <a:spLocks noChangeArrowheads="1"/>
          </p:cNvSpPr>
          <p:nvPr/>
        </p:nvSpPr>
        <p:spPr bwMode="auto">
          <a:xfrm>
            <a:off x="3911600" y="47371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2" name="Rectangle 16"/>
          <p:cNvSpPr>
            <a:spLocks noChangeArrowheads="1"/>
          </p:cNvSpPr>
          <p:nvPr/>
        </p:nvSpPr>
        <p:spPr bwMode="auto">
          <a:xfrm>
            <a:off x="3022600" y="47371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3" name="Rectangle 17"/>
          <p:cNvSpPr>
            <a:spLocks noChangeArrowheads="1"/>
          </p:cNvSpPr>
          <p:nvPr/>
        </p:nvSpPr>
        <p:spPr bwMode="auto">
          <a:xfrm>
            <a:off x="3911600" y="54864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4" name="Rectangle 18"/>
          <p:cNvSpPr>
            <a:spLocks noChangeArrowheads="1"/>
          </p:cNvSpPr>
          <p:nvPr/>
        </p:nvSpPr>
        <p:spPr bwMode="auto">
          <a:xfrm>
            <a:off x="3009900" y="54864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5" name="Rectangle 19"/>
          <p:cNvSpPr>
            <a:spLocks noChangeArrowheads="1"/>
          </p:cNvSpPr>
          <p:nvPr/>
        </p:nvSpPr>
        <p:spPr bwMode="auto">
          <a:xfrm>
            <a:off x="3911600" y="62230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6" name="Rectangle 20"/>
          <p:cNvSpPr>
            <a:spLocks noChangeArrowheads="1"/>
          </p:cNvSpPr>
          <p:nvPr/>
        </p:nvSpPr>
        <p:spPr bwMode="auto">
          <a:xfrm>
            <a:off x="3022600" y="62230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cxnSp>
        <p:nvCxnSpPr>
          <p:cNvPr id="45078" name="AutoShape 22"/>
          <p:cNvCxnSpPr>
            <a:cxnSpLocks noChangeShapeType="1"/>
            <a:stCxn id="45060" idx="2"/>
            <a:endCxn id="45063" idx="0"/>
          </p:cNvCxnSpPr>
          <p:nvPr/>
        </p:nvCxnSpPr>
        <p:spPr bwMode="auto">
          <a:xfrm>
            <a:off x="4368800" y="14097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79" name="AutoShape 23"/>
          <p:cNvCxnSpPr>
            <a:cxnSpLocks noChangeShapeType="1"/>
            <a:stCxn id="45063" idx="2"/>
            <a:endCxn id="45065" idx="0"/>
          </p:cNvCxnSpPr>
          <p:nvPr/>
        </p:nvCxnSpPr>
        <p:spPr bwMode="auto">
          <a:xfrm>
            <a:off x="4368800" y="21463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0" name="AutoShape 24"/>
          <p:cNvCxnSpPr>
            <a:cxnSpLocks noChangeShapeType="1"/>
            <a:stCxn id="45065" idx="2"/>
            <a:endCxn id="45067" idx="0"/>
          </p:cNvCxnSpPr>
          <p:nvPr/>
        </p:nvCxnSpPr>
        <p:spPr bwMode="auto">
          <a:xfrm>
            <a:off x="4368800" y="28956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1" name="AutoShape 25"/>
          <p:cNvCxnSpPr>
            <a:cxnSpLocks noChangeShapeType="1"/>
            <a:stCxn id="45067" idx="2"/>
            <a:endCxn id="45069" idx="0"/>
          </p:cNvCxnSpPr>
          <p:nvPr/>
        </p:nvCxnSpPr>
        <p:spPr bwMode="auto">
          <a:xfrm>
            <a:off x="4368800" y="36322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2" name="AutoShape 26"/>
          <p:cNvCxnSpPr>
            <a:cxnSpLocks noChangeShapeType="1"/>
            <a:stCxn id="45069" idx="2"/>
            <a:endCxn id="45071" idx="0"/>
          </p:cNvCxnSpPr>
          <p:nvPr/>
        </p:nvCxnSpPr>
        <p:spPr bwMode="auto">
          <a:xfrm>
            <a:off x="4368800" y="4381500"/>
            <a:ext cx="1270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3" name="AutoShape 27"/>
          <p:cNvCxnSpPr>
            <a:cxnSpLocks noChangeShapeType="1"/>
            <a:stCxn id="45071" idx="2"/>
            <a:endCxn id="45073" idx="0"/>
          </p:cNvCxnSpPr>
          <p:nvPr/>
        </p:nvCxnSpPr>
        <p:spPr bwMode="auto">
          <a:xfrm>
            <a:off x="4381500" y="51181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4" name="AutoShape 28"/>
          <p:cNvCxnSpPr>
            <a:cxnSpLocks noChangeShapeType="1"/>
            <a:stCxn id="45073" idx="2"/>
            <a:endCxn id="45075" idx="0"/>
          </p:cNvCxnSpPr>
          <p:nvPr/>
        </p:nvCxnSpPr>
        <p:spPr bwMode="auto">
          <a:xfrm>
            <a:off x="4381500" y="58674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5" name="AutoShape 29"/>
          <p:cNvCxnSpPr>
            <a:cxnSpLocks noChangeShapeType="1"/>
            <a:stCxn id="45075" idx="2"/>
            <a:endCxn id="45060" idx="0"/>
          </p:cNvCxnSpPr>
          <p:nvPr/>
        </p:nvCxnSpPr>
        <p:spPr bwMode="auto">
          <a:xfrm rot="16200000" flipV="1">
            <a:off x="1587500" y="3810000"/>
            <a:ext cx="5575300" cy="12700"/>
          </a:xfrm>
          <a:prstGeom prst="curvedConnector5">
            <a:avLst>
              <a:gd name="adj1" fmla="val -4102"/>
              <a:gd name="adj2" fmla="val -7100000"/>
              <a:gd name="adj3" fmla="val 104102"/>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86" name="Text Box 30"/>
          <p:cNvSpPr txBox="1">
            <a:spLocks noChangeArrowheads="1"/>
          </p:cNvSpPr>
          <p:nvPr/>
        </p:nvSpPr>
        <p:spPr bwMode="auto">
          <a:xfrm>
            <a:off x="3082925" y="10906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1  </a:t>
            </a:r>
          </a:p>
        </p:txBody>
      </p:sp>
      <p:sp>
        <p:nvSpPr>
          <p:cNvPr id="45087" name="Text Box 31"/>
          <p:cNvSpPr txBox="1">
            <a:spLocks noChangeArrowheads="1"/>
          </p:cNvSpPr>
          <p:nvPr/>
        </p:nvSpPr>
        <p:spPr bwMode="auto">
          <a:xfrm>
            <a:off x="3095625" y="17891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8" name="Text Box 32"/>
          <p:cNvSpPr txBox="1">
            <a:spLocks noChangeArrowheads="1"/>
          </p:cNvSpPr>
          <p:nvPr/>
        </p:nvSpPr>
        <p:spPr bwMode="auto">
          <a:xfrm>
            <a:off x="746125" y="3973513"/>
            <a:ext cx="10064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Pointer  </a:t>
            </a:r>
          </a:p>
        </p:txBody>
      </p:sp>
      <p:cxnSp>
        <p:nvCxnSpPr>
          <p:cNvPr id="45089" name="AutoShape 33"/>
          <p:cNvCxnSpPr>
            <a:cxnSpLocks noChangeShapeType="1"/>
            <a:stCxn id="45088" idx="3"/>
            <a:endCxn id="45068" idx="1"/>
          </p:cNvCxnSpPr>
          <p:nvPr/>
        </p:nvCxnSpPr>
        <p:spPr bwMode="auto">
          <a:xfrm flipV="1">
            <a:off x="1752600" y="3441700"/>
            <a:ext cx="1270000" cy="7016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90" name="Text Box 34"/>
          <p:cNvSpPr txBox="1">
            <a:spLocks noChangeArrowheads="1"/>
          </p:cNvSpPr>
          <p:nvPr/>
        </p:nvSpPr>
        <p:spPr bwMode="auto">
          <a:xfrm>
            <a:off x="3121025" y="25638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1" name="Text Box 35"/>
          <p:cNvSpPr txBox="1">
            <a:spLocks noChangeArrowheads="1"/>
          </p:cNvSpPr>
          <p:nvPr/>
        </p:nvSpPr>
        <p:spPr bwMode="auto">
          <a:xfrm>
            <a:off x="3082925" y="32750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2" name="Text Box 36"/>
          <p:cNvSpPr txBox="1">
            <a:spLocks noChangeArrowheads="1"/>
          </p:cNvSpPr>
          <p:nvPr/>
        </p:nvSpPr>
        <p:spPr bwMode="auto">
          <a:xfrm>
            <a:off x="3095625" y="40370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3" name="Text Box 37"/>
          <p:cNvSpPr txBox="1">
            <a:spLocks noChangeArrowheads="1"/>
          </p:cNvSpPr>
          <p:nvPr/>
        </p:nvSpPr>
        <p:spPr bwMode="auto">
          <a:xfrm>
            <a:off x="3095625" y="4786313"/>
            <a:ext cx="3556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4" name="Text Box 38"/>
          <p:cNvSpPr txBox="1">
            <a:spLocks noChangeArrowheads="1"/>
          </p:cNvSpPr>
          <p:nvPr/>
        </p:nvSpPr>
        <p:spPr bwMode="auto">
          <a:xfrm>
            <a:off x="3070225" y="5510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5" name="Text Box 39"/>
          <p:cNvSpPr txBox="1">
            <a:spLocks noChangeArrowheads="1"/>
          </p:cNvSpPr>
          <p:nvPr/>
        </p:nvSpPr>
        <p:spPr bwMode="auto">
          <a:xfrm>
            <a:off x="3095625" y="6272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6" name="Text Box 40"/>
          <p:cNvSpPr txBox="1">
            <a:spLocks noChangeArrowheads="1"/>
          </p:cNvSpPr>
          <p:nvPr/>
        </p:nvSpPr>
        <p:spPr bwMode="auto">
          <a:xfrm>
            <a:off x="4149725" y="1063625"/>
            <a:ext cx="4699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10 </a:t>
            </a:r>
          </a:p>
        </p:txBody>
      </p:sp>
      <p:sp>
        <p:nvSpPr>
          <p:cNvPr id="45097" name="Text Box 41"/>
          <p:cNvSpPr txBox="1">
            <a:spLocks noChangeArrowheads="1"/>
          </p:cNvSpPr>
          <p:nvPr/>
        </p:nvSpPr>
        <p:spPr bwMode="auto">
          <a:xfrm>
            <a:off x="4187825" y="1812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1  </a:t>
            </a:r>
          </a:p>
        </p:txBody>
      </p:sp>
      <p:sp>
        <p:nvSpPr>
          <p:cNvPr id="45098" name="Text Box 42"/>
          <p:cNvSpPr txBox="1">
            <a:spLocks noChangeArrowheads="1"/>
          </p:cNvSpPr>
          <p:nvPr/>
        </p:nvSpPr>
        <p:spPr bwMode="auto">
          <a:xfrm>
            <a:off x="4187825" y="2574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5  </a:t>
            </a:r>
          </a:p>
        </p:txBody>
      </p:sp>
      <p:sp>
        <p:nvSpPr>
          <p:cNvPr id="45099" name="Text Box 43"/>
          <p:cNvSpPr txBox="1">
            <a:spLocks noChangeArrowheads="1"/>
          </p:cNvSpPr>
          <p:nvPr/>
        </p:nvSpPr>
        <p:spPr bwMode="auto">
          <a:xfrm>
            <a:off x="4200525" y="3336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7  </a:t>
            </a:r>
          </a:p>
        </p:txBody>
      </p:sp>
      <p:sp>
        <p:nvSpPr>
          <p:cNvPr id="45100" name="Text Box 44"/>
          <p:cNvSpPr txBox="1">
            <a:spLocks noChangeArrowheads="1"/>
          </p:cNvSpPr>
          <p:nvPr/>
        </p:nvSpPr>
        <p:spPr bwMode="auto">
          <a:xfrm>
            <a:off x="4200525" y="4048125"/>
            <a:ext cx="5286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8   </a:t>
            </a:r>
          </a:p>
        </p:txBody>
      </p:sp>
      <p:sp>
        <p:nvSpPr>
          <p:cNvPr id="45101" name="Text Box 45"/>
          <p:cNvSpPr txBox="1">
            <a:spLocks noChangeArrowheads="1"/>
          </p:cNvSpPr>
          <p:nvPr/>
        </p:nvSpPr>
        <p:spPr bwMode="auto">
          <a:xfrm>
            <a:off x="4213225" y="48101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3  </a:t>
            </a:r>
          </a:p>
        </p:txBody>
      </p:sp>
      <p:sp>
        <p:nvSpPr>
          <p:cNvPr id="45102" name="Text Box 46"/>
          <p:cNvSpPr txBox="1">
            <a:spLocks noChangeArrowheads="1"/>
          </p:cNvSpPr>
          <p:nvPr/>
        </p:nvSpPr>
        <p:spPr bwMode="auto">
          <a:xfrm>
            <a:off x="4225925" y="55213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4  </a:t>
            </a:r>
          </a:p>
        </p:txBody>
      </p:sp>
      <p:sp>
        <p:nvSpPr>
          <p:cNvPr id="45103" name="Text Box 47"/>
          <p:cNvSpPr txBox="1">
            <a:spLocks noChangeArrowheads="1"/>
          </p:cNvSpPr>
          <p:nvPr/>
        </p:nvSpPr>
        <p:spPr bwMode="auto">
          <a:xfrm>
            <a:off x="4238625" y="6257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9  </a:t>
            </a:r>
          </a:p>
        </p:txBody>
      </p:sp>
      <p:sp>
        <p:nvSpPr>
          <p:cNvPr id="45104" name="Line 48"/>
          <p:cNvSpPr>
            <a:spLocks noChangeShapeType="1"/>
          </p:cNvSpPr>
          <p:nvPr/>
        </p:nvSpPr>
        <p:spPr bwMode="auto">
          <a:xfrm>
            <a:off x="1181100" y="4584700"/>
            <a:ext cx="12700" cy="9366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5105" name="Text Box 49"/>
          <p:cNvSpPr txBox="1">
            <a:spLocks noChangeArrowheads="1"/>
          </p:cNvSpPr>
          <p:nvPr/>
        </p:nvSpPr>
        <p:spPr bwMode="auto">
          <a:xfrm>
            <a:off x="619125" y="5715000"/>
            <a:ext cx="13493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FIFO order  </a:t>
            </a:r>
          </a:p>
        </p:txBody>
      </p:sp>
      <p:sp>
        <p:nvSpPr>
          <p:cNvPr id="45106" name="Text Box 50"/>
          <p:cNvSpPr txBox="1">
            <a:spLocks noChangeArrowheads="1"/>
          </p:cNvSpPr>
          <p:nvPr/>
        </p:nvSpPr>
        <p:spPr bwMode="auto">
          <a:xfrm>
            <a:off x="69850" y="3251200"/>
            <a:ext cx="159385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600" b="1"/>
              <a:t>FIFO candidate </a:t>
            </a:r>
          </a:p>
        </p:txBody>
      </p:sp>
      <p:sp>
        <p:nvSpPr>
          <p:cNvPr id="45107" name="Freeform 51"/>
          <p:cNvSpPr>
            <a:spLocks/>
          </p:cNvSpPr>
          <p:nvPr/>
        </p:nvSpPr>
        <p:spPr bwMode="auto">
          <a:xfrm>
            <a:off x="1473200" y="3259138"/>
            <a:ext cx="1295400" cy="298450"/>
          </a:xfrm>
          <a:custGeom>
            <a:avLst/>
            <a:gdLst>
              <a:gd name="T0" fmla="*/ 0 w 648"/>
              <a:gd name="T1" fmla="*/ 67 h 188"/>
              <a:gd name="T2" fmla="*/ 32095 w 648"/>
              <a:gd name="T3" fmla="*/ 19 h 188"/>
              <a:gd name="T4" fmla="*/ 20066 w 648"/>
              <a:gd name="T5" fmla="*/ 179 h 188"/>
              <a:gd name="T6" fmla="*/ 65243 w 648"/>
              <a:gd name="T7" fmla="*/ 75 h 188"/>
              <a:gd name="T8" fmla="*/ 0 60000 65536"/>
              <a:gd name="T9" fmla="*/ 0 60000 65536"/>
              <a:gd name="T10" fmla="*/ 0 60000 65536"/>
              <a:gd name="T11" fmla="*/ 0 60000 65536"/>
              <a:gd name="T12" fmla="*/ 0 w 648"/>
              <a:gd name="T13" fmla="*/ 0 h 188"/>
              <a:gd name="T14" fmla="*/ 648 w 648"/>
              <a:gd name="T15" fmla="*/ 188 h 188"/>
            </a:gdLst>
            <a:ahLst/>
            <a:cxnLst>
              <a:cxn ang="T8">
                <a:pos x="T0" y="T1"/>
              </a:cxn>
              <a:cxn ang="T9">
                <a:pos x="T2" y="T3"/>
              </a:cxn>
              <a:cxn ang="T10">
                <a:pos x="T4" y="T5"/>
              </a:cxn>
              <a:cxn ang="T11">
                <a:pos x="T6" y="T7"/>
              </a:cxn>
            </a:cxnLst>
            <a:rect l="T12" t="T13" r="T14" b="T15"/>
            <a:pathLst>
              <a:path w="648" h="188">
                <a:moveTo>
                  <a:pt x="0" y="67"/>
                </a:moveTo>
                <a:cubicBezTo>
                  <a:pt x="143" y="33"/>
                  <a:pt x="287" y="0"/>
                  <a:pt x="320" y="19"/>
                </a:cubicBezTo>
                <a:cubicBezTo>
                  <a:pt x="353" y="38"/>
                  <a:pt x="145" y="170"/>
                  <a:pt x="200" y="179"/>
                </a:cubicBezTo>
                <a:cubicBezTo>
                  <a:pt x="255" y="188"/>
                  <a:pt x="573" y="92"/>
                  <a:pt x="648" y="75"/>
                </a:cubicBezTo>
              </a:path>
            </a:pathLst>
          </a:custGeom>
          <a:noFill/>
          <a:ln w="952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2" name="Vertical Title 1"/>
          <p:cNvSpPr>
            <a:spLocks noGrp="1"/>
          </p:cNvSpPr>
          <p:nvPr>
            <p:ph type="title" orient="vert"/>
          </p:nvPr>
        </p:nvSpPr>
        <p:spPr/>
        <p:txBody>
          <a:bodyPr/>
          <a:lstStyle/>
          <a:p>
            <a:r>
              <a:rPr lang="en-US" dirty="0"/>
              <a:t>Second chance replacement</a:t>
            </a:r>
          </a:p>
        </p:txBody>
      </p:sp>
      <p:sp>
        <p:nvSpPr>
          <p:cNvPr id="5" name="Folded Corner 4"/>
          <p:cNvSpPr/>
          <p:nvPr/>
        </p:nvSpPr>
        <p:spPr>
          <a:xfrm>
            <a:off x="5585469" y="2739673"/>
            <a:ext cx="1352271" cy="2378427"/>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Try page 7</a:t>
            </a:r>
          </a:p>
          <a:p>
            <a:pPr algn="ctr"/>
            <a:endParaRPr lang="en-US" dirty="0"/>
          </a:p>
          <a:p>
            <a:pPr algn="ctr"/>
            <a:r>
              <a:rPr lang="en-US" dirty="0"/>
              <a:t>Its reference bit is set, so move on to page 8</a:t>
            </a:r>
          </a:p>
        </p:txBody>
      </p:sp>
      <p:grpSp>
        <p:nvGrpSpPr>
          <p:cNvPr id="6" name="Group 5">
            <a:extLst>
              <a:ext uri="{FF2B5EF4-FFF2-40B4-BE49-F238E27FC236}">
                <a16:creationId xmlns:a16="http://schemas.microsoft.com/office/drawing/2014/main" id="{E9134490-DAEF-4F46-AA92-F67D59AC0D1E}"/>
              </a:ext>
            </a:extLst>
          </p:cNvPr>
          <p:cNvGrpSpPr/>
          <p:nvPr/>
        </p:nvGrpSpPr>
        <p:grpSpPr>
          <a:xfrm>
            <a:off x="2150156" y="208313"/>
            <a:ext cx="2571188" cy="6391838"/>
            <a:chOff x="2150156" y="208313"/>
            <a:chExt cx="2571188" cy="6391838"/>
          </a:xfrm>
        </p:grpSpPr>
        <p:sp>
          <p:nvSpPr>
            <p:cNvPr id="45062" name="Text Box 6"/>
            <p:cNvSpPr txBox="1">
              <a:spLocks noChangeArrowheads="1"/>
            </p:cNvSpPr>
            <p:nvPr/>
          </p:nvSpPr>
          <p:spPr bwMode="auto">
            <a:xfrm>
              <a:off x="2150156" y="208313"/>
              <a:ext cx="164265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600" b="1" dirty="0"/>
                <a:t>Reference bit</a:t>
              </a:r>
            </a:p>
            <a:p>
              <a:pPr algn="ctr" eaLnBrk="1" hangingPunct="1"/>
              <a:r>
                <a:rPr lang="en-US" sz="1600" b="1" dirty="0"/>
                <a:t>(in Page Table) </a:t>
              </a:r>
            </a:p>
          </p:txBody>
        </p:sp>
        <p:sp>
          <p:nvSpPr>
            <p:cNvPr id="45077" name="Text Box 21"/>
            <p:cNvSpPr txBox="1">
              <a:spLocks noChangeArrowheads="1"/>
            </p:cNvSpPr>
            <p:nvPr/>
          </p:nvSpPr>
          <p:spPr bwMode="auto">
            <a:xfrm>
              <a:off x="3921125" y="208313"/>
              <a:ext cx="80021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Frame</a:t>
              </a:r>
            </a:p>
            <a:p>
              <a:pPr eaLnBrk="1" hangingPunct="1"/>
              <a:r>
                <a:rPr lang="en-US" sz="1600" b="1" dirty="0"/>
                <a:t>Table</a:t>
              </a:r>
            </a:p>
          </p:txBody>
        </p:sp>
        <p:grpSp>
          <p:nvGrpSpPr>
            <p:cNvPr id="4" name="Group 3">
              <a:extLst>
                <a:ext uri="{FF2B5EF4-FFF2-40B4-BE49-F238E27FC236}">
                  <a16:creationId xmlns:a16="http://schemas.microsoft.com/office/drawing/2014/main" id="{D7D53D6B-387D-4347-9A21-1089DBAB8C63}"/>
                </a:ext>
              </a:extLst>
            </p:cNvPr>
            <p:cNvGrpSpPr/>
            <p:nvPr/>
          </p:nvGrpSpPr>
          <p:grpSpPr>
            <a:xfrm>
              <a:off x="3674183" y="1078804"/>
              <a:ext cx="363537" cy="5521347"/>
              <a:chOff x="3674707" y="1078804"/>
              <a:chExt cx="363537" cy="5521347"/>
            </a:xfrm>
          </p:grpSpPr>
          <p:sp>
            <p:nvSpPr>
              <p:cNvPr id="3" name="TextBox 2">
                <a:extLst>
                  <a:ext uri="{FF2B5EF4-FFF2-40B4-BE49-F238E27FC236}">
                    <a16:creationId xmlns:a16="http://schemas.microsoft.com/office/drawing/2014/main" id="{6C6A35E4-3DDF-E845-9A48-9278E31FB232}"/>
                  </a:ext>
                </a:extLst>
              </p:cNvPr>
              <p:cNvSpPr txBox="1"/>
              <p:nvPr/>
            </p:nvSpPr>
            <p:spPr>
              <a:xfrm>
                <a:off x="3674707" y="1078804"/>
                <a:ext cx="363537" cy="307777"/>
              </a:xfrm>
              <a:prstGeom prst="rect">
                <a:avLst/>
              </a:prstGeom>
              <a:noFill/>
            </p:spPr>
            <p:txBody>
              <a:bodyPr wrap="square" rtlCol="0">
                <a:spAutoFit/>
              </a:bodyPr>
              <a:lstStyle/>
              <a:p>
                <a:r>
                  <a:rPr lang="en-US" sz="1400" dirty="0">
                    <a:solidFill>
                      <a:schemeClr val="bg1">
                        <a:lumMod val="50000"/>
                      </a:schemeClr>
                    </a:solidFill>
                  </a:rPr>
                  <a:t>0</a:t>
                </a:r>
              </a:p>
            </p:txBody>
          </p:sp>
          <p:sp>
            <p:nvSpPr>
              <p:cNvPr id="55" name="TextBox 54">
                <a:extLst>
                  <a:ext uri="{FF2B5EF4-FFF2-40B4-BE49-F238E27FC236}">
                    <a16:creationId xmlns:a16="http://schemas.microsoft.com/office/drawing/2014/main" id="{22658A00-35B3-AB4A-BC39-73CF893DF283}"/>
                  </a:ext>
                </a:extLst>
              </p:cNvPr>
              <p:cNvSpPr txBox="1"/>
              <p:nvPr/>
            </p:nvSpPr>
            <p:spPr>
              <a:xfrm>
                <a:off x="3674707" y="1823600"/>
                <a:ext cx="363537" cy="307777"/>
              </a:xfrm>
              <a:prstGeom prst="rect">
                <a:avLst/>
              </a:prstGeom>
              <a:noFill/>
            </p:spPr>
            <p:txBody>
              <a:bodyPr wrap="square" rtlCol="0">
                <a:spAutoFit/>
              </a:bodyPr>
              <a:lstStyle/>
              <a:p>
                <a:r>
                  <a:rPr lang="en-US" sz="1400" dirty="0">
                    <a:solidFill>
                      <a:schemeClr val="bg1">
                        <a:lumMod val="50000"/>
                      </a:schemeClr>
                    </a:solidFill>
                  </a:rPr>
                  <a:t>1</a:t>
                </a:r>
              </a:p>
            </p:txBody>
          </p:sp>
          <p:sp>
            <p:nvSpPr>
              <p:cNvPr id="56" name="TextBox 55">
                <a:extLst>
                  <a:ext uri="{FF2B5EF4-FFF2-40B4-BE49-F238E27FC236}">
                    <a16:creationId xmlns:a16="http://schemas.microsoft.com/office/drawing/2014/main" id="{42C2B264-FEF8-A34E-89A6-513214724C2F}"/>
                  </a:ext>
                </a:extLst>
              </p:cNvPr>
              <p:cNvSpPr txBox="1"/>
              <p:nvPr/>
            </p:nvSpPr>
            <p:spPr>
              <a:xfrm>
                <a:off x="3674707" y="2568396"/>
                <a:ext cx="363537" cy="307777"/>
              </a:xfrm>
              <a:prstGeom prst="rect">
                <a:avLst/>
              </a:prstGeom>
              <a:noFill/>
            </p:spPr>
            <p:txBody>
              <a:bodyPr wrap="square" rtlCol="0">
                <a:spAutoFit/>
              </a:bodyPr>
              <a:lstStyle/>
              <a:p>
                <a:r>
                  <a:rPr lang="en-US" sz="1400" dirty="0">
                    <a:solidFill>
                      <a:schemeClr val="bg1">
                        <a:lumMod val="50000"/>
                      </a:schemeClr>
                    </a:solidFill>
                  </a:rPr>
                  <a:t>2</a:t>
                </a:r>
              </a:p>
            </p:txBody>
          </p:sp>
          <p:sp>
            <p:nvSpPr>
              <p:cNvPr id="57" name="TextBox 56">
                <a:extLst>
                  <a:ext uri="{FF2B5EF4-FFF2-40B4-BE49-F238E27FC236}">
                    <a16:creationId xmlns:a16="http://schemas.microsoft.com/office/drawing/2014/main" id="{14448D1A-3837-FB4E-BF8E-A6CC1AD11F49}"/>
                  </a:ext>
                </a:extLst>
              </p:cNvPr>
              <p:cNvSpPr txBox="1"/>
              <p:nvPr/>
            </p:nvSpPr>
            <p:spPr>
              <a:xfrm>
                <a:off x="3674707" y="3313192"/>
                <a:ext cx="363537" cy="307777"/>
              </a:xfrm>
              <a:prstGeom prst="rect">
                <a:avLst/>
              </a:prstGeom>
              <a:noFill/>
            </p:spPr>
            <p:txBody>
              <a:bodyPr wrap="square" rtlCol="0">
                <a:spAutoFit/>
              </a:bodyPr>
              <a:lstStyle/>
              <a:p>
                <a:r>
                  <a:rPr lang="en-US" sz="1400" dirty="0">
                    <a:solidFill>
                      <a:schemeClr val="bg1">
                        <a:lumMod val="50000"/>
                      </a:schemeClr>
                    </a:solidFill>
                  </a:rPr>
                  <a:t>3</a:t>
                </a:r>
              </a:p>
            </p:txBody>
          </p:sp>
          <p:sp>
            <p:nvSpPr>
              <p:cNvPr id="58" name="TextBox 57">
                <a:extLst>
                  <a:ext uri="{FF2B5EF4-FFF2-40B4-BE49-F238E27FC236}">
                    <a16:creationId xmlns:a16="http://schemas.microsoft.com/office/drawing/2014/main" id="{B28C2824-458C-0C4C-B198-D44F1D6BB879}"/>
                  </a:ext>
                </a:extLst>
              </p:cNvPr>
              <p:cNvSpPr txBox="1"/>
              <p:nvPr/>
            </p:nvSpPr>
            <p:spPr>
              <a:xfrm>
                <a:off x="3674707" y="4057988"/>
                <a:ext cx="363537" cy="307777"/>
              </a:xfrm>
              <a:prstGeom prst="rect">
                <a:avLst/>
              </a:prstGeom>
              <a:noFill/>
            </p:spPr>
            <p:txBody>
              <a:bodyPr wrap="square" rtlCol="0">
                <a:spAutoFit/>
              </a:bodyPr>
              <a:lstStyle/>
              <a:p>
                <a:r>
                  <a:rPr lang="en-US" sz="1400" dirty="0">
                    <a:solidFill>
                      <a:schemeClr val="bg1">
                        <a:lumMod val="50000"/>
                      </a:schemeClr>
                    </a:solidFill>
                  </a:rPr>
                  <a:t>4</a:t>
                </a:r>
              </a:p>
            </p:txBody>
          </p:sp>
          <p:sp>
            <p:nvSpPr>
              <p:cNvPr id="59" name="TextBox 58">
                <a:extLst>
                  <a:ext uri="{FF2B5EF4-FFF2-40B4-BE49-F238E27FC236}">
                    <a16:creationId xmlns:a16="http://schemas.microsoft.com/office/drawing/2014/main" id="{BCD09042-42D7-D040-B2C8-99AD0F235EB3}"/>
                  </a:ext>
                </a:extLst>
              </p:cNvPr>
              <p:cNvSpPr txBox="1"/>
              <p:nvPr/>
            </p:nvSpPr>
            <p:spPr>
              <a:xfrm>
                <a:off x="3674707" y="4802784"/>
                <a:ext cx="363537" cy="307777"/>
              </a:xfrm>
              <a:prstGeom prst="rect">
                <a:avLst/>
              </a:prstGeom>
              <a:noFill/>
            </p:spPr>
            <p:txBody>
              <a:bodyPr wrap="square" rtlCol="0">
                <a:spAutoFit/>
              </a:bodyPr>
              <a:lstStyle/>
              <a:p>
                <a:r>
                  <a:rPr lang="en-US" sz="1400" dirty="0">
                    <a:solidFill>
                      <a:schemeClr val="bg1">
                        <a:lumMod val="50000"/>
                      </a:schemeClr>
                    </a:solidFill>
                  </a:rPr>
                  <a:t>5</a:t>
                </a:r>
              </a:p>
            </p:txBody>
          </p:sp>
          <p:sp>
            <p:nvSpPr>
              <p:cNvPr id="60" name="TextBox 59">
                <a:extLst>
                  <a:ext uri="{FF2B5EF4-FFF2-40B4-BE49-F238E27FC236}">
                    <a16:creationId xmlns:a16="http://schemas.microsoft.com/office/drawing/2014/main" id="{D2B2CB2D-2729-5643-8D41-C2C4926C0AC8}"/>
                  </a:ext>
                </a:extLst>
              </p:cNvPr>
              <p:cNvSpPr txBox="1"/>
              <p:nvPr/>
            </p:nvSpPr>
            <p:spPr>
              <a:xfrm>
                <a:off x="3674707" y="5547580"/>
                <a:ext cx="363537" cy="307777"/>
              </a:xfrm>
              <a:prstGeom prst="rect">
                <a:avLst/>
              </a:prstGeom>
              <a:noFill/>
            </p:spPr>
            <p:txBody>
              <a:bodyPr wrap="square" rtlCol="0">
                <a:spAutoFit/>
              </a:bodyPr>
              <a:lstStyle/>
              <a:p>
                <a:r>
                  <a:rPr lang="en-US" sz="1400" dirty="0">
                    <a:solidFill>
                      <a:schemeClr val="bg1">
                        <a:lumMod val="50000"/>
                      </a:schemeClr>
                    </a:solidFill>
                  </a:rPr>
                  <a:t>6</a:t>
                </a:r>
              </a:p>
            </p:txBody>
          </p:sp>
          <p:sp>
            <p:nvSpPr>
              <p:cNvPr id="61" name="TextBox 60">
                <a:extLst>
                  <a:ext uri="{FF2B5EF4-FFF2-40B4-BE49-F238E27FC236}">
                    <a16:creationId xmlns:a16="http://schemas.microsoft.com/office/drawing/2014/main" id="{B450EB80-60FB-7C4A-BE90-0BF3C5DFA7A5}"/>
                  </a:ext>
                </a:extLst>
              </p:cNvPr>
              <p:cNvSpPr txBox="1"/>
              <p:nvPr/>
            </p:nvSpPr>
            <p:spPr>
              <a:xfrm>
                <a:off x="3674707" y="6292374"/>
                <a:ext cx="363537" cy="307777"/>
              </a:xfrm>
              <a:prstGeom prst="rect">
                <a:avLst/>
              </a:prstGeom>
              <a:noFill/>
            </p:spPr>
            <p:txBody>
              <a:bodyPr wrap="square" rtlCol="0">
                <a:spAutoFit/>
              </a:bodyPr>
              <a:lstStyle/>
              <a:p>
                <a:r>
                  <a:rPr lang="en-US" sz="1400" dirty="0">
                    <a:solidFill>
                      <a:schemeClr val="bg1">
                        <a:lumMod val="50000"/>
                      </a:schemeClr>
                    </a:solidFill>
                  </a:rPr>
                  <a:t>7</a:t>
                </a:r>
              </a:p>
            </p:txBody>
          </p:sp>
        </p:grpSp>
      </p:grpSp>
    </p:spTree>
    <p:extLst>
      <p:ext uri="{BB962C8B-B14F-4D97-AF65-F5344CB8AC3E}">
        <p14:creationId xmlns:p14="http://schemas.microsoft.com/office/powerpoint/2010/main" val="2180118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54"/>
          <p:cNvGrpSpPr>
            <a:grpSpLocks/>
          </p:cNvGrpSpPr>
          <p:nvPr/>
        </p:nvGrpSpPr>
        <p:grpSpPr bwMode="auto">
          <a:xfrm>
            <a:off x="61504" y="1782762"/>
            <a:ext cx="8516938" cy="4937125"/>
            <a:chOff x="52" y="317"/>
            <a:chExt cx="5364" cy="3110"/>
          </a:xfrm>
        </p:grpSpPr>
        <p:sp>
          <p:nvSpPr>
            <p:cNvPr id="6147" name="Text Box 5"/>
            <p:cNvSpPr txBox="1">
              <a:spLocks noChangeArrowheads="1"/>
            </p:cNvSpPr>
            <p:nvPr/>
          </p:nvSpPr>
          <p:spPr bwMode="auto">
            <a:xfrm>
              <a:off x="225" y="1872"/>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6148" name="Oval 6"/>
            <p:cNvSpPr>
              <a:spLocks noChangeAspect="1" noChangeArrowheads="1"/>
            </p:cNvSpPr>
            <p:nvPr/>
          </p:nvSpPr>
          <p:spPr bwMode="auto">
            <a:xfrm>
              <a:off x="52" y="1584"/>
              <a:ext cx="864" cy="86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6149" name="AutoShape 7"/>
            <p:cNvCxnSpPr>
              <a:cxnSpLocks noChangeShapeType="1"/>
              <a:stCxn id="6148" idx="6"/>
              <a:endCxn id="6154" idx="1"/>
            </p:cNvCxnSpPr>
            <p:nvPr/>
          </p:nvCxnSpPr>
          <p:spPr bwMode="auto">
            <a:xfrm flipV="1">
              <a:off x="916" y="2006"/>
              <a:ext cx="524" cy="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50" name="Text Box 8"/>
            <p:cNvSpPr txBox="1">
              <a:spLocks noChangeArrowheads="1"/>
            </p:cNvSpPr>
            <p:nvPr/>
          </p:nvSpPr>
          <p:spPr bwMode="auto">
            <a:xfrm>
              <a:off x="3936" y="317"/>
              <a:ext cx="79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6151" name="Rectangle 9"/>
            <p:cNvSpPr>
              <a:spLocks noChangeArrowheads="1"/>
            </p:cNvSpPr>
            <p:nvPr/>
          </p:nvSpPr>
          <p:spPr bwMode="auto">
            <a:xfrm>
              <a:off x="3744" y="662"/>
              <a:ext cx="1152" cy="276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152" name="Text Box 11"/>
            <p:cNvSpPr txBox="1">
              <a:spLocks noChangeArrowheads="1"/>
            </p:cNvSpPr>
            <p:nvPr/>
          </p:nvSpPr>
          <p:spPr bwMode="auto">
            <a:xfrm>
              <a:off x="916" y="2102"/>
              <a:ext cx="779"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a:p>
              <a:pPr eaLnBrk="1" hangingPunct="1"/>
              <a:r>
                <a:rPr lang="en-US" sz="1800" b="1"/>
                <a:t>Address  </a:t>
              </a:r>
            </a:p>
          </p:txBody>
        </p:sp>
        <p:sp>
          <p:nvSpPr>
            <p:cNvPr id="6153" name="Text Box 12"/>
            <p:cNvSpPr txBox="1">
              <a:spLocks noChangeArrowheads="1"/>
            </p:cNvSpPr>
            <p:nvPr/>
          </p:nvSpPr>
          <p:spPr bwMode="auto">
            <a:xfrm>
              <a:off x="2903" y="2218"/>
              <a:ext cx="795"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6154" name="AutoShape 13"/>
            <p:cNvSpPr>
              <a:spLocks noChangeArrowheads="1"/>
            </p:cNvSpPr>
            <p:nvPr/>
          </p:nvSpPr>
          <p:spPr bwMode="auto">
            <a:xfrm>
              <a:off x="1440" y="1814"/>
              <a:ext cx="576" cy="384"/>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155" name="Text Box 14"/>
            <p:cNvSpPr txBox="1">
              <a:spLocks noChangeArrowheads="1"/>
            </p:cNvSpPr>
            <p:nvPr/>
          </p:nvSpPr>
          <p:spPr bwMode="auto">
            <a:xfrm>
              <a:off x="1612" y="1876"/>
              <a:ext cx="20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&gt;</a:t>
              </a:r>
            </a:p>
          </p:txBody>
        </p:sp>
        <p:sp>
          <p:nvSpPr>
            <p:cNvPr id="6156" name="Text Box 15"/>
            <p:cNvSpPr txBox="1">
              <a:spLocks noChangeArrowheads="1"/>
            </p:cNvSpPr>
            <p:nvPr/>
          </p:nvSpPr>
          <p:spPr bwMode="auto">
            <a:xfrm>
              <a:off x="1094" y="1127"/>
              <a:ext cx="1069" cy="40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Lower bound </a:t>
              </a:r>
            </a:p>
            <a:p>
              <a:pPr algn="ctr" eaLnBrk="1" hangingPunct="1"/>
              <a:r>
                <a:rPr lang="en-US" sz="1800" b="1" dirty="0">
                  <a:solidFill>
                    <a:srgbClr val="FF0000"/>
                  </a:solidFill>
                </a:rPr>
                <a:t>0x2FFF</a:t>
              </a:r>
              <a:r>
                <a:rPr lang="en-US" sz="1800" b="1" dirty="0"/>
                <a:t> </a:t>
              </a:r>
            </a:p>
          </p:txBody>
        </p:sp>
        <p:cxnSp>
          <p:nvCxnSpPr>
            <p:cNvPr id="6157" name="AutoShape 16"/>
            <p:cNvCxnSpPr>
              <a:cxnSpLocks noChangeShapeType="1"/>
              <a:stCxn id="6156" idx="2"/>
              <a:endCxn id="6154" idx="0"/>
            </p:cNvCxnSpPr>
            <p:nvPr/>
          </p:nvCxnSpPr>
          <p:spPr bwMode="auto">
            <a:xfrm>
              <a:off x="1628" y="1534"/>
              <a:ext cx="100" cy="2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58" name="Text Box 17"/>
            <p:cNvSpPr txBox="1">
              <a:spLocks noChangeArrowheads="1"/>
            </p:cNvSpPr>
            <p:nvPr/>
          </p:nvSpPr>
          <p:spPr bwMode="auto">
            <a:xfrm>
              <a:off x="1530" y="2740"/>
              <a:ext cx="42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6159" name="Text Box 18"/>
            <p:cNvSpPr txBox="1">
              <a:spLocks noChangeArrowheads="1"/>
            </p:cNvSpPr>
            <p:nvPr/>
          </p:nvSpPr>
          <p:spPr bwMode="auto">
            <a:xfrm>
              <a:off x="2074" y="1761"/>
              <a:ext cx="2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sp>
          <p:nvSpPr>
            <p:cNvPr id="6160" name="Text Box 19"/>
            <p:cNvSpPr txBox="1">
              <a:spLocks noChangeArrowheads="1"/>
            </p:cNvSpPr>
            <p:nvPr/>
          </p:nvSpPr>
          <p:spPr bwMode="auto">
            <a:xfrm>
              <a:off x="1727" y="2279"/>
              <a:ext cx="26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sp>
          <p:nvSpPr>
            <p:cNvPr id="6161" name="Line 20"/>
            <p:cNvSpPr>
              <a:spLocks noChangeShapeType="1"/>
            </p:cNvSpPr>
            <p:nvPr/>
          </p:nvSpPr>
          <p:spPr bwMode="auto">
            <a:xfrm>
              <a:off x="3744" y="3020"/>
              <a:ext cx="115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62" name="Text Box 21"/>
            <p:cNvSpPr txBox="1">
              <a:spLocks noChangeArrowheads="1"/>
            </p:cNvSpPr>
            <p:nvPr/>
          </p:nvSpPr>
          <p:spPr bwMode="auto">
            <a:xfrm>
              <a:off x="3959" y="768"/>
              <a:ext cx="64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6163" name="Text Box 23"/>
            <p:cNvSpPr txBox="1">
              <a:spLocks noChangeArrowheads="1"/>
            </p:cNvSpPr>
            <p:nvPr/>
          </p:nvSpPr>
          <p:spPr bwMode="auto">
            <a:xfrm>
              <a:off x="4919" y="672"/>
              <a:ext cx="48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  </a:t>
              </a:r>
            </a:p>
          </p:txBody>
        </p:sp>
        <p:sp>
          <p:nvSpPr>
            <p:cNvPr id="6164" name="Text Box 24"/>
            <p:cNvSpPr txBox="1">
              <a:spLocks noChangeArrowheads="1"/>
            </p:cNvSpPr>
            <p:nvPr/>
          </p:nvSpPr>
          <p:spPr bwMode="auto">
            <a:xfrm>
              <a:off x="4896" y="3168"/>
              <a:ext cx="52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  </a:t>
              </a:r>
            </a:p>
          </p:txBody>
        </p:sp>
        <p:cxnSp>
          <p:nvCxnSpPr>
            <p:cNvPr id="6165" name="AutoShape 25"/>
            <p:cNvCxnSpPr>
              <a:cxnSpLocks noChangeShapeType="1"/>
              <a:stCxn id="6154" idx="2"/>
              <a:endCxn id="6158" idx="0"/>
            </p:cNvCxnSpPr>
            <p:nvPr/>
          </p:nvCxnSpPr>
          <p:spPr bwMode="auto">
            <a:xfrm rot="16200000" flipH="1">
              <a:off x="1464" y="2462"/>
              <a:ext cx="542" cy="1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66" name="Text Box 26"/>
            <p:cNvSpPr txBox="1">
              <a:spLocks noChangeArrowheads="1"/>
            </p:cNvSpPr>
            <p:nvPr/>
          </p:nvSpPr>
          <p:spPr bwMode="auto">
            <a:xfrm>
              <a:off x="2304" y="1123"/>
              <a:ext cx="1021" cy="40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Upper bound</a:t>
              </a:r>
            </a:p>
            <a:p>
              <a:pPr algn="ctr" eaLnBrk="1" hangingPunct="1"/>
              <a:r>
                <a:rPr lang="en-US" sz="1800" b="1" dirty="0">
                  <a:solidFill>
                    <a:srgbClr val="FF0000"/>
                  </a:solidFill>
                </a:rPr>
                <a:t>0x3101</a:t>
              </a:r>
              <a:r>
                <a:rPr lang="en-US" sz="1800" b="1" dirty="0"/>
                <a:t>  </a:t>
              </a:r>
            </a:p>
          </p:txBody>
        </p:sp>
        <p:sp>
          <p:nvSpPr>
            <p:cNvPr id="6167" name="AutoShape 27"/>
            <p:cNvSpPr>
              <a:spLocks noChangeArrowheads="1"/>
            </p:cNvSpPr>
            <p:nvPr/>
          </p:nvSpPr>
          <p:spPr bwMode="auto">
            <a:xfrm>
              <a:off x="2362" y="1814"/>
              <a:ext cx="576" cy="384"/>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6168" name="Text Box 28"/>
            <p:cNvSpPr txBox="1">
              <a:spLocks noChangeArrowheads="1"/>
            </p:cNvSpPr>
            <p:nvPr/>
          </p:nvSpPr>
          <p:spPr bwMode="auto">
            <a:xfrm>
              <a:off x="2535" y="1875"/>
              <a:ext cx="20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&lt;</a:t>
              </a:r>
            </a:p>
          </p:txBody>
        </p:sp>
        <p:cxnSp>
          <p:nvCxnSpPr>
            <p:cNvPr id="6169" name="AutoShape 29"/>
            <p:cNvCxnSpPr>
              <a:cxnSpLocks noChangeShapeType="1"/>
              <a:stCxn id="6154" idx="3"/>
              <a:endCxn id="6167" idx="1"/>
            </p:cNvCxnSpPr>
            <p:nvPr/>
          </p:nvCxnSpPr>
          <p:spPr bwMode="auto">
            <a:xfrm>
              <a:off x="2016" y="2006"/>
              <a:ext cx="34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170" name="AutoShape 30"/>
            <p:cNvCxnSpPr>
              <a:cxnSpLocks noChangeShapeType="1"/>
              <a:stCxn id="6167" idx="3"/>
              <a:endCxn id="6151" idx="1"/>
            </p:cNvCxnSpPr>
            <p:nvPr/>
          </p:nvCxnSpPr>
          <p:spPr bwMode="auto">
            <a:xfrm>
              <a:off x="2938" y="2006"/>
              <a:ext cx="806" cy="3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71" name="Text Box 35"/>
            <p:cNvSpPr txBox="1">
              <a:spLocks noChangeArrowheads="1"/>
            </p:cNvSpPr>
            <p:nvPr/>
          </p:nvSpPr>
          <p:spPr bwMode="auto">
            <a:xfrm>
              <a:off x="2481" y="2760"/>
              <a:ext cx="42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6172" name="Text Box 36"/>
            <p:cNvSpPr txBox="1">
              <a:spLocks noChangeArrowheads="1"/>
            </p:cNvSpPr>
            <p:nvPr/>
          </p:nvSpPr>
          <p:spPr bwMode="auto">
            <a:xfrm>
              <a:off x="2678" y="2299"/>
              <a:ext cx="26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cxnSp>
          <p:nvCxnSpPr>
            <p:cNvPr id="6173" name="AutoShape 38"/>
            <p:cNvCxnSpPr>
              <a:cxnSpLocks noChangeShapeType="1"/>
              <a:stCxn id="6167" idx="2"/>
            </p:cNvCxnSpPr>
            <p:nvPr/>
          </p:nvCxnSpPr>
          <p:spPr bwMode="auto">
            <a:xfrm>
              <a:off x="2650" y="2198"/>
              <a:ext cx="0" cy="5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74" name="Text Box 39"/>
            <p:cNvSpPr txBox="1">
              <a:spLocks noChangeArrowheads="1"/>
            </p:cNvSpPr>
            <p:nvPr/>
          </p:nvSpPr>
          <p:spPr bwMode="auto">
            <a:xfrm>
              <a:off x="3089" y="1757"/>
              <a:ext cx="2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cxnSp>
          <p:nvCxnSpPr>
            <p:cNvPr id="6175" name="AutoShape 40"/>
            <p:cNvCxnSpPr>
              <a:cxnSpLocks noChangeShapeType="1"/>
              <a:stCxn id="6166" idx="2"/>
              <a:endCxn id="6167" idx="0"/>
            </p:cNvCxnSpPr>
            <p:nvPr/>
          </p:nvCxnSpPr>
          <p:spPr bwMode="auto">
            <a:xfrm flipH="1">
              <a:off x="2650" y="1530"/>
              <a:ext cx="164" cy="2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76" name="Text Box 41"/>
            <p:cNvSpPr txBox="1">
              <a:spLocks noChangeArrowheads="1"/>
            </p:cNvSpPr>
            <p:nvPr/>
          </p:nvSpPr>
          <p:spPr bwMode="auto">
            <a:xfrm>
              <a:off x="4147" y="2678"/>
              <a:ext cx="33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 </a:t>
              </a:r>
            </a:p>
          </p:txBody>
        </p:sp>
        <p:sp>
          <p:nvSpPr>
            <p:cNvPr id="6177" name="Line 47"/>
            <p:cNvSpPr>
              <a:spLocks noChangeShapeType="1"/>
            </p:cNvSpPr>
            <p:nvPr/>
          </p:nvSpPr>
          <p:spPr bwMode="auto">
            <a:xfrm>
              <a:off x="3744" y="2621"/>
              <a:ext cx="115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78" name="Text Box 48"/>
            <p:cNvSpPr txBox="1">
              <a:spLocks noChangeArrowheads="1"/>
            </p:cNvSpPr>
            <p:nvPr/>
          </p:nvSpPr>
          <p:spPr bwMode="auto">
            <a:xfrm>
              <a:off x="4147" y="1087"/>
              <a:ext cx="33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 </a:t>
              </a:r>
            </a:p>
          </p:txBody>
        </p:sp>
        <p:sp>
          <p:nvSpPr>
            <p:cNvPr id="6179" name="Line 49"/>
            <p:cNvSpPr>
              <a:spLocks noChangeShapeType="1"/>
            </p:cNvSpPr>
            <p:nvPr/>
          </p:nvSpPr>
          <p:spPr bwMode="auto">
            <a:xfrm>
              <a:off x="3744" y="1368"/>
              <a:ext cx="115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80" name="Text Box 50"/>
            <p:cNvSpPr txBox="1">
              <a:spLocks noChangeArrowheads="1"/>
            </p:cNvSpPr>
            <p:nvPr/>
          </p:nvSpPr>
          <p:spPr bwMode="auto">
            <a:xfrm>
              <a:off x="4145" y="3096"/>
              <a:ext cx="34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Pn </a:t>
              </a:r>
            </a:p>
          </p:txBody>
        </p:sp>
        <p:sp>
          <p:nvSpPr>
            <p:cNvPr id="6181" name="Line 52"/>
            <p:cNvSpPr>
              <a:spLocks noChangeShapeType="1"/>
            </p:cNvSpPr>
            <p:nvPr/>
          </p:nvSpPr>
          <p:spPr bwMode="auto">
            <a:xfrm>
              <a:off x="3744" y="1066"/>
              <a:ext cx="115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82" name="Text Box 53"/>
            <p:cNvSpPr txBox="1">
              <a:spLocks noChangeArrowheads="1"/>
            </p:cNvSpPr>
            <p:nvPr/>
          </p:nvSpPr>
          <p:spPr bwMode="auto">
            <a:xfrm>
              <a:off x="4204" y="1596"/>
              <a:ext cx="157" cy="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a:p>
              <a:pPr eaLnBrk="1" hangingPunct="1"/>
              <a:r>
                <a:rPr lang="en-US" sz="1800" b="1"/>
                <a:t>.</a:t>
              </a:r>
            </a:p>
          </p:txBody>
        </p:sp>
      </p:grpSp>
      <p:sp>
        <p:nvSpPr>
          <p:cNvPr id="2" name="Title 1"/>
          <p:cNvSpPr>
            <a:spLocks noGrp="1"/>
          </p:cNvSpPr>
          <p:nvPr>
            <p:ph type="title"/>
          </p:nvPr>
        </p:nvSpPr>
        <p:spPr/>
        <p:txBody>
          <a:bodyPr/>
          <a:lstStyle/>
          <a:p>
            <a:r>
              <a:rPr lang="en-US" dirty="0"/>
              <a:t>Bounds registers example</a:t>
            </a:r>
          </a:p>
        </p:txBody>
      </p:sp>
      <p:sp>
        <p:nvSpPr>
          <p:cNvPr id="3" name="Content Placeholder 2"/>
          <p:cNvSpPr>
            <a:spLocks noGrp="1"/>
          </p:cNvSpPr>
          <p:nvPr>
            <p:ph idx="1"/>
          </p:nvPr>
        </p:nvSpPr>
        <p:spPr>
          <a:xfrm>
            <a:off x="446167" y="1782762"/>
            <a:ext cx="5246596" cy="1189038"/>
          </a:xfrm>
        </p:spPr>
        <p:txBody>
          <a:bodyPr/>
          <a:lstStyle/>
          <a:p>
            <a:r>
              <a:rPr lang="en-US" dirty="0">
                <a:solidFill>
                  <a:srgbClr val="FF2929"/>
                </a:solidFill>
              </a:rPr>
              <a:t>Separation of address space for each process</a:t>
            </a:r>
          </a:p>
        </p:txBody>
      </p:sp>
      <p:sp>
        <p:nvSpPr>
          <p:cNvPr id="41" name="Content Placeholder 2"/>
          <p:cNvSpPr txBox="1">
            <a:spLocks/>
          </p:cNvSpPr>
          <p:nvPr/>
        </p:nvSpPr>
        <p:spPr>
          <a:xfrm>
            <a:off x="1718549" y="6084913"/>
            <a:ext cx="4142144" cy="935037"/>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p:txBody>
      </p:sp>
      <p:sp>
        <p:nvSpPr>
          <p:cNvPr id="45" name="TextBox 44"/>
          <p:cNvSpPr txBox="1"/>
          <p:nvPr/>
        </p:nvSpPr>
        <p:spPr>
          <a:xfrm>
            <a:off x="134107" y="5165725"/>
            <a:ext cx="1116657" cy="646331"/>
          </a:xfrm>
          <a:prstGeom prst="rect">
            <a:avLst/>
          </a:prstGeom>
          <a:noFill/>
        </p:spPr>
        <p:txBody>
          <a:bodyPr wrap="square" rtlCol="0">
            <a:spAutoFit/>
          </a:bodyPr>
          <a:lstStyle/>
          <a:p>
            <a:pPr algn="ctr"/>
            <a:r>
              <a:rPr lang="en-US" dirty="0">
                <a:solidFill>
                  <a:srgbClr val="008000"/>
                </a:solidFill>
              </a:rPr>
              <a:t>P1 is running</a:t>
            </a:r>
          </a:p>
        </p:txBody>
      </p:sp>
      <p:cxnSp>
        <p:nvCxnSpPr>
          <p:cNvPr id="7" name="Straight Connector 6"/>
          <p:cNvCxnSpPr/>
          <p:nvPr/>
        </p:nvCxnSpPr>
        <p:spPr>
          <a:xfrm>
            <a:off x="5752077" y="2971800"/>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753083" y="3465991"/>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BB955DB1-234D-21FA-98EE-090E6B61AC7D}"/>
              </a:ext>
            </a:extLst>
          </p:cNvPr>
          <p:cNvSpPr/>
          <p:nvPr/>
        </p:nvSpPr>
        <p:spPr>
          <a:xfrm>
            <a:off x="7944034" y="2781486"/>
            <a:ext cx="1184941" cy="369332"/>
          </a:xfrm>
          <a:prstGeom prst="rect">
            <a:avLst/>
          </a:prstGeom>
        </p:spPr>
        <p:txBody>
          <a:bodyPr wrap="none">
            <a:spAutoFit/>
          </a:bodyPr>
          <a:lstStyle/>
          <a:p>
            <a:pPr eaLnBrk="1" hangingPunct="1"/>
            <a:r>
              <a:rPr lang="en-US" b="1" dirty="0">
                <a:solidFill>
                  <a:srgbClr val="FF0000"/>
                </a:solidFill>
              </a:rPr>
              <a:t>0x2FFF</a:t>
            </a:r>
            <a:r>
              <a:rPr lang="en-US" b="1" dirty="0"/>
              <a:t>   </a:t>
            </a:r>
          </a:p>
        </p:txBody>
      </p:sp>
      <p:sp>
        <p:nvSpPr>
          <p:cNvPr id="51" name="Rectangle 50">
            <a:extLst>
              <a:ext uri="{FF2B5EF4-FFF2-40B4-BE49-F238E27FC236}">
                <a16:creationId xmlns:a16="http://schemas.microsoft.com/office/drawing/2014/main" id="{F3EDB1B3-FE6F-6530-C658-9B66F51C0FE5}"/>
              </a:ext>
            </a:extLst>
          </p:cNvPr>
          <p:cNvSpPr/>
          <p:nvPr/>
        </p:nvSpPr>
        <p:spPr>
          <a:xfrm>
            <a:off x="7965149" y="3265538"/>
            <a:ext cx="1146469" cy="369332"/>
          </a:xfrm>
          <a:prstGeom prst="rect">
            <a:avLst/>
          </a:prstGeom>
        </p:spPr>
        <p:txBody>
          <a:bodyPr wrap="none">
            <a:spAutoFit/>
          </a:bodyPr>
          <a:lstStyle/>
          <a:p>
            <a:pPr eaLnBrk="1" hangingPunct="1"/>
            <a:r>
              <a:rPr lang="en-US" b="1" dirty="0">
                <a:solidFill>
                  <a:srgbClr val="FF0000"/>
                </a:solidFill>
              </a:rPr>
              <a:t>0x3101</a:t>
            </a:r>
            <a:r>
              <a:rPr lang="en-US" b="1" dirty="0"/>
              <a:t>   </a:t>
            </a:r>
          </a:p>
        </p:txBody>
      </p:sp>
      <p:sp>
        <p:nvSpPr>
          <p:cNvPr id="52" name="TextBox 51">
            <a:extLst>
              <a:ext uri="{FF2B5EF4-FFF2-40B4-BE49-F238E27FC236}">
                <a16:creationId xmlns:a16="http://schemas.microsoft.com/office/drawing/2014/main" id="{5BBF15A4-3904-0740-2C61-C5099ABAC8A8}"/>
              </a:ext>
            </a:extLst>
          </p:cNvPr>
          <p:cNvSpPr txBox="1"/>
          <p:nvPr/>
        </p:nvSpPr>
        <p:spPr>
          <a:xfrm>
            <a:off x="220575" y="5925145"/>
            <a:ext cx="6873278" cy="923330"/>
          </a:xfrm>
          <a:prstGeom prst="rect">
            <a:avLst/>
          </a:prstGeom>
          <a:noFill/>
        </p:spPr>
        <p:txBody>
          <a:bodyPr wrap="square" rtlCol="0">
            <a:spAutoFit/>
          </a:bodyPr>
          <a:lstStyle/>
          <a:p>
            <a:r>
              <a:rPr lang="en-US" dirty="0">
                <a:solidFill>
                  <a:srgbClr val="0070C0"/>
                </a:solidFill>
              </a:rPr>
              <a:t>If the CPU is in “user” state and address is &lt;= 0x2fff and</a:t>
            </a:r>
          </a:p>
          <a:p>
            <a:r>
              <a:rPr lang="en-US" dirty="0">
                <a:solidFill>
                  <a:srgbClr val="0070C0"/>
                </a:solidFill>
              </a:rPr>
              <a:t>	address is &gt;= 0x3101, trap on address violation</a:t>
            </a:r>
          </a:p>
          <a:p>
            <a:r>
              <a:rPr lang="en-US" dirty="0">
                <a:solidFill>
                  <a:srgbClr val="0070C0"/>
                </a:solidFill>
              </a:rPr>
              <a:t>Else execute the memory operation</a:t>
            </a:r>
          </a:p>
        </p:txBody>
      </p:sp>
    </p:spTree>
    <p:extLst>
      <p:ext uri="{BB962C8B-B14F-4D97-AF65-F5344CB8AC3E}">
        <p14:creationId xmlns:p14="http://schemas.microsoft.com/office/powerpoint/2010/main" val="6406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dissolve">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animEffect transition="in" filter="dissolve">
                                      <p:cBhvr>
                                        <p:cTn id="23" dur="500"/>
                                        <p:tgtEl>
                                          <p:spTgt spid="4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1">
                                            <p:txEl>
                                              <p:pRg st="0" end="0"/>
                                            </p:txEl>
                                          </p:spTgt>
                                        </p:tgtEl>
                                        <p:attrNameLst>
                                          <p:attrName>style.visibility</p:attrName>
                                        </p:attrNameLst>
                                      </p:cBhvr>
                                      <p:to>
                                        <p:strVal val="visible"/>
                                      </p:to>
                                    </p:set>
                                    <p:animEffect transition="in" filter="dissolve">
                                      <p:cBhvr>
                                        <p:cTn id="28" dur="500"/>
                                        <p:tgtEl>
                                          <p:spTgt spid="5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146"/>
                                        </p:tgtEl>
                                        <p:attrNameLst>
                                          <p:attrName>style.visibility</p:attrName>
                                        </p:attrNameLst>
                                      </p:cBhvr>
                                      <p:to>
                                        <p:strVal val="visible"/>
                                      </p:to>
                                    </p:set>
                                    <p:animEffect transition="in" filter="dissolve">
                                      <p:cBhvr>
                                        <p:cTn id="33" dur="500"/>
                                        <p:tgtEl>
                                          <p:spTgt spid="614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146"/>
                                        </p:tgtEl>
                                        <p:attrNameLst>
                                          <p:attrName>style.visibility</p:attrName>
                                        </p:attrNameLst>
                                      </p:cBhvr>
                                      <p:to>
                                        <p:strVal val="visible"/>
                                      </p:to>
                                    </p:set>
                                    <p:animEffect transition="in" filter="dissolve">
                                      <p:cBhvr>
                                        <p:cTn id="38" dur="500"/>
                                        <p:tgtEl>
                                          <p:spTgt spid="614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dissolve">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5" grpId="0"/>
      <p:bldP spid="5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3898900" y="10287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1" name="Rectangle 5"/>
          <p:cNvSpPr>
            <a:spLocks noChangeArrowheads="1"/>
          </p:cNvSpPr>
          <p:nvPr/>
        </p:nvSpPr>
        <p:spPr bwMode="auto">
          <a:xfrm>
            <a:off x="3009900" y="10287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3" name="Rectangle 7"/>
          <p:cNvSpPr>
            <a:spLocks noChangeArrowheads="1"/>
          </p:cNvSpPr>
          <p:nvPr/>
        </p:nvSpPr>
        <p:spPr bwMode="auto">
          <a:xfrm>
            <a:off x="3898900" y="17653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4" name="Rectangle 8"/>
          <p:cNvSpPr>
            <a:spLocks noChangeArrowheads="1"/>
          </p:cNvSpPr>
          <p:nvPr/>
        </p:nvSpPr>
        <p:spPr bwMode="auto">
          <a:xfrm>
            <a:off x="3022600" y="17653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5" name="Rectangle 9"/>
          <p:cNvSpPr>
            <a:spLocks noChangeArrowheads="1"/>
          </p:cNvSpPr>
          <p:nvPr/>
        </p:nvSpPr>
        <p:spPr bwMode="auto">
          <a:xfrm>
            <a:off x="3898900" y="25146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6" name="Rectangle 10"/>
          <p:cNvSpPr>
            <a:spLocks noChangeArrowheads="1"/>
          </p:cNvSpPr>
          <p:nvPr/>
        </p:nvSpPr>
        <p:spPr bwMode="auto">
          <a:xfrm>
            <a:off x="3009900" y="25146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7" name="Rectangle 11"/>
          <p:cNvSpPr>
            <a:spLocks noChangeArrowheads="1"/>
          </p:cNvSpPr>
          <p:nvPr/>
        </p:nvSpPr>
        <p:spPr bwMode="auto">
          <a:xfrm>
            <a:off x="3898900" y="32512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8" name="Rectangle 12"/>
          <p:cNvSpPr>
            <a:spLocks noChangeArrowheads="1"/>
          </p:cNvSpPr>
          <p:nvPr/>
        </p:nvSpPr>
        <p:spPr bwMode="auto">
          <a:xfrm>
            <a:off x="3022600" y="32512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9" name="Rectangle 13"/>
          <p:cNvSpPr>
            <a:spLocks noChangeArrowheads="1"/>
          </p:cNvSpPr>
          <p:nvPr/>
        </p:nvSpPr>
        <p:spPr bwMode="auto">
          <a:xfrm>
            <a:off x="3898900" y="40005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0" name="Rectangle 14"/>
          <p:cNvSpPr>
            <a:spLocks noChangeArrowheads="1"/>
          </p:cNvSpPr>
          <p:nvPr/>
        </p:nvSpPr>
        <p:spPr bwMode="auto">
          <a:xfrm>
            <a:off x="3009900" y="40005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1" name="Rectangle 15"/>
          <p:cNvSpPr>
            <a:spLocks noChangeArrowheads="1"/>
          </p:cNvSpPr>
          <p:nvPr/>
        </p:nvSpPr>
        <p:spPr bwMode="auto">
          <a:xfrm>
            <a:off x="3911600" y="47371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2" name="Rectangle 16"/>
          <p:cNvSpPr>
            <a:spLocks noChangeArrowheads="1"/>
          </p:cNvSpPr>
          <p:nvPr/>
        </p:nvSpPr>
        <p:spPr bwMode="auto">
          <a:xfrm>
            <a:off x="3022600" y="47371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3" name="Rectangle 17"/>
          <p:cNvSpPr>
            <a:spLocks noChangeArrowheads="1"/>
          </p:cNvSpPr>
          <p:nvPr/>
        </p:nvSpPr>
        <p:spPr bwMode="auto">
          <a:xfrm>
            <a:off x="3911600" y="54864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4" name="Rectangle 18"/>
          <p:cNvSpPr>
            <a:spLocks noChangeArrowheads="1"/>
          </p:cNvSpPr>
          <p:nvPr/>
        </p:nvSpPr>
        <p:spPr bwMode="auto">
          <a:xfrm>
            <a:off x="3009900" y="54864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5" name="Rectangle 19"/>
          <p:cNvSpPr>
            <a:spLocks noChangeArrowheads="1"/>
          </p:cNvSpPr>
          <p:nvPr/>
        </p:nvSpPr>
        <p:spPr bwMode="auto">
          <a:xfrm>
            <a:off x="3911600" y="62230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6" name="Rectangle 20"/>
          <p:cNvSpPr>
            <a:spLocks noChangeArrowheads="1"/>
          </p:cNvSpPr>
          <p:nvPr/>
        </p:nvSpPr>
        <p:spPr bwMode="auto">
          <a:xfrm>
            <a:off x="3022600" y="62230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cxnSp>
        <p:nvCxnSpPr>
          <p:cNvPr id="45078" name="AutoShape 22"/>
          <p:cNvCxnSpPr>
            <a:cxnSpLocks noChangeShapeType="1"/>
            <a:stCxn id="45060" idx="2"/>
            <a:endCxn id="45063" idx="0"/>
          </p:cNvCxnSpPr>
          <p:nvPr/>
        </p:nvCxnSpPr>
        <p:spPr bwMode="auto">
          <a:xfrm>
            <a:off x="4368800" y="14097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79" name="AutoShape 23"/>
          <p:cNvCxnSpPr>
            <a:cxnSpLocks noChangeShapeType="1"/>
            <a:stCxn id="45063" idx="2"/>
            <a:endCxn id="45065" idx="0"/>
          </p:cNvCxnSpPr>
          <p:nvPr/>
        </p:nvCxnSpPr>
        <p:spPr bwMode="auto">
          <a:xfrm>
            <a:off x="4368800" y="21463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0" name="AutoShape 24"/>
          <p:cNvCxnSpPr>
            <a:cxnSpLocks noChangeShapeType="1"/>
            <a:stCxn id="45065" idx="2"/>
            <a:endCxn id="45067" idx="0"/>
          </p:cNvCxnSpPr>
          <p:nvPr/>
        </p:nvCxnSpPr>
        <p:spPr bwMode="auto">
          <a:xfrm>
            <a:off x="4368800" y="28956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1" name="AutoShape 25"/>
          <p:cNvCxnSpPr>
            <a:cxnSpLocks noChangeShapeType="1"/>
            <a:stCxn id="45067" idx="2"/>
            <a:endCxn id="45069" idx="0"/>
          </p:cNvCxnSpPr>
          <p:nvPr/>
        </p:nvCxnSpPr>
        <p:spPr bwMode="auto">
          <a:xfrm>
            <a:off x="4368800" y="36322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2" name="AutoShape 26"/>
          <p:cNvCxnSpPr>
            <a:cxnSpLocks noChangeShapeType="1"/>
            <a:stCxn id="45069" idx="2"/>
            <a:endCxn id="45071" idx="0"/>
          </p:cNvCxnSpPr>
          <p:nvPr/>
        </p:nvCxnSpPr>
        <p:spPr bwMode="auto">
          <a:xfrm>
            <a:off x="4368800" y="4381500"/>
            <a:ext cx="1270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3" name="AutoShape 27"/>
          <p:cNvCxnSpPr>
            <a:cxnSpLocks noChangeShapeType="1"/>
            <a:stCxn id="45071" idx="2"/>
            <a:endCxn id="45073" idx="0"/>
          </p:cNvCxnSpPr>
          <p:nvPr/>
        </p:nvCxnSpPr>
        <p:spPr bwMode="auto">
          <a:xfrm>
            <a:off x="4381500" y="51181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4" name="AutoShape 28"/>
          <p:cNvCxnSpPr>
            <a:cxnSpLocks noChangeShapeType="1"/>
            <a:stCxn id="45073" idx="2"/>
            <a:endCxn id="45075" idx="0"/>
          </p:cNvCxnSpPr>
          <p:nvPr/>
        </p:nvCxnSpPr>
        <p:spPr bwMode="auto">
          <a:xfrm>
            <a:off x="4381500" y="58674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5" name="AutoShape 29"/>
          <p:cNvCxnSpPr>
            <a:cxnSpLocks noChangeShapeType="1"/>
            <a:stCxn id="45075" idx="2"/>
            <a:endCxn id="45060" idx="0"/>
          </p:cNvCxnSpPr>
          <p:nvPr/>
        </p:nvCxnSpPr>
        <p:spPr bwMode="auto">
          <a:xfrm rot="16200000" flipV="1">
            <a:off x="1587500" y="3810000"/>
            <a:ext cx="5575300" cy="12700"/>
          </a:xfrm>
          <a:prstGeom prst="curvedConnector5">
            <a:avLst>
              <a:gd name="adj1" fmla="val -4102"/>
              <a:gd name="adj2" fmla="val -7100000"/>
              <a:gd name="adj3" fmla="val 104102"/>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86" name="Text Box 30"/>
          <p:cNvSpPr txBox="1">
            <a:spLocks noChangeArrowheads="1"/>
          </p:cNvSpPr>
          <p:nvPr/>
        </p:nvSpPr>
        <p:spPr bwMode="auto">
          <a:xfrm>
            <a:off x="3082925" y="10906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7" name="Text Box 31"/>
          <p:cNvSpPr txBox="1">
            <a:spLocks noChangeArrowheads="1"/>
          </p:cNvSpPr>
          <p:nvPr/>
        </p:nvSpPr>
        <p:spPr bwMode="auto">
          <a:xfrm>
            <a:off x="3095625" y="17891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8" name="Text Box 32"/>
          <p:cNvSpPr txBox="1">
            <a:spLocks noChangeArrowheads="1"/>
          </p:cNvSpPr>
          <p:nvPr/>
        </p:nvSpPr>
        <p:spPr bwMode="auto">
          <a:xfrm>
            <a:off x="746125" y="3973513"/>
            <a:ext cx="10064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Pointer  </a:t>
            </a:r>
          </a:p>
        </p:txBody>
      </p:sp>
      <p:cxnSp>
        <p:nvCxnSpPr>
          <p:cNvPr id="45089" name="AutoShape 33"/>
          <p:cNvCxnSpPr>
            <a:cxnSpLocks noChangeShapeType="1"/>
            <a:stCxn id="45088" idx="3"/>
            <a:endCxn id="45070" idx="1"/>
          </p:cNvCxnSpPr>
          <p:nvPr/>
        </p:nvCxnSpPr>
        <p:spPr bwMode="auto">
          <a:xfrm>
            <a:off x="1752600" y="4142582"/>
            <a:ext cx="1257300" cy="4841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90" name="Text Box 34"/>
          <p:cNvSpPr txBox="1">
            <a:spLocks noChangeArrowheads="1"/>
          </p:cNvSpPr>
          <p:nvPr/>
        </p:nvSpPr>
        <p:spPr bwMode="auto">
          <a:xfrm>
            <a:off x="3121025" y="25638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1" name="Text Box 35"/>
          <p:cNvSpPr txBox="1">
            <a:spLocks noChangeArrowheads="1"/>
          </p:cNvSpPr>
          <p:nvPr/>
        </p:nvSpPr>
        <p:spPr bwMode="auto">
          <a:xfrm>
            <a:off x="3082925" y="3275013"/>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0  </a:t>
            </a:r>
          </a:p>
        </p:txBody>
      </p:sp>
      <p:sp>
        <p:nvSpPr>
          <p:cNvPr id="45092" name="Text Box 36"/>
          <p:cNvSpPr txBox="1">
            <a:spLocks noChangeArrowheads="1"/>
          </p:cNvSpPr>
          <p:nvPr/>
        </p:nvSpPr>
        <p:spPr bwMode="auto">
          <a:xfrm>
            <a:off x="3095625" y="40370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3" name="Text Box 37"/>
          <p:cNvSpPr txBox="1">
            <a:spLocks noChangeArrowheads="1"/>
          </p:cNvSpPr>
          <p:nvPr/>
        </p:nvSpPr>
        <p:spPr bwMode="auto">
          <a:xfrm>
            <a:off x="3095625" y="4786313"/>
            <a:ext cx="3556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4" name="Text Box 38"/>
          <p:cNvSpPr txBox="1">
            <a:spLocks noChangeArrowheads="1"/>
          </p:cNvSpPr>
          <p:nvPr/>
        </p:nvSpPr>
        <p:spPr bwMode="auto">
          <a:xfrm>
            <a:off x="3070225" y="5510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5" name="Text Box 39"/>
          <p:cNvSpPr txBox="1">
            <a:spLocks noChangeArrowheads="1"/>
          </p:cNvSpPr>
          <p:nvPr/>
        </p:nvSpPr>
        <p:spPr bwMode="auto">
          <a:xfrm>
            <a:off x="3095625" y="6272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6" name="Text Box 40"/>
          <p:cNvSpPr txBox="1">
            <a:spLocks noChangeArrowheads="1"/>
          </p:cNvSpPr>
          <p:nvPr/>
        </p:nvSpPr>
        <p:spPr bwMode="auto">
          <a:xfrm>
            <a:off x="4149725" y="1063625"/>
            <a:ext cx="4699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10 </a:t>
            </a:r>
          </a:p>
        </p:txBody>
      </p:sp>
      <p:sp>
        <p:nvSpPr>
          <p:cNvPr id="45097" name="Text Box 41"/>
          <p:cNvSpPr txBox="1">
            <a:spLocks noChangeArrowheads="1"/>
          </p:cNvSpPr>
          <p:nvPr/>
        </p:nvSpPr>
        <p:spPr bwMode="auto">
          <a:xfrm>
            <a:off x="4187825" y="1812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1  </a:t>
            </a:r>
          </a:p>
        </p:txBody>
      </p:sp>
      <p:sp>
        <p:nvSpPr>
          <p:cNvPr id="45098" name="Text Box 42"/>
          <p:cNvSpPr txBox="1">
            <a:spLocks noChangeArrowheads="1"/>
          </p:cNvSpPr>
          <p:nvPr/>
        </p:nvSpPr>
        <p:spPr bwMode="auto">
          <a:xfrm>
            <a:off x="4187825" y="2574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5  </a:t>
            </a:r>
          </a:p>
        </p:txBody>
      </p:sp>
      <p:sp>
        <p:nvSpPr>
          <p:cNvPr id="45099" name="Text Box 43"/>
          <p:cNvSpPr txBox="1">
            <a:spLocks noChangeArrowheads="1"/>
          </p:cNvSpPr>
          <p:nvPr/>
        </p:nvSpPr>
        <p:spPr bwMode="auto">
          <a:xfrm>
            <a:off x="4200525" y="3336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7  </a:t>
            </a:r>
          </a:p>
        </p:txBody>
      </p:sp>
      <p:sp>
        <p:nvSpPr>
          <p:cNvPr id="45100" name="Text Box 44"/>
          <p:cNvSpPr txBox="1">
            <a:spLocks noChangeArrowheads="1"/>
          </p:cNvSpPr>
          <p:nvPr/>
        </p:nvSpPr>
        <p:spPr bwMode="auto">
          <a:xfrm>
            <a:off x="4200525" y="4048125"/>
            <a:ext cx="5286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8   </a:t>
            </a:r>
          </a:p>
        </p:txBody>
      </p:sp>
      <p:sp>
        <p:nvSpPr>
          <p:cNvPr id="45101" name="Text Box 45"/>
          <p:cNvSpPr txBox="1">
            <a:spLocks noChangeArrowheads="1"/>
          </p:cNvSpPr>
          <p:nvPr/>
        </p:nvSpPr>
        <p:spPr bwMode="auto">
          <a:xfrm>
            <a:off x="4213225" y="48101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3  </a:t>
            </a:r>
          </a:p>
        </p:txBody>
      </p:sp>
      <p:sp>
        <p:nvSpPr>
          <p:cNvPr id="45102" name="Text Box 46"/>
          <p:cNvSpPr txBox="1">
            <a:spLocks noChangeArrowheads="1"/>
          </p:cNvSpPr>
          <p:nvPr/>
        </p:nvSpPr>
        <p:spPr bwMode="auto">
          <a:xfrm>
            <a:off x="4225925" y="55213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4  </a:t>
            </a:r>
          </a:p>
        </p:txBody>
      </p:sp>
      <p:sp>
        <p:nvSpPr>
          <p:cNvPr id="45103" name="Text Box 47"/>
          <p:cNvSpPr txBox="1">
            <a:spLocks noChangeArrowheads="1"/>
          </p:cNvSpPr>
          <p:nvPr/>
        </p:nvSpPr>
        <p:spPr bwMode="auto">
          <a:xfrm>
            <a:off x="4238625" y="6257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9  </a:t>
            </a:r>
          </a:p>
        </p:txBody>
      </p:sp>
      <p:sp>
        <p:nvSpPr>
          <p:cNvPr id="45104" name="Line 48"/>
          <p:cNvSpPr>
            <a:spLocks noChangeShapeType="1"/>
          </p:cNvSpPr>
          <p:nvPr/>
        </p:nvSpPr>
        <p:spPr bwMode="auto">
          <a:xfrm>
            <a:off x="1181100" y="4584700"/>
            <a:ext cx="12700" cy="9366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5105" name="Text Box 49"/>
          <p:cNvSpPr txBox="1">
            <a:spLocks noChangeArrowheads="1"/>
          </p:cNvSpPr>
          <p:nvPr/>
        </p:nvSpPr>
        <p:spPr bwMode="auto">
          <a:xfrm>
            <a:off x="619125" y="5715000"/>
            <a:ext cx="13493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FIFO order  </a:t>
            </a:r>
          </a:p>
        </p:txBody>
      </p:sp>
      <p:sp>
        <p:nvSpPr>
          <p:cNvPr id="2" name="Vertical Title 1"/>
          <p:cNvSpPr>
            <a:spLocks noGrp="1"/>
          </p:cNvSpPr>
          <p:nvPr>
            <p:ph type="title" orient="vert"/>
          </p:nvPr>
        </p:nvSpPr>
        <p:spPr/>
        <p:txBody>
          <a:bodyPr/>
          <a:lstStyle/>
          <a:p>
            <a:r>
              <a:rPr lang="en-US" dirty="0"/>
              <a:t>Second chance replacement</a:t>
            </a:r>
          </a:p>
        </p:txBody>
      </p:sp>
      <p:sp>
        <p:nvSpPr>
          <p:cNvPr id="5" name="Folded Corner 4"/>
          <p:cNvSpPr/>
          <p:nvPr/>
        </p:nvSpPr>
        <p:spPr>
          <a:xfrm>
            <a:off x="5585469" y="2739673"/>
            <a:ext cx="1352271" cy="2378427"/>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Try page 8</a:t>
            </a:r>
          </a:p>
          <a:p>
            <a:pPr algn="ctr"/>
            <a:endParaRPr lang="en-US" dirty="0"/>
          </a:p>
          <a:p>
            <a:pPr algn="ctr"/>
            <a:r>
              <a:rPr lang="en-US" dirty="0"/>
              <a:t>Its reference bit is set, so move on to page 3</a:t>
            </a:r>
          </a:p>
        </p:txBody>
      </p:sp>
      <p:grpSp>
        <p:nvGrpSpPr>
          <p:cNvPr id="52" name="Group 51">
            <a:extLst>
              <a:ext uri="{FF2B5EF4-FFF2-40B4-BE49-F238E27FC236}">
                <a16:creationId xmlns:a16="http://schemas.microsoft.com/office/drawing/2014/main" id="{F0607F7E-6126-B14B-B68B-1FE156D89044}"/>
              </a:ext>
            </a:extLst>
          </p:cNvPr>
          <p:cNvGrpSpPr/>
          <p:nvPr/>
        </p:nvGrpSpPr>
        <p:grpSpPr>
          <a:xfrm>
            <a:off x="2150156" y="208313"/>
            <a:ext cx="2571188" cy="6391838"/>
            <a:chOff x="2150156" y="208313"/>
            <a:chExt cx="2571188" cy="6391838"/>
          </a:xfrm>
        </p:grpSpPr>
        <p:sp>
          <p:nvSpPr>
            <p:cNvPr id="53" name="Text Box 6">
              <a:extLst>
                <a:ext uri="{FF2B5EF4-FFF2-40B4-BE49-F238E27FC236}">
                  <a16:creationId xmlns:a16="http://schemas.microsoft.com/office/drawing/2014/main" id="{579F5D1A-3B7C-E147-B94E-6C0278E26E20}"/>
                </a:ext>
              </a:extLst>
            </p:cNvPr>
            <p:cNvSpPr txBox="1">
              <a:spLocks noChangeArrowheads="1"/>
            </p:cNvSpPr>
            <p:nvPr/>
          </p:nvSpPr>
          <p:spPr bwMode="auto">
            <a:xfrm>
              <a:off x="2150156" y="208313"/>
              <a:ext cx="164265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600" b="1" dirty="0"/>
                <a:t>Reference bit</a:t>
              </a:r>
            </a:p>
            <a:p>
              <a:pPr algn="ctr" eaLnBrk="1" hangingPunct="1"/>
              <a:r>
                <a:rPr lang="en-US" sz="1600" b="1" dirty="0"/>
                <a:t>(in Page Table) </a:t>
              </a:r>
            </a:p>
          </p:txBody>
        </p:sp>
        <p:sp>
          <p:nvSpPr>
            <p:cNvPr id="54" name="Text Box 21">
              <a:extLst>
                <a:ext uri="{FF2B5EF4-FFF2-40B4-BE49-F238E27FC236}">
                  <a16:creationId xmlns:a16="http://schemas.microsoft.com/office/drawing/2014/main" id="{84097C3F-924B-CB47-A040-163F5D7B36F0}"/>
                </a:ext>
              </a:extLst>
            </p:cNvPr>
            <p:cNvSpPr txBox="1">
              <a:spLocks noChangeArrowheads="1"/>
            </p:cNvSpPr>
            <p:nvPr/>
          </p:nvSpPr>
          <p:spPr bwMode="auto">
            <a:xfrm>
              <a:off x="3921125" y="208313"/>
              <a:ext cx="80021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Frame</a:t>
              </a:r>
            </a:p>
            <a:p>
              <a:pPr eaLnBrk="1" hangingPunct="1"/>
              <a:r>
                <a:rPr lang="en-US" sz="1600" b="1" dirty="0"/>
                <a:t>Table</a:t>
              </a:r>
            </a:p>
          </p:txBody>
        </p:sp>
        <p:grpSp>
          <p:nvGrpSpPr>
            <p:cNvPr id="55" name="Group 54">
              <a:extLst>
                <a:ext uri="{FF2B5EF4-FFF2-40B4-BE49-F238E27FC236}">
                  <a16:creationId xmlns:a16="http://schemas.microsoft.com/office/drawing/2014/main" id="{449EBF96-6F84-7745-9891-CF4CE68D444F}"/>
                </a:ext>
              </a:extLst>
            </p:cNvPr>
            <p:cNvGrpSpPr/>
            <p:nvPr/>
          </p:nvGrpSpPr>
          <p:grpSpPr>
            <a:xfrm>
              <a:off x="3674183" y="1078804"/>
              <a:ext cx="363537" cy="5521347"/>
              <a:chOff x="3674707" y="1078804"/>
              <a:chExt cx="363537" cy="5521347"/>
            </a:xfrm>
          </p:grpSpPr>
          <p:sp>
            <p:nvSpPr>
              <p:cNvPr id="56" name="TextBox 55">
                <a:extLst>
                  <a:ext uri="{FF2B5EF4-FFF2-40B4-BE49-F238E27FC236}">
                    <a16:creationId xmlns:a16="http://schemas.microsoft.com/office/drawing/2014/main" id="{D3CFF115-2E68-EB4F-B653-063CF54F5622}"/>
                  </a:ext>
                </a:extLst>
              </p:cNvPr>
              <p:cNvSpPr txBox="1"/>
              <p:nvPr/>
            </p:nvSpPr>
            <p:spPr>
              <a:xfrm>
                <a:off x="3674707" y="1078804"/>
                <a:ext cx="363537" cy="307777"/>
              </a:xfrm>
              <a:prstGeom prst="rect">
                <a:avLst/>
              </a:prstGeom>
              <a:noFill/>
            </p:spPr>
            <p:txBody>
              <a:bodyPr wrap="square" rtlCol="0">
                <a:spAutoFit/>
              </a:bodyPr>
              <a:lstStyle/>
              <a:p>
                <a:r>
                  <a:rPr lang="en-US" sz="1400" dirty="0">
                    <a:solidFill>
                      <a:schemeClr val="bg1">
                        <a:lumMod val="50000"/>
                      </a:schemeClr>
                    </a:solidFill>
                  </a:rPr>
                  <a:t>0</a:t>
                </a:r>
              </a:p>
            </p:txBody>
          </p:sp>
          <p:sp>
            <p:nvSpPr>
              <p:cNvPr id="57" name="TextBox 56">
                <a:extLst>
                  <a:ext uri="{FF2B5EF4-FFF2-40B4-BE49-F238E27FC236}">
                    <a16:creationId xmlns:a16="http://schemas.microsoft.com/office/drawing/2014/main" id="{98683ED7-1A8B-454C-867F-69697E1F4F3D}"/>
                  </a:ext>
                </a:extLst>
              </p:cNvPr>
              <p:cNvSpPr txBox="1"/>
              <p:nvPr/>
            </p:nvSpPr>
            <p:spPr>
              <a:xfrm>
                <a:off x="3674707" y="1823600"/>
                <a:ext cx="363537" cy="307777"/>
              </a:xfrm>
              <a:prstGeom prst="rect">
                <a:avLst/>
              </a:prstGeom>
              <a:noFill/>
            </p:spPr>
            <p:txBody>
              <a:bodyPr wrap="square" rtlCol="0">
                <a:spAutoFit/>
              </a:bodyPr>
              <a:lstStyle/>
              <a:p>
                <a:r>
                  <a:rPr lang="en-US" sz="1400" dirty="0">
                    <a:solidFill>
                      <a:schemeClr val="bg1">
                        <a:lumMod val="50000"/>
                      </a:schemeClr>
                    </a:solidFill>
                  </a:rPr>
                  <a:t>1</a:t>
                </a:r>
              </a:p>
            </p:txBody>
          </p:sp>
          <p:sp>
            <p:nvSpPr>
              <p:cNvPr id="58" name="TextBox 57">
                <a:extLst>
                  <a:ext uri="{FF2B5EF4-FFF2-40B4-BE49-F238E27FC236}">
                    <a16:creationId xmlns:a16="http://schemas.microsoft.com/office/drawing/2014/main" id="{1EDB953D-8F39-524E-BBE3-4EC2D0D58A8D}"/>
                  </a:ext>
                </a:extLst>
              </p:cNvPr>
              <p:cNvSpPr txBox="1"/>
              <p:nvPr/>
            </p:nvSpPr>
            <p:spPr>
              <a:xfrm>
                <a:off x="3674707" y="2568396"/>
                <a:ext cx="363537" cy="307777"/>
              </a:xfrm>
              <a:prstGeom prst="rect">
                <a:avLst/>
              </a:prstGeom>
              <a:noFill/>
            </p:spPr>
            <p:txBody>
              <a:bodyPr wrap="square" rtlCol="0">
                <a:spAutoFit/>
              </a:bodyPr>
              <a:lstStyle/>
              <a:p>
                <a:r>
                  <a:rPr lang="en-US" sz="1400" dirty="0">
                    <a:solidFill>
                      <a:schemeClr val="bg1">
                        <a:lumMod val="50000"/>
                      </a:schemeClr>
                    </a:solidFill>
                  </a:rPr>
                  <a:t>2</a:t>
                </a:r>
              </a:p>
            </p:txBody>
          </p:sp>
          <p:sp>
            <p:nvSpPr>
              <p:cNvPr id="59" name="TextBox 58">
                <a:extLst>
                  <a:ext uri="{FF2B5EF4-FFF2-40B4-BE49-F238E27FC236}">
                    <a16:creationId xmlns:a16="http://schemas.microsoft.com/office/drawing/2014/main" id="{F08C4C55-9181-8244-AC28-5CF9A951E603}"/>
                  </a:ext>
                </a:extLst>
              </p:cNvPr>
              <p:cNvSpPr txBox="1"/>
              <p:nvPr/>
            </p:nvSpPr>
            <p:spPr>
              <a:xfrm>
                <a:off x="3674707" y="3313192"/>
                <a:ext cx="363537" cy="307777"/>
              </a:xfrm>
              <a:prstGeom prst="rect">
                <a:avLst/>
              </a:prstGeom>
              <a:noFill/>
            </p:spPr>
            <p:txBody>
              <a:bodyPr wrap="square" rtlCol="0">
                <a:spAutoFit/>
              </a:bodyPr>
              <a:lstStyle/>
              <a:p>
                <a:r>
                  <a:rPr lang="en-US" sz="1400" dirty="0">
                    <a:solidFill>
                      <a:schemeClr val="bg1">
                        <a:lumMod val="50000"/>
                      </a:schemeClr>
                    </a:solidFill>
                  </a:rPr>
                  <a:t>3</a:t>
                </a:r>
              </a:p>
            </p:txBody>
          </p:sp>
          <p:sp>
            <p:nvSpPr>
              <p:cNvPr id="60" name="TextBox 59">
                <a:extLst>
                  <a:ext uri="{FF2B5EF4-FFF2-40B4-BE49-F238E27FC236}">
                    <a16:creationId xmlns:a16="http://schemas.microsoft.com/office/drawing/2014/main" id="{A7802980-24B6-BB49-8B75-22D4AAA5B398}"/>
                  </a:ext>
                </a:extLst>
              </p:cNvPr>
              <p:cNvSpPr txBox="1"/>
              <p:nvPr/>
            </p:nvSpPr>
            <p:spPr>
              <a:xfrm>
                <a:off x="3674707" y="4057988"/>
                <a:ext cx="363537" cy="307777"/>
              </a:xfrm>
              <a:prstGeom prst="rect">
                <a:avLst/>
              </a:prstGeom>
              <a:noFill/>
            </p:spPr>
            <p:txBody>
              <a:bodyPr wrap="square" rtlCol="0">
                <a:spAutoFit/>
              </a:bodyPr>
              <a:lstStyle/>
              <a:p>
                <a:r>
                  <a:rPr lang="en-US" sz="1400" dirty="0">
                    <a:solidFill>
                      <a:schemeClr val="bg1">
                        <a:lumMod val="50000"/>
                      </a:schemeClr>
                    </a:solidFill>
                  </a:rPr>
                  <a:t>4</a:t>
                </a:r>
              </a:p>
            </p:txBody>
          </p:sp>
          <p:sp>
            <p:nvSpPr>
              <p:cNvPr id="61" name="TextBox 60">
                <a:extLst>
                  <a:ext uri="{FF2B5EF4-FFF2-40B4-BE49-F238E27FC236}">
                    <a16:creationId xmlns:a16="http://schemas.microsoft.com/office/drawing/2014/main" id="{2923EC7C-C977-A84F-90A7-105962177768}"/>
                  </a:ext>
                </a:extLst>
              </p:cNvPr>
              <p:cNvSpPr txBox="1"/>
              <p:nvPr/>
            </p:nvSpPr>
            <p:spPr>
              <a:xfrm>
                <a:off x="3674707" y="4802784"/>
                <a:ext cx="363537" cy="307777"/>
              </a:xfrm>
              <a:prstGeom prst="rect">
                <a:avLst/>
              </a:prstGeom>
              <a:noFill/>
            </p:spPr>
            <p:txBody>
              <a:bodyPr wrap="square" rtlCol="0">
                <a:spAutoFit/>
              </a:bodyPr>
              <a:lstStyle/>
              <a:p>
                <a:r>
                  <a:rPr lang="en-US" sz="1400" dirty="0">
                    <a:solidFill>
                      <a:schemeClr val="bg1">
                        <a:lumMod val="50000"/>
                      </a:schemeClr>
                    </a:solidFill>
                  </a:rPr>
                  <a:t>5</a:t>
                </a:r>
              </a:p>
            </p:txBody>
          </p:sp>
          <p:sp>
            <p:nvSpPr>
              <p:cNvPr id="62" name="TextBox 61">
                <a:extLst>
                  <a:ext uri="{FF2B5EF4-FFF2-40B4-BE49-F238E27FC236}">
                    <a16:creationId xmlns:a16="http://schemas.microsoft.com/office/drawing/2014/main" id="{D99B95F1-EAE9-434F-AA3D-DA1F6F95DB56}"/>
                  </a:ext>
                </a:extLst>
              </p:cNvPr>
              <p:cNvSpPr txBox="1"/>
              <p:nvPr/>
            </p:nvSpPr>
            <p:spPr>
              <a:xfrm>
                <a:off x="3674707" y="5547580"/>
                <a:ext cx="363537" cy="307777"/>
              </a:xfrm>
              <a:prstGeom prst="rect">
                <a:avLst/>
              </a:prstGeom>
              <a:noFill/>
            </p:spPr>
            <p:txBody>
              <a:bodyPr wrap="square" rtlCol="0">
                <a:spAutoFit/>
              </a:bodyPr>
              <a:lstStyle/>
              <a:p>
                <a:r>
                  <a:rPr lang="en-US" sz="1400" dirty="0">
                    <a:solidFill>
                      <a:schemeClr val="bg1">
                        <a:lumMod val="50000"/>
                      </a:schemeClr>
                    </a:solidFill>
                  </a:rPr>
                  <a:t>6</a:t>
                </a:r>
              </a:p>
            </p:txBody>
          </p:sp>
          <p:sp>
            <p:nvSpPr>
              <p:cNvPr id="63" name="TextBox 62">
                <a:extLst>
                  <a:ext uri="{FF2B5EF4-FFF2-40B4-BE49-F238E27FC236}">
                    <a16:creationId xmlns:a16="http://schemas.microsoft.com/office/drawing/2014/main" id="{36AA2E6D-EC35-094C-91D6-F1A5C313F5B6}"/>
                  </a:ext>
                </a:extLst>
              </p:cNvPr>
              <p:cNvSpPr txBox="1"/>
              <p:nvPr/>
            </p:nvSpPr>
            <p:spPr>
              <a:xfrm>
                <a:off x="3674707" y="6292374"/>
                <a:ext cx="363537" cy="307777"/>
              </a:xfrm>
              <a:prstGeom prst="rect">
                <a:avLst/>
              </a:prstGeom>
              <a:noFill/>
            </p:spPr>
            <p:txBody>
              <a:bodyPr wrap="square" rtlCol="0">
                <a:spAutoFit/>
              </a:bodyPr>
              <a:lstStyle/>
              <a:p>
                <a:r>
                  <a:rPr lang="en-US" sz="1400" dirty="0">
                    <a:solidFill>
                      <a:schemeClr val="bg1">
                        <a:lumMod val="50000"/>
                      </a:schemeClr>
                    </a:solidFill>
                  </a:rPr>
                  <a:t>7</a:t>
                </a:r>
              </a:p>
            </p:txBody>
          </p:sp>
        </p:grpSp>
      </p:grpSp>
    </p:spTree>
    <p:extLst>
      <p:ext uri="{BB962C8B-B14F-4D97-AF65-F5344CB8AC3E}">
        <p14:creationId xmlns:p14="http://schemas.microsoft.com/office/powerpoint/2010/main" val="32651821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3898900" y="10287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1" name="Rectangle 5"/>
          <p:cNvSpPr>
            <a:spLocks noChangeArrowheads="1"/>
          </p:cNvSpPr>
          <p:nvPr/>
        </p:nvSpPr>
        <p:spPr bwMode="auto">
          <a:xfrm>
            <a:off x="3009900" y="10287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3" name="Rectangle 7"/>
          <p:cNvSpPr>
            <a:spLocks noChangeArrowheads="1"/>
          </p:cNvSpPr>
          <p:nvPr/>
        </p:nvSpPr>
        <p:spPr bwMode="auto">
          <a:xfrm>
            <a:off x="3898900" y="17653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4" name="Rectangle 8"/>
          <p:cNvSpPr>
            <a:spLocks noChangeArrowheads="1"/>
          </p:cNvSpPr>
          <p:nvPr/>
        </p:nvSpPr>
        <p:spPr bwMode="auto">
          <a:xfrm>
            <a:off x="3022600" y="17653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5" name="Rectangle 9"/>
          <p:cNvSpPr>
            <a:spLocks noChangeArrowheads="1"/>
          </p:cNvSpPr>
          <p:nvPr/>
        </p:nvSpPr>
        <p:spPr bwMode="auto">
          <a:xfrm>
            <a:off x="3898900" y="25146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6" name="Rectangle 10"/>
          <p:cNvSpPr>
            <a:spLocks noChangeArrowheads="1"/>
          </p:cNvSpPr>
          <p:nvPr/>
        </p:nvSpPr>
        <p:spPr bwMode="auto">
          <a:xfrm>
            <a:off x="3009900" y="25146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7" name="Rectangle 11"/>
          <p:cNvSpPr>
            <a:spLocks noChangeArrowheads="1"/>
          </p:cNvSpPr>
          <p:nvPr/>
        </p:nvSpPr>
        <p:spPr bwMode="auto">
          <a:xfrm>
            <a:off x="3898900" y="32512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8" name="Rectangle 12"/>
          <p:cNvSpPr>
            <a:spLocks noChangeArrowheads="1"/>
          </p:cNvSpPr>
          <p:nvPr/>
        </p:nvSpPr>
        <p:spPr bwMode="auto">
          <a:xfrm>
            <a:off x="3022600" y="32512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9" name="Rectangle 13"/>
          <p:cNvSpPr>
            <a:spLocks noChangeArrowheads="1"/>
          </p:cNvSpPr>
          <p:nvPr/>
        </p:nvSpPr>
        <p:spPr bwMode="auto">
          <a:xfrm>
            <a:off x="3898900" y="40005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0" name="Rectangle 14"/>
          <p:cNvSpPr>
            <a:spLocks noChangeArrowheads="1"/>
          </p:cNvSpPr>
          <p:nvPr/>
        </p:nvSpPr>
        <p:spPr bwMode="auto">
          <a:xfrm>
            <a:off x="3009900" y="40005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1" name="Rectangle 15"/>
          <p:cNvSpPr>
            <a:spLocks noChangeArrowheads="1"/>
          </p:cNvSpPr>
          <p:nvPr/>
        </p:nvSpPr>
        <p:spPr bwMode="auto">
          <a:xfrm>
            <a:off x="3911600" y="47371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2" name="Rectangle 16"/>
          <p:cNvSpPr>
            <a:spLocks noChangeArrowheads="1"/>
          </p:cNvSpPr>
          <p:nvPr/>
        </p:nvSpPr>
        <p:spPr bwMode="auto">
          <a:xfrm>
            <a:off x="3022600" y="47371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3" name="Rectangle 17"/>
          <p:cNvSpPr>
            <a:spLocks noChangeArrowheads="1"/>
          </p:cNvSpPr>
          <p:nvPr/>
        </p:nvSpPr>
        <p:spPr bwMode="auto">
          <a:xfrm>
            <a:off x="3911600" y="54864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4" name="Rectangle 18"/>
          <p:cNvSpPr>
            <a:spLocks noChangeArrowheads="1"/>
          </p:cNvSpPr>
          <p:nvPr/>
        </p:nvSpPr>
        <p:spPr bwMode="auto">
          <a:xfrm>
            <a:off x="3009900" y="54864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5" name="Rectangle 19"/>
          <p:cNvSpPr>
            <a:spLocks noChangeArrowheads="1"/>
          </p:cNvSpPr>
          <p:nvPr/>
        </p:nvSpPr>
        <p:spPr bwMode="auto">
          <a:xfrm>
            <a:off x="3911600" y="62230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6" name="Rectangle 20"/>
          <p:cNvSpPr>
            <a:spLocks noChangeArrowheads="1"/>
          </p:cNvSpPr>
          <p:nvPr/>
        </p:nvSpPr>
        <p:spPr bwMode="auto">
          <a:xfrm>
            <a:off x="3022600" y="62230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cxnSp>
        <p:nvCxnSpPr>
          <p:cNvPr id="45078" name="AutoShape 22"/>
          <p:cNvCxnSpPr>
            <a:cxnSpLocks noChangeShapeType="1"/>
            <a:stCxn id="45060" idx="2"/>
            <a:endCxn id="45063" idx="0"/>
          </p:cNvCxnSpPr>
          <p:nvPr/>
        </p:nvCxnSpPr>
        <p:spPr bwMode="auto">
          <a:xfrm>
            <a:off x="4368800" y="14097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79" name="AutoShape 23"/>
          <p:cNvCxnSpPr>
            <a:cxnSpLocks noChangeShapeType="1"/>
            <a:stCxn id="45063" idx="2"/>
            <a:endCxn id="45065" idx="0"/>
          </p:cNvCxnSpPr>
          <p:nvPr/>
        </p:nvCxnSpPr>
        <p:spPr bwMode="auto">
          <a:xfrm>
            <a:off x="4368800" y="21463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0" name="AutoShape 24"/>
          <p:cNvCxnSpPr>
            <a:cxnSpLocks noChangeShapeType="1"/>
            <a:stCxn id="45065" idx="2"/>
            <a:endCxn id="45067" idx="0"/>
          </p:cNvCxnSpPr>
          <p:nvPr/>
        </p:nvCxnSpPr>
        <p:spPr bwMode="auto">
          <a:xfrm>
            <a:off x="4368800" y="28956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1" name="AutoShape 25"/>
          <p:cNvCxnSpPr>
            <a:cxnSpLocks noChangeShapeType="1"/>
            <a:stCxn id="45067" idx="2"/>
            <a:endCxn id="45069" idx="0"/>
          </p:cNvCxnSpPr>
          <p:nvPr/>
        </p:nvCxnSpPr>
        <p:spPr bwMode="auto">
          <a:xfrm>
            <a:off x="4368800" y="36322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2" name="AutoShape 26"/>
          <p:cNvCxnSpPr>
            <a:cxnSpLocks noChangeShapeType="1"/>
            <a:stCxn id="45069" idx="2"/>
            <a:endCxn id="45071" idx="0"/>
          </p:cNvCxnSpPr>
          <p:nvPr/>
        </p:nvCxnSpPr>
        <p:spPr bwMode="auto">
          <a:xfrm>
            <a:off x="4368800" y="4381500"/>
            <a:ext cx="1270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3" name="AutoShape 27"/>
          <p:cNvCxnSpPr>
            <a:cxnSpLocks noChangeShapeType="1"/>
            <a:stCxn id="45071" idx="2"/>
            <a:endCxn id="45073" idx="0"/>
          </p:cNvCxnSpPr>
          <p:nvPr/>
        </p:nvCxnSpPr>
        <p:spPr bwMode="auto">
          <a:xfrm>
            <a:off x="4381500" y="51181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4" name="AutoShape 28"/>
          <p:cNvCxnSpPr>
            <a:cxnSpLocks noChangeShapeType="1"/>
            <a:stCxn id="45073" idx="2"/>
            <a:endCxn id="45075" idx="0"/>
          </p:cNvCxnSpPr>
          <p:nvPr/>
        </p:nvCxnSpPr>
        <p:spPr bwMode="auto">
          <a:xfrm>
            <a:off x="4381500" y="58674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5" name="AutoShape 29"/>
          <p:cNvCxnSpPr>
            <a:cxnSpLocks noChangeShapeType="1"/>
            <a:stCxn id="45075" idx="2"/>
            <a:endCxn id="45060" idx="0"/>
          </p:cNvCxnSpPr>
          <p:nvPr/>
        </p:nvCxnSpPr>
        <p:spPr bwMode="auto">
          <a:xfrm rot="16200000" flipV="1">
            <a:off x="1587500" y="3810000"/>
            <a:ext cx="5575300" cy="12700"/>
          </a:xfrm>
          <a:prstGeom prst="curvedConnector5">
            <a:avLst>
              <a:gd name="adj1" fmla="val -4102"/>
              <a:gd name="adj2" fmla="val -7100000"/>
              <a:gd name="adj3" fmla="val 104102"/>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86" name="Text Box 30"/>
          <p:cNvSpPr txBox="1">
            <a:spLocks noChangeArrowheads="1"/>
          </p:cNvSpPr>
          <p:nvPr/>
        </p:nvSpPr>
        <p:spPr bwMode="auto">
          <a:xfrm>
            <a:off x="3082925" y="10906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7" name="Text Box 31"/>
          <p:cNvSpPr txBox="1">
            <a:spLocks noChangeArrowheads="1"/>
          </p:cNvSpPr>
          <p:nvPr/>
        </p:nvSpPr>
        <p:spPr bwMode="auto">
          <a:xfrm>
            <a:off x="3095625" y="17891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8" name="Text Box 32"/>
          <p:cNvSpPr txBox="1">
            <a:spLocks noChangeArrowheads="1"/>
          </p:cNvSpPr>
          <p:nvPr/>
        </p:nvSpPr>
        <p:spPr bwMode="auto">
          <a:xfrm>
            <a:off x="746125" y="3973513"/>
            <a:ext cx="10064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Pointer  </a:t>
            </a:r>
          </a:p>
        </p:txBody>
      </p:sp>
      <p:cxnSp>
        <p:nvCxnSpPr>
          <p:cNvPr id="45089" name="AutoShape 33"/>
          <p:cNvCxnSpPr>
            <a:cxnSpLocks noChangeShapeType="1"/>
            <a:stCxn id="45088" idx="3"/>
            <a:endCxn id="45072" idx="1"/>
          </p:cNvCxnSpPr>
          <p:nvPr/>
        </p:nvCxnSpPr>
        <p:spPr bwMode="auto">
          <a:xfrm>
            <a:off x="1752600" y="4142582"/>
            <a:ext cx="1270000" cy="78501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90" name="Text Box 34"/>
          <p:cNvSpPr txBox="1">
            <a:spLocks noChangeArrowheads="1"/>
          </p:cNvSpPr>
          <p:nvPr/>
        </p:nvSpPr>
        <p:spPr bwMode="auto">
          <a:xfrm>
            <a:off x="3121025" y="25638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1" name="Text Box 35"/>
          <p:cNvSpPr txBox="1">
            <a:spLocks noChangeArrowheads="1"/>
          </p:cNvSpPr>
          <p:nvPr/>
        </p:nvSpPr>
        <p:spPr bwMode="auto">
          <a:xfrm>
            <a:off x="3082925" y="3275013"/>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0  </a:t>
            </a:r>
          </a:p>
        </p:txBody>
      </p:sp>
      <p:sp>
        <p:nvSpPr>
          <p:cNvPr id="45092" name="Text Box 36"/>
          <p:cNvSpPr txBox="1">
            <a:spLocks noChangeArrowheads="1"/>
          </p:cNvSpPr>
          <p:nvPr/>
        </p:nvSpPr>
        <p:spPr bwMode="auto">
          <a:xfrm>
            <a:off x="3095625" y="4037013"/>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0  </a:t>
            </a:r>
          </a:p>
        </p:txBody>
      </p:sp>
      <p:sp>
        <p:nvSpPr>
          <p:cNvPr id="45093" name="Text Box 37"/>
          <p:cNvSpPr txBox="1">
            <a:spLocks noChangeArrowheads="1"/>
          </p:cNvSpPr>
          <p:nvPr/>
        </p:nvSpPr>
        <p:spPr bwMode="auto">
          <a:xfrm>
            <a:off x="3095625" y="4786313"/>
            <a:ext cx="3556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4" name="Text Box 38"/>
          <p:cNvSpPr txBox="1">
            <a:spLocks noChangeArrowheads="1"/>
          </p:cNvSpPr>
          <p:nvPr/>
        </p:nvSpPr>
        <p:spPr bwMode="auto">
          <a:xfrm>
            <a:off x="3070225" y="5510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5" name="Text Box 39"/>
          <p:cNvSpPr txBox="1">
            <a:spLocks noChangeArrowheads="1"/>
          </p:cNvSpPr>
          <p:nvPr/>
        </p:nvSpPr>
        <p:spPr bwMode="auto">
          <a:xfrm>
            <a:off x="3095625" y="6272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6" name="Text Box 40"/>
          <p:cNvSpPr txBox="1">
            <a:spLocks noChangeArrowheads="1"/>
          </p:cNvSpPr>
          <p:nvPr/>
        </p:nvSpPr>
        <p:spPr bwMode="auto">
          <a:xfrm>
            <a:off x="4149725" y="1063625"/>
            <a:ext cx="4699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10 </a:t>
            </a:r>
          </a:p>
        </p:txBody>
      </p:sp>
      <p:sp>
        <p:nvSpPr>
          <p:cNvPr id="45097" name="Text Box 41"/>
          <p:cNvSpPr txBox="1">
            <a:spLocks noChangeArrowheads="1"/>
          </p:cNvSpPr>
          <p:nvPr/>
        </p:nvSpPr>
        <p:spPr bwMode="auto">
          <a:xfrm>
            <a:off x="4187825" y="1812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1  </a:t>
            </a:r>
          </a:p>
        </p:txBody>
      </p:sp>
      <p:sp>
        <p:nvSpPr>
          <p:cNvPr id="45098" name="Text Box 42"/>
          <p:cNvSpPr txBox="1">
            <a:spLocks noChangeArrowheads="1"/>
          </p:cNvSpPr>
          <p:nvPr/>
        </p:nvSpPr>
        <p:spPr bwMode="auto">
          <a:xfrm>
            <a:off x="4187825" y="2574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5  </a:t>
            </a:r>
          </a:p>
        </p:txBody>
      </p:sp>
      <p:sp>
        <p:nvSpPr>
          <p:cNvPr id="45099" name="Text Box 43"/>
          <p:cNvSpPr txBox="1">
            <a:spLocks noChangeArrowheads="1"/>
          </p:cNvSpPr>
          <p:nvPr/>
        </p:nvSpPr>
        <p:spPr bwMode="auto">
          <a:xfrm>
            <a:off x="4200525" y="3336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7  </a:t>
            </a:r>
          </a:p>
        </p:txBody>
      </p:sp>
      <p:sp>
        <p:nvSpPr>
          <p:cNvPr id="45100" name="Text Box 44"/>
          <p:cNvSpPr txBox="1">
            <a:spLocks noChangeArrowheads="1"/>
          </p:cNvSpPr>
          <p:nvPr/>
        </p:nvSpPr>
        <p:spPr bwMode="auto">
          <a:xfrm>
            <a:off x="4200525" y="4048125"/>
            <a:ext cx="5286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8   </a:t>
            </a:r>
          </a:p>
        </p:txBody>
      </p:sp>
      <p:sp>
        <p:nvSpPr>
          <p:cNvPr id="45101" name="Text Box 45"/>
          <p:cNvSpPr txBox="1">
            <a:spLocks noChangeArrowheads="1"/>
          </p:cNvSpPr>
          <p:nvPr/>
        </p:nvSpPr>
        <p:spPr bwMode="auto">
          <a:xfrm>
            <a:off x="4213225" y="48101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3  </a:t>
            </a:r>
          </a:p>
        </p:txBody>
      </p:sp>
      <p:sp>
        <p:nvSpPr>
          <p:cNvPr id="45102" name="Text Box 46"/>
          <p:cNvSpPr txBox="1">
            <a:spLocks noChangeArrowheads="1"/>
          </p:cNvSpPr>
          <p:nvPr/>
        </p:nvSpPr>
        <p:spPr bwMode="auto">
          <a:xfrm>
            <a:off x="4225925" y="55213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4  </a:t>
            </a:r>
          </a:p>
        </p:txBody>
      </p:sp>
      <p:sp>
        <p:nvSpPr>
          <p:cNvPr id="45103" name="Text Box 47"/>
          <p:cNvSpPr txBox="1">
            <a:spLocks noChangeArrowheads="1"/>
          </p:cNvSpPr>
          <p:nvPr/>
        </p:nvSpPr>
        <p:spPr bwMode="auto">
          <a:xfrm>
            <a:off x="4238625" y="6257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9  </a:t>
            </a:r>
          </a:p>
        </p:txBody>
      </p:sp>
      <p:sp>
        <p:nvSpPr>
          <p:cNvPr id="45104" name="Line 48"/>
          <p:cNvSpPr>
            <a:spLocks noChangeShapeType="1"/>
          </p:cNvSpPr>
          <p:nvPr/>
        </p:nvSpPr>
        <p:spPr bwMode="auto">
          <a:xfrm>
            <a:off x="1181100" y="4584700"/>
            <a:ext cx="12700" cy="9366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5105" name="Text Box 49"/>
          <p:cNvSpPr txBox="1">
            <a:spLocks noChangeArrowheads="1"/>
          </p:cNvSpPr>
          <p:nvPr/>
        </p:nvSpPr>
        <p:spPr bwMode="auto">
          <a:xfrm>
            <a:off x="619125" y="5715000"/>
            <a:ext cx="13493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FIFO order  </a:t>
            </a:r>
          </a:p>
        </p:txBody>
      </p:sp>
      <p:sp>
        <p:nvSpPr>
          <p:cNvPr id="2" name="Vertical Title 1"/>
          <p:cNvSpPr>
            <a:spLocks noGrp="1"/>
          </p:cNvSpPr>
          <p:nvPr>
            <p:ph type="title" orient="vert"/>
          </p:nvPr>
        </p:nvSpPr>
        <p:spPr/>
        <p:txBody>
          <a:bodyPr/>
          <a:lstStyle/>
          <a:p>
            <a:r>
              <a:rPr lang="en-US" dirty="0"/>
              <a:t>Second chance replacement</a:t>
            </a:r>
          </a:p>
        </p:txBody>
      </p:sp>
      <p:sp>
        <p:nvSpPr>
          <p:cNvPr id="5" name="Folded Corner 4"/>
          <p:cNvSpPr/>
          <p:nvPr/>
        </p:nvSpPr>
        <p:spPr>
          <a:xfrm>
            <a:off x="5585469" y="2739673"/>
            <a:ext cx="1352271" cy="2378427"/>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Try page 3</a:t>
            </a:r>
          </a:p>
          <a:p>
            <a:pPr algn="ctr"/>
            <a:endParaRPr lang="en-US" dirty="0"/>
          </a:p>
          <a:p>
            <a:pPr algn="ctr"/>
            <a:r>
              <a:rPr lang="en-US" dirty="0"/>
              <a:t>Its referenced bit is not set, so it is the victim</a:t>
            </a:r>
          </a:p>
        </p:txBody>
      </p:sp>
      <p:sp>
        <p:nvSpPr>
          <p:cNvPr id="4" name="Multiply 3"/>
          <p:cNvSpPr/>
          <p:nvPr/>
        </p:nvSpPr>
        <p:spPr>
          <a:xfrm>
            <a:off x="4033296" y="4584700"/>
            <a:ext cx="781886" cy="741788"/>
          </a:xfrm>
          <a:prstGeom prst="mathMultiply">
            <a:avLst/>
          </a:prstGeom>
          <a:gradFill flip="none" rotWithShape="1">
            <a:gsLst>
              <a:gs pos="0">
                <a:schemeClr val="accent1">
                  <a:tint val="95000"/>
                  <a:shade val="70000"/>
                  <a:satMod val="150000"/>
                  <a:alpha val="54000"/>
                </a:schemeClr>
              </a:gs>
              <a:gs pos="100000">
                <a:schemeClr val="accent1">
                  <a:tint val="100000"/>
                  <a:shade val="100000"/>
                  <a:satMod val="150000"/>
                  <a:alpha val="5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F3FE898E-B43B-7849-BFDB-1B5CA601309D}"/>
              </a:ext>
            </a:extLst>
          </p:cNvPr>
          <p:cNvGrpSpPr/>
          <p:nvPr/>
        </p:nvGrpSpPr>
        <p:grpSpPr>
          <a:xfrm>
            <a:off x="2150156" y="208313"/>
            <a:ext cx="2571188" cy="6391838"/>
            <a:chOff x="2150156" y="208313"/>
            <a:chExt cx="2571188" cy="6391838"/>
          </a:xfrm>
        </p:grpSpPr>
        <p:sp>
          <p:nvSpPr>
            <p:cNvPr id="54" name="Text Box 6">
              <a:extLst>
                <a:ext uri="{FF2B5EF4-FFF2-40B4-BE49-F238E27FC236}">
                  <a16:creationId xmlns:a16="http://schemas.microsoft.com/office/drawing/2014/main" id="{E6B701B6-47DF-BA4F-AC8B-1516B2EC744D}"/>
                </a:ext>
              </a:extLst>
            </p:cNvPr>
            <p:cNvSpPr txBox="1">
              <a:spLocks noChangeArrowheads="1"/>
            </p:cNvSpPr>
            <p:nvPr/>
          </p:nvSpPr>
          <p:spPr bwMode="auto">
            <a:xfrm>
              <a:off x="2150156" y="208313"/>
              <a:ext cx="164265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600" b="1" dirty="0"/>
                <a:t>Reference bit</a:t>
              </a:r>
            </a:p>
            <a:p>
              <a:pPr algn="ctr" eaLnBrk="1" hangingPunct="1"/>
              <a:r>
                <a:rPr lang="en-US" sz="1600" b="1" dirty="0"/>
                <a:t>(in Page Table) </a:t>
              </a:r>
            </a:p>
          </p:txBody>
        </p:sp>
        <p:sp>
          <p:nvSpPr>
            <p:cNvPr id="55" name="Text Box 21">
              <a:extLst>
                <a:ext uri="{FF2B5EF4-FFF2-40B4-BE49-F238E27FC236}">
                  <a16:creationId xmlns:a16="http://schemas.microsoft.com/office/drawing/2014/main" id="{18FEFA72-5099-3840-9026-D7C280FFE612}"/>
                </a:ext>
              </a:extLst>
            </p:cNvPr>
            <p:cNvSpPr txBox="1">
              <a:spLocks noChangeArrowheads="1"/>
            </p:cNvSpPr>
            <p:nvPr/>
          </p:nvSpPr>
          <p:spPr bwMode="auto">
            <a:xfrm>
              <a:off x="3921125" y="208313"/>
              <a:ext cx="80021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Frame</a:t>
              </a:r>
            </a:p>
            <a:p>
              <a:pPr eaLnBrk="1" hangingPunct="1"/>
              <a:r>
                <a:rPr lang="en-US" sz="1600" b="1" dirty="0"/>
                <a:t>Table</a:t>
              </a:r>
            </a:p>
          </p:txBody>
        </p:sp>
        <p:grpSp>
          <p:nvGrpSpPr>
            <p:cNvPr id="56" name="Group 55">
              <a:extLst>
                <a:ext uri="{FF2B5EF4-FFF2-40B4-BE49-F238E27FC236}">
                  <a16:creationId xmlns:a16="http://schemas.microsoft.com/office/drawing/2014/main" id="{C0D25C36-BA07-1D4D-A352-63E5962F7FE5}"/>
                </a:ext>
              </a:extLst>
            </p:cNvPr>
            <p:cNvGrpSpPr/>
            <p:nvPr/>
          </p:nvGrpSpPr>
          <p:grpSpPr>
            <a:xfrm>
              <a:off x="3674183" y="1078804"/>
              <a:ext cx="363537" cy="5521347"/>
              <a:chOff x="3674707" y="1078804"/>
              <a:chExt cx="363537" cy="5521347"/>
            </a:xfrm>
          </p:grpSpPr>
          <p:sp>
            <p:nvSpPr>
              <p:cNvPr id="57" name="TextBox 56">
                <a:extLst>
                  <a:ext uri="{FF2B5EF4-FFF2-40B4-BE49-F238E27FC236}">
                    <a16:creationId xmlns:a16="http://schemas.microsoft.com/office/drawing/2014/main" id="{CD1BBD99-5242-1148-82B7-E07B3FFEB20A}"/>
                  </a:ext>
                </a:extLst>
              </p:cNvPr>
              <p:cNvSpPr txBox="1"/>
              <p:nvPr/>
            </p:nvSpPr>
            <p:spPr>
              <a:xfrm>
                <a:off x="3674707" y="1078804"/>
                <a:ext cx="363537" cy="307777"/>
              </a:xfrm>
              <a:prstGeom prst="rect">
                <a:avLst/>
              </a:prstGeom>
              <a:noFill/>
            </p:spPr>
            <p:txBody>
              <a:bodyPr wrap="square" rtlCol="0">
                <a:spAutoFit/>
              </a:bodyPr>
              <a:lstStyle/>
              <a:p>
                <a:r>
                  <a:rPr lang="en-US" sz="1400" dirty="0">
                    <a:solidFill>
                      <a:schemeClr val="bg1">
                        <a:lumMod val="50000"/>
                      </a:schemeClr>
                    </a:solidFill>
                  </a:rPr>
                  <a:t>0</a:t>
                </a:r>
              </a:p>
            </p:txBody>
          </p:sp>
          <p:sp>
            <p:nvSpPr>
              <p:cNvPr id="58" name="TextBox 57">
                <a:extLst>
                  <a:ext uri="{FF2B5EF4-FFF2-40B4-BE49-F238E27FC236}">
                    <a16:creationId xmlns:a16="http://schemas.microsoft.com/office/drawing/2014/main" id="{E2E943E2-BE3C-FD45-B591-127B04FC25AF}"/>
                  </a:ext>
                </a:extLst>
              </p:cNvPr>
              <p:cNvSpPr txBox="1"/>
              <p:nvPr/>
            </p:nvSpPr>
            <p:spPr>
              <a:xfrm>
                <a:off x="3674707" y="1823600"/>
                <a:ext cx="363537" cy="307777"/>
              </a:xfrm>
              <a:prstGeom prst="rect">
                <a:avLst/>
              </a:prstGeom>
              <a:noFill/>
            </p:spPr>
            <p:txBody>
              <a:bodyPr wrap="square" rtlCol="0">
                <a:spAutoFit/>
              </a:bodyPr>
              <a:lstStyle/>
              <a:p>
                <a:r>
                  <a:rPr lang="en-US" sz="1400" dirty="0">
                    <a:solidFill>
                      <a:schemeClr val="bg1">
                        <a:lumMod val="50000"/>
                      </a:schemeClr>
                    </a:solidFill>
                  </a:rPr>
                  <a:t>1</a:t>
                </a:r>
              </a:p>
            </p:txBody>
          </p:sp>
          <p:sp>
            <p:nvSpPr>
              <p:cNvPr id="59" name="TextBox 58">
                <a:extLst>
                  <a:ext uri="{FF2B5EF4-FFF2-40B4-BE49-F238E27FC236}">
                    <a16:creationId xmlns:a16="http://schemas.microsoft.com/office/drawing/2014/main" id="{0B795D88-A573-3444-B0EC-AE0EBB982E20}"/>
                  </a:ext>
                </a:extLst>
              </p:cNvPr>
              <p:cNvSpPr txBox="1"/>
              <p:nvPr/>
            </p:nvSpPr>
            <p:spPr>
              <a:xfrm>
                <a:off x="3674707" y="2568396"/>
                <a:ext cx="363537" cy="307777"/>
              </a:xfrm>
              <a:prstGeom prst="rect">
                <a:avLst/>
              </a:prstGeom>
              <a:noFill/>
            </p:spPr>
            <p:txBody>
              <a:bodyPr wrap="square" rtlCol="0">
                <a:spAutoFit/>
              </a:bodyPr>
              <a:lstStyle/>
              <a:p>
                <a:r>
                  <a:rPr lang="en-US" sz="1400" dirty="0">
                    <a:solidFill>
                      <a:schemeClr val="bg1">
                        <a:lumMod val="50000"/>
                      </a:schemeClr>
                    </a:solidFill>
                  </a:rPr>
                  <a:t>2</a:t>
                </a:r>
              </a:p>
            </p:txBody>
          </p:sp>
          <p:sp>
            <p:nvSpPr>
              <p:cNvPr id="60" name="TextBox 59">
                <a:extLst>
                  <a:ext uri="{FF2B5EF4-FFF2-40B4-BE49-F238E27FC236}">
                    <a16:creationId xmlns:a16="http://schemas.microsoft.com/office/drawing/2014/main" id="{E903D9FF-7F8F-8143-B2AF-7B07BC86D0AA}"/>
                  </a:ext>
                </a:extLst>
              </p:cNvPr>
              <p:cNvSpPr txBox="1"/>
              <p:nvPr/>
            </p:nvSpPr>
            <p:spPr>
              <a:xfrm>
                <a:off x="3674707" y="3313192"/>
                <a:ext cx="363537" cy="307777"/>
              </a:xfrm>
              <a:prstGeom prst="rect">
                <a:avLst/>
              </a:prstGeom>
              <a:noFill/>
            </p:spPr>
            <p:txBody>
              <a:bodyPr wrap="square" rtlCol="0">
                <a:spAutoFit/>
              </a:bodyPr>
              <a:lstStyle/>
              <a:p>
                <a:r>
                  <a:rPr lang="en-US" sz="1400" dirty="0">
                    <a:solidFill>
                      <a:schemeClr val="bg1">
                        <a:lumMod val="50000"/>
                      </a:schemeClr>
                    </a:solidFill>
                  </a:rPr>
                  <a:t>3</a:t>
                </a:r>
              </a:p>
            </p:txBody>
          </p:sp>
          <p:sp>
            <p:nvSpPr>
              <p:cNvPr id="61" name="TextBox 60">
                <a:extLst>
                  <a:ext uri="{FF2B5EF4-FFF2-40B4-BE49-F238E27FC236}">
                    <a16:creationId xmlns:a16="http://schemas.microsoft.com/office/drawing/2014/main" id="{09B09C8C-C0EA-8F4E-B97F-EA8944264CBF}"/>
                  </a:ext>
                </a:extLst>
              </p:cNvPr>
              <p:cNvSpPr txBox="1"/>
              <p:nvPr/>
            </p:nvSpPr>
            <p:spPr>
              <a:xfrm>
                <a:off x="3674707" y="4057988"/>
                <a:ext cx="363537" cy="307777"/>
              </a:xfrm>
              <a:prstGeom prst="rect">
                <a:avLst/>
              </a:prstGeom>
              <a:noFill/>
            </p:spPr>
            <p:txBody>
              <a:bodyPr wrap="square" rtlCol="0">
                <a:spAutoFit/>
              </a:bodyPr>
              <a:lstStyle/>
              <a:p>
                <a:r>
                  <a:rPr lang="en-US" sz="1400" dirty="0">
                    <a:solidFill>
                      <a:schemeClr val="bg1">
                        <a:lumMod val="50000"/>
                      </a:schemeClr>
                    </a:solidFill>
                  </a:rPr>
                  <a:t>4</a:t>
                </a:r>
              </a:p>
            </p:txBody>
          </p:sp>
          <p:sp>
            <p:nvSpPr>
              <p:cNvPr id="62" name="TextBox 61">
                <a:extLst>
                  <a:ext uri="{FF2B5EF4-FFF2-40B4-BE49-F238E27FC236}">
                    <a16:creationId xmlns:a16="http://schemas.microsoft.com/office/drawing/2014/main" id="{BFB89B1B-8843-4343-8498-7E3CE37270DE}"/>
                  </a:ext>
                </a:extLst>
              </p:cNvPr>
              <p:cNvSpPr txBox="1"/>
              <p:nvPr/>
            </p:nvSpPr>
            <p:spPr>
              <a:xfrm>
                <a:off x="3674707" y="4802784"/>
                <a:ext cx="363537" cy="307777"/>
              </a:xfrm>
              <a:prstGeom prst="rect">
                <a:avLst/>
              </a:prstGeom>
              <a:noFill/>
            </p:spPr>
            <p:txBody>
              <a:bodyPr wrap="square" rtlCol="0">
                <a:spAutoFit/>
              </a:bodyPr>
              <a:lstStyle/>
              <a:p>
                <a:r>
                  <a:rPr lang="en-US" sz="1400" dirty="0">
                    <a:solidFill>
                      <a:schemeClr val="bg1">
                        <a:lumMod val="50000"/>
                      </a:schemeClr>
                    </a:solidFill>
                  </a:rPr>
                  <a:t>5</a:t>
                </a:r>
              </a:p>
            </p:txBody>
          </p:sp>
          <p:sp>
            <p:nvSpPr>
              <p:cNvPr id="63" name="TextBox 62">
                <a:extLst>
                  <a:ext uri="{FF2B5EF4-FFF2-40B4-BE49-F238E27FC236}">
                    <a16:creationId xmlns:a16="http://schemas.microsoft.com/office/drawing/2014/main" id="{242030AC-7EB9-4E44-A6B0-797B6C8F6D02}"/>
                  </a:ext>
                </a:extLst>
              </p:cNvPr>
              <p:cNvSpPr txBox="1"/>
              <p:nvPr/>
            </p:nvSpPr>
            <p:spPr>
              <a:xfrm>
                <a:off x="3674707" y="5547580"/>
                <a:ext cx="363537" cy="307777"/>
              </a:xfrm>
              <a:prstGeom prst="rect">
                <a:avLst/>
              </a:prstGeom>
              <a:noFill/>
            </p:spPr>
            <p:txBody>
              <a:bodyPr wrap="square" rtlCol="0">
                <a:spAutoFit/>
              </a:bodyPr>
              <a:lstStyle/>
              <a:p>
                <a:r>
                  <a:rPr lang="en-US" sz="1400" dirty="0">
                    <a:solidFill>
                      <a:schemeClr val="bg1">
                        <a:lumMod val="50000"/>
                      </a:schemeClr>
                    </a:solidFill>
                  </a:rPr>
                  <a:t>6</a:t>
                </a:r>
              </a:p>
            </p:txBody>
          </p:sp>
          <p:sp>
            <p:nvSpPr>
              <p:cNvPr id="64" name="TextBox 63">
                <a:extLst>
                  <a:ext uri="{FF2B5EF4-FFF2-40B4-BE49-F238E27FC236}">
                    <a16:creationId xmlns:a16="http://schemas.microsoft.com/office/drawing/2014/main" id="{EF6A2E8F-BFD0-8F49-9C05-6E7105CEC2E1}"/>
                  </a:ext>
                </a:extLst>
              </p:cNvPr>
              <p:cNvSpPr txBox="1"/>
              <p:nvPr/>
            </p:nvSpPr>
            <p:spPr>
              <a:xfrm>
                <a:off x="3674707" y="6292374"/>
                <a:ext cx="363537" cy="307777"/>
              </a:xfrm>
              <a:prstGeom prst="rect">
                <a:avLst/>
              </a:prstGeom>
              <a:noFill/>
            </p:spPr>
            <p:txBody>
              <a:bodyPr wrap="square" rtlCol="0">
                <a:spAutoFit/>
              </a:bodyPr>
              <a:lstStyle/>
              <a:p>
                <a:r>
                  <a:rPr lang="en-US" sz="1400" dirty="0">
                    <a:solidFill>
                      <a:schemeClr val="bg1">
                        <a:lumMod val="50000"/>
                      </a:schemeClr>
                    </a:solidFill>
                  </a:rPr>
                  <a:t>7</a:t>
                </a:r>
              </a:p>
            </p:txBody>
          </p:sp>
        </p:grpSp>
      </p:grpSp>
    </p:spTree>
    <p:extLst>
      <p:ext uri="{BB962C8B-B14F-4D97-AF65-F5344CB8AC3E}">
        <p14:creationId xmlns:p14="http://schemas.microsoft.com/office/powerpoint/2010/main" val="160559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3898900" y="10287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1" name="Rectangle 5"/>
          <p:cNvSpPr>
            <a:spLocks noChangeArrowheads="1"/>
          </p:cNvSpPr>
          <p:nvPr/>
        </p:nvSpPr>
        <p:spPr bwMode="auto">
          <a:xfrm>
            <a:off x="3009900" y="10287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3" name="Rectangle 7"/>
          <p:cNvSpPr>
            <a:spLocks noChangeArrowheads="1"/>
          </p:cNvSpPr>
          <p:nvPr/>
        </p:nvSpPr>
        <p:spPr bwMode="auto">
          <a:xfrm>
            <a:off x="3898900" y="17653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4" name="Rectangle 8"/>
          <p:cNvSpPr>
            <a:spLocks noChangeArrowheads="1"/>
          </p:cNvSpPr>
          <p:nvPr/>
        </p:nvSpPr>
        <p:spPr bwMode="auto">
          <a:xfrm>
            <a:off x="3022600" y="17653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5" name="Rectangle 9"/>
          <p:cNvSpPr>
            <a:spLocks noChangeArrowheads="1"/>
          </p:cNvSpPr>
          <p:nvPr/>
        </p:nvSpPr>
        <p:spPr bwMode="auto">
          <a:xfrm>
            <a:off x="3898900" y="25146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6" name="Rectangle 10"/>
          <p:cNvSpPr>
            <a:spLocks noChangeArrowheads="1"/>
          </p:cNvSpPr>
          <p:nvPr/>
        </p:nvSpPr>
        <p:spPr bwMode="auto">
          <a:xfrm>
            <a:off x="3009900" y="25146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7" name="Rectangle 11"/>
          <p:cNvSpPr>
            <a:spLocks noChangeArrowheads="1"/>
          </p:cNvSpPr>
          <p:nvPr/>
        </p:nvSpPr>
        <p:spPr bwMode="auto">
          <a:xfrm>
            <a:off x="3898900" y="32512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8" name="Rectangle 12"/>
          <p:cNvSpPr>
            <a:spLocks noChangeArrowheads="1"/>
          </p:cNvSpPr>
          <p:nvPr/>
        </p:nvSpPr>
        <p:spPr bwMode="auto">
          <a:xfrm>
            <a:off x="3022600" y="32512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9" name="Rectangle 13"/>
          <p:cNvSpPr>
            <a:spLocks noChangeArrowheads="1"/>
          </p:cNvSpPr>
          <p:nvPr/>
        </p:nvSpPr>
        <p:spPr bwMode="auto">
          <a:xfrm>
            <a:off x="3898900" y="40005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0" name="Rectangle 14"/>
          <p:cNvSpPr>
            <a:spLocks noChangeArrowheads="1"/>
          </p:cNvSpPr>
          <p:nvPr/>
        </p:nvSpPr>
        <p:spPr bwMode="auto">
          <a:xfrm>
            <a:off x="3009900" y="40005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1" name="Rectangle 15"/>
          <p:cNvSpPr>
            <a:spLocks noChangeArrowheads="1"/>
          </p:cNvSpPr>
          <p:nvPr/>
        </p:nvSpPr>
        <p:spPr bwMode="auto">
          <a:xfrm>
            <a:off x="3911600" y="47371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2" name="Rectangle 16"/>
          <p:cNvSpPr>
            <a:spLocks noChangeArrowheads="1"/>
          </p:cNvSpPr>
          <p:nvPr/>
        </p:nvSpPr>
        <p:spPr bwMode="auto">
          <a:xfrm>
            <a:off x="3022600" y="47371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3" name="Rectangle 17"/>
          <p:cNvSpPr>
            <a:spLocks noChangeArrowheads="1"/>
          </p:cNvSpPr>
          <p:nvPr/>
        </p:nvSpPr>
        <p:spPr bwMode="auto">
          <a:xfrm>
            <a:off x="3911600" y="54864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4" name="Rectangle 18"/>
          <p:cNvSpPr>
            <a:spLocks noChangeArrowheads="1"/>
          </p:cNvSpPr>
          <p:nvPr/>
        </p:nvSpPr>
        <p:spPr bwMode="auto">
          <a:xfrm>
            <a:off x="3009900" y="54864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5" name="Rectangle 19"/>
          <p:cNvSpPr>
            <a:spLocks noChangeArrowheads="1"/>
          </p:cNvSpPr>
          <p:nvPr/>
        </p:nvSpPr>
        <p:spPr bwMode="auto">
          <a:xfrm>
            <a:off x="3911600" y="62230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6" name="Rectangle 20"/>
          <p:cNvSpPr>
            <a:spLocks noChangeArrowheads="1"/>
          </p:cNvSpPr>
          <p:nvPr/>
        </p:nvSpPr>
        <p:spPr bwMode="auto">
          <a:xfrm>
            <a:off x="3022600" y="62230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cxnSp>
        <p:nvCxnSpPr>
          <p:cNvPr id="45078" name="AutoShape 22"/>
          <p:cNvCxnSpPr>
            <a:cxnSpLocks noChangeShapeType="1"/>
            <a:stCxn id="45060" idx="2"/>
            <a:endCxn id="45063" idx="0"/>
          </p:cNvCxnSpPr>
          <p:nvPr/>
        </p:nvCxnSpPr>
        <p:spPr bwMode="auto">
          <a:xfrm>
            <a:off x="4368800" y="14097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79" name="AutoShape 23"/>
          <p:cNvCxnSpPr>
            <a:cxnSpLocks noChangeShapeType="1"/>
            <a:stCxn id="45063" idx="2"/>
            <a:endCxn id="45065" idx="0"/>
          </p:cNvCxnSpPr>
          <p:nvPr/>
        </p:nvCxnSpPr>
        <p:spPr bwMode="auto">
          <a:xfrm>
            <a:off x="4368800" y="21463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0" name="AutoShape 24"/>
          <p:cNvCxnSpPr>
            <a:cxnSpLocks noChangeShapeType="1"/>
            <a:stCxn id="45065" idx="2"/>
            <a:endCxn id="45067" idx="0"/>
          </p:cNvCxnSpPr>
          <p:nvPr/>
        </p:nvCxnSpPr>
        <p:spPr bwMode="auto">
          <a:xfrm>
            <a:off x="4368800" y="28956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1" name="AutoShape 25"/>
          <p:cNvCxnSpPr>
            <a:cxnSpLocks noChangeShapeType="1"/>
            <a:stCxn id="45067" idx="2"/>
            <a:endCxn id="45069" idx="0"/>
          </p:cNvCxnSpPr>
          <p:nvPr/>
        </p:nvCxnSpPr>
        <p:spPr bwMode="auto">
          <a:xfrm>
            <a:off x="4368800" y="36322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2" name="AutoShape 26"/>
          <p:cNvCxnSpPr>
            <a:cxnSpLocks noChangeShapeType="1"/>
            <a:stCxn id="45069" idx="2"/>
            <a:endCxn id="45071" idx="0"/>
          </p:cNvCxnSpPr>
          <p:nvPr/>
        </p:nvCxnSpPr>
        <p:spPr bwMode="auto">
          <a:xfrm>
            <a:off x="4368800" y="4381500"/>
            <a:ext cx="1270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3" name="AutoShape 27"/>
          <p:cNvCxnSpPr>
            <a:cxnSpLocks noChangeShapeType="1"/>
            <a:stCxn id="45071" idx="2"/>
            <a:endCxn id="45073" idx="0"/>
          </p:cNvCxnSpPr>
          <p:nvPr/>
        </p:nvCxnSpPr>
        <p:spPr bwMode="auto">
          <a:xfrm>
            <a:off x="4381500" y="51181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4" name="AutoShape 28"/>
          <p:cNvCxnSpPr>
            <a:cxnSpLocks noChangeShapeType="1"/>
            <a:stCxn id="45073" idx="2"/>
            <a:endCxn id="45075" idx="0"/>
          </p:cNvCxnSpPr>
          <p:nvPr/>
        </p:nvCxnSpPr>
        <p:spPr bwMode="auto">
          <a:xfrm>
            <a:off x="4381500" y="58674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5" name="AutoShape 29"/>
          <p:cNvCxnSpPr>
            <a:cxnSpLocks noChangeShapeType="1"/>
            <a:stCxn id="45075" idx="2"/>
            <a:endCxn id="45060" idx="0"/>
          </p:cNvCxnSpPr>
          <p:nvPr/>
        </p:nvCxnSpPr>
        <p:spPr bwMode="auto">
          <a:xfrm rot="16200000" flipV="1">
            <a:off x="1587500" y="3810000"/>
            <a:ext cx="5575300" cy="12700"/>
          </a:xfrm>
          <a:prstGeom prst="curvedConnector5">
            <a:avLst>
              <a:gd name="adj1" fmla="val -4102"/>
              <a:gd name="adj2" fmla="val -7100000"/>
              <a:gd name="adj3" fmla="val 104102"/>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86" name="Text Box 30"/>
          <p:cNvSpPr txBox="1">
            <a:spLocks noChangeArrowheads="1"/>
          </p:cNvSpPr>
          <p:nvPr/>
        </p:nvSpPr>
        <p:spPr bwMode="auto">
          <a:xfrm>
            <a:off x="3082925" y="10906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7" name="Text Box 31"/>
          <p:cNvSpPr txBox="1">
            <a:spLocks noChangeArrowheads="1"/>
          </p:cNvSpPr>
          <p:nvPr/>
        </p:nvSpPr>
        <p:spPr bwMode="auto">
          <a:xfrm>
            <a:off x="3095625" y="17891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8" name="Text Box 32"/>
          <p:cNvSpPr txBox="1">
            <a:spLocks noChangeArrowheads="1"/>
          </p:cNvSpPr>
          <p:nvPr/>
        </p:nvSpPr>
        <p:spPr bwMode="auto">
          <a:xfrm>
            <a:off x="746125" y="3973513"/>
            <a:ext cx="10064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Pointer  </a:t>
            </a:r>
          </a:p>
        </p:txBody>
      </p:sp>
      <p:cxnSp>
        <p:nvCxnSpPr>
          <p:cNvPr id="45089" name="AutoShape 33"/>
          <p:cNvCxnSpPr>
            <a:cxnSpLocks noChangeShapeType="1"/>
            <a:stCxn id="45088" idx="3"/>
            <a:endCxn id="45072" idx="1"/>
          </p:cNvCxnSpPr>
          <p:nvPr/>
        </p:nvCxnSpPr>
        <p:spPr bwMode="auto">
          <a:xfrm>
            <a:off x="1752600" y="4142582"/>
            <a:ext cx="1270000" cy="78501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90" name="Text Box 34"/>
          <p:cNvSpPr txBox="1">
            <a:spLocks noChangeArrowheads="1"/>
          </p:cNvSpPr>
          <p:nvPr/>
        </p:nvSpPr>
        <p:spPr bwMode="auto">
          <a:xfrm>
            <a:off x="3121025" y="25638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1" name="Text Box 35"/>
          <p:cNvSpPr txBox="1">
            <a:spLocks noChangeArrowheads="1"/>
          </p:cNvSpPr>
          <p:nvPr/>
        </p:nvSpPr>
        <p:spPr bwMode="auto">
          <a:xfrm>
            <a:off x="3082925" y="3275013"/>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0  </a:t>
            </a:r>
          </a:p>
        </p:txBody>
      </p:sp>
      <p:sp>
        <p:nvSpPr>
          <p:cNvPr id="45092" name="Text Box 36"/>
          <p:cNvSpPr txBox="1">
            <a:spLocks noChangeArrowheads="1"/>
          </p:cNvSpPr>
          <p:nvPr/>
        </p:nvSpPr>
        <p:spPr bwMode="auto">
          <a:xfrm>
            <a:off x="3095625" y="4037013"/>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0  </a:t>
            </a:r>
          </a:p>
        </p:txBody>
      </p:sp>
      <p:sp>
        <p:nvSpPr>
          <p:cNvPr id="45093" name="Text Box 37"/>
          <p:cNvSpPr txBox="1">
            <a:spLocks noChangeArrowheads="1"/>
          </p:cNvSpPr>
          <p:nvPr/>
        </p:nvSpPr>
        <p:spPr bwMode="auto">
          <a:xfrm>
            <a:off x="3095625" y="4786313"/>
            <a:ext cx="3556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4" name="Text Box 38"/>
          <p:cNvSpPr txBox="1">
            <a:spLocks noChangeArrowheads="1"/>
          </p:cNvSpPr>
          <p:nvPr/>
        </p:nvSpPr>
        <p:spPr bwMode="auto">
          <a:xfrm>
            <a:off x="3070225" y="5510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5" name="Text Box 39"/>
          <p:cNvSpPr txBox="1">
            <a:spLocks noChangeArrowheads="1"/>
          </p:cNvSpPr>
          <p:nvPr/>
        </p:nvSpPr>
        <p:spPr bwMode="auto">
          <a:xfrm>
            <a:off x="3095625" y="6272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6" name="Text Box 40"/>
          <p:cNvSpPr txBox="1">
            <a:spLocks noChangeArrowheads="1"/>
          </p:cNvSpPr>
          <p:nvPr/>
        </p:nvSpPr>
        <p:spPr bwMode="auto">
          <a:xfrm>
            <a:off x="4149725" y="1063625"/>
            <a:ext cx="4699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10 </a:t>
            </a:r>
          </a:p>
        </p:txBody>
      </p:sp>
      <p:sp>
        <p:nvSpPr>
          <p:cNvPr id="45097" name="Text Box 41"/>
          <p:cNvSpPr txBox="1">
            <a:spLocks noChangeArrowheads="1"/>
          </p:cNvSpPr>
          <p:nvPr/>
        </p:nvSpPr>
        <p:spPr bwMode="auto">
          <a:xfrm>
            <a:off x="4187825" y="1812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1  </a:t>
            </a:r>
          </a:p>
        </p:txBody>
      </p:sp>
      <p:sp>
        <p:nvSpPr>
          <p:cNvPr id="45098" name="Text Box 42"/>
          <p:cNvSpPr txBox="1">
            <a:spLocks noChangeArrowheads="1"/>
          </p:cNvSpPr>
          <p:nvPr/>
        </p:nvSpPr>
        <p:spPr bwMode="auto">
          <a:xfrm>
            <a:off x="4187825" y="2574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5  </a:t>
            </a:r>
          </a:p>
        </p:txBody>
      </p:sp>
      <p:sp>
        <p:nvSpPr>
          <p:cNvPr id="45099" name="Text Box 43"/>
          <p:cNvSpPr txBox="1">
            <a:spLocks noChangeArrowheads="1"/>
          </p:cNvSpPr>
          <p:nvPr/>
        </p:nvSpPr>
        <p:spPr bwMode="auto">
          <a:xfrm>
            <a:off x="4200525" y="3336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7  </a:t>
            </a:r>
          </a:p>
        </p:txBody>
      </p:sp>
      <p:sp>
        <p:nvSpPr>
          <p:cNvPr id="45100" name="Text Box 44"/>
          <p:cNvSpPr txBox="1">
            <a:spLocks noChangeArrowheads="1"/>
          </p:cNvSpPr>
          <p:nvPr/>
        </p:nvSpPr>
        <p:spPr bwMode="auto">
          <a:xfrm>
            <a:off x="4200525" y="4048125"/>
            <a:ext cx="5286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8   </a:t>
            </a:r>
          </a:p>
        </p:txBody>
      </p:sp>
      <p:sp>
        <p:nvSpPr>
          <p:cNvPr id="45101" name="Text Box 45"/>
          <p:cNvSpPr txBox="1">
            <a:spLocks noChangeArrowheads="1"/>
          </p:cNvSpPr>
          <p:nvPr/>
        </p:nvSpPr>
        <p:spPr bwMode="auto">
          <a:xfrm>
            <a:off x="4213225" y="48101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 3  </a:t>
            </a:r>
          </a:p>
        </p:txBody>
      </p:sp>
      <p:sp>
        <p:nvSpPr>
          <p:cNvPr id="45102" name="Text Box 46"/>
          <p:cNvSpPr txBox="1">
            <a:spLocks noChangeArrowheads="1"/>
          </p:cNvSpPr>
          <p:nvPr/>
        </p:nvSpPr>
        <p:spPr bwMode="auto">
          <a:xfrm>
            <a:off x="4225925" y="55213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4  </a:t>
            </a:r>
          </a:p>
        </p:txBody>
      </p:sp>
      <p:sp>
        <p:nvSpPr>
          <p:cNvPr id="45103" name="Text Box 47"/>
          <p:cNvSpPr txBox="1">
            <a:spLocks noChangeArrowheads="1"/>
          </p:cNvSpPr>
          <p:nvPr/>
        </p:nvSpPr>
        <p:spPr bwMode="auto">
          <a:xfrm>
            <a:off x="4238625" y="6257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9  </a:t>
            </a:r>
          </a:p>
        </p:txBody>
      </p:sp>
      <p:sp>
        <p:nvSpPr>
          <p:cNvPr id="45104" name="Line 48"/>
          <p:cNvSpPr>
            <a:spLocks noChangeShapeType="1"/>
          </p:cNvSpPr>
          <p:nvPr/>
        </p:nvSpPr>
        <p:spPr bwMode="auto">
          <a:xfrm>
            <a:off x="1181100" y="4584700"/>
            <a:ext cx="12700" cy="9366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5105" name="Text Box 49"/>
          <p:cNvSpPr txBox="1">
            <a:spLocks noChangeArrowheads="1"/>
          </p:cNvSpPr>
          <p:nvPr/>
        </p:nvSpPr>
        <p:spPr bwMode="auto">
          <a:xfrm>
            <a:off x="619125" y="5715000"/>
            <a:ext cx="13493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FIFO order  </a:t>
            </a:r>
          </a:p>
        </p:txBody>
      </p:sp>
      <p:sp>
        <p:nvSpPr>
          <p:cNvPr id="2" name="Vertical Title 1"/>
          <p:cNvSpPr>
            <a:spLocks noGrp="1"/>
          </p:cNvSpPr>
          <p:nvPr>
            <p:ph type="title" orient="vert"/>
          </p:nvPr>
        </p:nvSpPr>
        <p:spPr/>
        <p:txBody>
          <a:bodyPr/>
          <a:lstStyle/>
          <a:p>
            <a:r>
              <a:rPr lang="en-US" dirty="0"/>
              <a:t>Second chance replacement</a:t>
            </a:r>
          </a:p>
        </p:txBody>
      </p:sp>
      <p:sp>
        <p:nvSpPr>
          <p:cNvPr id="5" name="Folded Corner 4"/>
          <p:cNvSpPr/>
          <p:nvPr/>
        </p:nvSpPr>
        <p:spPr>
          <a:xfrm>
            <a:off x="5585469" y="2739673"/>
            <a:ext cx="1352271" cy="2378427"/>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Page out page 3</a:t>
            </a:r>
          </a:p>
          <a:p>
            <a:pPr algn="ctr"/>
            <a:endParaRPr lang="en-US" dirty="0"/>
          </a:p>
          <a:p>
            <a:pPr algn="ctr"/>
            <a:r>
              <a:rPr lang="en-US" dirty="0"/>
              <a:t>Page in page 2</a:t>
            </a:r>
          </a:p>
        </p:txBody>
      </p:sp>
      <p:sp>
        <p:nvSpPr>
          <p:cNvPr id="4" name="Multiply 3"/>
          <p:cNvSpPr/>
          <p:nvPr/>
        </p:nvSpPr>
        <p:spPr>
          <a:xfrm>
            <a:off x="4050675" y="4584700"/>
            <a:ext cx="781886" cy="741788"/>
          </a:xfrm>
          <a:prstGeom prst="mathMultiply">
            <a:avLst/>
          </a:prstGeom>
          <a:gradFill flip="none" rotWithShape="1">
            <a:gsLst>
              <a:gs pos="0">
                <a:schemeClr val="accent1">
                  <a:tint val="95000"/>
                  <a:shade val="70000"/>
                  <a:satMod val="150000"/>
                  <a:alpha val="54000"/>
                </a:schemeClr>
              </a:gs>
              <a:gs pos="100000">
                <a:schemeClr val="accent1">
                  <a:tint val="100000"/>
                  <a:shade val="100000"/>
                  <a:satMod val="150000"/>
                  <a:alpha val="5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F33EAFF6-6157-0144-9EC4-F76A2522B34D}"/>
              </a:ext>
            </a:extLst>
          </p:cNvPr>
          <p:cNvGrpSpPr/>
          <p:nvPr/>
        </p:nvGrpSpPr>
        <p:grpSpPr>
          <a:xfrm>
            <a:off x="2150156" y="208313"/>
            <a:ext cx="2571188" cy="6391838"/>
            <a:chOff x="2150156" y="208313"/>
            <a:chExt cx="2571188" cy="6391838"/>
          </a:xfrm>
        </p:grpSpPr>
        <p:sp>
          <p:nvSpPr>
            <p:cNvPr id="54" name="Text Box 6">
              <a:extLst>
                <a:ext uri="{FF2B5EF4-FFF2-40B4-BE49-F238E27FC236}">
                  <a16:creationId xmlns:a16="http://schemas.microsoft.com/office/drawing/2014/main" id="{D05E745E-019C-FA4B-9943-B55799A0E047}"/>
                </a:ext>
              </a:extLst>
            </p:cNvPr>
            <p:cNvSpPr txBox="1">
              <a:spLocks noChangeArrowheads="1"/>
            </p:cNvSpPr>
            <p:nvPr/>
          </p:nvSpPr>
          <p:spPr bwMode="auto">
            <a:xfrm>
              <a:off x="2150156" y="208313"/>
              <a:ext cx="164265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600" b="1" dirty="0"/>
                <a:t>Reference bit</a:t>
              </a:r>
            </a:p>
            <a:p>
              <a:pPr algn="ctr" eaLnBrk="1" hangingPunct="1"/>
              <a:r>
                <a:rPr lang="en-US" sz="1600" b="1" dirty="0"/>
                <a:t>(in Page Table) </a:t>
              </a:r>
            </a:p>
          </p:txBody>
        </p:sp>
        <p:sp>
          <p:nvSpPr>
            <p:cNvPr id="55" name="Text Box 21">
              <a:extLst>
                <a:ext uri="{FF2B5EF4-FFF2-40B4-BE49-F238E27FC236}">
                  <a16:creationId xmlns:a16="http://schemas.microsoft.com/office/drawing/2014/main" id="{1B3F3E25-FE55-8340-AD92-EE5CFAED79C9}"/>
                </a:ext>
              </a:extLst>
            </p:cNvPr>
            <p:cNvSpPr txBox="1">
              <a:spLocks noChangeArrowheads="1"/>
            </p:cNvSpPr>
            <p:nvPr/>
          </p:nvSpPr>
          <p:spPr bwMode="auto">
            <a:xfrm>
              <a:off x="3921125" y="208313"/>
              <a:ext cx="80021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Frame</a:t>
              </a:r>
            </a:p>
            <a:p>
              <a:pPr eaLnBrk="1" hangingPunct="1"/>
              <a:r>
                <a:rPr lang="en-US" sz="1600" b="1" dirty="0"/>
                <a:t>Table</a:t>
              </a:r>
            </a:p>
          </p:txBody>
        </p:sp>
        <p:grpSp>
          <p:nvGrpSpPr>
            <p:cNvPr id="56" name="Group 55">
              <a:extLst>
                <a:ext uri="{FF2B5EF4-FFF2-40B4-BE49-F238E27FC236}">
                  <a16:creationId xmlns:a16="http://schemas.microsoft.com/office/drawing/2014/main" id="{F5B64896-1E3F-524C-8124-3563378BE291}"/>
                </a:ext>
              </a:extLst>
            </p:cNvPr>
            <p:cNvGrpSpPr/>
            <p:nvPr/>
          </p:nvGrpSpPr>
          <p:grpSpPr>
            <a:xfrm>
              <a:off x="3674183" y="1078804"/>
              <a:ext cx="363537" cy="5521347"/>
              <a:chOff x="3674707" y="1078804"/>
              <a:chExt cx="363537" cy="5521347"/>
            </a:xfrm>
          </p:grpSpPr>
          <p:sp>
            <p:nvSpPr>
              <p:cNvPr id="57" name="TextBox 56">
                <a:extLst>
                  <a:ext uri="{FF2B5EF4-FFF2-40B4-BE49-F238E27FC236}">
                    <a16:creationId xmlns:a16="http://schemas.microsoft.com/office/drawing/2014/main" id="{D6BEC7B0-FFA5-B04F-B86B-75B80CD7BD7A}"/>
                  </a:ext>
                </a:extLst>
              </p:cNvPr>
              <p:cNvSpPr txBox="1"/>
              <p:nvPr/>
            </p:nvSpPr>
            <p:spPr>
              <a:xfrm>
                <a:off x="3674707" y="1078804"/>
                <a:ext cx="363537" cy="307777"/>
              </a:xfrm>
              <a:prstGeom prst="rect">
                <a:avLst/>
              </a:prstGeom>
              <a:noFill/>
            </p:spPr>
            <p:txBody>
              <a:bodyPr wrap="square" rtlCol="0">
                <a:spAutoFit/>
              </a:bodyPr>
              <a:lstStyle/>
              <a:p>
                <a:r>
                  <a:rPr lang="en-US" sz="1400" dirty="0">
                    <a:solidFill>
                      <a:schemeClr val="bg1">
                        <a:lumMod val="50000"/>
                      </a:schemeClr>
                    </a:solidFill>
                  </a:rPr>
                  <a:t>0</a:t>
                </a:r>
              </a:p>
            </p:txBody>
          </p:sp>
          <p:sp>
            <p:nvSpPr>
              <p:cNvPr id="58" name="TextBox 57">
                <a:extLst>
                  <a:ext uri="{FF2B5EF4-FFF2-40B4-BE49-F238E27FC236}">
                    <a16:creationId xmlns:a16="http://schemas.microsoft.com/office/drawing/2014/main" id="{A66121BA-50DA-8E44-9AE6-114A13757A41}"/>
                  </a:ext>
                </a:extLst>
              </p:cNvPr>
              <p:cNvSpPr txBox="1"/>
              <p:nvPr/>
            </p:nvSpPr>
            <p:spPr>
              <a:xfrm>
                <a:off x="3674707" y="1823600"/>
                <a:ext cx="363537" cy="307777"/>
              </a:xfrm>
              <a:prstGeom prst="rect">
                <a:avLst/>
              </a:prstGeom>
              <a:noFill/>
            </p:spPr>
            <p:txBody>
              <a:bodyPr wrap="square" rtlCol="0">
                <a:spAutoFit/>
              </a:bodyPr>
              <a:lstStyle/>
              <a:p>
                <a:r>
                  <a:rPr lang="en-US" sz="1400" dirty="0">
                    <a:solidFill>
                      <a:schemeClr val="bg1">
                        <a:lumMod val="50000"/>
                      </a:schemeClr>
                    </a:solidFill>
                  </a:rPr>
                  <a:t>1</a:t>
                </a:r>
              </a:p>
            </p:txBody>
          </p:sp>
          <p:sp>
            <p:nvSpPr>
              <p:cNvPr id="59" name="TextBox 58">
                <a:extLst>
                  <a:ext uri="{FF2B5EF4-FFF2-40B4-BE49-F238E27FC236}">
                    <a16:creationId xmlns:a16="http://schemas.microsoft.com/office/drawing/2014/main" id="{407B2FF7-8E91-5A47-BC16-31D097D6CF4F}"/>
                  </a:ext>
                </a:extLst>
              </p:cNvPr>
              <p:cNvSpPr txBox="1"/>
              <p:nvPr/>
            </p:nvSpPr>
            <p:spPr>
              <a:xfrm>
                <a:off x="3674707" y="2568396"/>
                <a:ext cx="363537" cy="307777"/>
              </a:xfrm>
              <a:prstGeom prst="rect">
                <a:avLst/>
              </a:prstGeom>
              <a:noFill/>
            </p:spPr>
            <p:txBody>
              <a:bodyPr wrap="square" rtlCol="0">
                <a:spAutoFit/>
              </a:bodyPr>
              <a:lstStyle/>
              <a:p>
                <a:r>
                  <a:rPr lang="en-US" sz="1400" dirty="0">
                    <a:solidFill>
                      <a:schemeClr val="bg1">
                        <a:lumMod val="50000"/>
                      </a:schemeClr>
                    </a:solidFill>
                  </a:rPr>
                  <a:t>2</a:t>
                </a:r>
              </a:p>
            </p:txBody>
          </p:sp>
          <p:sp>
            <p:nvSpPr>
              <p:cNvPr id="60" name="TextBox 59">
                <a:extLst>
                  <a:ext uri="{FF2B5EF4-FFF2-40B4-BE49-F238E27FC236}">
                    <a16:creationId xmlns:a16="http://schemas.microsoft.com/office/drawing/2014/main" id="{1F72661C-93C9-7D42-9EEC-A0F22F6D06CE}"/>
                  </a:ext>
                </a:extLst>
              </p:cNvPr>
              <p:cNvSpPr txBox="1"/>
              <p:nvPr/>
            </p:nvSpPr>
            <p:spPr>
              <a:xfrm>
                <a:off x="3674707" y="3313192"/>
                <a:ext cx="363537" cy="307777"/>
              </a:xfrm>
              <a:prstGeom prst="rect">
                <a:avLst/>
              </a:prstGeom>
              <a:noFill/>
            </p:spPr>
            <p:txBody>
              <a:bodyPr wrap="square" rtlCol="0">
                <a:spAutoFit/>
              </a:bodyPr>
              <a:lstStyle/>
              <a:p>
                <a:r>
                  <a:rPr lang="en-US" sz="1400" dirty="0">
                    <a:solidFill>
                      <a:schemeClr val="bg1">
                        <a:lumMod val="50000"/>
                      </a:schemeClr>
                    </a:solidFill>
                  </a:rPr>
                  <a:t>3</a:t>
                </a:r>
              </a:p>
            </p:txBody>
          </p:sp>
          <p:sp>
            <p:nvSpPr>
              <p:cNvPr id="61" name="TextBox 60">
                <a:extLst>
                  <a:ext uri="{FF2B5EF4-FFF2-40B4-BE49-F238E27FC236}">
                    <a16:creationId xmlns:a16="http://schemas.microsoft.com/office/drawing/2014/main" id="{7FD2E4CE-C92A-4A4C-B24B-77A2A16272F2}"/>
                  </a:ext>
                </a:extLst>
              </p:cNvPr>
              <p:cNvSpPr txBox="1"/>
              <p:nvPr/>
            </p:nvSpPr>
            <p:spPr>
              <a:xfrm>
                <a:off x="3674707" y="4057988"/>
                <a:ext cx="363537" cy="307777"/>
              </a:xfrm>
              <a:prstGeom prst="rect">
                <a:avLst/>
              </a:prstGeom>
              <a:noFill/>
            </p:spPr>
            <p:txBody>
              <a:bodyPr wrap="square" rtlCol="0">
                <a:spAutoFit/>
              </a:bodyPr>
              <a:lstStyle/>
              <a:p>
                <a:r>
                  <a:rPr lang="en-US" sz="1400" dirty="0">
                    <a:solidFill>
                      <a:schemeClr val="bg1">
                        <a:lumMod val="50000"/>
                      </a:schemeClr>
                    </a:solidFill>
                  </a:rPr>
                  <a:t>4</a:t>
                </a:r>
              </a:p>
            </p:txBody>
          </p:sp>
          <p:sp>
            <p:nvSpPr>
              <p:cNvPr id="62" name="TextBox 61">
                <a:extLst>
                  <a:ext uri="{FF2B5EF4-FFF2-40B4-BE49-F238E27FC236}">
                    <a16:creationId xmlns:a16="http://schemas.microsoft.com/office/drawing/2014/main" id="{CDCA0DF4-4B23-9247-875C-97945BDEE88B}"/>
                  </a:ext>
                </a:extLst>
              </p:cNvPr>
              <p:cNvSpPr txBox="1"/>
              <p:nvPr/>
            </p:nvSpPr>
            <p:spPr>
              <a:xfrm>
                <a:off x="3674707" y="4802784"/>
                <a:ext cx="363537" cy="307777"/>
              </a:xfrm>
              <a:prstGeom prst="rect">
                <a:avLst/>
              </a:prstGeom>
              <a:noFill/>
            </p:spPr>
            <p:txBody>
              <a:bodyPr wrap="square" rtlCol="0">
                <a:spAutoFit/>
              </a:bodyPr>
              <a:lstStyle/>
              <a:p>
                <a:r>
                  <a:rPr lang="en-US" sz="1400" dirty="0">
                    <a:solidFill>
                      <a:schemeClr val="bg1">
                        <a:lumMod val="50000"/>
                      </a:schemeClr>
                    </a:solidFill>
                  </a:rPr>
                  <a:t>5</a:t>
                </a:r>
              </a:p>
            </p:txBody>
          </p:sp>
          <p:sp>
            <p:nvSpPr>
              <p:cNvPr id="63" name="TextBox 62">
                <a:extLst>
                  <a:ext uri="{FF2B5EF4-FFF2-40B4-BE49-F238E27FC236}">
                    <a16:creationId xmlns:a16="http://schemas.microsoft.com/office/drawing/2014/main" id="{71325AB1-C0C1-BC44-9C52-DAE3D06AB4D0}"/>
                  </a:ext>
                </a:extLst>
              </p:cNvPr>
              <p:cNvSpPr txBox="1"/>
              <p:nvPr/>
            </p:nvSpPr>
            <p:spPr>
              <a:xfrm>
                <a:off x="3674707" y="5547580"/>
                <a:ext cx="363537" cy="307777"/>
              </a:xfrm>
              <a:prstGeom prst="rect">
                <a:avLst/>
              </a:prstGeom>
              <a:noFill/>
            </p:spPr>
            <p:txBody>
              <a:bodyPr wrap="square" rtlCol="0">
                <a:spAutoFit/>
              </a:bodyPr>
              <a:lstStyle/>
              <a:p>
                <a:r>
                  <a:rPr lang="en-US" sz="1400" dirty="0">
                    <a:solidFill>
                      <a:schemeClr val="bg1">
                        <a:lumMod val="50000"/>
                      </a:schemeClr>
                    </a:solidFill>
                  </a:rPr>
                  <a:t>6</a:t>
                </a:r>
              </a:p>
            </p:txBody>
          </p:sp>
          <p:sp>
            <p:nvSpPr>
              <p:cNvPr id="64" name="TextBox 63">
                <a:extLst>
                  <a:ext uri="{FF2B5EF4-FFF2-40B4-BE49-F238E27FC236}">
                    <a16:creationId xmlns:a16="http://schemas.microsoft.com/office/drawing/2014/main" id="{D30A0C21-EB22-554C-81FB-79A3ABDED08F}"/>
                  </a:ext>
                </a:extLst>
              </p:cNvPr>
              <p:cNvSpPr txBox="1"/>
              <p:nvPr/>
            </p:nvSpPr>
            <p:spPr>
              <a:xfrm>
                <a:off x="3674707" y="6292374"/>
                <a:ext cx="363537" cy="307777"/>
              </a:xfrm>
              <a:prstGeom prst="rect">
                <a:avLst/>
              </a:prstGeom>
              <a:noFill/>
            </p:spPr>
            <p:txBody>
              <a:bodyPr wrap="square" rtlCol="0">
                <a:spAutoFit/>
              </a:bodyPr>
              <a:lstStyle/>
              <a:p>
                <a:r>
                  <a:rPr lang="en-US" sz="1400" dirty="0">
                    <a:solidFill>
                      <a:schemeClr val="bg1">
                        <a:lumMod val="50000"/>
                      </a:schemeClr>
                    </a:solidFill>
                  </a:rPr>
                  <a:t>7</a:t>
                </a:r>
              </a:p>
            </p:txBody>
          </p:sp>
        </p:grpSp>
      </p:grpSp>
    </p:spTree>
    <p:extLst>
      <p:ext uri="{BB962C8B-B14F-4D97-AF65-F5344CB8AC3E}">
        <p14:creationId xmlns:p14="http://schemas.microsoft.com/office/powerpoint/2010/main" val="278188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5101">
                                            <p:txEl>
                                              <p:pRg st="0" end="0"/>
                                            </p:txEl>
                                          </p:spTgt>
                                        </p:tgtEl>
                                      </p:cBhvr>
                                    </p:animEffect>
                                    <p:set>
                                      <p:cBhvr>
                                        <p:cTn id="12" dur="1" fill="hold">
                                          <p:stCondLst>
                                            <p:cond delay="499"/>
                                          </p:stCondLst>
                                        </p:cTn>
                                        <p:tgtEl>
                                          <p:spTgt spid="4510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3898900" y="10287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1" name="Rectangle 5"/>
          <p:cNvSpPr>
            <a:spLocks noChangeArrowheads="1"/>
          </p:cNvSpPr>
          <p:nvPr/>
        </p:nvSpPr>
        <p:spPr bwMode="auto">
          <a:xfrm>
            <a:off x="3009900" y="10287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3" name="Rectangle 7"/>
          <p:cNvSpPr>
            <a:spLocks noChangeArrowheads="1"/>
          </p:cNvSpPr>
          <p:nvPr/>
        </p:nvSpPr>
        <p:spPr bwMode="auto">
          <a:xfrm>
            <a:off x="3898900" y="17653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4" name="Rectangle 8"/>
          <p:cNvSpPr>
            <a:spLocks noChangeArrowheads="1"/>
          </p:cNvSpPr>
          <p:nvPr/>
        </p:nvSpPr>
        <p:spPr bwMode="auto">
          <a:xfrm>
            <a:off x="3022600" y="17653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5" name="Rectangle 9"/>
          <p:cNvSpPr>
            <a:spLocks noChangeArrowheads="1"/>
          </p:cNvSpPr>
          <p:nvPr/>
        </p:nvSpPr>
        <p:spPr bwMode="auto">
          <a:xfrm>
            <a:off x="3898900" y="25146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6" name="Rectangle 10"/>
          <p:cNvSpPr>
            <a:spLocks noChangeArrowheads="1"/>
          </p:cNvSpPr>
          <p:nvPr/>
        </p:nvSpPr>
        <p:spPr bwMode="auto">
          <a:xfrm>
            <a:off x="3009900" y="25146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7" name="Rectangle 11"/>
          <p:cNvSpPr>
            <a:spLocks noChangeArrowheads="1"/>
          </p:cNvSpPr>
          <p:nvPr/>
        </p:nvSpPr>
        <p:spPr bwMode="auto">
          <a:xfrm>
            <a:off x="3898900" y="32512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8" name="Rectangle 12"/>
          <p:cNvSpPr>
            <a:spLocks noChangeArrowheads="1"/>
          </p:cNvSpPr>
          <p:nvPr/>
        </p:nvSpPr>
        <p:spPr bwMode="auto">
          <a:xfrm>
            <a:off x="3022600" y="32512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9" name="Rectangle 13"/>
          <p:cNvSpPr>
            <a:spLocks noChangeArrowheads="1"/>
          </p:cNvSpPr>
          <p:nvPr/>
        </p:nvSpPr>
        <p:spPr bwMode="auto">
          <a:xfrm>
            <a:off x="3898900" y="40005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0" name="Rectangle 14"/>
          <p:cNvSpPr>
            <a:spLocks noChangeArrowheads="1"/>
          </p:cNvSpPr>
          <p:nvPr/>
        </p:nvSpPr>
        <p:spPr bwMode="auto">
          <a:xfrm>
            <a:off x="3009900" y="40005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1" name="Rectangle 15"/>
          <p:cNvSpPr>
            <a:spLocks noChangeArrowheads="1"/>
          </p:cNvSpPr>
          <p:nvPr/>
        </p:nvSpPr>
        <p:spPr bwMode="auto">
          <a:xfrm>
            <a:off x="3911600" y="47371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2" name="Rectangle 16"/>
          <p:cNvSpPr>
            <a:spLocks noChangeArrowheads="1"/>
          </p:cNvSpPr>
          <p:nvPr/>
        </p:nvSpPr>
        <p:spPr bwMode="auto">
          <a:xfrm>
            <a:off x="3022600" y="47371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3" name="Rectangle 17"/>
          <p:cNvSpPr>
            <a:spLocks noChangeArrowheads="1"/>
          </p:cNvSpPr>
          <p:nvPr/>
        </p:nvSpPr>
        <p:spPr bwMode="auto">
          <a:xfrm>
            <a:off x="3911600" y="54864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4" name="Rectangle 18"/>
          <p:cNvSpPr>
            <a:spLocks noChangeArrowheads="1"/>
          </p:cNvSpPr>
          <p:nvPr/>
        </p:nvSpPr>
        <p:spPr bwMode="auto">
          <a:xfrm>
            <a:off x="3009900" y="54864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5" name="Rectangle 19"/>
          <p:cNvSpPr>
            <a:spLocks noChangeArrowheads="1"/>
          </p:cNvSpPr>
          <p:nvPr/>
        </p:nvSpPr>
        <p:spPr bwMode="auto">
          <a:xfrm>
            <a:off x="3911600" y="62230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6" name="Rectangle 20"/>
          <p:cNvSpPr>
            <a:spLocks noChangeArrowheads="1"/>
          </p:cNvSpPr>
          <p:nvPr/>
        </p:nvSpPr>
        <p:spPr bwMode="auto">
          <a:xfrm>
            <a:off x="3022600" y="62230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cxnSp>
        <p:nvCxnSpPr>
          <p:cNvPr id="45078" name="AutoShape 22"/>
          <p:cNvCxnSpPr>
            <a:cxnSpLocks noChangeShapeType="1"/>
            <a:stCxn id="45060" idx="2"/>
            <a:endCxn id="45063" idx="0"/>
          </p:cNvCxnSpPr>
          <p:nvPr/>
        </p:nvCxnSpPr>
        <p:spPr bwMode="auto">
          <a:xfrm>
            <a:off x="4368800" y="14097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79" name="AutoShape 23"/>
          <p:cNvCxnSpPr>
            <a:cxnSpLocks noChangeShapeType="1"/>
            <a:stCxn id="45063" idx="2"/>
            <a:endCxn id="45065" idx="0"/>
          </p:cNvCxnSpPr>
          <p:nvPr/>
        </p:nvCxnSpPr>
        <p:spPr bwMode="auto">
          <a:xfrm>
            <a:off x="4368800" y="21463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0" name="AutoShape 24"/>
          <p:cNvCxnSpPr>
            <a:cxnSpLocks noChangeShapeType="1"/>
            <a:stCxn id="45065" idx="2"/>
            <a:endCxn id="45067" idx="0"/>
          </p:cNvCxnSpPr>
          <p:nvPr/>
        </p:nvCxnSpPr>
        <p:spPr bwMode="auto">
          <a:xfrm>
            <a:off x="4368800" y="28956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1" name="AutoShape 25"/>
          <p:cNvCxnSpPr>
            <a:cxnSpLocks noChangeShapeType="1"/>
            <a:stCxn id="45067" idx="2"/>
            <a:endCxn id="45069" idx="0"/>
          </p:cNvCxnSpPr>
          <p:nvPr/>
        </p:nvCxnSpPr>
        <p:spPr bwMode="auto">
          <a:xfrm>
            <a:off x="4368800" y="36322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2" name="AutoShape 26"/>
          <p:cNvCxnSpPr>
            <a:cxnSpLocks noChangeShapeType="1"/>
            <a:stCxn id="45069" idx="2"/>
            <a:endCxn id="45071" idx="0"/>
          </p:cNvCxnSpPr>
          <p:nvPr/>
        </p:nvCxnSpPr>
        <p:spPr bwMode="auto">
          <a:xfrm>
            <a:off x="4368800" y="4381500"/>
            <a:ext cx="1270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3" name="AutoShape 27"/>
          <p:cNvCxnSpPr>
            <a:cxnSpLocks noChangeShapeType="1"/>
            <a:stCxn id="45071" idx="2"/>
            <a:endCxn id="45073" idx="0"/>
          </p:cNvCxnSpPr>
          <p:nvPr/>
        </p:nvCxnSpPr>
        <p:spPr bwMode="auto">
          <a:xfrm>
            <a:off x="4381500" y="51181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4" name="AutoShape 28"/>
          <p:cNvCxnSpPr>
            <a:cxnSpLocks noChangeShapeType="1"/>
            <a:stCxn id="45073" idx="2"/>
            <a:endCxn id="45075" idx="0"/>
          </p:cNvCxnSpPr>
          <p:nvPr/>
        </p:nvCxnSpPr>
        <p:spPr bwMode="auto">
          <a:xfrm>
            <a:off x="4381500" y="58674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5" name="AutoShape 29"/>
          <p:cNvCxnSpPr>
            <a:cxnSpLocks noChangeShapeType="1"/>
            <a:stCxn id="45075" idx="2"/>
            <a:endCxn id="45060" idx="0"/>
          </p:cNvCxnSpPr>
          <p:nvPr/>
        </p:nvCxnSpPr>
        <p:spPr bwMode="auto">
          <a:xfrm rot="16200000" flipV="1">
            <a:off x="1587500" y="3810000"/>
            <a:ext cx="5575300" cy="12700"/>
          </a:xfrm>
          <a:prstGeom prst="curvedConnector5">
            <a:avLst>
              <a:gd name="adj1" fmla="val -4102"/>
              <a:gd name="adj2" fmla="val -7100000"/>
              <a:gd name="adj3" fmla="val 104102"/>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86" name="Text Box 30"/>
          <p:cNvSpPr txBox="1">
            <a:spLocks noChangeArrowheads="1"/>
          </p:cNvSpPr>
          <p:nvPr/>
        </p:nvSpPr>
        <p:spPr bwMode="auto">
          <a:xfrm>
            <a:off x="3082925" y="10906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7" name="Text Box 31"/>
          <p:cNvSpPr txBox="1">
            <a:spLocks noChangeArrowheads="1"/>
          </p:cNvSpPr>
          <p:nvPr/>
        </p:nvSpPr>
        <p:spPr bwMode="auto">
          <a:xfrm>
            <a:off x="3095625" y="17891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8" name="Text Box 32"/>
          <p:cNvSpPr txBox="1">
            <a:spLocks noChangeArrowheads="1"/>
          </p:cNvSpPr>
          <p:nvPr/>
        </p:nvSpPr>
        <p:spPr bwMode="auto">
          <a:xfrm>
            <a:off x="746125" y="3973513"/>
            <a:ext cx="10064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Pointer  </a:t>
            </a:r>
          </a:p>
        </p:txBody>
      </p:sp>
      <p:cxnSp>
        <p:nvCxnSpPr>
          <p:cNvPr id="45089" name="AutoShape 33"/>
          <p:cNvCxnSpPr>
            <a:cxnSpLocks noChangeShapeType="1"/>
            <a:stCxn id="45088" idx="3"/>
            <a:endCxn id="45072" idx="1"/>
          </p:cNvCxnSpPr>
          <p:nvPr/>
        </p:nvCxnSpPr>
        <p:spPr bwMode="auto">
          <a:xfrm>
            <a:off x="1752600" y="4142582"/>
            <a:ext cx="1270000" cy="78501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90" name="Text Box 34"/>
          <p:cNvSpPr txBox="1">
            <a:spLocks noChangeArrowheads="1"/>
          </p:cNvSpPr>
          <p:nvPr/>
        </p:nvSpPr>
        <p:spPr bwMode="auto">
          <a:xfrm>
            <a:off x="3121025" y="25638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1" name="Text Box 35"/>
          <p:cNvSpPr txBox="1">
            <a:spLocks noChangeArrowheads="1"/>
          </p:cNvSpPr>
          <p:nvPr/>
        </p:nvSpPr>
        <p:spPr bwMode="auto">
          <a:xfrm>
            <a:off x="3082925" y="3275013"/>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0  </a:t>
            </a:r>
          </a:p>
        </p:txBody>
      </p:sp>
      <p:sp>
        <p:nvSpPr>
          <p:cNvPr id="45092" name="Text Box 36"/>
          <p:cNvSpPr txBox="1">
            <a:spLocks noChangeArrowheads="1"/>
          </p:cNvSpPr>
          <p:nvPr/>
        </p:nvSpPr>
        <p:spPr bwMode="auto">
          <a:xfrm>
            <a:off x="3095625" y="4037013"/>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0  </a:t>
            </a:r>
          </a:p>
        </p:txBody>
      </p:sp>
      <p:sp>
        <p:nvSpPr>
          <p:cNvPr id="45093" name="Text Box 37"/>
          <p:cNvSpPr txBox="1">
            <a:spLocks noChangeArrowheads="1"/>
          </p:cNvSpPr>
          <p:nvPr/>
        </p:nvSpPr>
        <p:spPr bwMode="auto">
          <a:xfrm>
            <a:off x="3095625" y="4786313"/>
            <a:ext cx="3556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4" name="Text Box 38"/>
          <p:cNvSpPr txBox="1">
            <a:spLocks noChangeArrowheads="1"/>
          </p:cNvSpPr>
          <p:nvPr/>
        </p:nvSpPr>
        <p:spPr bwMode="auto">
          <a:xfrm>
            <a:off x="3070225" y="5510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5" name="Text Box 39"/>
          <p:cNvSpPr txBox="1">
            <a:spLocks noChangeArrowheads="1"/>
          </p:cNvSpPr>
          <p:nvPr/>
        </p:nvSpPr>
        <p:spPr bwMode="auto">
          <a:xfrm>
            <a:off x="3095625" y="6272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6" name="Text Box 40"/>
          <p:cNvSpPr txBox="1">
            <a:spLocks noChangeArrowheads="1"/>
          </p:cNvSpPr>
          <p:nvPr/>
        </p:nvSpPr>
        <p:spPr bwMode="auto">
          <a:xfrm>
            <a:off x="4149725" y="1063625"/>
            <a:ext cx="4699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10 </a:t>
            </a:r>
          </a:p>
        </p:txBody>
      </p:sp>
      <p:sp>
        <p:nvSpPr>
          <p:cNvPr id="45097" name="Text Box 41"/>
          <p:cNvSpPr txBox="1">
            <a:spLocks noChangeArrowheads="1"/>
          </p:cNvSpPr>
          <p:nvPr/>
        </p:nvSpPr>
        <p:spPr bwMode="auto">
          <a:xfrm>
            <a:off x="4187825" y="1812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1  </a:t>
            </a:r>
          </a:p>
        </p:txBody>
      </p:sp>
      <p:sp>
        <p:nvSpPr>
          <p:cNvPr id="45098" name="Text Box 42"/>
          <p:cNvSpPr txBox="1">
            <a:spLocks noChangeArrowheads="1"/>
          </p:cNvSpPr>
          <p:nvPr/>
        </p:nvSpPr>
        <p:spPr bwMode="auto">
          <a:xfrm>
            <a:off x="4187825" y="2574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5  </a:t>
            </a:r>
          </a:p>
        </p:txBody>
      </p:sp>
      <p:sp>
        <p:nvSpPr>
          <p:cNvPr id="45099" name="Text Box 43"/>
          <p:cNvSpPr txBox="1">
            <a:spLocks noChangeArrowheads="1"/>
          </p:cNvSpPr>
          <p:nvPr/>
        </p:nvSpPr>
        <p:spPr bwMode="auto">
          <a:xfrm>
            <a:off x="4200525" y="3336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7  </a:t>
            </a:r>
          </a:p>
        </p:txBody>
      </p:sp>
      <p:sp>
        <p:nvSpPr>
          <p:cNvPr id="45100" name="Text Box 44"/>
          <p:cNvSpPr txBox="1">
            <a:spLocks noChangeArrowheads="1"/>
          </p:cNvSpPr>
          <p:nvPr/>
        </p:nvSpPr>
        <p:spPr bwMode="auto">
          <a:xfrm>
            <a:off x="4200525" y="4048125"/>
            <a:ext cx="5286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8   </a:t>
            </a:r>
          </a:p>
        </p:txBody>
      </p:sp>
      <p:sp>
        <p:nvSpPr>
          <p:cNvPr id="45101" name="Text Box 45"/>
          <p:cNvSpPr txBox="1">
            <a:spLocks noChangeArrowheads="1"/>
          </p:cNvSpPr>
          <p:nvPr/>
        </p:nvSpPr>
        <p:spPr bwMode="auto">
          <a:xfrm>
            <a:off x="4213225" y="4786609"/>
            <a:ext cx="35578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 2  </a:t>
            </a:r>
          </a:p>
        </p:txBody>
      </p:sp>
      <p:sp>
        <p:nvSpPr>
          <p:cNvPr id="45102" name="Text Box 46"/>
          <p:cNvSpPr txBox="1">
            <a:spLocks noChangeArrowheads="1"/>
          </p:cNvSpPr>
          <p:nvPr/>
        </p:nvSpPr>
        <p:spPr bwMode="auto">
          <a:xfrm>
            <a:off x="4225925" y="55213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4  </a:t>
            </a:r>
          </a:p>
        </p:txBody>
      </p:sp>
      <p:sp>
        <p:nvSpPr>
          <p:cNvPr id="45103" name="Text Box 47"/>
          <p:cNvSpPr txBox="1">
            <a:spLocks noChangeArrowheads="1"/>
          </p:cNvSpPr>
          <p:nvPr/>
        </p:nvSpPr>
        <p:spPr bwMode="auto">
          <a:xfrm>
            <a:off x="4238625" y="6257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9  </a:t>
            </a:r>
          </a:p>
        </p:txBody>
      </p:sp>
      <p:sp>
        <p:nvSpPr>
          <p:cNvPr id="45104" name="Line 48"/>
          <p:cNvSpPr>
            <a:spLocks noChangeShapeType="1"/>
          </p:cNvSpPr>
          <p:nvPr/>
        </p:nvSpPr>
        <p:spPr bwMode="auto">
          <a:xfrm>
            <a:off x="1181100" y="4584700"/>
            <a:ext cx="12700" cy="9366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5105" name="Text Box 49"/>
          <p:cNvSpPr txBox="1">
            <a:spLocks noChangeArrowheads="1"/>
          </p:cNvSpPr>
          <p:nvPr/>
        </p:nvSpPr>
        <p:spPr bwMode="auto">
          <a:xfrm>
            <a:off x="619125" y="5715000"/>
            <a:ext cx="13493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FIFO order  </a:t>
            </a:r>
          </a:p>
        </p:txBody>
      </p:sp>
      <p:sp>
        <p:nvSpPr>
          <p:cNvPr id="2" name="Vertical Title 1"/>
          <p:cNvSpPr>
            <a:spLocks noGrp="1"/>
          </p:cNvSpPr>
          <p:nvPr>
            <p:ph type="title" orient="vert"/>
          </p:nvPr>
        </p:nvSpPr>
        <p:spPr/>
        <p:txBody>
          <a:bodyPr/>
          <a:lstStyle/>
          <a:p>
            <a:r>
              <a:rPr lang="en-US" dirty="0"/>
              <a:t>Second chance replacement</a:t>
            </a:r>
          </a:p>
        </p:txBody>
      </p:sp>
      <p:sp>
        <p:nvSpPr>
          <p:cNvPr id="5" name="Folded Corner 4"/>
          <p:cNvSpPr/>
          <p:nvPr/>
        </p:nvSpPr>
        <p:spPr>
          <a:xfrm>
            <a:off x="5585469" y="2739673"/>
            <a:ext cx="1352271" cy="2378427"/>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Page out page 3</a:t>
            </a:r>
          </a:p>
          <a:p>
            <a:pPr algn="ctr"/>
            <a:endParaRPr lang="en-US" dirty="0"/>
          </a:p>
          <a:p>
            <a:pPr algn="ctr"/>
            <a:r>
              <a:rPr lang="en-US" dirty="0"/>
              <a:t>Page in page 2</a:t>
            </a:r>
          </a:p>
        </p:txBody>
      </p:sp>
      <p:grpSp>
        <p:nvGrpSpPr>
          <p:cNvPr id="64" name="Group 63">
            <a:extLst>
              <a:ext uri="{FF2B5EF4-FFF2-40B4-BE49-F238E27FC236}">
                <a16:creationId xmlns:a16="http://schemas.microsoft.com/office/drawing/2014/main" id="{998FE51E-A68F-E141-8087-6E730BF8E51A}"/>
              </a:ext>
            </a:extLst>
          </p:cNvPr>
          <p:cNvGrpSpPr/>
          <p:nvPr/>
        </p:nvGrpSpPr>
        <p:grpSpPr>
          <a:xfrm>
            <a:off x="2150156" y="208313"/>
            <a:ext cx="2571188" cy="6391838"/>
            <a:chOff x="2150156" y="208313"/>
            <a:chExt cx="2571188" cy="6391838"/>
          </a:xfrm>
        </p:grpSpPr>
        <p:sp>
          <p:nvSpPr>
            <p:cNvPr id="65" name="Text Box 6">
              <a:extLst>
                <a:ext uri="{FF2B5EF4-FFF2-40B4-BE49-F238E27FC236}">
                  <a16:creationId xmlns:a16="http://schemas.microsoft.com/office/drawing/2014/main" id="{45F808BF-0EBA-1A48-ACBA-7E650D208BCC}"/>
                </a:ext>
              </a:extLst>
            </p:cNvPr>
            <p:cNvSpPr txBox="1">
              <a:spLocks noChangeArrowheads="1"/>
            </p:cNvSpPr>
            <p:nvPr/>
          </p:nvSpPr>
          <p:spPr bwMode="auto">
            <a:xfrm>
              <a:off x="2150156" y="208313"/>
              <a:ext cx="164265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600" b="1" dirty="0"/>
                <a:t>Reference bit</a:t>
              </a:r>
            </a:p>
            <a:p>
              <a:pPr algn="ctr" eaLnBrk="1" hangingPunct="1"/>
              <a:r>
                <a:rPr lang="en-US" sz="1600" b="1" dirty="0"/>
                <a:t>(in Page Table) </a:t>
              </a:r>
            </a:p>
          </p:txBody>
        </p:sp>
        <p:sp>
          <p:nvSpPr>
            <p:cNvPr id="66" name="Text Box 21">
              <a:extLst>
                <a:ext uri="{FF2B5EF4-FFF2-40B4-BE49-F238E27FC236}">
                  <a16:creationId xmlns:a16="http://schemas.microsoft.com/office/drawing/2014/main" id="{6A578A93-3431-CD4D-9303-00E3A552DCA9}"/>
                </a:ext>
              </a:extLst>
            </p:cNvPr>
            <p:cNvSpPr txBox="1">
              <a:spLocks noChangeArrowheads="1"/>
            </p:cNvSpPr>
            <p:nvPr/>
          </p:nvSpPr>
          <p:spPr bwMode="auto">
            <a:xfrm>
              <a:off x="3921125" y="208313"/>
              <a:ext cx="80021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Frame</a:t>
              </a:r>
            </a:p>
            <a:p>
              <a:pPr eaLnBrk="1" hangingPunct="1"/>
              <a:r>
                <a:rPr lang="en-US" sz="1600" b="1" dirty="0"/>
                <a:t>Table</a:t>
              </a:r>
            </a:p>
          </p:txBody>
        </p:sp>
        <p:grpSp>
          <p:nvGrpSpPr>
            <p:cNvPr id="67" name="Group 66">
              <a:extLst>
                <a:ext uri="{FF2B5EF4-FFF2-40B4-BE49-F238E27FC236}">
                  <a16:creationId xmlns:a16="http://schemas.microsoft.com/office/drawing/2014/main" id="{27E28CFF-3BE3-2949-B4E3-453F57F49C32}"/>
                </a:ext>
              </a:extLst>
            </p:cNvPr>
            <p:cNvGrpSpPr/>
            <p:nvPr/>
          </p:nvGrpSpPr>
          <p:grpSpPr>
            <a:xfrm>
              <a:off x="3674183" y="1078804"/>
              <a:ext cx="363537" cy="5521347"/>
              <a:chOff x="3674707" y="1078804"/>
              <a:chExt cx="363537" cy="5521347"/>
            </a:xfrm>
          </p:grpSpPr>
          <p:sp>
            <p:nvSpPr>
              <p:cNvPr id="68" name="TextBox 67">
                <a:extLst>
                  <a:ext uri="{FF2B5EF4-FFF2-40B4-BE49-F238E27FC236}">
                    <a16:creationId xmlns:a16="http://schemas.microsoft.com/office/drawing/2014/main" id="{0A27F2BD-939C-CC4B-8202-CE8D92661B73}"/>
                  </a:ext>
                </a:extLst>
              </p:cNvPr>
              <p:cNvSpPr txBox="1"/>
              <p:nvPr/>
            </p:nvSpPr>
            <p:spPr>
              <a:xfrm>
                <a:off x="3674707" y="1078804"/>
                <a:ext cx="363537" cy="307777"/>
              </a:xfrm>
              <a:prstGeom prst="rect">
                <a:avLst/>
              </a:prstGeom>
              <a:noFill/>
            </p:spPr>
            <p:txBody>
              <a:bodyPr wrap="square" rtlCol="0">
                <a:spAutoFit/>
              </a:bodyPr>
              <a:lstStyle/>
              <a:p>
                <a:r>
                  <a:rPr lang="en-US" sz="1400" dirty="0">
                    <a:solidFill>
                      <a:schemeClr val="bg1">
                        <a:lumMod val="50000"/>
                      </a:schemeClr>
                    </a:solidFill>
                  </a:rPr>
                  <a:t>0</a:t>
                </a:r>
              </a:p>
            </p:txBody>
          </p:sp>
          <p:sp>
            <p:nvSpPr>
              <p:cNvPr id="69" name="TextBox 68">
                <a:extLst>
                  <a:ext uri="{FF2B5EF4-FFF2-40B4-BE49-F238E27FC236}">
                    <a16:creationId xmlns:a16="http://schemas.microsoft.com/office/drawing/2014/main" id="{5F8A321D-E321-214A-B4C7-9D1846D697AB}"/>
                  </a:ext>
                </a:extLst>
              </p:cNvPr>
              <p:cNvSpPr txBox="1"/>
              <p:nvPr/>
            </p:nvSpPr>
            <p:spPr>
              <a:xfrm>
                <a:off x="3674707" y="1823600"/>
                <a:ext cx="363537" cy="307777"/>
              </a:xfrm>
              <a:prstGeom prst="rect">
                <a:avLst/>
              </a:prstGeom>
              <a:noFill/>
            </p:spPr>
            <p:txBody>
              <a:bodyPr wrap="square" rtlCol="0">
                <a:spAutoFit/>
              </a:bodyPr>
              <a:lstStyle/>
              <a:p>
                <a:r>
                  <a:rPr lang="en-US" sz="1400" dirty="0">
                    <a:solidFill>
                      <a:schemeClr val="bg1">
                        <a:lumMod val="50000"/>
                      </a:schemeClr>
                    </a:solidFill>
                  </a:rPr>
                  <a:t>1</a:t>
                </a:r>
              </a:p>
            </p:txBody>
          </p:sp>
          <p:sp>
            <p:nvSpPr>
              <p:cNvPr id="70" name="TextBox 69">
                <a:extLst>
                  <a:ext uri="{FF2B5EF4-FFF2-40B4-BE49-F238E27FC236}">
                    <a16:creationId xmlns:a16="http://schemas.microsoft.com/office/drawing/2014/main" id="{8DF7CC3C-A75B-EB42-BCEF-E15E2D362871}"/>
                  </a:ext>
                </a:extLst>
              </p:cNvPr>
              <p:cNvSpPr txBox="1"/>
              <p:nvPr/>
            </p:nvSpPr>
            <p:spPr>
              <a:xfrm>
                <a:off x="3674707" y="2568396"/>
                <a:ext cx="363537" cy="307777"/>
              </a:xfrm>
              <a:prstGeom prst="rect">
                <a:avLst/>
              </a:prstGeom>
              <a:noFill/>
            </p:spPr>
            <p:txBody>
              <a:bodyPr wrap="square" rtlCol="0">
                <a:spAutoFit/>
              </a:bodyPr>
              <a:lstStyle/>
              <a:p>
                <a:r>
                  <a:rPr lang="en-US" sz="1400" dirty="0">
                    <a:solidFill>
                      <a:schemeClr val="bg1">
                        <a:lumMod val="50000"/>
                      </a:schemeClr>
                    </a:solidFill>
                  </a:rPr>
                  <a:t>2</a:t>
                </a:r>
              </a:p>
            </p:txBody>
          </p:sp>
          <p:sp>
            <p:nvSpPr>
              <p:cNvPr id="71" name="TextBox 70">
                <a:extLst>
                  <a:ext uri="{FF2B5EF4-FFF2-40B4-BE49-F238E27FC236}">
                    <a16:creationId xmlns:a16="http://schemas.microsoft.com/office/drawing/2014/main" id="{A04DEC3F-EC1B-6241-B4D6-188B9D606CA2}"/>
                  </a:ext>
                </a:extLst>
              </p:cNvPr>
              <p:cNvSpPr txBox="1"/>
              <p:nvPr/>
            </p:nvSpPr>
            <p:spPr>
              <a:xfrm>
                <a:off x="3674707" y="3313192"/>
                <a:ext cx="363537" cy="307777"/>
              </a:xfrm>
              <a:prstGeom prst="rect">
                <a:avLst/>
              </a:prstGeom>
              <a:noFill/>
            </p:spPr>
            <p:txBody>
              <a:bodyPr wrap="square" rtlCol="0">
                <a:spAutoFit/>
              </a:bodyPr>
              <a:lstStyle/>
              <a:p>
                <a:r>
                  <a:rPr lang="en-US" sz="1400" dirty="0">
                    <a:solidFill>
                      <a:schemeClr val="bg1">
                        <a:lumMod val="50000"/>
                      </a:schemeClr>
                    </a:solidFill>
                  </a:rPr>
                  <a:t>3</a:t>
                </a:r>
              </a:p>
            </p:txBody>
          </p:sp>
          <p:sp>
            <p:nvSpPr>
              <p:cNvPr id="72" name="TextBox 71">
                <a:extLst>
                  <a:ext uri="{FF2B5EF4-FFF2-40B4-BE49-F238E27FC236}">
                    <a16:creationId xmlns:a16="http://schemas.microsoft.com/office/drawing/2014/main" id="{0E3535F9-DE04-614D-B469-4937ADB546CA}"/>
                  </a:ext>
                </a:extLst>
              </p:cNvPr>
              <p:cNvSpPr txBox="1"/>
              <p:nvPr/>
            </p:nvSpPr>
            <p:spPr>
              <a:xfrm>
                <a:off x="3674707" y="4057988"/>
                <a:ext cx="363537" cy="307777"/>
              </a:xfrm>
              <a:prstGeom prst="rect">
                <a:avLst/>
              </a:prstGeom>
              <a:noFill/>
            </p:spPr>
            <p:txBody>
              <a:bodyPr wrap="square" rtlCol="0">
                <a:spAutoFit/>
              </a:bodyPr>
              <a:lstStyle/>
              <a:p>
                <a:r>
                  <a:rPr lang="en-US" sz="1400" dirty="0">
                    <a:solidFill>
                      <a:schemeClr val="bg1">
                        <a:lumMod val="50000"/>
                      </a:schemeClr>
                    </a:solidFill>
                  </a:rPr>
                  <a:t>4</a:t>
                </a:r>
              </a:p>
            </p:txBody>
          </p:sp>
          <p:sp>
            <p:nvSpPr>
              <p:cNvPr id="73" name="TextBox 72">
                <a:extLst>
                  <a:ext uri="{FF2B5EF4-FFF2-40B4-BE49-F238E27FC236}">
                    <a16:creationId xmlns:a16="http://schemas.microsoft.com/office/drawing/2014/main" id="{1C623AD9-DC74-8843-9312-D8CD5295DFCD}"/>
                  </a:ext>
                </a:extLst>
              </p:cNvPr>
              <p:cNvSpPr txBox="1"/>
              <p:nvPr/>
            </p:nvSpPr>
            <p:spPr>
              <a:xfrm>
                <a:off x="3674707" y="4802784"/>
                <a:ext cx="363537" cy="307777"/>
              </a:xfrm>
              <a:prstGeom prst="rect">
                <a:avLst/>
              </a:prstGeom>
              <a:noFill/>
            </p:spPr>
            <p:txBody>
              <a:bodyPr wrap="square" rtlCol="0">
                <a:spAutoFit/>
              </a:bodyPr>
              <a:lstStyle/>
              <a:p>
                <a:r>
                  <a:rPr lang="en-US" sz="1400" dirty="0">
                    <a:solidFill>
                      <a:schemeClr val="bg1">
                        <a:lumMod val="50000"/>
                      </a:schemeClr>
                    </a:solidFill>
                  </a:rPr>
                  <a:t>5</a:t>
                </a:r>
              </a:p>
            </p:txBody>
          </p:sp>
          <p:sp>
            <p:nvSpPr>
              <p:cNvPr id="74" name="TextBox 73">
                <a:extLst>
                  <a:ext uri="{FF2B5EF4-FFF2-40B4-BE49-F238E27FC236}">
                    <a16:creationId xmlns:a16="http://schemas.microsoft.com/office/drawing/2014/main" id="{DB80547F-8782-0940-A3EA-7CB3B39CEFA8}"/>
                  </a:ext>
                </a:extLst>
              </p:cNvPr>
              <p:cNvSpPr txBox="1"/>
              <p:nvPr/>
            </p:nvSpPr>
            <p:spPr>
              <a:xfrm>
                <a:off x="3674707" y="5547580"/>
                <a:ext cx="363537" cy="307777"/>
              </a:xfrm>
              <a:prstGeom prst="rect">
                <a:avLst/>
              </a:prstGeom>
              <a:noFill/>
            </p:spPr>
            <p:txBody>
              <a:bodyPr wrap="square" rtlCol="0">
                <a:spAutoFit/>
              </a:bodyPr>
              <a:lstStyle/>
              <a:p>
                <a:r>
                  <a:rPr lang="en-US" sz="1400" dirty="0">
                    <a:solidFill>
                      <a:schemeClr val="bg1">
                        <a:lumMod val="50000"/>
                      </a:schemeClr>
                    </a:solidFill>
                  </a:rPr>
                  <a:t>6</a:t>
                </a:r>
              </a:p>
            </p:txBody>
          </p:sp>
          <p:sp>
            <p:nvSpPr>
              <p:cNvPr id="75" name="TextBox 74">
                <a:extLst>
                  <a:ext uri="{FF2B5EF4-FFF2-40B4-BE49-F238E27FC236}">
                    <a16:creationId xmlns:a16="http://schemas.microsoft.com/office/drawing/2014/main" id="{F5004764-5FAC-C749-A457-F52F1471E0C6}"/>
                  </a:ext>
                </a:extLst>
              </p:cNvPr>
              <p:cNvSpPr txBox="1"/>
              <p:nvPr/>
            </p:nvSpPr>
            <p:spPr>
              <a:xfrm>
                <a:off x="3674707" y="6292374"/>
                <a:ext cx="363537" cy="307777"/>
              </a:xfrm>
              <a:prstGeom prst="rect">
                <a:avLst/>
              </a:prstGeom>
              <a:noFill/>
            </p:spPr>
            <p:txBody>
              <a:bodyPr wrap="square" rtlCol="0">
                <a:spAutoFit/>
              </a:bodyPr>
              <a:lstStyle/>
              <a:p>
                <a:r>
                  <a:rPr lang="en-US" sz="1400" dirty="0">
                    <a:solidFill>
                      <a:schemeClr val="bg1">
                        <a:lumMod val="50000"/>
                      </a:schemeClr>
                    </a:solidFill>
                  </a:rPr>
                  <a:t>7</a:t>
                </a:r>
              </a:p>
            </p:txBody>
          </p:sp>
        </p:grpSp>
      </p:grpSp>
    </p:spTree>
    <p:extLst>
      <p:ext uri="{BB962C8B-B14F-4D97-AF65-F5344CB8AC3E}">
        <p14:creationId xmlns:p14="http://schemas.microsoft.com/office/powerpoint/2010/main" val="18273705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3898900" y="10287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1" name="Rectangle 5"/>
          <p:cNvSpPr>
            <a:spLocks noChangeArrowheads="1"/>
          </p:cNvSpPr>
          <p:nvPr/>
        </p:nvSpPr>
        <p:spPr bwMode="auto">
          <a:xfrm>
            <a:off x="3009900" y="10287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3" name="Rectangle 7"/>
          <p:cNvSpPr>
            <a:spLocks noChangeArrowheads="1"/>
          </p:cNvSpPr>
          <p:nvPr/>
        </p:nvSpPr>
        <p:spPr bwMode="auto">
          <a:xfrm>
            <a:off x="3898900" y="17653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4" name="Rectangle 8"/>
          <p:cNvSpPr>
            <a:spLocks noChangeArrowheads="1"/>
          </p:cNvSpPr>
          <p:nvPr/>
        </p:nvSpPr>
        <p:spPr bwMode="auto">
          <a:xfrm>
            <a:off x="3022600" y="17653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5" name="Rectangle 9"/>
          <p:cNvSpPr>
            <a:spLocks noChangeArrowheads="1"/>
          </p:cNvSpPr>
          <p:nvPr/>
        </p:nvSpPr>
        <p:spPr bwMode="auto">
          <a:xfrm>
            <a:off x="3898900" y="25146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6" name="Rectangle 10"/>
          <p:cNvSpPr>
            <a:spLocks noChangeArrowheads="1"/>
          </p:cNvSpPr>
          <p:nvPr/>
        </p:nvSpPr>
        <p:spPr bwMode="auto">
          <a:xfrm>
            <a:off x="3009900" y="25146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7" name="Rectangle 11"/>
          <p:cNvSpPr>
            <a:spLocks noChangeArrowheads="1"/>
          </p:cNvSpPr>
          <p:nvPr/>
        </p:nvSpPr>
        <p:spPr bwMode="auto">
          <a:xfrm>
            <a:off x="3898900" y="32512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8" name="Rectangle 12"/>
          <p:cNvSpPr>
            <a:spLocks noChangeArrowheads="1"/>
          </p:cNvSpPr>
          <p:nvPr/>
        </p:nvSpPr>
        <p:spPr bwMode="auto">
          <a:xfrm>
            <a:off x="3022600" y="32512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69" name="Rectangle 13"/>
          <p:cNvSpPr>
            <a:spLocks noChangeArrowheads="1"/>
          </p:cNvSpPr>
          <p:nvPr/>
        </p:nvSpPr>
        <p:spPr bwMode="auto">
          <a:xfrm>
            <a:off x="3898900" y="40005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0" name="Rectangle 14"/>
          <p:cNvSpPr>
            <a:spLocks noChangeArrowheads="1"/>
          </p:cNvSpPr>
          <p:nvPr/>
        </p:nvSpPr>
        <p:spPr bwMode="auto">
          <a:xfrm>
            <a:off x="3009900" y="40005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1" name="Rectangle 15"/>
          <p:cNvSpPr>
            <a:spLocks noChangeArrowheads="1"/>
          </p:cNvSpPr>
          <p:nvPr/>
        </p:nvSpPr>
        <p:spPr bwMode="auto">
          <a:xfrm>
            <a:off x="3911600" y="47371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2" name="Rectangle 16"/>
          <p:cNvSpPr>
            <a:spLocks noChangeArrowheads="1"/>
          </p:cNvSpPr>
          <p:nvPr/>
        </p:nvSpPr>
        <p:spPr bwMode="auto">
          <a:xfrm>
            <a:off x="3022600" y="47371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3" name="Rectangle 17"/>
          <p:cNvSpPr>
            <a:spLocks noChangeArrowheads="1"/>
          </p:cNvSpPr>
          <p:nvPr/>
        </p:nvSpPr>
        <p:spPr bwMode="auto">
          <a:xfrm>
            <a:off x="3911600" y="54864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4" name="Rectangle 18"/>
          <p:cNvSpPr>
            <a:spLocks noChangeArrowheads="1"/>
          </p:cNvSpPr>
          <p:nvPr/>
        </p:nvSpPr>
        <p:spPr bwMode="auto">
          <a:xfrm>
            <a:off x="3009900" y="54864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5" name="Rectangle 19"/>
          <p:cNvSpPr>
            <a:spLocks noChangeArrowheads="1"/>
          </p:cNvSpPr>
          <p:nvPr/>
        </p:nvSpPr>
        <p:spPr bwMode="auto">
          <a:xfrm>
            <a:off x="3911600" y="6223000"/>
            <a:ext cx="9398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sp>
        <p:nvSpPr>
          <p:cNvPr id="45076" name="Rectangle 20"/>
          <p:cNvSpPr>
            <a:spLocks noChangeArrowheads="1"/>
          </p:cNvSpPr>
          <p:nvPr/>
        </p:nvSpPr>
        <p:spPr bwMode="auto">
          <a:xfrm>
            <a:off x="3022600" y="6223000"/>
            <a:ext cx="393700" cy="381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p>
        </p:txBody>
      </p:sp>
      <p:cxnSp>
        <p:nvCxnSpPr>
          <p:cNvPr id="45078" name="AutoShape 22"/>
          <p:cNvCxnSpPr>
            <a:cxnSpLocks noChangeShapeType="1"/>
            <a:stCxn id="45060" idx="2"/>
            <a:endCxn id="45063" idx="0"/>
          </p:cNvCxnSpPr>
          <p:nvPr/>
        </p:nvCxnSpPr>
        <p:spPr bwMode="auto">
          <a:xfrm>
            <a:off x="4368800" y="14097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79" name="AutoShape 23"/>
          <p:cNvCxnSpPr>
            <a:cxnSpLocks noChangeShapeType="1"/>
            <a:stCxn id="45063" idx="2"/>
            <a:endCxn id="45065" idx="0"/>
          </p:cNvCxnSpPr>
          <p:nvPr/>
        </p:nvCxnSpPr>
        <p:spPr bwMode="auto">
          <a:xfrm>
            <a:off x="4368800" y="21463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0" name="AutoShape 24"/>
          <p:cNvCxnSpPr>
            <a:cxnSpLocks noChangeShapeType="1"/>
            <a:stCxn id="45065" idx="2"/>
            <a:endCxn id="45067" idx="0"/>
          </p:cNvCxnSpPr>
          <p:nvPr/>
        </p:nvCxnSpPr>
        <p:spPr bwMode="auto">
          <a:xfrm>
            <a:off x="4368800" y="28956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1" name="AutoShape 25"/>
          <p:cNvCxnSpPr>
            <a:cxnSpLocks noChangeShapeType="1"/>
            <a:stCxn id="45067" idx="2"/>
            <a:endCxn id="45069" idx="0"/>
          </p:cNvCxnSpPr>
          <p:nvPr/>
        </p:nvCxnSpPr>
        <p:spPr bwMode="auto">
          <a:xfrm>
            <a:off x="4368800" y="36322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2" name="AutoShape 26"/>
          <p:cNvCxnSpPr>
            <a:cxnSpLocks noChangeShapeType="1"/>
            <a:stCxn id="45069" idx="2"/>
            <a:endCxn id="45071" idx="0"/>
          </p:cNvCxnSpPr>
          <p:nvPr/>
        </p:nvCxnSpPr>
        <p:spPr bwMode="auto">
          <a:xfrm>
            <a:off x="4368800" y="4381500"/>
            <a:ext cx="1270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3" name="AutoShape 27"/>
          <p:cNvCxnSpPr>
            <a:cxnSpLocks noChangeShapeType="1"/>
            <a:stCxn id="45071" idx="2"/>
            <a:endCxn id="45073" idx="0"/>
          </p:cNvCxnSpPr>
          <p:nvPr/>
        </p:nvCxnSpPr>
        <p:spPr bwMode="auto">
          <a:xfrm>
            <a:off x="4381500" y="5118100"/>
            <a:ext cx="0" cy="3683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4" name="AutoShape 28"/>
          <p:cNvCxnSpPr>
            <a:cxnSpLocks noChangeShapeType="1"/>
            <a:stCxn id="45073" idx="2"/>
            <a:endCxn id="45075" idx="0"/>
          </p:cNvCxnSpPr>
          <p:nvPr/>
        </p:nvCxnSpPr>
        <p:spPr bwMode="auto">
          <a:xfrm>
            <a:off x="4381500" y="5867400"/>
            <a:ext cx="0" cy="355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5" name="AutoShape 29"/>
          <p:cNvCxnSpPr>
            <a:cxnSpLocks noChangeShapeType="1"/>
            <a:stCxn id="45075" idx="2"/>
            <a:endCxn id="45060" idx="0"/>
          </p:cNvCxnSpPr>
          <p:nvPr/>
        </p:nvCxnSpPr>
        <p:spPr bwMode="auto">
          <a:xfrm rot="16200000" flipV="1">
            <a:off x="1587500" y="3810000"/>
            <a:ext cx="5575300" cy="12700"/>
          </a:xfrm>
          <a:prstGeom prst="curvedConnector5">
            <a:avLst>
              <a:gd name="adj1" fmla="val -4102"/>
              <a:gd name="adj2" fmla="val -7100000"/>
              <a:gd name="adj3" fmla="val 104102"/>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86" name="Text Box 30"/>
          <p:cNvSpPr txBox="1">
            <a:spLocks noChangeArrowheads="1"/>
          </p:cNvSpPr>
          <p:nvPr/>
        </p:nvSpPr>
        <p:spPr bwMode="auto">
          <a:xfrm>
            <a:off x="3082925" y="10906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7" name="Text Box 31"/>
          <p:cNvSpPr txBox="1">
            <a:spLocks noChangeArrowheads="1"/>
          </p:cNvSpPr>
          <p:nvPr/>
        </p:nvSpPr>
        <p:spPr bwMode="auto">
          <a:xfrm>
            <a:off x="3095625" y="17891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88" name="Text Box 32"/>
          <p:cNvSpPr txBox="1">
            <a:spLocks noChangeArrowheads="1"/>
          </p:cNvSpPr>
          <p:nvPr/>
        </p:nvSpPr>
        <p:spPr bwMode="auto">
          <a:xfrm>
            <a:off x="746125" y="3973513"/>
            <a:ext cx="10064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Pointer  </a:t>
            </a:r>
          </a:p>
        </p:txBody>
      </p:sp>
      <p:cxnSp>
        <p:nvCxnSpPr>
          <p:cNvPr id="45089" name="AutoShape 33"/>
          <p:cNvCxnSpPr>
            <a:cxnSpLocks noChangeShapeType="1"/>
            <a:stCxn id="45088" idx="3"/>
            <a:endCxn id="45074" idx="1"/>
          </p:cNvCxnSpPr>
          <p:nvPr/>
        </p:nvCxnSpPr>
        <p:spPr bwMode="auto">
          <a:xfrm>
            <a:off x="1752600" y="4142582"/>
            <a:ext cx="1257300" cy="153431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090" name="Text Box 34"/>
          <p:cNvSpPr txBox="1">
            <a:spLocks noChangeArrowheads="1"/>
          </p:cNvSpPr>
          <p:nvPr/>
        </p:nvSpPr>
        <p:spPr bwMode="auto">
          <a:xfrm>
            <a:off x="3121025" y="25638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1" name="Text Box 35"/>
          <p:cNvSpPr txBox="1">
            <a:spLocks noChangeArrowheads="1"/>
          </p:cNvSpPr>
          <p:nvPr/>
        </p:nvSpPr>
        <p:spPr bwMode="auto">
          <a:xfrm>
            <a:off x="3082925" y="3275013"/>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0  </a:t>
            </a:r>
          </a:p>
        </p:txBody>
      </p:sp>
      <p:sp>
        <p:nvSpPr>
          <p:cNvPr id="45092" name="Text Box 36"/>
          <p:cNvSpPr txBox="1">
            <a:spLocks noChangeArrowheads="1"/>
          </p:cNvSpPr>
          <p:nvPr/>
        </p:nvSpPr>
        <p:spPr bwMode="auto">
          <a:xfrm>
            <a:off x="3095625" y="4037013"/>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0  </a:t>
            </a:r>
          </a:p>
        </p:txBody>
      </p:sp>
      <p:sp>
        <p:nvSpPr>
          <p:cNvPr id="45093" name="Text Box 37"/>
          <p:cNvSpPr txBox="1">
            <a:spLocks noChangeArrowheads="1"/>
          </p:cNvSpPr>
          <p:nvPr/>
        </p:nvSpPr>
        <p:spPr bwMode="auto">
          <a:xfrm>
            <a:off x="3095625" y="4786313"/>
            <a:ext cx="3556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4" name="Text Box 38"/>
          <p:cNvSpPr txBox="1">
            <a:spLocks noChangeArrowheads="1"/>
          </p:cNvSpPr>
          <p:nvPr/>
        </p:nvSpPr>
        <p:spPr bwMode="auto">
          <a:xfrm>
            <a:off x="3070225" y="5510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0  </a:t>
            </a:r>
          </a:p>
        </p:txBody>
      </p:sp>
      <p:sp>
        <p:nvSpPr>
          <p:cNvPr id="45095" name="Text Box 39"/>
          <p:cNvSpPr txBox="1">
            <a:spLocks noChangeArrowheads="1"/>
          </p:cNvSpPr>
          <p:nvPr/>
        </p:nvSpPr>
        <p:spPr bwMode="auto">
          <a:xfrm>
            <a:off x="3095625" y="6272213"/>
            <a:ext cx="4143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1  </a:t>
            </a:r>
          </a:p>
        </p:txBody>
      </p:sp>
      <p:sp>
        <p:nvSpPr>
          <p:cNvPr id="45096" name="Text Box 40"/>
          <p:cNvSpPr txBox="1">
            <a:spLocks noChangeArrowheads="1"/>
          </p:cNvSpPr>
          <p:nvPr/>
        </p:nvSpPr>
        <p:spPr bwMode="auto">
          <a:xfrm>
            <a:off x="4149725" y="1063625"/>
            <a:ext cx="4699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10 </a:t>
            </a:r>
          </a:p>
        </p:txBody>
      </p:sp>
      <p:sp>
        <p:nvSpPr>
          <p:cNvPr id="45097" name="Text Box 41"/>
          <p:cNvSpPr txBox="1">
            <a:spLocks noChangeArrowheads="1"/>
          </p:cNvSpPr>
          <p:nvPr/>
        </p:nvSpPr>
        <p:spPr bwMode="auto">
          <a:xfrm>
            <a:off x="4187825" y="1812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1  </a:t>
            </a:r>
          </a:p>
        </p:txBody>
      </p:sp>
      <p:sp>
        <p:nvSpPr>
          <p:cNvPr id="45098" name="Text Box 42"/>
          <p:cNvSpPr txBox="1">
            <a:spLocks noChangeArrowheads="1"/>
          </p:cNvSpPr>
          <p:nvPr/>
        </p:nvSpPr>
        <p:spPr bwMode="auto">
          <a:xfrm>
            <a:off x="4187825" y="2574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5  </a:t>
            </a:r>
          </a:p>
        </p:txBody>
      </p:sp>
      <p:sp>
        <p:nvSpPr>
          <p:cNvPr id="45099" name="Text Box 43"/>
          <p:cNvSpPr txBox="1">
            <a:spLocks noChangeArrowheads="1"/>
          </p:cNvSpPr>
          <p:nvPr/>
        </p:nvSpPr>
        <p:spPr bwMode="auto">
          <a:xfrm>
            <a:off x="4200525" y="3336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7  </a:t>
            </a:r>
          </a:p>
        </p:txBody>
      </p:sp>
      <p:sp>
        <p:nvSpPr>
          <p:cNvPr id="45100" name="Text Box 44"/>
          <p:cNvSpPr txBox="1">
            <a:spLocks noChangeArrowheads="1"/>
          </p:cNvSpPr>
          <p:nvPr/>
        </p:nvSpPr>
        <p:spPr bwMode="auto">
          <a:xfrm>
            <a:off x="4200525" y="4048125"/>
            <a:ext cx="5286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8   </a:t>
            </a:r>
          </a:p>
        </p:txBody>
      </p:sp>
      <p:sp>
        <p:nvSpPr>
          <p:cNvPr id="45101" name="Text Box 45"/>
          <p:cNvSpPr txBox="1">
            <a:spLocks noChangeArrowheads="1"/>
          </p:cNvSpPr>
          <p:nvPr/>
        </p:nvSpPr>
        <p:spPr bwMode="auto">
          <a:xfrm>
            <a:off x="4213225" y="4786609"/>
            <a:ext cx="35578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 2  </a:t>
            </a:r>
          </a:p>
        </p:txBody>
      </p:sp>
      <p:sp>
        <p:nvSpPr>
          <p:cNvPr id="45102" name="Text Box 46"/>
          <p:cNvSpPr txBox="1">
            <a:spLocks noChangeArrowheads="1"/>
          </p:cNvSpPr>
          <p:nvPr/>
        </p:nvSpPr>
        <p:spPr bwMode="auto">
          <a:xfrm>
            <a:off x="4225925" y="55213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4  </a:t>
            </a:r>
          </a:p>
        </p:txBody>
      </p:sp>
      <p:sp>
        <p:nvSpPr>
          <p:cNvPr id="45103" name="Text Box 47"/>
          <p:cNvSpPr txBox="1">
            <a:spLocks noChangeArrowheads="1"/>
          </p:cNvSpPr>
          <p:nvPr/>
        </p:nvSpPr>
        <p:spPr bwMode="auto">
          <a:xfrm>
            <a:off x="4238625" y="6257925"/>
            <a:ext cx="4714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 9  </a:t>
            </a:r>
          </a:p>
        </p:txBody>
      </p:sp>
      <p:sp>
        <p:nvSpPr>
          <p:cNvPr id="45104" name="Line 48"/>
          <p:cNvSpPr>
            <a:spLocks noChangeShapeType="1"/>
          </p:cNvSpPr>
          <p:nvPr/>
        </p:nvSpPr>
        <p:spPr bwMode="auto">
          <a:xfrm>
            <a:off x="1181100" y="4584700"/>
            <a:ext cx="12700" cy="9366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5105" name="Text Box 49"/>
          <p:cNvSpPr txBox="1">
            <a:spLocks noChangeArrowheads="1"/>
          </p:cNvSpPr>
          <p:nvPr/>
        </p:nvSpPr>
        <p:spPr bwMode="auto">
          <a:xfrm>
            <a:off x="619125" y="5715000"/>
            <a:ext cx="13493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FIFO order  </a:t>
            </a:r>
          </a:p>
        </p:txBody>
      </p:sp>
      <p:sp>
        <p:nvSpPr>
          <p:cNvPr id="45106" name="Text Box 50"/>
          <p:cNvSpPr txBox="1">
            <a:spLocks noChangeArrowheads="1"/>
          </p:cNvSpPr>
          <p:nvPr/>
        </p:nvSpPr>
        <p:spPr bwMode="auto">
          <a:xfrm>
            <a:off x="67213" y="3113304"/>
            <a:ext cx="159385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600" b="1" dirty="0"/>
              <a:t>Next</a:t>
            </a:r>
            <a:br>
              <a:rPr lang="en-US" sz="1600" b="1" dirty="0"/>
            </a:br>
            <a:r>
              <a:rPr lang="en-US" sz="1600" b="1" dirty="0"/>
              <a:t>FIFO candidate </a:t>
            </a:r>
          </a:p>
        </p:txBody>
      </p:sp>
      <p:sp>
        <p:nvSpPr>
          <p:cNvPr id="45107" name="Freeform 51"/>
          <p:cNvSpPr>
            <a:spLocks/>
          </p:cNvSpPr>
          <p:nvPr/>
        </p:nvSpPr>
        <p:spPr bwMode="auto">
          <a:xfrm>
            <a:off x="1179228" y="3241142"/>
            <a:ext cx="1854183" cy="2241778"/>
          </a:xfrm>
          <a:custGeom>
            <a:avLst/>
            <a:gdLst>
              <a:gd name="T0" fmla="*/ 0 w 648"/>
              <a:gd name="T1" fmla="*/ 67 h 188"/>
              <a:gd name="T2" fmla="*/ 32095 w 648"/>
              <a:gd name="T3" fmla="*/ 19 h 188"/>
              <a:gd name="T4" fmla="*/ 20066 w 648"/>
              <a:gd name="T5" fmla="*/ 179 h 188"/>
              <a:gd name="T6" fmla="*/ 65243 w 648"/>
              <a:gd name="T7" fmla="*/ 75 h 188"/>
              <a:gd name="T8" fmla="*/ 0 60000 65536"/>
              <a:gd name="T9" fmla="*/ 0 60000 65536"/>
              <a:gd name="T10" fmla="*/ 0 60000 65536"/>
              <a:gd name="T11" fmla="*/ 0 60000 65536"/>
              <a:gd name="T12" fmla="*/ 0 w 648"/>
              <a:gd name="T13" fmla="*/ 0 h 188"/>
              <a:gd name="T14" fmla="*/ 648 w 648"/>
              <a:gd name="T15" fmla="*/ 188 h 188"/>
              <a:gd name="connsiteX0" fmla="*/ 0 w 10459"/>
              <a:gd name="connsiteY0" fmla="*/ 2850 h 76957"/>
              <a:gd name="connsiteX1" fmla="*/ 4938 w 10459"/>
              <a:gd name="connsiteY1" fmla="*/ 297 h 76957"/>
              <a:gd name="connsiteX2" fmla="*/ 3086 w 10459"/>
              <a:gd name="connsiteY2" fmla="*/ 8807 h 76957"/>
              <a:gd name="connsiteX3" fmla="*/ 10459 w 10459"/>
              <a:gd name="connsiteY3" fmla="*/ 76949 h 76957"/>
              <a:gd name="connsiteX0" fmla="*/ 0 w 10459"/>
              <a:gd name="connsiteY0" fmla="*/ 4463 h 78575"/>
              <a:gd name="connsiteX1" fmla="*/ 4938 w 10459"/>
              <a:gd name="connsiteY1" fmla="*/ 1910 h 78575"/>
              <a:gd name="connsiteX2" fmla="*/ 4922 w 10459"/>
              <a:gd name="connsiteY2" fmla="*/ 33271 h 78575"/>
              <a:gd name="connsiteX3" fmla="*/ 10459 w 10459"/>
              <a:gd name="connsiteY3" fmla="*/ 78562 h 78575"/>
              <a:gd name="connsiteX0" fmla="*/ 0 w 10459"/>
              <a:gd name="connsiteY0" fmla="*/ 4463 h 78562"/>
              <a:gd name="connsiteX1" fmla="*/ 4938 w 10459"/>
              <a:gd name="connsiteY1" fmla="*/ 1910 h 78562"/>
              <a:gd name="connsiteX2" fmla="*/ 4922 w 10459"/>
              <a:gd name="connsiteY2" fmla="*/ 33271 h 78562"/>
              <a:gd name="connsiteX3" fmla="*/ 7248 w 10459"/>
              <a:gd name="connsiteY3" fmla="*/ 54015 h 78562"/>
              <a:gd name="connsiteX4" fmla="*/ 10459 w 10459"/>
              <a:gd name="connsiteY4" fmla="*/ 78562 h 78562"/>
              <a:gd name="connsiteX0" fmla="*/ 0 w 10459"/>
              <a:gd name="connsiteY0" fmla="*/ 4463 h 78562"/>
              <a:gd name="connsiteX1" fmla="*/ 4938 w 10459"/>
              <a:gd name="connsiteY1" fmla="*/ 1910 h 78562"/>
              <a:gd name="connsiteX2" fmla="*/ 4922 w 10459"/>
              <a:gd name="connsiteY2" fmla="*/ 33271 h 78562"/>
              <a:gd name="connsiteX3" fmla="*/ 8319 w 10459"/>
              <a:gd name="connsiteY3" fmla="*/ 44166 h 78562"/>
              <a:gd name="connsiteX4" fmla="*/ 10459 w 10459"/>
              <a:gd name="connsiteY4" fmla="*/ 78562 h 78562"/>
              <a:gd name="connsiteX0" fmla="*/ 0 w 12372"/>
              <a:gd name="connsiteY0" fmla="*/ 5349 h 78266"/>
              <a:gd name="connsiteX1" fmla="*/ 6851 w 12372"/>
              <a:gd name="connsiteY1" fmla="*/ 1614 h 78266"/>
              <a:gd name="connsiteX2" fmla="*/ 6835 w 12372"/>
              <a:gd name="connsiteY2" fmla="*/ 32975 h 78266"/>
              <a:gd name="connsiteX3" fmla="*/ 10232 w 12372"/>
              <a:gd name="connsiteY3" fmla="*/ 43870 h 78266"/>
              <a:gd name="connsiteX4" fmla="*/ 12372 w 12372"/>
              <a:gd name="connsiteY4" fmla="*/ 78266 h 78266"/>
              <a:gd name="connsiteX0" fmla="*/ 0 w 12066"/>
              <a:gd name="connsiteY0" fmla="*/ 5349 h 75114"/>
              <a:gd name="connsiteX1" fmla="*/ 6851 w 12066"/>
              <a:gd name="connsiteY1" fmla="*/ 1614 h 75114"/>
              <a:gd name="connsiteX2" fmla="*/ 6835 w 12066"/>
              <a:gd name="connsiteY2" fmla="*/ 32975 h 75114"/>
              <a:gd name="connsiteX3" fmla="*/ 10232 w 12066"/>
              <a:gd name="connsiteY3" fmla="*/ 43870 h 75114"/>
              <a:gd name="connsiteX4" fmla="*/ 12066 w 12066"/>
              <a:gd name="connsiteY4" fmla="*/ 75114 h 75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6" h="75114">
                <a:moveTo>
                  <a:pt x="0" y="5349"/>
                </a:moveTo>
                <a:cubicBezTo>
                  <a:pt x="2207" y="3540"/>
                  <a:pt x="5712" y="-2990"/>
                  <a:pt x="6851" y="1614"/>
                </a:cubicBezTo>
                <a:cubicBezTo>
                  <a:pt x="7990" y="6218"/>
                  <a:pt x="6450" y="24291"/>
                  <a:pt x="6835" y="32975"/>
                </a:cubicBezTo>
                <a:cubicBezTo>
                  <a:pt x="7220" y="41659"/>
                  <a:pt x="9309" y="36322"/>
                  <a:pt x="10232" y="43870"/>
                </a:cubicBezTo>
                <a:cubicBezTo>
                  <a:pt x="11155" y="51419"/>
                  <a:pt x="11531" y="71023"/>
                  <a:pt x="12066" y="75114"/>
                </a:cubicBezTo>
              </a:path>
            </a:pathLst>
          </a:custGeom>
          <a:noFill/>
          <a:ln w="952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2" name="Vertical Title 1"/>
          <p:cNvSpPr>
            <a:spLocks noGrp="1"/>
          </p:cNvSpPr>
          <p:nvPr>
            <p:ph type="title" orient="vert"/>
          </p:nvPr>
        </p:nvSpPr>
        <p:spPr/>
        <p:txBody>
          <a:bodyPr/>
          <a:lstStyle/>
          <a:p>
            <a:r>
              <a:rPr lang="en-US" dirty="0"/>
              <a:t>Second chance replacement</a:t>
            </a:r>
          </a:p>
        </p:txBody>
      </p:sp>
      <p:sp>
        <p:nvSpPr>
          <p:cNvPr id="5" name="Folded Corner 4"/>
          <p:cNvSpPr/>
          <p:nvPr/>
        </p:nvSpPr>
        <p:spPr>
          <a:xfrm>
            <a:off x="5585469" y="2739673"/>
            <a:ext cx="1352271" cy="2378427"/>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Move the pointer past the just-read page 2</a:t>
            </a:r>
          </a:p>
          <a:p>
            <a:pPr algn="ctr"/>
            <a:endParaRPr lang="en-US" dirty="0"/>
          </a:p>
          <a:p>
            <a:pPr algn="ctr"/>
            <a:r>
              <a:rPr lang="en-US" dirty="0"/>
              <a:t>Wait for the next page fault</a:t>
            </a:r>
            <a:r>
              <a:rPr lang="mr-IN" dirty="0"/>
              <a:t>…</a:t>
            </a:r>
            <a:endParaRPr lang="en-US" dirty="0"/>
          </a:p>
        </p:txBody>
      </p:sp>
      <p:grpSp>
        <p:nvGrpSpPr>
          <p:cNvPr id="52" name="Group 51">
            <a:extLst>
              <a:ext uri="{FF2B5EF4-FFF2-40B4-BE49-F238E27FC236}">
                <a16:creationId xmlns:a16="http://schemas.microsoft.com/office/drawing/2014/main" id="{719AD41C-0542-DD49-A627-07BB117CDE44}"/>
              </a:ext>
            </a:extLst>
          </p:cNvPr>
          <p:cNvGrpSpPr/>
          <p:nvPr/>
        </p:nvGrpSpPr>
        <p:grpSpPr>
          <a:xfrm>
            <a:off x="2150156" y="208313"/>
            <a:ext cx="2571188" cy="6391838"/>
            <a:chOff x="2150156" y="208313"/>
            <a:chExt cx="2571188" cy="6391838"/>
          </a:xfrm>
        </p:grpSpPr>
        <p:sp>
          <p:nvSpPr>
            <p:cNvPr id="53" name="Text Box 6">
              <a:extLst>
                <a:ext uri="{FF2B5EF4-FFF2-40B4-BE49-F238E27FC236}">
                  <a16:creationId xmlns:a16="http://schemas.microsoft.com/office/drawing/2014/main" id="{F9121F81-AD91-F54B-9893-C6FBF351302A}"/>
                </a:ext>
              </a:extLst>
            </p:cNvPr>
            <p:cNvSpPr txBox="1">
              <a:spLocks noChangeArrowheads="1"/>
            </p:cNvSpPr>
            <p:nvPr/>
          </p:nvSpPr>
          <p:spPr bwMode="auto">
            <a:xfrm>
              <a:off x="2150156" y="208313"/>
              <a:ext cx="164265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600" b="1" dirty="0"/>
                <a:t>Reference bit</a:t>
              </a:r>
            </a:p>
            <a:p>
              <a:pPr algn="ctr" eaLnBrk="1" hangingPunct="1"/>
              <a:r>
                <a:rPr lang="en-US" sz="1600" b="1" dirty="0"/>
                <a:t>(in Page Table) </a:t>
              </a:r>
            </a:p>
          </p:txBody>
        </p:sp>
        <p:sp>
          <p:nvSpPr>
            <p:cNvPr id="54" name="Text Box 21">
              <a:extLst>
                <a:ext uri="{FF2B5EF4-FFF2-40B4-BE49-F238E27FC236}">
                  <a16:creationId xmlns:a16="http://schemas.microsoft.com/office/drawing/2014/main" id="{31BFF280-939A-7A4E-A268-F570D2EB9AEA}"/>
                </a:ext>
              </a:extLst>
            </p:cNvPr>
            <p:cNvSpPr txBox="1">
              <a:spLocks noChangeArrowheads="1"/>
            </p:cNvSpPr>
            <p:nvPr/>
          </p:nvSpPr>
          <p:spPr bwMode="auto">
            <a:xfrm>
              <a:off x="3921125" y="208313"/>
              <a:ext cx="80021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Frame</a:t>
              </a:r>
            </a:p>
            <a:p>
              <a:pPr eaLnBrk="1" hangingPunct="1"/>
              <a:r>
                <a:rPr lang="en-US" sz="1600" b="1" dirty="0"/>
                <a:t>Table</a:t>
              </a:r>
            </a:p>
          </p:txBody>
        </p:sp>
        <p:grpSp>
          <p:nvGrpSpPr>
            <p:cNvPr id="55" name="Group 54">
              <a:extLst>
                <a:ext uri="{FF2B5EF4-FFF2-40B4-BE49-F238E27FC236}">
                  <a16:creationId xmlns:a16="http://schemas.microsoft.com/office/drawing/2014/main" id="{BD6ACC14-6475-F14C-B2E1-3E3D7345895F}"/>
                </a:ext>
              </a:extLst>
            </p:cNvPr>
            <p:cNvGrpSpPr/>
            <p:nvPr/>
          </p:nvGrpSpPr>
          <p:grpSpPr>
            <a:xfrm>
              <a:off x="3674183" y="1078804"/>
              <a:ext cx="363537" cy="5521347"/>
              <a:chOff x="3674707" y="1078804"/>
              <a:chExt cx="363537" cy="5521347"/>
            </a:xfrm>
          </p:grpSpPr>
          <p:sp>
            <p:nvSpPr>
              <p:cNvPr id="56" name="TextBox 55">
                <a:extLst>
                  <a:ext uri="{FF2B5EF4-FFF2-40B4-BE49-F238E27FC236}">
                    <a16:creationId xmlns:a16="http://schemas.microsoft.com/office/drawing/2014/main" id="{8188D75E-2407-B947-B540-9BA939F7A5C2}"/>
                  </a:ext>
                </a:extLst>
              </p:cNvPr>
              <p:cNvSpPr txBox="1"/>
              <p:nvPr/>
            </p:nvSpPr>
            <p:spPr>
              <a:xfrm>
                <a:off x="3674707" y="1078804"/>
                <a:ext cx="363537" cy="307777"/>
              </a:xfrm>
              <a:prstGeom prst="rect">
                <a:avLst/>
              </a:prstGeom>
              <a:noFill/>
            </p:spPr>
            <p:txBody>
              <a:bodyPr wrap="square" rtlCol="0">
                <a:spAutoFit/>
              </a:bodyPr>
              <a:lstStyle/>
              <a:p>
                <a:r>
                  <a:rPr lang="en-US" sz="1400" dirty="0">
                    <a:solidFill>
                      <a:schemeClr val="bg1">
                        <a:lumMod val="50000"/>
                      </a:schemeClr>
                    </a:solidFill>
                  </a:rPr>
                  <a:t>0</a:t>
                </a:r>
              </a:p>
            </p:txBody>
          </p:sp>
          <p:sp>
            <p:nvSpPr>
              <p:cNvPr id="57" name="TextBox 56">
                <a:extLst>
                  <a:ext uri="{FF2B5EF4-FFF2-40B4-BE49-F238E27FC236}">
                    <a16:creationId xmlns:a16="http://schemas.microsoft.com/office/drawing/2014/main" id="{855453D1-AF47-FF4E-BAFF-5E2E3716B171}"/>
                  </a:ext>
                </a:extLst>
              </p:cNvPr>
              <p:cNvSpPr txBox="1"/>
              <p:nvPr/>
            </p:nvSpPr>
            <p:spPr>
              <a:xfrm>
                <a:off x="3674707" y="1823600"/>
                <a:ext cx="363537" cy="307777"/>
              </a:xfrm>
              <a:prstGeom prst="rect">
                <a:avLst/>
              </a:prstGeom>
              <a:noFill/>
            </p:spPr>
            <p:txBody>
              <a:bodyPr wrap="square" rtlCol="0">
                <a:spAutoFit/>
              </a:bodyPr>
              <a:lstStyle/>
              <a:p>
                <a:r>
                  <a:rPr lang="en-US" sz="1400" dirty="0">
                    <a:solidFill>
                      <a:schemeClr val="bg1">
                        <a:lumMod val="50000"/>
                      </a:schemeClr>
                    </a:solidFill>
                  </a:rPr>
                  <a:t>1</a:t>
                </a:r>
              </a:p>
            </p:txBody>
          </p:sp>
          <p:sp>
            <p:nvSpPr>
              <p:cNvPr id="58" name="TextBox 57">
                <a:extLst>
                  <a:ext uri="{FF2B5EF4-FFF2-40B4-BE49-F238E27FC236}">
                    <a16:creationId xmlns:a16="http://schemas.microsoft.com/office/drawing/2014/main" id="{57BA0FC1-BB4F-7B48-B084-28F4FDC568CB}"/>
                  </a:ext>
                </a:extLst>
              </p:cNvPr>
              <p:cNvSpPr txBox="1"/>
              <p:nvPr/>
            </p:nvSpPr>
            <p:spPr>
              <a:xfrm>
                <a:off x="3674707" y="2568396"/>
                <a:ext cx="363537" cy="307777"/>
              </a:xfrm>
              <a:prstGeom prst="rect">
                <a:avLst/>
              </a:prstGeom>
              <a:noFill/>
            </p:spPr>
            <p:txBody>
              <a:bodyPr wrap="square" rtlCol="0">
                <a:spAutoFit/>
              </a:bodyPr>
              <a:lstStyle/>
              <a:p>
                <a:r>
                  <a:rPr lang="en-US" sz="1400" dirty="0">
                    <a:solidFill>
                      <a:schemeClr val="bg1">
                        <a:lumMod val="50000"/>
                      </a:schemeClr>
                    </a:solidFill>
                  </a:rPr>
                  <a:t>2</a:t>
                </a:r>
              </a:p>
            </p:txBody>
          </p:sp>
          <p:sp>
            <p:nvSpPr>
              <p:cNvPr id="59" name="TextBox 58">
                <a:extLst>
                  <a:ext uri="{FF2B5EF4-FFF2-40B4-BE49-F238E27FC236}">
                    <a16:creationId xmlns:a16="http://schemas.microsoft.com/office/drawing/2014/main" id="{8E3054B2-CA81-B841-9E19-567473D11BAA}"/>
                  </a:ext>
                </a:extLst>
              </p:cNvPr>
              <p:cNvSpPr txBox="1"/>
              <p:nvPr/>
            </p:nvSpPr>
            <p:spPr>
              <a:xfrm>
                <a:off x="3674707" y="3313192"/>
                <a:ext cx="363537" cy="307777"/>
              </a:xfrm>
              <a:prstGeom prst="rect">
                <a:avLst/>
              </a:prstGeom>
              <a:noFill/>
            </p:spPr>
            <p:txBody>
              <a:bodyPr wrap="square" rtlCol="0">
                <a:spAutoFit/>
              </a:bodyPr>
              <a:lstStyle/>
              <a:p>
                <a:r>
                  <a:rPr lang="en-US" sz="1400" dirty="0">
                    <a:solidFill>
                      <a:schemeClr val="bg1">
                        <a:lumMod val="50000"/>
                      </a:schemeClr>
                    </a:solidFill>
                  </a:rPr>
                  <a:t>3</a:t>
                </a:r>
              </a:p>
            </p:txBody>
          </p:sp>
          <p:sp>
            <p:nvSpPr>
              <p:cNvPr id="60" name="TextBox 59">
                <a:extLst>
                  <a:ext uri="{FF2B5EF4-FFF2-40B4-BE49-F238E27FC236}">
                    <a16:creationId xmlns:a16="http://schemas.microsoft.com/office/drawing/2014/main" id="{D559108D-774A-F144-A510-79D3806CD1D2}"/>
                  </a:ext>
                </a:extLst>
              </p:cNvPr>
              <p:cNvSpPr txBox="1"/>
              <p:nvPr/>
            </p:nvSpPr>
            <p:spPr>
              <a:xfrm>
                <a:off x="3674707" y="4057988"/>
                <a:ext cx="363537" cy="307777"/>
              </a:xfrm>
              <a:prstGeom prst="rect">
                <a:avLst/>
              </a:prstGeom>
              <a:noFill/>
            </p:spPr>
            <p:txBody>
              <a:bodyPr wrap="square" rtlCol="0">
                <a:spAutoFit/>
              </a:bodyPr>
              <a:lstStyle/>
              <a:p>
                <a:r>
                  <a:rPr lang="en-US" sz="1400" dirty="0">
                    <a:solidFill>
                      <a:schemeClr val="bg1">
                        <a:lumMod val="50000"/>
                      </a:schemeClr>
                    </a:solidFill>
                  </a:rPr>
                  <a:t>4</a:t>
                </a:r>
              </a:p>
            </p:txBody>
          </p:sp>
          <p:sp>
            <p:nvSpPr>
              <p:cNvPr id="61" name="TextBox 60">
                <a:extLst>
                  <a:ext uri="{FF2B5EF4-FFF2-40B4-BE49-F238E27FC236}">
                    <a16:creationId xmlns:a16="http://schemas.microsoft.com/office/drawing/2014/main" id="{AB8471E7-D4AC-2249-9621-4799DFBD6B68}"/>
                  </a:ext>
                </a:extLst>
              </p:cNvPr>
              <p:cNvSpPr txBox="1"/>
              <p:nvPr/>
            </p:nvSpPr>
            <p:spPr>
              <a:xfrm>
                <a:off x="3674707" y="4802784"/>
                <a:ext cx="363537" cy="307777"/>
              </a:xfrm>
              <a:prstGeom prst="rect">
                <a:avLst/>
              </a:prstGeom>
              <a:noFill/>
            </p:spPr>
            <p:txBody>
              <a:bodyPr wrap="square" rtlCol="0">
                <a:spAutoFit/>
              </a:bodyPr>
              <a:lstStyle/>
              <a:p>
                <a:r>
                  <a:rPr lang="en-US" sz="1400" dirty="0">
                    <a:solidFill>
                      <a:schemeClr val="bg1">
                        <a:lumMod val="50000"/>
                      </a:schemeClr>
                    </a:solidFill>
                  </a:rPr>
                  <a:t>5</a:t>
                </a:r>
              </a:p>
            </p:txBody>
          </p:sp>
          <p:sp>
            <p:nvSpPr>
              <p:cNvPr id="62" name="TextBox 61">
                <a:extLst>
                  <a:ext uri="{FF2B5EF4-FFF2-40B4-BE49-F238E27FC236}">
                    <a16:creationId xmlns:a16="http://schemas.microsoft.com/office/drawing/2014/main" id="{C1A01860-7249-E042-8A5F-2FD2C7B0BC61}"/>
                  </a:ext>
                </a:extLst>
              </p:cNvPr>
              <p:cNvSpPr txBox="1"/>
              <p:nvPr/>
            </p:nvSpPr>
            <p:spPr>
              <a:xfrm>
                <a:off x="3674707" y="5547580"/>
                <a:ext cx="363537" cy="307777"/>
              </a:xfrm>
              <a:prstGeom prst="rect">
                <a:avLst/>
              </a:prstGeom>
              <a:noFill/>
            </p:spPr>
            <p:txBody>
              <a:bodyPr wrap="square" rtlCol="0">
                <a:spAutoFit/>
              </a:bodyPr>
              <a:lstStyle/>
              <a:p>
                <a:r>
                  <a:rPr lang="en-US" sz="1400" dirty="0">
                    <a:solidFill>
                      <a:schemeClr val="bg1">
                        <a:lumMod val="50000"/>
                      </a:schemeClr>
                    </a:solidFill>
                  </a:rPr>
                  <a:t>6</a:t>
                </a:r>
              </a:p>
            </p:txBody>
          </p:sp>
          <p:sp>
            <p:nvSpPr>
              <p:cNvPr id="63" name="TextBox 62">
                <a:extLst>
                  <a:ext uri="{FF2B5EF4-FFF2-40B4-BE49-F238E27FC236}">
                    <a16:creationId xmlns:a16="http://schemas.microsoft.com/office/drawing/2014/main" id="{8978DF4F-288B-244B-BDCA-746057E53CD9}"/>
                  </a:ext>
                </a:extLst>
              </p:cNvPr>
              <p:cNvSpPr txBox="1"/>
              <p:nvPr/>
            </p:nvSpPr>
            <p:spPr>
              <a:xfrm>
                <a:off x="3674707" y="6292374"/>
                <a:ext cx="363537" cy="307777"/>
              </a:xfrm>
              <a:prstGeom prst="rect">
                <a:avLst/>
              </a:prstGeom>
              <a:noFill/>
            </p:spPr>
            <p:txBody>
              <a:bodyPr wrap="square" rtlCol="0">
                <a:spAutoFit/>
              </a:bodyPr>
              <a:lstStyle/>
              <a:p>
                <a:r>
                  <a:rPr lang="en-US" sz="1400" dirty="0">
                    <a:solidFill>
                      <a:schemeClr val="bg1">
                        <a:lumMod val="50000"/>
                      </a:schemeClr>
                    </a:solidFill>
                  </a:rPr>
                  <a:t>7</a:t>
                </a:r>
              </a:p>
            </p:txBody>
          </p:sp>
        </p:grpSp>
      </p:grpSp>
    </p:spTree>
    <p:extLst>
      <p:ext uri="{BB962C8B-B14F-4D97-AF65-F5344CB8AC3E}">
        <p14:creationId xmlns:p14="http://schemas.microsoft.com/office/powerpoint/2010/main" val="35104844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979" name="Group 147"/>
          <p:cNvGraphicFramePr>
            <a:graphicFrameLocks noGrp="1"/>
          </p:cNvGraphicFramePr>
          <p:nvPr>
            <p:extLst>
              <p:ext uri="{D42A27DB-BD31-4B8C-83A1-F6EECF244321}">
                <p14:modId xmlns:p14="http://schemas.microsoft.com/office/powerpoint/2010/main" val="3210382825"/>
              </p:ext>
            </p:extLst>
          </p:nvPr>
        </p:nvGraphicFramePr>
        <p:xfrm>
          <a:off x="106363" y="2010819"/>
          <a:ext cx="8923337" cy="4823666"/>
        </p:xfrm>
        <a:graphic>
          <a:graphicData uri="http://schemas.openxmlformats.org/drawingml/2006/table">
            <a:tbl>
              <a:tblPr/>
              <a:tblGrid>
                <a:gridCol w="2257172">
                  <a:extLst>
                    <a:ext uri="{9D8B030D-6E8A-4147-A177-3AD203B41FA5}">
                      <a16:colId xmlns:a16="http://schemas.microsoft.com/office/drawing/2014/main" val="20000"/>
                    </a:ext>
                  </a:extLst>
                </a:gridCol>
                <a:gridCol w="2457606">
                  <a:extLst>
                    <a:ext uri="{9D8B030D-6E8A-4147-A177-3AD203B41FA5}">
                      <a16:colId xmlns:a16="http://schemas.microsoft.com/office/drawing/2014/main" val="20001"/>
                    </a:ext>
                  </a:extLst>
                </a:gridCol>
                <a:gridCol w="4208559">
                  <a:extLst>
                    <a:ext uri="{9D8B030D-6E8A-4147-A177-3AD203B41FA5}">
                      <a16:colId xmlns:a16="http://schemas.microsoft.com/office/drawing/2014/main" val="20002"/>
                    </a:ext>
                  </a:extLst>
                </a:gridCol>
              </a:tblGrid>
              <a:tr h="472257">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ALGORITHM</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HARDWARE ASSIST</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COMMENTS</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909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FIFO</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None</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Could lead to performance anomalies</a:t>
                      </a:r>
                      <a:endParaRPr kumimoji="0" lang="en-US" sz="1800" b="1"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92">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dirty="0" err="1">
                          <a:ln>
                            <a:noFill/>
                          </a:ln>
                          <a:solidFill>
                            <a:schemeClr val="tx1"/>
                          </a:solidFill>
                          <a:effectLst/>
                          <a:latin typeface="Times New Roman" charset="0"/>
                          <a:ea typeface="ＭＳ Ｐゴシック" charset="0"/>
                          <a:cs typeface="Times New Roman" charset="0"/>
                        </a:rPr>
                        <a:t>Belady’s</a:t>
                      </a: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 MIN</a:t>
                      </a:r>
                      <a:endParaRPr kumimoji="0" lang="en-US" sz="1800" b="1"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An oracle</a:t>
                      </a:r>
                      <a:endParaRPr kumimoji="0" lang="en-US" sz="1800" b="1"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Provably optimal; not realizable in hardware; useful as a standard</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937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True LRU</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Push down stack</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Expected performance close to optimal; infeasible</a:t>
                      </a:r>
                      <a:endParaRPr kumimoji="0" lang="en-US" sz="1800" b="1"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5384">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Approximate LRU #1</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A small hardware stack</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Expected performance close to optimal; worst-case performance may be similar to FIFO</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155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Approximate LRU #2</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Reference bit per page</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Expected performance close to optimal; moderate hardware complexity</a:t>
                      </a:r>
                      <a:endParaRPr kumimoji="0" lang="en-US" sz="1800" b="1"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26491">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Second chance replacement</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Reference bit per page</a:t>
                      </a:r>
                      <a:endParaRPr kumimoji="0" lang="en-US" sz="18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Expected performance better than FIFO; memory manager implementation simplified compared to LRU schemes</a:t>
                      </a:r>
                      <a:endParaRPr kumimoji="0" lang="en-US" sz="1800" b="1"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9188" name="Rectangle 139"/>
          <p:cNvSpPr>
            <a:spLocks noChangeArrowheads="1"/>
          </p:cNvSpPr>
          <p:nvPr/>
        </p:nvSpPr>
        <p:spPr bwMode="auto">
          <a:xfrm>
            <a:off x="0" y="588327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 name="Title 3"/>
          <p:cNvSpPr>
            <a:spLocks noGrp="1"/>
          </p:cNvSpPr>
          <p:nvPr>
            <p:ph type="title"/>
          </p:nvPr>
        </p:nvSpPr>
        <p:spPr/>
        <p:txBody>
          <a:bodyPr/>
          <a:lstStyle/>
          <a:p>
            <a:r>
              <a:rPr lang="en-US" dirty="0"/>
              <a:t>Page replacement algorithms</a:t>
            </a:r>
          </a:p>
        </p:txBody>
      </p:sp>
    </p:spTree>
    <p:extLst>
      <p:ext uri="{BB962C8B-B14F-4D97-AF65-F5344CB8AC3E}">
        <p14:creationId xmlns:p14="http://schemas.microsoft.com/office/powerpoint/2010/main" val="120231461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76EE-274B-F842-979E-F9FFD17B3343}"/>
              </a:ext>
            </a:extLst>
          </p:cNvPr>
          <p:cNvSpPr>
            <a:spLocks noGrp="1"/>
          </p:cNvSpPr>
          <p:nvPr>
            <p:ph type="title"/>
          </p:nvPr>
        </p:nvSpPr>
        <p:spPr/>
        <p:txBody>
          <a:bodyPr/>
          <a:lstStyle/>
          <a:p>
            <a:r>
              <a:rPr lang="en-US" dirty="0"/>
              <a:t>Page Table Entry (PTE) Example</a:t>
            </a:r>
          </a:p>
        </p:txBody>
      </p:sp>
      <p:graphicFrame>
        <p:nvGraphicFramePr>
          <p:cNvPr id="5" name="Table 5">
            <a:extLst>
              <a:ext uri="{FF2B5EF4-FFF2-40B4-BE49-F238E27FC236}">
                <a16:creationId xmlns:a16="http://schemas.microsoft.com/office/drawing/2014/main" id="{4352267B-364A-BF4F-19E3-40DDD0D6DEAD}"/>
              </a:ext>
            </a:extLst>
          </p:cNvPr>
          <p:cNvGraphicFramePr>
            <a:graphicFrameLocks noGrp="1"/>
          </p:cNvGraphicFramePr>
          <p:nvPr>
            <p:ph idx="1"/>
          </p:nvPr>
        </p:nvGraphicFramePr>
        <p:xfrm>
          <a:off x="1626796" y="2278280"/>
          <a:ext cx="7077077" cy="2763520"/>
        </p:xfrm>
        <a:graphic>
          <a:graphicData uri="http://schemas.openxmlformats.org/drawingml/2006/table">
            <a:tbl>
              <a:tblPr firstRow="1" bandRow="1">
                <a:tableStyleId>{5C22544A-7EE6-4342-B048-85BDC9FD1C3A}</a:tableStyleId>
              </a:tblPr>
              <a:tblGrid>
                <a:gridCol w="673038">
                  <a:extLst>
                    <a:ext uri="{9D8B030D-6E8A-4147-A177-3AD203B41FA5}">
                      <a16:colId xmlns:a16="http://schemas.microsoft.com/office/drawing/2014/main" val="4038337033"/>
                    </a:ext>
                  </a:extLst>
                </a:gridCol>
                <a:gridCol w="1392490">
                  <a:extLst>
                    <a:ext uri="{9D8B030D-6E8A-4147-A177-3AD203B41FA5}">
                      <a16:colId xmlns:a16="http://schemas.microsoft.com/office/drawing/2014/main" val="3005676078"/>
                    </a:ext>
                  </a:extLst>
                </a:gridCol>
                <a:gridCol w="1473010">
                  <a:extLst>
                    <a:ext uri="{9D8B030D-6E8A-4147-A177-3AD203B41FA5}">
                      <a16:colId xmlns:a16="http://schemas.microsoft.com/office/drawing/2014/main" val="3237639905"/>
                    </a:ext>
                  </a:extLst>
                </a:gridCol>
                <a:gridCol w="1179513">
                  <a:extLst>
                    <a:ext uri="{9D8B030D-6E8A-4147-A177-3AD203B41FA5}">
                      <a16:colId xmlns:a16="http://schemas.microsoft.com/office/drawing/2014/main" val="3625851543"/>
                    </a:ext>
                  </a:extLst>
                </a:gridCol>
                <a:gridCol w="1179513">
                  <a:extLst>
                    <a:ext uri="{9D8B030D-6E8A-4147-A177-3AD203B41FA5}">
                      <a16:colId xmlns:a16="http://schemas.microsoft.com/office/drawing/2014/main" val="1416733560"/>
                    </a:ext>
                  </a:extLst>
                </a:gridCol>
                <a:gridCol w="1179513">
                  <a:extLst>
                    <a:ext uri="{9D8B030D-6E8A-4147-A177-3AD203B41FA5}">
                      <a16:colId xmlns:a16="http://schemas.microsoft.com/office/drawing/2014/main" val="2945948060"/>
                    </a:ext>
                  </a:extLst>
                </a:gridCol>
              </a:tblGrid>
              <a:tr h="370840">
                <a:tc>
                  <a:txBody>
                    <a:bodyPr/>
                    <a:lstStyle/>
                    <a:p>
                      <a:pPr algn="ctr"/>
                      <a:r>
                        <a:rPr lang="en-US" dirty="0"/>
                        <a:t>Valid</a:t>
                      </a:r>
                    </a:p>
                  </a:txBody>
                  <a:tcPr/>
                </a:tc>
                <a:tc>
                  <a:txBody>
                    <a:bodyPr/>
                    <a:lstStyle/>
                    <a:p>
                      <a:pPr algn="ctr"/>
                      <a:r>
                        <a:rPr lang="en-US" dirty="0"/>
                        <a:t>PFN</a:t>
                      </a:r>
                    </a:p>
                  </a:txBody>
                  <a:tcPr/>
                </a:tc>
                <a:tc>
                  <a:txBody>
                    <a:bodyPr/>
                    <a:lstStyle/>
                    <a:p>
                      <a:pPr algn="ctr"/>
                      <a:r>
                        <a:rPr lang="en-US" dirty="0"/>
                        <a:t>Referenced</a:t>
                      </a:r>
                    </a:p>
                    <a:p>
                      <a:pPr algn="ctr"/>
                      <a:r>
                        <a:rPr lang="en-US" dirty="0"/>
                        <a:t>(optional)</a:t>
                      </a:r>
                    </a:p>
                  </a:txBody>
                  <a:tcPr/>
                </a:tc>
                <a:tc>
                  <a:txBody>
                    <a:bodyPr/>
                    <a:lstStyle/>
                    <a:p>
                      <a:pPr algn="ctr"/>
                      <a:r>
                        <a:rPr lang="en-US" dirty="0"/>
                        <a:t>Dirty</a:t>
                      </a:r>
                    </a:p>
                    <a:p>
                      <a:pPr algn="ctr"/>
                      <a:r>
                        <a:rPr lang="en-US" dirty="0"/>
                        <a:t>(optional)</a:t>
                      </a:r>
                    </a:p>
                  </a:txBody>
                  <a:tcPr/>
                </a:tc>
                <a:tc>
                  <a:txBody>
                    <a:bodyPr/>
                    <a:lstStyle/>
                    <a:p>
                      <a:pPr algn="ctr"/>
                      <a:r>
                        <a:rPr lang="en-US" dirty="0"/>
                        <a:t>Read-only</a:t>
                      </a:r>
                    </a:p>
                    <a:p>
                      <a:pPr algn="ctr"/>
                      <a:r>
                        <a:rPr lang="en-US" dirty="0"/>
                        <a:t>(optional)</a:t>
                      </a:r>
                    </a:p>
                  </a:txBody>
                  <a:tcPr/>
                </a:tc>
                <a:tc>
                  <a:txBody>
                    <a:bodyPr/>
                    <a:lstStyle/>
                    <a:p>
                      <a:pPr algn="ctr"/>
                      <a:r>
                        <a:rPr lang="en-US" dirty="0"/>
                        <a:t>Other info</a:t>
                      </a:r>
                    </a:p>
                  </a:txBody>
                  <a:tcPr/>
                </a:tc>
                <a:extLst>
                  <a:ext uri="{0D108BD9-81ED-4DB2-BD59-A6C34878D82A}">
                    <a16:rowId xmlns:a16="http://schemas.microsoft.com/office/drawing/2014/main" val="3753734207"/>
                  </a:ext>
                </a:extLst>
              </a:tr>
              <a:tr h="370840">
                <a:tc>
                  <a:txBody>
                    <a:bodyPr/>
                    <a:lstStyle/>
                    <a:p>
                      <a:pPr algn="ctr"/>
                      <a:r>
                        <a:rPr lang="en-US" dirty="0"/>
                        <a:t>1</a:t>
                      </a:r>
                    </a:p>
                  </a:txBody>
                  <a:tcPr/>
                </a:tc>
                <a:tc>
                  <a:txBody>
                    <a:bodyPr/>
                    <a:lstStyle/>
                    <a:p>
                      <a:pPr algn="ctr"/>
                      <a:r>
                        <a:rPr lang="en-US" dirty="0"/>
                        <a:t>12</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3231395317"/>
                  </a:ext>
                </a:extLst>
              </a:tr>
              <a:tr h="370840">
                <a:tc>
                  <a:txBody>
                    <a:bodyPr/>
                    <a:lstStyle/>
                    <a:p>
                      <a:pPr algn="ctr"/>
                      <a:r>
                        <a:rPr lang="en-US" dirty="0"/>
                        <a:t>1</a:t>
                      </a:r>
                    </a:p>
                  </a:txBody>
                  <a:tcPr/>
                </a:tc>
                <a:tc>
                  <a:txBody>
                    <a:bodyPr/>
                    <a:lstStyle/>
                    <a:p>
                      <a:pPr algn="ctr"/>
                      <a:r>
                        <a:rPr lang="en-US" dirty="0"/>
                        <a:t>16</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a:p>
                  </a:txBody>
                  <a:tcPr/>
                </a:tc>
                <a:extLst>
                  <a:ext uri="{0D108BD9-81ED-4DB2-BD59-A6C34878D82A}">
                    <a16:rowId xmlns:a16="http://schemas.microsoft.com/office/drawing/2014/main" val="2533357161"/>
                  </a:ext>
                </a:extLst>
              </a:tr>
              <a:tr h="370840">
                <a:tc>
                  <a:txBody>
                    <a:bodyPr/>
                    <a:lstStyle/>
                    <a:p>
                      <a:pPr algn="ctr"/>
                      <a:r>
                        <a:rPr lang="en-US" dirty="0"/>
                        <a:t>0</a:t>
                      </a:r>
                    </a:p>
                  </a:txBody>
                  <a:tcPr/>
                </a:tc>
                <a:tc>
                  <a:txBody>
                    <a:bodyPr/>
                    <a:lstStyle/>
                    <a:p>
                      <a:pPr algn="ctr"/>
                      <a:r>
                        <a:rPr lang="en-US" dirty="0"/>
                        <a:t>14</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a:p>
                  </a:txBody>
                  <a:tcPr/>
                </a:tc>
                <a:extLst>
                  <a:ext uri="{0D108BD9-81ED-4DB2-BD59-A6C34878D82A}">
                    <a16:rowId xmlns:a16="http://schemas.microsoft.com/office/drawing/2014/main" val="2945009951"/>
                  </a:ext>
                </a:extLst>
              </a:tr>
              <a:tr h="370840">
                <a:tc>
                  <a:txBody>
                    <a:bodyPr/>
                    <a:lstStyle/>
                    <a:p>
                      <a:pPr algn="ctr"/>
                      <a:r>
                        <a:rPr lang="en-US" dirty="0"/>
                        <a:t>1</a:t>
                      </a:r>
                    </a:p>
                  </a:txBody>
                  <a:tcPr/>
                </a:tc>
                <a:tc>
                  <a:txBody>
                    <a:bodyPr/>
                    <a:lstStyle/>
                    <a:p>
                      <a:pPr algn="ctr"/>
                      <a:r>
                        <a:rPr lang="en-US" dirty="0"/>
                        <a:t>36</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a:p>
                  </a:txBody>
                  <a:tcPr/>
                </a:tc>
                <a:extLst>
                  <a:ext uri="{0D108BD9-81ED-4DB2-BD59-A6C34878D82A}">
                    <a16:rowId xmlns:a16="http://schemas.microsoft.com/office/drawing/2014/main" val="2293706048"/>
                  </a:ext>
                </a:extLst>
              </a:tr>
              <a:tr h="370840">
                <a:tc>
                  <a:txBody>
                    <a:bodyPr/>
                    <a:lstStyle/>
                    <a:p>
                      <a:pPr algn="ctr"/>
                      <a:r>
                        <a:rPr lang="en-US" dirty="0"/>
                        <a:t>1</a:t>
                      </a:r>
                    </a:p>
                  </a:txBody>
                  <a:tcPr/>
                </a:tc>
                <a:tc>
                  <a:txBody>
                    <a:bodyPr/>
                    <a:lstStyle/>
                    <a:p>
                      <a:pPr algn="ctr"/>
                      <a:r>
                        <a:rPr lang="en-US" dirty="0"/>
                        <a:t>9</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 execute</a:t>
                      </a:r>
                    </a:p>
                  </a:txBody>
                  <a:tcPr/>
                </a:tc>
                <a:extLst>
                  <a:ext uri="{0D108BD9-81ED-4DB2-BD59-A6C34878D82A}">
                    <a16:rowId xmlns:a16="http://schemas.microsoft.com/office/drawing/2014/main" val="3131616290"/>
                  </a:ext>
                </a:extLst>
              </a:tr>
            </a:tbl>
          </a:graphicData>
        </a:graphic>
      </p:graphicFrame>
      <p:sp>
        <p:nvSpPr>
          <p:cNvPr id="6" name="TextBox 5">
            <a:extLst>
              <a:ext uri="{FF2B5EF4-FFF2-40B4-BE49-F238E27FC236}">
                <a16:creationId xmlns:a16="http://schemas.microsoft.com/office/drawing/2014/main" id="{8942A4E0-1E13-34A4-BBCC-327E6E31EAC3}"/>
              </a:ext>
            </a:extLst>
          </p:cNvPr>
          <p:cNvSpPr txBox="1"/>
          <p:nvPr/>
        </p:nvSpPr>
        <p:spPr>
          <a:xfrm>
            <a:off x="1329913" y="2909455"/>
            <a:ext cx="296883" cy="369332"/>
          </a:xfrm>
          <a:prstGeom prst="rect">
            <a:avLst/>
          </a:prstGeom>
          <a:noFill/>
        </p:spPr>
        <p:txBody>
          <a:bodyPr wrap="square" rtlCol="0">
            <a:spAutoFit/>
          </a:bodyPr>
          <a:lstStyle/>
          <a:p>
            <a:r>
              <a:rPr lang="en-US" dirty="0"/>
              <a:t>0</a:t>
            </a:r>
          </a:p>
        </p:txBody>
      </p:sp>
      <p:sp>
        <p:nvSpPr>
          <p:cNvPr id="7" name="TextBox 6">
            <a:extLst>
              <a:ext uri="{FF2B5EF4-FFF2-40B4-BE49-F238E27FC236}">
                <a16:creationId xmlns:a16="http://schemas.microsoft.com/office/drawing/2014/main" id="{786CB14F-0C8B-D857-85E8-5843175E5B17}"/>
              </a:ext>
            </a:extLst>
          </p:cNvPr>
          <p:cNvSpPr txBox="1"/>
          <p:nvPr/>
        </p:nvSpPr>
        <p:spPr>
          <a:xfrm>
            <a:off x="1329912" y="3286497"/>
            <a:ext cx="296883" cy="369332"/>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2C74B54C-0B89-8627-7386-DFDA2C780008}"/>
              </a:ext>
            </a:extLst>
          </p:cNvPr>
          <p:cNvSpPr txBox="1"/>
          <p:nvPr/>
        </p:nvSpPr>
        <p:spPr>
          <a:xfrm>
            <a:off x="1329911" y="3663539"/>
            <a:ext cx="296883" cy="369332"/>
          </a:xfrm>
          <a:prstGeom prst="rect">
            <a:avLst/>
          </a:prstGeom>
          <a:noFill/>
        </p:spPr>
        <p:txBody>
          <a:bodyPr wrap="square" rtlCol="0">
            <a:spAutoFit/>
          </a:bodyPr>
          <a:lstStyle/>
          <a:p>
            <a:r>
              <a:rPr lang="en-US" dirty="0"/>
              <a:t>2</a:t>
            </a:r>
          </a:p>
        </p:txBody>
      </p:sp>
      <p:sp>
        <p:nvSpPr>
          <p:cNvPr id="9" name="TextBox 8">
            <a:extLst>
              <a:ext uri="{FF2B5EF4-FFF2-40B4-BE49-F238E27FC236}">
                <a16:creationId xmlns:a16="http://schemas.microsoft.com/office/drawing/2014/main" id="{3EAA7144-3317-E7D9-DEFA-166E92EF4A8C}"/>
              </a:ext>
            </a:extLst>
          </p:cNvPr>
          <p:cNvSpPr txBox="1"/>
          <p:nvPr/>
        </p:nvSpPr>
        <p:spPr>
          <a:xfrm>
            <a:off x="1329910" y="4040581"/>
            <a:ext cx="296883" cy="369332"/>
          </a:xfrm>
          <a:prstGeom prst="rect">
            <a:avLst/>
          </a:prstGeom>
          <a:noFill/>
        </p:spPr>
        <p:txBody>
          <a:bodyPr wrap="square" rtlCol="0">
            <a:spAutoFit/>
          </a:bodyPr>
          <a:lstStyle/>
          <a:p>
            <a:r>
              <a:rPr lang="en-US" dirty="0"/>
              <a:t>3</a:t>
            </a:r>
          </a:p>
        </p:txBody>
      </p:sp>
      <p:sp>
        <p:nvSpPr>
          <p:cNvPr id="10" name="TextBox 9">
            <a:extLst>
              <a:ext uri="{FF2B5EF4-FFF2-40B4-BE49-F238E27FC236}">
                <a16:creationId xmlns:a16="http://schemas.microsoft.com/office/drawing/2014/main" id="{53059624-9593-3319-F5DF-A2AE0CF9D04F}"/>
              </a:ext>
            </a:extLst>
          </p:cNvPr>
          <p:cNvSpPr txBox="1"/>
          <p:nvPr/>
        </p:nvSpPr>
        <p:spPr>
          <a:xfrm>
            <a:off x="1329909" y="4417623"/>
            <a:ext cx="296883" cy="369332"/>
          </a:xfrm>
          <a:prstGeom prst="rect">
            <a:avLst/>
          </a:prstGeom>
          <a:noFill/>
        </p:spPr>
        <p:txBody>
          <a:bodyPr wrap="square" rtlCol="0">
            <a:spAutoFit/>
          </a:bodyPr>
          <a:lstStyle/>
          <a:p>
            <a:r>
              <a:rPr lang="en-US" dirty="0"/>
              <a:t>4</a:t>
            </a:r>
          </a:p>
        </p:txBody>
      </p:sp>
      <p:sp>
        <p:nvSpPr>
          <p:cNvPr id="11" name="TextBox 10">
            <a:extLst>
              <a:ext uri="{FF2B5EF4-FFF2-40B4-BE49-F238E27FC236}">
                <a16:creationId xmlns:a16="http://schemas.microsoft.com/office/drawing/2014/main" id="{134275F9-097B-C448-DE45-BA111EA69BA3}"/>
              </a:ext>
            </a:extLst>
          </p:cNvPr>
          <p:cNvSpPr txBox="1"/>
          <p:nvPr/>
        </p:nvSpPr>
        <p:spPr>
          <a:xfrm>
            <a:off x="724269" y="2534188"/>
            <a:ext cx="902525" cy="369332"/>
          </a:xfrm>
          <a:prstGeom prst="rect">
            <a:avLst/>
          </a:prstGeom>
          <a:noFill/>
        </p:spPr>
        <p:txBody>
          <a:bodyPr wrap="square" rtlCol="0">
            <a:spAutoFit/>
          </a:bodyPr>
          <a:lstStyle/>
          <a:p>
            <a:pPr algn="r"/>
            <a:r>
              <a:rPr lang="en-US" dirty="0"/>
              <a:t>VPN</a:t>
            </a:r>
          </a:p>
        </p:txBody>
      </p:sp>
    </p:spTree>
    <p:extLst>
      <p:ext uri="{BB962C8B-B14F-4D97-AF65-F5344CB8AC3E}">
        <p14:creationId xmlns:p14="http://schemas.microsoft.com/office/powerpoint/2010/main" val="3717341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Title 4">
            <a:extLst>
              <a:ext uri="{FF2B5EF4-FFF2-40B4-BE49-F238E27FC236}">
                <a16:creationId xmlns:a16="http://schemas.microsoft.com/office/drawing/2014/main" id="{D0728D12-4335-92AB-15B5-013B84FBB940}"/>
              </a:ext>
            </a:extLst>
          </p:cNvPr>
          <p:cNvSpPr>
            <a:spLocks noGrp="1"/>
          </p:cNvSpPr>
          <p:nvPr>
            <p:ph type="title" orient="vert"/>
          </p:nvPr>
        </p:nvSpPr>
        <p:spPr/>
        <p:txBody>
          <a:bodyPr/>
          <a:lstStyle/>
          <a:p>
            <a:r>
              <a:rPr lang="en-US" dirty="0"/>
              <a:t>Oops!</a:t>
            </a:r>
          </a:p>
        </p:txBody>
      </p:sp>
      <p:sp>
        <p:nvSpPr>
          <p:cNvPr id="6" name="Vertical Text Placeholder 5">
            <a:extLst>
              <a:ext uri="{FF2B5EF4-FFF2-40B4-BE49-F238E27FC236}">
                <a16:creationId xmlns:a16="http://schemas.microsoft.com/office/drawing/2014/main" id="{CF0A095E-FA67-13D9-AEDC-9BB9F3FAF92D}"/>
              </a:ext>
            </a:extLst>
          </p:cNvPr>
          <p:cNvSpPr>
            <a:spLocks noGrp="1"/>
          </p:cNvSpPr>
          <p:nvPr>
            <p:ph type="body" orient="vert" idx="1"/>
          </p:nvPr>
        </p:nvSpPr>
        <p:spPr/>
        <p:txBody>
          <a:bodyPr/>
          <a:lstStyle/>
          <a:p>
            <a:endParaRPr lang="en-US"/>
          </a:p>
        </p:txBody>
      </p:sp>
      <p:pic>
        <p:nvPicPr>
          <p:cNvPr id="4" name="Picture 3">
            <a:extLst>
              <a:ext uri="{FF2B5EF4-FFF2-40B4-BE49-F238E27FC236}">
                <a16:creationId xmlns:a16="http://schemas.microsoft.com/office/drawing/2014/main" id="{8F6A1E13-074E-690B-E2B7-ACB97996DB25}"/>
              </a:ext>
            </a:extLst>
          </p:cNvPr>
          <p:cNvPicPr>
            <a:picLocks noChangeAspect="1"/>
          </p:cNvPicPr>
          <p:nvPr/>
        </p:nvPicPr>
        <p:blipFill>
          <a:blip r:embed="rId2"/>
          <a:stretch>
            <a:fillRect/>
          </a:stretch>
        </p:blipFill>
        <p:spPr>
          <a:xfrm>
            <a:off x="101600" y="117204"/>
            <a:ext cx="7442200" cy="6740796"/>
          </a:xfrm>
          <a:prstGeom prst="rect">
            <a:avLst/>
          </a:prstGeom>
        </p:spPr>
      </p:pic>
    </p:spTree>
    <p:extLst>
      <p:ext uri="{BB962C8B-B14F-4D97-AF65-F5344CB8AC3E}">
        <p14:creationId xmlns:p14="http://schemas.microsoft.com/office/powerpoint/2010/main" val="19580820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our pipelined processor</a:t>
            </a:r>
          </a:p>
        </p:txBody>
      </p:sp>
      <p:sp>
        <p:nvSpPr>
          <p:cNvPr id="33" name="Content Placeholder 32"/>
          <p:cNvSpPr>
            <a:spLocks noGrp="1"/>
          </p:cNvSpPr>
          <p:nvPr>
            <p:ph idx="1"/>
          </p:nvPr>
        </p:nvSpPr>
        <p:spPr>
          <a:xfrm>
            <a:off x="313593" y="2146593"/>
            <a:ext cx="4813279" cy="4402753"/>
          </a:xfrm>
        </p:spPr>
        <p:txBody>
          <a:bodyPr>
            <a:normAutofit/>
          </a:bodyPr>
          <a:lstStyle/>
          <a:p>
            <a:r>
              <a:rPr lang="en-US" dirty="0"/>
              <a:t>With virtual memory</a:t>
            </a:r>
            <a:r>
              <a:rPr lang="mr-IN" dirty="0"/>
              <a:t>…</a:t>
            </a:r>
            <a:endParaRPr lang="en-US" dirty="0"/>
          </a:p>
          <a:p>
            <a:r>
              <a:rPr lang="en-US" dirty="0">
                <a:solidFill>
                  <a:srgbClr val="FF0000"/>
                </a:solidFill>
              </a:rPr>
              <a:t>Every memory </a:t>
            </a:r>
            <a:br>
              <a:rPr lang="en-US" dirty="0">
                <a:solidFill>
                  <a:srgbClr val="FF0000"/>
                </a:solidFill>
              </a:rPr>
            </a:br>
            <a:r>
              <a:rPr lang="en-US" dirty="0">
                <a:solidFill>
                  <a:srgbClr val="FF0000"/>
                </a:solidFill>
              </a:rPr>
              <a:t>access requires two </a:t>
            </a:r>
            <a:br>
              <a:rPr lang="en-US" dirty="0">
                <a:solidFill>
                  <a:srgbClr val="FF0000"/>
                </a:solidFill>
              </a:rPr>
            </a:br>
            <a:r>
              <a:rPr lang="en-US" dirty="0">
                <a:solidFill>
                  <a:srgbClr val="FF0000"/>
                </a:solidFill>
              </a:rPr>
              <a:t>memory accesses</a:t>
            </a:r>
            <a:r>
              <a:rPr lang="en-US" dirty="0"/>
              <a:t>!</a:t>
            </a:r>
          </a:p>
          <a:p>
            <a:pPr lvl="1"/>
            <a:r>
              <a:rPr lang="en-US" dirty="0"/>
              <a:t>PTE</a:t>
            </a:r>
          </a:p>
          <a:p>
            <a:pPr lvl="1"/>
            <a:r>
              <a:rPr lang="en-US" dirty="0"/>
              <a:t>Actual memory word</a:t>
            </a:r>
          </a:p>
          <a:p>
            <a:r>
              <a:rPr lang="en-US" dirty="0"/>
              <a:t>This is bad news for the pipeline</a:t>
            </a:r>
          </a:p>
          <a:p>
            <a:r>
              <a:rPr lang="en-US" dirty="0">
                <a:solidFill>
                  <a:srgbClr val="FF0000"/>
                </a:solidFill>
              </a:rPr>
              <a:t>At least one bubble for every instruction</a:t>
            </a:r>
          </a:p>
        </p:txBody>
      </p:sp>
      <p:grpSp>
        <p:nvGrpSpPr>
          <p:cNvPr id="3" name="Group 2"/>
          <p:cNvGrpSpPr>
            <a:grpSpLocks/>
          </p:cNvGrpSpPr>
          <p:nvPr/>
        </p:nvGrpSpPr>
        <p:grpSpPr bwMode="auto">
          <a:xfrm>
            <a:off x="3328286" y="1850950"/>
            <a:ext cx="5529964" cy="2798908"/>
            <a:chOff x="576" y="317"/>
            <a:chExt cx="4564" cy="2310"/>
          </a:xfrm>
        </p:grpSpPr>
        <p:sp>
          <p:nvSpPr>
            <p:cNvPr id="4" name="Text Box 3"/>
            <p:cNvSpPr txBox="1">
              <a:spLocks noChangeArrowheads="1"/>
            </p:cNvSpPr>
            <p:nvPr/>
          </p:nvSpPr>
          <p:spPr bwMode="auto">
            <a:xfrm>
              <a:off x="816" y="1152"/>
              <a:ext cx="288"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300" b="1"/>
                <a:t>IF</a:t>
              </a:r>
            </a:p>
          </p:txBody>
        </p:sp>
        <p:sp>
          <p:nvSpPr>
            <p:cNvPr id="5" name="Text Box 4"/>
            <p:cNvSpPr txBox="1">
              <a:spLocks noChangeArrowheads="1"/>
            </p:cNvSpPr>
            <p:nvPr/>
          </p:nvSpPr>
          <p:spPr bwMode="auto">
            <a:xfrm>
              <a:off x="1680" y="1152"/>
              <a:ext cx="528"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300" b="1"/>
                <a:t>ID/RR</a:t>
              </a:r>
            </a:p>
          </p:txBody>
        </p:sp>
        <p:sp>
          <p:nvSpPr>
            <p:cNvPr id="6" name="Text Box 5"/>
            <p:cNvSpPr txBox="1">
              <a:spLocks noChangeArrowheads="1"/>
            </p:cNvSpPr>
            <p:nvPr/>
          </p:nvSpPr>
          <p:spPr bwMode="auto">
            <a:xfrm>
              <a:off x="2640" y="1152"/>
              <a:ext cx="33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300" b="1"/>
                <a:t>EX</a:t>
              </a:r>
            </a:p>
          </p:txBody>
        </p:sp>
        <p:sp>
          <p:nvSpPr>
            <p:cNvPr id="7" name="Text Box 6"/>
            <p:cNvSpPr txBox="1">
              <a:spLocks noChangeArrowheads="1"/>
            </p:cNvSpPr>
            <p:nvPr/>
          </p:nvSpPr>
          <p:spPr bwMode="auto">
            <a:xfrm>
              <a:off x="3408" y="1152"/>
              <a:ext cx="480"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300" b="1"/>
                <a:t>MEM</a:t>
              </a:r>
            </a:p>
          </p:txBody>
        </p:sp>
        <p:sp>
          <p:nvSpPr>
            <p:cNvPr id="8" name="Text Box 7"/>
            <p:cNvSpPr txBox="1">
              <a:spLocks noChangeArrowheads="1"/>
            </p:cNvSpPr>
            <p:nvPr/>
          </p:nvSpPr>
          <p:spPr bwMode="auto">
            <a:xfrm>
              <a:off x="4324" y="1152"/>
              <a:ext cx="57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300" b="1"/>
                <a:t>RW</a:t>
              </a:r>
            </a:p>
          </p:txBody>
        </p:sp>
        <p:sp>
          <p:nvSpPr>
            <p:cNvPr id="9" name="Line 8"/>
            <p:cNvSpPr>
              <a:spLocks noChangeShapeType="1"/>
            </p:cNvSpPr>
            <p:nvPr/>
          </p:nvSpPr>
          <p:spPr bwMode="auto">
            <a:xfrm>
              <a:off x="576" y="1248"/>
              <a:ext cx="24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00"/>
            </a:p>
          </p:txBody>
        </p:sp>
        <p:sp>
          <p:nvSpPr>
            <p:cNvPr id="10" name="Line 9"/>
            <p:cNvSpPr>
              <a:spLocks noChangeShapeType="1"/>
            </p:cNvSpPr>
            <p:nvPr/>
          </p:nvSpPr>
          <p:spPr bwMode="auto">
            <a:xfrm>
              <a:off x="4900" y="1248"/>
              <a:ext cx="24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00"/>
            </a:p>
          </p:txBody>
        </p:sp>
        <p:sp>
          <p:nvSpPr>
            <p:cNvPr id="13" name="Text Box 12"/>
            <p:cNvSpPr txBox="1">
              <a:spLocks noChangeArrowheads="1"/>
            </p:cNvSpPr>
            <p:nvPr/>
          </p:nvSpPr>
          <p:spPr bwMode="auto">
            <a:xfrm>
              <a:off x="1344" y="528"/>
              <a:ext cx="192" cy="209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300"/>
                </a:spcBef>
              </a:pPr>
              <a:r>
                <a:rPr lang="en-US" sz="1300" dirty="0"/>
                <a:t>B</a:t>
              </a:r>
            </a:p>
            <a:p>
              <a:pPr eaLnBrk="1" hangingPunct="1">
                <a:spcBef>
                  <a:spcPts val="300"/>
                </a:spcBef>
              </a:pPr>
              <a:r>
                <a:rPr lang="en-US" sz="1300" dirty="0"/>
                <a:t>U</a:t>
              </a:r>
            </a:p>
            <a:p>
              <a:pPr eaLnBrk="1" hangingPunct="1">
                <a:spcBef>
                  <a:spcPts val="300"/>
                </a:spcBef>
              </a:pPr>
              <a:r>
                <a:rPr lang="en-US" sz="1300" dirty="0"/>
                <a:t>F</a:t>
              </a:r>
            </a:p>
            <a:p>
              <a:pPr eaLnBrk="1" hangingPunct="1">
                <a:spcBef>
                  <a:spcPts val="300"/>
                </a:spcBef>
              </a:pPr>
              <a:r>
                <a:rPr lang="en-US" sz="1300" dirty="0"/>
                <a:t>F</a:t>
              </a:r>
            </a:p>
            <a:p>
              <a:pPr eaLnBrk="1" hangingPunct="1">
                <a:spcBef>
                  <a:spcPts val="300"/>
                </a:spcBef>
              </a:pPr>
              <a:r>
                <a:rPr lang="en-US" sz="1300" dirty="0"/>
                <a:t>E</a:t>
              </a:r>
            </a:p>
            <a:p>
              <a:pPr eaLnBrk="1" hangingPunct="1">
                <a:spcBef>
                  <a:spcPts val="300"/>
                </a:spcBef>
              </a:pPr>
              <a:r>
                <a:rPr lang="en-US" sz="1300" dirty="0"/>
                <a:t>R</a:t>
              </a:r>
            </a:p>
          </p:txBody>
        </p:sp>
        <p:sp>
          <p:nvSpPr>
            <p:cNvPr id="14" name="Text Box 13"/>
            <p:cNvSpPr txBox="1">
              <a:spLocks noChangeArrowheads="1"/>
            </p:cNvSpPr>
            <p:nvPr/>
          </p:nvSpPr>
          <p:spPr bwMode="auto">
            <a:xfrm>
              <a:off x="2304" y="528"/>
              <a:ext cx="192" cy="209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300"/>
                </a:spcBef>
              </a:pPr>
              <a:r>
                <a:rPr lang="en-US" sz="1300"/>
                <a:t>B</a:t>
              </a:r>
            </a:p>
            <a:p>
              <a:pPr eaLnBrk="1" hangingPunct="1">
                <a:spcBef>
                  <a:spcPts val="300"/>
                </a:spcBef>
              </a:pPr>
              <a:r>
                <a:rPr lang="en-US" sz="1300"/>
                <a:t>U</a:t>
              </a:r>
            </a:p>
            <a:p>
              <a:pPr eaLnBrk="1" hangingPunct="1">
                <a:spcBef>
                  <a:spcPts val="300"/>
                </a:spcBef>
              </a:pPr>
              <a:r>
                <a:rPr lang="en-US" sz="1300"/>
                <a:t>F</a:t>
              </a:r>
            </a:p>
            <a:p>
              <a:pPr eaLnBrk="1" hangingPunct="1">
                <a:spcBef>
                  <a:spcPts val="300"/>
                </a:spcBef>
              </a:pPr>
              <a:r>
                <a:rPr lang="en-US" sz="1300"/>
                <a:t>F</a:t>
              </a:r>
            </a:p>
            <a:p>
              <a:pPr eaLnBrk="1" hangingPunct="1">
                <a:spcBef>
                  <a:spcPts val="300"/>
                </a:spcBef>
              </a:pPr>
              <a:r>
                <a:rPr lang="en-US" sz="1300"/>
                <a:t>E</a:t>
              </a:r>
            </a:p>
            <a:p>
              <a:pPr eaLnBrk="1" hangingPunct="1">
                <a:spcBef>
                  <a:spcPts val="300"/>
                </a:spcBef>
              </a:pPr>
              <a:r>
                <a:rPr lang="en-US" sz="1300"/>
                <a:t>R</a:t>
              </a:r>
            </a:p>
          </p:txBody>
        </p:sp>
        <p:sp>
          <p:nvSpPr>
            <p:cNvPr id="15" name="Text Box 14"/>
            <p:cNvSpPr txBox="1">
              <a:spLocks noChangeArrowheads="1"/>
            </p:cNvSpPr>
            <p:nvPr/>
          </p:nvSpPr>
          <p:spPr bwMode="auto">
            <a:xfrm>
              <a:off x="4032" y="528"/>
              <a:ext cx="192" cy="209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300"/>
                </a:spcBef>
              </a:pPr>
              <a:r>
                <a:rPr lang="en-US" sz="1300"/>
                <a:t>B</a:t>
              </a:r>
            </a:p>
            <a:p>
              <a:pPr eaLnBrk="1" hangingPunct="1">
                <a:spcBef>
                  <a:spcPts val="300"/>
                </a:spcBef>
              </a:pPr>
              <a:r>
                <a:rPr lang="en-US" sz="1300"/>
                <a:t>U</a:t>
              </a:r>
            </a:p>
            <a:p>
              <a:pPr eaLnBrk="1" hangingPunct="1">
                <a:spcBef>
                  <a:spcPts val="300"/>
                </a:spcBef>
              </a:pPr>
              <a:r>
                <a:rPr lang="en-US" sz="1300"/>
                <a:t>F</a:t>
              </a:r>
            </a:p>
            <a:p>
              <a:pPr eaLnBrk="1" hangingPunct="1">
                <a:spcBef>
                  <a:spcPts val="300"/>
                </a:spcBef>
              </a:pPr>
              <a:r>
                <a:rPr lang="en-US" sz="1300"/>
                <a:t>F</a:t>
              </a:r>
            </a:p>
            <a:p>
              <a:pPr eaLnBrk="1" hangingPunct="1">
                <a:spcBef>
                  <a:spcPts val="300"/>
                </a:spcBef>
              </a:pPr>
              <a:r>
                <a:rPr lang="en-US" sz="1300"/>
                <a:t>E</a:t>
              </a:r>
            </a:p>
            <a:p>
              <a:pPr eaLnBrk="1" hangingPunct="1">
                <a:spcBef>
                  <a:spcPts val="300"/>
                </a:spcBef>
              </a:pPr>
              <a:r>
                <a:rPr lang="en-US" sz="1300"/>
                <a:t>R</a:t>
              </a:r>
            </a:p>
          </p:txBody>
        </p:sp>
        <p:sp>
          <p:nvSpPr>
            <p:cNvPr id="16" name="Text Box 15"/>
            <p:cNvSpPr txBox="1">
              <a:spLocks noChangeArrowheads="1"/>
            </p:cNvSpPr>
            <p:nvPr/>
          </p:nvSpPr>
          <p:spPr bwMode="auto">
            <a:xfrm>
              <a:off x="3120" y="528"/>
              <a:ext cx="192" cy="209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300"/>
                </a:spcBef>
              </a:pPr>
              <a:r>
                <a:rPr lang="en-US" sz="1300"/>
                <a:t>B</a:t>
              </a:r>
            </a:p>
            <a:p>
              <a:pPr eaLnBrk="1" hangingPunct="1">
                <a:spcBef>
                  <a:spcPts val="300"/>
                </a:spcBef>
              </a:pPr>
              <a:r>
                <a:rPr lang="en-US" sz="1300"/>
                <a:t>U</a:t>
              </a:r>
            </a:p>
            <a:p>
              <a:pPr eaLnBrk="1" hangingPunct="1">
                <a:spcBef>
                  <a:spcPts val="300"/>
                </a:spcBef>
              </a:pPr>
              <a:r>
                <a:rPr lang="en-US" sz="1300"/>
                <a:t>F</a:t>
              </a:r>
            </a:p>
            <a:p>
              <a:pPr eaLnBrk="1" hangingPunct="1">
                <a:spcBef>
                  <a:spcPts val="300"/>
                </a:spcBef>
              </a:pPr>
              <a:r>
                <a:rPr lang="en-US" sz="1300"/>
                <a:t>F</a:t>
              </a:r>
            </a:p>
            <a:p>
              <a:pPr eaLnBrk="1" hangingPunct="1">
                <a:spcBef>
                  <a:spcPts val="300"/>
                </a:spcBef>
              </a:pPr>
              <a:r>
                <a:rPr lang="en-US" sz="1300"/>
                <a:t>E</a:t>
              </a:r>
            </a:p>
            <a:p>
              <a:pPr eaLnBrk="1" hangingPunct="1">
                <a:spcBef>
                  <a:spcPts val="300"/>
                </a:spcBef>
              </a:pPr>
              <a:r>
                <a:rPr lang="en-US" sz="1300"/>
                <a:t>R</a:t>
              </a:r>
            </a:p>
          </p:txBody>
        </p:sp>
        <p:sp>
          <p:nvSpPr>
            <p:cNvPr id="17" name="Line 16"/>
            <p:cNvSpPr>
              <a:spLocks noChangeShapeType="1"/>
            </p:cNvSpPr>
            <p:nvPr/>
          </p:nvSpPr>
          <p:spPr bwMode="auto">
            <a:xfrm>
              <a:off x="1104" y="1248"/>
              <a:ext cx="24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00"/>
            </a:p>
          </p:txBody>
        </p:sp>
        <p:sp>
          <p:nvSpPr>
            <p:cNvPr id="18" name="Line 17"/>
            <p:cNvSpPr>
              <a:spLocks noChangeShapeType="1"/>
            </p:cNvSpPr>
            <p:nvPr/>
          </p:nvSpPr>
          <p:spPr bwMode="auto">
            <a:xfrm>
              <a:off x="1536" y="1248"/>
              <a:ext cx="144"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00"/>
            </a:p>
          </p:txBody>
        </p:sp>
        <p:sp>
          <p:nvSpPr>
            <p:cNvPr id="19" name="Line 18"/>
            <p:cNvSpPr>
              <a:spLocks noChangeShapeType="1"/>
            </p:cNvSpPr>
            <p:nvPr/>
          </p:nvSpPr>
          <p:spPr bwMode="auto">
            <a:xfrm>
              <a:off x="2208" y="1248"/>
              <a:ext cx="9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00"/>
            </a:p>
          </p:txBody>
        </p:sp>
        <p:sp>
          <p:nvSpPr>
            <p:cNvPr id="20" name="Line 19"/>
            <p:cNvSpPr>
              <a:spLocks noChangeShapeType="1"/>
            </p:cNvSpPr>
            <p:nvPr/>
          </p:nvSpPr>
          <p:spPr bwMode="auto">
            <a:xfrm>
              <a:off x="2496" y="1248"/>
              <a:ext cx="144"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00"/>
            </a:p>
          </p:txBody>
        </p:sp>
        <p:sp>
          <p:nvSpPr>
            <p:cNvPr id="21" name="Line 20"/>
            <p:cNvSpPr>
              <a:spLocks noChangeShapeType="1"/>
            </p:cNvSpPr>
            <p:nvPr/>
          </p:nvSpPr>
          <p:spPr bwMode="auto">
            <a:xfrm>
              <a:off x="2976" y="1248"/>
              <a:ext cx="144"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00"/>
            </a:p>
          </p:txBody>
        </p:sp>
        <p:sp>
          <p:nvSpPr>
            <p:cNvPr id="22" name="Line 21"/>
            <p:cNvSpPr>
              <a:spLocks noChangeShapeType="1"/>
            </p:cNvSpPr>
            <p:nvPr/>
          </p:nvSpPr>
          <p:spPr bwMode="auto">
            <a:xfrm>
              <a:off x="3888" y="1248"/>
              <a:ext cx="144"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00"/>
            </a:p>
          </p:txBody>
        </p:sp>
        <p:sp>
          <p:nvSpPr>
            <p:cNvPr id="23" name="Line 22"/>
            <p:cNvSpPr>
              <a:spLocks noChangeShapeType="1"/>
            </p:cNvSpPr>
            <p:nvPr/>
          </p:nvSpPr>
          <p:spPr bwMode="auto">
            <a:xfrm>
              <a:off x="3312" y="1248"/>
              <a:ext cx="9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00"/>
            </a:p>
          </p:txBody>
        </p:sp>
        <p:sp>
          <p:nvSpPr>
            <p:cNvPr id="24" name="Line 23"/>
            <p:cNvSpPr>
              <a:spLocks noChangeShapeType="1"/>
            </p:cNvSpPr>
            <p:nvPr/>
          </p:nvSpPr>
          <p:spPr bwMode="auto">
            <a:xfrm>
              <a:off x="4224" y="1248"/>
              <a:ext cx="9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00"/>
            </a:p>
          </p:txBody>
        </p:sp>
        <p:sp>
          <p:nvSpPr>
            <p:cNvPr id="28" name="Text Box 27"/>
            <p:cNvSpPr txBox="1">
              <a:spLocks noChangeArrowheads="1"/>
            </p:cNvSpPr>
            <p:nvPr/>
          </p:nvSpPr>
          <p:spPr bwMode="auto">
            <a:xfrm>
              <a:off x="4492" y="321"/>
              <a:ext cx="289"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300" b="1"/>
                <a:t>I</a:t>
              </a:r>
              <a:r>
                <a:rPr lang="en-US" sz="1300" b="1" baseline="-25000"/>
                <a:t>1</a:t>
              </a:r>
            </a:p>
          </p:txBody>
        </p:sp>
        <p:sp>
          <p:nvSpPr>
            <p:cNvPr id="29" name="Text Box 28"/>
            <p:cNvSpPr txBox="1">
              <a:spLocks noChangeArrowheads="1"/>
            </p:cNvSpPr>
            <p:nvPr/>
          </p:nvSpPr>
          <p:spPr bwMode="auto">
            <a:xfrm>
              <a:off x="3593" y="317"/>
              <a:ext cx="266"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300" b="1"/>
                <a:t>I</a:t>
              </a:r>
              <a:r>
                <a:rPr lang="en-US" sz="1300" b="1" baseline="-25000"/>
                <a:t>2</a:t>
              </a:r>
            </a:p>
          </p:txBody>
        </p:sp>
        <p:sp>
          <p:nvSpPr>
            <p:cNvPr id="30" name="Text Box 29"/>
            <p:cNvSpPr txBox="1">
              <a:spLocks noChangeArrowheads="1"/>
            </p:cNvSpPr>
            <p:nvPr/>
          </p:nvSpPr>
          <p:spPr bwMode="auto">
            <a:xfrm>
              <a:off x="2707" y="317"/>
              <a:ext cx="288"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300" b="1"/>
                <a:t>I</a:t>
              </a:r>
              <a:r>
                <a:rPr lang="en-US" sz="1300" b="1" baseline="-25000"/>
                <a:t>3</a:t>
              </a:r>
            </a:p>
          </p:txBody>
        </p:sp>
        <p:sp>
          <p:nvSpPr>
            <p:cNvPr id="31" name="Text Box 30"/>
            <p:cNvSpPr txBox="1">
              <a:spLocks noChangeArrowheads="1"/>
            </p:cNvSpPr>
            <p:nvPr/>
          </p:nvSpPr>
          <p:spPr bwMode="auto">
            <a:xfrm>
              <a:off x="1865" y="317"/>
              <a:ext cx="324"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300" b="1"/>
                <a:t>I</a:t>
              </a:r>
              <a:r>
                <a:rPr lang="en-US" sz="1300" b="1" baseline="-25000"/>
                <a:t>4</a:t>
              </a:r>
            </a:p>
          </p:txBody>
        </p:sp>
        <p:sp>
          <p:nvSpPr>
            <p:cNvPr id="32" name="Text Box 31"/>
            <p:cNvSpPr txBox="1">
              <a:spLocks noChangeArrowheads="1"/>
            </p:cNvSpPr>
            <p:nvPr/>
          </p:nvSpPr>
          <p:spPr bwMode="auto">
            <a:xfrm>
              <a:off x="885" y="317"/>
              <a:ext cx="325"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300" b="1"/>
                <a:t>I</a:t>
              </a:r>
              <a:r>
                <a:rPr lang="en-US" sz="1300" b="1" baseline="-25000"/>
                <a:t>5</a:t>
              </a:r>
            </a:p>
          </p:txBody>
        </p:sp>
      </p:grpSp>
    </p:spTree>
    <p:extLst>
      <p:ext uri="{BB962C8B-B14F-4D97-AF65-F5344CB8AC3E}">
        <p14:creationId xmlns:p14="http://schemas.microsoft.com/office/powerpoint/2010/main" val="191739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dissolv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Effect transition="in" filter="dissolve">
                                      <p:cBhvr>
                                        <p:cTn id="12" dur="500"/>
                                        <p:tgtEl>
                                          <p:spTgt spid="3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animEffect transition="in" filter="dissolve">
                                      <p:cBhvr>
                                        <p:cTn id="15" dur="500"/>
                                        <p:tgtEl>
                                          <p:spTgt spid="3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animEffect transition="in" filter="dissolve">
                                      <p:cBhvr>
                                        <p:cTn id="18" dur="500"/>
                                        <p:tgtEl>
                                          <p:spTgt spid="3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xEl>
                                              <p:pRg st="4" end="4"/>
                                            </p:txEl>
                                          </p:spTgt>
                                        </p:tgtEl>
                                        <p:attrNameLst>
                                          <p:attrName>style.visibility</p:attrName>
                                        </p:attrNameLst>
                                      </p:cBhvr>
                                      <p:to>
                                        <p:strVal val="visible"/>
                                      </p:to>
                                    </p:set>
                                    <p:animEffect transition="in" filter="dissolve">
                                      <p:cBhvr>
                                        <p:cTn id="23" dur="500"/>
                                        <p:tgtEl>
                                          <p:spTgt spid="3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3">
                                            <p:txEl>
                                              <p:pRg st="5" end="5"/>
                                            </p:txEl>
                                          </p:spTgt>
                                        </p:tgtEl>
                                        <p:attrNameLst>
                                          <p:attrName>style.visibility</p:attrName>
                                        </p:attrNameLst>
                                      </p:cBhvr>
                                      <p:to>
                                        <p:strVal val="visible"/>
                                      </p:to>
                                    </p:set>
                                    <p:animEffect transition="in" filter="dissolve">
                                      <p:cBhvr>
                                        <p:cTn id="28"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ChangeArrowheads="1"/>
          </p:cNvSpPr>
          <p:nvPr/>
        </p:nvSpPr>
        <p:spPr bwMode="auto">
          <a:xfrm>
            <a:off x="1739107" y="1785604"/>
            <a:ext cx="4938712" cy="4963632"/>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01732" name="Text Box 4"/>
          <p:cNvSpPr txBox="1">
            <a:spLocks noChangeArrowheads="1"/>
          </p:cNvSpPr>
          <p:nvPr/>
        </p:nvSpPr>
        <p:spPr bwMode="auto">
          <a:xfrm>
            <a:off x="461169" y="3247692"/>
            <a:ext cx="914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201733" name="Oval 5"/>
          <p:cNvSpPr>
            <a:spLocks noChangeAspect="1" noChangeArrowheads="1"/>
          </p:cNvSpPr>
          <p:nvPr/>
        </p:nvSpPr>
        <p:spPr bwMode="auto">
          <a:xfrm>
            <a:off x="94457" y="2700004"/>
            <a:ext cx="1371600" cy="1371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34" name="Text Box 6"/>
          <p:cNvSpPr txBox="1">
            <a:spLocks noChangeArrowheads="1"/>
          </p:cNvSpPr>
          <p:nvPr/>
        </p:nvSpPr>
        <p:spPr bwMode="auto">
          <a:xfrm>
            <a:off x="7317582" y="3155617"/>
            <a:ext cx="1250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201735" name="Rectangle 7"/>
          <p:cNvSpPr>
            <a:spLocks noChangeArrowheads="1"/>
          </p:cNvSpPr>
          <p:nvPr/>
        </p:nvSpPr>
        <p:spPr bwMode="auto">
          <a:xfrm>
            <a:off x="6952457" y="2609517"/>
            <a:ext cx="1828800" cy="15541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36" name="Text Box 8"/>
          <p:cNvSpPr txBox="1">
            <a:spLocks noChangeArrowheads="1"/>
          </p:cNvSpPr>
          <p:nvPr/>
        </p:nvSpPr>
        <p:spPr bwMode="auto">
          <a:xfrm>
            <a:off x="1739107" y="2242804"/>
            <a:ext cx="1225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Virtual  </a:t>
            </a:r>
          </a:p>
          <a:p>
            <a:pPr eaLnBrk="1" hangingPunct="1"/>
            <a:r>
              <a:rPr lang="en-US" sz="1800" b="1"/>
              <a:t>Address  </a:t>
            </a:r>
          </a:p>
        </p:txBody>
      </p:sp>
      <p:sp>
        <p:nvSpPr>
          <p:cNvPr id="201737" name="Text Box 9"/>
          <p:cNvSpPr txBox="1">
            <a:spLocks noChangeArrowheads="1"/>
          </p:cNvSpPr>
          <p:nvPr/>
        </p:nvSpPr>
        <p:spPr bwMode="auto">
          <a:xfrm>
            <a:off x="5334794" y="2257092"/>
            <a:ext cx="13017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Physical   </a:t>
            </a:r>
          </a:p>
          <a:p>
            <a:pPr eaLnBrk="1" hangingPunct="1"/>
            <a:r>
              <a:rPr lang="en-US" sz="1800" b="1"/>
              <a:t>Address  </a:t>
            </a:r>
          </a:p>
        </p:txBody>
      </p:sp>
      <p:sp>
        <p:nvSpPr>
          <p:cNvPr id="201738" name="Text Box 10"/>
          <p:cNvSpPr txBox="1">
            <a:spLocks noChangeArrowheads="1"/>
          </p:cNvSpPr>
          <p:nvPr/>
        </p:nvSpPr>
        <p:spPr bwMode="auto">
          <a:xfrm>
            <a:off x="1923257" y="3163554"/>
            <a:ext cx="754062"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VPN </a:t>
            </a:r>
          </a:p>
        </p:txBody>
      </p:sp>
      <p:sp>
        <p:nvSpPr>
          <p:cNvPr id="201739" name="Line 11"/>
          <p:cNvSpPr>
            <a:spLocks noChangeShapeType="1"/>
          </p:cNvSpPr>
          <p:nvPr/>
        </p:nvSpPr>
        <p:spPr bwMode="auto">
          <a:xfrm>
            <a:off x="1466057" y="3339767"/>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1740" name="Text Box 12"/>
          <p:cNvSpPr txBox="1">
            <a:spLocks noChangeArrowheads="1"/>
          </p:cNvSpPr>
          <p:nvPr/>
        </p:nvSpPr>
        <p:spPr bwMode="auto">
          <a:xfrm>
            <a:off x="2515394" y="5351129"/>
            <a:ext cx="145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table  </a:t>
            </a:r>
          </a:p>
        </p:txBody>
      </p:sp>
      <p:sp>
        <p:nvSpPr>
          <p:cNvPr id="201741" name="Rectangle 13"/>
          <p:cNvSpPr>
            <a:spLocks noChangeArrowheads="1"/>
          </p:cNvSpPr>
          <p:nvPr/>
        </p:nvSpPr>
        <p:spPr bwMode="auto">
          <a:xfrm>
            <a:off x="2745582" y="3979529"/>
            <a:ext cx="914400" cy="12811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201742" name="AutoShape 14"/>
          <p:cNvCxnSpPr>
            <a:cxnSpLocks noChangeShapeType="1"/>
            <a:stCxn id="201738" idx="2"/>
            <a:endCxn id="201741" idx="1"/>
          </p:cNvCxnSpPr>
          <p:nvPr/>
        </p:nvCxnSpPr>
        <p:spPr bwMode="auto">
          <a:xfrm rot="16200000" flipH="1">
            <a:off x="1982788" y="3858086"/>
            <a:ext cx="1081087" cy="444500"/>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43" name="Text Box 15"/>
          <p:cNvSpPr txBox="1">
            <a:spLocks noChangeArrowheads="1"/>
          </p:cNvSpPr>
          <p:nvPr/>
        </p:nvSpPr>
        <p:spPr bwMode="auto">
          <a:xfrm>
            <a:off x="2691607" y="3163554"/>
            <a:ext cx="1517650"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offset</a:t>
            </a:r>
          </a:p>
        </p:txBody>
      </p:sp>
      <p:sp>
        <p:nvSpPr>
          <p:cNvPr id="201744" name="Text Box 16"/>
          <p:cNvSpPr txBox="1">
            <a:spLocks noChangeArrowheads="1"/>
          </p:cNvSpPr>
          <p:nvPr/>
        </p:nvSpPr>
        <p:spPr bwMode="auto">
          <a:xfrm>
            <a:off x="2836069" y="4436729"/>
            <a:ext cx="77457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PFN  </a:t>
            </a:r>
          </a:p>
        </p:txBody>
      </p:sp>
      <p:sp>
        <p:nvSpPr>
          <p:cNvPr id="201745" name="Rectangle 17"/>
          <p:cNvSpPr>
            <a:spLocks noChangeArrowheads="1"/>
          </p:cNvSpPr>
          <p:nvPr/>
        </p:nvSpPr>
        <p:spPr bwMode="auto">
          <a:xfrm>
            <a:off x="2745582" y="4346242"/>
            <a:ext cx="914400" cy="5476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46" name="Text Box 18"/>
          <p:cNvSpPr txBox="1">
            <a:spLocks noChangeArrowheads="1"/>
          </p:cNvSpPr>
          <p:nvPr/>
        </p:nvSpPr>
        <p:spPr bwMode="auto">
          <a:xfrm>
            <a:off x="4299744" y="3157204"/>
            <a:ext cx="755650"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PFN</a:t>
            </a:r>
          </a:p>
        </p:txBody>
      </p:sp>
      <p:sp>
        <p:nvSpPr>
          <p:cNvPr id="201747" name="Text Box 19"/>
          <p:cNvSpPr txBox="1">
            <a:spLocks noChangeArrowheads="1"/>
          </p:cNvSpPr>
          <p:nvPr/>
        </p:nvSpPr>
        <p:spPr bwMode="auto">
          <a:xfrm>
            <a:off x="5031582" y="3157204"/>
            <a:ext cx="1463675"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offset</a:t>
            </a:r>
          </a:p>
        </p:txBody>
      </p:sp>
      <p:cxnSp>
        <p:nvCxnSpPr>
          <p:cNvPr id="201748" name="AutoShape 20"/>
          <p:cNvCxnSpPr>
            <a:cxnSpLocks noChangeShapeType="1"/>
            <a:stCxn id="201745" idx="3"/>
            <a:endCxn id="201746" idx="2"/>
          </p:cNvCxnSpPr>
          <p:nvPr/>
        </p:nvCxnSpPr>
        <p:spPr bwMode="auto">
          <a:xfrm flipV="1">
            <a:off x="3659982" y="3533442"/>
            <a:ext cx="1017587" cy="1087437"/>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201749" name="AutoShape 21"/>
          <p:cNvCxnSpPr>
            <a:cxnSpLocks noChangeShapeType="1"/>
            <a:stCxn id="201743" idx="0"/>
            <a:endCxn id="201747" idx="0"/>
          </p:cNvCxnSpPr>
          <p:nvPr/>
        </p:nvCxnSpPr>
        <p:spPr bwMode="auto">
          <a:xfrm rot="-5400000">
            <a:off x="4603751" y="2003885"/>
            <a:ext cx="6350" cy="2312987"/>
          </a:xfrm>
          <a:prstGeom prst="bentConnector3">
            <a:avLst>
              <a:gd name="adj1" fmla="val 3700000"/>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50" name="Line 22"/>
          <p:cNvSpPr>
            <a:spLocks noChangeShapeType="1"/>
          </p:cNvSpPr>
          <p:nvPr/>
        </p:nvSpPr>
        <p:spPr bwMode="auto">
          <a:xfrm>
            <a:off x="6495257" y="3339767"/>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502" name="Rectangle 23"/>
          <p:cNvSpPr>
            <a:spLocks noGrp="1" noChangeArrowheads="1"/>
          </p:cNvSpPr>
          <p:nvPr>
            <p:ph type="title"/>
          </p:nvPr>
        </p:nvSpPr>
        <p:spPr/>
        <p:txBody>
          <a:bodyPr/>
          <a:lstStyle/>
          <a:p>
            <a:pPr eaLnBrk="1" hangingPunct="1"/>
            <a:r>
              <a:rPr lang="en-US" dirty="0">
                <a:latin typeface="Arial" charset="0"/>
                <a:cs typeface="Arial" charset="0"/>
              </a:rPr>
              <a:t>Speeding up address translation</a:t>
            </a:r>
          </a:p>
        </p:txBody>
      </p:sp>
      <p:sp>
        <p:nvSpPr>
          <p:cNvPr id="2" name="Oval 1"/>
          <p:cNvSpPr/>
          <p:nvPr/>
        </p:nvSpPr>
        <p:spPr>
          <a:xfrm>
            <a:off x="2421322" y="3809675"/>
            <a:ext cx="1622639" cy="1622639"/>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843669" y="4346242"/>
            <a:ext cx="2198911" cy="2585323"/>
          </a:xfrm>
          <a:prstGeom prst="rect">
            <a:avLst/>
          </a:prstGeom>
          <a:noFill/>
        </p:spPr>
        <p:txBody>
          <a:bodyPr wrap="square" rtlCol="0">
            <a:spAutoFit/>
          </a:bodyPr>
          <a:lstStyle/>
          <a:p>
            <a:r>
              <a:rPr lang="en-US" dirty="0"/>
              <a:t>The entire page table won't fit in registers</a:t>
            </a:r>
          </a:p>
          <a:p>
            <a:endParaRPr lang="en-US" dirty="0"/>
          </a:p>
          <a:p>
            <a:r>
              <a:rPr lang="en-US" dirty="0">
                <a:solidFill>
                  <a:srgbClr val="FF0000"/>
                </a:solidFill>
              </a:rPr>
              <a:t>But a subset can!</a:t>
            </a:r>
          </a:p>
          <a:p>
            <a:endParaRPr lang="en-US" dirty="0">
              <a:solidFill>
                <a:srgbClr val="FF0000"/>
              </a:solidFill>
            </a:endParaRPr>
          </a:p>
          <a:p>
            <a:r>
              <a:rPr lang="en-US" dirty="0">
                <a:solidFill>
                  <a:srgbClr val="FF0000"/>
                </a:solidFill>
              </a:rPr>
              <a:t>What if we add a small table into this process?</a:t>
            </a:r>
          </a:p>
        </p:txBody>
      </p:sp>
      <p:sp>
        <p:nvSpPr>
          <p:cNvPr id="4" name="Rectangle 3"/>
          <p:cNvSpPr/>
          <p:nvPr/>
        </p:nvSpPr>
        <p:spPr>
          <a:xfrm>
            <a:off x="4299744" y="4893929"/>
            <a:ext cx="909440" cy="823913"/>
          </a:xfrm>
          <a:prstGeom prst="rect">
            <a:avLst/>
          </a:prstGeom>
          <a:solidFill>
            <a:schemeClr val="accent5">
              <a:lumMod val="75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Small</a:t>
            </a:r>
          </a:p>
          <a:p>
            <a:pPr algn="ctr"/>
            <a:r>
              <a:rPr lang="en-US" dirty="0"/>
              <a:t>Table</a:t>
            </a:r>
          </a:p>
        </p:txBody>
      </p:sp>
    </p:spTree>
    <p:extLst>
      <p:ext uri="{BB962C8B-B14F-4D97-AF65-F5344CB8AC3E}">
        <p14:creationId xmlns:p14="http://schemas.microsoft.com/office/powerpoint/2010/main" val="278396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54"/>
          <p:cNvGrpSpPr>
            <a:grpSpLocks/>
          </p:cNvGrpSpPr>
          <p:nvPr/>
        </p:nvGrpSpPr>
        <p:grpSpPr bwMode="auto">
          <a:xfrm>
            <a:off x="61504" y="1782762"/>
            <a:ext cx="8516938" cy="4937125"/>
            <a:chOff x="52" y="317"/>
            <a:chExt cx="5364" cy="3110"/>
          </a:xfrm>
        </p:grpSpPr>
        <p:sp>
          <p:nvSpPr>
            <p:cNvPr id="6147" name="Text Box 5"/>
            <p:cNvSpPr txBox="1">
              <a:spLocks noChangeArrowheads="1"/>
            </p:cNvSpPr>
            <p:nvPr/>
          </p:nvSpPr>
          <p:spPr bwMode="auto">
            <a:xfrm>
              <a:off x="225" y="1872"/>
              <a:ext cx="5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6148" name="Oval 6"/>
            <p:cNvSpPr>
              <a:spLocks noChangeAspect="1" noChangeArrowheads="1"/>
            </p:cNvSpPr>
            <p:nvPr/>
          </p:nvSpPr>
          <p:spPr bwMode="auto">
            <a:xfrm>
              <a:off x="52" y="1584"/>
              <a:ext cx="864" cy="86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6149" name="AutoShape 7"/>
            <p:cNvCxnSpPr>
              <a:cxnSpLocks noChangeShapeType="1"/>
              <a:stCxn id="6148" idx="6"/>
              <a:endCxn id="6154" idx="1"/>
            </p:cNvCxnSpPr>
            <p:nvPr/>
          </p:nvCxnSpPr>
          <p:spPr bwMode="auto">
            <a:xfrm flipV="1">
              <a:off x="916" y="2006"/>
              <a:ext cx="524" cy="1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50" name="Text Box 8"/>
            <p:cNvSpPr txBox="1">
              <a:spLocks noChangeArrowheads="1"/>
            </p:cNvSpPr>
            <p:nvPr/>
          </p:nvSpPr>
          <p:spPr bwMode="auto">
            <a:xfrm>
              <a:off x="3936" y="317"/>
              <a:ext cx="79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6151" name="Rectangle 9"/>
            <p:cNvSpPr>
              <a:spLocks noChangeArrowheads="1"/>
            </p:cNvSpPr>
            <p:nvPr/>
          </p:nvSpPr>
          <p:spPr bwMode="auto">
            <a:xfrm>
              <a:off x="3744" y="662"/>
              <a:ext cx="1152" cy="276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52" name="Text Box 11"/>
            <p:cNvSpPr txBox="1">
              <a:spLocks noChangeArrowheads="1"/>
            </p:cNvSpPr>
            <p:nvPr/>
          </p:nvSpPr>
          <p:spPr bwMode="auto">
            <a:xfrm>
              <a:off x="916" y="2102"/>
              <a:ext cx="779"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a:p>
              <a:pPr eaLnBrk="1" hangingPunct="1"/>
              <a:r>
                <a:rPr lang="en-US" sz="1800" b="1"/>
                <a:t>Address  </a:t>
              </a:r>
            </a:p>
          </p:txBody>
        </p:sp>
        <p:sp>
          <p:nvSpPr>
            <p:cNvPr id="6153" name="Text Box 12"/>
            <p:cNvSpPr txBox="1">
              <a:spLocks noChangeArrowheads="1"/>
            </p:cNvSpPr>
            <p:nvPr/>
          </p:nvSpPr>
          <p:spPr bwMode="auto">
            <a:xfrm>
              <a:off x="2903" y="2218"/>
              <a:ext cx="795"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6154" name="AutoShape 13"/>
            <p:cNvSpPr>
              <a:spLocks noChangeArrowheads="1"/>
            </p:cNvSpPr>
            <p:nvPr/>
          </p:nvSpPr>
          <p:spPr bwMode="auto">
            <a:xfrm>
              <a:off x="1440" y="1814"/>
              <a:ext cx="576" cy="384"/>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55" name="Text Box 14"/>
            <p:cNvSpPr txBox="1">
              <a:spLocks noChangeArrowheads="1"/>
            </p:cNvSpPr>
            <p:nvPr/>
          </p:nvSpPr>
          <p:spPr bwMode="auto">
            <a:xfrm>
              <a:off x="1612" y="1876"/>
              <a:ext cx="20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&gt;</a:t>
              </a:r>
            </a:p>
          </p:txBody>
        </p:sp>
        <p:sp>
          <p:nvSpPr>
            <p:cNvPr id="6156" name="Text Box 15"/>
            <p:cNvSpPr txBox="1">
              <a:spLocks noChangeArrowheads="1"/>
            </p:cNvSpPr>
            <p:nvPr/>
          </p:nvSpPr>
          <p:spPr bwMode="auto">
            <a:xfrm>
              <a:off x="1094" y="1127"/>
              <a:ext cx="1110" cy="2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Lower bound  </a:t>
              </a:r>
            </a:p>
          </p:txBody>
        </p:sp>
        <p:cxnSp>
          <p:nvCxnSpPr>
            <p:cNvPr id="6157" name="AutoShape 16"/>
            <p:cNvCxnSpPr>
              <a:cxnSpLocks noChangeShapeType="1"/>
              <a:stCxn id="6156" idx="2"/>
              <a:endCxn id="6154" idx="0"/>
            </p:cNvCxnSpPr>
            <p:nvPr/>
          </p:nvCxnSpPr>
          <p:spPr bwMode="auto">
            <a:xfrm rot="16200000" flipH="1">
              <a:off x="1461" y="1547"/>
              <a:ext cx="454" cy="79"/>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58" name="Text Box 17"/>
            <p:cNvSpPr txBox="1">
              <a:spLocks noChangeArrowheads="1"/>
            </p:cNvSpPr>
            <p:nvPr/>
          </p:nvSpPr>
          <p:spPr bwMode="auto">
            <a:xfrm>
              <a:off x="1530" y="2740"/>
              <a:ext cx="42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6159" name="Text Box 18"/>
            <p:cNvSpPr txBox="1">
              <a:spLocks noChangeArrowheads="1"/>
            </p:cNvSpPr>
            <p:nvPr/>
          </p:nvSpPr>
          <p:spPr bwMode="auto">
            <a:xfrm>
              <a:off x="2074" y="1761"/>
              <a:ext cx="25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sp>
          <p:nvSpPr>
            <p:cNvPr id="6160" name="Text Box 19"/>
            <p:cNvSpPr txBox="1">
              <a:spLocks noChangeArrowheads="1"/>
            </p:cNvSpPr>
            <p:nvPr/>
          </p:nvSpPr>
          <p:spPr bwMode="auto">
            <a:xfrm>
              <a:off x="1727" y="2279"/>
              <a:ext cx="26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sp>
          <p:nvSpPr>
            <p:cNvPr id="6161" name="Line 20"/>
            <p:cNvSpPr>
              <a:spLocks noChangeShapeType="1"/>
            </p:cNvSpPr>
            <p:nvPr/>
          </p:nvSpPr>
          <p:spPr bwMode="auto">
            <a:xfrm>
              <a:off x="3744" y="3020"/>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62" name="Text Box 21"/>
            <p:cNvSpPr txBox="1">
              <a:spLocks noChangeArrowheads="1"/>
            </p:cNvSpPr>
            <p:nvPr/>
          </p:nvSpPr>
          <p:spPr bwMode="auto">
            <a:xfrm>
              <a:off x="3959" y="768"/>
              <a:ext cx="64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6163" name="Text Box 23"/>
            <p:cNvSpPr txBox="1">
              <a:spLocks noChangeArrowheads="1"/>
            </p:cNvSpPr>
            <p:nvPr/>
          </p:nvSpPr>
          <p:spPr bwMode="auto">
            <a:xfrm>
              <a:off x="4919" y="672"/>
              <a:ext cx="488"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  </a:t>
              </a:r>
            </a:p>
          </p:txBody>
        </p:sp>
        <p:sp>
          <p:nvSpPr>
            <p:cNvPr id="6164" name="Text Box 24"/>
            <p:cNvSpPr txBox="1">
              <a:spLocks noChangeArrowheads="1"/>
            </p:cNvSpPr>
            <p:nvPr/>
          </p:nvSpPr>
          <p:spPr bwMode="auto">
            <a:xfrm>
              <a:off x="4896" y="3168"/>
              <a:ext cx="52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  </a:t>
              </a:r>
            </a:p>
          </p:txBody>
        </p:sp>
        <p:cxnSp>
          <p:nvCxnSpPr>
            <p:cNvPr id="6165" name="AutoShape 25"/>
            <p:cNvCxnSpPr>
              <a:cxnSpLocks noChangeShapeType="1"/>
              <a:stCxn id="6154" idx="2"/>
              <a:endCxn id="6158" idx="0"/>
            </p:cNvCxnSpPr>
            <p:nvPr/>
          </p:nvCxnSpPr>
          <p:spPr bwMode="auto">
            <a:xfrm rot="16200000" flipH="1">
              <a:off x="1464" y="2462"/>
              <a:ext cx="542" cy="1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66" name="Text Box 26"/>
            <p:cNvSpPr txBox="1">
              <a:spLocks noChangeArrowheads="1"/>
            </p:cNvSpPr>
            <p:nvPr/>
          </p:nvSpPr>
          <p:spPr bwMode="auto">
            <a:xfrm>
              <a:off x="2304" y="1123"/>
              <a:ext cx="1102" cy="2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Upper bound  </a:t>
              </a:r>
            </a:p>
          </p:txBody>
        </p:sp>
        <p:sp>
          <p:nvSpPr>
            <p:cNvPr id="6167" name="AutoShape 27"/>
            <p:cNvSpPr>
              <a:spLocks noChangeArrowheads="1"/>
            </p:cNvSpPr>
            <p:nvPr/>
          </p:nvSpPr>
          <p:spPr bwMode="auto">
            <a:xfrm>
              <a:off x="2362" y="1814"/>
              <a:ext cx="576" cy="384"/>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68" name="Text Box 28"/>
            <p:cNvSpPr txBox="1">
              <a:spLocks noChangeArrowheads="1"/>
            </p:cNvSpPr>
            <p:nvPr/>
          </p:nvSpPr>
          <p:spPr bwMode="auto">
            <a:xfrm>
              <a:off x="2535" y="1875"/>
              <a:ext cx="20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&lt;</a:t>
              </a:r>
            </a:p>
          </p:txBody>
        </p:sp>
        <p:cxnSp>
          <p:nvCxnSpPr>
            <p:cNvPr id="6169" name="AutoShape 29"/>
            <p:cNvCxnSpPr>
              <a:cxnSpLocks noChangeShapeType="1"/>
              <a:stCxn id="6154" idx="3"/>
              <a:endCxn id="6167" idx="1"/>
            </p:cNvCxnSpPr>
            <p:nvPr/>
          </p:nvCxnSpPr>
          <p:spPr bwMode="auto">
            <a:xfrm>
              <a:off x="2016" y="2006"/>
              <a:ext cx="346"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170" name="AutoShape 30"/>
            <p:cNvCxnSpPr>
              <a:cxnSpLocks noChangeShapeType="1"/>
              <a:stCxn id="6167" idx="3"/>
              <a:endCxn id="6151" idx="1"/>
            </p:cNvCxnSpPr>
            <p:nvPr/>
          </p:nvCxnSpPr>
          <p:spPr bwMode="auto">
            <a:xfrm>
              <a:off x="2938" y="2006"/>
              <a:ext cx="806" cy="39"/>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71" name="Text Box 35"/>
            <p:cNvSpPr txBox="1">
              <a:spLocks noChangeArrowheads="1"/>
            </p:cNvSpPr>
            <p:nvPr/>
          </p:nvSpPr>
          <p:spPr bwMode="auto">
            <a:xfrm>
              <a:off x="2481" y="2760"/>
              <a:ext cx="42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6172" name="Text Box 36"/>
            <p:cNvSpPr txBox="1">
              <a:spLocks noChangeArrowheads="1"/>
            </p:cNvSpPr>
            <p:nvPr/>
          </p:nvSpPr>
          <p:spPr bwMode="auto">
            <a:xfrm>
              <a:off x="2678" y="2299"/>
              <a:ext cx="26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cxnSp>
          <p:nvCxnSpPr>
            <p:cNvPr id="6173" name="AutoShape 38"/>
            <p:cNvCxnSpPr>
              <a:cxnSpLocks noChangeShapeType="1"/>
              <a:stCxn id="6167" idx="2"/>
            </p:cNvCxnSpPr>
            <p:nvPr/>
          </p:nvCxnSpPr>
          <p:spPr bwMode="auto">
            <a:xfrm>
              <a:off x="2650" y="2198"/>
              <a:ext cx="0" cy="5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74" name="Text Box 39"/>
            <p:cNvSpPr txBox="1">
              <a:spLocks noChangeArrowheads="1"/>
            </p:cNvSpPr>
            <p:nvPr/>
          </p:nvSpPr>
          <p:spPr bwMode="auto">
            <a:xfrm>
              <a:off x="3089" y="1757"/>
              <a:ext cx="25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cxnSp>
          <p:nvCxnSpPr>
            <p:cNvPr id="6175" name="AutoShape 40"/>
            <p:cNvCxnSpPr>
              <a:cxnSpLocks noChangeShapeType="1"/>
              <a:stCxn id="6166" idx="2"/>
              <a:endCxn id="6167" idx="0"/>
            </p:cNvCxnSpPr>
            <p:nvPr/>
          </p:nvCxnSpPr>
          <p:spPr bwMode="auto">
            <a:xfrm rot="5400000">
              <a:off x="2523" y="1482"/>
              <a:ext cx="458" cy="20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76" name="Text Box 41"/>
            <p:cNvSpPr txBox="1">
              <a:spLocks noChangeArrowheads="1"/>
            </p:cNvSpPr>
            <p:nvPr/>
          </p:nvSpPr>
          <p:spPr bwMode="auto">
            <a:xfrm>
              <a:off x="4147" y="2678"/>
              <a:ext cx="33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 </a:t>
              </a:r>
            </a:p>
          </p:txBody>
        </p:sp>
        <p:sp>
          <p:nvSpPr>
            <p:cNvPr id="6177" name="Line 47"/>
            <p:cNvSpPr>
              <a:spLocks noChangeShapeType="1"/>
            </p:cNvSpPr>
            <p:nvPr/>
          </p:nvSpPr>
          <p:spPr bwMode="auto">
            <a:xfrm>
              <a:off x="3744" y="2621"/>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8" name="Text Box 48"/>
            <p:cNvSpPr txBox="1">
              <a:spLocks noChangeArrowheads="1"/>
            </p:cNvSpPr>
            <p:nvPr/>
          </p:nvSpPr>
          <p:spPr bwMode="auto">
            <a:xfrm>
              <a:off x="4147" y="1087"/>
              <a:ext cx="33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 </a:t>
              </a:r>
            </a:p>
          </p:txBody>
        </p:sp>
        <p:sp>
          <p:nvSpPr>
            <p:cNvPr id="6179" name="Line 49"/>
            <p:cNvSpPr>
              <a:spLocks noChangeShapeType="1"/>
            </p:cNvSpPr>
            <p:nvPr/>
          </p:nvSpPr>
          <p:spPr bwMode="auto">
            <a:xfrm>
              <a:off x="3744" y="1368"/>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80" name="Text Box 50"/>
            <p:cNvSpPr txBox="1">
              <a:spLocks noChangeArrowheads="1"/>
            </p:cNvSpPr>
            <p:nvPr/>
          </p:nvSpPr>
          <p:spPr bwMode="auto">
            <a:xfrm>
              <a:off x="4145" y="3096"/>
              <a:ext cx="34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Pn </a:t>
              </a:r>
            </a:p>
          </p:txBody>
        </p:sp>
        <p:sp>
          <p:nvSpPr>
            <p:cNvPr id="6181" name="Line 52"/>
            <p:cNvSpPr>
              <a:spLocks noChangeShapeType="1"/>
            </p:cNvSpPr>
            <p:nvPr/>
          </p:nvSpPr>
          <p:spPr bwMode="auto">
            <a:xfrm>
              <a:off x="3744" y="1066"/>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82" name="Text Box 53"/>
            <p:cNvSpPr txBox="1">
              <a:spLocks noChangeArrowheads="1"/>
            </p:cNvSpPr>
            <p:nvPr/>
          </p:nvSpPr>
          <p:spPr bwMode="auto">
            <a:xfrm>
              <a:off x="4204" y="1596"/>
              <a:ext cx="157" cy="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a:p>
              <a:pPr eaLnBrk="1" hangingPunct="1"/>
              <a:r>
                <a:rPr lang="en-US" sz="1800" b="1"/>
                <a:t>.</a:t>
              </a:r>
            </a:p>
          </p:txBody>
        </p:sp>
      </p:grpSp>
      <p:sp>
        <p:nvSpPr>
          <p:cNvPr id="2" name="Title 1"/>
          <p:cNvSpPr>
            <a:spLocks noGrp="1"/>
          </p:cNvSpPr>
          <p:nvPr>
            <p:ph type="title"/>
          </p:nvPr>
        </p:nvSpPr>
        <p:spPr/>
        <p:txBody>
          <a:bodyPr/>
          <a:lstStyle/>
          <a:p>
            <a:r>
              <a:rPr lang="en-US" dirty="0" err="1"/>
              <a:t>Multiprogrammed</a:t>
            </a:r>
            <a:r>
              <a:rPr lang="en-US" dirty="0"/>
              <a:t> OS</a:t>
            </a:r>
          </a:p>
        </p:txBody>
      </p:sp>
      <p:sp>
        <p:nvSpPr>
          <p:cNvPr id="3" name="Content Placeholder 2"/>
          <p:cNvSpPr>
            <a:spLocks noGrp="1"/>
          </p:cNvSpPr>
          <p:nvPr>
            <p:ph idx="1"/>
          </p:nvPr>
        </p:nvSpPr>
        <p:spPr>
          <a:xfrm>
            <a:off x="446167" y="1782762"/>
            <a:ext cx="5246596" cy="1189038"/>
          </a:xfrm>
        </p:spPr>
        <p:txBody>
          <a:bodyPr/>
          <a:lstStyle/>
          <a:p>
            <a:r>
              <a:rPr lang="en-US" dirty="0">
                <a:solidFill>
                  <a:srgbClr val="FF2929"/>
                </a:solidFill>
              </a:rPr>
              <a:t>Separation of address space for each process</a:t>
            </a:r>
          </a:p>
        </p:txBody>
      </p:sp>
      <p:sp>
        <p:nvSpPr>
          <p:cNvPr id="41" name="Content Placeholder 2"/>
          <p:cNvSpPr txBox="1">
            <a:spLocks/>
          </p:cNvSpPr>
          <p:nvPr/>
        </p:nvSpPr>
        <p:spPr>
          <a:xfrm>
            <a:off x="1718549" y="6084913"/>
            <a:ext cx="4142144" cy="935037"/>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p:txBody>
      </p:sp>
      <p:sp>
        <p:nvSpPr>
          <p:cNvPr id="43" name="Oval Callout 42"/>
          <p:cNvSpPr/>
          <p:nvPr/>
        </p:nvSpPr>
        <p:spPr>
          <a:xfrm>
            <a:off x="1718549" y="6084912"/>
            <a:ext cx="3382530" cy="773087"/>
          </a:xfrm>
          <a:prstGeom prst="wedgeEllipseCallout">
            <a:avLst>
              <a:gd name="adj1" fmla="val -1266"/>
              <a:gd name="adj2" fmla="val -202566"/>
            </a:avLst>
          </a:prstGeom>
          <a:solidFill>
            <a:srgbClr val="3366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Hardware mechanism</a:t>
            </a:r>
          </a:p>
          <a:p>
            <a:pPr algn="ctr"/>
            <a:r>
              <a:rPr lang="en-US" dirty="0"/>
              <a:t>(new registers: LB, UB)</a:t>
            </a:r>
          </a:p>
        </p:txBody>
      </p:sp>
      <p:sp>
        <p:nvSpPr>
          <p:cNvPr id="5" name="Oval 4"/>
          <p:cNvSpPr/>
          <p:nvPr/>
        </p:nvSpPr>
        <p:spPr>
          <a:xfrm>
            <a:off x="1433360" y="2330449"/>
            <a:ext cx="4160096" cy="2566987"/>
          </a:xfrm>
          <a:prstGeom prst="ellipse">
            <a:avLst/>
          </a:prstGeom>
          <a:noFill/>
          <a:ln w="28575" cmpd="sng">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134107" y="5165725"/>
            <a:ext cx="1116657" cy="646331"/>
          </a:xfrm>
          <a:prstGeom prst="rect">
            <a:avLst/>
          </a:prstGeom>
          <a:noFill/>
        </p:spPr>
        <p:txBody>
          <a:bodyPr wrap="square" rtlCol="0">
            <a:spAutoFit/>
          </a:bodyPr>
          <a:lstStyle/>
          <a:p>
            <a:pPr algn="ctr"/>
            <a:r>
              <a:rPr lang="en-US" dirty="0">
                <a:solidFill>
                  <a:srgbClr val="008000"/>
                </a:solidFill>
              </a:rPr>
              <a:t>P2 is running</a:t>
            </a:r>
          </a:p>
        </p:txBody>
      </p:sp>
      <p:sp>
        <p:nvSpPr>
          <p:cNvPr id="46" name="TextBox 45"/>
          <p:cNvSpPr txBox="1"/>
          <p:nvPr/>
        </p:nvSpPr>
        <p:spPr>
          <a:xfrm>
            <a:off x="2670253" y="3451225"/>
            <a:ext cx="1116657" cy="369332"/>
          </a:xfrm>
          <a:prstGeom prst="rect">
            <a:avLst/>
          </a:prstGeom>
          <a:noFill/>
        </p:spPr>
        <p:txBody>
          <a:bodyPr wrap="square" rtlCol="0">
            <a:spAutoFit/>
          </a:bodyPr>
          <a:lstStyle/>
          <a:p>
            <a:r>
              <a:rPr lang="en-US" dirty="0">
                <a:solidFill>
                  <a:srgbClr val="008000"/>
                </a:solidFill>
              </a:rPr>
              <a:t>LB</a:t>
            </a:r>
            <a:r>
              <a:rPr lang="en-US" baseline="-25000" dirty="0">
                <a:solidFill>
                  <a:srgbClr val="008000"/>
                </a:solidFill>
              </a:rPr>
              <a:t>P2</a:t>
            </a:r>
          </a:p>
        </p:txBody>
      </p:sp>
      <p:sp>
        <p:nvSpPr>
          <p:cNvPr id="47" name="TextBox 46"/>
          <p:cNvSpPr txBox="1"/>
          <p:nvPr/>
        </p:nvSpPr>
        <p:spPr>
          <a:xfrm>
            <a:off x="4576106" y="3451225"/>
            <a:ext cx="1116657" cy="369332"/>
          </a:xfrm>
          <a:prstGeom prst="rect">
            <a:avLst/>
          </a:prstGeom>
          <a:noFill/>
        </p:spPr>
        <p:txBody>
          <a:bodyPr wrap="square" rtlCol="0">
            <a:spAutoFit/>
          </a:bodyPr>
          <a:lstStyle/>
          <a:p>
            <a:r>
              <a:rPr lang="en-US" dirty="0">
                <a:solidFill>
                  <a:srgbClr val="008000"/>
                </a:solidFill>
              </a:rPr>
              <a:t>UB</a:t>
            </a:r>
            <a:r>
              <a:rPr lang="en-US" baseline="-25000" dirty="0">
                <a:solidFill>
                  <a:srgbClr val="008000"/>
                </a:solidFill>
              </a:rPr>
              <a:t>P2</a:t>
            </a:r>
          </a:p>
        </p:txBody>
      </p:sp>
      <p:cxnSp>
        <p:nvCxnSpPr>
          <p:cNvPr id="7" name="Straight Connector 6"/>
          <p:cNvCxnSpPr/>
          <p:nvPr/>
        </p:nvCxnSpPr>
        <p:spPr>
          <a:xfrm>
            <a:off x="5749627" y="5440362"/>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750633" y="6064110"/>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22320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2" name="Rectangle 23"/>
          <p:cNvSpPr>
            <a:spLocks noGrp="1" noChangeArrowheads="1"/>
          </p:cNvSpPr>
          <p:nvPr>
            <p:ph type="title"/>
          </p:nvPr>
        </p:nvSpPr>
        <p:spPr/>
        <p:txBody>
          <a:bodyPr>
            <a:normAutofit/>
          </a:bodyPr>
          <a:lstStyle/>
          <a:p>
            <a:pPr eaLnBrk="1" hangingPunct="1"/>
            <a:r>
              <a:rPr lang="en-US" dirty="0">
                <a:latin typeface="Arial" charset="0"/>
                <a:cs typeface="Arial" charset="0"/>
              </a:rPr>
              <a:t>Why will this work?</a:t>
            </a:r>
          </a:p>
        </p:txBody>
      </p:sp>
      <p:sp>
        <p:nvSpPr>
          <p:cNvPr id="3" name="TextBox 2"/>
          <p:cNvSpPr txBox="1"/>
          <p:nvPr/>
        </p:nvSpPr>
        <p:spPr>
          <a:xfrm>
            <a:off x="5132933" y="4074513"/>
            <a:ext cx="3909648" cy="2308324"/>
          </a:xfrm>
          <a:prstGeom prst="rect">
            <a:avLst/>
          </a:prstGeom>
          <a:noFill/>
        </p:spPr>
        <p:txBody>
          <a:bodyPr wrap="square" rtlCol="0">
            <a:spAutoFit/>
          </a:bodyPr>
          <a:lstStyle/>
          <a:p>
            <a:r>
              <a:rPr lang="en-US" dirty="0"/>
              <a:t>The </a:t>
            </a:r>
            <a:r>
              <a:rPr lang="en-US" b="1" dirty="0"/>
              <a:t>locality</a:t>
            </a:r>
            <a:r>
              <a:rPr lang="en-US" dirty="0"/>
              <a:t> of a program</a:t>
            </a:r>
          </a:p>
          <a:p>
            <a:pPr marL="742950" lvl="1" indent="-285750">
              <a:buFont typeface="Arial"/>
              <a:buChar char="•"/>
            </a:pPr>
            <a:r>
              <a:rPr lang="en-US" dirty="0"/>
              <a:t>Sequential instructions</a:t>
            </a:r>
          </a:p>
          <a:p>
            <a:pPr marL="742950" lvl="1" indent="-285750">
              <a:buFont typeface="Arial"/>
              <a:buChar char="•"/>
            </a:pPr>
            <a:r>
              <a:rPr lang="en-US" dirty="0"/>
              <a:t>Contiguous data structures</a:t>
            </a:r>
          </a:p>
          <a:p>
            <a:endParaRPr lang="en-US" dirty="0"/>
          </a:p>
          <a:p>
            <a:r>
              <a:rPr lang="en-US" dirty="0">
                <a:solidFill>
                  <a:srgbClr val="FF0000"/>
                </a:solidFill>
              </a:rPr>
              <a:t>The set of pages being referenced at a given time is called the </a:t>
            </a:r>
            <a:r>
              <a:rPr lang="en-US" b="1" dirty="0">
                <a:solidFill>
                  <a:srgbClr val="FF0000"/>
                </a:solidFill>
              </a:rPr>
              <a:t>Working Set</a:t>
            </a:r>
          </a:p>
          <a:p>
            <a:endParaRPr lang="en-US" dirty="0">
              <a:solidFill>
                <a:srgbClr val="FF0000"/>
              </a:solidFill>
            </a:endParaRPr>
          </a:p>
        </p:txBody>
      </p:sp>
      <p:grpSp>
        <p:nvGrpSpPr>
          <p:cNvPr id="5" name="Group 4"/>
          <p:cNvGrpSpPr/>
          <p:nvPr/>
        </p:nvGrpSpPr>
        <p:grpSpPr>
          <a:xfrm>
            <a:off x="94457" y="1785604"/>
            <a:ext cx="6382069" cy="3646710"/>
            <a:chOff x="94457" y="1785604"/>
            <a:chExt cx="8686800" cy="4963632"/>
          </a:xfrm>
        </p:grpSpPr>
        <p:sp>
          <p:nvSpPr>
            <p:cNvPr id="201731" name="Rectangle 3"/>
            <p:cNvSpPr>
              <a:spLocks noChangeArrowheads="1"/>
            </p:cNvSpPr>
            <p:nvPr/>
          </p:nvSpPr>
          <p:spPr bwMode="auto">
            <a:xfrm>
              <a:off x="1739107" y="1785604"/>
              <a:ext cx="4938712" cy="4963632"/>
            </a:xfrm>
            <a:prstGeom prst="rect">
              <a:avLst/>
            </a:prstGeom>
            <a:solidFill>
              <a:srgbClr val="DDDDDD"/>
            </a:solidFill>
            <a:ln w="9525">
              <a:solidFill>
                <a:schemeClr val="tx1"/>
              </a:solidFill>
              <a:miter lim="800000"/>
              <a:headEnd/>
              <a:tailEnd/>
            </a:ln>
          </p:spPr>
          <p:txBody>
            <a:bodyPr wrap="none" anchor="ctr"/>
            <a:lstStyle/>
            <a:p>
              <a:endParaRPr lang="en-US" sz="1400"/>
            </a:p>
          </p:txBody>
        </p:sp>
        <p:sp>
          <p:nvSpPr>
            <p:cNvPr id="201732" name="Text Box 4"/>
            <p:cNvSpPr txBox="1">
              <a:spLocks noChangeArrowheads="1"/>
            </p:cNvSpPr>
            <p:nvPr/>
          </p:nvSpPr>
          <p:spPr bwMode="auto">
            <a:xfrm>
              <a:off x="461169" y="3247692"/>
              <a:ext cx="914400" cy="418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CPU</a:t>
              </a:r>
            </a:p>
          </p:txBody>
        </p:sp>
        <p:sp>
          <p:nvSpPr>
            <p:cNvPr id="201733" name="Oval 5"/>
            <p:cNvSpPr>
              <a:spLocks noChangeAspect="1" noChangeArrowheads="1"/>
            </p:cNvSpPr>
            <p:nvPr/>
          </p:nvSpPr>
          <p:spPr bwMode="auto">
            <a:xfrm>
              <a:off x="94457" y="2700004"/>
              <a:ext cx="1371600" cy="1371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201734" name="Text Box 6"/>
            <p:cNvSpPr txBox="1">
              <a:spLocks noChangeArrowheads="1"/>
            </p:cNvSpPr>
            <p:nvPr/>
          </p:nvSpPr>
          <p:spPr bwMode="auto">
            <a:xfrm>
              <a:off x="7317582" y="3155617"/>
              <a:ext cx="1188390" cy="418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Memory   </a:t>
              </a:r>
            </a:p>
          </p:txBody>
        </p:sp>
        <p:sp>
          <p:nvSpPr>
            <p:cNvPr id="201735" name="Rectangle 7"/>
            <p:cNvSpPr>
              <a:spLocks noChangeArrowheads="1"/>
            </p:cNvSpPr>
            <p:nvPr/>
          </p:nvSpPr>
          <p:spPr bwMode="auto">
            <a:xfrm>
              <a:off x="6952457" y="2609517"/>
              <a:ext cx="1828800" cy="15541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201736" name="Text Box 8"/>
            <p:cNvSpPr txBox="1">
              <a:spLocks noChangeArrowheads="1"/>
            </p:cNvSpPr>
            <p:nvPr/>
          </p:nvSpPr>
          <p:spPr bwMode="auto">
            <a:xfrm>
              <a:off x="1739107" y="2242804"/>
              <a:ext cx="1229197" cy="712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Virtual  </a:t>
              </a:r>
            </a:p>
            <a:p>
              <a:pPr eaLnBrk="1" hangingPunct="1"/>
              <a:r>
                <a:rPr lang="en-US" sz="1400" b="1"/>
                <a:t>Address  </a:t>
              </a:r>
            </a:p>
          </p:txBody>
        </p:sp>
        <p:sp>
          <p:nvSpPr>
            <p:cNvPr id="201737" name="Text Box 9"/>
            <p:cNvSpPr txBox="1">
              <a:spLocks noChangeArrowheads="1"/>
            </p:cNvSpPr>
            <p:nvPr/>
          </p:nvSpPr>
          <p:spPr bwMode="auto">
            <a:xfrm>
              <a:off x="5334793" y="2257093"/>
              <a:ext cx="1243039" cy="712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Physical   </a:t>
              </a:r>
            </a:p>
            <a:p>
              <a:pPr eaLnBrk="1" hangingPunct="1"/>
              <a:r>
                <a:rPr lang="en-US" sz="1400" b="1"/>
                <a:t>Address  </a:t>
              </a:r>
            </a:p>
          </p:txBody>
        </p:sp>
        <p:sp>
          <p:nvSpPr>
            <p:cNvPr id="201738" name="Text Box 10"/>
            <p:cNvSpPr txBox="1">
              <a:spLocks noChangeArrowheads="1"/>
            </p:cNvSpPr>
            <p:nvPr/>
          </p:nvSpPr>
          <p:spPr bwMode="auto">
            <a:xfrm>
              <a:off x="1923256" y="3163554"/>
              <a:ext cx="754062" cy="41892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VPN </a:t>
              </a:r>
            </a:p>
          </p:txBody>
        </p:sp>
        <p:sp>
          <p:nvSpPr>
            <p:cNvPr id="201739" name="Line 11"/>
            <p:cNvSpPr>
              <a:spLocks noChangeShapeType="1"/>
            </p:cNvSpPr>
            <p:nvPr/>
          </p:nvSpPr>
          <p:spPr bwMode="auto">
            <a:xfrm>
              <a:off x="1466057" y="3339767"/>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01740" name="Text Box 12"/>
            <p:cNvSpPr txBox="1">
              <a:spLocks noChangeArrowheads="1"/>
            </p:cNvSpPr>
            <p:nvPr/>
          </p:nvSpPr>
          <p:spPr bwMode="auto">
            <a:xfrm>
              <a:off x="2515394" y="5351130"/>
              <a:ext cx="1473688" cy="418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Page table  </a:t>
              </a:r>
            </a:p>
          </p:txBody>
        </p:sp>
        <p:sp>
          <p:nvSpPr>
            <p:cNvPr id="201741" name="Rectangle 13"/>
            <p:cNvSpPr>
              <a:spLocks noChangeArrowheads="1"/>
            </p:cNvSpPr>
            <p:nvPr/>
          </p:nvSpPr>
          <p:spPr bwMode="auto">
            <a:xfrm>
              <a:off x="2745582" y="3979529"/>
              <a:ext cx="914400" cy="12811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cxnSp>
          <p:nvCxnSpPr>
            <p:cNvPr id="201742" name="AutoShape 14"/>
            <p:cNvCxnSpPr>
              <a:cxnSpLocks noChangeShapeType="1"/>
              <a:stCxn id="201738" idx="2"/>
              <a:endCxn id="201741" idx="1"/>
            </p:cNvCxnSpPr>
            <p:nvPr/>
          </p:nvCxnSpPr>
          <p:spPr bwMode="auto">
            <a:xfrm rot="16200000" flipH="1">
              <a:off x="2004130" y="3878633"/>
              <a:ext cx="1037610" cy="445294"/>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43" name="Text Box 15"/>
            <p:cNvSpPr txBox="1">
              <a:spLocks noChangeArrowheads="1"/>
            </p:cNvSpPr>
            <p:nvPr/>
          </p:nvSpPr>
          <p:spPr bwMode="auto">
            <a:xfrm>
              <a:off x="2691607" y="3163554"/>
              <a:ext cx="1517650" cy="71216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Page offset</a:t>
              </a:r>
            </a:p>
          </p:txBody>
        </p:sp>
        <p:sp>
          <p:nvSpPr>
            <p:cNvPr id="201744" name="Text Box 16"/>
            <p:cNvSpPr txBox="1">
              <a:spLocks noChangeArrowheads="1"/>
            </p:cNvSpPr>
            <p:nvPr/>
          </p:nvSpPr>
          <p:spPr bwMode="auto">
            <a:xfrm>
              <a:off x="2836070" y="4436729"/>
              <a:ext cx="875374" cy="418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PFN  </a:t>
              </a:r>
            </a:p>
          </p:txBody>
        </p:sp>
        <p:sp>
          <p:nvSpPr>
            <p:cNvPr id="201745" name="Rectangle 17"/>
            <p:cNvSpPr>
              <a:spLocks noChangeArrowheads="1"/>
            </p:cNvSpPr>
            <p:nvPr/>
          </p:nvSpPr>
          <p:spPr bwMode="auto">
            <a:xfrm>
              <a:off x="2745582" y="4346242"/>
              <a:ext cx="914400" cy="5476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201746" name="Text Box 18"/>
            <p:cNvSpPr txBox="1">
              <a:spLocks noChangeArrowheads="1"/>
            </p:cNvSpPr>
            <p:nvPr/>
          </p:nvSpPr>
          <p:spPr bwMode="auto">
            <a:xfrm>
              <a:off x="4299744" y="3157204"/>
              <a:ext cx="755650" cy="41892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PFN</a:t>
              </a:r>
            </a:p>
          </p:txBody>
        </p:sp>
        <p:sp>
          <p:nvSpPr>
            <p:cNvPr id="201747" name="Text Box 19"/>
            <p:cNvSpPr txBox="1">
              <a:spLocks noChangeArrowheads="1"/>
            </p:cNvSpPr>
            <p:nvPr/>
          </p:nvSpPr>
          <p:spPr bwMode="auto">
            <a:xfrm>
              <a:off x="5031582" y="3157204"/>
              <a:ext cx="1463675" cy="71216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Page offset</a:t>
              </a:r>
            </a:p>
          </p:txBody>
        </p:sp>
        <p:cxnSp>
          <p:nvCxnSpPr>
            <p:cNvPr id="201748" name="AutoShape 20"/>
            <p:cNvCxnSpPr>
              <a:cxnSpLocks noChangeShapeType="1"/>
              <a:stCxn id="201745" idx="3"/>
              <a:endCxn id="201746" idx="2"/>
            </p:cNvCxnSpPr>
            <p:nvPr/>
          </p:nvCxnSpPr>
          <p:spPr bwMode="auto">
            <a:xfrm flipV="1">
              <a:off x="3659982" y="3576127"/>
              <a:ext cx="1017587" cy="1043958"/>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201749" name="AutoShape 21"/>
            <p:cNvCxnSpPr>
              <a:cxnSpLocks noChangeShapeType="1"/>
              <a:stCxn id="201743" idx="0"/>
              <a:endCxn id="201747" idx="0"/>
            </p:cNvCxnSpPr>
            <p:nvPr/>
          </p:nvCxnSpPr>
          <p:spPr bwMode="auto">
            <a:xfrm rot="5400000" flipH="1" flipV="1">
              <a:off x="4603752" y="2003885"/>
              <a:ext cx="6350" cy="2312989"/>
            </a:xfrm>
            <a:prstGeom prst="bentConnector3">
              <a:avLst>
                <a:gd name="adj1" fmla="val 500032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50" name="Line 22"/>
            <p:cNvSpPr>
              <a:spLocks noChangeShapeType="1"/>
            </p:cNvSpPr>
            <p:nvPr/>
          </p:nvSpPr>
          <p:spPr bwMode="auto">
            <a:xfrm>
              <a:off x="6495257" y="3339767"/>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 name="Oval 1"/>
            <p:cNvSpPr/>
            <p:nvPr/>
          </p:nvSpPr>
          <p:spPr>
            <a:xfrm>
              <a:off x="2421322" y="3809675"/>
              <a:ext cx="1622639" cy="1622639"/>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 name="Rectangle 3"/>
            <p:cNvSpPr/>
            <p:nvPr/>
          </p:nvSpPr>
          <p:spPr>
            <a:xfrm>
              <a:off x="4299744" y="4893929"/>
              <a:ext cx="909440" cy="823913"/>
            </a:xfrm>
            <a:prstGeom prst="rect">
              <a:avLst/>
            </a:prstGeom>
            <a:solidFill>
              <a:srgbClr val="3E6802"/>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Small</a:t>
              </a:r>
            </a:p>
            <a:p>
              <a:pPr algn="ctr"/>
              <a:r>
                <a:rPr lang="en-US" sz="1400" dirty="0"/>
                <a:t>Table</a:t>
              </a:r>
            </a:p>
          </p:txBody>
        </p:sp>
      </p:grpSp>
    </p:spTree>
    <p:extLst>
      <p:ext uri="{BB962C8B-B14F-4D97-AF65-F5344CB8AC3E}">
        <p14:creationId xmlns:p14="http://schemas.microsoft.com/office/powerpoint/2010/main" val="103051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123" name="Group 243"/>
          <p:cNvGraphicFramePr>
            <a:graphicFrameLocks noGrp="1"/>
          </p:cNvGraphicFramePr>
          <p:nvPr>
            <p:extLst>
              <p:ext uri="{D42A27DB-BD31-4B8C-83A1-F6EECF244321}">
                <p14:modId xmlns:p14="http://schemas.microsoft.com/office/powerpoint/2010/main" val="1356155679"/>
              </p:ext>
            </p:extLst>
          </p:nvPr>
        </p:nvGraphicFramePr>
        <p:xfrm>
          <a:off x="211138" y="3174432"/>
          <a:ext cx="8623300" cy="3566016"/>
        </p:xfrm>
        <a:graphic>
          <a:graphicData uri="http://schemas.openxmlformats.org/drawingml/2006/table">
            <a:tbl>
              <a:tblPr/>
              <a:tblGrid>
                <a:gridCol w="1909762">
                  <a:extLst>
                    <a:ext uri="{9D8B030D-6E8A-4147-A177-3AD203B41FA5}">
                      <a16:colId xmlns:a16="http://schemas.microsoft.com/office/drawing/2014/main" val="20000"/>
                    </a:ext>
                  </a:extLst>
                </a:gridCol>
                <a:gridCol w="2053503">
                  <a:extLst>
                    <a:ext uri="{9D8B030D-6E8A-4147-A177-3AD203B41FA5}">
                      <a16:colId xmlns:a16="http://schemas.microsoft.com/office/drawing/2014/main" val="20001"/>
                    </a:ext>
                  </a:extLst>
                </a:gridCol>
                <a:gridCol w="2062885">
                  <a:extLst>
                    <a:ext uri="{9D8B030D-6E8A-4147-A177-3AD203B41FA5}">
                      <a16:colId xmlns:a16="http://schemas.microsoft.com/office/drawing/2014/main" val="20002"/>
                    </a:ext>
                  </a:extLst>
                </a:gridCol>
                <a:gridCol w="2597150">
                  <a:extLst>
                    <a:ext uri="{9D8B030D-6E8A-4147-A177-3AD203B41FA5}">
                      <a16:colId xmlns:a16="http://schemas.microsoft.com/office/drawing/2014/main" val="20003"/>
                    </a:ext>
                  </a:extLst>
                </a:gridCol>
              </a:tblGrid>
              <a:tr h="3961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USER/KERNEL</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VPN</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PFN</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VALID/INVALID</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U</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0</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122</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U</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XX   </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XX</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I</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U</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10 </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152</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U</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11</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170</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K</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0</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10</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5"/>
                  </a:ext>
                </a:extLst>
              </a:tr>
              <a:tr h="3961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K </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1 </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11</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3961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K</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3</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15 </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7"/>
                  </a:ext>
                </a:extLst>
              </a:tr>
              <a:tr h="3961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K</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XX</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XX</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I</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8"/>
                  </a:ext>
                </a:extLst>
              </a:tr>
            </a:tbl>
          </a:graphicData>
        </a:graphic>
      </p:graphicFrame>
      <p:sp>
        <p:nvSpPr>
          <p:cNvPr id="56374" name="Rectangle 244"/>
          <p:cNvSpPr>
            <a:spLocks noGrp="1" noChangeArrowheads="1"/>
          </p:cNvSpPr>
          <p:nvPr>
            <p:ph type="title"/>
          </p:nvPr>
        </p:nvSpPr>
        <p:spPr/>
        <p:txBody>
          <a:bodyPr/>
          <a:lstStyle/>
          <a:p>
            <a:pPr eaLnBrk="1" hangingPunct="1"/>
            <a:r>
              <a:rPr lang="en-US" dirty="0">
                <a:latin typeface="Arial" charset="0"/>
                <a:cs typeface="Arial" charset="0"/>
              </a:rPr>
              <a:t>TLB (translation </a:t>
            </a:r>
            <a:r>
              <a:rPr lang="en-US" dirty="0" err="1">
                <a:latin typeface="Arial" charset="0"/>
                <a:cs typeface="Arial" charset="0"/>
              </a:rPr>
              <a:t>lookaside</a:t>
            </a:r>
            <a:r>
              <a:rPr lang="en-US" dirty="0">
                <a:latin typeface="Arial" charset="0"/>
                <a:cs typeface="Arial" charset="0"/>
              </a:rPr>
              <a:t> buffer)</a:t>
            </a:r>
          </a:p>
        </p:txBody>
      </p:sp>
      <p:sp>
        <p:nvSpPr>
          <p:cNvPr id="2" name="Content Placeholder 1"/>
          <p:cNvSpPr>
            <a:spLocks noGrp="1"/>
          </p:cNvSpPr>
          <p:nvPr>
            <p:ph idx="1"/>
          </p:nvPr>
        </p:nvSpPr>
        <p:spPr>
          <a:xfrm>
            <a:off x="664409" y="1740222"/>
            <a:ext cx="7990128" cy="1434210"/>
          </a:xfrm>
        </p:spPr>
        <p:txBody>
          <a:bodyPr>
            <a:normAutofit fontScale="92500" lnSpcReduction="20000"/>
          </a:bodyPr>
          <a:lstStyle/>
          <a:p>
            <a:r>
              <a:rPr lang="en-US" dirty="0"/>
              <a:t>It will look something like the following table</a:t>
            </a:r>
          </a:p>
          <a:p>
            <a:r>
              <a:rPr lang="en-US" dirty="0"/>
              <a:t>It is an </a:t>
            </a:r>
            <a:r>
              <a:rPr lang="en-US" b="1" dirty="0"/>
              <a:t>associative</a:t>
            </a:r>
            <a:r>
              <a:rPr lang="en-US" dirty="0"/>
              <a:t> memory, which means it can search on a match on the first two columns and output the corresponding last two columns in one cycle</a:t>
            </a:r>
          </a:p>
        </p:txBody>
      </p:sp>
    </p:spTree>
    <p:extLst>
      <p:ext uri="{BB962C8B-B14F-4D97-AF65-F5344CB8AC3E}">
        <p14:creationId xmlns:p14="http://schemas.microsoft.com/office/powerpoint/2010/main" val="34297657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ChangeArrowheads="1"/>
          </p:cNvSpPr>
          <p:nvPr/>
        </p:nvSpPr>
        <p:spPr bwMode="auto">
          <a:xfrm>
            <a:off x="1739107" y="1785604"/>
            <a:ext cx="4938712" cy="4963632"/>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01732" name="Text Box 4"/>
          <p:cNvSpPr txBox="1">
            <a:spLocks noChangeArrowheads="1"/>
          </p:cNvSpPr>
          <p:nvPr/>
        </p:nvSpPr>
        <p:spPr bwMode="auto">
          <a:xfrm>
            <a:off x="461169" y="3247692"/>
            <a:ext cx="914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201733" name="Oval 5"/>
          <p:cNvSpPr>
            <a:spLocks noChangeAspect="1" noChangeArrowheads="1"/>
          </p:cNvSpPr>
          <p:nvPr/>
        </p:nvSpPr>
        <p:spPr bwMode="auto">
          <a:xfrm>
            <a:off x="94457" y="2700004"/>
            <a:ext cx="1371600" cy="1371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34" name="Text Box 6"/>
          <p:cNvSpPr txBox="1">
            <a:spLocks noChangeArrowheads="1"/>
          </p:cNvSpPr>
          <p:nvPr/>
        </p:nvSpPr>
        <p:spPr bwMode="auto">
          <a:xfrm>
            <a:off x="7317582" y="3155617"/>
            <a:ext cx="1250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201735" name="Rectangle 7"/>
          <p:cNvSpPr>
            <a:spLocks noChangeArrowheads="1"/>
          </p:cNvSpPr>
          <p:nvPr/>
        </p:nvSpPr>
        <p:spPr bwMode="auto">
          <a:xfrm>
            <a:off x="6952457" y="2609517"/>
            <a:ext cx="1828800" cy="15541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36" name="Text Box 8"/>
          <p:cNvSpPr txBox="1">
            <a:spLocks noChangeArrowheads="1"/>
          </p:cNvSpPr>
          <p:nvPr/>
        </p:nvSpPr>
        <p:spPr bwMode="auto">
          <a:xfrm>
            <a:off x="1739107" y="2242804"/>
            <a:ext cx="1225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Virtual  </a:t>
            </a:r>
          </a:p>
          <a:p>
            <a:pPr eaLnBrk="1" hangingPunct="1"/>
            <a:r>
              <a:rPr lang="en-US" sz="1800" b="1"/>
              <a:t>Address  </a:t>
            </a:r>
          </a:p>
        </p:txBody>
      </p:sp>
      <p:sp>
        <p:nvSpPr>
          <p:cNvPr id="201737" name="Text Box 9"/>
          <p:cNvSpPr txBox="1">
            <a:spLocks noChangeArrowheads="1"/>
          </p:cNvSpPr>
          <p:nvPr/>
        </p:nvSpPr>
        <p:spPr bwMode="auto">
          <a:xfrm>
            <a:off x="5334794" y="2257092"/>
            <a:ext cx="13017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Physical   </a:t>
            </a:r>
          </a:p>
          <a:p>
            <a:pPr eaLnBrk="1" hangingPunct="1"/>
            <a:r>
              <a:rPr lang="en-US" sz="1800" b="1"/>
              <a:t>Address  </a:t>
            </a:r>
          </a:p>
        </p:txBody>
      </p:sp>
      <p:sp>
        <p:nvSpPr>
          <p:cNvPr id="201738" name="Text Box 10"/>
          <p:cNvSpPr txBox="1">
            <a:spLocks noChangeArrowheads="1"/>
          </p:cNvSpPr>
          <p:nvPr/>
        </p:nvSpPr>
        <p:spPr bwMode="auto">
          <a:xfrm>
            <a:off x="1923257" y="3163554"/>
            <a:ext cx="754062"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VPN </a:t>
            </a:r>
          </a:p>
        </p:txBody>
      </p:sp>
      <p:sp>
        <p:nvSpPr>
          <p:cNvPr id="201739" name="Line 11"/>
          <p:cNvSpPr>
            <a:spLocks noChangeShapeType="1"/>
          </p:cNvSpPr>
          <p:nvPr/>
        </p:nvSpPr>
        <p:spPr bwMode="auto">
          <a:xfrm>
            <a:off x="1466057" y="3339767"/>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1740" name="Text Box 12"/>
          <p:cNvSpPr txBox="1">
            <a:spLocks noChangeArrowheads="1"/>
          </p:cNvSpPr>
          <p:nvPr/>
        </p:nvSpPr>
        <p:spPr bwMode="auto">
          <a:xfrm>
            <a:off x="2515394" y="5351129"/>
            <a:ext cx="145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table  </a:t>
            </a:r>
          </a:p>
        </p:txBody>
      </p:sp>
      <p:sp>
        <p:nvSpPr>
          <p:cNvPr id="201741" name="Rectangle 13"/>
          <p:cNvSpPr>
            <a:spLocks noChangeArrowheads="1"/>
          </p:cNvSpPr>
          <p:nvPr/>
        </p:nvSpPr>
        <p:spPr bwMode="auto">
          <a:xfrm>
            <a:off x="2745582" y="3979529"/>
            <a:ext cx="914400" cy="12811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201742" name="AutoShape 14"/>
          <p:cNvCxnSpPr>
            <a:cxnSpLocks noChangeShapeType="1"/>
            <a:stCxn id="201738" idx="2"/>
            <a:endCxn id="201741" idx="1"/>
          </p:cNvCxnSpPr>
          <p:nvPr/>
        </p:nvCxnSpPr>
        <p:spPr bwMode="auto">
          <a:xfrm rot="16200000" flipH="1">
            <a:off x="1982788" y="3858086"/>
            <a:ext cx="1081087" cy="444500"/>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43" name="Text Box 15"/>
          <p:cNvSpPr txBox="1">
            <a:spLocks noChangeArrowheads="1"/>
          </p:cNvSpPr>
          <p:nvPr/>
        </p:nvSpPr>
        <p:spPr bwMode="auto">
          <a:xfrm>
            <a:off x="2691607" y="3163554"/>
            <a:ext cx="1517650"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offset</a:t>
            </a:r>
          </a:p>
        </p:txBody>
      </p:sp>
      <p:sp>
        <p:nvSpPr>
          <p:cNvPr id="201744" name="Text Box 16"/>
          <p:cNvSpPr txBox="1">
            <a:spLocks noChangeArrowheads="1"/>
          </p:cNvSpPr>
          <p:nvPr/>
        </p:nvSpPr>
        <p:spPr bwMode="auto">
          <a:xfrm>
            <a:off x="2836069" y="4436729"/>
            <a:ext cx="77457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PFN  </a:t>
            </a:r>
          </a:p>
        </p:txBody>
      </p:sp>
      <p:sp>
        <p:nvSpPr>
          <p:cNvPr id="201745" name="Rectangle 17"/>
          <p:cNvSpPr>
            <a:spLocks noChangeArrowheads="1"/>
          </p:cNvSpPr>
          <p:nvPr/>
        </p:nvSpPr>
        <p:spPr bwMode="auto">
          <a:xfrm>
            <a:off x="2745582" y="4346242"/>
            <a:ext cx="914400" cy="5476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46" name="Text Box 18"/>
          <p:cNvSpPr txBox="1">
            <a:spLocks noChangeArrowheads="1"/>
          </p:cNvSpPr>
          <p:nvPr/>
        </p:nvSpPr>
        <p:spPr bwMode="auto">
          <a:xfrm>
            <a:off x="4299744" y="3157204"/>
            <a:ext cx="755650"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PFN</a:t>
            </a:r>
          </a:p>
        </p:txBody>
      </p:sp>
      <p:sp>
        <p:nvSpPr>
          <p:cNvPr id="201747" name="Text Box 19"/>
          <p:cNvSpPr txBox="1">
            <a:spLocks noChangeArrowheads="1"/>
          </p:cNvSpPr>
          <p:nvPr/>
        </p:nvSpPr>
        <p:spPr bwMode="auto">
          <a:xfrm>
            <a:off x="5031582" y="3157204"/>
            <a:ext cx="1463675"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Page offset</a:t>
            </a:r>
          </a:p>
        </p:txBody>
      </p:sp>
      <p:cxnSp>
        <p:nvCxnSpPr>
          <p:cNvPr id="201748" name="AutoShape 20"/>
          <p:cNvCxnSpPr>
            <a:cxnSpLocks noChangeShapeType="1"/>
            <a:stCxn id="201745" idx="3"/>
            <a:endCxn id="201746" idx="2"/>
          </p:cNvCxnSpPr>
          <p:nvPr/>
        </p:nvCxnSpPr>
        <p:spPr bwMode="auto">
          <a:xfrm flipV="1">
            <a:off x="3659982" y="3533442"/>
            <a:ext cx="1017587" cy="1087437"/>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201749" name="AutoShape 21"/>
          <p:cNvCxnSpPr>
            <a:cxnSpLocks noChangeShapeType="1"/>
            <a:stCxn id="201743" idx="0"/>
            <a:endCxn id="201747" idx="0"/>
          </p:cNvCxnSpPr>
          <p:nvPr/>
        </p:nvCxnSpPr>
        <p:spPr bwMode="auto">
          <a:xfrm rot="-5400000">
            <a:off x="4603751" y="2003885"/>
            <a:ext cx="6350" cy="2312987"/>
          </a:xfrm>
          <a:prstGeom prst="bentConnector3">
            <a:avLst>
              <a:gd name="adj1" fmla="val 3700000"/>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50" name="Line 22"/>
          <p:cNvSpPr>
            <a:spLocks noChangeShapeType="1"/>
          </p:cNvSpPr>
          <p:nvPr/>
        </p:nvSpPr>
        <p:spPr bwMode="auto">
          <a:xfrm>
            <a:off x="6495257" y="3339767"/>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502" name="Rectangle 23"/>
          <p:cNvSpPr>
            <a:spLocks noGrp="1" noChangeArrowheads="1"/>
          </p:cNvSpPr>
          <p:nvPr>
            <p:ph type="title"/>
          </p:nvPr>
        </p:nvSpPr>
        <p:spPr/>
        <p:txBody>
          <a:bodyPr/>
          <a:lstStyle/>
          <a:p>
            <a:pPr eaLnBrk="1" hangingPunct="1"/>
            <a:r>
              <a:rPr lang="en-US" dirty="0">
                <a:latin typeface="Arial" charset="0"/>
                <a:cs typeface="Arial" charset="0"/>
              </a:rPr>
              <a:t>Speeding up address translation</a:t>
            </a:r>
          </a:p>
        </p:txBody>
      </p:sp>
      <p:sp>
        <p:nvSpPr>
          <p:cNvPr id="2" name="Oval 1"/>
          <p:cNvSpPr/>
          <p:nvPr/>
        </p:nvSpPr>
        <p:spPr>
          <a:xfrm>
            <a:off x="2421322" y="3809675"/>
            <a:ext cx="1622639" cy="1622639"/>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843669" y="4346242"/>
            <a:ext cx="2198911" cy="2585323"/>
          </a:xfrm>
          <a:prstGeom prst="rect">
            <a:avLst/>
          </a:prstGeom>
          <a:noFill/>
        </p:spPr>
        <p:txBody>
          <a:bodyPr wrap="square" rtlCol="0">
            <a:spAutoFit/>
          </a:bodyPr>
          <a:lstStyle/>
          <a:p>
            <a:r>
              <a:rPr lang="en-US" dirty="0"/>
              <a:t>The entire page table won't fit in registers</a:t>
            </a:r>
          </a:p>
          <a:p>
            <a:endParaRPr lang="en-US" dirty="0"/>
          </a:p>
          <a:p>
            <a:r>
              <a:rPr lang="en-US" dirty="0">
                <a:solidFill>
                  <a:srgbClr val="FF0000"/>
                </a:solidFill>
              </a:rPr>
              <a:t>But a subset can!</a:t>
            </a:r>
          </a:p>
          <a:p>
            <a:endParaRPr lang="en-US" dirty="0">
              <a:solidFill>
                <a:srgbClr val="FF0000"/>
              </a:solidFill>
            </a:endParaRPr>
          </a:p>
          <a:p>
            <a:r>
              <a:rPr lang="en-US" dirty="0">
                <a:solidFill>
                  <a:srgbClr val="FF0000"/>
                </a:solidFill>
              </a:rPr>
              <a:t>What if we add a small table into this process?</a:t>
            </a:r>
          </a:p>
        </p:txBody>
      </p:sp>
      <p:sp>
        <p:nvSpPr>
          <p:cNvPr id="4" name="Rectangle 3"/>
          <p:cNvSpPr/>
          <p:nvPr/>
        </p:nvSpPr>
        <p:spPr>
          <a:xfrm>
            <a:off x="4299744" y="4893929"/>
            <a:ext cx="909440" cy="823913"/>
          </a:xfrm>
          <a:prstGeom prst="rect">
            <a:avLst/>
          </a:prstGeom>
          <a:solidFill>
            <a:srgbClr val="3E6802"/>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Small</a:t>
            </a:r>
          </a:p>
          <a:p>
            <a:pPr algn="ctr"/>
            <a:r>
              <a:rPr lang="en-US" dirty="0"/>
              <a:t>Table</a:t>
            </a:r>
          </a:p>
        </p:txBody>
      </p:sp>
    </p:spTree>
    <p:extLst>
      <p:ext uri="{BB962C8B-B14F-4D97-AF65-F5344CB8AC3E}">
        <p14:creationId xmlns:p14="http://schemas.microsoft.com/office/powerpoint/2010/main" val="269270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ChangeArrowheads="1"/>
          </p:cNvSpPr>
          <p:nvPr/>
        </p:nvSpPr>
        <p:spPr bwMode="auto">
          <a:xfrm>
            <a:off x="1739107" y="1785604"/>
            <a:ext cx="4938712" cy="4963632"/>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01732" name="Text Box 4"/>
          <p:cNvSpPr txBox="1">
            <a:spLocks noChangeArrowheads="1"/>
          </p:cNvSpPr>
          <p:nvPr/>
        </p:nvSpPr>
        <p:spPr bwMode="auto">
          <a:xfrm>
            <a:off x="461169" y="3247692"/>
            <a:ext cx="914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201733" name="Oval 5"/>
          <p:cNvSpPr>
            <a:spLocks noChangeAspect="1" noChangeArrowheads="1"/>
          </p:cNvSpPr>
          <p:nvPr/>
        </p:nvSpPr>
        <p:spPr bwMode="auto">
          <a:xfrm>
            <a:off x="94457" y="2700004"/>
            <a:ext cx="1371600" cy="1371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34" name="Text Box 6"/>
          <p:cNvSpPr txBox="1">
            <a:spLocks noChangeArrowheads="1"/>
          </p:cNvSpPr>
          <p:nvPr/>
        </p:nvSpPr>
        <p:spPr bwMode="auto">
          <a:xfrm>
            <a:off x="7317582" y="3155617"/>
            <a:ext cx="1250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201735" name="Rectangle 7"/>
          <p:cNvSpPr>
            <a:spLocks noChangeArrowheads="1"/>
          </p:cNvSpPr>
          <p:nvPr/>
        </p:nvSpPr>
        <p:spPr bwMode="auto">
          <a:xfrm>
            <a:off x="6952457" y="2609517"/>
            <a:ext cx="1828800" cy="15541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36" name="Text Box 8"/>
          <p:cNvSpPr txBox="1">
            <a:spLocks noChangeArrowheads="1"/>
          </p:cNvSpPr>
          <p:nvPr/>
        </p:nvSpPr>
        <p:spPr bwMode="auto">
          <a:xfrm>
            <a:off x="1739107" y="2242804"/>
            <a:ext cx="1225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Virtual  </a:t>
            </a:r>
          </a:p>
          <a:p>
            <a:pPr eaLnBrk="1" hangingPunct="1"/>
            <a:r>
              <a:rPr lang="en-US" sz="1800" b="1"/>
              <a:t>Address  </a:t>
            </a:r>
          </a:p>
        </p:txBody>
      </p:sp>
      <p:sp>
        <p:nvSpPr>
          <p:cNvPr id="201737" name="Text Box 9"/>
          <p:cNvSpPr txBox="1">
            <a:spLocks noChangeArrowheads="1"/>
          </p:cNvSpPr>
          <p:nvPr/>
        </p:nvSpPr>
        <p:spPr bwMode="auto">
          <a:xfrm>
            <a:off x="5334794" y="2257092"/>
            <a:ext cx="13017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Physical   </a:t>
            </a:r>
          </a:p>
          <a:p>
            <a:pPr eaLnBrk="1" hangingPunct="1"/>
            <a:r>
              <a:rPr lang="en-US" sz="1800" b="1"/>
              <a:t>Address  </a:t>
            </a:r>
          </a:p>
        </p:txBody>
      </p:sp>
      <p:sp>
        <p:nvSpPr>
          <p:cNvPr id="201738" name="Text Box 10"/>
          <p:cNvSpPr txBox="1">
            <a:spLocks noChangeArrowheads="1"/>
          </p:cNvSpPr>
          <p:nvPr/>
        </p:nvSpPr>
        <p:spPr bwMode="auto">
          <a:xfrm>
            <a:off x="1923257" y="3163554"/>
            <a:ext cx="754062"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VPN </a:t>
            </a:r>
          </a:p>
        </p:txBody>
      </p:sp>
      <p:sp>
        <p:nvSpPr>
          <p:cNvPr id="201739" name="Line 11"/>
          <p:cNvSpPr>
            <a:spLocks noChangeShapeType="1"/>
          </p:cNvSpPr>
          <p:nvPr/>
        </p:nvSpPr>
        <p:spPr bwMode="auto">
          <a:xfrm>
            <a:off x="1466057" y="3339767"/>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1740" name="Text Box 12"/>
          <p:cNvSpPr txBox="1">
            <a:spLocks noChangeArrowheads="1"/>
          </p:cNvSpPr>
          <p:nvPr/>
        </p:nvSpPr>
        <p:spPr bwMode="auto">
          <a:xfrm>
            <a:off x="3927588" y="6209926"/>
            <a:ext cx="145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Page table  </a:t>
            </a:r>
          </a:p>
        </p:txBody>
      </p:sp>
      <p:sp>
        <p:nvSpPr>
          <p:cNvPr id="201741" name="Rectangle 13"/>
          <p:cNvSpPr>
            <a:spLocks noChangeArrowheads="1"/>
          </p:cNvSpPr>
          <p:nvPr/>
        </p:nvSpPr>
        <p:spPr bwMode="auto">
          <a:xfrm>
            <a:off x="4217278" y="4928813"/>
            <a:ext cx="914400" cy="12811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201742" name="AutoShape 14"/>
          <p:cNvCxnSpPr>
            <a:cxnSpLocks noChangeShapeType="1"/>
            <a:stCxn id="201738" idx="2"/>
            <a:endCxn id="201741" idx="1"/>
          </p:cNvCxnSpPr>
          <p:nvPr/>
        </p:nvCxnSpPr>
        <p:spPr bwMode="auto">
          <a:xfrm rot="16200000" flipH="1">
            <a:off x="2243994" y="3596086"/>
            <a:ext cx="2029578" cy="1916990"/>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43" name="Text Box 15"/>
          <p:cNvSpPr txBox="1">
            <a:spLocks noChangeArrowheads="1"/>
          </p:cNvSpPr>
          <p:nvPr/>
        </p:nvSpPr>
        <p:spPr bwMode="auto">
          <a:xfrm>
            <a:off x="2691607" y="3163554"/>
            <a:ext cx="1517650"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offset</a:t>
            </a:r>
          </a:p>
        </p:txBody>
      </p:sp>
      <p:sp>
        <p:nvSpPr>
          <p:cNvPr id="201744" name="Text Box 16"/>
          <p:cNvSpPr txBox="1">
            <a:spLocks noChangeArrowheads="1"/>
          </p:cNvSpPr>
          <p:nvPr/>
        </p:nvSpPr>
        <p:spPr bwMode="auto">
          <a:xfrm>
            <a:off x="4287192" y="5386013"/>
            <a:ext cx="77457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201745" name="Rectangle 17"/>
          <p:cNvSpPr>
            <a:spLocks noChangeArrowheads="1"/>
          </p:cNvSpPr>
          <p:nvPr/>
        </p:nvSpPr>
        <p:spPr bwMode="auto">
          <a:xfrm>
            <a:off x="4209257" y="5295526"/>
            <a:ext cx="914400" cy="5476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46" name="Text Box 18"/>
          <p:cNvSpPr txBox="1">
            <a:spLocks noChangeArrowheads="1"/>
          </p:cNvSpPr>
          <p:nvPr/>
        </p:nvSpPr>
        <p:spPr bwMode="auto">
          <a:xfrm>
            <a:off x="4299744" y="3157204"/>
            <a:ext cx="755650"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PFN</a:t>
            </a:r>
          </a:p>
        </p:txBody>
      </p:sp>
      <p:sp>
        <p:nvSpPr>
          <p:cNvPr id="201747" name="Text Box 19"/>
          <p:cNvSpPr txBox="1">
            <a:spLocks noChangeArrowheads="1"/>
          </p:cNvSpPr>
          <p:nvPr/>
        </p:nvSpPr>
        <p:spPr bwMode="auto">
          <a:xfrm>
            <a:off x="5031582" y="3157204"/>
            <a:ext cx="1463675"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offset</a:t>
            </a:r>
          </a:p>
        </p:txBody>
      </p:sp>
      <p:cxnSp>
        <p:nvCxnSpPr>
          <p:cNvPr id="201748" name="AutoShape 20"/>
          <p:cNvCxnSpPr>
            <a:cxnSpLocks noChangeShapeType="1"/>
            <a:stCxn id="201741" idx="0"/>
            <a:endCxn id="201746" idx="2"/>
          </p:cNvCxnSpPr>
          <p:nvPr/>
        </p:nvCxnSpPr>
        <p:spPr bwMode="auto">
          <a:xfrm rot="5400000" flipH="1" flipV="1">
            <a:off x="3978338" y="4229583"/>
            <a:ext cx="1395371" cy="3091"/>
          </a:xfrm>
          <a:prstGeom prst="bentConnector3">
            <a:avLst>
              <a:gd name="adj1" fmla="val 50000"/>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201749" name="AutoShape 21"/>
          <p:cNvCxnSpPr>
            <a:cxnSpLocks noChangeShapeType="1"/>
            <a:stCxn id="201743" idx="0"/>
            <a:endCxn id="201747" idx="0"/>
          </p:cNvCxnSpPr>
          <p:nvPr/>
        </p:nvCxnSpPr>
        <p:spPr bwMode="auto">
          <a:xfrm rot="-5400000">
            <a:off x="4603751" y="2003885"/>
            <a:ext cx="6350" cy="2312987"/>
          </a:xfrm>
          <a:prstGeom prst="bentConnector3">
            <a:avLst>
              <a:gd name="adj1" fmla="val 3700000"/>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50" name="Line 22"/>
          <p:cNvSpPr>
            <a:spLocks noChangeShapeType="1"/>
          </p:cNvSpPr>
          <p:nvPr/>
        </p:nvSpPr>
        <p:spPr bwMode="auto">
          <a:xfrm>
            <a:off x="6495257" y="3339767"/>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502" name="Rectangle 23"/>
          <p:cNvSpPr>
            <a:spLocks noGrp="1" noChangeArrowheads="1"/>
          </p:cNvSpPr>
          <p:nvPr>
            <p:ph type="title"/>
          </p:nvPr>
        </p:nvSpPr>
        <p:spPr/>
        <p:txBody>
          <a:bodyPr/>
          <a:lstStyle/>
          <a:p>
            <a:pPr eaLnBrk="1" hangingPunct="1"/>
            <a:r>
              <a:rPr lang="en-US" dirty="0">
                <a:latin typeface="Arial" charset="0"/>
                <a:cs typeface="Arial" charset="0"/>
              </a:rPr>
              <a:t>Speeding up address translation</a:t>
            </a:r>
          </a:p>
        </p:txBody>
      </p:sp>
      <p:sp>
        <p:nvSpPr>
          <p:cNvPr id="3" name="TextBox 2"/>
          <p:cNvSpPr txBox="1"/>
          <p:nvPr/>
        </p:nvSpPr>
        <p:spPr>
          <a:xfrm>
            <a:off x="6843670" y="4346242"/>
            <a:ext cx="1364030" cy="1200329"/>
          </a:xfrm>
          <a:prstGeom prst="rect">
            <a:avLst/>
          </a:prstGeom>
          <a:noFill/>
          <a:ln>
            <a:solidFill>
              <a:srgbClr val="008000"/>
            </a:solidFill>
          </a:ln>
        </p:spPr>
        <p:txBody>
          <a:bodyPr wrap="square" rtlCol="0">
            <a:spAutoFit/>
          </a:bodyPr>
          <a:lstStyle/>
          <a:p>
            <a:r>
              <a:rPr lang="en-US" b="1" dirty="0">
                <a:solidFill>
                  <a:schemeClr val="accent1">
                    <a:lumMod val="60000"/>
                    <a:lumOff val="40000"/>
                  </a:schemeClr>
                </a:solidFill>
              </a:rPr>
              <a:t>A TLB hit</a:t>
            </a:r>
          </a:p>
          <a:p>
            <a:endParaRPr lang="en-US" dirty="0">
              <a:solidFill>
                <a:srgbClr val="FF0000"/>
              </a:solidFill>
            </a:endParaRPr>
          </a:p>
          <a:p>
            <a:r>
              <a:rPr lang="en-US" dirty="0">
                <a:solidFill>
                  <a:srgbClr val="000000"/>
                </a:solidFill>
              </a:rPr>
              <a:t>Fast path</a:t>
            </a:r>
          </a:p>
          <a:p>
            <a:r>
              <a:rPr lang="en-US" dirty="0">
                <a:solidFill>
                  <a:srgbClr val="000000"/>
                </a:solidFill>
              </a:rPr>
              <a:t>No bubbles</a:t>
            </a:r>
          </a:p>
        </p:txBody>
      </p:sp>
      <p:sp>
        <p:nvSpPr>
          <p:cNvPr id="30" name="Rectangle 29"/>
          <p:cNvSpPr/>
          <p:nvPr/>
        </p:nvSpPr>
        <p:spPr>
          <a:xfrm>
            <a:off x="2703366" y="3847444"/>
            <a:ext cx="909440" cy="823913"/>
          </a:xfrm>
          <a:prstGeom prst="rect">
            <a:avLst/>
          </a:prstGeom>
          <a:solidFill>
            <a:srgbClr val="3E6802"/>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TLB</a:t>
            </a:r>
          </a:p>
        </p:txBody>
      </p:sp>
      <p:cxnSp>
        <p:nvCxnSpPr>
          <p:cNvPr id="10" name="Straight Arrow Connector 9"/>
          <p:cNvCxnSpPr>
            <a:endCxn id="30" idx="1"/>
          </p:cNvCxnSpPr>
          <p:nvPr/>
        </p:nvCxnSpPr>
        <p:spPr>
          <a:xfrm>
            <a:off x="2300288" y="4259401"/>
            <a:ext cx="403078"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3612806" y="4295934"/>
            <a:ext cx="1064763"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a:off x="2370487" y="3539234"/>
            <a:ext cx="2203719" cy="614357"/>
          </a:xfrm>
          <a:custGeom>
            <a:avLst/>
            <a:gdLst>
              <a:gd name="connsiteX0" fmla="*/ 4807 w 2203719"/>
              <a:gd name="connsiteY0" fmla="*/ 11758 h 614357"/>
              <a:gd name="connsiteX1" fmla="*/ 40084 w 2203719"/>
              <a:gd name="connsiteY1" fmla="*/ 517363 h 614357"/>
              <a:gd name="connsiteX2" fmla="*/ 298779 w 2203719"/>
              <a:gd name="connsiteY2" fmla="*/ 599670 h 614357"/>
              <a:gd name="connsiteX3" fmla="*/ 1274766 w 2203719"/>
              <a:gd name="connsiteY3" fmla="*/ 564396 h 614357"/>
              <a:gd name="connsiteX4" fmla="*/ 2050852 w 2203719"/>
              <a:gd name="connsiteY4" fmla="*/ 576154 h 614357"/>
              <a:gd name="connsiteX5" fmla="*/ 2203718 w 2203719"/>
              <a:gd name="connsiteY5" fmla="*/ 0 h 61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3719" h="614357">
                <a:moveTo>
                  <a:pt x="4807" y="11758"/>
                </a:moveTo>
                <a:cubicBezTo>
                  <a:pt x="-2052" y="215568"/>
                  <a:pt x="-8911" y="419378"/>
                  <a:pt x="40084" y="517363"/>
                </a:cubicBezTo>
                <a:cubicBezTo>
                  <a:pt x="89079" y="615348"/>
                  <a:pt x="92999" y="591831"/>
                  <a:pt x="298779" y="599670"/>
                </a:cubicBezTo>
                <a:lnTo>
                  <a:pt x="1274766" y="564396"/>
                </a:lnTo>
                <a:cubicBezTo>
                  <a:pt x="1566778" y="560477"/>
                  <a:pt x="1896027" y="670220"/>
                  <a:pt x="2050852" y="576154"/>
                </a:cubicBezTo>
                <a:cubicBezTo>
                  <a:pt x="2205677" y="482088"/>
                  <a:pt x="2203718" y="0"/>
                  <a:pt x="2203718" y="0"/>
                </a:cubicBezTo>
              </a:path>
            </a:pathLst>
          </a:custGeom>
          <a:ln w="38100" cmpd="sng">
            <a:solidFill>
              <a:srgbClr val="FF2929"/>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096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ChangeArrowheads="1"/>
          </p:cNvSpPr>
          <p:nvPr/>
        </p:nvSpPr>
        <p:spPr bwMode="auto">
          <a:xfrm>
            <a:off x="1739107" y="1785604"/>
            <a:ext cx="4938712" cy="4963632"/>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01732" name="Text Box 4"/>
          <p:cNvSpPr txBox="1">
            <a:spLocks noChangeArrowheads="1"/>
          </p:cNvSpPr>
          <p:nvPr/>
        </p:nvSpPr>
        <p:spPr bwMode="auto">
          <a:xfrm>
            <a:off x="461169" y="3247692"/>
            <a:ext cx="914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201733" name="Oval 5"/>
          <p:cNvSpPr>
            <a:spLocks noChangeAspect="1" noChangeArrowheads="1"/>
          </p:cNvSpPr>
          <p:nvPr/>
        </p:nvSpPr>
        <p:spPr bwMode="auto">
          <a:xfrm>
            <a:off x="94457" y="2700004"/>
            <a:ext cx="1371600" cy="1371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34" name="Text Box 6"/>
          <p:cNvSpPr txBox="1">
            <a:spLocks noChangeArrowheads="1"/>
          </p:cNvSpPr>
          <p:nvPr/>
        </p:nvSpPr>
        <p:spPr bwMode="auto">
          <a:xfrm>
            <a:off x="7317582" y="3155617"/>
            <a:ext cx="1250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201735" name="Rectangle 7"/>
          <p:cNvSpPr>
            <a:spLocks noChangeArrowheads="1"/>
          </p:cNvSpPr>
          <p:nvPr/>
        </p:nvSpPr>
        <p:spPr bwMode="auto">
          <a:xfrm>
            <a:off x="6952457" y="2609517"/>
            <a:ext cx="1828800" cy="15541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36" name="Text Box 8"/>
          <p:cNvSpPr txBox="1">
            <a:spLocks noChangeArrowheads="1"/>
          </p:cNvSpPr>
          <p:nvPr/>
        </p:nvSpPr>
        <p:spPr bwMode="auto">
          <a:xfrm>
            <a:off x="1739107" y="2242804"/>
            <a:ext cx="1225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Virtual  </a:t>
            </a:r>
          </a:p>
          <a:p>
            <a:pPr eaLnBrk="1" hangingPunct="1"/>
            <a:r>
              <a:rPr lang="en-US" sz="1800" b="1"/>
              <a:t>Address  </a:t>
            </a:r>
          </a:p>
        </p:txBody>
      </p:sp>
      <p:sp>
        <p:nvSpPr>
          <p:cNvPr id="201737" name="Text Box 9"/>
          <p:cNvSpPr txBox="1">
            <a:spLocks noChangeArrowheads="1"/>
          </p:cNvSpPr>
          <p:nvPr/>
        </p:nvSpPr>
        <p:spPr bwMode="auto">
          <a:xfrm>
            <a:off x="5334794" y="2257092"/>
            <a:ext cx="13017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Physical   </a:t>
            </a:r>
          </a:p>
          <a:p>
            <a:pPr eaLnBrk="1" hangingPunct="1"/>
            <a:r>
              <a:rPr lang="en-US" sz="1800" b="1"/>
              <a:t>Address  </a:t>
            </a:r>
          </a:p>
        </p:txBody>
      </p:sp>
      <p:sp>
        <p:nvSpPr>
          <p:cNvPr id="201738" name="Text Box 10"/>
          <p:cNvSpPr txBox="1">
            <a:spLocks noChangeArrowheads="1"/>
          </p:cNvSpPr>
          <p:nvPr/>
        </p:nvSpPr>
        <p:spPr bwMode="auto">
          <a:xfrm>
            <a:off x="1923257" y="3163554"/>
            <a:ext cx="754062"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VPN </a:t>
            </a:r>
          </a:p>
        </p:txBody>
      </p:sp>
      <p:sp>
        <p:nvSpPr>
          <p:cNvPr id="201739" name="Line 11"/>
          <p:cNvSpPr>
            <a:spLocks noChangeShapeType="1"/>
          </p:cNvSpPr>
          <p:nvPr/>
        </p:nvSpPr>
        <p:spPr bwMode="auto">
          <a:xfrm>
            <a:off x="1466057" y="3339767"/>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1740" name="Text Box 12"/>
          <p:cNvSpPr txBox="1">
            <a:spLocks noChangeArrowheads="1"/>
          </p:cNvSpPr>
          <p:nvPr/>
        </p:nvSpPr>
        <p:spPr bwMode="auto">
          <a:xfrm>
            <a:off x="3927588" y="6209926"/>
            <a:ext cx="145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Page table  </a:t>
            </a:r>
          </a:p>
        </p:txBody>
      </p:sp>
      <p:sp>
        <p:nvSpPr>
          <p:cNvPr id="201741" name="Rectangle 13"/>
          <p:cNvSpPr>
            <a:spLocks noChangeArrowheads="1"/>
          </p:cNvSpPr>
          <p:nvPr/>
        </p:nvSpPr>
        <p:spPr bwMode="auto">
          <a:xfrm>
            <a:off x="4217278" y="4928813"/>
            <a:ext cx="914400" cy="12811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201742" name="AutoShape 14"/>
          <p:cNvCxnSpPr>
            <a:cxnSpLocks noChangeShapeType="1"/>
            <a:stCxn id="201738" idx="2"/>
            <a:endCxn id="201741" idx="1"/>
          </p:cNvCxnSpPr>
          <p:nvPr/>
        </p:nvCxnSpPr>
        <p:spPr bwMode="auto">
          <a:xfrm rot="16200000" flipH="1">
            <a:off x="2243994" y="3596086"/>
            <a:ext cx="2029578" cy="1916990"/>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43" name="Text Box 15"/>
          <p:cNvSpPr txBox="1">
            <a:spLocks noChangeArrowheads="1"/>
          </p:cNvSpPr>
          <p:nvPr/>
        </p:nvSpPr>
        <p:spPr bwMode="auto">
          <a:xfrm>
            <a:off x="2691607" y="3163554"/>
            <a:ext cx="1517650"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offset</a:t>
            </a:r>
          </a:p>
        </p:txBody>
      </p:sp>
      <p:sp>
        <p:nvSpPr>
          <p:cNvPr id="201744" name="Text Box 16"/>
          <p:cNvSpPr txBox="1">
            <a:spLocks noChangeArrowheads="1"/>
          </p:cNvSpPr>
          <p:nvPr/>
        </p:nvSpPr>
        <p:spPr bwMode="auto">
          <a:xfrm>
            <a:off x="4287192" y="5386013"/>
            <a:ext cx="77457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201745" name="Rectangle 17"/>
          <p:cNvSpPr>
            <a:spLocks noChangeArrowheads="1"/>
          </p:cNvSpPr>
          <p:nvPr/>
        </p:nvSpPr>
        <p:spPr bwMode="auto">
          <a:xfrm>
            <a:off x="4209257" y="5295526"/>
            <a:ext cx="914400" cy="5476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46" name="Text Box 18"/>
          <p:cNvSpPr txBox="1">
            <a:spLocks noChangeArrowheads="1"/>
          </p:cNvSpPr>
          <p:nvPr/>
        </p:nvSpPr>
        <p:spPr bwMode="auto">
          <a:xfrm>
            <a:off x="4299744" y="3157204"/>
            <a:ext cx="755650"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PFN</a:t>
            </a:r>
          </a:p>
        </p:txBody>
      </p:sp>
      <p:sp>
        <p:nvSpPr>
          <p:cNvPr id="201747" name="Text Box 19"/>
          <p:cNvSpPr txBox="1">
            <a:spLocks noChangeArrowheads="1"/>
          </p:cNvSpPr>
          <p:nvPr/>
        </p:nvSpPr>
        <p:spPr bwMode="auto">
          <a:xfrm>
            <a:off x="5031582" y="3157204"/>
            <a:ext cx="1463675"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offset</a:t>
            </a:r>
          </a:p>
        </p:txBody>
      </p:sp>
      <p:cxnSp>
        <p:nvCxnSpPr>
          <p:cNvPr id="201748" name="AutoShape 20"/>
          <p:cNvCxnSpPr>
            <a:cxnSpLocks noChangeShapeType="1"/>
            <a:stCxn id="201741" idx="0"/>
            <a:endCxn id="201746" idx="2"/>
          </p:cNvCxnSpPr>
          <p:nvPr/>
        </p:nvCxnSpPr>
        <p:spPr bwMode="auto">
          <a:xfrm rot="5400000" flipH="1" flipV="1">
            <a:off x="3978338" y="4229583"/>
            <a:ext cx="1395371" cy="3091"/>
          </a:xfrm>
          <a:prstGeom prst="bentConnector3">
            <a:avLst>
              <a:gd name="adj1" fmla="val 50000"/>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201749" name="AutoShape 21"/>
          <p:cNvCxnSpPr>
            <a:cxnSpLocks noChangeShapeType="1"/>
            <a:stCxn id="201743" idx="0"/>
            <a:endCxn id="201747" idx="0"/>
          </p:cNvCxnSpPr>
          <p:nvPr/>
        </p:nvCxnSpPr>
        <p:spPr bwMode="auto">
          <a:xfrm rot="-5400000">
            <a:off x="4603751" y="2003885"/>
            <a:ext cx="6350" cy="2312987"/>
          </a:xfrm>
          <a:prstGeom prst="bentConnector3">
            <a:avLst>
              <a:gd name="adj1" fmla="val 3700000"/>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50" name="Line 22"/>
          <p:cNvSpPr>
            <a:spLocks noChangeShapeType="1"/>
          </p:cNvSpPr>
          <p:nvPr/>
        </p:nvSpPr>
        <p:spPr bwMode="auto">
          <a:xfrm>
            <a:off x="6495257" y="3339767"/>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502" name="Rectangle 23"/>
          <p:cNvSpPr>
            <a:spLocks noGrp="1" noChangeArrowheads="1"/>
          </p:cNvSpPr>
          <p:nvPr>
            <p:ph type="title"/>
          </p:nvPr>
        </p:nvSpPr>
        <p:spPr/>
        <p:txBody>
          <a:bodyPr/>
          <a:lstStyle/>
          <a:p>
            <a:pPr eaLnBrk="1" hangingPunct="1"/>
            <a:r>
              <a:rPr lang="en-US" dirty="0">
                <a:latin typeface="Arial" charset="0"/>
                <a:cs typeface="Arial" charset="0"/>
              </a:rPr>
              <a:t>Speeding up address translation</a:t>
            </a:r>
          </a:p>
        </p:txBody>
      </p:sp>
      <p:sp>
        <p:nvSpPr>
          <p:cNvPr id="3" name="TextBox 2"/>
          <p:cNvSpPr txBox="1"/>
          <p:nvPr/>
        </p:nvSpPr>
        <p:spPr>
          <a:xfrm>
            <a:off x="6843669" y="4346242"/>
            <a:ext cx="1493377" cy="1200329"/>
          </a:xfrm>
          <a:prstGeom prst="rect">
            <a:avLst/>
          </a:prstGeom>
          <a:noFill/>
          <a:ln>
            <a:solidFill>
              <a:srgbClr val="008000"/>
            </a:solidFill>
          </a:ln>
        </p:spPr>
        <p:txBody>
          <a:bodyPr wrap="square" rtlCol="0">
            <a:spAutoFit/>
          </a:bodyPr>
          <a:lstStyle/>
          <a:p>
            <a:r>
              <a:rPr lang="en-US" b="1" dirty="0">
                <a:solidFill>
                  <a:srgbClr val="FF2929"/>
                </a:solidFill>
              </a:rPr>
              <a:t>A TLB miss</a:t>
            </a:r>
          </a:p>
          <a:p>
            <a:endParaRPr lang="en-US" dirty="0">
              <a:solidFill>
                <a:srgbClr val="FF2929"/>
              </a:solidFill>
            </a:endParaRPr>
          </a:p>
          <a:p>
            <a:r>
              <a:rPr lang="en-US" dirty="0"/>
              <a:t>Slow path</a:t>
            </a:r>
          </a:p>
          <a:p>
            <a:r>
              <a:rPr lang="en-US" dirty="0"/>
              <a:t>Bubbles</a:t>
            </a:r>
          </a:p>
        </p:txBody>
      </p:sp>
      <p:sp>
        <p:nvSpPr>
          <p:cNvPr id="30" name="Rectangle 29"/>
          <p:cNvSpPr/>
          <p:nvPr/>
        </p:nvSpPr>
        <p:spPr>
          <a:xfrm>
            <a:off x="2703366" y="3847444"/>
            <a:ext cx="909440" cy="823913"/>
          </a:xfrm>
          <a:prstGeom prst="rect">
            <a:avLst/>
          </a:prstGeom>
          <a:solidFill>
            <a:srgbClr val="3E6802"/>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TLB</a:t>
            </a:r>
          </a:p>
        </p:txBody>
      </p:sp>
      <p:cxnSp>
        <p:nvCxnSpPr>
          <p:cNvPr id="10" name="Straight Arrow Connector 9"/>
          <p:cNvCxnSpPr>
            <a:endCxn id="30" idx="1"/>
          </p:cNvCxnSpPr>
          <p:nvPr/>
        </p:nvCxnSpPr>
        <p:spPr>
          <a:xfrm>
            <a:off x="2300288" y="4259401"/>
            <a:ext cx="403078"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3612806" y="4295934"/>
            <a:ext cx="1064763"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 name="Freeform 1"/>
          <p:cNvSpPr/>
          <p:nvPr/>
        </p:nvSpPr>
        <p:spPr>
          <a:xfrm>
            <a:off x="2142063" y="3550992"/>
            <a:ext cx="2802718" cy="2418289"/>
          </a:xfrm>
          <a:custGeom>
            <a:avLst/>
            <a:gdLst>
              <a:gd name="connsiteX0" fmla="*/ 45089 w 2802718"/>
              <a:gd name="connsiteY0" fmla="*/ 0 h 2418289"/>
              <a:gd name="connsiteX1" fmla="*/ 21571 w 2802718"/>
              <a:gd name="connsiteY1" fmla="*/ 1963628 h 2418289"/>
              <a:gd name="connsiteX2" fmla="*/ 315543 w 2802718"/>
              <a:gd name="connsiteY2" fmla="*/ 2316375 h 2418289"/>
              <a:gd name="connsiteX3" fmla="*/ 2408624 w 2802718"/>
              <a:gd name="connsiteY3" fmla="*/ 2363408 h 2418289"/>
              <a:gd name="connsiteX4" fmla="*/ 2796667 w 2802718"/>
              <a:gd name="connsiteY4" fmla="*/ 1610880 h 2418289"/>
              <a:gd name="connsiteX5" fmla="*/ 2655561 w 2802718"/>
              <a:gd name="connsiteY5" fmla="*/ 11758 h 241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2718" h="2418289">
                <a:moveTo>
                  <a:pt x="45089" y="0"/>
                </a:moveTo>
                <a:cubicBezTo>
                  <a:pt x="10792" y="788782"/>
                  <a:pt x="-23505" y="1577565"/>
                  <a:pt x="21571" y="1963628"/>
                </a:cubicBezTo>
                <a:cubicBezTo>
                  <a:pt x="66647" y="2349691"/>
                  <a:pt x="-82299" y="2249745"/>
                  <a:pt x="315543" y="2316375"/>
                </a:cubicBezTo>
                <a:cubicBezTo>
                  <a:pt x="713385" y="2383005"/>
                  <a:pt x="1995103" y="2480990"/>
                  <a:pt x="2408624" y="2363408"/>
                </a:cubicBezTo>
                <a:cubicBezTo>
                  <a:pt x="2822145" y="2245826"/>
                  <a:pt x="2755511" y="2002822"/>
                  <a:pt x="2796667" y="1610880"/>
                </a:cubicBezTo>
                <a:cubicBezTo>
                  <a:pt x="2837823" y="1218938"/>
                  <a:pt x="2655561" y="11758"/>
                  <a:pt x="2655561" y="11758"/>
                </a:cubicBezTo>
              </a:path>
            </a:pathLst>
          </a:custGeom>
          <a:ln w="38100" cmpd="sng">
            <a:solidFill>
              <a:schemeClr val="accent1">
                <a:lumMod val="60000"/>
                <a:lumOff val="40000"/>
              </a:schemeClr>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023538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123" name="Group 243"/>
          <p:cNvGraphicFramePr>
            <a:graphicFrameLocks noGrp="1"/>
          </p:cNvGraphicFramePr>
          <p:nvPr>
            <p:extLst>
              <p:ext uri="{D42A27DB-BD31-4B8C-83A1-F6EECF244321}">
                <p14:modId xmlns:p14="http://schemas.microsoft.com/office/powerpoint/2010/main" val="118699803"/>
              </p:ext>
            </p:extLst>
          </p:nvPr>
        </p:nvGraphicFramePr>
        <p:xfrm>
          <a:off x="1669762" y="1854061"/>
          <a:ext cx="7164675" cy="3788212"/>
        </p:xfrm>
        <a:graphic>
          <a:graphicData uri="http://schemas.openxmlformats.org/drawingml/2006/table">
            <a:tbl>
              <a:tblPr/>
              <a:tblGrid>
                <a:gridCol w="1788141">
                  <a:extLst>
                    <a:ext uri="{9D8B030D-6E8A-4147-A177-3AD203B41FA5}">
                      <a16:colId xmlns:a16="http://schemas.microsoft.com/office/drawing/2014/main" val="20000"/>
                    </a:ext>
                  </a:extLst>
                </a:gridCol>
                <a:gridCol w="1386756">
                  <a:extLst>
                    <a:ext uri="{9D8B030D-6E8A-4147-A177-3AD203B41FA5}">
                      <a16:colId xmlns:a16="http://schemas.microsoft.com/office/drawing/2014/main" val="20001"/>
                    </a:ext>
                  </a:extLst>
                </a:gridCol>
                <a:gridCol w="1831934">
                  <a:extLst>
                    <a:ext uri="{9D8B030D-6E8A-4147-A177-3AD203B41FA5}">
                      <a16:colId xmlns:a16="http://schemas.microsoft.com/office/drawing/2014/main" val="20002"/>
                    </a:ext>
                  </a:extLst>
                </a:gridCol>
                <a:gridCol w="2157844">
                  <a:extLst>
                    <a:ext uri="{9D8B030D-6E8A-4147-A177-3AD203B41FA5}">
                      <a16:colId xmlns:a16="http://schemas.microsoft.com/office/drawing/2014/main" val="20003"/>
                    </a:ext>
                  </a:extLst>
                </a:gridCol>
              </a:tblGrid>
              <a:tr h="61842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USER/KERNEL</a:t>
                      </a:r>
                      <a:endParaRPr kumimoji="0" lang="en-US" sz="1800" b="0" i="0" u="none" strike="noStrike" cap="none" normalizeH="0" baseline="0" dirty="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VPN</a:t>
                      </a:r>
                      <a:endParaRPr kumimoji="0" lang="en-US" sz="18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PFN</a:t>
                      </a:r>
                      <a:endParaRPr kumimoji="0" lang="en-US" sz="18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VALID/INVALID</a:t>
                      </a:r>
                      <a:endParaRPr kumimoji="0" lang="en-US" sz="18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U</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122</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U</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XX</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XX</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I</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U</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10 </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152</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U</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11</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170</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K</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10</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5"/>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K </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 </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11</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K</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15 </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V</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7"/>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K</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XX</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XX</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954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I</a:t>
                      </a:r>
                      <a:endParaRPr kumimoji="0" lang="en-US" sz="2000" b="0" i="0" u="none" strike="noStrike" cap="none" normalizeH="0" baseline="0" dirty="0">
                        <a:ln>
                          <a:noFill/>
                        </a:ln>
                        <a:solidFill>
                          <a:schemeClr val="tx1"/>
                        </a:solidFill>
                        <a:effectLst/>
                        <a:latin typeface="Arial"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8"/>
                  </a:ext>
                </a:extLst>
              </a:tr>
            </a:tbl>
          </a:graphicData>
        </a:graphic>
      </p:graphicFrame>
      <p:sp>
        <p:nvSpPr>
          <p:cNvPr id="56374" name="Rectangle 244"/>
          <p:cNvSpPr>
            <a:spLocks noGrp="1" noChangeArrowheads="1"/>
          </p:cNvSpPr>
          <p:nvPr>
            <p:ph type="title"/>
          </p:nvPr>
        </p:nvSpPr>
        <p:spPr/>
        <p:txBody>
          <a:bodyPr/>
          <a:lstStyle/>
          <a:p>
            <a:pPr eaLnBrk="1" hangingPunct="1"/>
            <a:r>
              <a:rPr lang="en-US" dirty="0">
                <a:latin typeface="Arial" charset="0"/>
                <a:cs typeface="Arial" charset="0"/>
              </a:rPr>
              <a:t>TLB</a:t>
            </a:r>
          </a:p>
        </p:txBody>
      </p:sp>
      <p:sp>
        <p:nvSpPr>
          <p:cNvPr id="4" name="Left Brace 3"/>
          <p:cNvSpPr/>
          <p:nvPr/>
        </p:nvSpPr>
        <p:spPr>
          <a:xfrm>
            <a:off x="1187647" y="2504516"/>
            <a:ext cx="482115" cy="157560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e 6"/>
          <p:cNvSpPr/>
          <p:nvPr/>
        </p:nvSpPr>
        <p:spPr>
          <a:xfrm>
            <a:off x="1187647" y="4117741"/>
            <a:ext cx="482115" cy="157560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ectangle 4"/>
          <p:cNvSpPr/>
          <p:nvPr/>
        </p:nvSpPr>
        <p:spPr>
          <a:xfrm>
            <a:off x="0" y="2645615"/>
            <a:ext cx="1187647" cy="1434506"/>
          </a:xfrm>
          <a:prstGeom prst="rect">
            <a:avLst/>
          </a:prstGeom>
          <a:solidFill>
            <a:srgbClr val="3E6802"/>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Specific to each process</a:t>
            </a:r>
          </a:p>
        </p:txBody>
      </p:sp>
      <p:sp>
        <p:nvSpPr>
          <p:cNvPr id="9" name="Rectangle 8"/>
          <p:cNvSpPr/>
          <p:nvPr/>
        </p:nvSpPr>
        <p:spPr>
          <a:xfrm>
            <a:off x="0" y="4281899"/>
            <a:ext cx="1187647" cy="1434506"/>
          </a:xfrm>
          <a:prstGeom prst="rect">
            <a:avLst/>
          </a:prstGeom>
          <a:solidFill>
            <a:srgbClr val="3E6802"/>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Same for all processes</a:t>
            </a:r>
          </a:p>
        </p:txBody>
      </p:sp>
      <p:sp>
        <p:nvSpPr>
          <p:cNvPr id="6" name="TextBox 5"/>
          <p:cNvSpPr txBox="1"/>
          <p:nvPr/>
        </p:nvSpPr>
        <p:spPr>
          <a:xfrm>
            <a:off x="1669762" y="5744538"/>
            <a:ext cx="7125882" cy="646331"/>
          </a:xfrm>
          <a:prstGeom prst="rect">
            <a:avLst/>
          </a:prstGeom>
          <a:noFill/>
        </p:spPr>
        <p:txBody>
          <a:bodyPr wrap="square" rtlCol="0">
            <a:spAutoFit/>
          </a:bodyPr>
          <a:lstStyle/>
          <a:p>
            <a:r>
              <a:rPr lang="en-US" dirty="0"/>
              <a:t>What's the implication of the U entries for a context switch?</a:t>
            </a:r>
          </a:p>
          <a:p>
            <a:r>
              <a:rPr lang="en-US" dirty="0"/>
              <a:t>	</a:t>
            </a:r>
            <a:r>
              <a:rPr lang="en-US" dirty="0">
                <a:solidFill>
                  <a:srgbClr val="FF2929"/>
                </a:solidFill>
                <a:sym typeface="Wingdings"/>
              </a:rPr>
              <a:t> We'll need to flush the U entries on context switch</a:t>
            </a:r>
            <a:endParaRPr lang="en-US" dirty="0">
              <a:solidFill>
                <a:srgbClr val="FF2929"/>
              </a:solidFill>
            </a:endParaRPr>
          </a:p>
        </p:txBody>
      </p:sp>
      <p:sp>
        <p:nvSpPr>
          <p:cNvPr id="2" name="Multiply 1"/>
          <p:cNvSpPr/>
          <p:nvPr/>
        </p:nvSpPr>
        <p:spPr>
          <a:xfrm>
            <a:off x="6961259" y="2151760"/>
            <a:ext cx="2288572" cy="2257584"/>
          </a:xfrm>
          <a:prstGeom prst="mathMultiply">
            <a:avLst/>
          </a:prstGeom>
          <a:gradFill flip="none" rotWithShape="1">
            <a:gsLst>
              <a:gs pos="0">
                <a:schemeClr val="accent1">
                  <a:tint val="95000"/>
                  <a:shade val="70000"/>
                  <a:satMod val="150000"/>
                  <a:alpha val="50000"/>
                </a:schemeClr>
              </a:gs>
              <a:gs pos="100000">
                <a:schemeClr val="accent1">
                  <a:tint val="100000"/>
                  <a:shade val="100000"/>
                  <a:satMod val="150000"/>
                  <a:alpha val="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931860" y="2486525"/>
            <a:ext cx="341007" cy="1631216"/>
          </a:xfrm>
          <a:prstGeom prst="rect">
            <a:avLst/>
          </a:prstGeom>
          <a:noFill/>
        </p:spPr>
        <p:txBody>
          <a:bodyPr wrap="square" rtlCol="0">
            <a:spAutoFit/>
          </a:bodyPr>
          <a:lstStyle/>
          <a:p>
            <a:pPr>
              <a:spcBef>
                <a:spcPts val="800"/>
              </a:spcBef>
            </a:pPr>
            <a:r>
              <a:rPr lang="en-US" sz="2000" dirty="0">
                <a:solidFill>
                  <a:srgbClr val="FF2929"/>
                </a:solidFill>
                <a:latin typeface="Times New Roman"/>
                <a:cs typeface="Times New Roman"/>
              </a:rPr>
              <a:t>I</a:t>
            </a:r>
          </a:p>
          <a:p>
            <a:pPr>
              <a:spcBef>
                <a:spcPts val="800"/>
              </a:spcBef>
            </a:pPr>
            <a:r>
              <a:rPr lang="en-US" sz="2000" dirty="0">
                <a:solidFill>
                  <a:srgbClr val="FF2929"/>
                </a:solidFill>
                <a:latin typeface="Times New Roman"/>
                <a:cs typeface="Times New Roman"/>
              </a:rPr>
              <a:t>I</a:t>
            </a:r>
          </a:p>
          <a:p>
            <a:pPr>
              <a:spcBef>
                <a:spcPts val="800"/>
              </a:spcBef>
            </a:pPr>
            <a:r>
              <a:rPr lang="en-US" sz="2000" dirty="0">
                <a:solidFill>
                  <a:srgbClr val="FF2929"/>
                </a:solidFill>
                <a:latin typeface="Times New Roman"/>
                <a:cs typeface="Times New Roman"/>
              </a:rPr>
              <a:t>I</a:t>
            </a:r>
          </a:p>
          <a:p>
            <a:pPr>
              <a:spcBef>
                <a:spcPts val="800"/>
              </a:spcBef>
            </a:pPr>
            <a:r>
              <a:rPr lang="en-US" sz="2000" dirty="0">
                <a:solidFill>
                  <a:srgbClr val="FF2929"/>
                </a:solidFill>
                <a:latin typeface="Times New Roman"/>
                <a:cs typeface="Times New Roman"/>
              </a:rPr>
              <a:t>I</a:t>
            </a:r>
          </a:p>
        </p:txBody>
      </p:sp>
    </p:spTree>
    <p:extLst>
      <p:ext uri="{BB962C8B-B14F-4D97-AF65-F5344CB8AC3E}">
        <p14:creationId xmlns:p14="http://schemas.microsoft.com/office/powerpoint/2010/main" val="220517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dissolv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dissolv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2" grpId="0" animBg="1"/>
      <p:bldP spid="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new instruction</a:t>
            </a:r>
          </a:p>
        </p:txBody>
      </p:sp>
      <p:sp>
        <p:nvSpPr>
          <p:cNvPr id="3" name="Content Placeholder 2"/>
          <p:cNvSpPr>
            <a:spLocks noGrp="1"/>
          </p:cNvSpPr>
          <p:nvPr>
            <p:ph idx="1"/>
          </p:nvPr>
        </p:nvSpPr>
        <p:spPr/>
        <p:txBody>
          <a:bodyPr/>
          <a:lstStyle/>
          <a:p>
            <a:r>
              <a:rPr lang="en-US" dirty="0"/>
              <a:t>The LC-2200 is going to need</a:t>
            </a:r>
          </a:p>
          <a:p>
            <a:pPr lvl="1"/>
            <a:r>
              <a:rPr lang="en-US" b="1" dirty="0"/>
              <a:t>Purge TLB </a:t>
            </a:r>
          </a:p>
          <a:p>
            <a:pPr lvl="1"/>
            <a:r>
              <a:rPr lang="en-US" dirty="0"/>
              <a:t>or </a:t>
            </a:r>
            <a:r>
              <a:rPr lang="en-US" b="1" dirty="0"/>
              <a:t>TLB flush</a:t>
            </a:r>
          </a:p>
          <a:p>
            <a:r>
              <a:rPr lang="en-US" dirty="0"/>
              <a:t>Who can execute this instruction?</a:t>
            </a:r>
          </a:p>
          <a:p>
            <a:pPr lvl="1"/>
            <a:r>
              <a:rPr lang="en-US" dirty="0">
                <a:solidFill>
                  <a:srgbClr val="FF2929"/>
                </a:solidFill>
              </a:rPr>
              <a:t>It can only be executed by the kernel</a:t>
            </a:r>
          </a:p>
        </p:txBody>
      </p:sp>
    </p:spTree>
    <p:extLst>
      <p:ext uri="{BB962C8B-B14F-4D97-AF65-F5344CB8AC3E}">
        <p14:creationId xmlns:p14="http://schemas.microsoft.com/office/powerpoint/2010/main" val="29050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Upon a context switch</a:t>
            </a:r>
            <a:r>
              <a:rPr lang="mr-IN" dirty="0"/>
              <a:t>…</a:t>
            </a:r>
            <a:endParaRPr lang="en-US" dirty="0"/>
          </a:p>
        </p:txBody>
      </p:sp>
      <p:sp>
        <p:nvSpPr>
          <p:cNvPr id="2" name="Text Placeholder 1">
            <a:extLst>
              <a:ext uri="{FF2B5EF4-FFF2-40B4-BE49-F238E27FC236}">
                <a16:creationId xmlns:a16="http://schemas.microsoft.com/office/drawing/2014/main" id="{5C0B8631-6622-2743-A012-201CB6F7933D}"/>
              </a:ext>
            </a:extLst>
          </p:cNvPr>
          <p:cNvSpPr>
            <a:spLocks noGrp="1"/>
          </p:cNvSpPr>
          <p:nvPr>
            <p:ph type="body" sz="quarter" idx="10"/>
          </p:nvPr>
        </p:nvSpPr>
        <p:spPr/>
        <p:txBody>
          <a:bodyPr/>
          <a:lstStyle/>
          <a:p>
            <a:r>
              <a:rPr lang="en-US" dirty="0"/>
              <a:t>The entire TLB is flushed</a:t>
            </a:r>
          </a:p>
          <a:p>
            <a:r>
              <a:rPr lang="en-US" dirty="0"/>
              <a:t>Only the kernel portion of the TLB is flushed</a:t>
            </a:r>
          </a:p>
          <a:p>
            <a:r>
              <a:rPr lang="en-US" dirty="0"/>
              <a:t>Only the user portion of the TLB is flushed</a:t>
            </a:r>
          </a:p>
          <a:p>
            <a:r>
              <a:rPr lang="en-US" dirty="0"/>
              <a:t>No change to the TLB</a:t>
            </a:r>
          </a:p>
          <a:p>
            <a:r>
              <a:rPr lang="en-US" dirty="0"/>
              <a:t>Is class over yet?</a:t>
            </a:r>
          </a:p>
          <a:p>
            <a:pPr marL="0" indent="0">
              <a:buNone/>
            </a:pPr>
            <a:r>
              <a:rPr lang="en-US" dirty="0"/>
              <a:t>Today’s number is 30,332</a:t>
            </a:r>
          </a:p>
          <a:p>
            <a:endParaRPr lang="en-US" dirty="0"/>
          </a:p>
        </p:txBody>
      </p:sp>
      <p:sp>
        <p:nvSpPr>
          <p:cNvPr id="3" name="Text Placeholder 2">
            <a:extLst>
              <a:ext uri="{FF2B5EF4-FFF2-40B4-BE49-F238E27FC236}">
                <a16:creationId xmlns:a16="http://schemas.microsoft.com/office/drawing/2014/main" id="{403D292A-B2F8-8447-BD48-2BBB40035259}"/>
              </a:ext>
            </a:extLst>
          </p:cNvPr>
          <p:cNvSpPr>
            <a:spLocks noGrp="1"/>
          </p:cNvSpPr>
          <p:nvPr>
            <p:ph type="body" sz="quarter" idx="11"/>
          </p:nvPr>
        </p:nvSpPr>
        <p:spPr/>
        <p:txBody>
          <a:bodyPr/>
          <a:lstStyle/>
          <a:p>
            <a:r>
              <a:rPr lang="en-US" dirty="0"/>
              <a:t>70</a:t>
            </a:r>
          </a:p>
        </p:txBody>
      </p:sp>
      <p:sp>
        <p:nvSpPr>
          <p:cNvPr id="6" name="Right Arrow 5">
            <a:extLst>
              <a:ext uri="{FF2B5EF4-FFF2-40B4-BE49-F238E27FC236}">
                <a16:creationId xmlns:a16="http://schemas.microsoft.com/office/drawing/2014/main" id="{5FC3074C-D4B5-694F-82D2-4D885B5C8BDD}"/>
              </a:ext>
            </a:extLst>
          </p:cNvPr>
          <p:cNvSpPr/>
          <p:nvPr/>
        </p:nvSpPr>
        <p:spPr>
          <a:xfrm>
            <a:off x="562130" y="4246179"/>
            <a:ext cx="882869" cy="36786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671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Given the nature of a process</a:t>
            </a:r>
          </a:p>
        </p:txBody>
      </p:sp>
      <p:sp>
        <p:nvSpPr>
          <p:cNvPr id="4" name="Content Placeholder 3"/>
          <p:cNvSpPr>
            <a:spLocks noGrp="1"/>
          </p:cNvSpPr>
          <p:nvPr>
            <p:ph idx="1"/>
          </p:nvPr>
        </p:nvSpPr>
        <p:spPr>
          <a:xfrm>
            <a:off x="1781503" y="2786707"/>
            <a:ext cx="7076747" cy="1516806"/>
          </a:xfrm>
        </p:spPr>
        <p:txBody>
          <a:bodyPr>
            <a:normAutofit/>
          </a:bodyPr>
          <a:lstStyle/>
          <a:p>
            <a:r>
              <a:rPr lang="en-US" dirty="0"/>
              <a:t>We want to increase multiprogramming to keep the CPU busy doing useful work</a:t>
            </a:r>
          </a:p>
          <a:p>
            <a:r>
              <a:rPr lang="en-US" dirty="0"/>
              <a:t>This is what we want to see:</a:t>
            </a:r>
          </a:p>
          <a:p>
            <a:endParaRPr lang="en-US" dirty="0"/>
          </a:p>
        </p:txBody>
      </p:sp>
      <p:sp>
        <p:nvSpPr>
          <p:cNvPr id="5" name="TextBox 4"/>
          <p:cNvSpPr txBox="1"/>
          <p:nvPr/>
        </p:nvSpPr>
        <p:spPr>
          <a:xfrm>
            <a:off x="4268008" y="1763738"/>
            <a:ext cx="682016" cy="369332"/>
          </a:xfrm>
          <a:prstGeom prst="rect">
            <a:avLst/>
          </a:prstGeom>
          <a:noFill/>
          <a:ln>
            <a:solidFill>
              <a:srgbClr val="008000"/>
            </a:solidFill>
          </a:ln>
        </p:spPr>
        <p:txBody>
          <a:bodyPr wrap="square" rtlCol="0">
            <a:spAutoFit/>
          </a:bodyPr>
          <a:lstStyle/>
          <a:p>
            <a:pPr algn="ctr"/>
            <a:r>
              <a:rPr lang="en-US" dirty="0">
                <a:solidFill>
                  <a:srgbClr val="008000"/>
                </a:solidFill>
              </a:rPr>
              <a:t>CPU</a:t>
            </a:r>
          </a:p>
        </p:txBody>
      </p:sp>
      <p:sp>
        <p:nvSpPr>
          <p:cNvPr id="6" name="TextBox 5"/>
          <p:cNvSpPr txBox="1"/>
          <p:nvPr/>
        </p:nvSpPr>
        <p:spPr>
          <a:xfrm>
            <a:off x="4268008" y="2301598"/>
            <a:ext cx="682016" cy="369332"/>
          </a:xfrm>
          <a:prstGeom prst="rect">
            <a:avLst/>
          </a:prstGeom>
          <a:noFill/>
          <a:ln>
            <a:solidFill>
              <a:srgbClr val="008000"/>
            </a:solidFill>
          </a:ln>
        </p:spPr>
        <p:txBody>
          <a:bodyPr wrap="square" rtlCol="0">
            <a:spAutoFit/>
          </a:bodyPr>
          <a:lstStyle/>
          <a:p>
            <a:pPr algn="ctr"/>
            <a:r>
              <a:rPr lang="en-US" dirty="0">
                <a:solidFill>
                  <a:srgbClr val="008000"/>
                </a:solidFill>
              </a:rPr>
              <a:t>I/O</a:t>
            </a:r>
          </a:p>
        </p:txBody>
      </p:sp>
      <p:cxnSp>
        <p:nvCxnSpPr>
          <p:cNvPr id="8" name="Curved Connector 7"/>
          <p:cNvCxnSpPr>
            <a:stCxn id="5" idx="3"/>
            <a:endCxn id="6" idx="3"/>
          </p:cNvCxnSpPr>
          <p:nvPr/>
        </p:nvCxnSpPr>
        <p:spPr>
          <a:xfrm>
            <a:off x="4950024" y="1948404"/>
            <a:ext cx="12700" cy="537860"/>
          </a:xfrm>
          <a:prstGeom prst="curvedConnector3">
            <a:avLst>
              <a:gd name="adj1" fmla="val 1800000"/>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0" name="Curved Connector 9"/>
          <p:cNvCxnSpPr>
            <a:stCxn id="5" idx="1"/>
            <a:endCxn id="6" idx="1"/>
          </p:cNvCxnSpPr>
          <p:nvPr/>
        </p:nvCxnSpPr>
        <p:spPr>
          <a:xfrm rot="10800000" flipV="1">
            <a:off x="4268008" y="1948404"/>
            <a:ext cx="12700" cy="537860"/>
          </a:xfrm>
          <a:prstGeom prst="curvedConnector3">
            <a:avLst>
              <a:gd name="adj1" fmla="val 1800000"/>
            </a:avLst>
          </a:prstGeom>
          <a:ln>
            <a:solidFill>
              <a:srgbClr val="008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069558" y="6314173"/>
            <a:ext cx="28574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2069558" y="4303513"/>
            <a:ext cx="0" cy="2010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Freeform 22"/>
          <p:cNvSpPr/>
          <p:nvPr/>
        </p:nvSpPr>
        <p:spPr>
          <a:xfrm>
            <a:off x="2069563" y="5044281"/>
            <a:ext cx="1928457" cy="1269892"/>
          </a:xfrm>
          <a:custGeom>
            <a:avLst/>
            <a:gdLst>
              <a:gd name="connsiteX0" fmla="*/ 0 w 1928457"/>
              <a:gd name="connsiteY0" fmla="*/ 1269892 h 1269892"/>
              <a:gd name="connsiteX1" fmla="*/ 211660 w 1928457"/>
              <a:gd name="connsiteY1" fmla="*/ 987694 h 1269892"/>
              <a:gd name="connsiteX2" fmla="*/ 540909 w 1928457"/>
              <a:gd name="connsiteY2" fmla="*/ 634946 h 1269892"/>
              <a:gd name="connsiteX3" fmla="*/ 964228 w 1928457"/>
              <a:gd name="connsiteY3" fmla="*/ 340990 h 1269892"/>
              <a:gd name="connsiteX4" fmla="*/ 1575690 w 1928457"/>
              <a:gd name="connsiteY4" fmla="*/ 117583 h 1269892"/>
              <a:gd name="connsiteX5" fmla="*/ 1928457 w 1928457"/>
              <a:gd name="connsiteY5" fmla="*/ 0 h 126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8457" h="1269892">
                <a:moveTo>
                  <a:pt x="0" y="1269892"/>
                </a:moveTo>
                <a:cubicBezTo>
                  <a:pt x="60754" y="1181705"/>
                  <a:pt x="121509" y="1093518"/>
                  <a:pt x="211660" y="987694"/>
                </a:cubicBezTo>
                <a:cubicBezTo>
                  <a:pt x="301811" y="881870"/>
                  <a:pt x="415481" y="742730"/>
                  <a:pt x="540909" y="634946"/>
                </a:cubicBezTo>
                <a:cubicBezTo>
                  <a:pt x="666337" y="527162"/>
                  <a:pt x="791765" y="427217"/>
                  <a:pt x="964228" y="340990"/>
                </a:cubicBezTo>
                <a:cubicBezTo>
                  <a:pt x="1136692" y="254763"/>
                  <a:pt x="1414985" y="174415"/>
                  <a:pt x="1575690" y="117583"/>
                </a:cubicBezTo>
                <a:cubicBezTo>
                  <a:pt x="1736395" y="60751"/>
                  <a:pt x="1928457" y="0"/>
                  <a:pt x="1928457"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2069563" y="6349449"/>
            <a:ext cx="3104344" cy="369332"/>
          </a:xfrm>
          <a:prstGeom prst="rect">
            <a:avLst/>
          </a:prstGeom>
          <a:noFill/>
        </p:spPr>
        <p:txBody>
          <a:bodyPr wrap="square" rtlCol="0">
            <a:spAutoFit/>
          </a:bodyPr>
          <a:lstStyle/>
          <a:p>
            <a:pPr algn="ctr"/>
            <a:r>
              <a:rPr lang="en-US" dirty="0"/>
              <a:t>Degree of multiprogramming</a:t>
            </a:r>
          </a:p>
        </p:txBody>
      </p:sp>
      <p:sp>
        <p:nvSpPr>
          <p:cNvPr id="25" name="TextBox 24"/>
          <p:cNvSpPr txBox="1"/>
          <p:nvPr/>
        </p:nvSpPr>
        <p:spPr>
          <a:xfrm>
            <a:off x="1199406" y="4409336"/>
            <a:ext cx="870152" cy="923330"/>
          </a:xfrm>
          <a:prstGeom prst="rect">
            <a:avLst/>
          </a:prstGeom>
          <a:noFill/>
        </p:spPr>
        <p:txBody>
          <a:bodyPr wrap="square" rtlCol="0">
            <a:spAutoFit/>
          </a:bodyPr>
          <a:lstStyle/>
          <a:p>
            <a:pPr algn="r"/>
            <a:r>
              <a:rPr lang="en-US" dirty="0"/>
              <a:t>CPU </a:t>
            </a:r>
            <a:r>
              <a:rPr lang="en-US" dirty="0" err="1"/>
              <a:t>utiliza</a:t>
            </a:r>
            <a:r>
              <a:rPr lang="en-US" dirty="0"/>
              <a:t>-</a:t>
            </a:r>
          </a:p>
          <a:p>
            <a:pPr algn="r"/>
            <a:r>
              <a:rPr lang="en-US" dirty="0" err="1"/>
              <a:t>tion</a:t>
            </a:r>
            <a:endParaRPr lang="en-US" dirty="0"/>
          </a:p>
        </p:txBody>
      </p:sp>
    </p:spTree>
    <p:extLst>
      <p:ext uri="{BB962C8B-B14F-4D97-AF65-F5344CB8AC3E}">
        <p14:creationId xmlns:p14="http://schemas.microsoft.com/office/powerpoint/2010/main" val="268978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ssolv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p:cNvGrpSpPr>
            <a:grpSpLocks/>
          </p:cNvGrpSpPr>
          <p:nvPr/>
        </p:nvGrpSpPr>
        <p:grpSpPr bwMode="auto">
          <a:xfrm>
            <a:off x="648002" y="1655181"/>
            <a:ext cx="5984007" cy="4963295"/>
            <a:chOff x="866" y="86"/>
            <a:chExt cx="4779" cy="3963"/>
          </a:xfrm>
        </p:grpSpPr>
        <p:sp>
          <p:nvSpPr>
            <p:cNvPr id="52227" name="Line 3"/>
            <p:cNvSpPr>
              <a:spLocks noChangeShapeType="1"/>
            </p:cNvSpPr>
            <p:nvPr/>
          </p:nvSpPr>
          <p:spPr bwMode="auto">
            <a:xfrm flipV="1">
              <a:off x="1268" y="374"/>
              <a:ext cx="1" cy="351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2228" name="Line 4"/>
            <p:cNvSpPr>
              <a:spLocks noChangeShapeType="1"/>
            </p:cNvSpPr>
            <p:nvPr/>
          </p:nvSpPr>
          <p:spPr bwMode="auto">
            <a:xfrm>
              <a:off x="1268" y="3888"/>
              <a:ext cx="437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2229" name="Text Box 5"/>
            <p:cNvSpPr txBox="1">
              <a:spLocks noChangeArrowheads="1"/>
            </p:cNvSpPr>
            <p:nvPr/>
          </p:nvSpPr>
          <p:spPr bwMode="auto">
            <a:xfrm>
              <a:off x="1876" y="3857"/>
              <a:ext cx="165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Degree of multiprogramming</a:t>
              </a:r>
            </a:p>
          </p:txBody>
        </p:sp>
        <p:sp>
          <p:nvSpPr>
            <p:cNvPr id="52230" name="Text Box 6"/>
            <p:cNvSpPr txBox="1">
              <a:spLocks noChangeArrowheads="1"/>
            </p:cNvSpPr>
            <p:nvPr/>
          </p:nvSpPr>
          <p:spPr bwMode="auto">
            <a:xfrm>
              <a:off x="866" y="86"/>
              <a:ext cx="101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CPU Utilization   </a:t>
              </a:r>
            </a:p>
          </p:txBody>
        </p:sp>
        <p:sp>
          <p:nvSpPr>
            <p:cNvPr id="52231" name="Freeform 7"/>
            <p:cNvSpPr>
              <a:spLocks/>
            </p:cNvSpPr>
            <p:nvPr/>
          </p:nvSpPr>
          <p:spPr bwMode="auto">
            <a:xfrm>
              <a:off x="1267" y="1296"/>
              <a:ext cx="4320" cy="2592"/>
            </a:xfrm>
            <a:custGeom>
              <a:avLst/>
              <a:gdLst>
                <a:gd name="T0" fmla="*/ 0 w 4320"/>
                <a:gd name="T1" fmla="*/ 2592 h 2592"/>
                <a:gd name="T2" fmla="*/ 2074 w 4320"/>
                <a:gd name="T3" fmla="*/ 634 h 2592"/>
                <a:gd name="T4" fmla="*/ 3053 w 4320"/>
                <a:gd name="T5" fmla="*/ 230 h 2592"/>
                <a:gd name="T6" fmla="*/ 3744 w 4320"/>
                <a:gd name="T7" fmla="*/ 2016 h 2592"/>
                <a:gd name="T8" fmla="*/ 4320 w 4320"/>
                <a:gd name="T9" fmla="*/ 2362 h 2592"/>
                <a:gd name="T10" fmla="*/ 0 60000 65536"/>
                <a:gd name="T11" fmla="*/ 0 60000 65536"/>
                <a:gd name="T12" fmla="*/ 0 60000 65536"/>
                <a:gd name="T13" fmla="*/ 0 60000 65536"/>
                <a:gd name="T14" fmla="*/ 0 60000 65536"/>
                <a:gd name="T15" fmla="*/ 0 w 4320"/>
                <a:gd name="T16" fmla="*/ 0 h 2592"/>
                <a:gd name="T17" fmla="*/ 4320 w 4320"/>
                <a:gd name="T18" fmla="*/ 2592 h 2592"/>
              </a:gdLst>
              <a:ahLst/>
              <a:cxnLst>
                <a:cxn ang="T10">
                  <a:pos x="T0" y="T1"/>
                </a:cxn>
                <a:cxn ang="T11">
                  <a:pos x="T2" y="T3"/>
                </a:cxn>
                <a:cxn ang="T12">
                  <a:pos x="T4" y="T5"/>
                </a:cxn>
                <a:cxn ang="T13">
                  <a:pos x="T6" y="T7"/>
                </a:cxn>
                <a:cxn ang="T14">
                  <a:pos x="T8" y="T9"/>
                </a:cxn>
              </a:cxnLst>
              <a:rect l="T15" t="T16" r="T17" b="T18"/>
              <a:pathLst>
                <a:path w="4320" h="2592">
                  <a:moveTo>
                    <a:pt x="0" y="2592"/>
                  </a:moveTo>
                  <a:cubicBezTo>
                    <a:pt x="782" y="1810"/>
                    <a:pt x="1565" y="1028"/>
                    <a:pt x="2074" y="634"/>
                  </a:cubicBezTo>
                  <a:cubicBezTo>
                    <a:pt x="2583" y="240"/>
                    <a:pt x="2775" y="0"/>
                    <a:pt x="3053" y="230"/>
                  </a:cubicBezTo>
                  <a:cubicBezTo>
                    <a:pt x="3331" y="460"/>
                    <a:pt x="3533" y="1661"/>
                    <a:pt x="3744" y="2016"/>
                  </a:cubicBezTo>
                  <a:cubicBezTo>
                    <a:pt x="3955" y="2371"/>
                    <a:pt x="4137" y="2366"/>
                    <a:pt x="4320" y="2362"/>
                  </a:cubicBez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 name="Title 1"/>
          <p:cNvSpPr>
            <a:spLocks noGrp="1"/>
          </p:cNvSpPr>
          <p:nvPr>
            <p:ph type="title"/>
          </p:nvPr>
        </p:nvSpPr>
        <p:spPr/>
        <p:txBody>
          <a:bodyPr/>
          <a:lstStyle/>
          <a:p>
            <a:r>
              <a:rPr lang="en-US" dirty="0"/>
              <a:t>Extending the utilization curve</a:t>
            </a:r>
          </a:p>
        </p:txBody>
      </p:sp>
      <p:cxnSp>
        <p:nvCxnSpPr>
          <p:cNvPr id="5" name="Straight Connector 4"/>
          <p:cNvCxnSpPr/>
          <p:nvPr/>
        </p:nvCxnSpPr>
        <p:spPr>
          <a:xfrm>
            <a:off x="4879936" y="3170595"/>
            <a:ext cx="0" cy="3246243"/>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152617" y="5314730"/>
            <a:ext cx="3727319"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9" name="Oval Callout 8"/>
          <p:cNvSpPr/>
          <p:nvPr/>
        </p:nvSpPr>
        <p:spPr>
          <a:xfrm>
            <a:off x="5820646" y="2163518"/>
            <a:ext cx="1516896" cy="1669672"/>
          </a:xfrm>
          <a:prstGeom prst="wedgeEllipseCallout">
            <a:avLst>
              <a:gd name="adj1" fmla="val -103779"/>
              <a:gd name="adj2" fmla="val 2235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What's going on here??</a:t>
            </a:r>
          </a:p>
        </p:txBody>
      </p:sp>
      <p:sp>
        <p:nvSpPr>
          <p:cNvPr id="10" name="TextBox 9"/>
          <p:cNvSpPr txBox="1"/>
          <p:nvPr/>
        </p:nvSpPr>
        <p:spPr>
          <a:xfrm>
            <a:off x="5726575" y="3833190"/>
            <a:ext cx="3022033" cy="2031325"/>
          </a:xfrm>
          <a:prstGeom prst="rect">
            <a:avLst/>
          </a:prstGeom>
          <a:noFill/>
        </p:spPr>
        <p:txBody>
          <a:bodyPr wrap="square" rtlCol="0">
            <a:spAutoFit/>
          </a:bodyPr>
          <a:lstStyle/>
          <a:p>
            <a:r>
              <a:rPr lang="en-US" dirty="0"/>
              <a:t>Too many processes asking for memory</a:t>
            </a:r>
          </a:p>
          <a:p>
            <a:r>
              <a:rPr lang="en-US" dirty="0"/>
              <a:t>This is overcommitment of memory</a:t>
            </a:r>
          </a:p>
          <a:p>
            <a:r>
              <a:rPr lang="en-US" dirty="0"/>
              <a:t>We have a bigger working set than physical memory can hold</a:t>
            </a:r>
          </a:p>
        </p:txBody>
      </p:sp>
      <p:sp>
        <p:nvSpPr>
          <p:cNvPr id="11" name="TextBox 10"/>
          <p:cNvSpPr txBox="1"/>
          <p:nvPr/>
        </p:nvSpPr>
        <p:spPr>
          <a:xfrm>
            <a:off x="1469860" y="2669123"/>
            <a:ext cx="2598713" cy="646331"/>
          </a:xfrm>
          <a:prstGeom prst="rect">
            <a:avLst/>
          </a:prstGeom>
          <a:noFill/>
        </p:spPr>
        <p:txBody>
          <a:bodyPr wrap="square" rtlCol="0">
            <a:spAutoFit/>
          </a:bodyPr>
          <a:lstStyle/>
          <a:p>
            <a:r>
              <a:rPr lang="en-US" dirty="0"/>
              <a:t>Nobody is getting any useful work done</a:t>
            </a:r>
          </a:p>
        </p:txBody>
      </p:sp>
      <p:sp>
        <p:nvSpPr>
          <p:cNvPr id="12" name="TextBox 11"/>
          <p:cNvSpPr txBox="1"/>
          <p:nvPr/>
        </p:nvSpPr>
        <p:spPr>
          <a:xfrm>
            <a:off x="3762842" y="1754265"/>
            <a:ext cx="2057804" cy="523220"/>
          </a:xfrm>
          <a:prstGeom prst="rect">
            <a:avLst/>
          </a:prstGeom>
          <a:noFill/>
        </p:spPr>
        <p:txBody>
          <a:bodyPr wrap="square" rtlCol="0">
            <a:spAutoFit/>
          </a:bodyPr>
          <a:lstStyle/>
          <a:p>
            <a:pPr algn="ctr"/>
            <a:r>
              <a:rPr lang="en-US" sz="2800" b="1" dirty="0">
                <a:solidFill>
                  <a:schemeClr val="accent1">
                    <a:lumMod val="60000"/>
                    <a:lumOff val="40000"/>
                  </a:schemeClr>
                </a:solidFill>
              </a:rPr>
              <a:t>Thrashing</a:t>
            </a:r>
          </a:p>
        </p:txBody>
      </p:sp>
      <p:cxnSp>
        <p:nvCxnSpPr>
          <p:cNvPr id="14" name="Straight Arrow Connector 13"/>
          <p:cNvCxnSpPr>
            <a:stCxn id="11" idx="0"/>
          </p:cNvCxnSpPr>
          <p:nvPr/>
        </p:nvCxnSpPr>
        <p:spPr>
          <a:xfrm flipV="1">
            <a:off x="2769217" y="2277485"/>
            <a:ext cx="1146490" cy="3916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28853" y="3656816"/>
            <a:ext cx="3821637" cy="1200329"/>
          </a:xfrm>
          <a:prstGeom prst="rect">
            <a:avLst/>
          </a:prstGeom>
          <a:noFill/>
        </p:spPr>
        <p:txBody>
          <a:bodyPr wrap="square" rtlCol="0">
            <a:spAutoFit/>
          </a:bodyPr>
          <a:lstStyle/>
          <a:p>
            <a:r>
              <a:rPr lang="en-US" dirty="0">
                <a:solidFill>
                  <a:srgbClr val="FF2929"/>
                </a:solidFill>
              </a:rPr>
              <a:t>Paging is implicit I/O on behalf of a process</a:t>
            </a:r>
          </a:p>
          <a:p>
            <a:r>
              <a:rPr lang="en-US" dirty="0">
                <a:solidFill>
                  <a:srgbClr val="FF2929"/>
                </a:solidFill>
              </a:rPr>
              <a:t>   </a:t>
            </a:r>
            <a:r>
              <a:rPr lang="en-US" dirty="0">
                <a:solidFill>
                  <a:srgbClr val="FF2929"/>
                </a:solidFill>
                <a:sym typeface="Wingdings"/>
              </a:rPr>
              <a:t> </a:t>
            </a:r>
            <a:r>
              <a:rPr lang="en-US" dirty="0">
                <a:solidFill>
                  <a:srgbClr val="FF2929"/>
                </a:solidFill>
              </a:rPr>
              <a:t> System becomes I/O bound</a:t>
            </a:r>
          </a:p>
          <a:p>
            <a:r>
              <a:rPr lang="en-US" dirty="0">
                <a:solidFill>
                  <a:srgbClr val="FF2929"/>
                </a:solidFill>
                <a:sym typeface="Wingdings"/>
              </a:rPr>
              <a:t>    Throughput drops precipitously</a:t>
            </a:r>
            <a:endParaRPr lang="en-US" dirty="0">
              <a:solidFill>
                <a:srgbClr val="FF2929"/>
              </a:solidFill>
            </a:endParaRPr>
          </a:p>
        </p:txBody>
      </p:sp>
      <p:sp>
        <p:nvSpPr>
          <p:cNvPr id="6" name="TextBox 5">
            <a:extLst>
              <a:ext uri="{FF2B5EF4-FFF2-40B4-BE49-F238E27FC236}">
                <a16:creationId xmlns:a16="http://schemas.microsoft.com/office/drawing/2014/main" id="{3FB30BA1-FE0E-FDB7-E55B-38496F8E53CE}"/>
              </a:ext>
            </a:extLst>
          </p:cNvPr>
          <p:cNvSpPr txBox="1"/>
          <p:nvPr/>
        </p:nvSpPr>
        <p:spPr>
          <a:xfrm>
            <a:off x="279960" y="4500693"/>
            <a:ext cx="870152" cy="738664"/>
          </a:xfrm>
          <a:prstGeom prst="rect">
            <a:avLst/>
          </a:prstGeom>
          <a:noFill/>
        </p:spPr>
        <p:txBody>
          <a:bodyPr wrap="square" rtlCol="0">
            <a:spAutoFit/>
          </a:bodyPr>
          <a:lstStyle/>
          <a:p>
            <a:pPr algn="r"/>
            <a:r>
              <a:rPr lang="en-US" sz="1400" b="1" dirty="0"/>
              <a:t>CPU </a:t>
            </a:r>
            <a:r>
              <a:rPr lang="en-US" sz="1400" b="1" dirty="0" err="1"/>
              <a:t>utiliza</a:t>
            </a:r>
            <a:r>
              <a:rPr lang="en-US" sz="1400" b="1" dirty="0"/>
              <a:t>-</a:t>
            </a:r>
          </a:p>
          <a:p>
            <a:pPr algn="r"/>
            <a:r>
              <a:rPr lang="en-US" sz="1400" b="1" dirty="0" err="1"/>
              <a:t>tion</a:t>
            </a:r>
            <a:endParaRPr lang="en-US" sz="1400" b="1" dirty="0"/>
          </a:p>
        </p:txBody>
      </p:sp>
    </p:spTree>
    <p:extLst>
      <p:ext uri="{BB962C8B-B14F-4D97-AF65-F5344CB8AC3E}">
        <p14:creationId xmlns:p14="http://schemas.microsoft.com/office/powerpoint/2010/main" val="229477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dissolv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dissolv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dissolv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54"/>
          <p:cNvGrpSpPr>
            <a:grpSpLocks/>
          </p:cNvGrpSpPr>
          <p:nvPr/>
        </p:nvGrpSpPr>
        <p:grpSpPr bwMode="auto">
          <a:xfrm>
            <a:off x="61504" y="1782762"/>
            <a:ext cx="8516938" cy="4937125"/>
            <a:chOff x="52" y="317"/>
            <a:chExt cx="5364" cy="3110"/>
          </a:xfrm>
        </p:grpSpPr>
        <p:sp>
          <p:nvSpPr>
            <p:cNvPr id="6147" name="Text Box 5"/>
            <p:cNvSpPr txBox="1">
              <a:spLocks noChangeArrowheads="1"/>
            </p:cNvSpPr>
            <p:nvPr/>
          </p:nvSpPr>
          <p:spPr bwMode="auto">
            <a:xfrm>
              <a:off x="225" y="1872"/>
              <a:ext cx="5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6148" name="Oval 6"/>
            <p:cNvSpPr>
              <a:spLocks noChangeAspect="1" noChangeArrowheads="1"/>
            </p:cNvSpPr>
            <p:nvPr/>
          </p:nvSpPr>
          <p:spPr bwMode="auto">
            <a:xfrm>
              <a:off x="52" y="1584"/>
              <a:ext cx="864" cy="86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6149" name="AutoShape 7"/>
            <p:cNvCxnSpPr>
              <a:cxnSpLocks noChangeShapeType="1"/>
              <a:stCxn id="6148" idx="6"/>
              <a:endCxn id="6154" idx="1"/>
            </p:cNvCxnSpPr>
            <p:nvPr/>
          </p:nvCxnSpPr>
          <p:spPr bwMode="auto">
            <a:xfrm flipV="1">
              <a:off x="916" y="2006"/>
              <a:ext cx="524" cy="1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50" name="Text Box 8"/>
            <p:cNvSpPr txBox="1">
              <a:spLocks noChangeArrowheads="1"/>
            </p:cNvSpPr>
            <p:nvPr/>
          </p:nvSpPr>
          <p:spPr bwMode="auto">
            <a:xfrm>
              <a:off x="3936" y="317"/>
              <a:ext cx="79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6151" name="Rectangle 9"/>
            <p:cNvSpPr>
              <a:spLocks noChangeArrowheads="1"/>
            </p:cNvSpPr>
            <p:nvPr/>
          </p:nvSpPr>
          <p:spPr bwMode="auto">
            <a:xfrm>
              <a:off x="3744" y="662"/>
              <a:ext cx="1152" cy="276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52" name="Text Box 11"/>
            <p:cNvSpPr txBox="1">
              <a:spLocks noChangeArrowheads="1"/>
            </p:cNvSpPr>
            <p:nvPr/>
          </p:nvSpPr>
          <p:spPr bwMode="auto">
            <a:xfrm>
              <a:off x="916" y="2102"/>
              <a:ext cx="779"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a:p>
              <a:pPr eaLnBrk="1" hangingPunct="1"/>
              <a:r>
                <a:rPr lang="en-US" sz="1800" b="1"/>
                <a:t>Address  </a:t>
              </a:r>
            </a:p>
          </p:txBody>
        </p:sp>
        <p:sp>
          <p:nvSpPr>
            <p:cNvPr id="6153" name="Text Box 12"/>
            <p:cNvSpPr txBox="1">
              <a:spLocks noChangeArrowheads="1"/>
            </p:cNvSpPr>
            <p:nvPr/>
          </p:nvSpPr>
          <p:spPr bwMode="auto">
            <a:xfrm>
              <a:off x="2903" y="2218"/>
              <a:ext cx="795"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6154" name="AutoShape 13"/>
            <p:cNvSpPr>
              <a:spLocks noChangeArrowheads="1"/>
            </p:cNvSpPr>
            <p:nvPr/>
          </p:nvSpPr>
          <p:spPr bwMode="auto">
            <a:xfrm>
              <a:off x="1440" y="1814"/>
              <a:ext cx="576" cy="384"/>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55" name="Text Box 14"/>
            <p:cNvSpPr txBox="1">
              <a:spLocks noChangeArrowheads="1"/>
            </p:cNvSpPr>
            <p:nvPr/>
          </p:nvSpPr>
          <p:spPr bwMode="auto">
            <a:xfrm>
              <a:off x="1612" y="1876"/>
              <a:ext cx="20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&gt;</a:t>
              </a:r>
            </a:p>
          </p:txBody>
        </p:sp>
        <p:sp>
          <p:nvSpPr>
            <p:cNvPr id="6156" name="Text Box 15"/>
            <p:cNvSpPr txBox="1">
              <a:spLocks noChangeArrowheads="1"/>
            </p:cNvSpPr>
            <p:nvPr/>
          </p:nvSpPr>
          <p:spPr bwMode="auto">
            <a:xfrm>
              <a:off x="1094" y="1127"/>
              <a:ext cx="1069" cy="40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Lower bound </a:t>
              </a:r>
            </a:p>
            <a:p>
              <a:pPr algn="ctr" eaLnBrk="1" hangingPunct="1"/>
              <a:r>
                <a:rPr lang="en-US" sz="1800" b="1" dirty="0">
                  <a:solidFill>
                    <a:srgbClr val="FF0000"/>
                  </a:solidFill>
                </a:rPr>
                <a:t>0x2FFF</a:t>
              </a:r>
              <a:r>
                <a:rPr lang="en-US" sz="1800" b="1" dirty="0"/>
                <a:t> </a:t>
              </a:r>
            </a:p>
          </p:txBody>
        </p:sp>
        <p:cxnSp>
          <p:nvCxnSpPr>
            <p:cNvPr id="6157" name="AutoShape 16"/>
            <p:cNvCxnSpPr>
              <a:cxnSpLocks noChangeShapeType="1"/>
              <a:stCxn id="6156" idx="2"/>
              <a:endCxn id="6154" idx="0"/>
            </p:cNvCxnSpPr>
            <p:nvPr/>
          </p:nvCxnSpPr>
          <p:spPr bwMode="auto">
            <a:xfrm>
              <a:off x="1628" y="1534"/>
              <a:ext cx="100" cy="28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58" name="Text Box 17"/>
            <p:cNvSpPr txBox="1">
              <a:spLocks noChangeArrowheads="1"/>
            </p:cNvSpPr>
            <p:nvPr/>
          </p:nvSpPr>
          <p:spPr bwMode="auto">
            <a:xfrm>
              <a:off x="1530" y="2740"/>
              <a:ext cx="42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6159" name="Text Box 18"/>
            <p:cNvSpPr txBox="1">
              <a:spLocks noChangeArrowheads="1"/>
            </p:cNvSpPr>
            <p:nvPr/>
          </p:nvSpPr>
          <p:spPr bwMode="auto">
            <a:xfrm>
              <a:off x="2074" y="1761"/>
              <a:ext cx="25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sp>
          <p:nvSpPr>
            <p:cNvPr id="6160" name="Text Box 19"/>
            <p:cNvSpPr txBox="1">
              <a:spLocks noChangeArrowheads="1"/>
            </p:cNvSpPr>
            <p:nvPr/>
          </p:nvSpPr>
          <p:spPr bwMode="auto">
            <a:xfrm>
              <a:off x="1727" y="2279"/>
              <a:ext cx="26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sp>
          <p:nvSpPr>
            <p:cNvPr id="6161" name="Line 20"/>
            <p:cNvSpPr>
              <a:spLocks noChangeShapeType="1"/>
            </p:cNvSpPr>
            <p:nvPr/>
          </p:nvSpPr>
          <p:spPr bwMode="auto">
            <a:xfrm>
              <a:off x="3744" y="3020"/>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62" name="Text Box 21"/>
            <p:cNvSpPr txBox="1">
              <a:spLocks noChangeArrowheads="1"/>
            </p:cNvSpPr>
            <p:nvPr/>
          </p:nvSpPr>
          <p:spPr bwMode="auto">
            <a:xfrm>
              <a:off x="3959" y="768"/>
              <a:ext cx="64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6163" name="Text Box 23"/>
            <p:cNvSpPr txBox="1">
              <a:spLocks noChangeArrowheads="1"/>
            </p:cNvSpPr>
            <p:nvPr/>
          </p:nvSpPr>
          <p:spPr bwMode="auto">
            <a:xfrm>
              <a:off x="4919" y="672"/>
              <a:ext cx="488"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  </a:t>
              </a:r>
            </a:p>
          </p:txBody>
        </p:sp>
        <p:sp>
          <p:nvSpPr>
            <p:cNvPr id="6164" name="Text Box 24"/>
            <p:cNvSpPr txBox="1">
              <a:spLocks noChangeArrowheads="1"/>
            </p:cNvSpPr>
            <p:nvPr/>
          </p:nvSpPr>
          <p:spPr bwMode="auto">
            <a:xfrm>
              <a:off x="4896" y="3168"/>
              <a:ext cx="52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  </a:t>
              </a:r>
            </a:p>
          </p:txBody>
        </p:sp>
        <p:cxnSp>
          <p:nvCxnSpPr>
            <p:cNvPr id="6165" name="AutoShape 25"/>
            <p:cNvCxnSpPr>
              <a:cxnSpLocks noChangeShapeType="1"/>
              <a:stCxn id="6154" idx="2"/>
              <a:endCxn id="6158" idx="0"/>
            </p:cNvCxnSpPr>
            <p:nvPr/>
          </p:nvCxnSpPr>
          <p:spPr bwMode="auto">
            <a:xfrm rot="16200000" flipH="1">
              <a:off x="1464" y="2462"/>
              <a:ext cx="542" cy="1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66" name="Text Box 26"/>
            <p:cNvSpPr txBox="1">
              <a:spLocks noChangeArrowheads="1"/>
            </p:cNvSpPr>
            <p:nvPr/>
          </p:nvSpPr>
          <p:spPr bwMode="auto">
            <a:xfrm>
              <a:off x="2304" y="1123"/>
              <a:ext cx="1021" cy="40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Upper bound</a:t>
              </a:r>
            </a:p>
            <a:p>
              <a:pPr algn="ctr" eaLnBrk="1" hangingPunct="1"/>
              <a:r>
                <a:rPr lang="en-US" sz="1800" b="1" dirty="0">
                  <a:solidFill>
                    <a:srgbClr val="FF0000"/>
                  </a:solidFill>
                </a:rPr>
                <a:t>0x3101</a:t>
              </a:r>
              <a:r>
                <a:rPr lang="en-US" sz="1800" b="1" dirty="0"/>
                <a:t>  </a:t>
              </a:r>
            </a:p>
          </p:txBody>
        </p:sp>
        <p:sp>
          <p:nvSpPr>
            <p:cNvPr id="6167" name="AutoShape 27"/>
            <p:cNvSpPr>
              <a:spLocks noChangeArrowheads="1"/>
            </p:cNvSpPr>
            <p:nvPr/>
          </p:nvSpPr>
          <p:spPr bwMode="auto">
            <a:xfrm>
              <a:off x="2362" y="1814"/>
              <a:ext cx="576" cy="384"/>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6168" name="Text Box 28"/>
            <p:cNvSpPr txBox="1">
              <a:spLocks noChangeArrowheads="1"/>
            </p:cNvSpPr>
            <p:nvPr/>
          </p:nvSpPr>
          <p:spPr bwMode="auto">
            <a:xfrm>
              <a:off x="2535" y="1875"/>
              <a:ext cx="20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&lt;</a:t>
              </a:r>
            </a:p>
          </p:txBody>
        </p:sp>
        <p:cxnSp>
          <p:nvCxnSpPr>
            <p:cNvPr id="6169" name="AutoShape 29"/>
            <p:cNvCxnSpPr>
              <a:cxnSpLocks noChangeShapeType="1"/>
              <a:stCxn id="6154" idx="3"/>
              <a:endCxn id="6167" idx="1"/>
            </p:cNvCxnSpPr>
            <p:nvPr/>
          </p:nvCxnSpPr>
          <p:spPr bwMode="auto">
            <a:xfrm>
              <a:off x="2016" y="2006"/>
              <a:ext cx="346"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170" name="AutoShape 30"/>
            <p:cNvCxnSpPr>
              <a:cxnSpLocks noChangeShapeType="1"/>
              <a:stCxn id="6167" idx="3"/>
              <a:endCxn id="6151" idx="1"/>
            </p:cNvCxnSpPr>
            <p:nvPr/>
          </p:nvCxnSpPr>
          <p:spPr bwMode="auto">
            <a:xfrm>
              <a:off x="2938" y="2006"/>
              <a:ext cx="806" cy="39"/>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71" name="Text Box 35"/>
            <p:cNvSpPr txBox="1">
              <a:spLocks noChangeArrowheads="1"/>
            </p:cNvSpPr>
            <p:nvPr/>
          </p:nvSpPr>
          <p:spPr bwMode="auto">
            <a:xfrm>
              <a:off x="2481" y="2760"/>
              <a:ext cx="42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6172" name="Text Box 36"/>
            <p:cNvSpPr txBox="1">
              <a:spLocks noChangeArrowheads="1"/>
            </p:cNvSpPr>
            <p:nvPr/>
          </p:nvSpPr>
          <p:spPr bwMode="auto">
            <a:xfrm>
              <a:off x="2678" y="2299"/>
              <a:ext cx="26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cxnSp>
          <p:nvCxnSpPr>
            <p:cNvPr id="6173" name="AutoShape 38"/>
            <p:cNvCxnSpPr>
              <a:cxnSpLocks noChangeShapeType="1"/>
              <a:stCxn id="6167" idx="2"/>
            </p:cNvCxnSpPr>
            <p:nvPr/>
          </p:nvCxnSpPr>
          <p:spPr bwMode="auto">
            <a:xfrm>
              <a:off x="2650" y="2198"/>
              <a:ext cx="0" cy="5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74" name="Text Box 39"/>
            <p:cNvSpPr txBox="1">
              <a:spLocks noChangeArrowheads="1"/>
            </p:cNvSpPr>
            <p:nvPr/>
          </p:nvSpPr>
          <p:spPr bwMode="auto">
            <a:xfrm>
              <a:off x="3089" y="1757"/>
              <a:ext cx="25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cxnSp>
          <p:nvCxnSpPr>
            <p:cNvPr id="6175" name="AutoShape 40"/>
            <p:cNvCxnSpPr>
              <a:cxnSpLocks noChangeShapeType="1"/>
              <a:stCxn id="6166" idx="2"/>
              <a:endCxn id="6167" idx="0"/>
            </p:cNvCxnSpPr>
            <p:nvPr/>
          </p:nvCxnSpPr>
          <p:spPr bwMode="auto">
            <a:xfrm flipH="1">
              <a:off x="2650" y="1530"/>
              <a:ext cx="164" cy="284"/>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176" name="Text Box 41"/>
            <p:cNvSpPr txBox="1">
              <a:spLocks noChangeArrowheads="1"/>
            </p:cNvSpPr>
            <p:nvPr/>
          </p:nvSpPr>
          <p:spPr bwMode="auto">
            <a:xfrm>
              <a:off x="4147" y="2678"/>
              <a:ext cx="33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 </a:t>
              </a:r>
            </a:p>
          </p:txBody>
        </p:sp>
        <p:sp>
          <p:nvSpPr>
            <p:cNvPr id="6177" name="Line 47"/>
            <p:cNvSpPr>
              <a:spLocks noChangeShapeType="1"/>
            </p:cNvSpPr>
            <p:nvPr/>
          </p:nvSpPr>
          <p:spPr bwMode="auto">
            <a:xfrm>
              <a:off x="3744" y="2621"/>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8" name="Text Box 48"/>
            <p:cNvSpPr txBox="1">
              <a:spLocks noChangeArrowheads="1"/>
            </p:cNvSpPr>
            <p:nvPr/>
          </p:nvSpPr>
          <p:spPr bwMode="auto">
            <a:xfrm>
              <a:off x="4147" y="1087"/>
              <a:ext cx="33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 </a:t>
              </a:r>
            </a:p>
          </p:txBody>
        </p:sp>
        <p:sp>
          <p:nvSpPr>
            <p:cNvPr id="6179" name="Line 49"/>
            <p:cNvSpPr>
              <a:spLocks noChangeShapeType="1"/>
            </p:cNvSpPr>
            <p:nvPr/>
          </p:nvSpPr>
          <p:spPr bwMode="auto">
            <a:xfrm>
              <a:off x="3744" y="1368"/>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80" name="Text Box 50"/>
            <p:cNvSpPr txBox="1">
              <a:spLocks noChangeArrowheads="1"/>
            </p:cNvSpPr>
            <p:nvPr/>
          </p:nvSpPr>
          <p:spPr bwMode="auto">
            <a:xfrm>
              <a:off x="4145" y="3096"/>
              <a:ext cx="34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Pn </a:t>
              </a:r>
            </a:p>
          </p:txBody>
        </p:sp>
        <p:sp>
          <p:nvSpPr>
            <p:cNvPr id="6181" name="Line 52"/>
            <p:cNvSpPr>
              <a:spLocks noChangeShapeType="1"/>
            </p:cNvSpPr>
            <p:nvPr/>
          </p:nvSpPr>
          <p:spPr bwMode="auto">
            <a:xfrm>
              <a:off x="3744" y="1066"/>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82" name="Text Box 53"/>
            <p:cNvSpPr txBox="1">
              <a:spLocks noChangeArrowheads="1"/>
            </p:cNvSpPr>
            <p:nvPr/>
          </p:nvSpPr>
          <p:spPr bwMode="auto">
            <a:xfrm>
              <a:off x="4204" y="1596"/>
              <a:ext cx="157" cy="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a:p>
              <a:pPr eaLnBrk="1" hangingPunct="1"/>
              <a:r>
                <a:rPr lang="en-US" sz="1800" b="1"/>
                <a:t>.</a:t>
              </a:r>
            </a:p>
          </p:txBody>
        </p:sp>
      </p:grpSp>
      <p:sp>
        <p:nvSpPr>
          <p:cNvPr id="2" name="Title 1"/>
          <p:cNvSpPr>
            <a:spLocks noGrp="1"/>
          </p:cNvSpPr>
          <p:nvPr>
            <p:ph type="title"/>
          </p:nvPr>
        </p:nvSpPr>
        <p:spPr/>
        <p:txBody>
          <a:bodyPr/>
          <a:lstStyle/>
          <a:p>
            <a:r>
              <a:rPr lang="en-US" dirty="0"/>
              <a:t>Bounds registers example</a:t>
            </a:r>
          </a:p>
        </p:txBody>
      </p:sp>
      <p:sp>
        <p:nvSpPr>
          <p:cNvPr id="3" name="Content Placeholder 2"/>
          <p:cNvSpPr>
            <a:spLocks noGrp="1"/>
          </p:cNvSpPr>
          <p:nvPr>
            <p:ph idx="1"/>
          </p:nvPr>
        </p:nvSpPr>
        <p:spPr>
          <a:xfrm>
            <a:off x="446167" y="1782762"/>
            <a:ext cx="5246596" cy="1189038"/>
          </a:xfrm>
        </p:spPr>
        <p:txBody>
          <a:bodyPr/>
          <a:lstStyle/>
          <a:p>
            <a:r>
              <a:rPr lang="en-US" dirty="0">
                <a:solidFill>
                  <a:srgbClr val="FF2929"/>
                </a:solidFill>
              </a:rPr>
              <a:t>Separation of address space for each process</a:t>
            </a:r>
          </a:p>
        </p:txBody>
      </p:sp>
      <p:sp>
        <p:nvSpPr>
          <p:cNvPr id="41" name="Content Placeholder 2"/>
          <p:cNvSpPr txBox="1">
            <a:spLocks/>
          </p:cNvSpPr>
          <p:nvPr/>
        </p:nvSpPr>
        <p:spPr>
          <a:xfrm>
            <a:off x="1718549" y="6084913"/>
            <a:ext cx="4142144" cy="935037"/>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p:txBody>
      </p:sp>
      <p:sp>
        <p:nvSpPr>
          <p:cNvPr id="45" name="TextBox 44"/>
          <p:cNvSpPr txBox="1"/>
          <p:nvPr/>
        </p:nvSpPr>
        <p:spPr>
          <a:xfrm>
            <a:off x="134107" y="5165725"/>
            <a:ext cx="1116657" cy="646331"/>
          </a:xfrm>
          <a:prstGeom prst="rect">
            <a:avLst/>
          </a:prstGeom>
          <a:noFill/>
        </p:spPr>
        <p:txBody>
          <a:bodyPr wrap="square" rtlCol="0">
            <a:spAutoFit/>
          </a:bodyPr>
          <a:lstStyle/>
          <a:p>
            <a:pPr algn="ctr"/>
            <a:r>
              <a:rPr lang="en-US" dirty="0">
                <a:solidFill>
                  <a:srgbClr val="008000"/>
                </a:solidFill>
              </a:rPr>
              <a:t>P1 is running</a:t>
            </a:r>
          </a:p>
        </p:txBody>
      </p:sp>
      <p:cxnSp>
        <p:nvCxnSpPr>
          <p:cNvPr id="7" name="Straight Connector 6"/>
          <p:cNvCxnSpPr/>
          <p:nvPr/>
        </p:nvCxnSpPr>
        <p:spPr>
          <a:xfrm>
            <a:off x="5752077" y="2971800"/>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753083" y="3465991"/>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BB955DB1-234D-21FA-98EE-090E6B61AC7D}"/>
              </a:ext>
            </a:extLst>
          </p:cNvPr>
          <p:cNvSpPr/>
          <p:nvPr/>
        </p:nvSpPr>
        <p:spPr>
          <a:xfrm>
            <a:off x="7944034" y="2781486"/>
            <a:ext cx="1184941" cy="369332"/>
          </a:xfrm>
          <a:prstGeom prst="rect">
            <a:avLst/>
          </a:prstGeom>
        </p:spPr>
        <p:txBody>
          <a:bodyPr wrap="none">
            <a:spAutoFit/>
          </a:bodyPr>
          <a:lstStyle/>
          <a:p>
            <a:pPr eaLnBrk="1" hangingPunct="1"/>
            <a:r>
              <a:rPr lang="en-US" b="1" dirty="0">
                <a:solidFill>
                  <a:srgbClr val="FF0000"/>
                </a:solidFill>
              </a:rPr>
              <a:t>0x2FFF</a:t>
            </a:r>
            <a:r>
              <a:rPr lang="en-US" b="1" dirty="0"/>
              <a:t>   </a:t>
            </a:r>
          </a:p>
        </p:txBody>
      </p:sp>
      <p:sp>
        <p:nvSpPr>
          <p:cNvPr id="51" name="Rectangle 50">
            <a:extLst>
              <a:ext uri="{FF2B5EF4-FFF2-40B4-BE49-F238E27FC236}">
                <a16:creationId xmlns:a16="http://schemas.microsoft.com/office/drawing/2014/main" id="{F3EDB1B3-FE6F-6530-C658-9B66F51C0FE5}"/>
              </a:ext>
            </a:extLst>
          </p:cNvPr>
          <p:cNvSpPr/>
          <p:nvPr/>
        </p:nvSpPr>
        <p:spPr>
          <a:xfrm>
            <a:off x="7965149" y="3265538"/>
            <a:ext cx="1146469" cy="369332"/>
          </a:xfrm>
          <a:prstGeom prst="rect">
            <a:avLst/>
          </a:prstGeom>
        </p:spPr>
        <p:txBody>
          <a:bodyPr wrap="none">
            <a:spAutoFit/>
          </a:bodyPr>
          <a:lstStyle/>
          <a:p>
            <a:pPr eaLnBrk="1" hangingPunct="1"/>
            <a:r>
              <a:rPr lang="en-US" b="1" dirty="0">
                <a:solidFill>
                  <a:srgbClr val="FF0000"/>
                </a:solidFill>
              </a:rPr>
              <a:t>0x3101</a:t>
            </a:r>
            <a:r>
              <a:rPr lang="en-US" b="1" dirty="0"/>
              <a:t>   </a:t>
            </a:r>
          </a:p>
        </p:txBody>
      </p:sp>
      <p:sp>
        <p:nvSpPr>
          <p:cNvPr id="52" name="TextBox 51">
            <a:extLst>
              <a:ext uri="{FF2B5EF4-FFF2-40B4-BE49-F238E27FC236}">
                <a16:creationId xmlns:a16="http://schemas.microsoft.com/office/drawing/2014/main" id="{5BBF15A4-3904-0740-2C61-C5099ABAC8A8}"/>
              </a:ext>
            </a:extLst>
          </p:cNvPr>
          <p:cNvSpPr txBox="1"/>
          <p:nvPr/>
        </p:nvSpPr>
        <p:spPr>
          <a:xfrm>
            <a:off x="220575" y="5925145"/>
            <a:ext cx="6873278" cy="923330"/>
          </a:xfrm>
          <a:prstGeom prst="rect">
            <a:avLst/>
          </a:prstGeom>
          <a:noFill/>
        </p:spPr>
        <p:txBody>
          <a:bodyPr wrap="square" rtlCol="0">
            <a:spAutoFit/>
          </a:bodyPr>
          <a:lstStyle/>
          <a:p>
            <a:r>
              <a:rPr lang="en-US" dirty="0">
                <a:solidFill>
                  <a:srgbClr val="0070C0"/>
                </a:solidFill>
              </a:rPr>
              <a:t>If the CPU is in “user” state and address is &lt;= 0x2fff and</a:t>
            </a:r>
          </a:p>
          <a:p>
            <a:r>
              <a:rPr lang="en-US" dirty="0">
                <a:solidFill>
                  <a:srgbClr val="0070C0"/>
                </a:solidFill>
              </a:rPr>
              <a:t>	address is &gt;= 0x3101, trap on address violation</a:t>
            </a:r>
          </a:p>
          <a:p>
            <a:r>
              <a:rPr lang="en-US" dirty="0">
                <a:solidFill>
                  <a:srgbClr val="0070C0"/>
                </a:solidFill>
              </a:rPr>
              <a:t>Else execute the memory operation</a:t>
            </a:r>
          </a:p>
        </p:txBody>
      </p:sp>
    </p:spTree>
    <p:extLst>
      <p:ext uri="{BB962C8B-B14F-4D97-AF65-F5344CB8AC3E}">
        <p14:creationId xmlns:p14="http://schemas.microsoft.com/office/powerpoint/2010/main" val="99653099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760902"/>
            <a:ext cx="8915400" cy="4438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Working set of a program</a:t>
            </a:r>
          </a:p>
        </p:txBody>
      </p:sp>
      <p:sp>
        <p:nvSpPr>
          <p:cNvPr id="3" name="TextBox 2"/>
          <p:cNvSpPr txBox="1"/>
          <p:nvPr/>
        </p:nvSpPr>
        <p:spPr>
          <a:xfrm>
            <a:off x="623221" y="1940111"/>
            <a:ext cx="7643272" cy="369332"/>
          </a:xfrm>
          <a:prstGeom prst="rect">
            <a:avLst/>
          </a:prstGeom>
          <a:noFill/>
        </p:spPr>
        <p:txBody>
          <a:bodyPr wrap="square" rtlCol="0">
            <a:spAutoFit/>
          </a:bodyPr>
          <a:lstStyle/>
          <a:p>
            <a:r>
              <a:rPr lang="en-US" b="1" dirty="0">
                <a:solidFill>
                  <a:srgbClr val="FF2929"/>
                </a:solidFill>
              </a:rPr>
              <a:t>Working set </a:t>
            </a:r>
            <a:r>
              <a:rPr lang="en-US" dirty="0">
                <a:solidFill>
                  <a:srgbClr val="FF2929"/>
                </a:solidFill>
              </a:rPr>
              <a:t>is the set of pages needed to keep a process from paging </a:t>
            </a:r>
          </a:p>
        </p:txBody>
      </p:sp>
      <p:sp>
        <p:nvSpPr>
          <p:cNvPr id="4" name="TextBox 3"/>
          <p:cNvSpPr txBox="1"/>
          <p:nvPr/>
        </p:nvSpPr>
        <p:spPr>
          <a:xfrm>
            <a:off x="623221" y="6020224"/>
            <a:ext cx="7972521" cy="369332"/>
          </a:xfrm>
          <a:prstGeom prst="rect">
            <a:avLst/>
          </a:prstGeom>
          <a:noFill/>
        </p:spPr>
        <p:txBody>
          <a:bodyPr wrap="square" rtlCol="0">
            <a:spAutoFit/>
          </a:bodyPr>
          <a:lstStyle/>
          <a:p>
            <a:r>
              <a:rPr lang="en-US" b="1" dirty="0"/>
              <a:t>Working set size</a:t>
            </a:r>
            <a:r>
              <a:rPr lang="en-US" dirty="0"/>
              <a:t>: number of page frames needed to hold working set </a:t>
            </a:r>
          </a:p>
        </p:txBody>
      </p:sp>
      <p:sp>
        <p:nvSpPr>
          <p:cNvPr id="5" name="Oval Callout 4"/>
          <p:cNvSpPr/>
          <p:nvPr/>
        </p:nvSpPr>
        <p:spPr>
          <a:xfrm>
            <a:off x="6032305" y="4009563"/>
            <a:ext cx="1375789" cy="1446265"/>
          </a:xfrm>
          <a:prstGeom prst="wedgeEllipseCallout">
            <a:avLst>
              <a:gd name="adj1" fmla="val -84978"/>
              <a:gd name="adj2" fmla="val -196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Virtual page number (VPN)</a:t>
            </a:r>
          </a:p>
        </p:txBody>
      </p:sp>
    </p:spTree>
    <p:extLst>
      <p:ext uri="{BB962C8B-B14F-4D97-AF65-F5344CB8AC3E}">
        <p14:creationId xmlns:p14="http://schemas.microsoft.com/office/powerpoint/2010/main" val="12955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760902"/>
            <a:ext cx="8915400" cy="4438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Working set of a program</a:t>
            </a:r>
          </a:p>
        </p:txBody>
      </p:sp>
      <p:sp>
        <p:nvSpPr>
          <p:cNvPr id="3" name="TextBox 2"/>
          <p:cNvSpPr txBox="1"/>
          <p:nvPr/>
        </p:nvSpPr>
        <p:spPr>
          <a:xfrm>
            <a:off x="623221" y="1940111"/>
            <a:ext cx="7643272" cy="369332"/>
          </a:xfrm>
          <a:prstGeom prst="rect">
            <a:avLst/>
          </a:prstGeom>
          <a:noFill/>
        </p:spPr>
        <p:txBody>
          <a:bodyPr wrap="square" rtlCol="0">
            <a:spAutoFit/>
          </a:bodyPr>
          <a:lstStyle/>
          <a:p>
            <a:r>
              <a:rPr lang="en-US" dirty="0">
                <a:solidFill>
                  <a:srgbClr val="FF2929"/>
                </a:solidFill>
              </a:rPr>
              <a:t>The working set changes over time</a:t>
            </a:r>
          </a:p>
        </p:txBody>
      </p:sp>
      <p:sp>
        <p:nvSpPr>
          <p:cNvPr id="4" name="TextBox 3"/>
          <p:cNvSpPr txBox="1"/>
          <p:nvPr/>
        </p:nvSpPr>
        <p:spPr>
          <a:xfrm>
            <a:off x="623221" y="6090772"/>
            <a:ext cx="3668771" cy="369332"/>
          </a:xfrm>
          <a:prstGeom prst="rect">
            <a:avLst/>
          </a:prstGeom>
          <a:noFill/>
        </p:spPr>
        <p:txBody>
          <a:bodyPr wrap="square" rtlCol="0">
            <a:spAutoFit/>
          </a:bodyPr>
          <a:lstStyle/>
          <a:p>
            <a:r>
              <a:rPr lang="en-US" dirty="0"/>
              <a:t>WS</a:t>
            </a:r>
            <a:r>
              <a:rPr lang="en-US" baseline="-25000" dirty="0"/>
              <a:t>t3-t4</a:t>
            </a:r>
            <a:r>
              <a:rPr lang="en-US" dirty="0"/>
              <a:t> = { p1, p2 }	</a:t>
            </a:r>
          </a:p>
        </p:txBody>
      </p:sp>
      <p:sp>
        <p:nvSpPr>
          <p:cNvPr id="5" name="Oval Callout 4"/>
          <p:cNvSpPr/>
          <p:nvPr/>
        </p:nvSpPr>
        <p:spPr>
          <a:xfrm>
            <a:off x="6032305" y="4009563"/>
            <a:ext cx="1375789" cy="1446265"/>
          </a:xfrm>
          <a:prstGeom prst="wedgeEllipseCallout">
            <a:avLst>
              <a:gd name="adj1" fmla="val -84978"/>
              <a:gd name="adj2" fmla="val -196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Virtual page number (VPN)</a:t>
            </a:r>
          </a:p>
        </p:txBody>
      </p:sp>
      <p:sp>
        <p:nvSpPr>
          <p:cNvPr id="7" name="Oval 6"/>
          <p:cNvSpPr/>
          <p:nvPr/>
        </p:nvSpPr>
        <p:spPr>
          <a:xfrm>
            <a:off x="2691776" y="4491653"/>
            <a:ext cx="858351" cy="858351"/>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549214" y="3785701"/>
            <a:ext cx="858351" cy="1670127"/>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913743" y="6090772"/>
            <a:ext cx="3152853" cy="369332"/>
          </a:xfrm>
          <a:prstGeom prst="rect">
            <a:avLst/>
          </a:prstGeom>
          <a:noFill/>
        </p:spPr>
        <p:txBody>
          <a:bodyPr wrap="square" rtlCol="0">
            <a:spAutoFit/>
          </a:bodyPr>
          <a:lstStyle/>
          <a:p>
            <a:r>
              <a:rPr lang="en-US" dirty="0"/>
              <a:t>WS</a:t>
            </a:r>
            <a:r>
              <a:rPr lang="en-US" baseline="-25000" dirty="0"/>
              <a:t>t7-t8</a:t>
            </a:r>
            <a:r>
              <a:rPr lang="en-US" dirty="0"/>
              <a:t>= { p4, p1 } </a:t>
            </a:r>
          </a:p>
        </p:txBody>
      </p:sp>
    </p:spTree>
    <p:extLst>
      <p:ext uri="{BB962C8B-B14F-4D97-AF65-F5344CB8AC3E}">
        <p14:creationId xmlns:p14="http://schemas.microsoft.com/office/powerpoint/2010/main" val="307878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2"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nodeType="with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dissolve">
                                      <p:cBhvr>
                                        <p:cTn id="2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7" grpId="1" animBg="1"/>
      <p:bldP spid="7" grpId="2" animBg="1"/>
      <p:bldP spid="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pressure</a:t>
            </a:r>
          </a:p>
        </p:txBody>
      </p:sp>
      <p:sp>
        <p:nvSpPr>
          <p:cNvPr id="3" name="Content Placeholder 2"/>
          <p:cNvSpPr>
            <a:spLocks noGrp="1"/>
          </p:cNvSpPr>
          <p:nvPr>
            <p:ph idx="1"/>
          </p:nvPr>
        </p:nvSpPr>
        <p:spPr>
          <a:xfrm>
            <a:off x="1552173" y="3445168"/>
            <a:ext cx="7306078" cy="3327585"/>
          </a:xfrm>
        </p:spPr>
        <p:txBody>
          <a:bodyPr>
            <a:normAutofit fontScale="92500" lnSpcReduction="20000"/>
          </a:bodyPr>
          <a:lstStyle/>
          <a:p>
            <a:r>
              <a:rPr lang="en-US" dirty="0"/>
              <a:t>P</a:t>
            </a:r>
            <a:r>
              <a:rPr lang="en-US" baseline="-25000" dirty="0"/>
              <a:t>1</a:t>
            </a:r>
            <a:r>
              <a:rPr lang="en-US" dirty="0"/>
              <a:t>, P</a:t>
            </a:r>
            <a:r>
              <a:rPr lang="en-US" baseline="-25000" dirty="0"/>
              <a:t>2</a:t>
            </a:r>
            <a:r>
              <a:rPr lang="en-US" dirty="0"/>
              <a:t>, P</a:t>
            </a:r>
            <a:r>
              <a:rPr lang="en-US" baseline="-25000" dirty="0"/>
              <a:t>3</a:t>
            </a:r>
            <a:r>
              <a:rPr lang="en-US" dirty="0"/>
              <a:t>, </a:t>
            </a:r>
            <a:r>
              <a:rPr lang="mr-IN" dirty="0"/>
              <a:t>…</a:t>
            </a:r>
            <a:r>
              <a:rPr lang="en-US" dirty="0"/>
              <a:t> are processes in memory each with a working set </a:t>
            </a:r>
            <a:r>
              <a:rPr lang="en-US" dirty="0" err="1"/>
              <a:t>WSS</a:t>
            </a:r>
            <a:r>
              <a:rPr lang="en-US" baseline="-25000" dirty="0" err="1"/>
              <a:t>i</a:t>
            </a:r>
            <a:endParaRPr lang="en-US" baseline="-25000" dirty="0"/>
          </a:p>
          <a:p>
            <a:r>
              <a:rPr lang="en-US" dirty="0"/>
              <a:t>The count of active processes signifies the degree of multiprogramming</a:t>
            </a:r>
          </a:p>
          <a:p>
            <a:r>
              <a:rPr lang="en-US" dirty="0"/>
              <a:t>How do we control the degree of multiprogramming</a:t>
            </a:r>
          </a:p>
          <a:p>
            <a:pPr lvl="1"/>
            <a:r>
              <a:rPr lang="en-US" dirty="0"/>
              <a:t>∑WSS &gt; total physical memory</a:t>
            </a:r>
          </a:p>
          <a:p>
            <a:pPr marL="1260475" lvl="3" indent="0">
              <a:buNone/>
            </a:pPr>
            <a:r>
              <a:rPr lang="en-US" dirty="0">
                <a:sym typeface="Wingdings"/>
              </a:rPr>
              <a:t> swap out some processes</a:t>
            </a:r>
          </a:p>
          <a:p>
            <a:pPr lvl="1"/>
            <a:r>
              <a:rPr lang="en-US" dirty="0">
                <a:sym typeface="Wingdings"/>
              </a:rPr>
              <a:t>∑WSS &lt; total physical memory</a:t>
            </a:r>
          </a:p>
          <a:p>
            <a:pPr marL="1260475" lvl="3" indent="0">
              <a:buNone/>
            </a:pPr>
            <a:r>
              <a:rPr lang="en-US" dirty="0">
                <a:sym typeface="Wingdings"/>
              </a:rPr>
              <a:t> increase degree of multiprogramming</a:t>
            </a:r>
          </a:p>
        </p:txBody>
      </p:sp>
      <p:graphicFrame>
        <p:nvGraphicFramePr>
          <p:cNvPr id="4" name="Object 3"/>
          <p:cNvGraphicFramePr>
            <a:graphicFrameLocks noChangeAspect="1"/>
          </p:cNvGraphicFramePr>
          <p:nvPr>
            <p:extLst>
              <p:ext uri="{D42A27DB-BD31-4B8C-83A1-F6EECF244321}">
                <p14:modId xmlns:p14="http://schemas.microsoft.com/office/powerpoint/2010/main" val="3675637012"/>
              </p:ext>
            </p:extLst>
          </p:nvPr>
        </p:nvGraphicFramePr>
        <p:xfrm>
          <a:off x="519113" y="1933575"/>
          <a:ext cx="4300537" cy="1147763"/>
        </p:xfrm>
        <a:graphic>
          <a:graphicData uri="http://schemas.openxmlformats.org/presentationml/2006/ole">
            <mc:AlternateContent xmlns:mc="http://schemas.openxmlformats.org/markup-compatibility/2006">
              <mc:Choice xmlns:v="urn:schemas-microsoft-com:vml" Requires="v">
                <p:oleObj name="Equation" r:id="rId2" imgW="1714500" imgH="457200" progId="Equation.3">
                  <p:embed/>
                </p:oleObj>
              </mc:Choice>
              <mc:Fallback>
                <p:oleObj name="Equation" r:id="rId2" imgW="1714500" imgH="457200" progId="Equation.3">
                  <p:embed/>
                  <p:pic>
                    <p:nvPicPr>
                      <p:cNvPr id="0" name=""/>
                      <p:cNvPicPr/>
                      <p:nvPr/>
                    </p:nvPicPr>
                    <p:blipFill>
                      <a:blip r:embed="rId3"/>
                      <a:stretch>
                        <a:fillRect/>
                      </a:stretch>
                    </p:blipFill>
                    <p:spPr>
                      <a:xfrm>
                        <a:off x="519113" y="1933575"/>
                        <a:ext cx="4300537" cy="1147763"/>
                      </a:xfrm>
                      <a:prstGeom prst="rect">
                        <a:avLst/>
                      </a:prstGeom>
                    </p:spPr>
                  </p:pic>
                </p:oleObj>
              </mc:Fallback>
            </mc:AlternateContent>
          </a:graphicData>
        </a:graphic>
      </p:graphicFrame>
      <p:cxnSp>
        <p:nvCxnSpPr>
          <p:cNvPr id="6" name="Straight Arrow Connector 5"/>
          <p:cNvCxnSpPr/>
          <p:nvPr/>
        </p:nvCxnSpPr>
        <p:spPr>
          <a:xfrm flipV="1">
            <a:off x="2739819" y="2810222"/>
            <a:ext cx="1634485" cy="634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29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195" y="4038984"/>
            <a:ext cx="1469860" cy="1071789"/>
          </a:xfrm>
          <a:prstGeom prst="rect">
            <a:avLst/>
          </a:prstGeom>
          <a:solidFill>
            <a:srgbClr val="868BA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4274" name="Group 2"/>
          <p:cNvGrpSpPr>
            <a:grpSpLocks/>
          </p:cNvGrpSpPr>
          <p:nvPr/>
        </p:nvGrpSpPr>
        <p:grpSpPr bwMode="auto">
          <a:xfrm>
            <a:off x="639764" y="1893077"/>
            <a:ext cx="6273635" cy="4670023"/>
            <a:chOff x="403" y="86"/>
            <a:chExt cx="5391" cy="4013"/>
          </a:xfrm>
        </p:grpSpPr>
        <p:sp>
          <p:nvSpPr>
            <p:cNvPr id="54275" name="Line 3"/>
            <p:cNvSpPr>
              <a:spLocks noChangeShapeType="1"/>
            </p:cNvSpPr>
            <p:nvPr/>
          </p:nvSpPr>
          <p:spPr bwMode="auto">
            <a:xfrm flipV="1">
              <a:off x="1268" y="374"/>
              <a:ext cx="1" cy="351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76" name="Line 4"/>
            <p:cNvSpPr>
              <a:spLocks noChangeShapeType="1"/>
            </p:cNvSpPr>
            <p:nvPr/>
          </p:nvSpPr>
          <p:spPr bwMode="auto">
            <a:xfrm>
              <a:off x="1268" y="3888"/>
              <a:ext cx="437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77" name="Freeform 5"/>
            <p:cNvSpPr>
              <a:spLocks/>
            </p:cNvSpPr>
            <p:nvPr/>
          </p:nvSpPr>
          <p:spPr bwMode="auto">
            <a:xfrm>
              <a:off x="1556" y="547"/>
              <a:ext cx="3743" cy="2765"/>
            </a:xfrm>
            <a:custGeom>
              <a:avLst/>
              <a:gdLst>
                <a:gd name="T0" fmla="*/ 0 w 4147"/>
                <a:gd name="T1" fmla="*/ 0 h 2534"/>
                <a:gd name="T2" fmla="*/ 690 w 4147"/>
                <a:gd name="T3" fmla="*/ 2764 h 2534"/>
                <a:gd name="T4" fmla="*/ 2484 w 4147"/>
                <a:gd name="T5" fmla="*/ 3919 h 2534"/>
                <a:gd name="T6" fmla="*/ 0 60000 65536"/>
                <a:gd name="T7" fmla="*/ 0 60000 65536"/>
                <a:gd name="T8" fmla="*/ 0 60000 65536"/>
                <a:gd name="T9" fmla="*/ 0 w 4147"/>
                <a:gd name="T10" fmla="*/ 0 h 2534"/>
                <a:gd name="T11" fmla="*/ 4147 w 4147"/>
                <a:gd name="T12" fmla="*/ 2534 h 2534"/>
              </a:gdLst>
              <a:ahLst/>
              <a:cxnLst>
                <a:cxn ang="T6">
                  <a:pos x="T0" y="T1"/>
                </a:cxn>
                <a:cxn ang="T7">
                  <a:pos x="T2" y="T3"/>
                </a:cxn>
                <a:cxn ang="T8">
                  <a:pos x="T4" y="T5"/>
                </a:cxn>
              </a:cxnLst>
              <a:rect l="T9" t="T10" r="T11" b="T12"/>
              <a:pathLst>
                <a:path w="4147" h="2534">
                  <a:moveTo>
                    <a:pt x="0" y="0"/>
                  </a:moveTo>
                  <a:cubicBezTo>
                    <a:pt x="230" y="682"/>
                    <a:pt x="461" y="1364"/>
                    <a:pt x="1152" y="1786"/>
                  </a:cubicBezTo>
                  <a:cubicBezTo>
                    <a:pt x="1843" y="2208"/>
                    <a:pt x="3648" y="2409"/>
                    <a:pt x="4147" y="2534"/>
                  </a:cubicBez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54278" name="Line 6"/>
            <p:cNvSpPr>
              <a:spLocks noChangeShapeType="1"/>
            </p:cNvSpPr>
            <p:nvPr/>
          </p:nvSpPr>
          <p:spPr bwMode="auto">
            <a:xfrm>
              <a:off x="1268" y="1930"/>
              <a:ext cx="32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279" name="Line 7"/>
            <p:cNvSpPr>
              <a:spLocks noChangeShapeType="1"/>
            </p:cNvSpPr>
            <p:nvPr/>
          </p:nvSpPr>
          <p:spPr bwMode="auto">
            <a:xfrm>
              <a:off x="1268" y="2851"/>
              <a:ext cx="322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280" name="Text Box 8"/>
            <p:cNvSpPr txBox="1">
              <a:spLocks noChangeArrowheads="1"/>
            </p:cNvSpPr>
            <p:nvPr/>
          </p:nvSpPr>
          <p:spPr bwMode="auto">
            <a:xfrm>
              <a:off x="3329" y="3835"/>
              <a:ext cx="2465"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 physical frames per process</a:t>
              </a:r>
            </a:p>
          </p:txBody>
        </p:sp>
        <p:sp>
          <p:nvSpPr>
            <p:cNvPr id="54281" name="Text Box 9"/>
            <p:cNvSpPr txBox="1">
              <a:spLocks noChangeArrowheads="1"/>
            </p:cNvSpPr>
            <p:nvPr/>
          </p:nvSpPr>
          <p:spPr bwMode="auto">
            <a:xfrm>
              <a:off x="866" y="86"/>
              <a:ext cx="982"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Page faults</a:t>
              </a:r>
            </a:p>
          </p:txBody>
        </p:sp>
        <p:sp>
          <p:nvSpPr>
            <p:cNvPr id="54282" name="Text Box 10"/>
            <p:cNvSpPr txBox="1">
              <a:spLocks noChangeArrowheads="1"/>
            </p:cNvSpPr>
            <p:nvPr/>
          </p:nvSpPr>
          <p:spPr bwMode="auto">
            <a:xfrm>
              <a:off x="407" y="1793"/>
              <a:ext cx="780"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High water   </a:t>
              </a:r>
            </a:p>
            <a:p>
              <a:pPr eaLnBrk="1" hangingPunct="1"/>
              <a:r>
                <a:rPr lang="en-US" sz="1400" b="1"/>
                <a:t>mark</a:t>
              </a:r>
            </a:p>
          </p:txBody>
        </p:sp>
        <p:sp>
          <p:nvSpPr>
            <p:cNvPr id="54283" name="Text Box 11"/>
            <p:cNvSpPr txBox="1">
              <a:spLocks noChangeArrowheads="1"/>
            </p:cNvSpPr>
            <p:nvPr/>
          </p:nvSpPr>
          <p:spPr bwMode="auto">
            <a:xfrm>
              <a:off x="403" y="2698"/>
              <a:ext cx="755"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Low water   </a:t>
              </a:r>
            </a:p>
            <a:p>
              <a:pPr eaLnBrk="1" hangingPunct="1"/>
              <a:r>
                <a:rPr lang="en-US" sz="1400" b="1"/>
                <a:t>mark</a:t>
              </a:r>
            </a:p>
          </p:txBody>
        </p:sp>
      </p:grpSp>
      <p:sp>
        <p:nvSpPr>
          <p:cNvPr id="3" name="Right Brace 2"/>
          <p:cNvSpPr/>
          <p:nvPr/>
        </p:nvSpPr>
        <p:spPr>
          <a:xfrm>
            <a:off x="5399394" y="4038984"/>
            <a:ext cx="456180" cy="107178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p:cNvSpPr/>
          <p:nvPr/>
        </p:nvSpPr>
        <p:spPr>
          <a:xfrm>
            <a:off x="5422097" y="2228229"/>
            <a:ext cx="456180" cy="1810755"/>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ight Brace 14"/>
          <p:cNvSpPr/>
          <p:nvPr/>
        </p:nvSpPr>
        <p:spPr>
          <a:xfrm>
            <a:off x="5399394" y="5110773"/>
            <a:ext cx="456180" cy="1206781"/>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5878277" y="2864609"/>
            <a:ext cx="2482288" cy="646331"/>
          </a:xfrm>
          <a:prstGeom prst="rect">
            <a:avLst/>
          </a:prstGeom>
          <a:noFill/>
        </p:spPr>
        <p:txBody>
          <a:bodyPr wrap="square" rtlCol="0">
            <a:spAutoFit/>
          </a:bodyPr>
          <a:lstStyle/>
          <a:p>
            <a:r>
              <a:rPr lang="en-US" dirty="0"/>
              <a:t>Too many page faults</a:t>
            </a:r>
          </a:p>
          <a:p>
            <a:r>
              <a:rPr lang="en-US" dirty="0"/>
              <a:t> </a:t>
            </a:r>
            <a:r>
              <a:rPr lang="en-US" dirty="0">
                <a:sym typeface="Wingdings"/>
              </a:rPr>
              <a:t> lower </a:t>
            </a:r>
            <a:r>
              <a:rPr lang="en-US" dirty="0" err="1">
                <a:sym typeface="Wingdings"/>
              </a:rPr>
              <a:t>mp</a:t>
            </a:r>
            <a:endParaRPr lang="en-US" dirty="0"/>
          </a:p>
        </p:txBody>
      </p:sp>
      <p:sp>
        <p:nvSpPr>
          <p:cNvPr id="17" name="TextBox 16"/>
          <p:cNvSpPr txBox="1"/>
          <p:nvPr/>
        </p:nvSpPr>
        <p:spPr>
          <a:xfrm>
            <a:off x="5855574" y="5324084"/>
            <a:ext cx="2340017" cy="646331"/>
          </a:xfrm>
          <a:prstGeom prst="rect">
            <a:avLst/>
          </a:prstGeom>
          <a:noFill/>
        </p:spPr>
        <p:txBody>
          <a:bodyPr wrap="square" rtlCol="0">
            <a:spAutoFit/>
          </a:bodyPr>
          <a:lstStyle/>
          <a:p>
            <a:r>
              <a:rPr lang="en-US" dirty="0"/>
              <a:t>Too few page faults</a:t>
            </a:r>
          </a:p>
          <a:p>
            <a:r>
              <a:rPr lang="en-US" dirty="0"/>
              <a:t> </a:t>
            </a:r>
            <a:r>
              <a:rPr lang="en-US" dirty="0">
                <a:sym typeface="Wingdings"/>
              </a:rPr>
              <a:t> raise </a:t>
            </a:r>
            <a:r>
              <a:rPr lang="en-US" dirty="0" err="1">
                <a:sym typeface="Wingdings"/>
              </a:rPr>
              <a:t>mp</a:t>
            </a:r>
            <a:endParaRPr lang="en-US" dirty="0"/>
          </a:p>
        </p:txBody>
      </p:sp>
      <p:sp>
        <p:nvSpPr>
          <p:cNvPr id="5" name="Title 4"/>
          <p:cNvSpPr>
            <a:spLocks noGrp="1"/>
          </p:cNvSpPr>
          <p:nvPr>
            <p:ph type="title"/>
          </p:nvPr>
        </p:nvSpPr>
        <p:spPr/>
        <p:txBody>
          <a:bodyPr/>
          <a:lstStyle/>
          <a:p>
            <a:r>
              <a:rPr lang="en-US" dirty="0"/>
              <a:t>Controlling thrashing</a:t>
            </a:r>
          </a:p>
        </p:txBody>
      </p:sp>
      <p:sp>
        <p:nvSpPr>
          <p:cNvPr id="19" name="TextBox 18"/>
          <p:cNvSpPr txBox="1"/>
          <p:nvPr/>
        </p:nvSpPr>
        <p:spPr>
          <a:xfrm>
            <a:off x="5878277" y="4386982"/>
            <a:ext cx="2482288" cy="369332"/>
          </a:xfrm>
          <a:prstGeom prst="rect">
            <a:avLst/>
          </a:prstGeom>
          <a:noFill/>
        </p:spPr>
        <p:txBody>
          <a:bodyPr wrap="square" rtlCol="0">
            <a:spAutoFit/>
          </a:bodyPr>
          <a:lstStyle/>
          <a:p>
            <a:r>
              <a:rPr lang="en-US" dirty="0">
                <a:solidFill>
                  <a:srgbClr val="FF2929"/>
                </a:solidFill>
              </a:rPr>
              <a:t>Sweet spot!</a:t>
            </a:r>
          </a:p>
        </p:txBody>
      </p:sp>
    </p:spTree>
    <p:extLst>
      <p:ext uri="{BB962C8B-B14F-4D97-AF65-F5344CB8AC3E}">
        <p14:creationId xmlns:p14="http://schemas.microsoft.com/office/powerpoint/2010/main" val="175019474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faults are disruptive</a:t>
            </a:r>
            <a:r>
              <a:rPr lang="mr-IN" dirty="0"/>
              <a:t>…</a:t>
            </a:r>
            <a:endParaRPr lang="en-US" dirty="0"/>
          </a:p>
        </p:txBody>
      </p:sp>
      <p:sp>
        <p:nvSpPr>
          <p:cNvPr id="4" name="Content Placeholder 3"/>
          <p:cNvSpPr>
            <a:spLocks noGrp="1"/>
          </p:cNvSpPr>
          <p:nvPr>
            <p:ph idx="1"/>
          </p:nvPr>
        </p:nvSpPr>
        <p:spPr/>
        <p:txBody>
          <a:bodyPr/>
          <a:lstStyle/>
          <a:p>
            <a:r>
              <a:rPr lang="mr-IN" dirty="0"/>
              <a:t>…</a:t>
            </a:r>
            <a:r>
              <a:rPr lang="en-US" dirty="0"/>
              <a:t> from a process point of view</a:t>
            </a:r>
            <a:br>
              <a:rPr lang="en-US" dirty="0"/>
            </a:br>
            <a:r>
              <a:rPr lang="en-US" dirty="0"/>
              <a:t>	</a:t>
            </a:r>
            <a:r>
              <a:rPr lang="en-US" dirty="0">
                <a:solidFill>
                  <a:srgbClr val="FF2929"/>
                </a:solidFill>
                <a:sym typeface="Wingdings"/>
              </a:rPr>
              <a:t> implicit I/O</a:t>
            </a:r>
          </a:p>
          <a:p>
            <a:r>
              <a:rPr lang="mr-IN" dirty="0">
                <a:sym typeface="Wingdings"/>
              </a:rPr>
              <a:t>…</a:t>
            </a:r>
            <a:r>
              <a:rPr lang="en-US" dirty="0">
                <a:sym typeface="Wingdings"/>
              </a:rPr>
              <a:t> from a CPU-utilization perspective</a:t>
            </a:r>
            <a:br>
              <a:rPr lang="en-US" dirty="0">
                <a:sym typeface="Wingdings"/>
              </a:rPr>
            </a:br>
            <a:r>
              <a:rPr lang="en-US" dirty="0">
                <a:sym typeface="Wingdings"/>
              </a:rPr>
              <a:t>	</a:t>
            </a:r>
            <a:r>
              <a:rPr lang="en-US" dirty="0">
                <a:solidFill>
                  <a:srgbClr val="FF2929"/>
                </a:solidFill>
                <a:sym typeface="Wingdings"/>
              </a:rPr>
              <a:t> overhead that doesn’t contribute to work</a:t>
            </a:r>
          </a:p>
          <a:p>
            <a:endParaRPr lang="en-US" dirty="0">
              <a:sym typeface="Wingdings"/>
            </a:endParaRPr>
          </a:p>
          <a:p>
            <a:r>
              <a:rPr lang="en-US" dirty="0">
                <a:sym typeface="Wingdings"/>
              </a:rPr>
              <a:t>We need to limit impact of page faults to improve system performance</a:t>
            </a:r>
            <a:endParaRPr lang="en-US" dirty="0"/>
          </a:p>
        </p:txBody>
      </p:sp>
    </p:spTree>
    <p:extLst>
      <p:ext uri="{BB962C8B-B14F-4D97-AF65-F5344CB8AC3E}">
        <p14:creationId xmlns:p14="http://schemas.microsoft.com/office/powerpoint/2010/main" val="2413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4805281-3D92-344C-8F03-FF47ACC38940}"/>
              </a:ext>
            </a:extLst>
          </p:cNvPr>
          <p:cNvSpPr>
            <a:spLocks noGrp="1"/>
          </p:cNvSpPr>
          <p:nvPr>
            <p:ph idx="1"/>
          </p:nvPr>
        </p:nvSpPr>
        <p:spPr>
          <a:xfrm>
            <a:off x="1781504" y="1427759"/>
            <a:ext cx="6582275" cy="1200189"/>
          </a:xfrm>
        </p:spPr>
        <p:txBody>
          <a:bodyPr>
            <a:normAutofit/>
          </a:bodyPr>
          <a:lstStyle/>
          <a:p>
            <a:r>
              <a:rPr lang="en-US" dirty="0"/>
              <a:t>We can tell a system is thrashing when</a:t>
            </a:r>
          </a:p>
        </p:txBody>
      </p:sp>
      <p:sp>
        <p:nvSpPr>
          <p:cNvPr id="2" name="Text Placeholder 1">
            <a:extLst>
              <a:ext uri="{FF2B5EF4-FFF2-40B4-BE49-F238E27FC236}">
                <a16:creationId xmlns:a16="http://schemas.microsoft.com/office/drawing/2014/main" id="{422A5335-D1DA-0247-9BB7-C30FE26175D5}"/>
              </a:ext>
            </a:extLst>
          </p:cNvPr>
          <p:cNvSpPr>
            <a:spLocks noGrp="1"/>
          </p:cNvSpPr>
          <p:nvPr>
            <p:ph type="body" sz="quarter" idx="10"/>
          </p:nvPr>
        </p:nvSpPr>
        <p:spPr>
          <a:xfrm>
            <a:off x="1781504" y="2041115"/>
            <a:ext cx="6611179" cy="2494461"/>
          </a:xfrm>
        </p:spPr>
        <p:txBody>
          <a:bodyPr>
            <a:normAutofit fontScale="92500" lnSpcReduction="20000"/>
          </a:bodyPr>
          <a:lstStyle/>
          <a:p>
            <a:r>
              <a:rPr lang="en-US" dirty="0"/>
              <a:t>It has too few page faults per second</a:t>
            </a:r>
          </a:p>
          <a:p>
            <a:r>
              <a:rPr lang="en-US" dirty="0"/>
              <a:t>It has too many page faults per second</a:t>
            </a:r>
          </a:p>
          <a:p>
            <a:r>
              <a:rPr lang="en-US" dirty="0"/>
              <a:t>The ratio of I/O operations to CPU operations is not optimal</a:t>
            </a:r>
          </a:p>
          <a:p>
            <a:r>
              <a:rPr lang="en-US" dirty="0"/>
              <a:t>The combined working set of all processes is greater than the number of available page frames</a:t>
            </a:r>
          </a:p>
          <a:p>
            <a:endParaRPr lang="en-US" dirty="0"/>
          </a:p>
          <a:p>
            <a:endParaRPr lang="en-US" dirty="0"/>
          </a:p>
          <a:p>
            <a:endParaRPr lang="en-US" dirty="0"/>
          </a:p>
        </p:txBody>
      </p:sp>
      <p:sp>
        <p:nvSpPr>
          <p:cNvPr id="3" name="Text Placeholder 2">
            <a:extLst>
              <a:ext uri="{FF2B5EF4-FFF2-40B4-BE49-F238E27FC236}">
                <a16:creationId xmlns:a16="http://schemas.microsoft.com/office/drawing/2014/main" id="{6151B3CA-52A5-D04C-B40A-1A5E102D9375}"/>
              </a:ext>
            </a:extLst>
          </p:cNvPr>
          <p:cNvSpPr>
            <a:spLocks noGrp="1"/>
          </p:cNvSpPr>
          <p:nvPr>
            <p:ph type="body" sz="quarter" idx="11"/>
          </p:nvPr>
        </p:nvSpPr>
        <p:spPr/>
        <p:txBody>
          <a:bodyPr/>
          <a:lstStyle/>
          <a:p>
            <a:r>
              <a:rPr lang="en-US" dirty="0"/>
              <a:t>80</a:t>
            </a:r>
          </a:p>
        </p:txBody>
      </p:sp>
      <p:sp>
        <p:nvSpPr>
          <p:cNvPr id="6" name="Right Arrow 5">
            <a:extLst>
              <a:ext uri="{FF2B5EF4-FFF2-40B4-BE49-F238E27FC236}">
                <a16:creationId xmlns:a16="http://schemas.microsoft.com/office/drawing/2014/main" id="{4C2D0196-5351-7D4E-B849-E133516C7681}"/>
              </a:ext>
            </a:extLst>
          </p:cNvPr>
          <p:cNvSpPr/>
          <p:nvPr/>
        </p:nvSpPr>
        <p:spPr>
          <a:xfrm>
            <a:off x="576099" y="4067504"/>
            <a:ext cx="872358" cy="3258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92E3C6D-5407-B542-9362-C9A5FBDAA08E}"/>
              </a:ext>
            </a:extLst>
          </p:cNvPr>
          <p:cNvSpPr txBox="1"/>
          <p:nvPr/>
        </p:nvSpPr>
        <p:spPr>
          <a:xfrm>
            <a:off x="1614979" y="4614042"/>
            <a:ext cx="7409793" cy="2308324"/>
          </a:xfrm>
          <a:prstGeom prst="rect">
            <a:avLst/>
          </a:prstGeom>
          <a:noFill/>
        </p:spPr>
        <p:txBody>
          <a:bodyPr wrap="square" rtlCol="0">
            <a:spAutoFit/>
          </a:bodyPr>
          <a:lstStyle/>
          <a:p>
            <a:r>
              <a:rPr lang="en-US" dirty="0">
                <a:solidFill>
                  <a:schemeClr val="accent5">
                    <a:lumMod val="75000"/>
                  </a:schemeClr>
                </a:solidFill>
              </a:rPr>
              <a:t>If only it were as easy as B!  Thrashing implies too many page faults, but too many page faults don’t always imply thrashing!  Applications can be changing the pages in use without changing their working set size, for instance.</a:t>
            </a:r>
          </a:p>
          <a:p>
            <a:endParaRPr lang="en-US" dirty="0">
              <a:solidFill>
                <a:schemeClr val="accent5">
                  <a:lumMod val="75000"/>
                </a:schemeClr>
              </a:solidFill>
            </a:endParaRPr>
          </a:p>
          <a:p>
            <a:r>
              <a:rPr lang="en-US" dirty="0">
                <a:solidFill>
                  <a:schemeClr val="accent5">
                    <a:lumMod val="75000"/>
                  </a:schemeClr>
                </a:solidFill>
              </a:rPr>
              <a:t>In RL, to diagnose thrashing, you’d look for a high paging rate, low CPU utilization, and several processes waiting on paging I/O for several seconds.  Those metrics together are a good clue.</a:t>
            </a:r>
          </a:p>
        </p:txBody>
      </p:sp>
      <p:sp>
        <p:nvSpPr>
          <p:cNvPr id="8" name="TextBox 7">
            <a:extLst>
              <a:ext uri="{FF2B5EF4-FFF2-40B4-BE49-F238E27FC236}">
                <a16:creationId xmlns:a16="http://schemas.microsoft.com/office/drawing/2014/main" id="{74714F6F-9DA4-5944-BE59-936551E1B00B}"/>
              </a:ext>
            </a:extLst>
          </p:cNvPr>
          <p:cNvSpPr txBox="1"/>
          <p:nvPr/>
        </p:nvSpPr>
        <p:spPr>
          <a:xfrm>
            <a:off x="119228" y="4782206"/>
            <a:ext cx="1329229" cy="923330"/>
          </a:xfrm>
          <a:prstGeom prst="rect">
            <a:avLst/>
          </a:prstGeom>
          <a:noFill/>
        </p:spPr>
        <p:txBody>
          <a:bodyPr wrap="square" rtlCol="0">
            <a:spAutoFit/>
          </a:bodyPr>
          <a:lstStyle/>
          <a:p>
            <a:r>
              <a:rPr lang="en-US" dirty="0"/>
              <a:t>Today’s number is</a:t>
            </a:r>
          </a:p>
          <a:p>
            <a:r>
              <a:rPr lang="en-US" dirty="0"/>
              <a:t>81,818</a:t>
            </a:r>
          </a:p>
        </p:txBody>
      </p:sp>
    </p:spTree>
    <p:extLst>
      <p:ext uri="{BB962C8B-B14F-4D97-AF65-F5344CB8AC3E}">
        <p14:creationId xmlns:p14="http://schemas.microsoft.com/office/powerpoint/2010/main" val="20800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5F2B9-7B58-6A41-9CBD-3FB047C5990B}"/>
              </a:ext>
            </a:extLst>
          </p:cNvPr>
          <p:cNvSpPr>
            <a:spLocks noGrp="1"/>
          </p:cNvSpPr>
          <p:nvPr>
            <p:ph idx="1"/>
          </p:nvPr>
        </p:nvSpPr>
        <p:spPr/>
        <p:txBody>
          <a:bodyPr>
            <a:normAutofit/>
          </a:bodyPr>
          <a:lstStyle/>
          <a:p>
            <a:r>
              <a:rPr lang="en-US" dirty="0"/>
              <a:t>We can reduce thrashing by</a:t>
            </a:r>
          </a:p>
        </p:txBody>
      </p:sp>
      <p:sp>
        <p:nvSpPr>
          <p:cNvPr id="6" name="Text Placeholder 5">
            <a:extLst>
              <a:ext uri="{FF2B5EF4-FFF2-40B4-BE49-F238E27FC236}">
                <a16:creationId xmlns:a16="http://schemas.microsoft.com/office/drawing/2014/main" id="{75826B8D-4E64-6349-923A-9D952BADC687}"/>
              </a:ext>
            </a:extLst>
          </p:cNvPr>
          <p:cNvSpPr>
            <a:spLocks noGrp="1"/>
          </p:cNvSpPr>
          <p:nvPr>
            <p:ph type="body" sz="quarter" idx="10"/>
          </p:nvPr>
        </p:nvSpPr>
        <p:spPr>
          <a:xfrm>
            <a:off x="1891690" y="2412124"/>
            <a:ext cx="6611179" cy="3621157"/>
          </a:xfrm>
        </p:spPr>
        <p:txBody>
          <a:bodyPr/>
          <a:lstStyle/>
          <a:p>
            <a:r>
              <a:rPr lang="en-US" dirty="0"/>
              <a:t>Using a medium-term scheduler that suspends processes until the condition improves</a:t>
            </a:r>
          </a:p>
          <a:p>
            <a:r>
              <a:rPr lang="en-US" dirty="0"/>
              <a:t>Reducing the physical memory size</a:t>
            </a:r>
          </a:p>
          <a:p>
            <a:r>
              <a:rPr lang="en-US" dirty="0"/>
              <a:t>Adding additional processes to increase the multiprogramming factor</a:t>
            </a:r>
          </a:p>
          <a:p>
            <a:r>
              <a:rPr lang="en-US" dirty="0"/>
              <a:t>Reducing the page size</a:t>
            </a:r>
          </a:p>
          <a:p>
            <a:endParaRPr lang="en-US" dirty="0"/>
          </a:p>
          <a:p>
            <a:endParaRPr lang="en-US" dirty="0"/>
          </a:p>
        </p:txBody>
      </p:sp>
      <p:sp>
        <p:nvSpPr>
          <p:cNvPr id="7" name="Text Placeholder 6">
            <a:extLst>
              <a:ext uri="{FF2B5EF4-FFF2-40B4-BE49-F238E27FC236}">
                <a16:creationId xmlns:a16="http://schemas.microsoft.com/office/drawing/2014/main" id="{308A4D6B-044F-4F49-83A4-84E3974BCD90}"/>
              </a:ext>
            </a:extLst>
          </p:cNvPr>
          <p:cNvSpPr>
            <a:spLocks noGrp="1"/>
          </p:cNvSpPr>
          <p:nvPr>
            <p:ph type="body" sz="quarter" idx="11"/>
          </p:nvPr>
        </p:nvSpPr>
        <p:spPr/>
        <p:txBody>
          <a:bodyPr/>
          <a:lstStyle/>
          <a:p>
            <a:r>
              <a:rPr lang="en-US" dirty="0"/>
              <a:t>90</a:t>
            </a:r>
          </a:p>
        </p:txBody>
      </p:sp>
      <p:sp>
        <p:nvSpPr>
          <p:cNvPr id="4" name="Right Arrow 3">
            <a:extLst>
              <a:ext uri="{FF2B5EF4-FFF2-40B4-BE49-F238E27FC236}">
                <a16:creationId xmlns:a16="http://schemas.microsoft.com/office/drawing/2014/main" id="{7DB545EC-8070-6242-BFFC-9801BD96F6FB}"/>
              </a:ext>
            </a:extLst>
          </p:cNvPr>
          <p:cNvSpPr/>
          <p:nvPr/>
        </p:nvSpPr>
        <p:spPr>
          <a:xfrm>
            <a:off x="641131" y="2470286"/>
            <a:ext cx="924910" cy="3468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7187066-94D3-AA4D-A425-C56675FBAD94}"/>
              </a:ext>
            </a:extLst>
          </p:cNvPr>
          <p:cNvSpPr txBox="1"/>
          <p:nvPr/>
        </p:nvSpPr>
        <p:spPr>
          <a:xfrm>
            <a:off x="1781504" y="5710115"/>
            <a:ext cx="7204842" cy="646331"/>
          </a:xfrm>
          <a:prstGeom prst="rect">
            <a:avLst/>
          </a:prstGeom>
          <a:noFill/>
        </p:spPr>
        <p:txBody>
          <a:bodyPr wrap="square" rtlCol="0">
            <a:spAutoFit/>
          </a:bodyPr>
          <a:lstStyle/>
          <a:p>
            <a:r>
              <a:rPr lang="en-US" dirty="0">
                <a:solidFill>
                  <a:schemeClr val="accent5">
                    <a:lumMod val="75000"/>
                  </a:schemeClr>
                </a:solidFill>
              </a:rPr>
              <a:t>Of course this begs the question of how the medium-term scheduler is going to figure out that the system is thrashing…</a:t>
            </a:r>
          </a:p>
        </p:txBody>
      </p:sp>
    </p:spTree>
    <p:extLst>
      <p:ext uri="{BB962C8B-B14F-4D97-AF65-F5344CB8AC3E}">
        <p14:creationId xmlns:p14="http://schemas.microsoft.com/office/powerpoint/2010/main" val="178440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773113" y="5643424"/>
            <a:ext cx="6948487" cy="914400"/>
            <a:chOff x="86" y="2794"/>
            <a:chExt cx="4378" cy="576"/>
          </a:xfrm>
        </p:grpSpPr>
        <p:sp>
          <p:nvSpPr>
            <p:cNvPr id="50183" name="Line 3"/>
            <p:cNvSpPr>
              <a:spLocks noChangeShapeType="1"/>
            </p:cNvSpPr>
            <p:nvPr/>
          </p:nvSpPr>
          <p:spPr bwMode="auto">
            <a:xfrm>
              <a:off x="672" y="3197"/>
              <a:ext cx="19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184" name="Text Box 4"/>
            <p:cNvSpPr txBox="1">
              <a:spLocks noChangeArrowheads="1"/>
            </p:cNvSpPr>
            <p:nvPr/>
          </p:nvSpPr>
          <p:spPr bwMode="auto">
            <a:xfrm>
              <a:off x="86" y="2884"/>
              <a:ext cx="58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freelist</a:t>
              </a:r>
            </a:p>
          </p:txBody>
        </p:sp>
        <p:sp>
          <p:nvSpPr>
            <p:cNvPr id="50185" name="Rectangle 5"/>
            <p:cNvSpPr>
              <a:spLocks noChangeArrowheads="1"/>
            </p:cNvSpPr>
            <p:nvPr/>
          </p:nvSpPr>
          <p:spPr bwMode="auto">
            <a:xfrm>
              <a:off x="864" y="3082"/>
              <a:ext cx="806"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86" name="Text Box 6"/>
            <p:cNvSpPr txBox="1">
              <a:spLocks noChangeArrowheads="1"/>
            </p:cNvSpPr>
            <p:nvPr/>
          </p:nvSpPr>
          <p:spPr bwMode="auto">
            <a:xfrm>
              <a:off x="921" y="3118"/>
              <a:ext cx="6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Pframe 52  </a:t>
              </a:r>
            </a:p>
          </p:txBody>
        </p:sp>
        <p:sp>
          <p:nvSpPr>
            <p:cNvPr id="50187" name="Rectangle 7"/>
            <p:cNvSpPr>
              <a:spLocks noChangeArrowheads="1"/>
            </p:cNvSpPr>
            <p:nvPr/>
          </p:nvSpPr>
          <p:spPr bwMode="auto">
            <a:xfrm>
              <a:off x="864" y="2794"/>
              <a:ext cx="806"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88" name="Text Box 8"/>
            <p:cNvSpPr txBox="1">
              <a:spLocks noChangeArrowheads="1"/>
            </p:cNvSpPr>
            <p:nvPr/>
          </p:nvSpPr>
          <p:spPr bwMode="auto">
            <a:xfrm>
              <a:off x="921" y="2830"/>
              <a:ext cx="681"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Dirty     </a:t>
              </a:r>
            </a:p>
          </p:txBody>
        </p:sp>
        <p:sp>
          <p:nvSpPr>
            <p:cNvPr id="50189" name="Rectangle 9"/>
            <p:cNvSpPr>
              <a:spLocks noChangeArrowheads="1"/>
            </p:cNvSpPr>
            <p:nvPr/>
          </p:nvSpPr>
          <p:spPr bwMode="auto">
            <a:xfrm>
              <a:off x="2016" y="3082"/>
              <a:ext cx="806"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0" name="Text Box 10"/>
            <p:cNvSpPr txBox="1">
              <a:spLocks noChangeArrowheads="1"/>
            </p:cNvSpPr>
            <p:nvPr/>
          </p:nvSpPr>
          <p:spPr bwMode="auto">
            <a:xfrm>
              <a:off x="2016" y="3118"/>
              <a:ext cx="74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Pframe 22  </a:t>
              </a:r>
            </a:p>
          </p:txBody>
        </p:sp>
        <p:sp>
          <p:nvSpPr>
            <p:cNvPr id="50191" name="Rectangle 11"/>
            <p:cNvSpPr>
              <a:spLocks noChangeArrowheads="1"/>
            </p:cNvSpPr>
            <p:nvPr/>
          </p:nvSpPr>
          <p:spPr bwMode="auto">
            <a:xfrm>
              <a:off x="2016" y="2794"/>
              <a:ext cx="806"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2" name="Text Box 12"/>
            <p:cNvSpPr txBox="1">
              <a:spLocks noChangeArrowheads="1"/>
            </p:cNvSpPr>
            <p:nvPr/>
          </p:nvSpPr>
          <p:spPr bwMode="auto">
            <a:xfrm>
              <a:off x="2073" y="2830"/>
              <a:ext cx="73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     Clean     </a:t>
              </a:r>
            </a:p>
          </p:txBody>
        </p:sp>
        <p:sp>
          <p:nvSpPr>
            <p:cNvPr id="50193" name="Rectangle 13"/>
            <p:cNvSpPr>
              <a:spLocks noChangeArrowheads="1"/>
            </p:cNvSpPr>
            <p:nvPr/>
          </p:nvSpPr>
          <p:spPr bwMode="auto">
            <a:xfrm>
              <a:off x="3111" y="3082"/>
              <a:ext cx="806"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4" name="Text Box 14"/>
            <p:cNvSpPr txBox="1">
              <a:spLocks noChangeArrowheads="1"/>
            </p:cNvSpPr>
            <p:nvPr/>
          </p:nvSpPr>
          <p:spPr bwMode="auto">
            <a:xfrm>
              <a:off x="3168" y="3118"/>
              <a:ext cx="77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Pframe 200  </a:t>
              </a:r>
            </a:p>
          </p:txBody>
        </p:sp>
        <p:sp>
          <p:nvSpPr>
            <p:cNvPr id="50195" name="Rectangle 15"/>
            <p:cNvSpPr>
              <a:spLocks noChangeArrowheads="1"/>
            </p:cNvSpPr>
            <p:nvPr/>
          </p:nvSpPr>
          <p:spPr bwMode="auto">
            <a:xfrm>
              <a:off x="3111" y="2794"/>
              <a:ext cx="806"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Text Box 16"/>
            <p:cNvSpPr txBox="1">
              <a:spLocks noChangeArrowheads="1"/>
            </p:cNvSpPr>
            <p:nvPr/>
          </p:nvSpPr>
          <p:spPr bwMode="auto">
            <a:xfrm>
              <a:off x="3168" y="2830"/>
              <a:ext cx="73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Clean     </a:t>
              </a:r>
            </a:p>
          </p:txBody>
        </p:sp>
        <p:cxnSp>
          <p:nvCxnSpPr>
            <p:cNvPr id="50197" name="AutoShape 17"/>
            <p:cNvCxnSpPr>
              <a:cxnSpLocks noChangeShapeType="1"/>
              <a:stCxn id="50185" idx="3"/>
              <a:endCxn id="50189" idx="1"/>
            </p:cNvCxnSpPr>
            <p:nvPr/>
          </p:nvCxnSpPr>
          <p:spPr bwMode="auto">
            <a:xfrm>
              <a:off x="1670" y="3226"/>
              <a:ext cx="346"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50198" name="AutoShape 18"/>
            <p:cNvCxnSpPr>
              <a:cxnSpLocks noChangeShapeType="1"/>
              <a:stCxn id="50189" idx="3"/>
              <a:endCxn id="50193" idx="1"/>
            </p:cNvCxnSpPr>
            <p:nvPr/>
          </p:nvCxnSpPr>
          <p:spPr bwMode="auto">
            <a:xfrm>
              <a:off x="2822" y="3226"/>
              <a:ext cx="289"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0199" name="Line 19"/>
            <p:cNvSpPr>
              <a:spLocks noChangeShapeType="1"/>
            </p:cNvSpPr>
            <p:nvPr/>
          </p:nvSpPr>
          <p:spPr bwMode="auto">
            <a:xfrm>
              <a:off x="3917" y="3197"/>
              <a:ext cx="23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200" name="Text Box 20"/>
            <p:cNvSpPr txBox="1">
              <a:spLocks noChangeArrowheads="1"/>
            </p:cNvSpPr>
            <p:nvPr/>
          </p:nvSpPr>
          <p:spPr bwMode="auto">
            <a:xfrm>
              <a:off x="4205" y="3082"/>
              <a:ext cx="25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a:t>
              </a:r>
            </a:p>
          </p:txBody>
        </p:sp>
      </p:grpSp>
      <p:sp>
        <p:nvSpPr>
          <p:cNvPr id="50179" name="Rectangle 21"/>
          <p:cNvSpPr>
            <a:spLocks noGrp="1" noChangeArrowheads="1"/>
          </p:cNvSpPr>
          <p:nvPr>
            <p:ph type="title"/>
          </p:nvPr>
        </p:nvSpPr>
        <p:spPr/>
        <p:txBody>
          <a:bodyPr/>
          <a:lstStyle/>
          <a:p>
            <a:pPr eaLnBrk="1" hangingPunct="1"/>
            <a:r>
              <a:rPr lang="en-US">
                <a:latin typeface="Arial" charset="0"/>
                <a:cs typeface="Arial" charset="0"/>
              </a:rPr>
              <a:t>Optimizations</a:t>
            </a:r>
          </a:p>
        </p:txBody>
      </p:sp>
      <p:sp>
        <p:nvSpPr>
          <p:cNvPr id="50180" name="Content Placeholder 23"/>
          <p:cNvSpPr>
            <a:spLocks noGrp="1"/>
          </p:cNvSpPr>
          <p:nvPr>
            <p:ph idx="1"/>
          </p:nvPr>
        </p:nvSpPr>
        <p:spPr>
          <a:xfrm>
            <a:off x="457200" y="1894157"/>
            <a:ext cx="8229600" cy="2355850"/>
          </a:xfrm>
        </p:spPr>
        <p:txBody>
          <a:bodyPr>
            <a:normAutofit fontScale="92500" lnSpcReduction="10000"/>
          </a:bodyPr>
          <a:lstStyle/>
          <a:p>
            <a:r>
              <a:rPr lang="en-US" dirty="0">
                <a:latin typeface="Arial" charset="0"/>
                <a:cs typeface="Arial" charset="0"/>
              </a:rPr>
              <a:t>Keep a (small) pool of free frames</a:t>
            </a:r>
          </a:p>
          <a:p>
            <a:pPr lvl="1"/>
            <a:r>
              <a:rPr lang="en-US" dirty="0">
                <a:latin typeface="Arial" charset="0"/>
                <a:cs typeface="Arial" charset="0"/>
              </a:rPr>
              <a:t>Overlap I/O with processing</a:t>
            </a:r>
          </a:p>
          <a:p>
            <a:pPr lvl="1"/>
            <a:r>
              <a:rPr lang="en-US" dirty="0">
                <a:latin typeface="Arial" charset="0"/>
                <a:cs typeface="Arial" charset="0"/>
              </a:rPr>
              <a:t>Don’t wait to start page replacement algorithm on a page fault</a:t>
            </a:r>
          </a:p>
          <a:p>
            <a:r>
              <a:rPr lang="en-US" dirty="0">
                <a:latin typeface="Arial" charset="0"/>
                <a:cs typeface="Arial" charset="0"/>
              </a:rPr>
              <a:t>Page replacement</a:t>
            </a:r>
          </a:p>
          <a:p>
            <a:pPr lvl="1"/>
            <a:r>
              <a:rPr lang="en-US" dirty="0">
                <a:latin typeface="Arial" charset="0"/>
                <a:cs typeface="Arial" charset="0"/>
              </a:rPr>
              <a:t>Background activity of OS when CPU is not in use</a:t>
            </a:r>
          </a:p>
          <a:p>
            <a:pPr lvl="1"/>
            <a:r>
              <a:rPr lang="en-US" dirty="0">
                <a:latin typeface="Arial" charset="0"/>
                <a:cs typeface="Arial" charset="0"/>
              </a:rPr>
              <a:t>If I/O is not busy, write out a “dirty” page which makes it “clean”</a:t>
            </a:r>
          </a:p>
          <a:p>
            <a:pPr marL="457200" lvl="1" indent="0">
              <a:buNone/>
            </a:pPr>
            <a:endParaRPr lang="en-US" dirty="0">
              <a:latin typeface="Arial" charset="0"/>
              <a:cs typeface="Arial" charset="0"/>
            </a:endParaRPr>
          </a:p>
        </p:txBody>
      </p:sp>
      <p:sp>
        <p:nvSpPr>
          <p:cNvPr id="218134" name="Line 22"/>
          <p:cNvSpPr>
            <a:spLocks noChangeShapeType="1"/>
          </p:cNvSpPr>
          <p:nvPr/>
        </p:nvSpPr>
        <p:spPr bwMode="auto">
          <a:xfrm flipH="1">
            <a:off x="4470400" y="4760774"/>
            <a:ext cx="133350" cy="76676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18135" name="Text Box 23"/>
          <p:cNvSpPr txBox="1">
            <a:spLocks noChangeArrowheads="1"/>
          </p:cNvSpPr>
          <p:nvPr/>
        </p:nvSpPr>
        <p:spPr bwMode="auto">
          <a:xfrm>
            <a:off x="4097338" y="4303574"/>
            <a:ext cx="9636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t>victim</a:t>
            </a:r>
          </a:p>
        </p:txBody>
      </p:sp>
      <p:sp>
        <p:nvSpPr>
          <p:cNvPr id="2" name="Left Brace 1"/>
          <p:cNvSpPr/>
          <p:nvPr/>
        </p:nvSpPr>
        <p:spPr>
          <a:xfrm rot="5400000">
            <a:off x="2465258" y="4749678"/>
            <a:ext cx="364525" cy="127923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1325151" y="4562200"/>
            <a:ext cx="2636881" cy="646331"/>
          </a:xfrm>
          <a:prstGeom prst="rect">
            <a:avLst/>
          </a:prstGeom>
          <a:noFill/>
        </p:spPr>
        <p:txBody>
          <a:bodyPr wrap="square" rtlCol="0">
            <a:spAutoFit/>
          </a:bodyPr>
          <a:lstStyle/>
          <a:p>
            <a:pPr algn="ctr"/>
            <a:r>
              <a:rPr lang="en-US" dirty="0">
                <a:solidFill>
                  <a:srgbClr val="FF2929"/>
                </a:solidFill>
              </a:rPr>
              <a:t>Skip </a:t>
            </a:r>
          </a:p>
          <a:p>
            <a:pPr algn="ctr"/>
            <a:r>
              <a:rPr lang="en-US" dirty="0">
                <a:solidFill>
                  <a:srgbClr val="FF2929"/>
                </a:solidFill>
              </a:rPr>
              <a:t>(look for a clean one)</a:t>
            </a:r>
          </a:p>
        </p:txBody>
      </p:sp>
    </p:spTree>
    <p:extLst>
      <p:ext uri="{BB962C8B-B14F-4D97-AF65-F5344CB8AC3E}">
        <p14:creationId xmlns:p14="http://schemas.microsoft.com/office/powerpoint/2010/main" val="3962692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1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34" grpId="0" animBg="1"/>
      <p:bldP spid="218135" grpId="0"/>
      <p:bldP spid="2" grpId="0" animBg="1"/>
      <p:bldP spid="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071350" y="4526954"/>
            <a:ext cx="1880129" cy="1857804"/>
          </a:xfrm>
          <a:prstGeom prst="roundRect">
            <a:avLst/>
          </a:prstGeom>
          <a:gradFill flip="none" rotWithShape="1">
            <a:gsLst>
              <a:gs pos="0">
                <a:schemeClr val="accent1">
                  <a:tint val="95000"/>
                  <a:shade val="70000"/>
                  <a:satMod val="150000"/>
                  <a:alpha val="33000"/>
                </a:schemeClr>
              </a:gs>
              <a:gs pos="100000">
                <a:schemeClr val="accent1">
                  <a:tint val="100000"/>
                  <a:shade val="100000"/>
                  <a:satMod val="150000"/>
                  <a:alpha val="3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204" name="Line 3"/>
          <p:cNvSpPr>
            <a:spLocks noChangeShapeType="1"/>
          </p:cNvSpPr>
          <p:nvPr/>
        </p:nvSpPr>
        <p:spPr bwMode="auto">
          <a:xfrm>
            <a:off x="1068175" y="5392738"/>
            <a:ext cx="30473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1205" name="Text Box 4"/>
          <p:cNvSpPr txBox="1">
            <a:spLocks noChangeArrowheads="1"/>
          </p:cNvSpPr>
          <p:nvPr/>
        </p:nvSpPr>
        <p:spPr bwMode="auto">
          <a:xfrm>
            <a:off x="138113" y="4895850"/>
            <a:ext cx="93323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freelist</a:t>
            </a:r>
          </a:p>
        </p:txBody>
      </p:sp>
      <p:sp>
        <p:nvSpPr>
          <p:cNvPr id="51206" name="Rectangle 5"/>
          <p:cNvSpPr>
            <a:spLocks noChangeArrowheads="1"/>
          </p:cNvSpPr>
          <p:nvPr/>
        </p:nvSpPr>
        <p:spPr bwMode="auto">
          <a:xfrm>
            <a:off x="1372906" y="5210175"/>
            <a:ext cx="1279233"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07" name="Text Box 6"/>
          <p:cNvSpPr txBox="1">
            <a:spLocks noChangeArrowheads="1"/>
          </p:cNvSpPr>
          <p:nvPr/>
        </p:nvSpPr>
        <p:spPr bwMode="auto">
          <a:xfrm>
            <a:off x="1463373" y="5267325"/>
            <a:ext cx="1098299"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Pframe 52  </a:t>
            </a:r>
          </a:p>
        </p:txBody>
      </p:sp>
      <p:sp>
        <p:nvSpPr>
          <p:cNvPr id="51208" name="Rectangle 7"/>
          <p:cNvSpPr>
            <a:spLocks noChangeArrowheads="1"/>
          </p:cNvSpPr>
          <p:nvPr/>
        </p:nvSpPr>
        <p:spPr bwMode="auto">
          <a:xfrm>
            <a:off x="1372906" y="4752975"/>
            <a:ext cx="1279233"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09" name="Text Box 8"/>
          <p:cNvSpPr txBox="1">
            <a:spLocks noChangeArrowheads="1"/>
          </p:cNvSpPr>
          <p:nvPr/>
        </p:nvSpPr>
        <p:spPr bwMode="auto">
          <a:xfrm>
            <a:off x="1463373" y="4810125"/>
            <a:ext cx="108084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Dirty     </a:t>
            </a:r>
          </a:p>
        </p:txBody>
      </p:sp>
      <p:sp>
        <p:nvSpPr>
          <p:cNvPr id="51210" name="Rectangle 9"/>
          <p:cNvSpPr>
            <a:spLocks noChangeArrowheads="1"/>
          </p:cNvSpPr>
          <p:nvPr/>
        </p:nvSpPr>
        <p:spPr bwMode="auto">
          <a:xfrm>
            <a:off x="3201288" y="5210175"/>
            <a:ext cx="1279233"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11" name="Text Box 10"/>
          <p:cNvSpPr txBox="1">
            <a:spLocks noChangeArrowheads="1"/>
          </p:cNvSpPr>
          <p:nvPr/>
        </p:nvSpPr>
        <p:spPr bwMode="auto">
          <a:xfrm>
            <a:off x="3201288" y="5267325"/>
            <a:ext cx="1188766"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Pframe 22  </a:t>
            </a:r>
          </a:p>
        </p:txBody>
      </p:sp>
      <p:sp>
        <p:nvSpPr>
          <p:cNvPr id="51212" name="Rectangle 11"/>
          <p:cNvSpPr>
            <a:spLocks noChangeArrowheads="1"/>
          </p:cNvSpPr>
          <p:nvPr/>
        </p:nvSpPr>
        <p:spPr bwMode="auto">
          <a:xfrm>
            <a:off x="3201288" y="4752975"/>
            <a:ext cx="1279233"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13" name="Text Box 12"/>
          <p:cNvSpPr txBox="1">
            <a:spLocks noChangeArrowheads="1"/>
          </p:cNvSpPr>
          <p:nvPr/>
        </p:nvSpPr>
        <p:spPr bwMode="auto">
          <a:xfrm>
            <a:off x="3291755" y="4810125"/>
            <a:ext cx="115861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Clean     </a:t>
            </a:r>
          </a:p>
        </p:txBody>
      </p:sp>
      <p:sp>
        <p:nvSpPr>
          <p:cNvPr id="51214" name="Rectangle 13"/>
          <p:cNvSpPr>
            <a:spLocks noChangeArrowheads="1"/>
          </p:cNvSpPr>
          <p:nvPr/>
        </p:nvSpPr>
        <p:spPr bwMode="auto">
          <a:xfrm>
            <a:off x="4939203" y="5210175"/>
            <a:ext cx="1279233"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15" name="Text Box 14"/>
          <p:cNvSpPr txBox="1">
            <a:spLocks noChangeArrowheads="1"/>
          </p:cNvSpPr>
          <p:nvPr/>
        </p:nvSpPr>
        <p:spPr bwMode="auto">
          <a:xfrm>
            <a:off x="5029670" y="5267325"/>
            <a:ext cx="1230031"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Pframe 200  </a:t>
            </a:r>
          </a:p>
        </p:txBody>
      </p:sp>
      <p:sp>
        <p:nvSpPr>
          <p:cNvPr id="51216" name="Rectangle 15"/>
          <p:cNvSpPr>
            <a:spLocks noChangeArrowheads="1"/>
          </p:cNvSpPr>
          <p:nvPr/>
        </p:nvSpPr>
        <p:spPr bwMode="auto">
          <a:xfrm>
            <a:off x="4939203" y="4752975"/>
            <a:ext cx="1279233"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17" name="Text Box 16"/>
          <p:cNvSpPr txBox="1">
            <a:spLocks noChangeArrowheads="1"/>
          </p:cNvSpPr>
          <p:nvPr/>
        </p:nvSpPr>
        <p:spPr bwMode="auto">
          <a:xfrm>
            <a:off x="5029670" y="4810125"/>
            <a:ext cx="115861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Clean     </a:t>
            </a:r>
          </a:p>
        </p:txBody>
      </p:sp>
      <p:cxnSp>
        <p:nvCxnSpPr>
          <p:cNvPr id="51218" name="AutoShape 17"/>
          <p:cNvCxnSpPr>
            <a:cxnSpLocks noChangeShapeType="1"/>
            <a:stCxn id="51206" idx="3"/>
            <a:endCxn id="51210" idx="1"/>
          </p:cNvCxnSpPr>
          <p:nvPr/>
        </p:nvCxnSpPr>
        <p:spPr bwMode="auto">
          <a:xfrm>
            <a:off x="2652138" y="5438775"/>
            <a:ext cx="549149"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51219" name="AutoShape 18"/>
          <p:cNvCxnSpPr>
            <a:cxnSpLocks noChangeShapeType="1"/>
            <a:stCxn id="51210" idx="3"/>
            <a:endCxn id="51214" idx="1"/>
          </p:cNvCxnSpPr>
          <p:nvPr/>
        </p:nvCxnSpPr>
        <p:spPr bwMode="auto">
          <a:xfrm>
            <a:off x="4480521" y="5438775"/>
            <a:ext cx="458683"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1220" name="Line 19"/>
          <p:cNvSpPr>
            <a:spLocks noChangeShapeType="1"/>
          </p:cNvSpPr>
          <p:nvPr/>
        </p:nvSpPr>
        <p:spPr bwMode="auto">
          <a:xfrm>
            <a:off x="6218436" y="5392738"/>
            <a:ext cx="36504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1221" name="Text Box 20"/>
          <p:cNvSpPr txBox="1">
            <a:spLocks noChangeArrowheads="1"/>
          </p:cNvSpPr>
          <p:nvPr/>
        </p:nvSpPr>
        <p:spPr bwMode="auto">
          <a:xfrm>
            <a:off x="6675531" y="5210175"/>
            <a:ext cx="411069"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a:t>
            </a:r>
          </a:p>
        </p:txBody>
      </p:sp>
      <p:sp>
        <p:nvSpPr>
          <p:cNvPr id="51222" name="Rectangle 21"/>
          <p:cNvSpPr>
            <a:spLocks noChangeArrowheads="1"/>
          </p:cNvSpPr>
          <p:nvPr/>
        </p:nvSpPr>
        <p:spPr bwMode="auto">
          <a:xfrm>
            <a:off x="1372906" y="5667375"/>
            <a:ext cx="1279233"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23" name="Text Box 22"/>
          <p:cNvSpPr txBox="1">
            <a:spLocks noChangeArrowheads="1"/>
          </p:cNvSpPr>
          <p:nvPr/>
        </p:nvSpPr>
        <p:spPr bwMode="auto">
          <a:xfrm>
            <a:off x="1372906" y="5724525"/>
            <a:ext cx="1012594"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  &lt;P4, 33&gt;     </a:t>
            </a:r>
          </a:p>
        </p:txBody>
      </p:sp>
      <p:sp>
        <p:nvSpPr>
          <p:cNvPr id="51224" name="Rectangle 23"/>
          <p:cNvSpPr>
            <a:spLocks noChangeArrowheads="1"/>
          </p:cNvSpPr>
          <p:nvPr/>
        </p:nvSpPr>
        <p:spPr bwMode="auto">
          <a:xfrm>
            <a:off x="3201288" y="5667375"/>
            <a:ext cx="1279233"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25" name="Text Box 24"/>
          <p:cNvSpPr txBox="1">
            <a:spLocks noChangeArrowheads="1"/>
          </p:cNvSpPr>
          <p:nvPr/>
        </p:nvSpPr>
        <p:spPr bwMode="auto">
          <a:xfrm>
            <a:off x="3201288" y="5724525"/>
            <a:ext cx="1012594"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  &lt;P1, 12&gt;     </a:t>
            </a:r>
          </a:p>
        </p:txBody>
      </p:sp>
      <p:sp>
        <p:nvSpPr>
          <p:cNvPr id="51226" name="Rectangle 25"/>
          <p:cNvSpPr>
            <a:spLocks noChangeArrowheads="1"/>
          </p:cNvSpPr>
          <p:nvPr/>
        </p:nvSpPr>
        <p:spPr bwMode="auto">
          <a:xfrm>
            <a:off x="4937616" y="5667375"/>
            <a:ext cx="1279233"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227" name="Text Box 26"/>
          <p:cNvSpPr txBox="1">
            <a:spLocks noChangeArrowheads="1"/>
          </p:cNvSpPr>
          <p:nvPr/>
        </p:nvSpPr>
        <p:spPr bwMode="auto">
          <a:xfrm>
            <a:off x="4937616" y="5724525"/>
            <a:ext cx="1012594"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  &lt;P2, 43&gt;     </a:t>
            </a:r>
          </a:p>
        </p:txBody>
      </p:sp>
      <p:sp>
        <p:nvSpPr>
          <p:cNvPr id="2" name="Title 1"/>
          <p:cNvSpPr>
            <a:spLocks noGrp="1"/>
          </p:cNvSpPr>
          <p:nvPr>
            <p:ph type="title"/>
          </p:nvPr>
        </p:nvSpPr>
        <p:spPr/>
        <p:txBody>
          <a:bodyPr/>
          <a:lstStyle/>
          <a:p>
            <a:r>
              <a:rPr lang="en-US" dirty="0"/>
              <a:t>Reverse mapping to page table</a:t>
            </a:r>
          </a:p>
        </p:txBody>
      </p:sp>
      <p:sp>
        <p:nvSpPr>
          <p:cNvPr id="51203" name="Content Placeholder 27"/>
          <p:cNvSpPr>
            <a:spLocks noGrp="1"/>
          </p:cNvSpPr>
          <p:nvPr>
            <p:ph idx="1"/>
          </p:nvPr>
        </p:nvSpPr>
        <p:spPr>
          <a:xfrm>
            <a:off x="1775252" y="1780415"/>
            <a:ext cx="7076747" cy="2712375"/>
          </a:xfrm>
        </p:spPr>
        <p:txBody>
          <a:bodyPr>
            <a:normAutofit fontScale="92500" lnSpcReduction="10000"/>
          </a:bodyPr>
          <a:lstStyle/>
          <a:p>
            <a:pPr lvl="1"/>
            <a:r>
              <a:rPr lang="en-US" dirty="0">
                <a:latin typeface="Arial" charset="0"/>
                <a:cs typeface="Arial" charset="0"/>
              </a:rPr>
              <a:t>Gives a “third” chance for reuse of a page before being kicked out</a:t>
            </a:r>
          </a:p>
          <a:p>
            <a:pPr lvl="1"/>
            <a:r>
              <a:rPr lang="en-US" dirty="0">
                <a:latin typeface="Arial" charset="0"/>
                <a:cs typeface="Arial" charset="0"/>
              </a:rPr>
              <a:t>Record the PID and VPN when the page is put on the free list</a:t>
            </a:r>
          </a:p>
          <a:p>
            <a:pPr lvl="1"/>
            <a:r>
              <a:rPr lang="en-US" dirty="0">
                <a:latin typeface="Arial" charset="0"/>
                <a:cs typeface="Arial" charset="0"/>
              </a:rPr>
              <a:t>Example: P4 is running and page faults on VPN=33</a:t>
            </a:r>
          </a:p>
          <a:p>
            <a:pPr lvl="1"/>
            <a:r>
              <a:rPr lang="en-US" dirty="0">
                <a:latin typeface="Arial" charset="0"/>
                <a:cs typeface="Arial" charset="0"/>
              </a:rPr>
              <a:t>No need to go to disk!</a:t>
            </a:r>
          </a:p>
          <a:p>
            <a:pPr lvl="1"/>
            <a:r>
              <a:rPr lang="en-US" dirty="0">
                <a:solidFill>
                  <a:srgbClr val="FF2929"/>
                </a:solidFill>
                <a:latin typeface="Arial" charset="0"/>
                <a:cs typeface="Arial" charset="0"/>
              </a:rPr>
              <a:t>Just remap PFN=52 into PT for P4, VPN=33 and take it out of the </a:t>
            </a:r>
            <a:r>
              <a:rPr lang="en-US" dirty="0" err="1">
                <a:solidFill>
                  <a:srgbClr val="FF2929"/>
                </a:solidFill>
                <a:latin typeface="Arial" charset="0"/>
                <a:cs typeface="Arial" charset="0"/>
              </a:rPr>
              <a:t>freelist</a:t>
            </a:r>
            <a:endParaRPr lang="en-US" dirty="0">
              <a:solidFill>
                <a:srgbClr val="FF2929"/>
              </a:solidFill>
              <a:latin typeface="Arial" charset="0"/>
              <a:cs typeface="Arial" charset="0"/>
            </a:endParaRPr>
          </a:p>
        </p:txBody>
      </p:sp>
      <p:sp>
        <p:nvSpPr>
          <p:cNvPr id="4" name="Freeform 3"/>
          <p:cNvSpPr/>
          <p:nvPr/>
        </p:nvSpPr>
        <p:spPr>
          <a:xfrm>
            <a:off x="520284" y="5279482"/>
            <a:ext cx="2667814" cy="1487903"/>
          </a:xfrm>
          <a:custGeom>
            <a:avLst/>
            <a:gdLst>
              <a:gd name="connsiteX0" fmla="*/ 11573 w 2640358"/>
              <a:gd name="connsiteY0" fmla="*/ 0 h 1492786"/>
              <a:gd name="connsiteX1" fmla="*/ 35091 w 2640358"/>
              <a:gd name="connsiteY1" fmla="*/ 282198 h 1492786"/>
              <a:gd name="connsiteX2" fmla="*/ 305545 w 2640358"/>
              <a:gd name="connsiteY2" fmla="*/ 1316924 h 1492786"/>
              <a:gd name="connsiteX3" fmla="*/ 2480938 w 2640358"/>
              <a:gd name="connsiteY3" fmla="*/ 1387474 h 1492786"/>
              <a:gd name="connsiteX4" fmla="*/ 2492697 w 2640358"/>
              <a:gd name="connsiteY4" fmla="*/ 246923 h 1492786"/>
              <a:gd name="connsiteX5" fmla="*/ 2633804 w 2640358"/>
              <a:gd name="connsiteY5" fmla="*/ 82308 h 1492786"/>
              <a:gd name="connsiteX6" fmla="*/ 2633804 w 2640358"/>
              <a:gd name="connsiteY6" fmla="*/ 82308 h 1492786"/>
              <a:gd name="connsiteX0" fmla="*/ 42512 w 2671297"/>
              <a:gd name="connsiteY0" fmla="*/ 0 h 1472016"/>
              <a:gd name="connsiteX1" fmla="*/ 18994 w 2671297"/>
              <a:gd name="connsiteY1" fmla="*/ 752528 h 1472016"/>
              <a:gd name="connsiteX2" fmla="*/ 336484 w 2671297"/>
              <a:gd name="connsiteY2" fmla="*/ 1316924 h 1472016"/>
              <a:gd name="connsiteX3" fmla="*/ 2511877 w 2671297"/>
              <a:gd name="connsiteY3" fmla="*/ 1387474 h 1472016"/>
              <a:gd name="connsiteX4" fmla="*/ 2523636 w 2671297"/>
              <a:gd name="connsiteY4" fmla="*/ 246923 h 1472016"/>
              <a:gd name="connsiteX5" fmla="*/ 2664743 w 2671297"/>
              <a:gd name="connsiteY5" fmla="*/ 82308 h 1472016"/>
              <a:gd name="connsiteX6" fmla="*/ 2664743 w 2671297"/>
              <a:gd name="connsiteY6" fmla="*/ 82308 h 1472016"/>
              <a:gd name="connsiteX0" fmla="*/ 32383 w 2661168"/>
              <a:gd name="connsiteY0" fmla="*/ 0 h 1472016"/>
              <a:gd name="connsiteX1" fmla="*/ 8865 w 2661168"/>
              <a:gd name="connsiteY1" fmla="*/ 752528 h 1472016"/>
              <a:gd name="connsiteX2" fmla="*/ 326355 w 2661168"/>
              <a:gd name="connsiteY2" fmla="*/ 1316924 h 1472016"/>
              <a:gd name="connsiteX3" fmla="*/ 2501748 w 2661168"/>
              <a:gd name="connsiteY3" fmla="*/ 1387474 h 1472016"/>
              <a:gd name="connsiteX4" fmla="*/ 2513507 w 2661168"/>
              <a:gd name="connsiteY4" fmla="*/ 246923 h 1472016"/>
              <a:gd name="connsiteX5" fmla="*/ 2654614 w 2661168"/>
              <a:gd name="connsiteY5" fmla="*/ 82308 h 1472016"/>
              <a:gd name="connsiteX6" fmla="*/ 2654614 w 2661168"/>
              <a:gd name="connsiteY6" fmla="*/ 82308 h 1472016"/>
              <a:gd name="connsiteX0" fmla="*/ 32383 w 2654614"/>
              <a:gd name="connsiteY0" fmla="*/ 0 h 1481105"/>
              <a:gd name="connsiteX1" fmla="*/ 8865 w 2654614"/>
              <a:gd name="connsiteY1" fmla="*/ 752528 h 1481105"/>
              <a:gd name="connsiteX2" fmla="*/ 326355 w 2654614"/>
              <a:gd name="connsiteY2" fmla="*/ 1316924 h 1481105"/>
              <a:gd name="connsiteX3" fmla="*/ 2290088 w 2654614"/>
              <a:gd name="connsiteY3" fmla="*/ 1399232 h 1481105"/>
              <a:gd name="connsiteX4" fmla="*/ 2513507 w 2654614"/>
              <a:gd name="connsiteY4" fmla="*/ 246923 h 1481105"/>
              <a:gd name="connsiteX5" fmla="*/ 2654614 w 2654614"/>
              <a:gd name="connsiteY5" fmla="*/ 82308 h 1481105"/>
              <a:gd name="connsiteX6" fmla="*/ 2654614 w 2654614"/>
              <a:gd name="connsiteY6" fmla="*/ 82308 h 1481105"/>
              <a:gd name="connsiteX0" fmla="*/ 32383 w 2654614"/>
              <a:gd name="connsiteY0" fmla="*/ 0 h 1484589"/>
              <a:gd name="connsiteX1" fmla="*/ 8865 w 2654614"/>
              <a:gd name="connsiteY1" fmla="*/ 752528 h 1484589"/>
              <a:gd name="connsiteX2" fmla="*/ 326355 w 2654614"/>
              <a:gd name="connsiteY2" fmla="*/ 1316924 h 1484589"/>
              <a:gd name="connsiteX3" fmla="*/ 2290088 w 2654614"/>
              <a:gd name="connsiteY3" fmla="*/ 1399232 h 1484589"/>
              <a:gd name="connsiteX4" fmla="*/ 2537025 w 2654614"/>
              <a:gd name="connsiteY4" fmla="*/ 199890 h 1484589"/>
              <a:gd name="connsiteX5" fmla="*/ 2654614 w 2654614"/>
              <a:gd name="connsiteY5" fmla="*/ 82308 h 1484589"/>
              <a:gd name="connsiteX6" fmla="*/ 2654614 w 2654614"/>
              <a:gd name="connsiteY6" fmla="*/ 82308 h 1484589"/>
              <a:gd name="connsiteX0" fmla="*/ 32383 w 2677589"/>
              <a:gd name="connsiteY0" fmla="*/ 0 h 1484589"/>
              <a:gd name="connsiteX1" fmla="*/ 8865 w 2677589"/>
              <a:gd name="connsiteY1" fmla="*/ 752528 h 1484589"/>
              <a:gd name="connsiteX2" fmla="*/ 326355 w 2677589"/>
              <a:gd name="connsiteY2" fmla="*/ 1316924 h 1484589"/>
              <a:gd name="connsiteX3" fmla="*/ 2290088 w 2677589"/>
              <a:gd name="connsiteY3" fmla="*/ 1399232 h 1484589"/>
              <a:gd name="connsiteX4" fmla="*/ 2537025 w 2677589"/>
              <a:gd name="connsiteY4" fmla="*/ 199890 h 1484589"/>
              <a:gd name="connsiteX5" fmla="*/ 2654614 w 2677589"/>
              <a:gd name="connsiteY5" fmla="*/ 82308 h 1484589"/>
              <a:gd name="connsiteX6" fmla="*/ 2654614 w 2677589"/>
              <a:gd name="connsiteY6" fmla="*/ 82308 h 1484589"/>
              <a:gd name="connsiteX0" fmla="*/ 32383 w 2677589"/>
              <a:gd name="connsiteY0" fmla="*/ 0 h 1484589"/>
              <a:gd name="connsiteX1" fmla="*/ 8865 w 2677589"/>
              <a:gd name="connsiteY1" fmla="*/ 752528 h 1484589"/>
              <a:gd name="connsiteX2" fmla="*/ 326355 w 2677589"/>
              <a:gd name="connsiteY2" fmla="*/ 1316924 h 1484589"/>
              <a:gd name="connsiteX3" fmla="*/ 2290088 w 2677589"/>
              <a:gd name="connsiteY3" fmla="*/ 1399232 h 1484589"/>
              <a:gd name="connsiteX4" fmla="*/ 2537025 w 2677589"/>
              <a:gd name="connsiteY4" fmla="*/ 199890 h 1484589"/>
              <a:gd name="connsiteX5" fmla="*/ 2654614 w 2677589"/>
              <a:gd name="connsiteY5" fmla="*/ 82308 h 1484589"/>
              <a:gd name="connsiteX0" fmla="*/ 32383 w 2537025"/>
              <a:gd name="connsiteY0" fmla="*/ 0 h 1484589"/>
              <a:gd name="connsiteX1" fmla="*/ 8865 w 2537025"/>
              <a:gd name="connsiteY1" fmla="*/ 752528 h 1484589"/>
              <a:gd name="connsiteX2" fmla="*/ 326355 w 2537025"/>
              <a:gd name="connsiteY2" fmla="*/ 1316924 h 1484589"/>
              <a:gd name="connsiteX3" fmla="*/ 2290088 w 2537025"/>
              <a:gd name="connsiteY3" fmla="*/ 1399232 h 1484589"/>
              <a:gd name="connsiteX4" fmla="*/ 2537025 w 2537025"/>
              <a:gd name="connsiteY4" fmla="*/ 199890 h 1484589"/>
              <a:gd name="connsiteX0" fmla="*/ 32383 w 2674697"/>
              <a:gd name="connsiteY0" fmla="*/ 0 h 1491472"/>
              <a:gd name="connsiteX1" fmla="*/ 8865 w 2674697"/>
              <a:gd name="connsiteY1" fmla="*/ 752528 h 1491472"/>
              <a:gd name="connsiteX2" fmla="*/ 326355 w 2674697"/>
              <a:gd name="connsiteY2" fmla="*/ 1316924 h 1491472"/>
              <a:gd name="connsiteX3" fmla="*/ 2290088 w 2674697"/>
              <a:gd name="connsiteY3" fmla="*/ 1399232 h 1491472"/>
              <a:gd name="connsiteX4" fmla="*/ 2674697 w 2674697"/>
              <a:gd name="connsiteY4" fmla="*/ 106965 h 1491472"/>
              <a:gd name="connsiteX0" fmla="*/ 32383 w 2674697"/>
              <a:gd name="connsiteY0" fmla="*/ 0 h 1491472"/>
              <a:gd name="connsiteX1" fmla="*/ 8865 w 2674697"/>
              <a:gd name="connsiteY1" fmla="*/ 752528 h 1491472"/>
              <a:gd name="connsiteX2" fmla="*/ 326355 w 2674697"/>
              <a:gd name="connsiteY2" fmla="*/ 1316924 h 1491472"/>
              <a:gd name="connsiteX3" fmla="*/ 2290088 w 2674697"/>
              <a:gd name="connsiteY3" fmla="*/ 1399232 h 1491472"/>
              <a:gd name="connsiteX4" fmla="*/ 2674697 w 2674697"/>
              <a:gd name="connsiteY4" fmla="*/ 106965 h 1491472"/>
              <a:gd name="connsiteX0" fmla="*/ 32383 w 2674697"/>
              <a:gd name="connsiteY0" fmla="*/ 0 h 1491472"/>
              <a:gd name="connsiteX1" fmla="*/ 8865 w 2674697"/>
              <a:gd name="connsiteY1" fmla="*/ 752528 h 1491472"/>
              <a:gd name="connsiteX2" fmla="*/ 326355 w 2674697"/>
              <a:gd name="connsiteY2" fmla="*/ 1316924 h 1491472"/>
              <a:gd name="connsiteX3" fmla="*/ 2290088 w 2674697"/>
              <a:gd name="connsiteY3" fmla="*/ 1399232 h 1491472"/>
              <a:gd name="connsiteX4" fmla="*/ 2674697 w 2674697"/>
              <a:gd name="connsiteY4" fmla="*/ 106965 h 1491472"/>
              <a:gd name="connsiteX0" fmla="*/ 32383 w 2667814"/>
              <a:gd name="connsiteY0" fmla="*/ 0 h 1487903"/>
              <a:gd name="connsiteX1" fmla="*/ 8865 w 2667814"/>
              <a:gd name="connsiteY1" fmla="*/ 752528 h 1487903"/>
              <a:gd name="connsiteX2" fmla="*/ 326355 w 2667814"/>
              <a:gd name="connsiteY2" fmla="*/ 1316924 h 1487903"/>
              <a:gd name="connsiteX3" fmla="*/ 2290088 w 2667814"/>
              <a:gd name="connsiteY3" fmla="*/ 1399232 h 1487903"/>
              <a:gd name="connsiteX4" fmla="*/ 2667814 w 2667814"/>
              <a:gd name="connsiteY4" fmla="*/ 155149 h 1487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814" h="1487903">
                <a:moveTo>
                  <a:pt x="32383" y="0"/>
                </a:moveTo>
                <a:cubicBezTo>
                  <a:pt x="19644" y="31355"/>
                  <a:pt x="-16612" y="462491"/>
                  <a:pt x="8865" y="752528"/>
                </a:cubicBezTo>
                <a:cubicBezTo>
                  <a:pt x="34342" y="1042565"/>
                  <a:pt x="-53849" y="1209140"/>
                  <a:pt x="326355" y="1316924"/>
                </a:cubicBezTo>
                <a:cubicBezTo>
                  <a:pt x="706559" y="1424708"/>
                  <a:pt x="1899845" y="1592861"/>
                  <a:pt x="2290088" y="1399232"/>
                </a:cubicBezTo>
                <a:cubicBezTo>
                  <a:pt x="2680331" y="1205603"/>
                  <a:pt x="2475420" y="403320"/>
                  <a:pt x="2667814" y="155149"/>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1180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dissolve">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dissolve">
                                      <p:cBhvr>
                                        <p:cTn id="12" dur="500"/>
                                        <p:tgtEl>
                                          <p:spTgt spid="51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dissolve">
                                      <p:cBhvr>
                                        <p:cTn id="17" dur="500"/>
                                        <p:tgtEl>
                                          <p:spTgt spid="51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dissolve">
                                      <p:cBhvr>
                                        <p:cTn id="22" dur="500"/>
                                        <p:tgtEl>
                                          <p:spTgt spid="5120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1203">
                                            <p:txEl>
                                              <p:pRg st="4" end="4"/>
                                            </p:txEl>
                                          </p:spTgt>
                                        </p:tgtEl>
                                        <p:attrNameLst>
                                          <p:attrName>style.visibility</p:attrName>
                                        </p:attrNameLst>
                                      </p:cBhvr>
                                      <p:to>
                                        <p:strVal val="visible"/>
                                      </p:to>
                                    </p:set>
                                    <p:animEffect transition="in" filter="dissolve">
                                      <p:cBhvr>
                                        <p:cTn id="30" dur="500"/>
                                        <p:tgtEl>
                                          <p:spTgt spid="51203">
                                            <p:txEl>
                                              <p:pRg st="4" end="4"/>
                                            </p:txEl>
                                          </p:spTgt>
                                        </p:tgtEl>
                                      </p:cBhvr>
                                    </p:animEffect>
                                  </p:childTnLst>
                                </p:cTn>
                              </p:par>
                              <p:par>
                                <p:cTn id="31" presetID="9" presetClass="exit" presetSubtype="0" fill="hold" nodeType="withEffect">
                                  <p:stCondLst>
                                    <p:cond delay="0"/>
                                  </p:stCondLst>
                                  <p:childTnLst>
                                    <p:animEffect transition="out" filter="dissolve">
                                      <p:cBhvr>
                                        <p:cTn id="32" dur="500"/>
                                        <p:tgtEl>
                                          <p:spTgt spid="51218"/>
                                        </p:tgtEl>
                                      </p:cBhvr>
                                    </p:animEffect>
                                    <p:set>
                                      <p:cBhvr>
                                        <p:cTn id="33" dur="1" fill="hold">
                                          <p:stCondLst>
                                            <p:cond delay="499"/>
                                          </p:stCondLst>
                                        </p:cTn>
                                        <p:tgtEl>
                                          <p:spTgt spid="51218"/>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51204"/>
                                        </p:tgtEl>
                                      </p:cBhvr>
                                    </p:animEffect>
                                    <p:set>
                                      <p:cBhvr>
                                        <p:cTn id="36" dur="1" fill="hold">
                                          <p:stCondLst>
                                            <p:cond delay="499"/>
                                          </p:stCondLst>
                                        </p:cTn>
                                        <p:tgtEl>
                                          <p:spTgt spid="51204"/>
                                        </p:tgtEl>
                                        <p:attrNameLst>
                                          <p:attrName>style.visibility</p:attrName>
                                        </p:attrNameLst>
                                      </p:cBhvr>
                                      <p:to>
                                        <p:strVal val="hidden"/>
                                      </p:to>
                                    </p:set>
                                  </p:childTnLst>
                                </p:cTn>
                              </p:par>
                              <p:par>
                                <p:cTn id="37" presetID="9"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dissolve">
                                      <p:cBhvr>
                                        <p:cTn id="39" dur="500"/>
                                        <p:tgtEl>
                                          <p:spTgt spid="4"/>
                                        </p:tgtEl>
                                      </p:cBhvr>
                                    </p:animEffect>
                                  </p:childTnLst>
                                </p:cTn>
                              </p:par>
                              <p:par>
                                <p:cTn id="40" presetID="9" presetClass="exit" presetSubtype="0" fill="hold" grpId="1" nodeType="withEffect">
                                  <p:stCondLst>
                                    <p:cond delay="0"/>
                                  </p:stCondLst>
                                  <p:childTnLst>
                                    <p:animEffect transition="out" filter="dissolve">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1204" grpId="0" animBg="1"/>
      <p:bldP spid="4"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EB87-24FD-3547-BFD9-38E5F5825D44}"/>
              </a:ext>
            </a:extLst>
          </p:cNvPr>
          <p:cNvSpPr>
            <a:spLocks noGrp="1"/>
          </p:cNvSpPr>
          <p:nvPr>
            <p:ph type="title"/>
          </p:nvPr>
        </p:nvSpPr>
        <p:spPr/>
        <p:txBody>
          <a:bodyPr/>
          <a:lstStyle/>
          <a:p>
            <a:r>
              <a:rPr lang="en-US" dirty="0"/>
              <a:t>Linux VM and </a:t>
            </a:r>
            <a:r>
              <a:rPr lang="en-US" dirty="0" err="1"/>
              <a:t>kswapd</a:t>
            </a:r>
            <a:endParaRPr lang="en-US" dirty="0"/>
          </a:p>
        </p:txBody>
      </p:sp>
      <p:sp>
        <p:nvSpPr>
          <p:cNvPr id="3" name="Content Placeholder 2">
            <a:extLst>
              <a:ext uri="{FF2B5EF4-FFF2-40B4-BE49-F238E27FC236}">
                <a16:creationId xmlns:a16="http://schemas.microsoft.com/office/drawing/2014/main" id="{5CA57082-DC07-264C-AB07-A61F56685AB8}"/>
              </a:ext>
            </a:extLst>
          </p:cNvPr>
          <p:cNvSpPr>
            <a:spLocks noGrp="1"/>
          </p:cNvSpPr>
          <p:nvPr>
            <p:ph idx="1"/>
          </p:nvPr>
        </p:nvSpPr>
        <p:spPr>
          <a:xfrm>
            <a:off x="284163" y="3368243"/>
            <a:ext cx="8365851" cy="3410930"/>
          </a:xfrm>
        </p:spPr>
        <p:txBody>
          <a:bodyPr>
            <a:normAutofit fontScale="85000" lnSpcReduction="20000"/>
          </a:bodyPr>
          <a:lstStyle/>
          <a:p>
            <a:pPr>
              <a:spcBef>
                <a:spcPts val="0"/>
              </a:spcBef>
            </a:pPr>
            <a:r>
              <a:rPr lang="en-US" dirty="0" err="1"/>
              <a:t>Kswapd</a:t>
            </a:r>
            <a:r>
              <a:rPr lang="en-US" dirty="0"/>
              <a:t> </a:t>
            </a:r>
          </a:p>
          <a:p>
            <a:pPr lvl="1">
              <a:spcBef>
                <a:spcPts val="0"/>
              </a:spcBef>
            </a:pPr>
            <a:r>
              <a:rPr lang="en-US" dirty="0"/>
              <a:t>Paging daemon</a:t>
            </a:r>
          </a:p>
          <a:p>
            <a:pPr lvl="1">
              <a:spcBef>
                <a:spcPts val="0"/>
              </a:spcBef>
            </a:pPr>
            <a:r>
              <a:rPr lang="en-US" dirty="0"/>
              <a:t>Runs when “free” memory is low (about 2% of memory)</a:t>
            </a:r>
          </a:p>
          <a:p>
            <a:pPr lvl="1">
              <a:spcBef>
                <a:spcPts val="0"/>
              </a:spcBef>
            </a:pPr>
            <a:r>
              <a:rPr lang="en-US" dirty="0"/>
              <a:t>Uses a modified version of second-chance replacement </a:t>
            </a:r>
          </a:p>
          <a:p>
            <a:pPr lvl="1">
              <a:spcBef>
                <a:spcPts val="0"/>
              </a:spcBef>
            </a:pPr>
            <a:r>
              <a:rPr lang="en-US" dirty="0"/>
              <a:t>Links victim pages into the free list and sets their “invalid” PTE bits, writing it out if it’s dirty</a:t>
            </a:r>
          </a:p>
          <a:p>
            <a:pPr>
              <a:spcBef>
                <a:spcPts val="0"/>
              </a:spcBef>
            </a:pPr>
            <a:endParaRPr lang="en-US" dirty="0"/>
          </a:p>
          <a:p>
            <a:pPr>
              <a:spcBef>
                <a:spcPts val="0"/>
              </a:spcBef>
            </a:pPr>
            <a:r>
              <a:rPr lang="en-US" dirty="0"/>
              <a:t>Page fault handler:</a:t>
            </a:r>
          </a:p>
          <a:p>
            <a:pPr lvl="1">
              <a:spcBef>
                <a:spcPts val="0"/>
              </a:spcBef>
            </a:pPr>
            <a:r>
              <a:rPr lang="en-US" dirty="0"/>
              <a:t>If the target page is still on the free list, it is reclaimed by removing it from the free list and marking its PTE bit “valid”</a:t>
            </a:r>
          </a:p>
          <a:p>
            <a:pPr lvl="1">
              <a:spcBef>
                <a:spcPts val="0"/>
              </a:spcBef>
            </a:pPr>
            <a:r>
              <a:rPr lang="en-US" dirty="0"/>
              <a:t>Otherwise, the first frame on the Free List is removed, the target page is read into it, and the target page’s PTE is modified to point to it and “valid” is set</a:t>
            </a:r>
          </a:p>
        </p:txBody>
      </p:sp>
      <p:sp>
        <p:nvSpPr>
          <p:cNvPr id="4" name="Content Placeholder 2">
            <a:extLst>
              <a:ext uri="{FF2B5EF4-FFF2-40B4-BE49-F238E27FC236}">
                <a16:creationId xmlns:a16="http://schemas.microsoft.com/office/drawing/2014/main" id="{462A055E-BEBA-F841-BDD7-2BF7BAA1E7E3}"/>
              </a:ext>
            </a:extLst>
          </p:cNvPr>
          <p:cNvSpPr txBox="1">
            <a:spLocks/>
          </p:cNvSpPr>
          <p:nvPr/>
        </p:nvSpPr>
        <p:spPr>
          <a:xfrm>
            <a:off x="105103" y="1865911"/>
            <a:ext cx="8753147" cy="1597572"/>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spcBef>
                <a:spcPts val="0"/>
              </a:spcBef>
              <a:spcAft>
                <a:spcPts val="0"/>
              </a:spcAft>
              <a:buFont typeface="Wingdings" pitchFamily="2" charset="2"/>
              <a:buNone/>
            </a:pPr>
            <a:r>
              <a:rPr lang="en-US" sz="1500" dirty="0">
                <a:latin typeface="Courier" pitchFamily="2" charset="0"/>
              </a:rPr>
              <a:t>$ free -h</a:t>
            </a:r>
          </a:p>
          <a:p>
            <a:pPr marL="0" indent="0" fontAlgn="auto">
              <a:spcBef>
                <a:spcPts val="0"/>
              </a:spcBef>
              <a:spcAft>
                <a:spcPts val="0"/>
              </a:spcAft>
              <a:buFont typeface="Wingdings" pitchFamily="2" charset="2"/>
              <a:buNone/>
            </a:pPr>
            <a:r>
              <a:rPr lang="en-US" sz="1500" dirty="0">
                <a:latin typeface="Courier" pitchFamily="2" charset="0"/>
              </a:rPr>
              <a:t>             total       used       free     shared    buffers     cached</a:t>
            </a:r>
          </a:p>
          <a:p>
            <a:pPr marL="0" indent="0" fontAlgn="auto">
              <a:spcBef>
                <a:spcPts val="0"/>
              </a:spcBef>
              <a:spcAft>
                <a:spcPts val="0"/>
              </a:spcAft>
              <a:buFont typeface="Wingdings" pitchFamily="2" charset="2"/>
              <a:buNone/>
            </a:pPr>
            <a:r>
              <a:rPr lang="en-US" sz="1500" dirty="0">
                <a:latin typeface="Courier" pitchFamily="2" charset="0"/>
              </a:rPr>
              <a:t>Mem:           15G       7.1G       8.5G       164K       703M       2.4G</a:t>
            </a:r>
          </a:p>
          <a:p>
            <a:pPr marL="0" indent="0" fontAlgn="auto">
              <a:spcBef>
                <a:spcPts val="0"/>
              </a:spcBef>
              <a:spcAft>
                <a:spcPts val="0"/>
              </a:spcAft>
              <a:buFont typeface="Wingdings" pitchFamily="2" charset="2"/>
              <a:buNone/>
            </a:pPr>
            <a:r>
              <a:rPr lang="en-US" sz="1500" dirty="0">
                <a:latin typeface="Courier" pitchFamily="2" charset="0"/>
              </a:rPr>
              <a:t>…</a:t>
            </a:r>
          </a:p>
          <a:p>
            <a:pPr marL="0" indent="0" fontAlgn="auto">
              <a:spcBef>
                <a:spcPts val="0"/>
              </a:spcBef>
              <a:spcAft>
                <a:spcPts val="0"/>
              </a:spcAft>
              <a:buFont typeface="Wingdings" pitchFamily="2" charset="2"/>
              <a:buNone/>
            </a:pPr>
            <a:r>
              <a:rPr lang="en-US" sz="1500" dirty="0">
                <a:latin typeface="Courier" pitchFamily="2" charset="0"/>
              </a:rPr>
              <a:t>-/+ buffers/cache:       4.0G        11G</a:t>
            </a:r>
          </a:p>
          <a:p>
            <a:pPr marL="0" indent="0" fontAlgn="auto">
              <a:spcBef>
                <a:spcPts val="0"/>
              </a:spcBef>
              <a:spcAft>
                <a:spcPts val="0"/>
              </a:spcAft>
              <a:buFont typeface="Wingdings" pitchFamily="2" charset="2"/>
              <a:buNone/>
            </a:pPr>
            <a:r>
              <a:rPr lang="en-US" sz="1500" dirty="0">
                <a:latin typeface="Courier" pitchFamily="2" charset="0"/>
              </a:rPr>
              <a:t>Swap:         2.0G        26M       1.9G</a:t>
            </a:r>
          </a:p>
          <a:p>
            <a:pPr marL="0" indent="0" fontAlgn="auto">
              <a:spcBef>
                <a:spcPts val="0"/>
              </a:spcBef>
              <a:spcAft>
                <a:spcPts val="0"/>
              </a:spcAft>
              <a:buFont typeface="Wingdings" pitchFamily="2" charset="2"/>
              <a:buNone/>
            </a:pPr>
            <a:endParaRPr lang="en-US" sz="1500" dirty="0">
              <a:latin typeface="Courier" pitchFamily="2" charset="0"/>
            </a:endParaRPr>
          </a:p>
        </p:txBody>
      </p:sp>
      <p:sp>
        <p:nvSpPr>
          <p:cNvPr id="6" name="Oval 5">
            <a:extLst>
              <a:ext uri="{FF2B5EF4-FFF2-40B4-BE49-F238E27FC236}">
                <a16:creationId xmlns:a16="http://schemas.microsoft.com/office/drawing/2014/main" id="{2BB86DCE-574F-9142-92C9-B2968EDF5AA1}"/>
              </a:ext>
            </a:extLst>
          </p:cNvPr>
          <p:cNvSpPr/>
          <p:nvPr/>
        </p:nvSpPr>
        <p:spPr>
          <a:xfrm>
            <a:off x="1597572" y="2301766"/>
            <a:ext cx="840828" cy="63062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E41ECB-BC3D-D840-8A7D-C00E1FF07C3D}"/>
              </a:ext>
            </a:extLst>
          </p:cNvPr>
          <p:cNvSpPr/>
          <p:nvPr/>
        </p:nvSpPr>
        <p:spPr>
          <a:xfrm>
            <a:off x="4150792" y="2291256"/>
            <a:ext cx="840828" cy="63062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48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54"/>
          <p:cNvGrpSpPr>
            <a:grpSpLocks/>
          </p:cNvGrpSpPr>
          <p:nvPr/>
        </p:nvGrpSpPr>
        <p:grpSpPr bwMode="auto">
          <a:xfrm>
            <a:off x="61504" y="1782762"/>
            <a:ext cx="8516938" cy="4937125"/>
            <a:chOff x="52" y="317"/>
            <a:chExt cx="5364" cy="3110"/>
          </a:xfrm>
        </p:grpSpPr>
        <p:sp>
          <p:nvSpPr>
            <p:cNvPr id="6147" name="Text Box 5"/>
            <p:cNvSpPr txBox="1">
              <a:spLocks noChangeArrowheads="1"/>
            </p:cNvSpPr>
            <p:nvPr/>
          </p:nvSpPr>
          <p:spPr bwMode="auto">
            <a:xfrm>
              <a:off x="225" y="1872"/>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6148" name="Oval 6"/>
            <p:cNvSpPr>
              <a:spLocks noChangeAspect="1" noChangeArrowheads="1"/>
            </p:cNvSpPr>
            <p:nvPr/>
          </p:nvSpPr>
          <p:spPr bwMode="auto">
            <a:xfrm>
              <a:off x="52" y="1584"/>
              <a:ext cx="864" cy="86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6149" name="AutoShape 7"/>
            <p:cNvCxnSpPr>
              <a:cxnSpLocks noChangeShapeType="1"/>
              <a:stCxn id="6148" idx="6"/>
              <a:endCxn id="6154" idx="1"/>
            </p:cNvCxnSpPr>
            <p:nvPr/>
          </p:nvCxnSpPr>
          <p:spPr bwMode="auto">
            <a:xfrm flipV="1">
              <a:off x="916" y="2006"/>
              <a:ext cx="524" cy="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50" name="Text Box 8"/>
            <p:cNvSpPr txBox="1">
              <a:spLocks noChangeArrowheads="1"/>
            </p:cNvSpPr>
            <p:nvPr/>
          </p:nvSpPr>
          <p:spPr bwMode="auto">
            <a:xfrm>
              <a:off x="3936" y="317"/>
              <a:ext cx="79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6151" name="Rectangle 9"/>
            <p:cNvSpPr>
              <a:spLocks noChangeArrowheads="1"/>
            </p:cNvSpPr>
            <p:nvPr/>
          </p:nvSpPr>
          <p:spPr bwMode="auto">
            <a:xfrm>
              <a:off x="3744" y="662"/>
              <a:ext cx="1152" cy="276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152" name="Text Box 11"/>
            <p:cNvSpPr txBox="1">
              <a:spLocks noChangeArrowheads="1"/>
            </p:cNvSpPr>
            <p:nvPr/>
          </p:nvSpPr>
          <p:spPr bwMode="auto">
            <a:xfrm>
              <a:off x="916" y="2102"/>
              <a:ext cx="779"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a:p>
              <a:pPr eaLnBrk="1" hangingPunct="1"/>
              <a:r>
                <a:rPr lang="en-US" sz="1800" b="1"/>
                <a:t>Address  </a:t>
              </a:r>
            </a:p>
          </p:txBody>
        </p:sp>
        <p:sp>
          <p:nvSpPr>
            <p:cNvPr id="6153" name="Text Box 12"/>
            <p:cNvSpPr txBox="1">
              <a:spLocks noChangeArrowheads="1"/>
            </p:cNvSpPr>
            <p:nvPr/>
          </p:nvSpPr>
          <p:spPr bwMode="auto">
            <a:xfrm>
              <a:off x="2903" y="2218"/>
              <a:ext cx="795"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6154" name="AutoShape 13"/>
            <p:cNvSpPr>
              <a:spLocks noChangeArrowheads="1"/>
            </p:cNvSpPr>
            <p:nvPr/>
          </p:nvSpPr>
          <p:spPr bwMode="auto">
            <a:xfrm>
              <a:off x="1440" y="1814"/>
              <a:ext cx="576" cy="384"/>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155" name="Text Box 14"/>
            <p:cNvSpPr txBox="1">
              <a:spLocks noChangeArrowheads="1"/>
            </p:cNvSpPr>
            <p:nvPr/>
          </p:nvSpPr>
          <p:spPr bwMode="auto">
            <a:xfrm>
              <a:off x="1612" y="1876"/>
              <a:ext cx="20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&gt;</a:t>
              </a:r>
            </a:p>
          </p:txBody>
        </p:sp>
        <p:sp>
          <p:nvSpPr>
            <p:cNvPr id="6156" name="Text Box 15"/>
            <p:cNvSpPr txBox="1">
              <a:spLocks noChangeArrowheads="1"/>
            </p:cNvSpPr>
            <p:nvPr/>
          </p:nvSpPr>
          <p:spPr bwMode="auto">
            <a:xfrm>
              <a:off x="1094" y="1127"/>
              <a:ext cx="1069" cy="40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Lower bound </a:t>
              </a:r>
            </a:p>
            <a:p>
              <a:pPr algn="ctr" eaLnBrk="1" hangingPunct="1"/>
              <a:r>
                <a:rPr lang="en-US" sz="1800" b="1" dirty="0">
                  <a:solidFill>
                    <a:srgbClr val="FF0000"/>
                  </a:solidFill>
                </a:rPr>
                <a:t>0xD9FF</a:t>
              </a:r>
              <a:r>
                <a:rPr lang="en-US" sz="1800" b="1" dirty="0"/>
                <a:t> </a:t>
              </a:r>
            </a:p>
          </p:txBody>
        </p:sp>
        <p:cxnSp>
          <p:nvCxnSpPr>
            <p:cNvPr id="6157" name="AutoShape 16"/>
            <p:cNvCxnSpPr>
              <a:cxnSpLocks noChangeShapeType="1"/>
              <a:stCxn id="6156" idx="2"/>
              <a:endCxn id="6154" idx="0"/>
            </p:cNvCxnSpPr>
            <p:nvPr/>
          </p:nvCxnSpPr>
          <p:spPr bwMode="auto">
            <a:xfrm>
              <a:off x="1628" y="1534"/>
              <a:ext cx="100" cy="2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58" name="Text Box 17"/>
            <p:cNvSpPr txBox="1">
              <a:spLocks noChangeArrowheads="1"/>
            </p:cNvSpPr>
            <p:nvPr/>
          </p:nvSpPr>
          <p:spPr bwMode="auto">
            <a:xfrm>
              <a:off x="1530" y="2740"/>
              <a:ext cx="42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6159" name="Text Box 18"/>
            <p:cNvSpPr txBox="1">
              <a:spLocks noChangeArrowheads="1"/>
            </p:cNvSpPr>
            <p:nvPr/>
          </p:nvSpPr>
          <p:spPr bwMode="auto">
            <a:xfrm>
              <a:off x="2074" y="1761"/>
              <a:ext cx="2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sp>
          <p:nvSpPr>
            <p:cNvPr id="6160" name="Text Box 19"/>
            <p:cNvSpPr txBox="1">
              <a:spLocks noChangeArrowheads="1"/>
            </p:cNvSpPr>
            <p:nvPr/>
          </p:nvSpPr>
          <p:spPr bwMode="auto">
            <a:xfrm>
              <a:off x="1727" y="2279"/>
              <a:ext cx="26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sp>
          <p:nvSpPr>
            <p:cNvPr id="6161" name="Line 20"/>
            <p:cNvSpPr>
              <a:spLocks noChangeShapeType="1"/>
            </p:cNvSpPr>
            <p:nvPr/>
          </p:nvSpPr>
          <p:spPr bwMode="auto">
            <a:xfrm>
              <a:off x="3744" y="3020"/>
              <a:ext cx="115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62" name="Text Box 21"/>
            <p:cNvSpPr txBox="1">
              <a:spLocks noChangeArrowheads="1"/>
            </p:cNvSpPr>
            <p:nvPr/>
          </p:nvSpPr>
          <p:spPr bwMode="auto">
            <a:xfrm>
              <a:off x="3959" y="768"/>
              <a:ext cx="64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6163" name="Text Box 23"/>
            <p:cNvSpPr txBox="1">
              <a:spLocks noChangeArrowheads="1"/>
            </p:cNvSpPr>
            <p:nvPr/>
          </p:nvSpPr>
          <p:spPr bwMode="auto">
            <a:xfrm>
              <a:off x="4919" y="672"/>
              <a:ext cx="48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  </a:t>
              </a:r>
            </a:p>
          </p:txBody>
        </p:sp>
        <p:sp>
          <p:nvSpPr>
            <p:cNvPr id="6164" name="Text Box 24"/>
            <p:cNvSpPr txBox="1">
              <a:spLocks noChangeArrowheads="1"/>
            </p:cNvSpPr>
            <p:nvPr/>
          </p:nvSpPr>
          <p:spPr bwMode="auto">
            <a:xfrm>
              <a:off x="4896" y="3168"/>
              <a:ext cx="52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  </a:t>
              </a:r>
            </a:p>
          </p:txBody>
        </p:sp>
        <p:cxnSp>
          <p:nvCxnSpPr>
            <p:cNvPr id="6165" name="AutoShape 25"/>
            <p:cNvCxnSpPr>
              <a:cxnSpLocks noChangeShapeType="1"/>
              <a:stCxn id="6154" idx="2"/>
              <a:endCxn id="6158" idx="0"/>
            </p:cNvCxnSpPr>
            <p:nvPr/>
          </p:nvCxnSpPr>
          <p:spPr bwMode="auto">
            <a:xfrm rot="16200000" flipH="1">
              <a:off x="1464" y="2462"/>
              <a:ext cx="542" cy="1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66" name="Text Box 26"/>
            <p:cNvSpPr txBox="1">
              <a:spLocks noChangeArrowheads="1"/>
            </p:cNvSpPr>
            <p:nvPr/>
          </p:nvSpPr>
          <p:spPr bwMode="auto">
            <a:xfrm>
              <a:off x="2304" y="1123"/>
              <a:ext cx="1021" cy="40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Upper bound</a:t>
              </a:r>
            </a:p>
            <a:p>
              <a:pPr algn="ctr" eaLnBrk="1" hangingPunct="1"/>
              <a:r>
                <a:rPr lang="en-US" sz="1800" b="1" dirty="0">
                  <a:solidFill>
                    <a:srgbClr val="FF0000"/>
                  </a:solidFill>
                </a:rPr>
                <a:t>0xE801</a:t>
              </a:r>
              <a:r>
                <a:rPr lang="en-US" sz="1800" b="1" dirty="0"/>
                <a:t>  </a:t>
              </a:r>
            </a:p>
          </p:txBody>
        </p:sp>
        <p:sp>
          <p:nvSpPr>
            <p:cNvPr id="6167" name="AutoShape 27"/>
            <p:cNvSpPr>
              <a:spLocks noChangeArrowheads="1"/>
            </p:cNvSpPr>
            <p:nvPr/>
          </p:nvSpPr>
          <p:spPr bwMode="auto">
            <a:xfrm>
              <a:off x="2362" y="1814"/>
              <a:ext cx="576" cy="384"/>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6168" name="Text Box 28"/>
            <p:cNvSpPr txBox="1">
              <a:spLocks noChangeArrowheads="1"/>
            </p:cNvSpPr>
            <p:nvPr/>
          </p:nvSpPr>
          <p:spPr bwMode="auto">
            <a:xfrm>
              <a:off x="2535" y="1875"/>
              <a:ext cx="20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&lt;</a:t>
              </a:r>
            </a:p>
          </p:txBody>
        </p:sp>
        <p:cxnSp>
          <p:nvCxnSpPr>
            <p:cNvPr id="6169" name="AutoShape 29"/>
            <p:cNvCxnSpPr>
              <a:cxnSpLocks noChangeShapeType="1"/>
              <a:stCxn id="6154" idx="3"/>
              <a:endCxn id="6167" idx="1"/>
            </p:cNvCxnSpPr>
            <p:nvPr/>
          </p:nvCxnSpPr>
          <p:spPr bwMode="auto">
            <a:xfrm>
              <a:off x="2016" y="2006"/>
              <a:ext cx="34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170" name="AutoShape 30"/>
            <p:cNvCxnSpPr>
              <a:cxnSpLocks noChangeShapeType="1"/>
              <a:stCxn id="6167" idx="3"/>
              <a:endCxn id="6151" idx="1"/>
            </p:cNvCxnSpPr>
            <p:nvPr/>
          </p:nvCxnSpPr>
          <p:spPr bwMode="auto">
            <a:xfrm>
              <a:off x="2938" y="2006"/>
              <a:ext cx="806" cy="3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71" name="Text Box 35"/>
            <p:cNvSpPr txBox="1">
              <a:spLocks noChangeArrowheads="1"/>
            </p:cNvSpPr>
            <p:nvPr/>
          </p:nvSpPr>
          <p:spPr bwMode="auto">
            <a:xfrm>
              <a:off x="2481" y="2760"/>
              <a:ext cx="42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6172" name="Text Box 36"/>
            <p:cNvSpPr txBox="1">
              <a:spLocks noChangeArrowheads="1"/>
            </p:cNvSpPr>
            <p:nvPr/>
          </p:nvSpPr>
          <p:spPr bwMode="auto">
            <a:xfrm>
              <a:off x="2678" y="2299"/>
              <a:ext cx="26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cxnSp>
          <p:nvCxnSpPr>
            <p:cNvPr id="6173" name="AutoShape 38"/>
            <p:cNvCxnSpPr>
              <a:cxnSpLocks noChangeShapeType="1"/>
              <a:stCxn id="6167" idx="2"/>
            </p:cNvCxnSpPr>
            <p:nvPr/>
          </p:nvCxnSpPr>
          <p:spPr bwMode="auto">
            <a:xfrm>
              <a:off x="2650" y="2198"/>
              <a:ext cx="0" cy="5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74" name="Text Box 39"/>
            <p:cNvSpPr txBox="1">
              <a:spLocks noChangeArrowheads="1"/>
            </p:cNvSpPr>
            <p:nvPr/>
          </p:nvSpPr>
          <p:spPr bwMode="auto">
            <a:xfrm>
              <a:off x="3089" y="1757"/>
              <a:ext cx="2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cxnSp>
          <p:nvCxnSpPr>
            <p:cNvPr id="6175" name="AutoShape 40"/>
            <p:cNvCxnSpPr>
              <a:cxnSpLocks noChangeShapeType="1"/>
              <a:stCxn id="6166" idx="2"/>
              <a:endCxn id="6167" idx="0"/>
            </p:cNvCxnSpPr>
            <p:nvPr/>
          </p:nvCxnSpPr>
          <p:spPr bwMode="auto">
            <a:xfrm flipH="1">
              <a:off x="2650" y="1530"/>
              <a:ext cx="164" cy="2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76" name="Text Box 41"/>
            <p:cNvSpPr txBox="1">
              <a:spLocks noChangeArrowheads="1"/>
            </p:cNvSpPr>
            <p:nvPr/>
          </p:nvSpPr>
          <p:spPr bwMode="auto">
            <a:xfrm>
              <a:off x="4147" y="2678"/>
              <a:ext cx="33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 </a:t>
              </a:r>
            </a:p>
          </p:txBody>
        </p:sp>
        <p:sp>
          <p:nvSpPr>
            <p:cNvPr id="6177" name="Line 47"/>
            <p:cNvSpPr>
              <a:spLocks noChangeShapeType="1"/>
            </p:cNvSpPr>
            <p:nvPr/>
          </p:nvSpPr>
          <p:spPr bwMode="auto">
            <a:xfrm>
              <a:off x="3744" y="2621"/>
              <a:ext cx="115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78" name="Text Box 48"/>
            <p:cNvSpPr txBox="1">
              <a:spLocks noChangeArrowheads="1"/>
            </p:cNvSpPr>
            <p:nvPr/>
          </p:nvSpPr>
          <p:spPr bwMode="auto">
            <a:xfrm>
              <a:off x="4147" y="1087"/>
              <a:ext cx="33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 </a:t>
              </a:r>
            </a:p>
          </p:txBody>
        </p:sp>
        <p:sp>
          <p:nvSpPr>
            <p:cNvPr id="6179" name="Line 49"/>
            <p:cNvSpPr>
              <a:spLocks noChangeShapeType="1"/>
            </p:cNvSpPr>
            <p:nvPr/>
          </p:nvSpPr>
          <p:spPr bwMode="auto">
            <a:xfrm>
              <a:off x="3744" y="1368"/>
              <a:ext cx="115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80" name="Text Box 50"/>
            <p:cNvSpPr txBox="1">
              <a:spLocks noChangeArrowheads="1"/>
            </p:cNvSpPr>
            <p:nvPr/>
          </p:nvSpPr>
          <p:spPr bwMode="auto">
            <a:xfrm>
              <a:off x="4145" y="3096"/>
              <a:ext cx="34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Pn </a:t>
              </a:r>
            </a:p>
          </p:txBody>
        </p:sp>
        <p:sp>
          <p:nvSpPr>
            <p:cNvPr id="6181" name="Line 52"/>
            <p:cNvSpPr>
              <a:spLocks noChangeShapeType="1"/>
            </p:cNvSpPr>
            <p:nvPr/>
          </p:nvSpPr>
          <p:spPr bwMode="auto">
            <a:xfrm>
              <a:off x="3744" y="1066"/>
              <a:ext cx="115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82" name="Text Box 53"/>
            <p:cNvSpPr txBox="1">
              <a:spLocks noChangeArrowheads="1"/>
            </p:cNvSpPr>
            <p:nvPr/>
          </p:nvSpPr>
          <p:spPr bwMode="auto">
            <a:xfrm>
              <a:off x="4204" y="1596"/>
              <a:ext cx="157" cy="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a:p>
              <a:pPr eaLnBrk="1" hangingPunct="1"/>
              <a:r>
                <a:rPr lang="en-US" sz="1800" b="1"/>
                <a:t>.</a:t>
              </a:r>
            </a:p>
          </p:txBody>
        </p:sp>
      </p:grpSp>
      <p:sp>
        <p:nvSpPr>
          <p:cNvPr id="2" name="Title 1"/>
          <p:cNvSpPr>
            <a:spLocks noGrp="1"/>
          </p:cNvSpPr>
          <p:nvPr>
            <p:ph type="title"/>
          </p:nvPr>
        </p:nvSpPr>
        <p:spPr/>
        <p:txBody>
          <a:bodyPr/>
          <a:lstStyle/>
          <a:p>
            <a:r>
              <a:rPr lang="en-US" dirty="0"/>
              <a:t>Bounds registers example</a:t>
            </a:r>
          </a:p>
        </p:txBody>
      </p:sp>
      <p:sp>
        <p:nvSpPr>
          <p:cNvPr id="3" name="Content Placeholder 2"/>
          <p:cNvSpPr>
            <a:spLocks noGrp="1"/>
          </p:cNvSpPr>
          <p:nvPr>
            <p:ph idx="1"/>
          </p:nvPr>
        </p:nvSpPr>
        <p:spPr>
          <a:xfrm>
            <a:off x="446167" y="1782762"/>
            <a:ext cx="5246596" cy="1189038"/>
          </a:xfrm>
        </p:spPr>
        <p:txBody>
          <a:bodyPr/>
          <a:lstStyle/>
          <a:p>
            <a:r>
              <a:rPr lang="en-US" dirty="0">
                <a:solidFill>
                  <a:srgbClr val="FF2929"/>
                </a:solidFill>
              </a:rPr>
              <a:t>Separation of address space for each process</a:t>
            </a:r>
          </a:p>
        </p:txBody>
      </p:sp>
      <p:sp>
        <p:nvSpPr>
          <p:cNvPr id="41" name="Content Placeholder 2"/>
          <p:cNvSpPr txBox="1">
            <a:spLocks/>
          </p:cNvSpPr>
          <p:nvPr/>
        </p:nvSpPr>
        <p:spPr>
          <a:xfrm>
            <a:off x="1718549" y="6084913"/>
            <a:ext cx="4142144" cy="935037"/>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p:txBody>
      </p:sp>
      <p:sp>
        <p:nvSpPr>
          <p:cNvPr id="45" name="TextBox 44"/>
          <p:cNvSpPr txBox="1"/>
          <p:nvPr/>
        </p:nvSpPr>
        <p:spPr>
          <a:xfrm>
            <a:off x="134107" y="5165725"/>
            <a:ext cx="1116657" cy="646331"/>
          </a:xfrm>
          <a:prstGeom prst="rect">
            <a:avLst/>
          </a:prstGeom>
          <a:noFill/>
        </p:spPr>
        <p:txBody>
          <a:bodyPr wrap="square" rtlCol="0">
            <a:spAutoFit/>
          </a:bodyPr>
          <a:lstStyle/>
          <a:p>
            <a:pPr algn="ctr"/>
            <a:r>
              <a:rPr lang="en-US" dirty="0">
                <a:solidFill>
                  <a:srgbClr val="008000"/>
                </a:solidFill>
              </a:rPr>
              <a:t>P2 is running</a:t>
            </a:r>
          </a:p>
        </p:txBody>
      </p:sp>
      <p:cxnSp>
        <p:nvCxnSpPr>
          <p:cNvPr id="7" name="Straight Connector 6"/>
          <p:cNvCxnSpPr/>
          <p:nvPr/>
        </p:nvCxnSpPr>
        <p:spPr>
          <a:xfrm>
            <a:off x="5761184" y="5446741"/>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762190" y="6071558"/>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BB955DB1-234D-21FA-98EE-090E6B61AC7D}"/>
              </a:ext>
            </a:extLst>
          </p:cNvPr>
          <p:cNvSpPr/>
          <p:nvPr/>
        </p:nvSpPr>
        <p:spPr>
          <a:xfrm>
            <a:off x="7953141" y="5256427"/>
            <a:ext cx="1210588" cy="369332"/>
          </a:xfrm>
          <a:prstGeom prst="rect">
            <a:avLst/>
          </a:prstGeom>
        </p:spPr>
        <p:txBody>
          <a:bodyPr wrap="none">
            <a:spAutoFit/>
          </a:bodyPr>
          <a:lstStyle/>
          <a:p>
            <a:pPr eaLnBrk="1" hangingPunct="1"/>
            <a:r>
              <a:rPr lang="en-US" b="1" dirty="0">
                <a:solidFill>
                  <a:srgbClr val="FF0000"/>
                </a:solidFill>
              </a:rPr>
              <a:t>0xD9FF</a:t>
            </a:r>
            <a:r>
              <a:rPr lang="en-US" b="1" dirty="0"/>
              <a:t>   </a:t>
            </a:r>
          </a:p>
        </p:txBody>
      </p:sp>
      <p:sp>
        <p:nvSpPr>
          <p:cNvPr id="51" name="Rectangle 50">
            <a:extLst>
              <a:ext uri="{FF2B5EF4-FFF2-40B4-BE49-F238E27FC236}">
                <a16:creationId xmlns:a16="http://schemas.microsoft.com/office/drawing/2014/main" id="{F3EDB1B3-FE6F-6530-C658-9B66F51C0FE5}"/>
              </a:ext>
            </a:extLst>
          </p:cNvPr>
          <p:cNvSpPr/>
          <p:nvPr/>
        </p:nvSpPr>
        <p:spPr>
          <a:xfrm>
            <a:off x="7974256" y="5871105"/>
            <a:ext cx="1172116" cy="369332"/>
          </a:xfrm>
          <a:prstGeom prst="rect">
            <a:avLst/>
          </a:prstGeom>
        </p:spPr>
        <p:txBody>
          <a:bodyPr wrap="none">
            <a:spAutoFit/>
          </a:bodyPr>
          <a:lstStyle/>
          <a:p>
            <a:pPr eaLnBrk="1" hangingPunct="1"/>
            <a:r>
              <a:rPr lang="en-US" b="1" dirty="0">
                <a:solidFill>
                  <a:srgbClr val="FF0000"/>
                </a:solidFill>
              </a:rPr>
              <a:t>0xE801</a:t>
            </a:r>
            <a:r>
              <a:rPr lang="en-US" b="1" dirty="0"/>
              <a:t>   </a:t>
            </a:r>
          </a:p>
        </p:txBody>
      </p:sp>
      <p:sp>
        <p:nvSpPr>
          <p:cNvPr id="52" name="TextBox 51">
            <a:extLst>
              <a:ext uri="{FF2B5EF4-FFF2-40B4-BE49-F238E27FC236}">
                <a16:creationId xmlns:a16="http://schemas.microsoft.com/office/drawing/2014/main" id="{5BBF15A4-3904-0740-2C61-C5099ABAC8A8}"/>
              </a:ext>
            </a:extLst>
          </p:cNvPr>
          <p:cNvSpPr txBox="1"/>
          <p:nvPr/>
        </p:nvSpPr>
        <p:spPr>
          <a:xfrm>
            <a:off x="220575" y="5925145"/>
            <a:ext cx="6873278" cy="923330"/>
          </a:xfrm>
          <a:prstGeom prst="rect">
            <a:avLst/>
          </a:prstGeom>
          <a:noFill/>
        </p:spPr>
        <p:txBody>
          <a:bodyPr wrap="square" rtlCol="0">
            <a:spAutoFit/>
          </a:bodyPr>
          <a:lstStyle/>
          <a:p>
            <a:r>
              <a:rPr lang="en-US" dirty="0">
                <a:solidFill>
                  <a:srgbClr val="0070C0"/>
                </a:solidFill>
              </a:rPr>
              <a:t>If the CPU is in “user” state and address is &lt;= 0xD9ff and</a:t>
            </a:r>
          </a:p>
          <a:p>
            <a:r>
              <a:rPr lang="en-US" dirty="0">
                <a:solidFill>
                  <a:srgbClr val="0070C0"/>
                </a:solidFill>
              </a:rPr>
              <a:t>	address is &gt;= 0xE801, trap on address violation</a:t>
            </a:r>
          </a:p>
          <a:p>
            <a:r>
              <a:rPr lang="en-US" dirty="0">
                <a:solidFill>
                  <a:srgbClr val="0070C0"/>
                </a:solidFill>
              </a:rPr>
              <a:t>Else execute the memory operation</a:t>
            </a:r>
          </a:p>
        </p:txBody>
      </p:sp>
    </p:spTree>
    <p:extLst>
      <p:ext uri="{BB962C8B-B14F-4D97-AF65-F5344CB8AC3E}">
        <p14:creationId xmlns:p14="http://schemas.microsoft.com/office/powerpoint/2010/main" val="22214147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latin typeface="Arial" charset="0"/>
                <a:cs typeface="Arial" charset="0"/>
              </a:rPr>
              <a:t>Segmented virtual memory</a:t>
            </a:r>
          </a:p>
        </p:txBody>
      </p:sp>
      <p:sp>
        <p:nvSpPr>
          <p:cNvPr id="3" name="Content Placeholder 2"/>
          <p:cNvSpPr>
            <a:spLocks noGrp="1"/>
          </p:cNvSpPr>
          <p:nvPr>
            <p:ph idx="1"/>
          </p:nvPr>
        </p:nvSpPr>
        <p:spPr>
          <a:xfrm>
            <a:off x="1781503" y="1765300"/>
            <a:ext cx="7076747" cy="5092700"/>
          </a:xfrm>
        </p:spPr>
        <p:txBody>
          <a:bodyPr>
            <a:normAutofit fontScale="85000" lnSpcReduction="20000"/>
          </a:bodyPr>
          <a:lstStyle/>
          <a:p>
            <a:pPr>
              <a:defRPr/>
            </a:pPr>
            <a:r>
              <a:rPr lang="en-US" dirty="0">
                <a:ea typeface="+mn-ea"/>
              </a:rPr>
              <a:t>Segmentation is a system allowing a process's memory space to be subdivided into chunks of memory each associated with some aspect of the overall program</a:t>
            </a:r>
          </a:p>
          <a:p>
            <a:pPr>
              <a:defRPr/>
            </a:pPr>
            <a:r>
              <a:rPr lang="en-US" dirty="0"/>
              <a:t>Segmented virtual memory came first, ca. 1960, see Burroughs B5500.</a:t>
            </a:r>
          </a:p>
          <a:p>
            <a:pPr>
              <a:defRPr/>
            </a:pPr>
            <a:r>
              <a:rPr lang="en-US" dirty="0"/>
              <a:t>Segmentation isn’t transparent like paging, but it is much more aware of program and data structures</a:t>
            </a:r>
          </a:p>
          <a:p>
            <a:pPr>
              <a:defRPr/>
            </a:pPr>
            <a:r>
              <a:rPr lang="en-US" dirty="0"/>
              <a:t>It’s visible to the ISA, so it doesn’t work as a retrofit to ISAs with contiguous memory models.  IBM couldn’t use it in the 1970s because they had already committed to upper/lower bound register memory management and a contiguous address space. </a:t>
            </a:r>
          </a:p>
          <a:p>
            <a:pPr>
              <a:defRPr/>
            </a:pPr>
            <a:r>
              <a:rPr lang="en-US" dirty="0"/>
              <a:t>Hence, we have paging which could be transparently slipped under existing memory management. Other manufacturers followed suit because paging didn’t require their applications to be aware of paging. </a:t>
            </a:r>
          </a:p>
        </p:txBody>
      </p:sp>
    </p:spTree>
    <p:extLst>
      <p:ext uri="{BB962C8B-B14F-4D97-AF65-F5344CB8AC3E}">
        <p14:creationId xmlns:p14="http://schemas.microsoft.com/office/powerpoint/2010/main" val="346944165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latin typeface="Arial" charset="0"/>
                <a:cs typeface="Arial" charset="0"/>
              </a:rPr>
              <a:t>Segmented virtual memory</a:t>
            </a:r>
          </a:p>
        </p:txBody>
      </p:sp>
      <p:sp>
        <p:nvSpPr>
          <p:cNvPr id="3" name="Content Placeholder 2"/>
          <p:cNvSpPr>
            <a:spLocks noGrp="1"/>
          </p:cNvSpPr>
          <p:nvPr>
            <p:ph idx="1"/>
          </p:nvPr>
        </p:nvSpPr>
        <p:spPr>
          <a:xfrm>
            <a:off x="1781503" y="1906796"/>
            <a:ext cx="7076747" cy="4951204"/>
          </a:xfrm>
        </p:spPr>
        <p:txBody>
          <a:bodyPr>
            <a:normAutofit fontScale="92500" lnSpcReduction="10000"/>
          </a:bodyPr>
          <a:lstStyle/>
          <a:p>
            <a:pPr>
              <a:defRPr/>
            </a:pPr>
            <a:r>
              <a:rPr lang="en-US" dirty="0">
                <a:ea typeface="+mn-ea"/>
              </a:rPr>
              <a:t>Segmentation is a system allowing a process's memory space to be subdivided into chunks of memory each associated with some aspect of the overall program</a:t>
            </a:r>
          </a:p>
          <a:p>
            <a:pPr>
              <a:defRPr/>
            </a:pPr>
            <a:r>
              <a:rPr lang="en-US" dirty="0">
                <a:ea typeface="+mn-ea"/>
              </a:rPr>
              <a:t>Segments can be different sizes</a:t>
            </a:r>
          </a:p>
          <a:p>
            <a:pPr>
              <a:defRPr/>
            </a:pPr>
            <a:r>
              <a:rPr lang="en-US" dirty="0"/>
              <a:t>Segmented virtual memory came first, but it’s visible to the ISA, so it doesn’t work as a retrofit to ISAs with contiguous memory models</a:t>
            </a:r>
          </a:p>
          <a:p>
            <a:pPr>
              <a:defRPr/>
            </a:pPr>
            <a:r>
              <a:rPr lang="en-US" dirty="0">
                <a:ea typeface="+mn-ea"/>
              </a:rPr>
              <a:t>Typical segments</a:t>
            </a:r>
          </a:p>
          <a:p>
            <a:pPr lvl="1">
              <a:defRPr/>
            </a:pPr>
            <a:r>
              <a:rPr lang="en-US" dirty="0"/>
              <a:t>Code segments (up to 1 per function)</a:t>
            </a:r>
          </a:p>
          <a:p>
            <a:pPr lvl="1">
              <a:defRPr/>
            </a:pPr>
            <a:r>
              <a:rPr lang="en-US" dirty="0"/>
              <a:t>Global data</a:t>
            </a:r>
          </a:p>
          <a:p>
            <a:pPr lvl="1">
              <a:defRPr/>
            </a:pPr>
            <a:r>
              <a:rPr lang="en-US" dirty="0"/>
              <a:t>Heap (perhaps arrays in separate segments)</a:t>
            </a:r>
          </a:p>
          <a:p>
            <a:pPr lvl="1">
              <a:defRPr/>
            </a:pPr>
            <a:r>
              <a:rPr lang="en-US" dirty="0"/>
              <a:t>Stack (perhaps arrays in separate segments)</a:t>
            </a:r>
          </a:p>
        </p:txBody>
      </p:sp>
    </p:spTree>
    <p:extLst>
      <p:ext uri="{BB962C8B-B14F-4D97-AF65-F5344CB8AC3E}">
        <p14:creationId xmlns:p14="http://schemas.microsoft.com/office/powerpoint/2010/main" val="42487570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a:latin typeface="Arial" charset="0"/>
                <a:cs typeface="Arial" charset="0"/>
              </a:rPr>
              <a:t>Segmented virtual memory</a:t>
            </a:r>
          </a:p>
        </p:txBody>
      </p:sp>
      <p:sp>
        <p:nvSpPr>
          <p:cNvPr id="61443" name="Content Placeholder 2"/>
          <p:cNvSpPr>
            <a:spLocks noGrp="1"/>
          </p:cNvSpPr>
          <p:nvPr>
            <p:ph idx="1"/>
          </p:nvPr>
        </p:nvSpPr>
        <p:spPr>
          <a:xfrm>
            <a:off x="1781503" y="1838754"/>
            <a:ext cx="7076747" cy="3992563"/>
          </a:xfrm>
        </p:spPr>
        <p:txBody>
          <a:bodyPr>
            <a:normAutofit lnSpcReduction="10000"/>
          </a:bodyPr>
          <a:lstStyle/>
          <a:p>
            <a:r>
              <a:rPr lang="en-US" dirty="0">
                <a:latin typeface="Arial" charset="0"/>
                <a:cs typeface="Arial" charset="0"/>
              </a:rPr>
              <a:t>Process address space divided up into n distinct segments based on the program organization</a:t>
            </a:r>
          </a:p>
          <a:p>
            <a:r>
              <a:rPr lang="en-US" dirty="0">
                <a:latin typeface="Arial" charset="0"/>
                <a:cs typeface="Arial" charset="0"/>
              </a:rPr>
              <a:t>Each segment has</a:t>
            </a:r>
          </a:p>
          <a:p>
            <a:pPr lvl="1"/>
            <a:r>
              <a:rPr lang="en-US" dirty="0">
                <a:latin typeface="Arial" charset="0"/>
                <a:cs typeface="Arial" charset="0"/>
              </a:rPr>
              <a:t>A number</a:t>
            </a:r>
          </a:p>
          <a:p>
            <a:pPr lvl="1"/>
            <a:r>
              <a:rPr lang="en-US" dirty="0">
                <a:latin typeface="Arial" charset="0"/>
                <a:cs typeface="Arial" charset="0"/>
              </a:rPr>
              <a:t>A size</a:t>
            </a:r>
          </a:p>
          <a:p>
            <a:r>
              <a:rPr lang="en-US" dirty="0">
                <a:latin typeface="Arial" charset="0"/>
                <a:cs typeface="Arial" charset="0"/>
              </a:rPr>
              <a:t>Each segment starts at its own address 0 and goes up to its size – 1.</a:t>
            </a:r>
          </a:p>
          <a:p>
            <a:r>
              <a:rPr lang="en-US" dirty="0">
                <a:latin typeface="Arial" charset="0"/>
                <a:cs typeface="Arial" charset="0"/>
              </a:rPr>
              <a:t>Segment addressing</a:t>
            </a:r>
          </a:p>
        </p:txBody>
      </p:sp>
      <p:pic>
        <p:nvPicPr>
          <p:cNvPr id="61444" name="Object 1"/>
          <p:cNvPicPr>
            <a:picLocks noChangeAspect="1" noChangeArrowheads="1"/>
          </p:cNvPicPr>
          <p:nvPr/>
        </p:nvPicPr>
        <p:blipFill>
          <a:blip r:embed="rId3">
            <a:extLst>
              <a:ext uri="{28A0092B-C50C-407E-A947-70E740481C1C}">
                <a14:useLocalDpi xmlns:a14="http://schemas.microsoft.com/office/drawing/2010/main" val="0"/>
              </a:ext>
            </a:extLst>
          </a:blip>
          <a:srcRect t="-1271" r="-3008" b="-1271"/>
          <a:stretch>
            <a:fillRect/>
          </a:stretch>
        </p:blipFill>
        <p:spPr bwMode="auto">
          <a:xfrm>
            <a:off x="2156657" y="5846134"/>
            <a:ext cx="411480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3929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fontScale="90000"/>
          </a:bodyPr>
          <a:lstStyle/>
          <a:p>
            <a:r>
              <a:rPr lang="en-US" dirty="0">
                <a:latin typeface="Arial" charset="0"/>
                <a:cs typeface="Arial" charset="0"/>
              </a:rPr>
              <a:t>Segmented virtual memory example</a:t>
            </a:r>
          </a:p>
        </p:txBody>
      </p:sp>
      <p:pic>
        <p:nvPicPr>
          <p:cNvPr id="62467" name="Object 8"/>
          <p:cNvPicPr>
            <a:picLocks noChangeAspect="1" noChangeArrowheads="1"/>
          </p:cNvPicPr>
          <p:nvPr/>
        </p:nvPicPr>
        <p:blipFill>
          <a:blip r:embed="rId3">
            <a:extLst>
              <a:ext uri="{28A0092B-C50C-407E-A947-70E740481C1C}">
                <a14:useLocalDpi xmlns:a14="http://schemas.microsoft.com/office/drawing/2010/main" val="0"/>
              </a:ext>
            </a:extLst>
          </a:blip>
          <a:srcRect t="-1833" r="-1402" b="-262"/>
          <a:stretch>
            <a:fillRect/>
          </a:stretch>
        </p:blipFill>
        <p:spPr bwMode="auto">
          <a:xfrm>
            <a:off x="750888" y="1825886"/>
            <a:ext cx="4572000" cy="274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468" name="Object 11"/>
          <p:cNvPicPr>
            <a:picLocks noChangeAspect="1" noChangeArrowheads="1"/>
          </p:cNvPicPr>
          <p:nvPr/>
        </p:nvPicPr>
        <p:blipFill>
          <a:blip r:embed="rId4">
            <a:extLst>
              <a:ext uri="{28A0092B-C50C-407E-A947-70E740481C1C}">
                <a14:useLocalDpi xmlns:a14="http://schemas.microsoft.com/office/drawing/2010/main" val="0"/>
              </a:ext>
            </a:extLst>
          </a:blip>
          <a:srcRect l="-1088" t="-2142" b="-1714"/>
          <a:stretch>
            <a:fillRect/>
          </a:stretch>
        </p:blipFill>
        <p:spPr bwMode="auto">
          <a:xfrm>
            <a:off x="1436688" y="4808798"/>
            <a:ext cx="4900612" cy="182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469" name="Object 14"/>
          <p:cNvPicPr>
            <a:picLocks noChangeArrowheads="1"/>
          </p:cNvPicPr>
          <p:nvPr/>
        </p:nvPicPr>
        <p:blipFill>
          <a:blip r:embed="rId5">
            <a:extLst>
              <a:ext uri="{28A0092B-C50C-407E-A947-70E740481C1C}">
                <a14:useLocalDpi xmlns:a14="http://schemas.microsoft.com/office/drawing/2010/main" val="0"/>
              </a:ext>
            </a:extLst>
          </a:blip>
          <a:srcRect l="-4341" t="-453" r="-3947" b="-1059"/>
          <a:stretch>
            <a:fillRect/>
          </a:stretch>
        </p:blipFill>
        <p:spPr bwMode="auto">
          <a:xfrm>
            <a:off x="6439357" y="2187037"/>
            <a:ext cx="2552056" cy="4551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 name="Straight Arrow Connector 2"/>
          <p:cNvCxnSpPr/>
          <p:nvPr/>
        </p:nvCxnSpPr>
        <p:spPr>
          <a:xfrm flipV="1">
            <a:off x="1939078" y="2506189"/>
            <a:ext cx="4932742" cy="23026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6010008" y="2891758"/>
            <a:ext cx="861812" cy="19900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297723" y="3538151"/>
            <a:ext cx="2574097" cy="13436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3424570" y="4609841"/>
            <a:ext cx="3469929" cy="922075"/>
          </a:xfrm>
          <a:custGeom>
            <a:avLst/>
            <a:gdLst>
              <a:gd name="connsiteX0" fmla="*/ 229716 w 3699645"/>
              <a:gd name="connsiteY0" fmla="*/ 516623 h 1217311"/>
              <a:gd name="connsiteX1" fmla="*/ 320434 w 3699645"/>
              <a:gd name="connsiteY1" fmla="*/ 199096 h 1217311"/>
              <a:gd name="connsiteX2" fmla="*/ 3325437 w 3699645"/>
              <a:gd name="connsiteY2" fmla="*/ 51673 h 1217311"/>
              <a:gd name="connsiteX3" fmla="*/ 3359456 w 3699645"/>
              <a:gd name="connsiteY3" fmla="*/ 1106314 h 1217311"/>
              <a:gd name="connsiteX4" fmla="*/ 3699645 w 3699645"/>
              <a:gd name="connsiteY4" fmla="*/ 1185696 h 1217311"/>
              <a:gd name="connsiteX0" fmla="*/ 44400 w 3514329"/>
              <a:gd name="connsiteY0" fmla="*/ 558404 h 1259092"/>
              <a:gd name="connsiteX1" fmla="*/ 940233 w 3514329"/>
              <a:gd name="connsiteY1" fmla="*/ 104794 h 1259092"/>
              <a:gd name="connsiteX2" fmla="*/ 3140121 w 3514329"/>
              <a:gd name="connsiteY2" fmla="*/ 93454 h 1259092"/>
              <a:gd name="connsiteX3" fmla="*/ 3174140 w 3514329"/>
              <a:gd name="connsiteY3" fmla="*/ 1148095 h 1259092"/>
              <a:gd name="connsiteX4" fmla="*/ 3514329 w 3514329"/>
              <a:gd name="connsiteY4" fmla="*/ 1227477 h 1259092"/>
              <a:gd name="connsiteX0" fmla="*/ 39874 w 3509803"/>
              <a:gd name="connsiteY0" fmla="*/ 574744 h 1276951"/>
              <a:gd name="connsiteX1" fmla="*/ 935707 w 3509803"/>
              <a:gd name="connsiteY1" fmla="*/ 121134 h 1276951"/>
              <a:gd name="connsiteX2" fmla="*/ 2568613 w 3509803"/>
              <a:gd name="connsiteY2" fmla="*/ 87113 h 1276951"/>
              <a:gd name="connsiteX3" fmla="*/ 3169614 w 3509803"/>
              <a:gd name="connsiteY3" fmla="*/ 1164435 h 1276951"/>
              <a:gd name="connsiteX4" fmla="*/ 3509803 w 3509803"/>
              <a:gd name="connsiteY4" fmla="*/ 1243817 h 1276951"/>
              <a:gd name="connsiteX0" fmla="*/ 43042 w 3512971"/>
              <a:gd name="connsiteY0" fmla="*/ 535591 h 1234018"/>
              <a:gd name="connsiteX1" fmla="*/ 938875 w 3512971"/>
              <a:gd name="connsiteY1" fmla="*/ 81981 h 1234018"/>
              <a:gd name="connsiteX2" fmla="*/ 2980008 w 3512971"/>
              <a:gd name="connsiteY2" fmla="*/ 104661 h 1234018"/>
              <a:gd name="connsiteX3" fmla="*/ 3172782 w 3512971"/>
              <a:gd name="connsiteY3" fmla="*/ 1125282 h 1234018"/>
              <a:gd name="connsiteX4" fmla="*/ 3512971 w 3512971"/>
              <a:gd name="connsiteY4" fmla="*/ 1204664 h 1234018"/>
              <a:gd name="connsiteX0" fmla="*/ 42454 w 3512383"/>
              <a:gd name="connsiteY0" fmla="*/ 470775 h 1169202"/>
              <a:gd name="connsiteX1" fmla="*/ 949626 w 3512383"/>
              <a:gd name="connsiteY1" fmla="*/ 232629 h 1169202"/>
              <a:gd name="connsiteX2" fmla="*/ 2979420 w 3512383"/>
              <a:gd name="connsiteY2" fmla="*/ 39845 h 1169202"/>
              <a:gd name="connsiteX3" fmla="*/ 3172194 w 3512383"/>
              <a:gd name="connsiteY3" fmla="*/ 1060466 h 1169202"/>
              <a:gd name="connsiteX4" fmla="*/ 3512383 w 3512383"/>
              <a:gd name="connsiteY4" fmla="*/ 1139848 h 1169202"/>
              <a:gd name="connsiteX0" fmla="*/ 43200 w 3513129"/>
              <a:gd name="connsiteY0" fmla="*/ 243775 h 922075"/>
              <a:gd name="connsiteX1" fmla="*/ 950372 w 3513129"/>
              <a:gd name="connsiteY1" fmla="*/ 5629 h 922075"/>
              <a:gd name="connsiteX2" fmla="*/ 3070883 w 3513129"/>
              <a:gd name="connsiteY2" fmla="*/ 141712 h 922075"/>
              <a:gd name="connsiteX3" fmla="*/ 3172940 w 3513129"/>
              <a:gd name="connsiteY3" fmla="*/ 833466 h 922075"/>
              <a:gd name="connsiteX4" fmla="*/ 3513129 w 3513129"/>
              <a:gd name="connsiteY4" fmla="*/ 912848 h 922075"/>
              <a:gd name="connsiteX0" fmla="*/ 0 w 3469929"/>
              <a:gd name="connsiteY0" fmla="*/ 243775 h 922075"/>
              <a:gd name="connsiteX1" fmla="*/ 907172 w 3469929"/>
              <a:gd name="connsiteY1" fmla="*/ 5629 h 922075"/>
              <a:gd name="connsiteX2" fmla="*/ 3027683 w 3469929"/>
              <a:gd name="connsiteY2" fmla="*/ 141712 h 922075"/>
              <a:gd name="connsiteX3" fmla="*/ 3129740 w 3469929"/>
              <a:gd name="connsiteY3" fmla="*/ 833466 h 922075"/>
              <a:gd name="connsiteX4" fmla="*/ 3469929 w 3469929"/>
              <a:gd name="connsiteY4" fmla="*/ 912848 h 922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929" h="922075">
                <a:moveTo>
                  <a:pt x="0" y="243775"/>
                </a:moveTo>
                <a:cubicBezTo>
                  <a:pt x="274987" y="10355"/>
                  <a:pt x="402558" y="22639"/>
                  <a:pt x="907172" y="5629"/>
                </a:cubicBezTo>
                <a:cubicBezTo>
                  <a:pt x="1411786" y="-11381"/>
                  <a:pt x="2657255" y="3739"/>
                  <a:pt x="3027683" y="141712"/>
                </a:cubicBezTo>
                <a:cubicBezTo>
                  <a:pt x="3398111" y="279685"/>
                  <a:pt x="3056032" y="704943"/>
                  <a:pt x="3129740" y="833466"/>
                </a:cubicBezTo>
                <a:cubicBezTo>
                  <a:pt x="3203448" y="961989"/>
                  <a:pt x="3469929" y="912848"/>
                  <a:pt x="3469929" y="912848"/>
                </a:cubicBezTo>
              </a:path>
            </a:pathLst>
          </a:custGeom>
          <a:ln>
            <a:solidFill>
              <a:schemeClr val="accent1"/>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2630796" y="4400007"/>
            <a:ext cx="4275043" cy="453609"/>
          </a:xfrm>
          <a:custGeom>
            <a:avLst/>
            <a:gdLst>
              <a:gd name="connsiteX0" fmla="*/ 0 w 4275043"/>
              <a:gd name="connsiteY0" fmla="*/ 453609 h 453609"/>
              <a:gd name="connsiteX1" fmla="*/ 351529 w 4275043"/>
              <a:gd name="connsiteY1" fmla="*/ 204124 h 453609"/>
              <a:gd name="connsiteX2" fmla="*/ 1655587 w 4275043"/>
              <a:gd name="connsiteY2" fmla="*/ 0 h 453609"/>
              <a:gd name="connsiteX3" fmla="*/ 4275043 w 4275043"/>
              <a:gd name="connsiteY3" fmla="*/ 79381 h 453609"/>
            </a:gdLst>
            <a:ahLst/>
            <a:cxnLst>
              <a:cxn ang="0">
                <a:pos x="connsiteX0" y="connsiteY0"/>
              </a:cxn>
              <a:cxn ang="0">
                <a:pos x="connsiteX1" y="connsiteY1"/>
              </a:cxn>
              <a:cxn ang="0">
                <a:pos x="connsiteX2" y="connsiteY2"/>
              </a:cxn>
              <a:cxn ang="0">
                <a:pos x="connsiteX3" y="connsiteY3"/>
              </a:cxn>
            </a:cxnLst>
            <a:rect l="l" t="t" r="r" b="b"/>
            <a:pathLst>
              <a:path w="4275043" h="453609">
                <a:moveTo>
                  <a:pt x="0" y="453609"/>
                </a:moveTo>
                <a:cubicBezTo>
                  <a:pt x="37799" y="366667"/>
                  <a:pt x="75598" y="279725"/>
                  <a:pt x="351529" y="204124"/>
                </a:cubicBezTo>
                <a:cubicBezTo>
                  <a:pt x="627460" y="128523"/>
                  <a:pt x="1001668" y="20790"/>
                  <a:pt x="1655587" y="0"/>
                </a:cubicBezTo>
                <a:lnTo>
                  <a:pt x="4275043" y="79381"/>
                </a:ln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5182214" y="4692569"/>
            <a:ext cx="1666927" cy="1459836"/>
          </a:xfrm>
          <a:custGeom>
            <a:avLst/>
            <a:gdLst>
              <a:gd name="connsiteX0" fmla="*/ 0 w 1666927"/>
              <a:gd name="connsiteY0" fmla="*/ 183639 h 1486046"/>
              <a:gd name="connsiteX1" fmla="*/ 215453 w 1666927"/>
              <a:gd name="connsiteY1" fmla="*/ 36216 h 1486046"/>
              <a:gd name="connsiteX2" fmla="*/ 442246 w 1666927"/>
              <a:gd name="connsiteY2" fmla="*/ 138278 h 1486046"/>
              <a:gd name="connsiteX3" fmla="*/ 430906 w 1666927"/>
              <a:gd name="connsiteY3" fmla="*/ 1385702 h 1486046"/>
              <a:gd name="connsiteX4" fmla="*/ 1666927 w 1666927"/>
              <a:gd name="connsiteY4" fmla="*/ 1408383 h 1486046"/>
              <a:gd name="connsiteX0" fmla="*/ 0 w 1666927"/>
              <a:gd name="connsiteY0" fmla="*/ 185833 h 1513145"/>
              <a:gd name="connsiteX1" fmla="*/ 215453 w 1666927"/>
              <a:gd name="connsiteY1" fmla="*/ 38410 h 1513145"/>
              <a:gd name="connsiteX2" fmla="*/ 442246 w 1666927"/>
              <a:gd name="connsiteY2" fmla="*/ 140472 h 1513145"/>
              <a:gd name="connsiteX3" fmla="*/ 623679 w 1666927"/>
              <a:gd name="connsiteY3" fmla="*/ 1421916 h 1513145"/>
              <a:gd name="connsiteX4" fmla="*/ 1666927 w 1666927"/>
              <a:gd name="connsiteY4" fmla="*/ 1410577 h 1513145"/>
              <a:gd name="connsiteX0" fmla="*/ 0 w 1666927"/>
              <a:gd name="connsiteY0" fmla="*/ 185833 h 1482944"/>
              <a:gd name="connsiteX1" fmla="*/ 215453 w 1666927"/>
              <a:gd name="connsiteY1" fmla="*/ 38410 h 1482944"/>
              <a:gd name="connsiteX2" fmla="*/ 442246 w 1666927"/>
              <a:gd name="connsiteY2" fmla="*/ 140472 h 1482944"/>
              <a:gd name="connsiteX3" fmla="*/ 623679 w 1666927"/>
              <a:gd name="connsiteY3" fmla="*/ 1421916 h 1482944"/>
              <a:gd name="connsiteX4" fmla="*/ 1666927 w 1666927"/>
              <a:gd name="connsiteY4" fmla="*/ 1410577 h 1482944"/>
              <a:gd name="connsiteX0" fmla="*/ 0 w 1666927"/>
              <a:gd name="connsiteY0" fmla="*/ 161048 h 1459836"/>
              <a:gd name="connsiteX1" fmla="*/ 215453 w 1666927"/>
              <a:gd name="connsiteY1" fmla="*/ 13625 h 1459836"/>
              <a:gd name="connsiteX2" fmla="*/ 453586 w 1666927"/>
              <a:gd name="connsiteY2" fmla="*/ 501255 h 1459836"/>
              <a:gd name="connsiteX3" fmla="*/ 623679 w 1666927"/>
              <a:gd name="connsiteY3" fmla="*/ 1397131 h 1459836"/>
              <a:gd name="connsiteX4" fmla="*/ 1666927 w 1666927"/>
              <a:gd name="connsiteY4" fmla="*/ 1385792 h 1459836"/>
              <a:gd name="connsiteX0" fmla="*/ 0 w 1666927"/>
              <a:gd name="connsiteY0" fmla="*/ 161048 h 1459836"/>
              <a:gd name="connsiteX1" fmla="*/ 215453 w 1666927"/>
              <a:gd name="connsiteY1" fmla="*/ 13625 h 1459836"/>
              <a:gd name="connsiteX2" fmla="*/ 453586 w 1666927"/>
              <a:gd name="connsiteY2" fmla="*/ 501255 h 1459836"/>
              <a:gd name="connsiteX3" fmla="*/ 623679 w 1666927"/>
              <a:gd name="connsiteY3" fmla="*/ 1397131 h 1459836"/>
              <a:gd name="connsiteX4" fmla="*/ 1666927 w 1666927"/>
              <a:gd name="connsiteY4" fmla="*/ 1385792 h 145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927" h="1459836">
                <a:moveTo>
                  <a:pt x="0" y="161048"/>
                </a:moveTo>
                <a:cubicBezTo>
                  <a:pt x="70872" y="91116"/>
                  <a:pt x="139855" y="-43076"/>
                  <a:pt x="215453" y="13625"/>
                </a:cubicBezTo>
                <a:cubicBezTo>
                  <a:pt x="291051" y="70326"/>
                  <a:pt x="464925" y="191289"/>
                  <a:pt x="453586" y="501255"/>
                </a:cubicBezTo>
                <a:cubicBezTo>
                  <a:pt x="442247" y="811221"/>
                  <a:pt x="421456" y="1249708"/>
                  <a:pt x="623679" y="1397131"/>
                </a:cubicBezTo>
                <a:cubicBezTo>
                  <a:pt x="825903" y="1544554"/>
                  <a:pt x="1666927" y="1385792"/>
                  <a:pt x="1666927" y="1385792"/>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7940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dissolve">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469"/>
                                        </p:tgtEl>
                                        <p:attrNameLst>
                                          <p:attrName>style.visibility</p:attrName>
                                        </p:attrNameLst>
                                      </p:cBhvr>
                                      <p:to>
                                        <p:strVal val="visible"/>
                                      </p:to>
                                    </p:set>
                                    <p:animEffect transition="in" filter="dissolve">
                                      <p:cBhvr>
                                        <p:cTn id="12" dur="500"/>
                                        <p:tgtEl>
                                          <p:spTgt spid="624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par>
                                <p:cTn id="24" presetID="9"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a:latin typeface="Arial" charset="0"/>
                <a:cs typeface="Arial" charset="0"/>
              </a:rPr>
              <a:t>Hardware for segmentation</a:t>
            </a:r>
          </a:p>
        </p:txBody>
      </p:sp>
      <p:sp>
        <p:nvSpPr>
          <p:cNvPr id="2" name="Content Placeholder 1"/>
          <p:cNvSpPr>
            <a:spLocks noGrp="1"/>
          </p:cNvSpPr>
          <p:nvPr>
            <p:ph idx="1"/>
          </p:nvPr>
        </p:nvSpPr>
        <p:spPr>
          <a:xfrm>
            <a:off x="284162" y="4059800"/>
            <a:ext cx="2596105" cy="2562890"/>
          </a:xfrm>
        </p:spPr>
        <p:txBody>
          <a:bodyPr/>
          <a:lstStyle/>
          <a:p>
            <a:r>
              <a:rPr lang="en-US" dirty="0"/>
              <a:t>What’s different from paged virtual memory?</a:t>
            </a:r>
          </a:p>
        </p:txBody>
      </p:sp>
      <p:pic>
        <p:nvPicPr>
          <p:cNvPr id="63491" name="Object 2"/>
          <p:cNvPicPr>
            <a:picLocks noChangeAspect="1" noChangeArrowheads="1"/>
          </p:cNvPicPr>
          <p:nvPr/>
        </p:nvPicPr>
        <p:blipFill>
          <a:blip r:embed="rId3">
            <a:extLst>
              <a:ext uri="{28A0092B-C50C-407E-A947-70E740481C1C}">
                <a14:useLocalDpi xmlns:a14="http://schemas.microsoft.com/office/drawing/2010/main" val="0"/>
              </a:ext>
            </a:extLst>
          </a:blip>
          <a:srcRect t="-1495" r="-931" b="-427"/>
          <a:stretch>
            <a:fillRect/>
          </a:stretch>
        </p:blipFill>
        <p:spPr bwMode="auto">
          <a:xfrm>
            <a:off x="1381553" y="1834272"/>
            <a:ext cx="6745287" cy="4941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Oval 2"/>
          <p:cNvSpPr/>
          <p:nvPr/>
        </p:nvSpPr>
        <p:spPr>
          <a:xfrm>
            <a:off x="4887384" y="1834272"/>
            <a:ext cx="1372096" cy="68325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812992" y="5939432"/>
            <a:ext cx="1372096" cy="68325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7143971" y="3572170"/>
            <a:ext cx="1714279" cy="9185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 opportunity for external fragmentation?</a:t>
            </a:r>
          </a:p>
        </p:txBody>
      </p:sp>
    </p:spTree>
    <p:extLst>
      <p:ext uri="{BB962C8B-B14F-4D97-AF65-F5344CB8AC3E}">
        <p14:creationId xmlns:p14="http://schemas.microsoft.com/office/powerpoint/2010/main" val="194644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6" grpId="0" animBg="1"/>
      <p:bldP spid="4"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64-bit Virtual Addresses?</a:t>
            </a:r>
          </a:p>
        </p:txBody>
      </p:sp>
      <p:sp>
        <p:nvSpPr>
          <p:cNvPr id="3" name="Content Placeholder 2"/>
          <p:cNvSpPr>
            <a:spLocks noGrp="1"/>
          </p:cNvSpPr>
          <p:nvPr>
            <p:ph idx="1"/>
          </p:nvPr>
        </p:nvSpPr>
        <p:spPr>
          <a:xfrm>
            <a:off x="1781503" y="1906796"/>
            <a:ext cx="7076747" cy="4724400"/>
          </a:xfrm>
        </p:spPr>
        <p:txBody>
          <a:bodyPr>
            <a:normAutofit lnSpcReduction="10000"/>
          </a:bodyPr>
          <a:lstStyle/>
          <a:p>
            <a:r>
              <a:rPr lang="en-US" dirty="0"/>
              <a:t>Page tables can be BIG and we need one for each process in memory</a:t>
            </a:r>
          </a:p>
          <a:p>
            <a:r>
              <a:rPr lang="en-US" dirty="0"/>
              <a:t>For example a 64-bit virtual address with 4KB pages means the VPN is 64 - 12 = 52 bits long.  </a:t>
            </a:r>
          </a:p>
          <a:p>
            <a:r>
              <a:rPr lang="en-US" dirty="0"/>
              <a:t>If a page table entry is 64 bits, how much space does one use?  </a:t>
            </a:r>
          </a:p>
          <a:p>
            <a:r>
              <a:rPr lang="en-US" dirty="0"/>
              <a:t>2</a:t>
            </a:r>
            <a:r>
              <a:rPr lang="en-US" baseline="30000" dirty="0"/>
              <a:t>52</a:t>
            </a:r>
            <a:r>
              <a:rPr lang="en-US" dirty="0"/>
              <a:t> entries* 2</a:t>
            </a:r>
            <a:r>
              <a:rPr lang="en-US" baseline="30000" dirty="0"/>
              <a:t>3</a:t>
            </a:r>
            <a:r>
              <a:rPr lang="en-US" dirty="0"/>
              <a:t> bytes = 2</a:t>
            </a:r>
            <a:r>
              <a:rPr lang="en-US" baseline="30000" dirty="0"/>
              <a:t>55</a:t>
            </a:r>
            <a:r>
              <a:rPr lang="en-US" dirty="0"/>
              <a:t> bytes = 2</a:t>
            </a:r>
            <a:r>
              <a:rPr lang="en-US" baseline="30000" dirty="0"/>
              <a:t>15 </a:t>
            </a:r>
            <a:r>
              <a:rPr lang="en-US" dirty="0"/>
              <a:t>* 2</a:t>
            </a:r>
            <a:r>
              <a:rPr lang="en-US" baseline="30000" dirty="0"/>
              <a:t>40 </a:t>
            </a:r>
            <a:r>
              <a:rPr lang="en-US" dirty="0"/>
              <a:t>bytes</a:t>
            </a:r>
          </a:p>
          <a:p>
            <a:pPr marL="457200" lvl="1" indent="0">
              <a:buNone/>
            </a:pPr>
            <a:r>
              <a:rPr lang="en-US" dirty="0"/>
              <a:t>         </a:t>
            </a:r>
            <a:r>
              <a:rPr lang="en-US" dirty="0">
                <a:solidFill>
                  <a:srgbClr val="FF2929"/>
                </a:solidFill>
              </a:rPr>
              <a:t>= 32768 Terabytes(!)</a:t>
            </a:r>
            <a:endParaRPr lang="en-US" dirty="0"/>
          </a:p>
          <a:p>
            <a:r>
              <a:rPr lang="en-US" dirty="0"/>
              <a:t>And we still need one for each process!</a:t>
            </a:r>
          </a:p>
          <a:p>
            <a:r>
              <a:rPr lang="en-US" dirty="0"/>
              <a:t>Is there a problem here?</a:t>
            </a:r>
          </a:p>
          <a:p>
            <a:pPr marL="457200" lvl="1" indent="0">
              <a:buNone/>
            </a:pPr>
            <a:endParaRPr lang="en-US" dirty="0">
              <a:solidFill>
                <a:srgbClr val="FF2929"/>
              </a:solidFill>
            </a:endParaRPr>
          </a:p>
        </p:txBody>
      </p:sp>
    </p:spTree>
    <p:extLst>
      <p:ext uri="{BB962C8B-B14F-4D97-AF65-F5344CB8AC3E}">
        <p14:creationId xmlns:p14="http://schemas.microsoft.com/office/powerpoint/2010/main" val="260177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dirty="0">
                <a:latin typeface="Arial" charset="0"/>
                <a:cs typeface="Arial" charset="0"/>
              </a:rPr>
              <a:t>Paged segmentation</a:t>
            </a:r>
          </a:p>
        </p:txBody>
      </p:sp>
      <p:sp>
        <p:nvSpPr>
          <p:cNvPr id="2" name="Rectangle 1"/>
          <p:cNvSpPr/>
          <p:nvPr/>
        </p:nvSpPr>
        <p:spPr>
          <a:xfrm>
            <a:off x="593212" y="2108709"/>
            <a:ext cx="1085054" cy="623712"/>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Segment number</a:t>
            </a:r>
          </a:p>
        </p:txBody>
      </p:sp>
      <p:sp>
        <p:nvSpPr>
          <p:cNvPr id="5" name="Rectangle 4"/>
          <p:cNvSpPr/>
          <p:nvPr/>
        </p:nvSpPr>
        <p:spPr>
          <a:xfrm>
            <a:off x="1678266" y="2108709"/>
            <a:ext cx="1085054" cy="623712"/>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Page number </a:t>
            </a:r>
          </a:p>
        </p:txBody>
      </p:sp>
      <p:sp>
        <p:nvSpPr>
          <p:cNvPr id="6" name="Rectangle 5"/>
          <p:cNvSpPr/>
          <p:nvPr/>
        </p:nvSpPr>
        <p:spPr>
          <a:xfrm>
            <a:off x="2763320" y="2108709"/>
            <a:ext cx="1085054" cy="623712"/>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Offset</a:t>
            </a:r>
          </a:p>
        </p:txBody>
      </p:sp>
      <p:sp>
        <p:nvSpPr>
          <p:cNvPr id="3" name="Rectangle 2"/>
          <p:cNvSpPr/>
          <p:nvPr/>
        </p:nvSpPr>
        <p:spPr>
          <a:xfrm>
            <a:off x="1054586" y="3260435"/>
            <a:ext cx="1428795" cy="464949"/>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Descriptor base register</a:t>
            </a:r>
          </a:p>
        </p:txBody>
      </p:sp>
      <p:sp>
        <p:nvSpPr>
          <p:cNvPr id="4" name="Rectangle 3"/>
          <p:cNvSpPr/>
          <p:nvPr/>
        </p:nvSpPr>
        <p:spPr>
          <a:xfrm>
            <a:off x="2842700" y="3407858"/>
            <a:ext cx="1375648" cy="408248"/>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Segment descriptor</a:t>
            </a:r>
          </a:p>
        </p:txBody>
      </p:sp>
      <p:sp>
        <p:nvSpPr>
          <p:cNvPr id="9" name="Rectangle 8"/>
          <p:cNvSpPr/>
          <p:nvPr/>
        </p:nvSpPr>
        <p:spPr>
          <a:xfrm>
            <a:off x="2842700" y="3832424"/>
            <a:ext cx="1375648" cy="408248"/>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Segment descriptor</a:t>
            </a:r>
          </a:p>
        </p:txBody>
      </p:sp>
      <p:sp>
        <p:nvSpPr>
          <p:cNvPr id="10" name="Rectangle 9"/>
          <p:cNvSpPr/>
          <p:nvPr/>
        </p:nvSpPr>
        <p:spPr>
          <a:xfrm>
            <a:off x="2842700" y="4256990"/>
            <a:ext cx="1375648" cy="408248"/>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Segment descriptor</a:t>
            </a:r>
          </a:p>
        </p:txBody>
      </p:sp>
      <p:sp>
        <p:nvSpPr>
          <p:cNvPr id="11" name="Rectangle 10"/>
          <p:cNvSpPr/>
          <p:nvPr/>
        </p:nvSpPr>
        <p:spPr>
          <a:xfrm>
            <a:off x="2842700" y="4681556"/>
            <a:ext cx="1375648" cy="408248"/>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Segment descriptor</a:t>
            </a:r>
          </a:p>
        </p:txBody>
      </p:sp>
      <p:sp>
        <p:nvSpPr>
          <p:cNvPr id="12" name="Rectangle 11"/>
          <p:cNvSpPr/>
          <p:nvPr/>
        </p:nvSpPr>
        <p:spPr>
          <a:xfrm>
            <a:off x="2842700" y="5106122"/>
            <a:ext cx="1375648" cy="408248"/>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Segment descriptor</a:t>
            </a:r>
          </a:p>
        </p:txBody>
      </p:sp>
      <p:sp>
        <p:nvSpPr>
          <p:cNvPr id="13" name="Rectangle 12"/>
          <p:cNvSpPr/>
          <p:nvPr/>
        </p:nvSpPr>
        <p:spPr>
          <a:xfrm>
            <a:off x="2842700" y="5530688"/>
            <a:ext cx="1375648" cy="408248"/>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Segment descriptor</a:t>
            </a:r>
          </a:p>
        </p:txBody>
      </p:sp>
      <p:sp>
        <p:nvSpPr>
          <p:cNvPr id="14" name="Rectangle 13"/>
          <p:cNvSpPr/>
          <p:nvPr/>
        </p:nvSpPr>
        <p:spPr>
          <a:xfrm>
            <a:off x="2842700" y="5955254"/>
            <a:ext cx="1375648" cy="408248"/>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Segment descriptor</a:t>
            </a:r>
          </a:p>
        </p:txBody>
      </p:sp>
      <p:sp>
        <p:nvSpPr>
          <p:cNvPr id="15" name="Rectangle 14"/>
          <p:cNvSpPr/>
          <p:nvPr/>
        </p:nvSpPr>
        <p:spPr>
          <a:xfrm>
            <a:off x="2842700" y="6379820"/>
            <a:ext cx="1375648" cy="408248"/>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Segment descriptor</a:t>
            </a:r>
          </a:p>
        </p:txBody>
      </p:sp>
      <p:sp>
        <p:nvSpPr>
          <p:cNvPr id="7" name="TextBox 6"/>
          <p:cNvSpPr txBox="1"/>
          <p:nvPr/>
        </p:nvSpPr>
        <p:spPr>
          <a:xfrm>
            <a:off x="997886" y="2658590"/>
            <a:ext cx="294831" cy="307777"/>
          </a:xfrm>
          <a:prstGeom prst="rect">
            <a:avLst/>
          </a:prstGeom>
          <a:noFill/>
        </p:spPr>
        <p:txBody>
          <a:bodyPr wrap="square" rtlCol="0">
            <a:spAutoFit/>
          </a:bodyPr>
          <a:lstStyle/>
          <a:p>
            <a:r>
              <a:rPr lang="en-US" sz="1400" dirty="0"/>
              <a:t>S</a:t>
            </a:r>
          </a:p>
        </p:txBody>
      </p:sp>
      <p:sp>
        <p:nvSpPr>
          <p:cNvPr id="17" name="TextBox 16"/>
          <p:cNvSpPr txBox="1"/>
          <p:nvPr/>
        </p:nvSpPr>
        <p:spPr>
          <a:xfrm>
            <a:off x="2080140" y="2658590"/>
            <a:ext cx="294831" cy="307777"/>
          </a:xfrm>
          <a:prstGeom prst="rect">
            <a:avLst/>
          </a:prstGeom>
          <a:noFill/>
        </p:spPr>
        <p:txBody>
          <a:bodyPr wrap="square" rtlCol="0">
            <a:spAutoFit/>
          </a:bodyPr>
          <a:lstStyle/>
          <a:p>
            <a:r>
              <a:rPr lang="en-US" sz="1400" dirty="0"/>
              <a:t>P</a:t>
            </a:r>
          </a:p>
        </p:txBody>
      </p:sp>
      <p:sp>
        <p:nvSpPr>
          <p:cNvPr id="18" name="TextBox 17"/>
          <p:cNvSpPr txBox="1"/>
          <p:nvPr/>
        </p:nvSpPr>
        <p:spPr>
          <a:xfrm>
            <a:off x="3151047" y="2658590"/>
            <a:ext cx="294831" cy="307777"/>
          </a:xfrm>
          <a:prstGeom prst="rect">
            <a:avLst/>
          </a:prstGeom>
          <a:noFill/>
        </p:spPr>
        <p:txBody>
          <a:bodyPr wrap="square" rtlCol="0">
            <a:spAutoFit/>
          </a:bodyPr>
          <a:lstStyle/>
          <a:p>
            <a:r>
              <a:rPr lang="en-US" sz="1400" dirty="0"/>
              <a:t>W</a:t>
            </a:r>
          </a:p>
        </p:txBody>
      </p:sp>
      <p:sp>
        <p:nvSpPr>
          <p:cNvPr id="19" name="TextBox 18"/>
          <p:cNvSpPr txBox="1"/>
          <p:nvPr/>
        </p:nvSpPr>
        <p:spPr>
          <a:xfrm>
            <a:off x="2439455" y="3645086"/>
            <a:ext cx="294831" cy="307777"/>
          </a:xfrm>
          <a:prstGeom prst="rect">
            <a:avLst/>
          </a:prstGeom>
          <a:noFill/>
        </p:spPr>
        <p:txBody>
          <a:bodyPr wrap="square" rtlCol="0">
            <a:spAutoFit/>
          </a:bodyPr>
          <a:lstStyle/>
          <a:p>
            <a:r>
              <a:rPr lang="en-US" sz="1400" dirty="0"/>
              <a:t>S</a:t>
            </a:r>
          </a:p>
        </p:txBody>
      </p:sp>
      <p:sp>
        <p:nvSpPr>
          <p:cNvPr id="20" name="TextBox 19"/>
          <p:cNvSpPr txBox="1"/>
          <p:nvPr/>
        </p:nvSpPr>
        <p:spPr>
          <a:xfrm>
            <a:off x="5861222" y="4223541"/>
            <a:ext cx="307541" cy="307777"/>
          </a:xfrm>
          <a:prstGeom prst="rect">
            <a:avLst/>
          </a:prstGeom>
          <a:noFill/>
        </p:spPr>
        <p:txBody>
          <a:bodyPr wrap="square" rtlCol="0">
            <a:spAutoFit/>
          </a:bodyPr>
          <a:lstStyle/>
          <a:p>
            <a:r>
              <a:rPr lang="en-US" sz="1400" dirty="0"/>
              <a:t>P</a:t>
            </a:r>
          </a:p>
        </p:txBody>
      </p:sp>
      <p:sp>
        <p:nvSpPr>
          <p:cNvPr id="21" name="TextBox 20"/>
          <p:cNvSpPr txBox="1"/>
          <p:nvPr/>
        </p:nvSpPr>
        <p:spPr>
          <a:xfrm>
            <a:off x="7635190" y="5072673"/>
            <a:ext cx="294831" cy="307777"/>
          </a:xfrm>
          <a:prstGeom prst="rect">
            <a:avLst/>
          </a:prstGeom>
          <a:noFill/>
        </p:spPr>
        <p:txBody>
          <a:bodyPr wrap="square" rtlCol="0">
            <a:spAutoFit/>
          </a:bodyPr>
          <a:lstStyle/>
          <a:p>
            <a:r>
              <a:rPr lang="en-US" sz="1400" dirty="0"/>
              <a:t>W</a:t>
            </a:r>
          </a:p>
        </p:txBody>
      </p:sp>
      <p:cxnSp>
        <p:nvCxnSpPr>
          <p:cNvPr id="16" name="Straight Arrow Connector 15"/>
          <p:cNvCxnSpPr/>
          <p:nvPr/>
        </p:nvCxnSpPr>
        <p:spPr>
          <a:xfrm>
            <a:off x="2483381" y="3464558"/>
            <a:ext cx="35931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669801" y="3527724"/>
            <a:ext cx="0" cy="76964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624461" y="4076118"/>
            <a:ext cx="7239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175523" y="4139284"/>
            <a:ext cx="0" cy="72449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43" idx="3"/>
          </p:cNvCxnSpPr>
          <p:nvPr/>
        </p:nvCxnSpPr>
        <p:spPr>
          <a:xfrm>
            <a:off x="7484160" y="4843574"/>
            <a:ext cx="615955" cy="202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927216" y="4926943"/>
            <a:ext cx="0" cy="60374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56676" y="1812966"/>
            <a:ext cx="1846928" cy="307777"/>
          </a:xfrm>
          <a:prstGeom prst="rect">
            <a:avLst/>
          </a:prstGeom>
          <a:noFill/>
        </p:spPr>
        <p:txBody>
          <a:bodyPr wrap="square" rtlCol="0">
            <a:spAutoFit/>
          </a:bodyPr>
          <a:lstStyle/>
          <a:p>
            <a:pPr algn="ctr"/>
            <a:r>
              <a:rPr lang="en-US" sz="1400" dirty="0"/>
              <a:t>Virtual Address</a:t>
            </a:r>
          </a:p>
        </p:txBody>
      </p:sp>
      <p:sp>
        <p:nvSpPr>
          <p:cNvPr id="36" name="TextBox 35"/>
          <p:cNvSpPr txBox="1"/>
          <p:nvPr/>
        </p:nvSpPr>
        <p:spPr>
          <a:xfrm>
            <a:off x="4218348" y="3465440"/>
            <a:ext cx="1846928" cy="307777"/>
          </a:xfrm>
          <a:prstGeom prst="rect">
            <a:avLst/>
          </a:prstGeom>
          <a:noFill/>
        </p:spPr>
        <p:txBody>
          <a:bodyPr wrap="square" rtlCol="0">
            <a:spAutoFit/>
          </a:bodyPr>
          <a:lstStyle/>
          <a:p>
            <a:pPr algn="ctr"/>
            <a:r>
              <a:rPr lang="en-US" sz="1400" dirty="0"/>
              <a:t>Descriptor for s</a:t>
            </a:r>
          </a:p>
        </p:txBody>
      </p:sp>
      <p:sp>
        <p:nvSpPr>
          <p:cNvPr id="37" name="TextBox 36"/>
          <p:cNvSpPr txBox="1"/>
          <p:nvPr/>
        </p:nvSpPr>
        <p:spPr>
          <a:xfrm>
            <a:off x="5939228" y="3725384"/>
            <a:ext cx="1846928" cy="307777"/>
          </a:xfrm>
          <a:prstGeom prst="rect">
            <a:avLst/>
          </a:prstGeom>
          <a:noFill/>
        </p:spPr>
        <p:txBody>
          <a:bodyPr wrap="square" rtlCol="0">
            <a:spAutoFit/>
          </a:bodyPr>
          <a:lstStyle/>
          <a:p>
            <a:pPr algn="ctr"/>
            <a:r>
              <a:rPr lang="en-US" sz="1400" dirty="0"/>
              <a:t>Page Table for p</a:t>
            </a:r>
          </a:p>
        </p:txBody>
      </p:sp>
      <p:sp>
        <p:nvSpPr>
          <p:cNvPr id="38" name="TextBox 37"/>
          <p:cNvSpPr txBox="1"/>
          <p:nvPr/>
        </p:nvSpPr>
        <p:spPr>
          <a:xfrm>
            <a:off x="7957060" y="4366089"/>
            <a:ext cx="901190" cy="523220"/>
          </a:xfrm>
          <a:prstGeom prst="rect">
            <a:avLst/>
          </a:prstGeom>
          <a:noFill/>
        </p:spPr>
        <p:txBody>
          <a:bodyPr wrap="square" rtlCol="0">
            <a:spAutoFit/>
          </a:bodyPr>
          <a:lstStyle/>
          <a:p>
            <a:pPr algn="ctr"/>
            <a:r>
              <a:rPr lang="en-US" sz="1400" dirty="0"/>
              <a:t>Virtual Page</a:t>
            </a:r>
          </a:p>
        </p:txBody>
      </p:sp>
      <p:sp>
        <p:nvSpPr>
          <p:cNvPr id="39" name="Rectangle 38"/>
          <p:cNvSpPr/>
          <p:nvPr/>
        </p:nvSpPr>
        <p:spPr>
          <a:xfrm>
            <a:off x="4654237" y="3832423"/>
            <a:ext cx="970224" cy="464949"/>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PT base for s</a:t>
            </a:r>
          </a:p>
        </p:txBody>
      </p:sp>
      <p:sp>
        <p:nvSpPr>
          <p:cNvPr id="40" name="Rectangle 39"/>
          <p:cNvSpPr/>
          <p:nvPr/>
        </p:nvSpPr>
        <p:spPr>
          <a:xfrm>
            <a:off x="4654237" y="4297372"/>
            <a:ext cx="970224" cy="464949"/>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Limit</a:t>
            </a:r>
          </a:p>
        </p:txBody>
      </p:sp>
      <p:sp>
        <p:nvSpPr>
          <p:cNvPr id="41" name="Rectangle 40"/>
          <p:cNvSpPr/>
          <p:nvPr/>
        </p:nvSpPr>
        <p:spPr>
          <a:xfrm>
            <a:off x="6314401" y="4047766"/>
            <a:ext cx="1169759" cy="318323"/>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PTE</a:t>
            </a:r>
          </a:p>
        </p:txBody>
      </p:sp>
      <p:sp>
        <p:nvSpPr>
          <p:cNvPr id="42" name="Rectangle 41"/>
          <p:cNvSpPr/>
          <p:nvPr/>
        </p:nvSpPr>
        <p:spPr>
          <a:xfrm>
            <a:off x="6314401" y="4366089"/>
            <a:ext cx="1169759" cy="318323"/>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PTE</a:t>
            </a:r>
          </a:p>
        </p:txBody>
      </p:sp>
      <p:sp>
        <p:nvSpPr>
          <p:cNvPr id="43" name="Rectangle 42"/>
          <p:cNvSpPr/>
          <p:nvPr/>
        </p:nvSpPr>
        <p:spPr>
          <a:xfrm>
            <a:off x="6314401" y="4684412"/>
            <a:ext cx="1169759" cy="318323"/>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PTE for p</a:t>
            </a:r>
          </a:p>
        </p:txBody>
      </p:sp>
      <p:sp>
        <p:nvSpPr>
          <p:cNvPr id="44" name="Rectangle 43"/>
          <p:cNvSpPr/>
          <p:nvPr/>
        </p:nvSpPr>
        <p:spPr>
          <a:xfrm>
            <a:off x="6314401" y="5002735"/>
            <a:ext cx="1169759" cy="318323"/>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PTE</a:t>
            </a:r>
          </a:p>
        </p:txBody>
      </p:sp>
      <p:sp>
        <p:nvSpPr>
          <p:cNvPr id="45" name="Rectangle 44"/>
          <p:cNvSpPr/>
          <p:nvPr/>
        </p:nvSpPr>
        <p:spPr>
          <a:xfrm>
            <a:off x="8054755" y="4863777"/>
            <a:ext cx="803495" cy="942417"/>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34" name="Rectangle 33"/>
          <p:cNvSpPr/>
          <p:nvPr/>
        </p:nvSpPr>
        <p:spPr>
          <a:xfrm>
            <a:off x="8054755" y="5497239"/>
            <a:ext cx="803495" cy="172873"/>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V="1">
            <a:off x="4218348" y="3815293"/>
            <a:ext cx="435889" cy="424566"/>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218348" y="4648107"/>
            <a:ext cx="435889" cy="97083"/>
          </a:xfrm>
          <a:prstGeom prst="line">
            <a:avLst/>
          </a:prstGeom>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2523820" y="2921316"/>
            <a:ext cx="1846928" cy="523220"/>
          </a:xfrm>
          <a:prstGeom prst="rect">
            <a:avLst/>
          </a:prstGeom>
          <a:noFill/>
        </p:spPr>
        <p:txBody>
          <a:bodyPr wrap="square" rtlCol="0">
            <a:spAutoFit/>
          </a:bodyPr>
          <a:lstStyle/>
          <a:p>
            <a:pPr algn="ctr"/>
            <a:r>
              <a:rPr lang="en-US" sz="1400" dirty="0"/>
              <a:t>Segment Descriptor</a:t>
            </a:r>
          </a:p>
          <a:p>
            <a:pPr algn="ctr"/>
            <a:r>
              <a:rPr lang="en-US" sz="1400" dirty="0"/>
              <a:t>Table</a:t>
            </a:r>
          </a:p>
        </p:txBody>
      </p:sp>
      <p:sp>
        <p:nvSpPr>
          <p:cNvPr id="57" name="TextBox 56"/>
          <p:cNvSpPr txBox="1"/>
          <p:nvPr/>
        </p:nvSpPr>
        <p:spPr>
          <a:xfrm>
            <a:off x="204113" y="4552223"/>
            <a:ext cx="2170858" cy="2308324"/>
          </a:xfrm>
          <a:prstGeom prst="rect">
            <a:avLst/>
          </a:prstGeom>
          <a:noFill/>
        </p:spPr>
        <p:txBody>
          <a:bodyPr wrap="square" rtlCol="0">
            <a:spAutoFit/>
          </a:bodyPr>
          <a:lstStyle/>
          <a:p>
            <a:r>
              <a:rPr lang="en-US" dirty="0"/>
              <a:t>Intel x86-64 uses a scheme like this (but with 4 levels and all tables having 512 entries)</a:t>
            </a:r>
          </a:p>
          <a:p>
            <a:endParaRPr lang="en-US" dirty="0"/>
          </a:p>
          <a:p>
            <a:r>
              <a:rPr lang="en-US" dirty="0"/>
              <a:t>So did MULTICS in the 70s</a:t>
            </a:r>
          </a:p>
        </p:txBody>
      </p:sp>
    </p:spTree>
    <p:extLst>
      <p:ext uri="{BB962C8B-B14F-4D97-AF65-F5344CB8AC3E}">
        <p14:creationId xmlns:p14="http://schemas.microsoft.com/office/powerpoint/2010/main" val="31524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par>
                                <p:cTn id="13" presetID="9"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dissolve">
                                      <p:cBhvr>
                                        <p:cTn id="53" dur="500"/>
                                        <p:tgtEl>
                                          <p:spTgt spid="4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dissolve">
                                      <p:cBhvr>
                                        <p:cTn id="56" dur="500"/>
                                        <p:tgtEl>
                                          <p:spTgt spid="3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dissolve">
                                      <p:cBhvr>
                                        <p:cTn id="59" dur="500"/>
                                        <p:tgtEl>
                                          <p:spTgt spid="3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dissolv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dissolve">
                                      <p:cBhvr>
                                        <p:cTn id="67" dur="500"/>
                                        <p:tgtEl>
                                          <p:spTgt spid="2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dissolve">
                                      <p:cBhvr>
                                        <p:cTn id="70" dur="500"/>
                                        <p:tgtEl>
                                          <p:spTgt spid="20"/>
                                        </p:tgtEl>
                                      </p:cBhvr>
                                    </p:animEffect>
                                  </p:childTnLst>
                                </p:cTn>
                              </p:par>
                              <p:par>
                                <p:cTn id="71" presetID="9"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dissolve">
                                      <p:cBhvr>
                                        <p:cTn id="73" dur="500"/>
                                        <p:tgtEl>
                                          <p:spTgt spid="3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dissolve">
                                      <p:cBhvr>
                                        <p:cTn id="79" dur="500"/>
                                        <p:tgtEl>
                                          <p:spTgt spid="4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dissolve">
                                      <p:cBhvr>
                                        <p:cTn id="82" dur="500"/>
                                        <p:tgtEl>
                                          <p:spTgt spid="4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dissolve">
                                      <p:cBhvr>
                                        <p:cTn id="85" dur="500"/>
                                        <p:tgtEl>
                                          <p:spTgt spid="4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dissolve">
                                      <p:cBhvr>
                                        <p:cTn id="88" dur="500"/>
                                        <p:tgtEl>
                                          <p:spTgt spid="4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dissolve">
                                      <p:cBhvr>
                                        <p:cTn id="93" dur="500"/>
                                        <p:tgtEl>
                                          <p:spTgt spid="3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dissolve">
                                      <p:cBhvr>
                                        <p:cTn id="96" dur="500"/>
                                        <p:tgtEl>
                                          <p:spTgt spid="21"/>
                                        </p:tgtEl>
                                      </p:cBhvr>
                                    </p:animEffect>
                                  </p:childTnLst>
                                </p:cTn>
                              </p:par>
                              <p:par>
                                <p:cTn id="97" presetID="9"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dissolve">
                                      <p:cBhvr>
                                        <p:cTn id="102" dur="500"/>
                                        <p:tgtEl>
                                          <p:spTgt spid="38"/>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dissolve">
                                      <p:cBhvr>
                                        <p:cTn id="105" dur="500"/>
                                        <p:tgtEl>
                                          <p:spTgt spid="45"/>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dissolve">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57">
                                            <p:txEl>
                                              <p:pRg st="0" end="0"/>
                                            </p:txEl>
                                          </p:spTgt>
                                        </p:tgtEl>
                                        <p:attrNameLst>
                                          <p:attrName>style.visibility</p:attrName>
                                        </p:attrNameLst>
                                      </p:cBhvr>
                                      <p:to>
                                        <p:strVal val="visible"/>
                                      </p:to>
                                    </p:set>
                                    <p:animEffect transition="in" filter="dissolve">
                                      <p:cBhvr>
                                        <p:cTn id="113" dur="500"/>
                                        <p:tgtEl>
                                          <p:spTgt spid="57">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57">
                                            <p:txEl>
                                              <p:pRg st="2" end="2"/>
                                            </p:txEl>
                                          </p:spTgt>
                                        </p:tgtEl>
                                        <p:attrNameLst>
                                          <p:attrName>style.visibility</p:attrName>
                                        </p:attrNameLst>
                                      </p:cBhvr>
                                      <p:to>
                                        <p:strVal val="visible"/>
                                      </p:to>
                                    </p:set>
                                    <p:animEffect transition="in" filter="dissolve">
                                      <p:cBhvr>
                                        <p:cTn id="118" dur="500"/>
                                        <p:tgtEl>
                                          <p:spTgt spid="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1" grpId="0" animBg="1"/>
      <p:bldP spid="12" grpId="0" animBg="1"/>
      <p:bldP spid="13" grpId="0" animBg="1"/>
      <p:bldP spid="14" grpId="0" animBg="1"/>
      <p:bldP spid="15" grpId="0" animBg="1"/>
      <p:bldP spid="19" grpId="0"/>
      <p:bldP spid="20" grpId="0"/>
      <p:bldP spid="21" grpId="0"/>
      <p:bldP spid="36" grpId="0"/>
      <p:bldP spid="37" grpId="0"/>
      <p:bldP spid="38" grpId="0"/>
      <p:bldP spid="39" grpId="0" animBg="1"/>
      <p:bldP spid="40" grpId="0" animBg="1"/>
      <p:bldP spid="41" grpId="0" animBg="1"/>
      <p:bldP spid="42" grpId="0" animBg="1"/>
      <p:bldP spid="43" grpId="0" animBg="1"/>
      <p:bldP spid="44" grpId="0" animBg="1"/>
      <p:bldP spid="45" grpId="0" animBg="1"/>
      <p:bldP spid="34" grpId="0" animBg="1"/>
      <p:bldP spid="58"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66AE-C7D7-97C8-2E8F-12036783D829}"/>
              </a:ext>
            </a:extLst>
          </p:cNvPr>
          <p:cNvSpPr>
            <a:spLocks noGrp="1"/>
          </p:cNvSpPr>
          <p:nvPr>
            <p:ph type="title"/>
          </p:nvPr>
        </p:nvSpPr>
        <p:spPr/>
        <p:txBody>
          <a:bodyPr/>
          <a:lstStyle/>
          <a:p>
            <a:r>
              <a:rPr lang="en-US" dirty="0"/>
              <a:t>64-bit Physical Addresses?</a:t>
            </a:r>
          </a:p>
        </p:txBody>
      </p:sp>
      <p:sp>
        <p:nvSpPr>
          <p:cNvPr id="3" name="Content Placeholder 2">
            <a:extLst>
              <a:ext uri="{FF2B5EF4-FFF2-40B4-BE49-F238E27FC236}">
                <a16:creationId xmlns:a16="http://schemas.microsoft.com/office/drawing/2014/main" id="{78A07A4E-0073-FEBC-FE5C-38B10E18DFC8}"/>
              </a:ext>
            </a:extLst>
          </p:cNvPr>
          <p:cNvSpPr>
            <a:spLocks noGrp="1"/>
          </p:cNvSpPr>
          <p:nvPr>
            <p:ph idx="1"/>
          </p:nvPr>
        </p:nvSpPr>
        <p:spPr>
          <a:xfrm>
            <a:off x="1781503" y="2133600"/>
            <a:ext cx="7259627" cy="4404360"/>
          </a:xfrm>
        </p:spPr>
        <p:txBody>
          <a:bodyPr>
            <a:normAutofit/>
          </a:bodyPr>
          <a:lstStyle/>
          <a:p>
            <a:r>
              <a:rPr lang="en-US" dirty="0"/>
              <a:t>How many bytes can you address with 64 bits?</a:t>
            </a:r>
          </a:p>
          <a:p>
            <a:r>
              <a:rPr lang="en-US" dirty="0"/>
              <a:t>Obviously, 2</a:t>
            </a:r>
            <a:r>
              <a:rPr lang="en-US" baseline="30000" dirty="0"/>
              <a:t>64</a:t>
            </a:r>
            <a:r>
              <a:rPr lang="en-US" dirty="0"/>
              <a:t>, right?  Which is how big?</a:t>
            </a:r>
          </a:p>
          <a:p>
            <a:r>
              <a:rPr lang="en-US" dirty="0"/>
              <a:t>1.84 x 10</a:t>
            </a:r>
            <a:r>
              <a:rPr lang="en-US" baseline="30000" dirty="0"/>
              <a:t>19</a:t>
            </a:r>
            <a:r>
              <a:rPr lang="en-US" dirty="0"/>
              <a:t> or 1,840 followed by 15 zeros.  </a:t>
            </a:r>
            <a:br>
              <a:rPr lang="en-US" dirty="0"/>
            </a:br>
            <a:r>
              <a:rPr lang="en-US" dirty="0"/>
              <a:t>That’s 1,840,000 terabytes or 1.84 exabytes</a:t>
            </a:r>
          </a:p>
          <a:p>
            <a:r>
              <a:rPr lang="en-US" dirty="0"/>
              <a:t>Largest Intel/AMD memory supported today is 16 TB</a:t>
            </a:r>
          </a:p>
          <a:p>
            <a:r>
              <a:rPr lang="en-US" dirty="0"/>
              <a:t>Do we need all 64 physical address bits?</a:t>
            </a:r>
          </a:p>
          <a:p>
            <a:r>
              <a:rPr lang="en-US" dirty="0"/>
              <a:t>48 bits (2</a:t>
            </a:r>
            <a:r>
              <a:rPr lang="en-US" baseline="30000" dirty="0"/>
              <a:t>48</a:t>
            </a:r>
            <a:r>
              <a:rPr lang="en-US" dirty="0"/>
              <a:t>) will get us 281 TB.  That should be enough for current chips to become obsolete.</a:t>
            </a:r>
          </a:p>
        </p:txBody>
      </p:sp>
    </p:spTree>
    <p:extLst>
      <p:ext uri="{BB962C8B-B14F-4D97-AF65-F5344CB8AC3E}">
        <p14:creationId xmlns:p14="http://schemas.microsoft.com/office/powerpoint/2010/main" val="281829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16C-F4D0-DE4B-BC31-8D3B7435E42E}"/>
              </a:ext>
            </a:extLst>
          </p:cNvPr>
          <p:cNvSpPr>
            <a:spLocks noGrp="1"/>
          </p:cNvSpPr>
          <p:nvPr>
            <p:ph type="title"/>
          </p:nvPr>
        </p:nvSpPr>
        <p:spPr/>
        <p:txBody>
          <a:bodyPr/>
          <a:lstStyle/>
          <a:p>
            <a:r>
              <a:rPr lang="en-US" dirty="0"/>
              <a:t>Intel’s X86-64 4-layer Page Tables</a:t>
            </a:r>
          </a:p>
        </p:txBody>
      </p:sp>
      <p:pic>
        <p:nvPicPr>
          <p:cNvPr id="4" name="Content Placeholder 3">
            <a:extLst>
              <a:ext uri="{FF2B5EF4-FFF2-40B4-BE49-F238E27FC236}">
                <a16:creationId xmlns:a16="http://schemas.microsoft.com/office/drawing/2014/main" id="{23E63E75-05C0-DC4F-BA35-4B386C653DD3}"/>
              </a:ext>
            </a:extLst>
          </p:cNvPr>
          <p:cNvPicPr>
            <a:picLocks noGrp="1" noChangeAspect="1"/>
          </p:cNvPicPr>
          <p:nvPr>
            <p:ph idx="1"/>
          </p:nvPr>
        </p:nvPicPr>
        <p:blipFill>
          <a:blip r:embed="rId2"/>
          <a:stretch>
            <a:fillRect/>
          </a:stretch>
        </p:blipFill>
        <p:spPr>
          <a:xfrm>
            <a:off x="378372" y="1833389"/>
            <a:ext cx="8479878" cy="4017342"/>
          </a:xfrm>
          <a:prstGeom prst="rect">
            <a:avLst/>
          </a:prstGeom>
        </p:spPr>
      </p:pic>
    </p:spTree>
    <p:extLst>
      <p:ext uri="{BB962C8B-B14F-4D97-AF65-F5344CB8AC3E}">
        <p14:creationId xmlns:p14="http://schemas.microsoft.com/office/powerpoint/2010/main" val="290961739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AD3E24F-755C-494F-A7BC-694956B9738C}"/>
              </a:ext>
            </a:extLst>
          </p:cNvPr>
          <p:cNvSpPr>
            <a:spLocks noGrp="1"/>
          </p:cNvSpPr>
          <p:nvPr>
            <p:ph idx="1"/>
          </p:nvPr>
        </p:nvSpPr>
        <p:spPr/>
        <p:txBody>
          <a:bodyPr>
            <a:normAutofit/>
          </a:bodyPr>
          <a:lstStyle/>
          <a:p>
            <a:r>
              <a:rPr lang="en-US" dirty="0"/>
              <a:t>Which of these is False?</a:t>
            </a:r>
          </a:p>
        </p:txBody>
      </p:sp>
      <p:sp>
        <p:nvSpPr>
          <p:cNvPr id="2" name="Text Placeholder 1">
            <a:extLst>
              <a:ext uri="{FF2B5EF4-FFF2-40B4-BE49-F238E27FC236}">
                <a16:creationId xmlns:a16="http://schemas.microsoft.com/office/drawing/2014/main" id="{2AAA3E19-DDC6-F74F-9140-FD82289EEF3E}"/>
              </a:ext>
            </a:extLst>
          </p:cNvPr>
          <p:cNvSpPr>
            <a:spLocks noGrp="1"/>
          </p:cNvSpPr>
          <p:nvPr>
            <p:ph type="body" sz="quarter" idx="10"/>
          </p:nvPr>
        </p:nvSpPr>
        <p:spPr/>
        <p:txBody>
          <a:bodyPr>
            <a:normAutofit lnSpcReduction="10000"/>
          </a:bodyPr>
          <a:lstStyle/>
          <a:p>
            <a:r>
              <a:rPr lang="en-US" dirty="0"/>
              <a:t>Variable length partitions have internal but no external fragmentation</a:t>
            </a:r>
          </a:p>
          <a:p>
            <a:r>
              <a:rPr lang="en-US" dirty="0"/>
              <a:t>Paged memory systems have internal but no external fragmentation</a:t>
            </a:r>
          </a:p>
          <a:p>
            <a:r>
              <a:rPr lang="en-US" dirty="0"/>
              <a:t>Segmented memory systems have external but no internal fragmentation</a:t>
            </a:r>
          </a:p>
          <a:p>
            <a:r>
              <a:rPr lang="en-US" dirty="0"/>
              <a:t>Paged segmented memory systems have internal but no external fragmentation</a:t>
            </a:r>
          </a:p>
          <a:p>
            <a:endParaRPr lang="en-US" dirty="0"/>
          </a:p>
        </p:txBody>
      </p:sp>
      <p:sp>
        <p:nvSpPr>
          <p:cNvPr id="3" name="Text Placeholder 2">
            <a:extLst>
              <a:ext uri="{FF2B5EF4-FFF2-40B4-BE49-F238E27FC236}">
                <a16:creationId xmlns:a16="http://schemas.microsoft.com/office/drawing/2014/main" id="{104163D5-171F-0A47-BB3A-1F249B652432}"/>
              </a:ext>
            </a:extLst>
          </p:cNvPr>
          <p:cNvSpPr>
            <a:spLocks noGrp="1"/>
          </p:cNvSpPr>
          <p:nvPr>
            <p:ph type="body" sz="quarter" idx="11"/>
          </p:nvPr>
        </p:nvSpPr>
        <p:spPr/>
        <p:txBody>
          <a:bodyPr/>
          <a:lstStyle/>
          <a:p>
            <a:r>
              <a:rPr lang="en-US" dirty="0"/>
              <a:t>100</a:t>
            </a:r>
          </a:p>
        </p:txBody>
      </p:sp>
      <p:sp>
        <p:nvSpPr>
          <p:cNvPr id="6" name="Right Arrow 5">
            <a:extLst>
              <a:ext uri="{FF2B5EF4-FFF2-40B4-BE49-F238E27FC236}">
                <a16:creationId xmlns:a16="http://schemas.microsoft.com/office/drawing/2014/main" id="{4029CF30-3F9C-B743-BCCD-F4697F474581}"/>
              </a:ext>
            </a:extLst>
          </p:cNvPr>
          <p:cNvSpPr/>
          <p:nvPr/>
        </p:nvSpPr>
        <p:spPr>
          <a:xfrm>
            <a:off x="462456" y="3061138"/>
            <a:ext cx="851337" cy="36786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23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What needs to happen to ensure that LB and UB correspond to the currently running process?</a:t>
            </a:r>
          </a:p>
          <a:p>
            <a:endParaRPr lang="en-US" dirty="0"/>
          </a:p>
          <a:p>
            <a:endParaRPr lang="en-US" dirty="0"/>
          </a:p>
        </p:txBody>
      </p:sp>
      <p:sp>
        <p:nvSpPr>
          <p:cNvPr id="3" name="Text Placeholder 2">
            <a:extLst>
              <a:ext uri="{FF2B5EF4-FFF2-40B4-BE49-F238E27FC236}">
                <a16:creationId xmlns:a16="http://schemas.microsoft.com/office/drawing/2014/main" id="{7344CFDB-D29E-F645-9BA4-209D811F5B2A}"/>
              </a:ext>
            </a:extLst>
          </p:cNvPr>
          <p:cNvSpPr>
            <a:spLocks noGrp="1"/>
          </p:cNvSpPr>
          <p:nvPr>
            <p:ph type="body" sz="quarter" idx="10"/>
          </p:nvPr>
        </p:nvSpPr>
        <p:spPr/>
        <p:txBody>
          <a:bodyPr>
            <a:normAutofit fontScale="92500" lnSpcReduction="10000"/>
          </a:bodyPr>
          <a:lstStyle/>
          <a:p>
            <a:r>
              <a:rPr lang="en-US" dirty="0"/>
              <a:t>Restore LB and UB to the system stack</a:t>
            </a:r>
          </a:p>
          <a:p>
            <a:r>
              <a:rPr lang="en-US" dirty="0"/>
              <a:t>Restore LB and UB to values defined in the source code file</a:t>
            </a:r>
          </a:p>
          <a:p>
            <a:r>
              <a:rPr lang="en-US" dirty="0"/>
              <a:t>Restore LB and UB to values from the PCB</a:t>
            </a:r>
          </a:p>
          <a:p>
            <a:r>
              <a:rPr lang="en-US" dirty="0"/>
              <a:t>Calculate LB and UB from the process-id</a:t>
            </a:r>
          </a:p>
          <a:p>
            <a:endParaRPr lang="en-US" dirty="0"/>
          </a:p>
          <a:p>
            <a:pPr marL="0" indent="0">
              <a:buNone/>
            </a:pPr>
            <a:r>
              <a:rPr lang="en-US" dirty="0"/>
              <a:t>The number of the day is 36,040.</a:t>
            </a:r>
          </a:p>
          <a:p>
            <a:pPr marL="0" indent="0">
              <a:buNone/>
            </a:pPr>
            <a:endParaRPr lang="en-US" dirty="0"/>
          </a:p>
          <a:p>
            <a:endParaRPr lang="en-US" dirty="0"/>
          </a:p>
          <a:p>
            <a:endParaRPr lang="en-US" dirty="0"/>
          </a:p>
        </p:txBody>
      </p:sp>
      <p:sp>
        <p:nvSpPr>
          <p:cNvPr id="6" name="Text Placeholder 5">
            <a:extLst>
              <a:ext uri="{FF2B5EF4-FFF2-40B4-BE49-F238E27FC236}">
                <a16:creationId xmlns:a16="http://schemas.microsoft.com/office/drawing/2014/main" id="{DC2EC581-F1A6-934D-9554-438E7E70646B}"/>
              </a:ext>
            </a:extLst>
          </p:cNvPr>
          <p:cNvSpPr>
            <a:spLocks noGrp="1"/>
          </p:cNvSpPr>
          <p:nvPr>
            <p:ph type="body" sz="quarter" idx="11"/>
          </p:nvPr>
        </p:nvSpPr>
        <p:spPr/>
        <p:txBody>
          <a:bodyPr/>
          <a:lstStyle/>
          <a:p>
            <a:r>
              <a:rPr lang="en-US" dirty="0"/>
              <a:t>10</a:t>
            </a:r>
          </a:p>
        </p:txBody>
      </p:sp>
      <p:sp>
        <p:nvSpPr>
          <p:cNvPr id="5" name="Right Arrow 4">
            <a:extLst>
              <a:ext uri="{FF2B5EF4-FFF2-40B4-BE49-F238E27FC236}">
                <a16:creationId xmlns:a16="http://schemas.microsoft.com/office/drawing/2014/main" id="{4FE73CC8-1BF2-DF43-9D85-D085D7AEC6A2}"/>
              </a:ext>
            </a:extLst>
          </p:cNvPr>
          <p:cNvSpPr/>
          <p:nvPr/>
        </p:nvSpPr>
        <p:spPr>
          <a:xfrm>
            <a:off x="662153" y="4558690"/>
            <a:ext cx="882869" cy="36786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400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atin typeface="Arial" charset="0"/>
                <a:cs typeface="Arial" charset="0"/>
              </a:rPr>
              <a:t>PCB</a:t>
            </a:r>
          </a:p>
        </p:txBody>
      </p:sp>
      <p:sp>
        <p:nvSpPr>
          <p:cNvPr id="7171" name="Rectangle 3"/>
          <p:cNvSpPr>
            <a:spLocks noGrp="1" noChangeArrowheads="1"/>
          </p:cNvSpPr>
          <p:nvPr>
            <p:ph type="body" idx="1"/>
          </p:nvPr>
        </p:nvSpPr>
        <p:spPr>
          <a:xfrm>
            <a:off x="1215187" y="2133600"/>
            <a:ext cx="7643064" cy="3992563"/>
          </a:xfrm>
        </p:spPr>
        <p:txBody>
          <a:bodyPr>
            <a:normAutofit lnSpcReduction="10000"/>
          </a:bodyPr>
          <a:lstStyle/>
          <a:p>
            <a:pPr eaLnBrk="1" hangingPunct="1">
              <a:lnSpc>
                <a:spcPct val="80000"/>
              </a:lnSpc>
              <a:spcBef>
                <a:spcPts val="400"/>
              </a:spcBef>
              <a:buFontTx/>
              <a:buNone/>
            </a:pPr>
            <a:r>
              <a:rPr lang="en-US" sz="2400" b="1" dirty="0" err="1">
                <a:solidFill>
                  <a:srgbClr val="000000"/>
                </a:solidFill>
                <a:latin typeface="Courier New" charset="0"/>
                <a:ea typeface="Times New Roman" charset="0"/>
                <a:cs typeface="Courier New" charset="0"/>
              </a:rPr>
              <a:t>enum</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state_type</a:t>
            </a:r>
            <a:r>
              <a:rPr lang="en-US" sz="2400" b="1" dirty="0">
                <a:solidFill>
                  <a:srgbClr val="000000"/>
                </a:solidFill>
                <a:latin typeface="Courier New" charset="0"/>
                <a:ea typeface="Times New Roman" charset="0"/>
                <a:cs typeface="Courier New" charset="0"/>
              </a:rPr>
              <a:t> {new, ready, running, 				   waiting, halted};</a:t>
            </a:r>
          </a:p>
          <a:p>
            <a:pPr eaLnBrk="1" hangingPunct="1">
              <a:lnSpc>
                <a:spcPct val="80000"/>
              </a:lnSpc>
              <a:spcBef>
                <a:spcPts val="400"/>
              </a:spcBef>
              <a:buFontTx/>
              <a:buNone/>
            </a:pPr>
            <a:r>
              <a:rPr lang="en-US" sz="2400" b="1" dirty="0" err="1">
                <a:solidFill>
                  <a:srgbClr val="000000"/>
                </a:solidFill>
                <a:latin typeface="Courier New" charset="0"/>
                <a:ea typeface="Times New Roman" charset="0"/>
                <a:cs typeface="Courier New" charset="0"/>
              </a:rPr>
              <a:t>typedef</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struct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control_block_type</a:t>
            </a: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enum</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state_type</a:t>
            </a:r>
            <a:r>
              <a:rPr lang="en-US" sz="2400" b="1" dirty="0">
                <a:solidFill>
                  <a:srgbClr val="000000"/>
                </a:solidFill>
                <a:latin typeface="Courier New" charset="0"/>
                <a:ea typeface="Times New Roman" charset="0"/>
                <a:cs typeface="Courier New" charset="0"/>
              </a:rPr>
              <a:t> state;</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address PC;</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int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reg_file</a:t>
            </a:r>
            <a:r>
              <a:rPr lang="en-US" sz="2400" b="1" dirty="0">
                <a:solidFill>
                  <a:srgbClr val="000000"/>
                </a:solidFill>
                <a:latin typeface="Courier New" charset="0"/>
                <a:ea typeface="Times New Roman" charset="0"/>
                <a:cs typeface="Courier New" charset="0"/>
              </a:rPr>
              <a:t>[NUMREGS];</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struct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next_pcb</a:t>
            </a:r>
            <a:r>
              <a:rPr lang="en-US" sz="2400" b="1" dirty="0">
                <a:solidFill>
                  <a:srgbClr val="000000"/>
                </a:solidFill>
                <a:latin typeface="Courier New" charset="0"/>
                <a:ea typeface="Times New Roman" charset="0"/>
                <a:cs typeface="Courier New" charset="0"/>
              </a:rPr>
              <a:t>;</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int</a:t>
            </a:r>
            <a:r>
              <a:rPr lang="en-US" sz="2400" b="1" dirty="0">
                <a:solidFill>
                  <a:srgbClr val="000000"/>
                </a:solidFill>
                <a:latin typeface="Courier New" charset="0"/>
                <a:ea typeface="Times New Roman" charset="0"/>
                <a:cs typeface="Courier New" charset="0"/>
              </a:rPr>
              <a:t> priority;</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a:solidFill>
                  <a:srgbClr val="FF3300"/>
                </a:solidFill>
                <a:latin typeface="Courier New" charset="0"/>
                <a:ea typeface="Times New Roman" charset="0"/>
                <a:cs typeface="Courier New" charset="0"/>
              </a:rPr>
              <a:t>address </a:t>
            </a:r>
            <a:r>
              <a:rPr lang="en-US" sz="2400" b="1" dirty="0" err="1">
                <a:solidFill>
                  <a:srgbClr val="FF3300"/>
                </a:solidFill>
                <a:latin typeface="Courier New" charset="0"/>
                <a:ea typeface="Times New Roman" charset="0"/>
                <a:cs typeface="Courier New" charset="0"/>
              </a:rPr>
              <a:t>memory_footprint</a:t>
            </a:r>
            <a:r>
              <a:rPr lang="en-US" sz="2400" b="1" dirty="0">
                <a:solidFill>
                  <a:srgbClr val="FF33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a:t>
            </a:r>
            <a:r>
              <a:rPr lang="en-US" sz="2400" b="1" dirty="0">
                <a:solidFill>
                  <a:srgbClr val="000000"/>
                </a:solidFill>
                <a:latin typeface="Courier New" charset="0"/>
                <a:ea typeface="Times New Roman" charset="0"/>
                <a:cs typeface="Courier New" charset="0"/>
              </a:rPr>
              <a:t>;</a:t>
            </a:r>
          </a:p>
        </p:txBody>
      </p:sp>
    </p:spTree>
    <p:extLst>
      <p:ext uri="{BB962C8B-B14F-4D97-AF65-F5344CB8AC3E}">
        <p14:creationId xmlns:p14="http://schemas.microsoft.com/office/powerpoint/2010/main" val="116750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atin typeface="Arial" charset="0"/>
                <a:cs typeface="Arial" charset="0"/>
              </a:rPr>
              <a:t>PCB</a:t>
            </a:r>
          </a:p>
        </p:txBody>
      </p:sp>
      <p:sp>
        <p:nvSpPr>
          <p:cNvPr id="7171" name="Rectangle 3"/>
          <p:cNvSpPr>
            <a:spLocks noGrp="1" noChangeArrowheads="1"/>
          </p:cNvSpPr>
          <p:nvPr>
            <p:ph type="body" idx="1"/>
          </p:nvPr>
        </p:nvSpPr>
        <p:spPr>
          <a:xfrm>
            <a:off x="1215187" y="2133600"/>
            <a:ext cx="7643064" cy="3992563"/>
          </a:xfrm>
        </p:spPr>
        <p:txBody>
          <a:bodyPr>
            <a:normAutofit fontScale="92500" lnSpcReduction="10000"/>
          </a:bodyPr>
          <a:lstStyle/>
          <a:p>
            <a:pPr eaLnBrk="1" hangingPunct="1">
              <a:lnSpc>
                <a:spcPct val="80000"/>
              </a:lnSpc>
              <a:spcBef>
                <a:spcPts val="400"/>
              </a:spcBef>
              <a:buFontTx/>
              <a:buNone/>
            </a:pPr>
            <a:r>
              <a:rPr lang="en-US" sz="2400" b="1" dirty="0" err="1">
                <a:solidFill>
                  <a:srgbClr val="000000"/>
                </a:solidFill>
                <a:latin typeface="Courier New" charset="0"/>
                <a:ea typeface="Times New Roman" charset="0"/>
                <a:cs typeface="Courier New" charset="0"/>
              </a:rPr>
              <a:t>enum</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state_type</a:t>
            </a:r>
            <a:r>
              <a:rPr lang="en-US" sz="2400" b="1" dirty="0">
                <a:solidFill>
                  <a:srgbClr val="000000"/>
                </a:solidFill>
                <a:latin typeface="Courier New" charset="0"/>
                <a:ea typeface="Times New Roman" charset="0"/>
                <a:cs typeface="Courier New" charset="0"/>
              </a:rPr>
              <a:t> {new, ready, running, 				   waiting, halted};</a:t>
            </a:r>
          </a:p>
          <a:p>
            <a:pPr eaLnBrk="1" hangingPunct="1">
              <a:lnSpc>
                <a:spcPct val="80000"/>
              </a:lnSpc>
              <a:spcBef>
                <a:spcPts val="400"/>
              </a:spcBef>
              <a:buFontTx/>
              <a:buNone/>
            </a:pPr>
            <a:r>
              <a:rPr lang="en-US" sz="2400" b="1" dirty="0" err="1">
                <a:solidFill>
                  <a:srgbClr val="000000"/>
                </a:solidFill>
                <a:latin typeface="Courier New" charset="0"/>
                <a:ea typeface="Times New Roman" charset="0"/>
                <a:cs typeface="Courier New" charset="0"/>
              </a:rPr>
              <a:t>typedef</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struct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control_block_type</a:t>
            </a: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enum</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state_type</a:t>
            </a:r>
            <a:r>
              <a:rPr lang="en-US" sz="2400" b="1" dirty="0">
                <a:solidFill>
                  <a:srgbClr val="000000"/>
                </a:solidFill>
                <a:latin typeface="Courier New" charset="0"/>
                <a:ea typeface="Times New Roman" charset="0"/>
                <a:cs typeface="Courier New" charset="0"/>
              </a:rPr>
              <a:t> state;</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address PC;</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int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reg_file</a:t>
            </a:r>
            <a:r>
              <a:rPr lang="en-US" sz="2400" b="1" dirty="0">
                <a:solidFill>
                  <a:srgbClr val="000000"/>
                </a:solidFill>
                <a:latin typeface="Courier New" charset="0"/>
                <a:ea typeface="Times New Roman" charset="0"/>
                <a:cs typeface="Courier New" charset="0"/>
              </a:rPr>
              <a:t>[NUMREGS];</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struct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next_pcb</a:t>
            </a:r>
            <a:r>
              <a:rPr lang="en-US" sz="2400" b="1" dirty="0">
                <a:solidFill>
                  <a:srgbClr val="000000"/>
                </a:solidFill>
                <a:latin typeface="Courier New" charset="0"/>
                <a:ea typeface="Times New Roman" charset="0"/>
                <a:cs typeface="Courier New" charset="0"/>
              </a:rPr>
              <a:t>;</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int</a:t>
            </a:r>
            <a:r>
              <a:rPr lang="en-US" sz="2400" b="1" dirty="0">
                <a:solidFill>
                  <a:srgbClr val="000000"/>
                </a:solidFill>
                <a:latin typeface="Courier New" charset="0"/>
                <a:ea typeface="Times New Roman" charset="0"/>
                <a:cs typeface="Courier New" charset="0"/>
              </a:rPr>
              <a:t> priority;</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a:solidFill>
                  <a:srgbClr val="FF3300"/>
                </a:solidFill>
                <a:latin typeface="Courier New" charset="0"/>
                <a:ea typeface="Times New Roman" charset="0"/>
                <a:cs typeface="Courier New" charset="0"/>
              </a:rPr>
              <a:t>address LB;</a:t>
            </a:r>
          </a:p>
          <a:p>
            <a:pPr eaLnBrk="1" hangingPunct="1">
              <a:lnSpc>
                <a:spcPct val="80000"/>
              </a:lnSpc>
              <a:spcBef>
                <a:spcPts val="400"/>
              </a:spcBef>
              <a:buFontTx/>
              <a:buNone/>
            </a:pPr>
            <a:r>
              <a:rPr lang="en-US" b="1" dirty="0">
                <a:solidFill>
                  <a:srgbClr val="FF3300"/>
                </a:solidFill>
                <a:latin typeface="Courier New" charset="0"/>
                <a:ea typeface="Times New Roman" charset="0"/>
                <a:cs typeface="Courier New" charset="0"/>
              </a:rPr>
              <a:t>	address UB;</a:t>
            </a:r>
            <a:endParaRPr lang="en-US" sz="2400" b="1" dirty="0">
              <a:solidFill>
                <a:srgbClr val="FF3300"/>
              </a:solidFill>
              <a:latin typeface="Courier New" charset="0"/>
              <a:ea typeface="Times New Roman" charset="0"/>
              <a:cs typeface="Courier New" charset="0"/>
            </a:endParaRP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a:t>
            </a:r>
            <a:r>
              <a:rPr lang="en-US" sz="2400" b="1" dirty="0">
                <a:solidFill>
                  <a:srgbClr val="000000"/>
                </a:solidFill>
                <a:latin typeface="Courier New" charset="0"/>
                <a:ea typeface="Times New Roman" charset="0"/>
                <a:cs typeface="Courier New" charset="0"/>
              </a:rPr>
              <a:t>;</a:t>
            </a:r>
          </a:p>
        </p:txBody>
      </p:sp>
    </p:spTree>
    <p:extLst>
      <p:ext uri="{BB962C8B-B14F-4D97-AF65-F5344CB8AC3E}">
        <p14:creationId xmlns:p14="http://schemas.microsoft.com/office/powerpoint/2010/main" val="7784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by the OS</a:t>
            </a:r>
          </a:p>
        </p:txBody>
      </p:sp>
      <p:sp>
        <p:nvSpPr>
          <p:cNvPr id="3" name="Content Placeholder 2"/>
          <p:cNvSpPr>
            <a:spLocks noGrp="1"/>
          </p:cNvSpPr>
          <p:nvPr>
            <p:ph idx="1"/>
          </p:nvPr>
        </p:nvSpPr>
        <p:spPr/>
        <p:txBody>
          <a:bodyPr/>
          <a:lstStyle/>
          <a:p>
            <a:r>
              <a:rPr lang="en-US" dirty="0"/>
              <a:t>At load time (loader)</a:t>
            </a:r>
          </a:p>
          <a:p>
            <a:pPr lvl="1"/>
            <a:r>
              <a:rPr lang="en-US" dirty="0"/>
              <a:t>Place P1 in memory</a:t>
            </a:r>
          </a:p>
          <a:p>
            <a:pPr lvl="1"/>
            <a:r>
              <a:rPr lang="en-US" dirty="0"/>
              <a:t>Set LB and UB in the PCB</a:t>
            </a:r>
          </a:p>
          <a:p>
            <a:r>
              <a:rPr lang="en-US" dirty="0"/>
              <a:t>At context switch time (dispatcher)</a:t>
            </a:r>
          </a:p>
          <a:p>
            <a:pPr lvl="1"/>
            <a:r>
              <a:rPr lang="en-US" dirty="0"/>
              <a:t>Load LB and UB from the PCB into the new CPU registers</a:t>
            </a:r>
          </a:p>
        </p:txBody>
      </p:sp>
      <p:sp>
        <p:nvSpPr>
          <p:cNvPr id="4" name="Rectangle 3"/>
          <p:cNvSpPr/>
          <p:nvPr/>
        </p:nvSpPr>
        <p:spPr>
          <a:xfrm>
            <a:off x="6754682" y="1937922"/>
            <a:ext cx="722543" cy="33941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754682" y="2287398"/>
            <a:ext cx="722543" cy="339410"/>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a:t>
            </a:r>
          </a:p>
        </p:txBody>
      </p:sp>
      <p:sp>
        <p:nvSpPr>
          <p:cNvPr id="6" name="Rectangle 5"/>
          <p:cNvSpPr/>
          <p:nvPr/>
        </p:nvSpPr>
        <p:spPr>
          <a:xfrm>
            <a:off x="6754682" y="2636874"/>
            <a:ext cx="722543" cy="33941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Magnetic Disk 6"/>
          <p:cNvSpPr/>
          <p:nvPr/>
        </p:nvSpPr>
        <p:spPr>
          <a:xfrm>
            <a:off x="8265453" y="2518204"/>
            <a:ext cx="592797" cy="569333"/>
          </a:xfrm>
          <a:prstGeom prst="flowChartMagneticDisk">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a:t>
            </a:r>
          </a:p>
        </p:txBody>
      </p:sp>
      <p:cxnSp>
        <p:nvCxnSpPr>
          <p:cNvPr id="9" name="Straight Arrow Connector 8"/>
          <p:cNvCxnSpPr/>
          <p:nvPr/>
        </p:nvCxnSpPr>
        <p:spPr>
          <a:xfrm flipH="1" flipV="1">
            <a:off x="7575753" y="2518204"/>
            <a:ext cx="547381" cy="295615"/>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6557625" y="2287398"/>
            <a:ext cx="101812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6557625" y="2646058"/>
            <a:ext cx="101812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813186" y="2100753"/>
            <a:ext cx="744439" cy="369332"/>
          </a:xfrm>
          <a:prstGeom prst="rect">
            <a:avLst/>
          </a:prstGeom>
          <a:noFill/>
        </p:spPr>
        <p:txBody>
          <a:bodyPr wrap="square" rtlCol="0">
            <a:spAutoFit/>
          </a:bodyPr>
          <a:lstStyle/>
          <a:p>
            <a:pPr algn="r"/>
            <a:r>
              <a:rPr lang="en-US" dirty="0">
                <a:solidFill>
                  <a:schemeClr val="accent1"/>
                </a:solidFill>
              </a:rPr>
              <a:t>LB</a:t>
            </a:r>
          </a:p>
        </p:txBody>
      </p:sp>
      <p:sp>
        <p:nvSpPr>
          <p:cNvPr id="14" name="TextBox 13"/>
          <p:cNvSpPr txBox="1"/>
          <p:nvPr/>
        </p:nvSpPr>
        <p:spPr>
          <a:xfrm>
            <a:off x="5813186" y="2452510"/>
            <a:ext cx="744439" cy="369332"/>
          </a:xfrm>
          <a:prstGeom prst="rect">
            <a:avLst/>
          </a:prstGeom>
          <a:noFill/>
        </p:spPr>
        <p:txBody>
          <a:bodyPr wrap="square" rtlCol="0">
            <a:spAutoFit/>
          </a:bodyPr>
          <a:lstStyle/>
          <a:p>
            <a:pPr algn="r"/>
            <a:r>
              <a:rPr lang="en-US" dirty="0">
                <a:solidFill>
                  <a:schemeClr val="accent1"/>
                </a:solidFill>
              </a:rPr>
              <a:t>UB</a:t>
            </a:r>
          </a:p>
        </p:txBody>
      </p:sp>
      <p:sp>
        <p:nvSpPr>
          <p:cNvPr id="15" name="TextBox 14"/>
          <p:cNvSpPr txBox="1"/>
          <p:nvPr/>
        </p:nvSpPr>
        <p:spPr>
          <a:xfrm>
            <a:off x="6754681" y="3006206"/>
            <a:ext cx="722543" cy="369332"/>
          </a:xfrm>
          <a:prstGeom prst="rect">
            <a:avLst/>
          </a:prstGeom>
          <a:noFill/>
        </p:spPr>
        <p:txBody>
          <a:bodyPr wrap="square" rtlCol="0">
            <a:spAutoFit/>
          </a:bodyPr>
          <a:lstStyle/>
          <a:p>
            <a:pPr algn="ctr"/>
            <a:r>
              <a:rPr lang="en-US" dirty="0" err="1">
                <a:solidFill>
                  <a:srgbClr val="008000"/>
                </a:solidFill>
              </a:rPr>
              <a:t>Mem</a:t>
            </a:r>
            <a:endParaRPr lang="en-US" dirty="0">
              <a:solidFill>
                <a:srgbClr val="008000"/>
              </a:solidFill>
            </a:endParaRPr>
          </a:p>
        </p:txBody>
      </p:sp>
    </p:spTree>
    <p:extLst>
      <p:ext uri="{BB962C8B-B14F-4D97-AF65-F5344CB8AC3E}">
        <p14:creationId xmlns:p14="http://schemas.microsoft.com/office/powerpoint/2010/main" val="77446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Limits of “bounds register” mechanism?</a:t>
            </a:r>
          </a:p>
        </p:txBody>
      </p:sp>
      <p:sp>
        <p:nvSpPr>
          <p:cNvPr id="3" name="Content Placeholder 2"/>
          <p:cNvSpPr>
            <a:spLocks noGrp="1"/>
          </p:cNvSpPr>
          <p:nvPr>
            <p:ph idx="1"/>
          </p:nvPr>
        </p:nvSpPr>
        <p:spPr>
          <a:xfrm>
            <a:off x="1781503" y="2133600"/>
            <a:ext cx="7076747" cy="1227655"/>
          </a:xfrm>
        </p:spPr>
        <p:txBody>
          <a:bodyPr/>
          <a:lstStyle/>
          <a:p>
            <a:r>
              <a:rPr lang="en-US" dirty="0"/>
              <a:t>Relocation isn’t possible</a:t>
            </a:r>
          </a:p>
          <a:p>
            <a:r>
              <a:rPr lang="en-US" dirty="0"/>
              <a:t>Swapping-in can be a problem</a:t>
            </a:r>
          </a:p>
        </p:txBody>
      </p:sp>
      <p:sp>
        <p:nvSpPr>
          <p:cNvPr id="4" name="Rectangle 3"/>
          <p:cNvSpPr/>
          <p:nvPr/>
        </p:nvSpPr>
        <p:spPr>
          <a:xfrm>
            <a:off x="1280872" y="3766357"/>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p:txBody>
      </p:sp>
      <p:sp>
        <p:nvSpPr>
          <p:cNvPr id="5" name="Rectangle 4"/>
          <p:cNvSpPr/>
          <p:nvPr/>
        </p:nvSpPr>
        <p:spPr>
          <a:xfrm>
            <a:off x="1277913" y="4165104"/>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a:t>
            </a:r>
          </a:p>
        </p:txBody>
      </p:sp>
      <p:sp>
        <p:nvSpPr>
          <p:cNvPr id="6" name="Rectangle 5"/>
          <p:cNvSpPr/>
          <p:nvPr/>
        </p:nvSpPr>
        <p:spPr>
          <a:xfrm>
            <a:off x="1274954" y="4563851"/>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P2</a:t>
            </a:r>
          </a:p>
        </p:txBody>
      </p:sp>
      <p:cxnSp>
        <p:nvCxnSpPr>
          <p:cNvPr id="8" name="Straight Connector 7"/>
          <p:cNvCxnSpPr/>
          <p:nvPr/>
        </p:nvCxnSpPr>
        <p:spPr>
          <a:xfrm>
            <a:off x="1072867" y="4149562"/>
            <a:ext cx="1499824" cy="1554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72867" y="4540538"/>
            <a:ext cx="1499824" cy="1554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496056" y="4011215"/>
            <a:ext cx="853915" cy="307777"/>
          </a:xfrm>
          <a:prstGeom prst="rect">
            <a:avLst/>
          </a:prstGeom>
          <a:noFill/>
        </p:spPr>
        <p:txBody>
          <a:bodyPr wrap="square" rtlCol="0">
            <a:spAutoFit/>
          </a:bodyPr>
          <a:lstStyle/>
          <a:p>
            <a:r>
              <a:rPr lang="en-US" sz="1400" dirty="0"/>
              <a:t>1000</a:t>
            </a:r>
          </a:p>
        </p:txBody>
      </p:sp>
      <p:sp>
        <p:nvSpPr>
          <p:cNvPr id="11" name="TextBox 10"/>
          <p:cNvSpPr txBox="1"/>
          <p:nvPr/>
        </p:nvSpPr>
        <p:spPr>
          <a:xfrm>
            <a:off x="2496056" y="4386649"/>
            <a:ext cx="853915" cy="307777"/>
          </a:xfrm>
          <a:prstGeom prst="rect">
            <a:avLst/>
          </a:prstGeom>
          <a:noFill/>
        </p:spPr>
        <p:txBody>
          <a:bodyPr wrap="square" rtlCol="0">
            <a:spAutoFit/>
          </a:bodyPr>
          <a:lstStyle/>
          <a:p>
            <a:r>
              <a:rPr lang="en-US" sz="1400" dirty="0"/>
              <a:t>2000</a:t>
            </a:r>
          </a:p>
        </p:txBody>
      </p:sp>
      <p:sp>
        <p:nvSpPr>
          <p:cNvPr id="12" name="TextBox 11"/>
          <p:cNvSpPr txBox="1"/>
          <p:nvPr/>
        </p:nvSpPr>
        <p:spPr>
          <a:xfrm>
            <a:off x="2496056" y="4762083"/>
            <a:ext cx="853915" cy="307777"/>
          </a:xfrm>
          <a:prstGeom prst="rect">
            <a:avLst/>
          </a:prstGeom>
          <a:noFill/>
        </p:spPr>
        <p:txBody>
          <a:bodyPr wrap="square" rtlCol="0">
            <a:spAutoFit/>
          </a:bodyPr>
          <a:lstStyle/>
          <a:p>
            <a:r>
              <a:rPr lang="en-US" sz="1400" dirty="0"/>
              <a:t>3000</a:t>
            </a:r>
          </a:p>
        </p:txBody>
      </p:sp>
      <p:sp>
        <p:nvSpPr>
          <p:cNvPr id="13" name="Magnetic Disk 12"/>
          <p:cNvSpPr/>
          <p:nvPr/>
        </p:nvSpPr>
        <p:spPr>
          <a:xfrm>
            <a:off x="3525134" y="4540537"/>
            <a:ext cx="689700" cy="660101"/>
          </a:xfrm>
          <a:prstGeom prst="flowChartMagneticDisk">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swap</a:t>
            </a:r>
          </a:p>
        </p:txBody>
      </p:sp>
      <p:cxnSp>
        <p:nvCxnSpPr>
          <p:cNvPr id="15" name="Straight Arrow Connector 14"/>
          <p:cNvCxnSpPr>
            <a:stCxn id="5" idx="3"/>
            <a:endCxn id="13" idx="1"/>
          </p:cNvCxnSpPr>
          <p:nvPr/>
        </p:nvCxnSpPr>
        <p:spPr>
          <a:xfrm>
            <a:off x="2306989" y="4356707"/>
            <a:ext cx="1562995" cy="183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2844" y="4165104"/>
            <a:ext cx="1072867" cy="375433"/>
          </a:xfrm>
          <a:prstGeom prst="rect">
            <a:avLst/>
          </a:prstGeom>
          <a:noFill/>
        </p:spPr>
        <p:txBody>
          <a:bodyPr wrap="square" rtlCol="0">
            <a:spAutoFit/>
          </a:bodyPr>
          <a:lstStyle/>
          <a:p>
            <a:r>
              <a:rPr lang="en-US" dirty="0">
                <a:solidFill>
                  <a:srgbClr val="990000"/>
                </a:solidFill>
              </a:rPr>
              <a:t>dormant</a:t>
            </a:r>
          </a:p>
        </p:txBody>
      </p:sp>
      <p:sp>
        <p:nvSpPr>
          <p:cNvPr id="16" name="Multiply 15">
            <a:extLst>
              <a:ext uri="{FF2B5EF4-FFF2-40B4-BE49-F238E27FC236}">
                <a16:creationId xmlns:a16="http://schemas.microsoft.com/office/drawing/2014/main" id="{461DA3AA-0E8E-974A-9B1A-0ADBE71495CC}"/>
              </a:ext>
            </a:extLst>
          </p:cNvPr>
          <p:cNvSpPr/>
          <p:nvPr/>
        </p:nvSpPr>
        <p:spPr>
          <a:xfrm>
            <a:off x="1266965" y="4157332"/>
            <a:ext cx="1029076" cy="383205"/>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27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dissolv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0" grpId="0"/>
      <p:bldP spid="11" grpId="0"/>
      <p:bldP spid="12" grpId="0"/>
      <p:bldP spid="13" grpId="0" animBg="1"/>
      <p:bldP spid="18"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far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3378283"/>
              </p:ext>
            </p:extLst>
          </p:nvPr>
        </p:nvGraphicFramePr>
        <p:xfrm>
          <a:off x="1781175" y="2133600"/>
          <a:ext cx="7077076" cy="2931160"/>
        </p:xfrm>
        <a:graphic>
          <a:graphicData uri="http://schemas.openxmlformats.org/drawingml/2006/table">
            <a:tbl>
              <a:tblPr firstRow="1" bandRow="1">
                <a:tableStyleId>{5C22544A-7EE6-4342-B048-85BDC9FD1C3A}</a:tableStyleId>
              </a:tblPr>
              <a:tblGrid>
                <a:gridCol w="3538538">
                  <a:extLst>
                    <a:ext uri="{9D8B030D-6E8A-4147-A177-3AD203B41FA5}">
                      <a16:colId xmlns:a16="http://schemas.microsoft.com/office/drawing/2014/main" val="20000"/>
                    </a:ext>
                  </a:extLst>
                </a:gridCol>
                <a:gridCol w="3538538">
                  <a:extLst>
                    <a:ext uri="{9D8B030D-6E8A-4147-A177-3AD203B41FA5}">
                      <a16:colId xmlns:a16="http://schemas.microsoft.com/office/drawing/2014/main" val="20001"/>
                    </a:ext>
                  </a:extLst>
                </a:gridCol>
              </a:tblGrid>
              <a:tr h="370840">
                <a:tc>
                  <a:txBody>
                    <a:bodyPr/>
                    <a:lstStyle/>
                    <a:p>
                      <a:r>
                        <a:rPr lang="en-US" dirty="0"/>
                        <a:t>Software</a:t>
                      </a:r>
                    </a:p>
                  </a:txBody>
                  <a:tcPr/>
                </a:tc>
                <a:tc>
                  <a:txBody>
                    <a:bodyPr/>
                    <a:lstStyle/>
                    <a:p>
                      <a:r>
                        <a:rPr lang="en-US" dirty="0"/>
                        <a:t>Hardware</a:t>
                      </a:r>
                    </a:p>
                  </a:txBody>
                  <a:tcPr/>
                </a:tc>
                <a:extLst>
                  <a:ext uri="{0D108BD9-81ED-4DB2-BD59-A6C34878D82A}">
                    <a16:rowId xmlns:a16="http://schemas.microsoft.com/office/drawing/2014/main" val="10000"/>
                  </a:ext>
                </a:extLst>
              </a:tr>
              <a:tr h="370840">
                <a:tc>
                  <a:txBody>
                    <a:bodyPr/>
                    <a:lstStyle/>
                    <a:p>
                      <a:r>
                        <a:rPr lang="en-US" dirty="0"/>
                        <a:t>High level language </a:t>
                      </a:r>
                    </a:p>
                    <a:p>
                      <a:r>
                        <a:rPr lang="en-US" dirty="0"/>
                        <a:t>  + compiler + linker</a:t>
                      </a:r>
                    </a:p>
                  </a:txBody>
                  <a:tcPr/>
                </a:tc>
                <a:tc>
                  <a:txBody>
                    <a:bodyPr/>
                    <a:lstStyle/>
                    <a:p>
                      <a:r>
                        <a:rPr lang="en-US" dirty="0"/>
                        <a:t>ISA,</a:t>
                      </a:r>
                      <a:r>
                        <a:rPr lang="en-US" baseline="0" dirty="0"/>
                        <a:t> addressing modes, stack, registers</a:t>
                      </a:r>
                      <a:endParaRPr lang="en-US" dirty="0"/>
                    </a:p>
                  </a:txBody>
                  <a:tcPr/>
                </a:tc>
                <a:extLst>
                  <a:ext uri="{0D108BD9-81ED-4DB2-BD59-A6C34878D82A}">
                    <a16:rowId xmlns:a16="http://schemas.microsoft.com/office/drawing/2014/main" val="10001"/>
                  </a:ext>
                </a:extLst>
              </a:tr>
              <a:tr h="370840">
                <a:tc>
                  <a:txBody>
                    <a:bodyPr/>
                    <a:lstStyle/>
                    <a:p>
                      <a:r>
                        <a:rPr lang="en-US" dirty="0"/>
                        <a:t>Program discontinuities </a:t>
                      </a:r>
                    </a:p>
                    <a:p>
                      <a:r>
                        <a:rPr lang="en-US" dirty="0"/>
                        <a:t>  (INT handler in OS)</a:t>
                      </a:r>
                    </a:p>
                  </a:txBody>
                  <a:tcPr/>
                </a:tc>
                <a:tc>
                  <a:txBody>
                    <a:bodyPr/>
                    <a:lstStyle/>
                    <a:p>
                      <a:r>
                        <a:rPr lang="en-US" dirty="0"/>
                        <a:t>Interrupt support, processor implementation (simple</a:t>
                      </a:r>
                      <a:r>
                        <a:rPr lang="en-US" baseline="0" dirty="0"/>
                        <a:t> + pipeline)</a:t>
                      </a:r>
                      <a:endParaRPr lang="en-US" dirty="0"/>
                    </a:p>
                  </a:txBody>
                  <a:tcPr/>
                </a:tc>
                <a:extLst>
                  <a:ext uri="{0D108BD9-81ED-4DB2-BD59-A6C34878D82A}">
                    <a16:rowId xmlns:a16="http://schemas.microsoft.com/office/drawing/2014/main" val="10002"/>
                  </a:ext>
                </a:extLst>
              </a:tr>
              <a:tr h="370840">
                <a:tc>
                  <a:txBody>
                    <a:bodyPr/>
                    <a:lstStyle/>
                    <a:p>
                      <a:r>
                        <a:rPr lang="en-US" dirty="0"/>
                        <a:t>OS process scheduler</a:t>
                      </a:r>
                      <a:r>
                        <a:rPr lang="en-US" baseline="0" dirty="0"/>
                        <a:t> </a:t>
                      </a:r>
                    </a:p>
                    <a:p>
                      <a:r>
                        <a:rPr lang="en-US" baseline="0" dirty="0"/>
                        <a:t>  + loader</a:t>
                      </a:r>
                      <a:endParaRPr lang="en-US" dirty="0"/>
                    </a:p>
                  </a:txBody>
                  <a:tcPr/>
                </a:tc>
                <a:tc>
                  <a:txBody>
                    <a:bodyPr/>
                    <a:lstStyle/>
                    <a:p>
                      <a:r>
                        <a:rPr lang="en-US" dirty="0"/>
                        <a:t>Process as an abstraction, context switching</a:t>
                      </a:r>
                    </a:p>
                  </a:txBody>
                  <a:tcPr/>
                </a:tc>
                <a:extLst>
                  <a:ext uri="{0D108BD9-81ED-4DB2-BD59-A6C34878D82A}">
                    <a16:rowId xmlns:a16="http://schemas.microsoft.com/office/drawing/2014/main" val="10003"/>
                  </a:ext>
                </a:extLst>
              </a:tr>
              <a:tr h="370840">
                <a:tc>
                  <a:txBody>
                    <a:bodyPr/>
                    <a:lstStyle/>
                    <a:p>
                      <a:r>
                        <a:rPr lang="en-US" dirty="0">
                          <a:solidFill>
                            <a:srgbClr val="00B050"/>
                          </a:solidFill>
                        </a:rPr>
                        <a:t>OS memory management</a:t>
                      </a:r>
                    </a:p>
                  </a:txBody>
                  <a:tcPr/>
                </a:tc>
                <a:tc>
                  <a:txBody>
                    <a:bodyPr/>
                    <a:lstStyle/>
                    <a:p>
                      <a:r>
                        <a:rPr lang="en-US" dirty="0">
                          <a:solidFill>
                            <a:srgbClr val="00B050"/>
                          </a:solidFill>
                        </a:rPr>
                        <a:t>Hardware</a:t>
                      </a:r>
                      <a:r>
                        <a:rPr lang="en-US" baseline="0" dirty="0">
                          <a:solidFill>
                            <a:srgbClr val="00B050"/>
                          </a:solidFill>
                        </a:rPr>
                        <a:t> support for memory management</a:t>
                      </a:r>
                      <a:endParaRPr lang="en-US" dirty="0">
                        <a:solidFill>
                          <a:srgbClr val="00B050"/>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93892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Limits of “bounds register” mechanism?</a:t>
            </a:r>
          </a:p>
        </p:txBody>
      </p:sp>
      <p:sp>
        <p:nvSpPr>
          <p:cNvPr id="3" name="Content Placeholder 2"/>
          <p:cNvSpPr>
            <a:spLocks noGrp="1"/>
          </p:cNvSpPr>
          <p:nvPr>
            <p:ph idx="1"/>
          </p:nvPr>
        </p:nvSpPr>
        <p:spPr>
          <a:xfrm>
            <a:off x="1781503" y="2133600"/>
            <a:ext cx="7076747" cy="1227655"/>
          </a:xfrm>
        </p:spPr>
        <p:txBody>
          <a:bodyPr/>
          <a:lstStyle/>
          <a:p>
            <a:r>
              <a:rPr lang="en-US" dirty="0"/>
              <a:t>Relocation isn’t possible</a:t>
            </a:r>
          </a:p>
          <a:p>
            <a:r>
              <a:rPr lang="en-US" dirty="0"/>
              <a:t>Swapping in is a problem</a:t>
            </a:r>
          </a:p>
        </p:txBody>
      </p:sp>
      <p:sp>
        <p:nvSpPr>
          <p:cNvPr id="4" name="Rectangle 3"/>
          <p:cNvSpPr/>
          <p:nvPr/>
        </p:nvSpPr>
        <p:spPr>
          <a:xfrm>
            <a:off x="1280872" y="3766357"/>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p:txBody>
      </p:sp>
      <p:sp>
        <p:nvSpPr>
          <p:cNvPr id="5" name="Rectangle 4"/>
          <p:cNvSpPr/>
          <p:nvPr/>
        </p:nvSpPr>
        <p:spPr>
          <a:xfrm>
            <a:off x="1277913" y="4165104"/>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P3</a:t>
            </a:r>
          </a:p>
        </p:txBody>
      </p:sp>
      <p:sp>
        <p:nvSpPr>
          <p:cNvPr id="6" name="Rectangle 5"/>
          <p:cNvSpPr/>
          <p:nvPr/>
        </p:nvSpPr>
        <p:spPr>
          <a:xfrm>
            <a:off x="1274954" y="4563851"/>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P2</a:t>
            </a:r>
          </a:p>
        </p:txBody>
      </p:sp>
      <p:cxnSp>
        <p:nvCxnSpPr>
          <p:cNvPr id="8" name="Straight Connector 7"/>
          <p:cNvCxnSpPr/>
          <p:nvPr/>
        </p:nvCxnSpPr>
        <p:spPr>
          <a:xfrm>
            <a:off x="1072867" y="4149562"/>
            <a:ext cx="1499824" cy="1554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72867" y="4540538"/>
            <a:ext cx="1499824" cy="1554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496056" y="4011215"/>
            <a:ext cx="853915" cy="307777"/>
          </a:xfrm>
          <a:prstGeom prst="rect">
            <a:avLst/>
          </a:prstGeom>
          <a:noFill/>
        </p:spPr>
        <p:txBody>
          <a:bodyPr wrap="square" rtlCol="0">
            <a:spAutoFit/>
          </a:bodyPr>
          <a:lstStyle/>
          <a:p>
            <a:r>
              <a:rPr lang="en-US" sz="1400" dirty="0"/>
              <a:t>1000</a:t>
            </a:r>
          </a:p>
        </p:txBody>
      </p:sp>
      <p:sp>
        <p:nvSpPr>
          <p:cNvPr id="11" name="TextBox 10"/>
          <p:cNvSpPr txBox="1"/>
          <p:nvPr/>
        </p:nvSpPr>
        <p:spPr>
          <a:xfrm>
            <a:off x="2496056" y="4386649"/>
            <a:ext cx="853915" cy="307777"/>
          </a:xfrm>
          <a:prstGeom prst="rect">
            <a:avLst/>
          </a:prstGeom>
          <a:noFill/>
        </p:spPr>
        <p:txBody>
          <a:bodyPr wrap="square" rtlCol="0">
            <a:spAutoFit/>
          </a:bodyPr>
          <a:lstStyle/>
          <a:p>
            <a:r>
              <a:rPr lang="en-US" sz="1400" dirty="0"/>
              <a:t>2000</a:t>
            </a:r>
          </a:p>
        </p:txBody>
      </p:sp>
      <p:sp>
        <p:nvSpPr>
          <p:cNvPr id="12" name="TextBox 11"/>
          <p:cNvSpPr txBox="1"/>
          <p:nvPr/>
        </p:nvSpPr>
        <p:spPr>
          <a:xfrm>
            <a:off x="2496056" y="4762083"/>
            <a:ext cx="853915" cy="307777"/>
          </a:xfrm>
          <a:prstGeom prst="rect">
            <a:avLst/>
          </a:prstGeom>
          <a:noFill/>
        </p:spPr>
        <p:txBody>
          <a:bodyPr wrap="square" rtlCol="0">
            <a:spAutoFit/>
          </a:bodyPr>
          <a:lstStyle/>
          <a:p>
            <a:r>
              <a:rPr lang="en-US" sz="1400" dirty="0"/>
              <a:t>3000</a:t>
            </a:r>
          </a:p>
        </p:txBody>
      </p:sp>
      <p:sp>
        <p:nvSpPr>
          <p:cNvPr id="13" name="Magnetic Disk 12"/>
          <p:cNvSpPr/>
          <p:nvPr/>
        </p:nvSpPr>
        <p:spPr>
          <a:xfrm>
            <a:off x="3525134" y="4540537"/>
            <a:ext cx="689700" cy="660101"/>
          </a:xfrm>
          <a:prstGeom prst="flowChartMagneticDisk">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a:t>
            </a:r>
          </a:p>
        </p:txBody>
      </p:sp>
      <p:cxnSp>
        <p:nvCxnSpPr>
          <p:cNvPr id="15" name="Straight Arrow Connector 14"/>
          <p:cNvCxnSpPr>
            <a:stCxn id="5" idx="3"/>
            <a:endCxn id="13" idx="1"/>
          </p:cNvCxnSpPr>
          <p:nvPr/>
        </p:nvCxnSpPr>
        <p:spPr>
          <a:xfrm>
            <a:off x="2306989" y="4356707"/>
            <a:ext cx="1562995" cy="183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24310" y="4563851"/>
            <a:ext cx="1193291" cy="923330"/>
          </a:xfrm>
          <a:prstGeom prst="rect">
            <a:avLst/>
          </a:prstGeom>
          <a:noFill/>
        </p:spPr>
        <p:txBody>
          <a:bodyPr wrap="square" rtlCol="0">
            <a:spAutoFit/>
          </a:bodyPr>
          <a:lstStyle/>
          <a:p>
            <a:r>
              <a:rPr lang="en-US" dirty="0">
                <a:solidFill>
                  <a:srgbClr val="990000"/>
                </a:solidFill>
              </a:rPr>
              <a:t>P1 swapped out</a:t>
            </a:r>
          </a:p>
        </p:txBody>
      </p:sp>
      <p:sp>
        <p:nvSpPr>
          <p:cNvPr id="14" name="Multiply 13"/>
          <p:cNvSpPr/>
          <p:nvPr/>
        </p:nvSpPr>
        <p:spPr>
          <a:xfrm>
            <a:off x="1280872" y="4563851"/>
            <a:ext cx="1029076" cy="383205"/>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184857" y="4958999"/>
            <a:ext cx="1193291" cy="646331"/>
          </a:xfrm>
          <a:prstGeom prst="rect">
            <a:avLst/>
          </a:prstGeom>
          <a:noFill/>
        </p:spPr>
        <p:txBody>
          <a:bodyPr wrap="square" rtlCol="0">
            <a:spAutoFit/>
          </a:bodyPr>
          <a:lstStyle/>
          <a:p>
            <a:pPr algn="ctr"/>
            <a:r>
              <a:rPr lang="en-US" dirty="0">
                <a:solidFill>
                  <a:srgbClr val="990000"/>
                </a:solidFill>
              </a:rPr>
              <a:t>P2 finishes</a:t>
            </a:r>
          </a:p>
        </p:txBody>
      </p:sp>
    </p:spTree>
    <p:extLst>
      <p:ext uri="{BB962C8B-B14F-4D97-AF65-F5344CB8AC3E}">
        <p14:creationId xmlns:p14="http://schemas.microsoft.com/office/powerpoint/2010/main" val="19260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Limits of “bounds register” mechanism?</a:t>
            </a:r>
          </a:p>
        </p:txBody>
      </p:sp>
      <p:sp>
        <p:nvSpPr>
          <p:cNvPr id="3" name="Content Placeholder 2"/>
          <p:cNvSpPr>
            <a:spLocks noGrp="1"/>
          </p:cNvSpPr>
          <p:nvPr>
            <p:ph idx="1"/>
          </p:nvPr>
        </p:nvSpPr>
        <p:spPr>
          <a:xfrm>
            <a:off x="1781503" y="2133600"/>
            <a:ext cx="7076747" cy="1227655"/>
          </a:xfrm>
        </p:spPr>
        <p:txBody>
          <a:bodyPr/>
          <a:lstStyle/>
          <a:p>
            <a:r>
              <a:rPr lang="en-US" dirty="0"/>
              <a:t>Relocation isn’t possible</a:t>
            </a:r>
          </a:p>
          <a:p>
            <a:r>
              <a:rPr lang="en-US" dirty="0"/>
              <a:t>Swapping in is a problem</a:t>
            </a:r>
          </a:p>
        </p:txBody>
      </p:sp>
      <p:sp>
        <p:nvSpPr>
          <p:cNvPr id="4" name="Rectangle 3"/>
          <p:cNvSpPr/>
          <p:nvPr/>
        </p:nvSpPr>
        <p:spPr>
          <a:xfrm>
            <a:off x="1280872" y="3766357"/>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p:txBody>
      </p:sp>
      <p:sp>
        <p:nvSpPr>
          <p:cNvPr id="5" name="Rectangle 4"/>
          <p:cNvSpPr/>
          <p:nvPr/>
        </p:nvSpPr>
        <p:spPr>
          <a:xfrm>
            <a:off x="1277913" y="4165104"/>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P3</a:t>
            </a:r>
          </a:p>
        </p:txBody>
      </p:sp>
      <p:sp>
        <p:nvSpPr>
          <p:cNvPr id="6" name="Rectangle 5"/>
          <p:cNvSpPr/>
          <p:nvPr/>
        </p:nvSpPr>
        <p:spPr>
          <a:xfrm>
            <a:off x="1274954" y="4563851"/>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1072867" y="4149562"/>
            <a:ext cx="1499824" cy="1554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72867" y="4540538"/>
            <a:ext cx="1499824" cy="1554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496056" y="4011215"/>
            <a:ext cx="853915" cy="307777"/>
          </a:xfrm>
          <a:prstGeom prst="rect">
            <a:avLst/>
          </a:prstGeom>
          <a:noFill/>
        </p:spPr>
        <p:txBody>
          <a:bodyPr wrap="square" rtlCol="0">
            <a:spAutoFit/>
          </a:bodyPr>
          <a:lstStyle/>
          <a:p>
            <a:r>
              <a:rPr lang="en-US" sz="1400" dirty="0"/>
              <a:t>1000</a:t>
            </a:r>
          </a:p>
        </p:txBody>
      </p:sp>
      <p:sp>
        <p:nvSpPr>
          <p:cNvPr id="11" name="TextBox 10"/>
          <p:cNvSpPr txBox="1"/>
          <p:nvPr/>
        </p:nvSpPr>
        <p:spPr>
          <a:xfrm>
            <a:off x="2496056" y="4386649"/>
            <a:ext cx="853915" cy="307777"/>
          </a:xfrm>
          <a:prstGeom prst="rect">
            <a:avLst/>
          </a:prstGeom>
          <a:noFill/>
        </p:spPr>
        <p:txBody>
          <a:bodyPr wrap="square" rtlCol="0">
            <a:spAutoFit/>
          </a:bodyPr>
          <a:lstStyle/>
          <a:p>
            <a:r>
              <a:rPr lang="en-US" sz="1400" dirty="0"/>
              <a:t>2000</a:t>
            </a:r>
          </a:p>
        </p:txBody>
      </p:sp>
      <p:sp>
        <p:nvSpPr>
          <p:cNvPr id="12" name="TextBox 11"/>
          <p:cNvSpPr txBox="1"/>
          <p:nvPr/>
        </p:nvSpPr>
        <p:spPr>
          <a:xfrm>
            <a:off x="2496056" y="4762083"/>
            <a:ext cx="853915" cy="307777"/>
          </a:xfrm>
          <a:prstGeom prst="rect">
            <a:avLst/>
          </a:prstGeom>
          <a:noFill/>
        </p:spPr>
        <p:txBody>
          <a:bodyPr wrap="square" rtlCol="0">
            <a:spAutoFit/>
          </a:bodyPr>
          <a:lstStyle/>
          <a:p>
            <a:r>
              <a:rPr lang="en-US" sz="1400" dirty="0"/>
              <a:t>3000</a:t>
            </a:r>
          </a:p>
        </p:txBody>
      </p:sp>
      <p:sp>
        <p:nvSpPr>
          <p:cNvPr id="13" name="Magnetic Disk 12"/>
          <p:cNvSpPr/>
          <p:nvPr/>
        </p:nvSpPr>
        <p:spPr>
          <a:xfrm>
            <a:off x="3525134" y="4540537"/>
            <a:ext cx="689700" cy="660101"/>
          </a:xfrm>
          <a:prstGeom prst="flowChartMagneticDisk">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a:t>
            </a:r>
          </a:p>
        </p:txBody>
      </p:sp>
      <p:cxnSp>
        <p:nvCxnSpPr>
          <p:cNvPr id="15" name="Straight Arrow Connector 14"/>
          <p:cNvCxnSpPr>
            <a:stCxn id="6" idx="3"/>
            <a:endCxn id="13" idx="1"/>
          </p:cNvCxnSpPr>
          <p:nvPr/>
        </p:nvCxnSpPr>
        <p:spPr>
          <a:xfrm flipV="1">
            <a:off x="2304030" y="4540537"/>
            <a:ext cx="1565954" cy="214917"/>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24310" y="4563851"/>
            <a:ext cx="1193291" cy="923330"/>
          </a:xfrm>
          <a:prstGeom prst="rect">
            <a:avLst/>
          </a:prstGeom>
          <a:noFill/>
        </p:spPr>
        <p:txBody>
          <a:bodyPr wrap="square" rtlCol="0">
            <a:spAutoFit/>
          </a:bodyPr>
          <a:lstStyle/>
          <a:p>
            <a:r>
              <a:rPr lang="en-US" dirty="0">
                <a:solidFill>
                  <a:srgbClr val="990000"/>
                </a:solidFill>
              </a:rPr>
              <a:t>P1 swapped out</a:t>
            </a:r>
          </a:p>
        </p:txBody>
      </p:sp>
      <p:sp>
        <p:nvSpPr>
          <p:cNvPr id="16" name="TextBox 15"/>
          <p:cNvSpPr txBox="1"/>
          <p:nvPr/>
        </p:nvSpPr>
        <p:spPr>
          <a:xfrm>
            <a:off x="788227" y="5310126"/>
            <a:ext cx="5123487" cy="1200329"/>
          </a:xfrm>
          <a:prstGeom prst="rect">
            <a:avLst/>
          </a:prstGeom>
          <a:noFill/>
        </p:spPr>
        <p:txBody>
          <a:bodyPr wrap="square" rtlCol="0">
            <a:spAutoFit/>
          </a:bodyPr>
          <a:lstStyle/>
          <a:p>
            <a:pPr marL="285750" indent="-285750">
              <a:buFont typeface="Wingdings" charset="2"/>
              <a:buChar char="ü"/>
            </a:pPr>
            <a:r>
              <a:rPr lang="en-US" dirty="0">
                <a:solidFill>
                  <a:srgbClr val="990000"/>
                </a:solidFill>
              </a:rPr>
              <a:t>We need to bring P1 back into memory</a:t>
            </a:r>
          </a:p>
          <a:p>
            <a:pPr marL="285750" indent="-285750">
              <a:buFont typeface="Wingdings" charset="2"/>
              <a:buChar char="ü"/>
            </a:pPr>
            <a:r>
              <a:rPr lang="en-US" dirty="0">
                <a:solidFill>
                  <a:srgbClr val="990000"/>
                </a:solidFill>
              </a:rPr>
              <a:t>Where?</a:t>
            </a:r>
          </a:p>
          <a:p>
            <a:pPr marL="285750" indent="-285750">
              <a:buFont typeface="Wingdings" charset="2"/>
              <a:buChar char="ü"/>
            </a:pPr>
            <a:r>
              <a:rPr lang="en-US" dirty="0">
                <a:solidFill>
                  <a:srgbClr val="990000"/>
                </a:solidFill>
              </a:rPr>
              <a:t>We have an empty spot</a:t>
            </a:r>
            <a:r>
              <a:rPr lang="mr-IN" dirty="0">
                <a:solidFill>
                  <a:srgbClr val="990000"/>
                </a:solidFill>
              </a:rPr>
              <a:t>…</a:t>
            </a:r>
            <a:endParaRPr lang="en-US" dirty="0">
              <a:solidFill>
                <a:srgbClr val="990000"/>
              </a:solidFill>
            </a:endParaRPr>
          </a:p>
          <a:p>
            <a:pPr marL="285750" indent="-285750">
              <a:buFont typeface="Wingdings" charset="2"/>
              <a:buChar char="ü"/>
            </a:pPr>
            <a:r>
              <a:rPr lang="en-US" dirty="0">
                <a:solidFill>
                  <a:srgbClr val="990000"/>
                </a:solidFill>
              </a:rPr>
              <a:t>Will this work?</a:t>
            </a:r>
          </a:p>
        </p:txBody>
      </p:sp>
      <p:sp>
        <p:nvSpPr>
          <p:cNvPr id="19" name="Rectangle 18"/>
          <p:cNvSpPr/>
          <p:nvPr/>
        </p:nvSpPr>
        <p:spPr>
          <a:xfrm>
            <a:off x="1266965" y="4573385"/>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a:t>
            </a:r>
          </a:p>
        </p:txBody>
      </p:sp>
      <p:sp>
        <p:nvSpPr>
          <p:cNvPr id="17" name="Multiply 16">
            <a:extLst>
              <a:ext uri="{FF2B5EF4-FFF2-40B4-BE49-F238E27FC236}">
                <a16:creationId xmlns:a16="http://schemas.microsoft.com/office/drawing/2014/main" id="{C4652CD4-B6C1-0648-99A8-B3F002152746}"/>
              </a:ext>
            </a:extLst>
          </p:cNvPr>
          <p:cNvSpPr/>
          <p:nvPr/>
        </p:nvSpPr>
        <p:spPr>
          <a:xfrm>
            <a:off x="2916611" y="4356706"/>
            <a:ext cx="527345" cy="488938"/>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36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dissolve">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dissolv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dissolve">
                                      <p:cBhvr>
                                        <p:cTn id="17" dur="500"/>
                                        <p:tgtEl>
                                          <p:spTgt spid="16">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par>
                                <p:cTn id="21" presetID="9" presetClass="exit" presetSubtype="0" fill="hold" nodeType="withEffect">
                                  <p:stCondLst>
                                    <p:cond delay="0"/>
                                  </p:stCondLst>
                                  <p:childTnLst>
                                    <p:animEffect transition="out" filter="dissolv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9"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p:bldP spid="19" grpId="0" animBg="1"/>
      <p:bldP spid="17" grpId="0" animBg="1"/>
      <p:bldP spid="1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move an LC-2200 process?</a:t>
            </a:r>
          </a:p>
        </p:txBody>
      </p:sp>
      <p:sp>
        <p:nvSpPr>
          <p:cNvPr id="3" name="Content Placeholder 2"/>
          <p:cNvSpPr>
            <a:spLocks noGrp="1"/>
          </p:cNvSpPr>
          <p:nvPr>
            <p:ph idx="1"/>
          </p:nvPr>
        </p:nvSpPr>
        <p:spPr>
          <a:xfrm>
            <a:off x="1324661" y="1979220"/>
            <a:ext cx="7533589" cy="4421579"/>
          </a:xfrm>
        </p:spPr>
        <p:txBody>
          <a:bodyPr>
            <a:normAutofit fontScale="92500"/>
          </a:bodyPr>
          <a:lstStyle/>
          <a:p>
            <a:r>
              <a:rPr lang="en-US" dirty="0"/>
              <a:t>When do we lock-in memory addresses?</a:t>
            </a:r>
          </a:p>
          <a:p>
            <a:pPr lvl="1"/>
            <a:r>
              <a:rPr lang="en-US" dirty="0"/>
              <a:t>At assembly/link time </a:t>
            </a:r>
            <a:r>
              <a:rPr lang="en-US" dirty="0">
                <a:sym typeface="Wingdings"/>
              </a:rPr>
              <a:t> called static relocation</a:t>
            </a:r>
          </a:p>
          <a:p>
            <a:pPr lvl="1"/>
            <a:r>
              <a:rPr lang="en-US" dirty="0">
                <a:sym typeface="Wingdings"/>
              </a:rPr>
              <a:t>P1 can only be in memory between 1000 &amp; 2000</a:t>
            </a:r>
          </a:p>
          <a:p>
            <a:pPr lvl="1"/>
            <a:r>
              <a:rPr lang="en-US" dirty="0">
                <a:sym typeface="Wingdings"/>
              </a:rPr>
              <a:t>That gives us poor memory utilization </a:t>
            </a:r>
          </a:p>
          <a:p>
            <a:pPr lvl="1"/>
            <a:r>
              <a:rPr lang="en-US" dirty="0">
                <a:sym typeface="Wingdings"/>
              </a:rPr>
              <a:t>i.e. not </a:t>
            </a:r>
            <a:r>
              <a:rPr lang="en-US" b="1" dirty="0">
                <a:sym typeface="Wingdings"/>
              </a:rPr>
              <a:t>dynamically relocatable</a:t>
            </a:r>
          </a:p>
          <a:p>
            <a:r>
              <a:rPr lang="en-US" b="1" dirty="0">
                <a:sym typeface="Wingdings"/>
              </a:rPr>
              <a:t>So the program must be loaded into the address range into which it was linked.  There’s no way we could move it later.</a:t>
            </a:r>
          </a:p>
          <a:p>
            <a:r>
              <a:rPr lang="en-US" dirty="0"/>
              <a:t>How about we forbid absolute addresses in our program code?</a:t>
            </a:r>
          </a:p>
          <a:p>
            <a:pPr lvl="1"/>
            <a:r>
              <a:rPr lang="en-US" dirty="0"/>
              <a:t>It would be relocatable at load time</a:t>
            </a:r>
          </a:p>
          <a:p>
            <a:pPr lvl="1"/>
            <a:endParaRPr lang="en-US" b="1" dirty="0">
              <a:sym typeface="Wingdings"/>
            </a:endParaRPr>
          </a:p>
        </p:txBody>
      </p:sp>
    </p:spTree>
    <p:extLst>
      <p:ext uri="{BB962C8B-B14F-4D97-AF65-F5344CB8AC3E}">
        <p14:creationId xmlns:p14="http://schemas.microsoft.com/office/powerpoint/2010/main" val="241950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make P1 dynamically </a:t>
            </a:r>
            <a:r>
              <a:rPr lang="en-US" dirty="0" err="1"/>
              <a:t>relocatable</a:t>
            </a:r>
            <a:r>
              <a:rPr lang="en-US" dirty="0"/>
              <a:t>?</a:t>
            </a:r>
          </a:p>
        </p:txBody>
      </p:sp>
      <p:sp>
        <p:nvSpPr>
          <p:cNvPr id="3" name="Content Placeholder 2"/>
          <p:cNvSpPr>
            <a:spLocks noGrp="1"/>
          </p:cNvSpPr>
          <p:nvPr>
            <p:ph idx="1"/>
          </p:nvPr>
        </p:nvSpPr>
        <p:spPr>
          <a:xfrm>
            <a:off x="1781503" y="1755229"/>
            <a:ext cx="7076747" cy="4992412"/>
          </a:xfrm>
        </p:spPr>
        <p:txBody>
          <a:bodyPr>
            <a:normAutofit fontScale="77500" lnSpcReduction="20000"/>
          </a:bodyPr>
          <a:lstStyle/>
          <a:p>
            <a:r>
              <a:rPr lang="en-US" dirty="0"/>
              <a:t>Don’t hard code addresses in executable</a:t>
            </a:r>
          </a:p>
          <a:p>
            <a:r>
              <a:rPr lang="en-US" dirty="0"/>
              <a:t>Set memory bounds at load time rather than link time</a:t>
            </a:r>
          </a:p>
          <a:p>
            <a:r>
              <a:rPr lang="en-US" dirty="0"/>
              <a:t>This implies making all addresses relative to some base register or the PC</a:t>
            </a:r>
          </a:p>
          <a:p>
            <a:r>
              <a:rPr lang="en-US" dirty="0"/>
              <a:t>But what happens when we execute</a:t>
            </a:r>
          </a:p>
          <a:p>
            <a:pPr lvl="1"/>
            <a:r>
              <a:rPr lang="en-US" dirty="0"/>
              <a:t>LEA</a:t>
            </a:r>
          </a:p>
          <a:p>
            <a:pPr lvl="1"/>
            <a:r>
              <a:rPr lang="en-US" dirty="0"/>
              <a:t>JALR</a:t>
            </a:r>
          </a:p>
          <a:p>
            <a:r>
              <a:rPr lang="mr-IN" dirty="0"/>
              <a:t>…</a:t>
            </a:r>
            <a:r>
              <a:rPr lang="en-US" dirty="0"/>
              <a:t> Memory addresses get saved in registers!</a:t>
            </a:r>
          </a:p>
          <a:p>
            <a:pPr lvl="1"/>
            <a:r>
              <a:rPr lang="en-US" dirty="0"/>
              <a:t>Where can they be copied or modified from there?</a:t>
            </a:r>
          </a:p>
          <a:p>
            <a:pPr lvl="1"/>
            <a:r>
              <a:rPr lang="en-US" dirty="0"/>
              <a:t>Can we find them so we can fix them?</a:t>
            </a:r>
          </a:p>
          <a:p>
            <a:pPr lvl="1"/>
            <a:r>
              <a:rPr lang="en-US" dirty="0"/>
              <a:t>This is why we’d say the LC-2200 code is </a:t>
            </a:r>
            <a:r>
              <a:rPr lang="en-US" b="1" dirty="0"/>
              <a:t>not</a:t>
            </a:r>
            <a:r>
              <a:rPr lang="en-US" dirty="0"/>
              <a:t> </a:t>
            </a:r>
            <a:r>
              <a:rPr lang="en-US" b="1" dirty="0"/>
              <a:t>dynamically</a:t>
            </a:r>
            <a:r>
              <a:rPr lang="en-US" dirty="0"/>
              <a:t> </a:t>
            </a:r>
            <a:r>
              <a:rPr lang="en-US" b="1" dirty="0"/>
              <a:t>relocatable</a:t>
            </a:r>
          </a:p>
          <a:p>
            <a:pPr lvl="1"/>
            <a:r>
              <a:rPr lang="en-US" dirty="0">
                <a:solidFill>
                  <a:srgbClr val="990000"/>
                </a:solidFill>
              </a:rPr>
              <a:t>You still can’t move LC-2200 code once it’s started to run</a:t>
            </a:r>
          </a:p>
          <a:p>
            <a:r>
              <a:rPr lang="en-US" dirty="0">
                <a:solidFill>
                  <a:schemeClr val="tx1"/>
                </a:solidFill>
              </a:rPr>
              <a:t>IBM did this in System/360, but the CDC 6600 didn’t…</a:t>
            </a:r>
          </a:p>
        </p:txBody>
      </p:sp>
    </p:spTree>
    <p:extLst>
      <p:ext uri="{BB962C8B-B14F-4D97-AF65-F5344CB8AC3E}">
        <p14:creationId xmlns:p14="http://schemas.microsoft.com/office/powerpoint/2010/main" val="428275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dissolv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dissolv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dissolv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dissolve">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dissolv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41"/>
          <p:cNvGrpSpPr>
            <a:grpSpLocks/>
          </p:cNvGrpSpPr>
          <p:nvPr/>
        </p:nvGrpSpPr>
        <p:grpSpPr bwMode="auto">
          <a:xfrm>
            <a:off x="313574" y="1616683"/>
            <a:ext cx="8591550" cy="4937125"/>
            <a:chOff x="52" y="317"/>
            <a:chExt cx="5411" cy="3110"/>
          </a:xfrm>
        </p:grpSpPr>
        <p:sp>
          <p:nvSpPr>
            <p:cNvPr id="8195" name="Text Box 5"/>
            <p:cNvSpPr txBox="1">
              <a:spLocks noChangeArrowheads="1"/>
            </p:cNvSpPr>
            <p:nvPr/>
          </p:nvSpPr>
          <p:spPr bwMode="auto">
            <a:xfrm>
              <a:off x="225" y="1872"/>
              <a:ext cx="5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8196" name="Oval 6"/>
            <p:cNvSpPr>
              <a:spLocks noChangeAspect="1" noChangeArrowheads="1"/>
            </p:cNvSpPr>
            <p:nvPr/>
          </p:nvSpPr>
          <p:spPr bwMode="auto">
            <a:xfrm>
              <a:off x="52" y="1584"/>
              <a:ext cx="864" cy="86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8197" name="AutoShape 7"/>
            <p:cNvCxnSpPr>
              <a:cxnSpLocks noChangeShapeType="1"/>
              <a:stCxn id="8196" idx="6"/>
              <a:endCxn id="8202" idx="1"/>
            </p:cNvCxnSpPr>
            <p:nvPr/>
          </p:nvCxnSpPr>
          <p:spPr bwMode="auto">
            <a:xfrm flipV="1">
              <a:off x="916" y="2006"/>
              <a:ext cx="524" cy="1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198" name="Text Box 8"/>
            <p:cNvSpPr txBox="1">
              <a:spLocks noChangeArrowheads="1"/>
            </p:cNvSpPr>
            <p:nvPr/>
          </p:nvSpPr>
          <p:spPr bwMode="auto">
            <a:xfrm>
              <a:off x="3936" y="317"/>
              <a:ext cx="79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8199" name="Rectangle 9"/>
            <p:cNvSpPr>
              <a:spLocks noChangeArrowheads="1"/>
            </p:cNvSpPr>
            <p:nvPr/>
          </p:nvSpPr>
          <p:spPr bwMode="auto">
            <a:xfrm>
              <a:off x="3744" y="662"/>
              <a:ext cx="1152" cy="276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00" name="Text Box 10"/>
            <p:cNvSpPr txBox="1">
              <a:spLocks noChangeArrowheads="1"/>
            </p:cNvSpPr>
            <p:nvPr/>
          </p:nvSpPr>
          <p:spPr bwMode="auto">
            <a:xfrm>
              <a:off x="916" y="2102"/>
              <a:ext cx="779"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a:p>
              <a:pPr eaLnBrk="1" hangingPunct="1"/>
              <a:r>
                <a:rPr lang="en-US" sz="1800" b="1"/>
                <a:t>Address  </a:t>
              </a:r>
            </a:p>
          </p:txBody>
        </p:sp>
        <p:sp>
          <p:nvSpPr>
            <p:cNvPr id="8201" name="Text Box 11"/>
            <p:cNvSpPr txBox="1">
              <a:spLocks noChangeArrowheads="1"/>
            </p:cNvSpPr>
            <p:nvPr/>
          </p:nvSpPr>
          <p:spPr bwMode="auto">
            <a:xfrm>
              <a:off x="2903" y="2218"/>
              <a:ext cx="795"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8202" name="AutoShape 12"/>
            <p:cNvSpPr>
              <a:spLocks noChangeArrowheads="1"/>
            </p:cNvSpPr>
            <p:nvPr/>
          </p:nvSpPr>
          <p:spPr bwMode="auto">
            <a:xfrm>
              <a:off x="1440" y="1814"/>
              <a:ext cx="576" cy="384"/>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03" name="Text Box 13"/>
            <p:cNvSpPr txBox="1">
              <a:spLocks noChangeArrowheads="1"/>
            </p:cNvSpPr>
            <p:nvPr/>
          </p:nvSpPr>
          <p:spPr bwMode="auto">
            <a:xfrm>
              <a:off x="1612" y="1876"/>
              <a:ext cx="20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8204" name="Text Box 14"/>
            <p:cNvSpPr txBox="1">
              <a:spLocks noChangeArrowheads="1"/>
            </p:cNvSpPr>
            <p:nvPr/>
          </p:nvSpPr>
          <p:spPr bwMode="auto">
            <a:xfrm>
              <a:off x="1382" y="1127"/>
              <a:ext cx="625" cy="2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Base    </a:t>
              </a:r>
            </a:p>
          </p:txBody>
        </p:sp>
        <p:cxnSp>
          <p:nvCxnSpPr>
            <p:cNvPr id="8205" name="AutoShape 15"/>
            <p:cNvCxnSpPr>
              <a:cxnSpLocks noChangeShapeType="1"/>
              <a:stCxn id="8204" idx="2"/>
              <a:endCxn id="8202" idx="0"/>
            </p:cNvCxnSpPr>
            <p:nvPr/>
          </p:nvCxnSpPr>
          <p:spPr bwMode="auto">
            <a:xfrm rot="16200000" flipH="1">
              <a:off x="1484" y="1570"/>
              <a:ext cx="454" cy="3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06" name="Line 19"/>
            <p:cNvSpPr>
              <a:spLocks noChangeShapeType="1"/>
            </p:cNvSpPr>
            <p:nvPr/>
          </p:nvSpPr>
          <p:spPr bwMode="auto">
            <a:xfrm>
              <a:off x="3744" y="3020"/>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07" name="Text Box 20"/>
            <p:cNvSpPr txBox="1">
              <a:spLocks noChangeArrowheads="1"/>
            </p:cNvSpPr>
            <p:nvPr/>
          </p:nvSpPr>
          <p:spPr bwMode="auto">
            <a:xfrm>
              <a:off x="4031" y="744"/>
              <a:ext cx="64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8208" name="Text Box 21"/>
            <p:cNvSpPr txBox="1">
              <a:spLocks noChangeArrowheads="1"/>
            </p:cNvSpPr>
            <p:nvPr/>
          </p:nvSpPr>
          <p:spPr bwMode="auto">
            <a:xfrm>
              <a:off x="4943" y="648"/>
              <a:ext cx="488"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  </a:t>
              </a:r>
            </a:p>
          </p:txBody>
        </p:sp>
        <p:sp>
          <p:nvSpPr>
            <p:cNvPr id="8209" name="Text Box 22"/>
            <p:cNvSpPr txBox="1">
              <a:spLocks noChangeArrowheads="1"/>
            </p:cNvSpPr>
            <p:nvPr/>
          </p:nvSpPr>
          <p:spPr bwMode="auto">
            <a:xfrm>
              <a:off x="4943" y="3192"/>
              <a:ext cx="52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  </a:t>
              </a:r>
            </a:p>
          </p:txBody>
        </p:sp>
        <p:sp>
          <p:nvSpPr>
            <p:cNvPr id="8210" name="Text Box 24"/>
            <p:cNvSpPr txBox="1">
              <a:spLocks noChangeArrowheads="1"/>
            </p:cNvSpPr>
            <p:nvPr/>
          </p:nvSpPr>
          <p:spPr bwMode="auto">
            <a:xfrm>
              <a:off x="2329" y="1123"/>
              <a:ext cx="666" cy="2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a:t>Limit     </a:t>
              </a:r>
            </a:p>
          </p:txBody>
        </p:sp>
        <p:sp>
          <p:nvSpPr>
            <p:cNvPr id="8211" name="AutoShape 25"/>
            <p:cNvSpPr>
              <a:spLocks noChangeArrowheads="1"/>
            </p:cNvSpPr>
            <p:nvPr/>
          </p:nvSpPr>
          <p:spPr bwMode="auto">
            <a:xfrm>
              <a:off x="2362" y="1814"/>
              <a:ext cx="576" cy="384"/>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12" name="Text Box 26"/>
            <p:cNvSpPr txBox="1">
              <a:spLocks noChangeArrowheads="1"/>
            </p:cNvSpPr>
            <p:nvPr/>
          </p:nvSpPr>
          <p:spPr bwMode="auto">
            <a:xfrm>
              <a:off x="2535" y="1875"/>
              <a:ext cx="20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&lt;</a:t>
              </a:r>
            </a:p>
          </p:txBody>
        </p:sp>
        <p:cxnSp>
          <p:nvCxnSpPr>
            <p:cNvPr id="8213" name="AutoShape 27"/>
            <p:cNvCxnSpPr>
              <a:cxnSpLocks noChangeShapeType="1"/>
              <a:stCxn id="8202" idx="3"/>
              <a:endCxn id="8211" idx="1"/>
            </p:cNvCxnSpPr>
            <p:nvPr/>
          </p:nvCxnSpPr>
          <p:spPr bwMode="auto">
            <a:xfrm>
              <a:off x="2016" y="2006"/>
              <a:ext cx="346"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8214" name="AutoShape 28"/>
            <p:cNvCxnSpPr>
              <a:cxnSpLocks noChangeShapeType="1"/>
              <a:stCxn id="8211" idx="3"/>
              <a:endCxn id="8199" idx="1"/>
            </p:cNvCxnSpPr>
            <p:nvPr/>
          </p:nvCxnSpPr>
          <p:spPr bwMode="auto">
            <a:xfrm>
              <a:off x="2938" y="2006"/>
              <a:ext cx="806" cy="39"/>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15" name="Text Box 29"/>
            <p:cNvSpPr txBox="1">
              <a:spLocks noChangeArrowheads="1"/>
            </p:cNvSpPr>
            <p:nvPr/>
          </p:nvSpPr>
          <p:spPr bwMode="auto">
            <a:xfrm>
              <a:off x="2481" y="2760"/>
              <a:ext cx="42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8216" name="Text Box 30"/>
            <p:cNvSpPr txBox="1">
              <a:spLocks noChangeArrowheads="1"/>
            </p:cNvSpPr>
            <p:nvPr/>
          </p:nvSpPr>
          <p:spPr bwMode="auto">
            <a:xfrm>
              <a:off x="2678" y="2299"/>
              <a:ext cx="26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cxnSp>
          <p:nvCxnSpPr>
            <p:cNvPr id="8217" name="AutoShape 31"/>
            <p:cNvCxnSpPr>
              <a:cxnSpLocks noChangeShapeType="1"/>
              <a:stCxn id="8211" idx="2"/>
            </p:cNvCxnSpPr>
            <p:nvPr/>
          </p:nvCxnSpPr>
          <p:spPr bwMode="auto">
            <a:xfrm>
              <a:off x="2650" y="2198"/>
              <a:ext cx="0" cy="5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18" name="Text Box 32"/>
            <p:cNvSpPr txBox="1">
              <a:spLocks noChangeArrowheads="1"/>
            </p:cNvSpPr>
            <p:nvPr/>
          </p:nvSpPr>
          <p:spPr bwMode="auto">
            <a:xfrm>
              <a:off x="3089" y="1757"/>
              <a:ext cx="25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cxnSp>
          <p:nvCxnSpPr>
            <p:cNvPr id="8219" name="AutoShape 33"/>
            <p:cNvCxnSpPr>
              <a:cxnSpLocks noChangeShapeType="1"/>
              <a:stCxn id="8210" idx="2"/>
              <a:endCxn id="8211" idx="0"/>
            </p:cNvCxnSpPr>
            <p:nvPr/>
          </p:nvCxnSpPr>
          <p:spPr bwMode="auto">
            <a:xfrm rot="5400000">
              <a:off x="2427" y="1579"/>
              <a:ext cx="458" cy="1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20" name="Text Box 34"/>
            <p:cNvSpPr txBox="1">
              <a:spLocks noChangeArrowheads="1"/>
            </p:cNvSpPr>
            <p:nvPr/>
          </p:nvSpPr>
          <p:spPr bwMode="auto">
            <a:xfrm>
              <a:off x="4103" y="1080"/>
              <a:ext cx="33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 </a:t>
              </a:r>
            </a:p>
          </p:txBody>
        </p:sp>
        <p:sp>
          <p:nvSpPr>
            <p:cNvPr id="8221" name="Line 35"/>
            <p:cNvSpPr>
              <a:spLocks noChangeShapeType="1"/>
            </p:cNvSpPr>
            <p:nvPr/>
          </p:nvSpPr>
          <p:spPr bwMode="auto">
            <a:xfrm>
              <a:off x="3744" y="2621"/>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22" name="Text Box 36"/>
            <p:cNvSpPr txBox="1">
              <a:spLocks noChangeArrowheads="1"/>
            </p:cNvSpPr>
            <p:nvPr/>
          </p:nvSpPr>
          <p:spPr bwMode="auto">
            <a:xfrm>
              <a:off x="4147" y="2695"/>
              <a:ext cx="33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 </a:t>
              </a:r>
            </a:p>
          </p:txBody>
        </p:sp>
        <p:sp>
          <p:nvSpPr>
            <p:cNvPr id="8223" name="Line 37"/>
            <p:cNvSpPr>
              <a:spLocks noChangeShapeType="1"/>
            </p:cNvSpPr>
            <p:nvPr/>
          </p:nvSpPr>
          <p:spPr bwMode="auto">
            <a:xfrm>
              <a:off x="3744" y="1392"/>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24" name="Text Box 38"/>
            <p:cNvSpPr txBox="1">
              <a:spLocks noChangeArrowheads="1"/>
            </p:cNvSpPr>
            <p:nvPr/>
          </p:nvSpPr>
          <p:spPr bwMode="auto">
            <a:xfrm>
              <a:off x="4151" y="3120"/>
              <a:ext cx="34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Pn </a:t>
              </a:r>
            </a:p>
          </p:txBody>
        </p:sp>
        <p:sp>
          <p:nvSpPr>
            <p:cNvPr id="8225" name="Line 39"/>
            <p:cNvSpPr>
              <a:spLocks noChangeShapeType="1"/>
            </p:cNvSpPr>
            <p:nvPr/>
          </p:nvSpPr>
          <p:spPr bwMode="auto">
            <a:xfrm>
              <a:off x="3744" y="1066"/>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26" name="Text Box 40"/>
            <p:cNvSpPr txBox="1">
              <a:spLocks noChangeArrowheads="1"/>
            </p:cNvSpPr>
            <p:nvPr/>
          </p:nvSpPr>
          <p:spPr bwMode="auto">
            <a:xfrm>
              <a:off x="4204" y="1644"/>
              <a:ext cx="157" cy="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a:p>
              <a:pPr eaLnBrk="1" hangingPunct="1"/>
              <a:r>
                <a:rPr lang="en-US" sz="1800" b="1"/>
                <a:t>.</a:t>
              </a:r>
            </a:p>
          </p:txBody>
        </p:sp>
      </p:grpSp>
      <p:sp>
        <p:nvSpPr>
          <p:cNvPr id="2" name="Title 1"/>
          <p:cNvSpPr>
            <a:spLocks noGrp="1"/>
          </p:cNvSpPr>
          <p:nvPr>
            <p:ph type="title"/>
          </p:nvPr>
        </p:nvSpPr>
        <p:spPr/>
        <p:txBody>
          <a:bodyPr/>
          <a:lstStyle/>
          <a:p>
            <a:r>
              <a:rPr lang="en-US" dirty="0"/>
              <a:t>But there’s a hardware solution</a:t>
            </a:r>
            <a:r>
              <a:rPr lang="mr-IN" dirty="0"/>
              <a:t>…</a:t>
            </a:r>
            <a:endParaRPr lang="en-US" dirty="0"/>
          </a:p>
        </p:txBody>
      </p:sp>
      <p:sp>
        <p:nvSpPr>
          <p:cNvPr id="3" name="Content Placeholder 2"/>
          <p:cNvSpPr>
            <a:spLocks noGrp="1"/>
          </p:cNvSpPr>
          <p:nvPr>
            <p:ph idx="1"/>
          </p:nvPr>
        </p:nvSpPr>
        <p:spPr>
          <a:xfrm>
            <a:off x="242335" y="1738357"/>
            <a:ext cx="3886161" cy="1501926"/>
          </a:xfrm>
        </p:spPr>
        <p:txBody>
          <a:bodyPr/>
          <a:lstStyle/>
          <a:p>
            <a:r>
              <a:rPr lang="en-US" dirty="0"/>
              <a:t>Dynamically </a:t>
            </a:r>
            <a:r>
              <a:rPr lang="en-US" dirty="0" err="1"/>
              <a:t>relocatable</a:t>
            </a:r>
            <a:r>
              <a:rPr lang="en-US" dirty="0"/>
              <a:t> </a:t>
            </a:r>
            <a:r>
              <a:rPr lang="en-US" dirty="0" err="1"/>
              <a:t>multiprogrammed</a:t>
            </a:r>
            <a:r>
              <a:rPr lang="en-US" dirty="0"/>
              <a:t> OS</a:t>
            </a:r>
          </a:p>
        </p:txBody>
      </p:sp>
      <p:sp>
        <p:nvSpPr>
          <p:cNvPr id="37" name="Oval Callout 36"/>
          <p:cNvSpPr/>
          <p:nvPr/>
        </p:nvSpPr>
        <p:spPr>
          <a:xfrm>
            <a:off x="1379400" y="5960061"/>
            <a:ext cx="4554210" cy="773397"/>
          </a:xfrm>
          <a:prstGeom prst="wedgeEllipseCallout">
            <a:avLst>
              <a:gd name="adj1" fmla="val -1506"/>
              <a:gd name="adj2" fmla="val -222385"/>
            </a:avLst>
          </a:prstGeom>
          <a:solidFill>
            <a:srgbClr val="3366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Hardware mechanism</a:t>
            </a:r>
          </a:p>
          <a:p>
            <a:pPr algn="ctr"/>
            <a:r>
              <a:rPr lang="en-US" dirty="0"/>
              <a:t>(new registers: BASE, LIMIT)</a:t>
            </a:r>
          </a:p>
        </p:txBody>
      </p:sp>
      <p:sp>
        <p:nvSpPr>
          <p:cNvPr id="38" name="Oval 37"/>
          <p:cNvSpPr/>
          <p:nvPr/>
        </p:nvSpPr>
        <p:spPr>
          <a:xfrm>
            <a:off x="2036030" y="2525966"/>
            <a:ext cx="3417154" cy="2108555"/>
          </a:xfrm>
          <a:prstGeom prst="ellipse">
            <a:avLst/>
          </a:prstGeom>
          <a:noFill/>
          <a:ln w="28575" cmpd="sng">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85911" y="5001490"/>
            <a:ext cx="1116657" cy="646331"/>
          </a:xfrm>
          <a:prstGeom prst="rect">
            <a:avLst/>
          </a:prstGeom>
          <a:noFill/>
        </p:spPr>
        <p:txBody>
          <a:bodyPr wrap="square" rtlCol="0">
            <a:spAutoFit/>
          </a:bodyPr>
          <a:lstStyle/>
          <a:p>
            <a:pPr algn="ctr"/>
            <a:r>
              <a:rPr lang="en-US" dirty="0">
                <a:solidFill>
                  <a:srgbClr val="008000"/>
                </a:solidFill>
              </a:rPr>
              <a:t>P1 is running</a:t>
            </a:r>
          </a:p>
        </p:txBody>
      </p:sp>
      <p:sp>
        <p:nvSpPr>
          <p:cNvPr id="40" name="TextBox 39"/>
          <p:cNvSpPr txBox="1"/>
          <p:nvPr/>
        </p:nvSpPr>
        <p:spPr>
          <a:xfrm>
            <a:off x="2922057" y="3286990"/>
            <a:ext cx="1116657" cy="369332"/>
          </a:xfrm>
          <a:prstGeom prst="rect">
            <a:avLst/>
          </a:prstGeom>
          <a:noFill/>
        </p:spPr>
        <p:txBody>
          <a:bodyPr wrap="square" rtlCol="0">
            <a:spAutoFit/>
          </a:bodyPr>
          <a:lstStyle/>
          <a:p>
            <a:r>
              <a:rPr lang="en-US" dirty="0">
                <a:solidFill>
                  <a:srgbClr val="008000"/>
                </a:solidFill>
              </a:rPr>
              <a:t>BASE</a:t>
            </a:r>
            <a:r>
              <a:rPr lang="en-US" baseline="-25000" dirty="0">
                <a:solidFill>
                  <a:srgbClr val="008000"/>
                </a:solidFill>
              </a:rPr>
              <a:t>P1</a:t>
            </a:r>
          </a:p>
        </p:txBody>
      </p:sp>
      <p:sp>
        <p:nvSpPr>
          <p:cNvPr id="41" name="TextBox 40"/>
          <p:cNvSpPr txBox="1"/>
          <p:nvPr/>
        </p:nvSpPr>
        <p:spPr>
          <a:xfrm>
            <a:off x="4521742" y="3286990"/>
            <a:ext cx="1116657" cy="369332"/>
          </a:xfrm>
          <a:prstGeom prst="rect">
            <a:avLst/>
          </a:prstGeom>
          <a:noFill/>
        </p:spPr>
        <p:txBody>
          <a:bodyPr wrap="square" rtlCol="0">
            <a:spAutoFit/>
          </a:bodyPr>
          <a:lstStyle/>
          <a:p>
            <a:r>
              <a:rPr lang="en-US" dirty="0">
                <a:solidFill>
                  <a:srgbClr val="008000"/>
                </a:solidFill>
              </a:rPr>
              <a:t>LIMIT</a:t>
            </a:r>
            <a:r>
              <a:rPr lang="en-US" baseline="-25000" dirty="0">
                <a:solidFill>
                  <a:srgbClr val="008000"/>
                </a:solidFill>
              </a:rPr>
              <a:t>P1</a:t>
            </a:r>
          </a:p>
        </p:txBody>
      </p:sp>
      <p:cxnSp>
        <p:nvCxnSpPr>
          <p:cNvPr id="42" name="Straight Connector 41"/>
          <p:cNvCxnSpPr/>
          <p:nvPr/>
        </p:nvCxnSpPr>
        <p:spPr>
          <a:xfrm>
            <a:off x="5932158" y="2797294"/>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933610" y="3323246"/>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2591C4E4-9F60-6449-836A-E30CD5A5D832}"/>
              </a:ext>
            </a:extLst>
          </p:cNvPr>
          <p:cNvSpPr txBox="1"/>
          <p:nvPr/>
        </p:nvSpPr>
        <p:spPr>
          <a:xfrm>
            <a:off x="8219355" y="2630812"/>
            <a:ext cx="853915" cy="307777"/>
          </a:xfrm>
          <a:prstGeom prst="rect">
            <a:avLst/>
          </a:prstGeom>
          <a:noFill/>
        </p:spPr>
        <p:txBody>
          <a:bodyPr wrap="square" rtlCol="0">
            <a:spAutoFit/>
          </a:bodyPr>
          <a:lstStyle/>
          <a:p>
            <a:r>
              <a:rPr lang="en-US" sz="1400" dirty="0"/>
              <a:t>3000</a:t>
            </a:r>
          </a:p>
        </p:txBody>
      </p:sp>
      <p:sp>
        <p:nvSpPr>
          <p:cNvPr id="45" name="TextBox 44">
            <a:extLst>
              <a:ext uri="{FF2B5EF4-FFF2-40B4-BE49-F238E27FC236}">
                <a16:creationId xmlns:a16="http://schemas.microsoft.com/office/drawing/2014/main" id="{0BDC4BC9-224F-864D-8638-F3814E9B6D8E}"/>
              </a:ext>
            </a:extLst>
          </p:cNvPr>
          <p:cNvSpPr txBox="1"/>
          <p:nvPr/>
        </p:nvSpPr>
        <p:spPr>
          <a:xfrm>
            <a:off x="8219355" y="3142859"/>
            <a:ext cx="853915" cy="307777"/>
          </a:xfrm>
          <a:prstGeom prst="rect">
            <a:avLst/>
          </a:prstGeom>
          <a:noFill/>
        </p:spPr>
        <p:txBody>
          <a:bodyPr wrap="square" rtlCol="0">
            <a:spAutoFit/>
          </a:bodyPr>
          <a:lstStyle/>
          <a:p>
            <a:r>
              <a:rPr lang="en-US" sz="1400" dirty="0"/>
              <a:t>4000</a:t>
            </a:r>
          </a:p>
        </p:txBody>
      </p:sp>
    </p:spTree>
    <p:extLst>
      <p:ext uri="{BB962C8B-B14F-4D97-AF65-F5344CB8AC3E}">
        <p14:creationId xmlns:p14="http://schemas.microsoft.com/office/powerpoint/2010/main" val="144419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dissolve">
                                      <p:cBhvr>
                                        <p:cTn id="19" dur="500"/>
                                        <p:tgtEl>
                                          <p:spTgt spid="4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dissolve">
                                      <p:cBhvr>
                                        <p:cTn id="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4"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41"/>
          <p:cNvGrpSpPr>
            <a:grpSpLocks/>
          </p:cNvGrpSpPr>
          <p:nvPr/>
        </p:nvGrpSpPr>
        <p:grpSpPr bwMode="auto">
          <a:xfrm>
            <a:off x="313574" y="1616683"/>
            <a:ext cx="8591550" cy="4937125"/>
            <a:chOff x="52" y="317"/>
            <a:chExt cx="5411" cy="3110"/>
          </a:xfrm>
        </p:grpSpPr>
        <p:sp>
          <p:nvSpPr>
            <p:cNvPr id="8195" name="Text Box 5"/>
            <p:cNvSpPr txBox="1">
              <a:spLocks noChangeArrowheads="1"/>
            </p:cNvSpPr>
            <p:nvPr/>
          </p:nvSpPr>
          <p:spPr bwMode="auto">
            <a:xfrm>
              <a:off x="225" y="1872"/>
              <a:ext cx="5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8196" name="Oval 6"/>
            <p:cNvSpPr>
              <a:spLocks noChangeAspect="1" noChangeArrowheads="1"/>
            </p:cNvSpPr>
            <p:nvPr/>
          </p:nvSpPr>
          <p:spPr bwMode="auto">
            <a:xfrm>
              <a:off x="52" y="1584"/>
              <a:ext cx="864" cy="86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8197" name="AutoShape 7"/>
            <p:cNvCxnSpPr>
              <a:cxnSpLocks noChangeShapeType="1"/>
              <a:stCxn id="8196" idx="6"/>
              <a:endCxn id="8202" idx="1"/>
            </p:cNvCxnSpPr>
            <p:nvPr/>
          </p:nvCxnSpPr>
          <p:spPr bwMode="auto">
            <a:xfrm flipV="1">
              <a:off x="916" y="2006"/>
              <a:ext cx="524" cy="1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198" name="Text Box 8"/>
            <p:cNvSpPr txBox="1">
              <a:spLocks noChangeArrowheads="1"/>
            </p:cNvSpPr>
            <p:nvPr/>
          </p:nvSpPr>
          <p:spPr bwMode="auto">
            <a:xfrm>
              <a:off x="3936" y="317"/>
              <a:ext cx="79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8199" name="Rectangle 9"/>
            <p:cNvSpPr>
              <a:spLocks noChangeArrowheads="1"/>
            </p:cNvSpPr>
            <p:nvPr/>
          </p:nvSpPr>
          <p:spPr bwMode="auto">
            <a:xfrm>
              <a:off x="3744" y="662"/>
              <a:ext cx="1152" cy="276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00" name="Text Box 10"/>
            <p:cNvSpPr txBox="1">
              <a:spLocks noChangeArrowheads="1"/>
            </p:cNvSpPr>
            <p:nvPr/>
          </p:nvSpPr>
          <p:spPr bwMode="auto">
            <a:xfrm>
              <a:off x="916" y="2102"/>
              <a:ext cx="779"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a:p>
              <a:pPr eaLnBrk="1" hangingPunct="1"/>
              <a:r>
                <a:rPr lang="en-US" sz="1800" b="1"/>
                <a:t>Address  </a:t>
              </a:r>
            </a:p>
          </p:txBody>
        </p:sp>
        <p:sp>
          <p:nvSpPr>
            <p:cNvPr id="8201" name="Text Box 11"/>
            <p:cNvSpPr txBox="1">
              <a:spLocks noChangeArrowheads="1"/>
            </p:cNvSpPr>
            <p:nvPr/>
          </p:nvSpPr>
          <p:spPr bwMode="auto">
            <a:xfrm>
              <a:off x="2903" y="2218"/>
              <a:ext cx="795"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8202" name="AutoShape 12"/>
            <p:cNvSpPr>
              <a:spLocks noChangeArrowheads="1"/>
            </p:cNvSpPr>
            <p:nvPr/>
          </p:nvSpPr>
          <p:spPr bwMode="auto">
            <a:xfrm>
              <a:off x="1440" y="1814"/>
              <a:ext cx="576" cy="384"/>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03" name="Text Box 13"/>
            <p:cNvSpPr txBox="1">
              <a:spLocks noChangeArrowheads="1"/>
            </p:cNvSpPr>
            <p:nvPr/>
          </p:nvSpPr>
          <p:spPr bwMode="auto">
            <a:xfrm>
              <a:off x="1612" y="1876"/>
              <a:ext cx="20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8204" name="Text Box 14"/>
            <p:cNvSpPr txBox="1">
              <a:spLocks noChangeArrowheads="1"/>
            </p:cNvSpPr>
            <p:nvPr/>
          </p:nvSpPr>
          <p:spPr bwMode="auto">
            <a:xfrm>
              <a:off x="1382" y="1127"/>
              <a:ext cx="625" cy="2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Base    </a:t>
              </a:r>
            </a:p>
          </p:txBody>
        </p:sp>
        <p:cxnSp>
          <p:nvCxnSpPr>
            <p:cNvPr id="8205" name="AutoShape 15"/>
            <p:cNvCxnSpPr>
              <a:cxnSpLocks noChangeShapeType="1"/>
              <a:stCxn id="8204" idx="2"/>
              <a:endCxn id="8202" idx="0"/>
            </p:cNvCxnSpPr>
            <p:nvPr/>
          </p:nvCxnSpPr>
          <p:spPr bwMode="auto">
            <a:xfrm rot="16200000" flipH="1">
              <a:off x="1484" y="1570"/>
              <a:ext cx="454" cy="3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06" name="Line 19"/>
            <p:cNvSpPr>
              <a:spLocks noChangeShapeType="1"/>
            </p:cNvSpPr>
            <p:nvPr/>
          </p:nvSpPr>
          <p:spPr bwMode="auto">
            <a:xfrm>
              <a:off x="3744" y="3020"/>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07" name="Text Box 20"/>
            <p:cNvSpPr txBox="1">
              <a:spLocks noChangeArrowheads="1"/>
            </p:cNvSpPr>
            <p:nvPr/>
          </p:nvSpPr>
          <p:spPr bwMode="auto">
            <a:xfrm>
              <a:off x="4031" y="744"/>
              <a:ext cx="64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8208" name="Text Box 21"/>
            <p:cNvSpPr txBox="1">
              <a:spLocks noChangeArrowheads="1"/>
            </p:cNvSpPr>
            <p:nvPr/>
          </p:nvSpPr>
          <p:spPr bwMode="auto">
            <a:xfrm>
              <a:off x="4943" y="648"/>
              <a:ext cx="488"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  </a:t>
              </a:r>
            </a:p>
          </p:txBody>
        </p:sp>
        <p:sp>
          <p:nvSpPr>
            <p:cNvPr id="8209" name="Text Box 22"/>
            <p:cNvSpPr txBox="1">
              <a:spLocks noChangeArrowheads="1"/>
            </p:cNvSpPr>
            <p:nvPr/>
          </p:nvSpPr>
          <p:spPr bwMode="auto">
            <a:xfrm>
              <a:off x="4943" y="3192"/>
              <a:ext cx="52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  </a:t>
              </a:r>
            </a:p>
          </p:txBody>
        </p:sp>
        <p:sp>
          <p:nvSpPr>
            <p:cNvPr id="8210" name="Text Box 24"/>
            <p:cNvSpPr txBox="1">
              <a:spLocks noChangeArrowheads="1"/>
            </p:cNvSpPr>
            <p:nvPr/>
          </p:nvSpPr>
          <p:spPr bwMode="auto">
            <a:xfrm>
              <a:off x="2329" y="1123"/>
              <a:ext cx="666" cy="2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Limit     </a:t>
              </a:r>
            </a:p>
          </p:txBody>
        </p:sp>
        <p:sp>
          <p:nvSpPr>
            <p:cNvPr id="8211" name="AutoShape 25"/>
            <p:cNvSpPr>
              <a:spLocks noChangeArrowheads="1"/>
            </p:cNvSpPr>
            <p:nvPr/>
          </p:nvSpPr>
          <p:spPr bwMode="auto">
            <a:xfrm>
              <a:off x="2362" y="1814"/>
              <a:ext cx="576" cy="384"/>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12" name="Text Box 26"/>
            <p:cNvSpPr txBox="1">
              <a:spLocks noChangeArrowheads="1"/>
            </p:cNvSpPr>
            <p:nvPr/>
          </p:nvSpPr>
          <p:spPr bwMode="auto">
            <a:xfrm>
              <a:off x="2535" y="1875"/>
              <a:ext cx="20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&lt;</a:t>
              </a:r>
            </a:p>
          </p:txBody>
        </p:sp>
        <p:cxnSp>
          <p:nvCxnSpPr>
            <p:cNvPr id="8213" name="AutoShape 27"/>
            <p:cNvCxnSpPr>
              <a:cxnSpLocks noChangeShapeType="1"/>
              <a:stCxn id="8202" idx="3"/>
              <a:endCxn id="8211" idx="1"/>
            </p:cNvCxnSpPr>
            <p:nvPr/>
          </p:nvCxnSpPr>
          <p:spPr bwMode="auto">
            <a:xfrm>
              <a:off x="2016" y="2006"/>
              <a:ext cx="346"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8214" name="AutoShape 28"/>
            <p:cNvCxnSpPr>
              <a:cxnSpLocks noChangeShapeType="1"/>
              <a:stCxn id="8211" idx="3"/>
              <a:endCxn id="8199" idx="1"/>
            </p:cNvCxnSpPr>
            <p:nvPr/>
          </p:nvCxnSpPr>
          <p:spPr bwMode="auto">
            <a:xfrm>
              <a:off x="2938" y="2006"/>
              <a:ext cx="806" cy="39"/>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15" name="Text Box 29"/>
            <p:cNvSpPr txBox="1">
              <a:spLocks noChangeArrowheads="1"/>
            </p:cNvSpPr>
            <p:nvPr/>
          </p:nvSpPr>
          <p:spPr bwMode="auto">
            <a:xfrm>
              <a:off x="2481" y="2760"/>
              <a:ext cx="42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8216" name="Text Box 30"/>
            <p:cNvSpPr txBox="1">
              <a:spLocks noChangeArrowheads="1"/>
            </p:cNvSpPr>
            <p:nvPr/>
          </p:nvSpPr>
          <p:spPr bwMode="auto">
            <a:xfrm>
              <a:off x="2678" y="2299"/>
              <a:ext cx="26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cxnSp>
          <p:nvCxnSpPr>
            <p:cNvPr id="8217" name="AutoShape 31"/>
            <p:cNvCxnSpPr>
              <a:cxnSpLocks noChangeShapeType="1"/>
              <a:stCxn id="8211" idx="2"/>
            </p:cNvCxnSpPr>
            <p:nvPr/>
          </p:nvCxnSpPr>
          <p:spPr bwMode="auto">
            <a:xfrm>
              <a:off x="2650" y="2198"/>
              <a:ext cx="0" cy="5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18" name="Text Box 32"/>
            <p:cNvSpPr txBox="1">
              <a:spLocks noChangeArrowheads="1"/>
            </p:cNvSpPr>
            <p:nvPr/>
          </p:nvSpPr>
          <p:spPr bwMode="auto">
            <a:xfrm>
              <a:off x="3089" y="1757"/>
              <a:ext cx="25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cxnSp>
          <p:nvCxnSpPr>
            <p:cNvPr id="8219" name="AutoShape 33"/>
            <p:cNvCxnSpPr>
              <a:cxnSpLocks noChangeShapeType="1"/>
              <a:stCxn id="8210" idx="2"/>
              <a:endCxn id="8211" idx="0"/>
            </p:cNvCxnSpPr>
            <p:nvPr/>
          </p:nvCxnSpPr>
          <p:spPr bwMode="auto">
            <a:xfrm rot="5400000">
              <a:off x="2427" y="1579"/>
              <a:ext cx="458" cy="1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20" name="Text Box 34"/>
            <p:cNvSpPr txBox="1">
              <a:spLocks noChangeArrowheads="1"/>
            </p:cNvSpPr>
            <p:nvPr/>
          </p:nvSpPr>
          <p:spPr bwMode="auto">
            <a:xfrm>
              <a:off x="4103" y="1080"/>
              <a:ext cx="33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 </a:t>
              </a:r>
            </a:p>
          </p:txBody>
        </p:sp>
        <p:sp>
          <p:nvSpPr>
            <p:cNvPr id="8221" name="Line 35"/>
            <p:cNvSpPr>
              <a:spLocks noChangeShapeType="1"/>
            </p:cNvSpPr>
            <p:nvPr/>
          </p:nvSpPr>
          <p:spPr bwMode="auto">
            <a:xfrm>
              <a:off x="3744" y="2621"/>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22" name="Text Box 36"/>
            <p:cNvSpPr txBox="1">
              <a:spLocks noChangeArrowheads="1"/>
            </p:cNvSpPr>
            <p:nvPr/>
          </p:nvSpPr>
          <p:spPr bwMode="auto">
            <a:xfrm>
              <a:off x="4147" y="2695"/>
              <a:ext cx="33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 </a:t>
              </a:r>
            </a:p>
          </p:txBody>
        </p:sp>
        <p:sp>
          <p:nvSpPr>
            <p:cNvPr id="8223" name="Line 37"/>
            <p:cNvSpPr>
              <a:spLocks noChangeShapeType="1"/>
            </p:cNvSpPr>
            <p:nvPr/>
          </p:nvSpPr>
          <p:spPr bwMode="auto">
            <a:xfrm>
              <a:off x="3744" y="1392"/>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24" name="Text Box 38"/>
            <p:cNvSpPr txBox="1">
              <a:spLocks noChangeArrowheads="1"/>
            </p:cNvSpPr>
            <p:nvPr/>
          </p:nvSpPr>
          <p:spPr bwMode="auto">
            <a:xfrm>
              <a:off x="4151" y="3120"/>
              <a:ext cx="34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Pn </a:t>
              </a:r>
            </a:p>
          </p:txBody>
        </p:sp>
        <p:sp>
          <p:nvSpPr>
            <p:cNvPr id="8225" name="Line 39"/>
            <p:cNvSpPr>
              <a:spLocks noChangeShapeType="1"/>
            </p:cNvSpPr>
            <p:nvPr/>
          </p:nvSpPr>
          <p:spPr bwMode="auto">
            <a:xfrm>
              <a:off x="3744" y="1066"/>
              <a:ext cx="115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26" name="Text Box 40"/>
            <p:cNvSpPr txBox="1">
              <a:spLocks noChangeArrowheads="1"/>
            </p:cNvSpPr>
            <p:nvPr/>
          </p:nvSpPr>
          <p:spPr bwMode="auto">
            <a:xfrm>
              <a:off x="4204" y="1644"/>
              <a:ext cx="157" cy="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a:p>
              <a:pPr eaLnBrk="1" hangingPunct="1"/>
              <a:r>
                <a:rPr lang="en-US" sz="1800" b="1"/>
                <a:t>.</a:t>
              </a:r>
            </a:p>
          </p:txBody>
        </p:sp>
      </p:grpSp>
      <p:sp>
        <p:nvSpPr>
          <p:cNvPr id="2" name="Title 1"/>
          <p:cNvSpPr>
            <a:spLocks noGrp="1"/>
          </p:cNvSpPr>
          <p:nvPr>
            <p:ph type="title"/>
          </p:nvPr>
        </p:nvSpPr>
        <p:spPr/>
        <p:txBody>
          <a:bodyPr/>
          <a:lstStyle/>
          <a:p>
            <a:r>
              <a:rPr lang="en-US" dirty="0"/>
              <a:t>But there’s a hardware solution</a:t>
            </a:r>
            <a:r>
              <a:rPr lang="mr-IN" dirty="0"/>
              <a:t>…</a:t>
            </a:r>
            <a:endParaRPr lang="en-US" dirty="0"/>
          </a:p>
        </p:txBody>
      </p:sp>
      <p:sp>
        <p:nvSpPr>
          <p:cNvPr id="3" name="Content Placeholder 2"/>
          <p:cNvSpPr>
            <a:spLocks noGrp="1"/>
          </p:cNvSpPr>
          <p:nvPr>
            <p:ph idx="1"/>
          </p:nvPr>
        </p:nvSpPr>
        <p:spPr>
          <a:xfrm>
            <a:off x="242335" y="1738357"/>
            <a:ext cx="3886161" cy="1501926"/>
          </a:xfrm>
        </p:spPr>
        <p:txBody>
          <a:bodyPr/>
          <a:lstStyle/>
          <a:p>
            <a:r>
              <a:rPr lang="en-US" dirty="0"/>
              <a:t>Dynamically </a:t>
            </a:r>
            <a:r>
              <a:rPr lang="en-US" dirty="0" err="1"/>
              <a:t>relocatable</a:t>
            </a:r>
            <a:r>
              <a:rPr lang="en-US" dirty="0"/>
              <a:t> </a:t>
            </a:r>
            <a:r>
              <a:rPr lang="en-US" dirty="0" err="1"/>
              <a:t>multiprogrammed</a:t>
            </a:r>
            <a:r>
              <a:rPr lang="en-US" dirty="0"/>
              <a:t> OS</a:t>
            </a:r>
          </a:p>
        </p:txBody>
      </p:sp>
      <p:sp>
        <p:nvSpPr>
          <p:cNvPr id="37" name="Oval Callout 36"/>
          <p:cNvSpPr/>
          <p:nvPr/>
        </p:nvSpPr>
        <p:spPr>
          <a:xfrm>
            <a:off x="1379400" y="5960061"/>
            <a:ext cx="4554210" cy="773397"/>
          </a:xfrm>
          <a:prstGeom prst="wedgeEllipseCallout">
            <a:avLst>
              <a:gd name="adj1" fmla="val -1506"/>
              <a:gd name="adj2" fmla="val -222385"/>
            </a:avLst>
          </a:prstGeom>
          <a:solidFill>
            <a:srgbClr val="3366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Hardware mechanism</a:t>
            </a:r>
          </a:p>
          <a:p>
            <a:pPr algn="ctr"/>
            <a:r>
              <a:rPr lang="en-US" dirty="0"/>
              <a:t>(new registers: BASE, LIMIT)</a:t>
            </a:r>
          </a:p>
        </p:txBody>
      </p:sp>
      <p:sp>
        <p:nvSpPr>
          <p:cNvPr id="38" name="Oval 37"/>
          <p:cNvSpPr/>
          <p:nvPr/>
        </p:nvSpPr>
        <p:spPr>
          <a:xfrm>
            <a:off x="2036030" y="2525966"/>
            <a:ext cx="3417154" cy="2108555"/>
          </a:xfrm>
          <a:prstGeom prst="ellipse">
            <a:avLst/>
          </a:prstGeom>
          <a:noFill/>
          <a:ln w="28575" cmpd="sng">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6001431" y="5276127"/>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002437" y="5899875"/>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85911" y="5001490"/>
            <a:ext cx="1116657" cy="646331"/>
          </a:xfrm>
          <a:prstGeom prst="rect">
            <a:avLst/>
          </a:prstGeom>
          <a:noFill/>
        </p:spPr>
        <p:txBody>
          <a:bodyPr wrap="square" rtlCol="0">
            <a:spAutoFit/>
          </a:bodyPr>
          <a:lstStyle/>
          <a:p>
            <a:pPr algn="ctr"/>
            <a:r>
              <a:rPr lang="en-US" dirty="0">
                <a:solidFill>
                  <a:srgbClr val="008000"/>
                </a:solidFill>
              </a:rPr>
              <a:t>P2 is running</a:t>
            </a:r>
          </a:p>
        </p:txBody>
      </p:sp>
      <p:sp>
        <p:nvSpPr>
          <p:cNvPr id="45" name="TextBox 44"/>
          <p:cNvSpPr txBox="1"/>
          <p:nvPr/>
        </p:nvSpPr>
        <p:spPr>
          <a:xfrm>
            <a:off x="2922057" y="3286990"/>
            <a:ext cx="1116657" cy="369332"/>
          </a:xfrm>
          <a:prstGeom prst="rect">
            <a:avLst/>
          </a:prstGeom>
          <a:noFill/>
        </p:spPr>
        <p:txBody>
          <a:bodyPr wrap="square" rtlCol="0">
            <a:spAutoFit/>
          </a:bodyPr>
          <a:lstStyle/>
          <a:p>
            <a:r>
              <a:rPr lang="en-US" dirty="0">
                <a:solidFill>
                  <a:srgbClr val="008000"/>
                </a:solidFill>
              </a:rPr>
              <a:t>BASE</a:t>
            </a:r>
            <a:r>
              <a:rPr lang="en-US" baseline="-25000" dirty="0">
                <a:solidFill>
                  <a:srgbClr val="008000"/>
                </a:solidFill>
              </a:rPr>
              <a:t>P2</a:t>
            </a:r>
          </a:p>
        </p:txBody>
      </p:sp>
      <p:sp>
        <p:nvSpPr>
          <p:cNvPr id="46" name="TextBox 45"/>
          <p:cNvSpPr txBox="1"/>
          <p:nvPr/>
        </p:nvSpPr>
        <p:spPr>
          <a:xfrm>
            <a:off x="4521742" y="3286990"/>
            <a:ext cx="1116657" cy="369332"/>
          </a:xfrm>
          <a:prstGeom prst="rect">
            <a:avLst/>
          </a:prstGeom>
          <a:noFill/>
        </p:spPr>
        <p:txBody>
          <a:bodyPr wrap="square" rtlCol="0">
            <a:spAutoFit/>
          </a:bodyPr>
          <a:lstStyle/>
          <a:p>
            <a:r>
              <a:rPr lang="en-US" dirty="0">
                <a:solidFill>
                  <a:srgbClr val="008000"/>
                </a:solidFill>
              </a:rPr>
              <a:t>LIMIT</a:t>
            </a:r>
            <a:r>
              <a:rPr lang="en-US" baseline="-25000" dirty="0">
                <a:solidFill>
                  <a:srgbClr val="008000"/>
                </a:solidFill>
              </a:rPr>
              <a:t>P2</a:t>
            </a:r>
          </a:p>
        </p:txBody>
      </p:sp>
      <p:sp>
        <p:nvSpPr>
          <p:cNvPr id="47" name="TextBox 46">
            <a:extLst>
              <a:ext uri="{FF2B5EF4-FFF2-40B4-BE49-F238E27FC236}">
                <a16:creationId xmlns:a16="http://schemas.microsoft.com/office/drawing/2014/main" id="{2FE8F2AC-2F9C-424A-A774-B1434B5767BA}"/>
              </a:ext>
            </a:extLst>
          </p:cNvPr>
          <p:cNvSpPr txBox="1"/>
          <p:nvPr/>
        </p:nvSpPr>
        <p:spPr>
          <a:xfrm>
            <a:off x="8117579" y="2664434"/>
            <a:ext cx="853915" cy="307777"/>
          </a:xfrm>
          <a:prstGeom prst="rect">
            <a:avLst/>
          </a:prstGeom>
          <a:noFill/>
        </p:spPr>
        <p:txBody>
          <a:bodyPr wrap="square" rtlCol="0">
            <a:spAutoFit/>
          </a:bodyPr>
          <a:lstStyle/>
          <a:p>
            <a:r>
              <a:rPr lang="en-US" sz="1400" dirty="0"/>
              <a:t>3000</a:t>
            </a:r>
          </a:p>
        </p:txBody>
      </p:sp>
      <p:sp>
        <p:nvSpPr>
          <p:cNvPr id="48" name="TextBox 47">
            <a:extLst>
              <a:ext uri="{FF2B5EF4-FFF2-40B4-BE49-F238E27FC236}">
                <a16:creationId xmlns:a16="http://schemas.microsoft.com/office/drawing/2014/main" id="{5FA251EF-17B4-DC47-9C34-8D8B090D356E}"/>
              </a:ext>
            </a:extLst>
          </p:cNvPr>
          <p:cNvSpPr txBox="1"/>
          <p:nvPr/>
        </p:nvSpPr>
        <p:spPr>
          <a:xfrm>
            <a:off x="8117579" y="3176481"/>
            <a:ext cx="853915" cy="307777"/>
          </a:xfrm>
          <a:prstGeom prst="rect">
            <a:avLst/>
          </a:prstGeom>
          <a:noFill/>
        </p:spPr>
        <p:txBody>
          <a:bodyPr wrap="square" rtlCol="0">
            <a:spAutoFit/>
          </a:bodyPr>
          <a:lstStyle/>
          <a:p>
            <a:r>
              <a:rPr lang="en-US" sz="1400" dirty="0"/>
              <a:t>4000</a:t>
            </a:r>
          </a:p>
        </p:txBody>
      </p:sp>
      <p:sp>
        <p:nvSpPr>
          <p:cNvPr id="49" name="TextBox 48">
            <a:extLst>
              <a:ext uri="{FF2B5EF4-FFF2-40B4-BE49-F238E27FC236}">
                <a16:creationId xmlns:a16="http://schemas.microsoft.com/office/drawing/2014/main" id="{BB644278-5992-0445-B408-BBA789A8F581}"/>
              </a:ext>
            </a:extLst>
          </p:cNvPr>
          <p:cNvSpPr txBox="1"/>
          <p:nvPr/>
        </p:nvSpPr>
        <p:spPr>
          <a:xfrm>
            <a:off x="8264056" y="5120394"/>
            <a:ext cx="853915" cy="307777"/>
          </a:xfrm>
          <a:prstGeom prst="rect">
            <a:avLst/>
          </a:prstGeom>
          <a:noFill/>
        </p:spPr>
        <p:txBody>
          <a:bodyPr wrap="square" rtlCol="0">
            <a:spAutoFit/>
          </a:bodyPr>
          <a:lstStyle/>
          <a:p>
            <a:r>
              <a:rPr lang="en-US" sz="1400" dirty="0"/>
              <a:t>12000</a:t>
            </a:r>
          </a:p>
        </p:txBody>
      </p:sp>
      <p:sp>
        <p:nvSpPr>
          <p:cNvPr id="50" name="TextBox 49">
            <a:extLst>
              <a:ext uri="{FF2B5EF4-FFF2-40B4-BE49-F238E27FC236}">
                <a16:creationId xmlns:a16="http://schemas.microsoft.com/office/drawing/2014/main" id="{C8D64C42-AF13-0142-87EB-020CEBAB5614}"/>
              </a:ext>
            </a:extLst>
          </p:cNvPr>
          <p:cNvSpPr txBox="1"/>
          <p:nvPr/>
        </p:nvSpPr>
        <p:spPr>
          <a:xfrm>
            <a:off x="8264056" y="5737541"/>
            <a:ext cx="853915" cy="307777"/>
          </a:xfrm>
          <a:prstGeom prst="rect">
            <a:avLst/>
          </a:prstGeom>
          <a:noFill/>
        </p:spPr>
        <p:txBody>
          <a:bodyPr wrap="square" rtlCol="0">
            <a:spAutoFit/>
          </a:bodyPr>
          <a:lstStyle/>
          <a:p>
            <a:r>
              <a:rPr lang="en-US" sz="1400" dirty="0"/>
              <a:t>13000</a:t>
            </a:r>
          </a:p>
        </p:txBody>
      </p:sp>
    </p:spTree>
    <p:extLst>
      <p:ext uri="{BB962C8B-B14F-4D97-AF65-F5344CB8AC3E}">
        <p14:creationId xmlns:p14="http://schemas.microsoft.com/office/powerpoint/2010/main" val="4246716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5"/>
          <p:cNvSpPr txBox="1">
            <a:spLocks noChangeArrowheads="1"/>
          </p:cNvSpPr>
          <p:nvPr/>
        </p:nvSpPr>
        <p:spPr bwMode="auto">
          <a:xfrm>
            <a:off x="588262" y="4061496"/>
            <a:ext cx="914569"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8196" name="Oval 6"/>
          <p:cNvSpPr>
            <a:spLocks noChangeAspect="1" noChangeArrowheads="1"/>
          </p:cNvSpPr>
          <p:nvPr/>
        </p:nvSpPr>
        <p:spPr bwMode="auto">
          <a:xfrm>
            <a:off x="313574" y="3604296"/>
            <a:ext cx="1371853" cy="1371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8197" name="AutoShape 7"/>
          <p:cNvCxnSpPr>
            <a:cxnSpLocks noChangeShapeType="1"/>
            <a:stCxn id="8196" idx="6"/>
            <a:endCxn id="8202" idx="1"/>
          </p:cNvCxnSpPr>
          <p:nvPr/>
        </p:nvCxnSpPr>
        <p:spPr bwMode="auto">
          <a:xfrm flipV="1">
            <a:off x="1685427" y="4274221"/>
            <a:ext cx="832004" cy="1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198" name="Text Box 8"/>
          <p:cNvSpPr txBox="1">
            <a:spLocks noChangeArrowheads="1"/>
          </p:cNvSpPr>
          <p:nvPr/>
        </p:nvSpPr>
        <p:spPr bwMode="auto">
          <a:xfrm>
            <a:off x="6480564" y="1592933"/>
            <a:ext cx="1262296"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8199" name="Rectangle 9"/>
          <p:cNvSpPr>
            <a:spLocks noChangeArrowheads="1"/>
          </p:cNvSpPr>
          <p:nvPr/>
        </p:nvSpPr>
        <p:spPr bwMode="auto">
          <a:xfrm>
            <a:off x="6175707" y="2140621"/>
            <a:ext cx="1829138" cy="43894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200" name="Text Box 10"/>
          <p:cNvSpPr txBox="1">
            <a:spLocks noChangeArrowheads="1"/>
          </p:cNvSpPr>
          <p:nvPr/>
        </p:nvSpPr>
        <p:spPr bwMode="auto">
          <a:xfrm>
            <a:off x="1685427" y="4426621"/>
            <a:ext cx="1236891"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a:p>
            <a:pPr eaLnBrk="1" hangingPunct="1"/>
            <a:r>
              <a:rPr lang="en-US" sz="1800" b="1"/>
              <a:t>Address  </a:t>
            </a:r>
          </a:p>
        </p:txBody>
      </p:sp>
      <p:sp>
        <p:nvSpPr>
          <p:cNvPr id="8201" name="Text Box 11"/>
          <p:cNvSpPr txBox="1">
            <a:spLocks noChangeArrowheads="1"/>
          </p:cNvSpPr>
          <p:nvPr/>
        </p:nvSpPr>
        <p:spPr bwMode="auto">
          <a:xfrm>
            <a:off x="4840373" y="4610771"/>
            <a:ext cx="1262296"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8202" name="AutoShape 12"/>
          <p:cNvSpPr>
            <a:spLocks noChangeArrowheads="1"/>
          </p:cNvSpPr>
          <p:nvPr/>
        </p:nvSpPr>
        <p:spPr bwMode="auto">
          <a:xfrm>
            <a:off x="2517431" y="3969421"/>
            <a:ext cx="914569" cy="609600"/>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203" name="Text Box 13"/>
          <p:cNvSpPr txBox="1">
            <a:spLocks noChangeArrowheads="1"/>
          </p:cNvSpPr>
          <p:nvPr/>
        </p:nvSpPr>
        <p:spPr bwMode="auto">
          <a:xfrm>
            <a:off x="2790532" y="4067846"/>
            <a:ext cx="319146"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8204" name="Text Box 14"/>
          <p:cNvSpPr txBox="1">
            <a:spLocks noChangeArrowheads="1"/>
          </p:cNvSpPr>
          <p:nvPr/>
        </p:nvSpPr>
        <p:spPr bwMode="auto">
          <a:xfrm>
            <a:off x="2510178" y="2878808"/>
            <a:ext cx="825867" cy="64633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orm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Base</a:t>
            </a:r>
          </a:p>
          <a:p>
            <a:pPr algn="ctr" eaLnBrk="1" hangingPunct="1"/>
            <a:r>
              <a:rPr lang="en-US" sz="1800" b="1" dirty="0">
                <a:solidFill>
                  <a:srgbClr val="FF0000"/>
                </a:solidFill>
              </a:rPr>
              <a:t>3000</a:t>
            </a:r>
          </a:p>
        </p:txBody>
      </p:sp>
      <p:cxnSp>
        <p:nvCxnSpPr>
          <p:cNvPr id="8205" name="AutoShape 15"/>
          <p:cNvCxnSpPr>
            <a:cxnSpLocks noChangeShapeType="1"/>
            <a:stCxn id="8204" idx="2"/>
            <a:endCxn id="8202" idx="0"/>
          </p:cNvCxnSpPr>
          <p:nvPr/>
        </p:nvCxnSpPr>
        <p:spPr bwMode="auto">
          <a:xfrm>
            <a:off x="2923112" y="3525139"/>
            <a:ext cx="51604" cy="4442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206" name="Line 19"/>
          <p:cNvSpPr>
            <a:spLocks noChangeShapeType="1"/>
          </p:cNvSpPr>
          <p:nvPr/>
        </p:nvSpPr>
        <p:spPr bwMode="auto">
          <a:xfrm>
            <a:off x="6175707" y="5883946"/>
            <a:ext cx="1829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07" name="Text Box 20"/>
          <p:cNvSpPr txBox="1">
            <a:spLocks noChangeArrowheads="1"/>
          </p:cNvSpPr>
          <p:nvPr/>
        </p:nvSpPr>
        <p:spPr bwMode="auto">
          <a:xfrm>
            <a:off x="6631404" y="2270796"/>
            <a:ext cx="103047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8208" name="Text Box 21"/>
          <p:cNvSpPr txBox="1">
            <a:spLocks noChangeArrowheads="1"/>
          </p:cNvSpPr>
          <p:nvPr/>
        </p:nvSpPr>
        <p:spPr bwMode="auto">
          <a:xfrm>
            <a:off x="8079471" y="2118396"/>
            <a:ext cx="77484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  </a:t>
            </a:r>
          </a:p>
        </p:txBody>
      </p:sp>
      <p:sp>
        <p:nvSpPr>
          <p:cNvPr id="8209" name="Text Box 22"/>
          <p:cNvSpPr txBox="1">
            <a:spLocks noChangeArrowheads="1"/>
          </p:cNvSpPr>
          <p:nvPr/>
        </p:nvSpPr>
        <p:spPr bwMode="auto">
          <a:xfrm>
            <a:off x="8079471" y="6156996"/>
            <a:ext cx="82565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  </a:t>
            </a:r>
          </a:p>
        </p:txBody>
      </p:sp>
      <p:sp>
        <p:nvSpPr>
          <p:cNvPr id="8210" name="Text Box 24"/>
          <p:cNvSpPr txBox="1">
            <a:spLocks noChangeArrowheads="1"/>
          </p:cNvSpPr>
          <p:nvPr/>
        </p:nvSpPr>
        <p:spPr bwMode="auto">
          <a:xfrm>
            <a:off x="4047164" y="2872458"/>
            <a:ext cx="825867" cy="64633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orm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Limit</a:t>
            </a:r>
          </a:p>
          <a:p>
            <a:pPr algn="ctr" eaLnBrk="1" hangingPunct="1"/>
            <a:r>
              <a:rPr lang="en-US" sz="1800" b="1" dirty="0">
                <a:solidFill>
                  <a:srgbClr val="FF0000"/>
                </a:solidFill>
              </a:rPr>
              <a:t>4000</a:t>
            </a:r>
          </a:p>
        </p:txBody>
      </p:sp>
      <p:sp>
        <p:nvSpPr>
          <p:cNvPr id="8211" name="AutoShape 25"/>
          <p:cNvSpPr>
            <a:spLocks noChangeArrowheads="1"/>
          </p:cNvSpPr>
          <p:nvPr/>
        </p:nvSpPr>
        <p:spPr bwMode="auto">
          <a:xfrm>
            <a:off x="3981377" y="3969421"/>
            <a:ext cx="914569" cy="609600"/>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212" name="Text Box 26"/>
          <p:cNvSpPr txBox="1">
            <a:spLocks noChangeArrowheads="1"/>
          </p:cNvSpPr>
          <p:nvPr/>
        </p:nvSpPr>
        <p:spPr bwMode="auto">
          <a:xfrm>
            <a:off x="4256065" y="4066258"/>
            <a:ext cx="319146"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&lt;</a:t>
            </a:r>
          </a:p>
        </p:txBody>
      </p:sp>
      <p:cxnSp>
        <p:nvCxnSpPr>
          <p:cNvPr id="8213" name="AutoShape 27"/>
          <p:cNvCxnSpPr>
            <a:cxnSpLocks noChangeShapeType="1"/>
            <a:stCxn id="8202" idx="3"/>
            <a:endCxn id="8211" idx="1"/>
          </p:cNvCxnSpPr>
          <p:nvPr/>
        </p:nvCxnSpPr>
        <p:spPr bwMode="auto">
          <a:xfrm>
            <a:off x="3432000" y="4274221"/>
            <a:ext cx="54937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214" name="AutoShape 28"/>
          <p:cNvCxnSpPr>
            <a:cxnSpLocks noChangeShapeType="1"/>
            <a:stCxn id="8211" idx="3"/>
            <a:endCxn id="8199" idx="1"/>
          </p:cNvCxnSpPr>
          <p:nvPr/>
        </p:nvCxnSpPr>
        <p:spPr bwMode="auto">
          <a:xfrm>
            <a:off x="4895946" y="4274221"/>
            <a:ext cx="1279761" cy="619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215" name="Text Box 29"/>
          <p:cNvSpPr txBox="1">
            <a:spLocks noChangeArrowheads="1"/>
          </p:cNvSpPr>
          <p:nvPr/>
        </p:nvSpPr>
        <p:spPr bwMode="auto">
          <a:xfrm>
            <a:off x="4170324" y="5471196"/>
            <a:ext cx="6716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8216" name="Text Box 30"/>
          <p:cNvSpPr txBox="1">
            <a:spLocks noChangeArrowheads="1"/>
          </p:cNvSpPr>
          <p:nvPr/>
        </p:nvSpPr>
        <p:spPr bwMode="auto">
          <a:xfrm>
            <a:off x="4483119" y="4739358"/>
            <a:ext cx="41600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cxnSp>
        <p:nvCxnSpPr>
          <p:cNvPr id="8217" name="AutoShape 31"/>
          <p:cNvCxnSpPr>
            <a:cxnSpLocks noChangeShapeType="1"/>
            <a:stCxn id="8211" idx="2"/>
          </p:cNvCxnSpPr>
          <p:nvPr/>
        </p:nvCxnSpPr>
        <p:spPr bwMode="auto">
          <a:xfrm>
            <a:off x="4438661" y="4579021"/>
            <a:ext cx="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218" name="Text Box 32"/>
          <p:cNvSpPr txBox="1">
            <a:spLocks noChangeArrowheads="1"/>
          </p:cNvSpPr>
          <p:nvPr/>
        </p:nvSpPr>
        <p:spPr bwMode="auto">
          <a:xfrm>
            <a:off x="5135703" y="3878933"/>
            <a:ext cx="398536"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Y </a:t>
            </a:r>
          </a:p>
        </p:txBody>
      </p:sp>
      <p:cxnSp>
        <p:nvCxnSpPr>
          <p:cNvPr id="8219" name="AutoShape 33"/>
          <p:cNvCxnSpPr>
            <a:cxnSpLocks noChangeShapeType="1"/>
            <a:stCxn id="8210" idx="2"/>
            <a:endCxn id="8211" idx="0"/>
          </p:cNvCxnSpPr>
          <p:nvPr/>
        </p:nvCxnSpPr>
        <p:spPr bwMode="auto">
          <a:xfrm flipH="1">
            <a:off x="4438662" y="3518789"/>
            <a:ext cx="21436" cy="45063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220" name="Text Box 34"/>
          <p:cNvSpPr txBox="1">
            <a:spLocks noChangeArrowheads="1"/>
          </p:cNvSpPr>
          <p:nvPr/>
        </p:nvSpPr>
        <p:spPr bwMode="auto">
          <a:xfrm>
            <a:off x="6745725" y="2804196"/>
            <a:ext cx="53032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 </a:t>
            </a:r>
          </a:p>
        </p:txBody>
      </p:sp>
      <p:sp>
        <p:nvSpPr>
          <p:cNvPr id="8221" name="Line 35"/>
          <p:cNvSpPr>
            <a:spLocks noChangeShapeType="1"/>
          </p:cNvSpPr>
          <p:nvPr/>
        </p:nvSpPr>
        <p:spPr bwMode="auto">
          <a:xfrm>
            <a:off x="6175707" y="5250533"/>
            <a:ext cx="1829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22" name="Text Box 36"/>
          <p:cNvSpPr txBox="1">
            <a:spLocks noChangeArrowheads="1"/>
          </p:cNvSpPr>
          <p:nvPr/>
        </p:nvSpPr>
        <p:spPr bwMode="auto">
          <a:xfrm>
            <a:off x="6815588" y="5368008"/>
            <a:ext cx="53032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 </a:t>
            </a:r>
          </a:p>
        </p:txBody>
      </p:sp>
      <p:sp>
        <p:nvSpPr>
          <p:cNvPr id="8223" name="Line 37"/>
          <p:cNvSpPr>
            <a:spLocks noChangeShapeType="1"/>
          </p:cNvSpPr>
          <p:nvPr/>
        </p:nvSpPr>
        <p:spPr bwMode="auto">
          <a:xfrm>
            <a:off x="6175707" y="3299496"/>
            <a:ext cx="1829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24" name="Text Box 38"/>
          <p:cNvSpPr txBox="1">
            <a:spLocks noChangeArrowheads="1"/>
          </p:cNvSpPr>
          <p:nvPr/>
        </p:nvSpPr>
        <p:spPr bwMode="auto">
          <a:xfrm>
            <a:off x="6821939" y="6042696"/>
            <a:ext cx="5430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Pn </a:t>
            </a:r>
          </a:p>
        </p:txBody>
      </p:sp>
      <p:sp>
        <p:nvSpPr>
          <p:cNvPr id="8225" name="Line 39"/>
          <p:cNvSpPr>
            <a:spLocks noChangeShapeType="1"/>
          </p:cNvSpPr>
          <p:nvPr/>
        </p:nvSpPr>
        <p:spPr bwMode="auto">
          <a:xfrm>
            <a:off x="6175707" y="2781971"/>
            <a:ext cx="1829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26" name="Text Box 40"/>
          <p:cNvSpPr txBox="1">
            <a:spLocks noChangeArrowheads="1"/>
          </p:cNvSpPr>
          <p:nvPr/>
        </p:nvSpPr>
        <p:spPr bwMode="auto">
          <a:xfrm>
            <a:off x="6906092" y="3699546"/>
            <a:ext cx="249284"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a:p>
            <a:pPr eaLnBrk="1" hangingPunct="1"/>
            <a:r>
              <a:rPr lang="en-US" sz="1800" b="1"/>
              <a:t>.</a:t>
            </a:r>
          </a:p>
        </p:txBody>
      </p:sp>
      <p:sp>
        <p:nvSpPr>
          <p:cNvPr id="2" name="Title 1"/>
          <p:cNvSpPr>
            <a:spLocks noGrp="1"/>
          </p:cNvSpPr>
          <p:nvPr>
            <p:ph type="title"/>
          </p:nvPr>
        </p:nvSpPr>
        <p:spPr/>
        <p:txBody>
          <a:bodyPr/>
          <a:lstStyle/>
          <a:p>
            <a:r>
              <a:rPr lang="en-US" dirty="0"/>
              <a:t>Base &amp; limit register example</a:t>
            </a:r>
          </a:p>
        </p:txBody>
      </p:sp>
      <p:sp>
        <p:nvSpPr>
          <p:cNvPr id="3" name="Content Placeholder 2"/>
          <p:cNvSpPr>
            <a:spLocks noGrp="1"/>
          </p:cNvSpPr>
          <p:nvPr>
            <p:ph idx="1"/>
          </p:nvPr>
        </p:nvSpPr>
        <p:spPr>
          <a:xfrm>
            <a:off x="284163" y="5755296"/>
            <a:ext cx="5816918" cy="977963"/>
          </a:xfrm>
        </p:spPr>
        <p:txBody>
          <a:bodyPr>
            <a:normAutofit fontScale="92500"/>
          </a:bodyPr>
          <a:lstStyle/>
          <a:p>
            <a:r>
              <a:rPr lang="en-US" dirty="0">
                <a:solidFill>
                  <a:srgbClr val="0070C0"/>
                </a:solidFill>
              </a:rPr>
              <a:t>If CPU is in user state, add Base to address</a:t>
            </a:r>
          </a:p>
          <a:p>
            <a:pPr lvl="1"/>
            <a:r>
              <a:rPr lang="en-US" dirty="0">
                <a:solidFill>
                  <a:srgbClr val="0070C0"/>
                </a:solidFill>
              </a:rPr>
              <a:t>If address &lt; Limit, execute the operation</a:t>
            </a:r>
          </a:p>
        </p:txBody>
      </p:sp>
      <p:sp>
        <p:nvSpPr>
          <p:cNvPr id="39" name="TextBox 38"/>
          <p:cNvSpPr txBox="1"/>
          <p:nvPr/>
        </p:nvSpPr>
        <p:spPr>
          <a:xfrm>
            <a:off x="385911" y="4977740"/>
            <a:ext cx="1116657" cy="646331"/>
          </a:xfrm>
          <a:prstGeom prst="rect">
            <a:avLst/>
          </a:prstGeom>
          <a:noFill/>
        </p:spPr>
        <p:txBody>
          <a:bodyPr wrap="square" rtlCol="0">
            <a:spAutoFit/>
          </a:bodyPr>
          <a:lstStyle/>
          <a:p>
            <a:pPr algn="ctr"/>
            <a:r>
              <a:rPr lang="en-US" dirty="0">
                <a:solidFill>
                  <a:srgbClr val="008000"/>
                </a:solidFill>
              </a:rPr>
              <a:t>P1 is running</a:t>
            </a:r>
          </a:p>
        </p:txBody>
      </p:sp>
      <p:cxnSp>
        <p:nvCxnSpPr>
          <p:cNvPr id="42" name="Straight Connector 41"/>
          <p:cNvCxnSpPr/>
          <p:nvPr/>
        </p:nvCxnSpPr>
        <p:spPr>
          <a:xfrm>
            <a:off x="5932158" y="2773544"/>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933610" y="3299496"/>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2591C4E4-9F60-6449-836A-E30CD5A5D832}"/>
              </a:ext>
            </a:extLst>
          </p:cNvPr>
          <p:cNvSpPr txBox="1"/>
          <p:nvPr/>
        </p:nvSpPr>
        <p:spPr>
          <a:xfrm>
            <a:off x="8219355" y="2607062"/>
            <a:ext cx="853915" cy="307777"/>
          </a:xfrm>
          <a:prstGeom prst="rect">
            <a:avLst/>
          </a:prstGeom>
          <a:noFill/>
        </p:spPr>
        <p:txBody>
          <a:bodyPr wrap="square" rtlCol="0">
            <a:spAutoFit/>
          </a:bodyPr>
          <a:lstStyle/>
          <a:p>
            <a:r>
              <a:rPr lang="en-US" sz="1400" dirty="0"/>
              <a:t>3000</a:t>
            </a:r>
          </a:p>
        </p:txBody>
      </p:sp>
      <p:sp>
        <p:nvSpPr>
          <p:cNvPr id="45" name="TextBox 44">
            <a:extLst>
              <a:ext uri="{FF2B5EF4-FFF2-40B4-BE49-F238E27FC236}">
                <a16:creationId xmlns:a16="http://schemas.microsoft.com/office/drawing/2014/main" id="{0BDC4BC9-224F-864D-8638-F3814E9B6D8E}"/>
              </a:ext>
            </a:extLst>
          </p:cNvPr>
          <p:cNvSpPr txBox="1"/>
          <p:nvPr/>
        </p:nvSpPr>
        <p:spPr>
          <a:xfrm>
            <a:off x="8219355" y="3119109"/>
            <a:ext cx="853915" cy="307777"/>
          </a:xfrm>
          <a:prstGeom prst="rect">
            <a:avLst/>
          </a:prstGeom>
          <a:noFill/>
        </p:spPr>
        <p:txBody>
          <a:bodyPr wrap="square" rtlCol="0">
            <a:spAutoFit/>
          </a:bodyPr>
          <a:lstStyle/>
          <a:p>
            <a:r>
              <a:rPr lang="en-US" sz="1400" dirty="0"/>
              <a:t>4000</a:t>
            </a:r>
          </a:p>
        </p:txBody>
      </p:sp>
      <p:sp>
        <p:nvSpPr>
          <p:cNvPr id="4" name="Oval Callout 3">
            <a:extLst>
              <a:ext uri="{FF2B5EF4-FFF2-40B4-BE49-F238E27FC236}">
                <a16:creationId xmlns:a16="http://schemas.microsoft.com/office/drawing/2014/main" id="{D3E770D1-DBDF-7D3C-035D-A63652AFFCE9}"/>
              </a:ext>
            </a:extLst>
          </p:cNvPr>
          <p:cNvSpPr/>
          <p:nvPr/>
        </p:nvSpPr>
        <p:spPr>
          <a:xfrm>
            <a:off x="385911" y="1962821"/>
            <a:ext cx="1917961" cy="1464065"/>
          </a:xfrm>
          <a:prstGeom prst="wedgeEllipseCallou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Program 1 uses addresses</a:t>
            </a:r>
          </a:p>
          <a:p>
            <a:pPr algn="ctr"/>
            <a:r>
              <a:rPr lang="en-US" dirty="0"/>
              <a:t>0 - 1000</a:t>
            </a:r>
          </a:p>
        </p:txBody>
      </p:sp>
      <p:sp>
        <p:nvSpPr>
          <p:cNvPr id="5" name="Rectangle 4">
            <a:extLst>
              <a:ext uri="{FF2B5EF4-FFF2-40B4-BE49-F238E27FC236}">
                <a16:creationId xmlns:a16="http://schemas.microsoft.com/office/drawing/2014/main" id="{D283791F-CD2D-7B87-95B4-75D03264935B}"/>
              </a:ext>
            </a:extLst>
          </p:cNvPr>
          <p:cNvSpPr/>
          <p:nvPr/>
        </p:nvSpPr>
        <p:spPr>
          <a:xfrm>
            <a:off x="1715517" y="3905467"/>
            <a:ext cx="710829" cy="307777"/>
          </a:xfrm>
          <a:prstGeom prst="rect">
            <a:avLst/>
          </a:prstGeom>
        </p:spPr>
        <p:txBody>
          <a:bodyPr wrap="square">
            <a:spAutoFit/>
          </a:bodyPr>
          <a:lstStyle/>
          <a:p>
            <a:r>
              <a:rPr lang="en-US" sz="1400" dirty="0">
                <a:solidFill>
                  <a:srgbClr val="FF0000"/>
                </a:solidFill>
              </a:rPr>
              <a:t>607</a:t>
            </a:r>
          </a:p>
        </p:txBody>
      </p:sp>
      <p:sp>
        <p:nvSpPr>
          <p:cNvPr id="48" name="Rectangle 47">
            <a:extLst>
              <a:ext uri="{FF2B5EF4-FFF2-40B4-BE49-F238E27FC236}">
                <a16:creationId xmlns:a16="http://schemas.microsoft.com/office/drawing/2014/main" id="{A40BDC3C-29DD-2DF0-E024-5405116EAEAA}"/>
              </a:ext>
            </a:extLst>
          </p:cNvPr>
          <p:cNvSpPr/>
          <p:nvPr/>
        </p:nvSpPr>
        <p:spPr>
          <a:xfrm>
            <a:off x="3481473" y="3892725"/>
            <a:ext cx="710829" cy="307777"/>
          </a:xfrm>
          <a:prstGeom prst="rect">
            <a:avLst/>
          </a:prstGeom>
        </p:spPr>
        <p:txBody>
          <a:bodyPr wrap="square">
            <a:spAutoFit/>
          </a:bodyPr>
          <a:lstStyle/>
          <a:p>
            <a:r>
              <a:rPr lang="en-US" sz="1400" dirty="0">
                <a:solidFill>
                  <a:srgbClr val="FF0000"/>
                </a:solidFill>
              </a:rPr>
              <a:t>3607</a:t>
            </a:r>
          </a:p>
        </p:txBody>
      </p:sp>
      <p:sp>
        <p:nvSpPr>
          <p:cNvPr id="49" name="Rectangle 48">
            <a:extLst>
              <a:ext uri="{FF2B5EF4-FFF2-40B4-BE49-F238E27FC236}">
                <a16:creationId xmlns:a16="http://schemas.microsoft.com/office/drawing/2014/main" id="{E61B02BF-52FA-5717-BFB6-63F255512DDF}"/>
              </a:ext>
            </a:extLst>
          </p:cNvPr>
          <p:cNvSpPr/>
          <p:nvPr/>
        </p:nvSpPr>
        <p:spPr>
          <a:xfrm>
            <a:off x="5567832" y="3950569"/>
            <a:ext cx="710829" cy="307777"/>
          </a:xfrm>
          <a:prstGeom prst="rect">
            <a:avLst/>
          </a:prstGeom>
        </p:spPr>
        <p:txBody>
          <a:bodyPr wrap="square">
            <a:spAutoFit/>
          </a:bodyPr>
          <a:lstStyle/>
          <a:p>
            <a:r>
              <a:rPr lang="en-US" sz="1400" dirty="0">
                <a:solidFill>
                  <a:srgbClr val="FF0000"/>
                </a:solidFill>
              </a:rPr>
              <a:t>3607</a:t>
            </a:r>
          </a:p>
        </p:txBody>
      </p:sp>
      <p:sp>
        <p:nvSpPr>
          <p:cNvPr id="7" name="Freeform 6">
            <a:extLst>
              <a:ext uri="{FF2B5EF4-FFF2-40B4-BE49-F238E27FC236}">
                <a16:creationId xmlns:a16="http://schemas.microsoft.com/office/drawing/2014/main" id="{40EF2CD4-B127-5BD1-D4DE-F478244EF8F3}"/>
              </a:ext>
            </a:extLst>
          </p:cNvPr>
          <p:cNvSpPr/>
          <p:nvPr/>
        </p:nvSpPr>
        <p:spPr>
          <a:xfrm>
            <a:off x="5499608" y="2992582"/>
            <a:ext cx="616184" cy="1330036"/>
          </a:xfrm>
          <a:custGeom>
            <a:avLst/>
            <a:gdLst>
              <a:gd name="connsiteX0" fmla="*/ 616184 w 616184"/>
              <a:gd name="connsiteY0" fmla="*/ 1330036 h 1330036"/>
              <a:gd name="connsiteX1" fmla="*/ 521182 w 616184"/>
              <a:gd name="connsiteY1" fmla="*/ 1318161 h 1330036"/>
              <a:gd name="connsiteX2" fmla="*/ 485556 w 616184"/>
              <a:gd name="connsiteY2" fmla="*/ 1294410 h 1330036"/>
              <a:gd name="connsiteX3" fmla="*/ 438054 w 616184"/>
              <a:gd name="connsiteY3" fmla="*/ 1270660 h 1330036"/>
              <a:gd name="connsiteX4" fmla="*/ 402428 w 616184"/>
              <a:gd name="connsiteY4" fmla="*/ 1246909 h 1330036"/>
              <a:gd name="connsiteX5" fmla="*/ 354927 w 616184"/>
              <a:gd name="connsiteY5" fmla="*/ 1223158 h 1330036"/>
              <a:gd name="connsiteX6" fmla="*/ 319301 w 616184"/>
              <a:gd name="connsiteY6" fmla="*/ 1187532 h 1330036"/>
              <a:gd name="connsiteX7" fmla="*/ 236174 w 616184"/>
              <a:gd name="connsiteY7" fmla="*/ 1140031 h 1330036"/>
              <a:gd name="connsiteX8" fmla="*/ 153047 w 616184"/>
              <a:gd name="connsiteY8" fmla="*/ 1056904 h 1330036"/>
              <a:gd name="connsiteX9" fmla="*/ 105545 w 616184"/>
              <a:gd name="connsiteY9" fmla="*/ 1021278 h 1330036"/>
              <a:gd name="connsiteX10" fmla="*/ 46169 w 616184"/>
              <a:gd name="connsiteY10" fmla="*/ 926275 h 1330036"/>
              <a:gd name="connsiteX11" fmla="*/ 22418 w 616184"/>
              <a:gd name="connsiteY11" fmla="*/ 890649 h 1330036"/>
              <a:gd name="connsiteX12" fmla="*/ 22418 w 616184"/>
              <a:gd name="connsiteY12" fmla="*/ 593766 h 1330036"/>
              <a:gd name="connsiteX13" fmla="*/ 34293 w 616184"/>
              <a:gd name="connsiteY13" fmla="*/ 558140 h 1330036"/>
              <a:gd name="connsiteX14" fmla="*/ 69919 w 616184"/>
              <a:gd name="connsiteY14" fmla="*/ 451262 h 1330036"/>
              <a:gd name="connsiteX15" fmla="*/ 81795 w 616184"/>
              <a:gd name="connsiteY15" fmla="*/ 415636 h 1330036"/>
              <a:gd name="connsiteX16" fmla="*/ 105545 w 616184"/>
              <a:gd name="connsiteY16" fmla="*/ 380010 h 1330036"/>
              <a:gd name="connsiteX17" fmla="*/ 153047 w 616184"/>
              <a:gd name="connsiteY17" fmla="*/ 273132 h 1330036"/>
              <a:gd name="connsiteX18" fmla="*/ 164922 w 616184"/>
              <a:gd name="connsiteY18" fmla="*/ 237506 h 1330036"/>
              <a:gd name="connsiteX19" fmla="*/ 224298 w 616184"/>
              <a:gd name="connsiteY19" fmla="*/ 166254 h 1330036"/>
              <a:gd name="connsiteX20" fmla="*/ 259924 w 616184"/>
              <a:gd name="connsiteY20" fmla="*/ 142504 h 1330036"/>
              <a:gd name="connsiteX21" fmla="*/ 319301 w 616184"/>
              <a:gd name="connsiteY21" fmla="*/ 95002 h 1330036"/>
              <a:gd name="connsiteX22" fmla="*/ 426179 w 616184"/>
              <a:gd name="connsiteY22" fmla="*/ 35626 h 1330036"/>
              <a:gd name="connsiteX23" fmla="*/ 497431 w 616184"/>
              <a:gd name="connsiteY23" fmla="*/ 0 h 1330036"/>
              <a:gd name="connsiteX24" fmla="*/ 604309 w 616184"/>
              <a:gd name="connsiteY24" fmla="*/ 11875 h 1330036"/>
              <a:gd name="connsiteX25" fmla="*/ 616184 w 616184"/>
              <a:gd name="connsiteY25" fmla="*/ 11875 h 133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184" h="1330036" extrusionOk="0">
                <a:moveTo>
                  <a:pt x="616184" y="1330036"/>
                </a:moveTo>
                <a:cubicBezTo>
                  <a:pt x="580356" y="1323511"/>
                  <a:pt x="550092" y="1327263"/>
                  <a:pt x="521182" y="1318161"/>
                </a:cubicBezTo>
                <a:cubicBezTo>
                  <a:pt x="507746" y="1314476"/>
                  <a:pt x="496374" y="1301541"/>
                  <a:pt x="485556" y="1294410"/>
                </a:cubicBezTo>
                <a:cubicBezTo>
                  <a:pt x="470032" y="1285777"/>
                  <a:pt x="452994" y="1281822"/>
                  <a:pt x="438054" y="1270660"/>
                </a:cubicBezTo>
                <a:cubicBezTo>
                  <a:pt x="425427" y="1263451"/>
                  <a:pt x="415319" y="1254229"/>
                  <a:pt x="402428" y="1246909"/>
                </a:cubicBezTo>
                <a:cubicBezTo>
                  <a:pt x="388666" y="1238317"/>
                  <a:pt x="370427" y="1231194"/>
                  <a:pt x="354927" y="1223158"/>
                </a:cubicBezTo>
                <a:cubicBezTo>
                  <a:pt x="340094" y="1213217"/>
                  <a:pt x="331527" y="1198649"/>
                  <a:pt x="319301" y="1187532"/>
                </a:cubicBezTo>
                <a:cubicBezTo>
                  <a:pt x="267589" y="1147295"/>
                  <a:pt x="275957" y="1183561"/>
                  <a:pt x="236174" y="1140031"/>
                </a:cubicBezTo>
                <a:cubicBezTo>
                  <a:pt x="211850" y="1116506"/>
                  <a:pt x="191402" y="1082101"/>
                  <a:pt x="153047" y="1056904"/>
                </a:cubicBezTo>
                <a:cubicBezTo>
                  <a:pt x="135495" y="1044751"/>
                  <a:pt x="120518" y="1036073"/>
                  <a:pt x="105545" y="1021278"/>
                </a:cubicBezTo>
                <a:cubicBezTo>
                  <a:pt x="67831" y="983628"/>
                  <a:pt x="71444" y="972146"/>
                  <a:pt x="46169" y="926275"/>
                </a:cubicBezTo>
                <a:cubicBezTo>
                  <a:pt x="39328" y="914252"/>
                  <a:pt x="31356" y="903775"/>
                  <a:pt x="22418" y="890649"/>
                </a:cubicBezTo>
                <a:cubicBezTo>
                  <a:pt x="-5492" y="766468"/>
                  <a:pt x="3846" y="837600"/>
                  <a:pt x="22418" y="593766"/>
                </a:cubicBezTo>
                <a:cubicBezTo>
                  <a:pt x="22454" y="581446"/>
                  <a:pt x="29352" y="569140"/>
                  <a:pt x="34293" y="558140"/>
                </a:cubicBezTo>
                <a:cubicBezTo>
                  <a:pt x="44209" y="445165"/>
                  <a:pt x="19916" y="580477"/>
                  <a:pt x="69919" y="451262"/>
                </a:cubicBezTo>
                <a:cubicBezTo>
                  <a:pt x="74436" y="437888"/>
                  <a:pt x="75104" y="427470"/>
                  <a:pt x="81795" y="415636"/>
                </a:cubicBezTo>
                <a:cubicBezTo>
                  <a:pt x="87285" y="404467"/>
                  <a:pt x="100276" y="393444"/>
                  <a:pt x="105545" y="380010"/>
                </a:cubicBezTo>
                <a:cubicBezTo>
                  <a:pt x="161293" y="271308"/>
                  <a:pt x="101763" y="352293"/>
                  <a:pt x="153047" y="273132"/>
                </a:cubicBezTo>
                <a:cubicBezTo>
                  <a:pt x="156540" y="261996"/>
                  <a:pt x="158842" y="248728"/>
                  <a:pt x="164922" y="237506"/>
                </a:cubicBezTo>
                <a:cubicBezTo>
                  <a:pt x="179438" y="213141"/>
                  <a:pt x="197019" y="187527"/>
                  <a:pt x="224298" y="166254"/>
                </a:cubicBezTo>
                <a:cubicBezTo>
                  <a:pt x="235550" y="155469"/>
                  <a:pt x="247184" y="150372"/>
                  <a:pt x="259924" y="142504"/>
                </a:cubicBezTo>
                <a:cubicBezTo>
                  <a:pt x="304904" y="77623"/>
                  <a:pt x="256373" y="135367"/>
                  <a:pt x="319301" y="95002"/>
                </a:cubicBezTo>
                <a:cubicBezTo>
                  <a:pt x="435876" y="38834"/>
                  <a:pt x="340202" y="55374"/>
                  <a:pt x="426179" y="35626"/>
                </a:cubicBezTo>
                <a:cubicBezTo>
                  <a:pt x="447077" y="24521"/>
                  <a:pt x="472795" y="-1086"/>
                  <a:pt x="497431" y="0"/>
                </a:cubicBezTo>
                <a:cubicBezTo>
                  <a:pt x="533776" y="315"/>
                  <a:pt x="565102" y="9085"/>
                  <a:pt x="604309" y="11875"/>
                </a:cubicBezTo>
                <a:cubicBezTo>
                  <a:pt x="608179" y="12485"/>
                  <a:pt x="612023" y="11235"/>
                  <a:pt x="616184" y="11875"/>
                </a:cubicBezTo>
              </a:path>
            </a:pathLst>
          </a:custGeom>
          <a:noFill/>
          <a:ln>
            <a:tailEnd type="arrow"/>
            <a:extLst>
              <a:ext uri="{C807C97D-BFC1-408E-A445-0C87EB9F89A2}">
                <ask:lineSketchStyleProps xmlns:ask="http://schemas.microsoft.com/office/drawing/2018/sketchyshapes" sd="1219033472">
                  <a:custGeom>
                    <a:avLst/>
                    <a:gdLst>
                      <a:gd name="connsiteX0" fmla="*/ 616184 w 616184"/>
                      <a:gd name="connsiteY0" fmla="*/ 1330036 h 1330036"/>
                      <a:gd name="connsiteX1" fmla="*/ 521182 w 616184"/>
                      <a:gd name="connsiteY1" fmla="*/ 1318161 h 1330036"/>
                      <a:gd name="connsiteX2" fmla="*/ 485556 w 616184"/>
                      <a:gd name="connsiteY2" fmla="*/ 1294410 h 1330036"/>
                      <a:gd name="connsiteX3" fmla="*/ 438054 w 616184"/>
                      <a:gd name="connsiteY3" fmla="*/ 1270660 h 1330036"/>
                      <a:gd name="connsiteX4" fmla="*/ 402428 w 616184"/>
                      <a:gd name="connsiteY4" fmla="*/ 1246909 h 1330036"/>
                      <a:gd name="connsiteX5" fmla="*/ 354927 w 616184"/>
                      <a:gd name="connsiteY5" fmla="*/ 1223158 h 1330036"/>
                      <a:gd name="connsiteX6" fmla="*/ 319301 w 616184"/>
                      <a:gd name="connsiteY6" fmla="*/ 1187532 h 1330036"/>
                      <a:gd name="connsiteX7" fmla="*/ 236174 w 616184"/>
                      <a:gd name="connsiteY7" fmla="*/ 1140031 h 1330036"/>
                      <a:gd name="connsiteX8" fmla="*/ 153047 w 616184"/>
                      <a:gd name="connsiteY8" fmla="*/ 1056904 h 1330036"/>
                      <a:gd name="connsiteX9" fmla="*/ 105545 w 616184"/>
                      <a:gd name="connsiteY9" fmla="*/ 1021278 h 1330036"/>
                      <a:gd name="connsiteX10" fmla="*/ 46169 w 616184"/>
                      <a:gd name="connsiteY10" fmla="*/ 926275 h 1330036"/>
                      <a:gd name="connsiteX11" fmla="*/ 22418 w 616184"/>
                      <a:gd name="connsiteY11" fmla="*/ 890649 h 1330036"/>
                      <a:gd name="connsiteX12" fmla="*/ 22418 w 616184"/>
                      <a:gd name="connsiteY12" fmla="*/ 593766 h 1330036"/>
                      <a:gd name="connsiteX13" fmla="*/ 34293 w 616184"/>
                      <a:gd name="connsiteY13" fmla="*/ 558140 h 1330036"/>
                      <a:gd name="connsiteX14" fmla="*/ 69919 w 616184"/>
                      <a:gd name="connsiteY14" fmla="*/ 451262 h 1330036"/>
                      <a:gd name="connsiteX15" fmla="*/ 81795 w 616184"/>
                      <a:gd name="connsiteY15" fmla="*/ 415636 h 1330036"/>
                      <a:gd name="connsiteX16" fmla="*/ 105545 w 616184"/>
                      <a:gd name="connsiteY16" fmla="*/ 380010 h 1330036"/>
                      <a:gd name="connsiteX17" fmla="*/ 153047 w 616184"/>
                      <a:gd name="connsiteY17" fmla="*/ 273132 h 1330036"/>
                      <a:gd name="connsiteX18" fmla="*/ 164922 w 616184"/>
                      <a:gd name="connsiteY18" fmla="*/ 237506 h 1330036"/>
                      <a:gd name="connsiteX19" fmla="*/ 224298 w 616184"/>
                      <a:gd name="connsiteY19" fmla="*/ 166254 h 1330036"/>
                      <a:gd name="connsiteX20" fmla="*/ 259924 w 616184"/>
                      <a:gd name="connsiteY20" fmla="*/ 142504 h 1330036"/>
                      <a:gd name="connsiteX21" fmla="*/ 319301 w 616184"/>
                      <a:gd name="connsiteY21" fmla="*/ 95002 h 1330036"/>
                      <a:gd name="connsiteX22" fmla="*/ 426179 w 616184"/>
                      <a:gd name="connsiteY22" fmla="*/ 35626 h 1330036"/>
                      <a:gd name="connsiteX23" fmla="*/ 497431 w 616184"/>
                      <a:gd name="connsiteY23" fmla="*/ 0 h 1330036"/>
                      <a:gd name="connsiteX24" fmla="*/ 604309 w 616184"/>
                      <a:gd name="connsiteY24" fmla="*/ 11875 h 1330036"/>
                      <a:gd name="connsiteX25" fmla="*/ 616184 w 616184"/>
                      <a:gd name="connsiteY25" fmla="*/ 11875 h 133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184" h="1330036">
                        <a:moveTo>
                          <a:pt x="616184" y="1330036"/>
                        </a:moveTo>
                        <a:cubicBezTo>
                          <a:pt x="584517" y="1326078"/>
                          <a:pt x="551971" y="1326558"/>
                          <a:pt x="521182" y="1318161"/>
                        </a:cubicBezTo>
                        <a:cubicBezTo>
                          <a:pt x="507412" y="1314406"/>
                          <a:pt x="497948" y="1301491"/>
                          <a:pt x="485556" y="1294410"/>
                        </a:cubicBezTo>
                        <a:cubicBezTo>
                          <a:pt x="470186" y="1285627"/>
                          <a:pt x="453424" y="1279443"/>
                          <a:pt x="438054" y="1270660"/>
                        </a:cubicBezTo>
                        <a:cubicBezTo>
                          <a:pt x="425662" y="1263579"/>
                          <a:pt x="414820" y="1253990"/>
                          <a:pt x="402428" y="1246909"/>
                        </a:cubicBezTo>
                        <a:cubicBezTo>
                          <a:pt x="387058" y="1238126"/>
                          <a:pt x="369332" y="1233448"/>
                          <a:pt x="354927" y="1223158"/>
                        </a:cubicBezTo>
                        <a:cubicBezTo>
                          <a:pt x="341261" y="1213396"/>
                          <a:pt x="332967" y="1197293"/>
                          <a:pt x="319301" y="1187532"/>
                        </a:cubicBezTo>
                        <a:cubicBezTo>
                          <a:pt x="267963" y="1150862"/>
                          <a:pt x="279331" y="1178872"/>
                          <a:pt x="236174" y="1140031"/>
                        </a:cubicBezTo>
                        <a:cubicBezTo>
                          <a:pt x="207047" y="1113817"/>
                          <a:pt x="184396" y="1080416"/>
                          <a:pt x="153047" y="1056904"/>
                        </a:cubicBezTo>
                        <a:cubicBezTo>
                          <a:pt x="137213" y="1045029"/>
                          <a:pt x="119540" y="1035273"/>
                          <a:pt x="105545" y="1021278"/>
                        </a:cubicBezTo>
                        <a:cubicBezTo>
                          <a:pt x="67701" y="983434"/>
                          <a:pt x="71254" y="970174"/>
                          <a:pt x="46169" y="926275"/>
                        </a:cubicBezTo>
                        <a:cubicBezTo>
                          <a:pt x="39088" y="913883"/>
                          <a:pt x="30335" y="902524"/>
                          <a:pt x="22418" y="890649"/>
                        </a:cubicBezTo>
                        <a:cubicBezTo>
                          <a:pt x="-15929" y="775606"/>
                          <a:pt x="2348" y="844647"/>
                          <a:pt x="22418" y="593766"/>
                        </a:cubicBezTo>
                        <a:cubicBezTo>
                          <a:pt x="23416" y="581288"/>
                          <a:pt x="30854" y="570176"/>
                          <a:pt x="34293" y="558140"/>
                        </a:cubicBezTo>
                        <a:cubicBezTo>
                          <a:pt x="66128" y="446721"/>
                          <a:pt x="20793" y="582265"/>
                          <a:pt x="69919" y="451262"/>
                        </a:cubicBezTo>
                        <a:cubicBezTo>
                          <a:pt x="74314" y="439541"/>
                          <a:pt x="76197" y="426832"/>
                          <a:pt x="81795" y="415636"/>
                        </a:cubicBezTo>
                        <a:cubicBezTo>
                          <a:pt x="88178" y="402871"/>
                          <a:pt x="99749" y="393052"/>
                          <a:pt x="105545" y="380010"/>
                        </a:cubicBezTo>
                        <a:cubicBezTo>
                          <a:pt x="162070" y="252827"/>
                          <a:pt x="99298" y="353755"/>
                          <a:pt x="153047" y="273132"/>
                        </a:cubicBezTo>
                        <a:cubicBezTo>
                          <a:pt x="157005" y="261257"/>
                          <a:pt x="159324" y="248702"/>
                          <a:pt x="164922" y="237506"/>
                        </a:cubicBezTo>
                        <a:cubicBezTo>
                          <a:pt x="178265" y="210819"/>
                          <a:pt x="201789" y="185012"/>
                          <a:pt x="224298" y="166254"/>
                        </a:cubicBezTo>
                        <a:cubicBezTo>
                          <a:pt x="235262" y="157117"/>
                          <a:pt x="248049" y="150421"/>
                          <a:pt x="259924" y="142504"/>
                        </a:cubicBezTo>
                        <a:cubicBezTo>
                          <a:pt x="303808" y="76679"/>
                          <a:pt x="258567" y="128743"/>
                          <a:pt x="319301" y="95002"/>
                        </a:cubicBezTo>
                        <a:cubicBezTo>
                          <a:pt x="441797" y="26948"/>
                          <a:pt x="345569" y="62495"/>
                          <a:pt x="426179" y="35626"/>
                        </a:cubicBezTo>
                        <a:cubicBezTo>
                          <a:pt x="444192" y="23617"/>
                          <a:pt x="472847" y="0"/>
                          <a:pt x="497431" y="0"/>
                        </a:cubicBezTo>
                        <a:cubicBezTo>
                          <a:pt x="533276" y="0"/>
                          <a:pt x="568642" y="8308"/>
                          <a:pt x="604309" y="11875"/>
                        </a:cubicBezTo>
                        <a:cubicBezTo>
                          <a:pt x="608248" y="12269"/>
                          <a:pt x="612226" y="11875"/>
                          <a:pt x="616184" y="11875"/>
                        </a:cubicBezTo>
                      </a:path>
                    </a:pathLst>
                  </a:custGeom>
                  <ask:type>
                    <ask:lineSketchCurved/>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54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par>
                                <p:cTn id="13" presetID="9"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par>
                                <p:cTn id="16" presetID="9"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dissolve">
                                      <p:cBhvr>
                                        <p:cTn id="18" dur="500"/>
                                        <p:tgtEl>
                                          <p:spTgt spid="4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dissolve">
                                      <p:cBhvr>
                                        <p:cTn id="21" dur="500"/>
                                        <p:tgtEl>
                                          <p:spTgt spid="4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dissolve">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204">
                                            <p:txEl>
                                              <p:pRg st="1" end="1"/>
                                            </p:txEl>
                                          </p:spTgt>
                                        </p:tgtEl>
                                        <p:attrNameLst>
                                          <p:attrName>style.visibility</p:attrName>
                                        </p:attrNameLst>
                                      </p:cBhvr>
                                      <p:to>
                                        <p:strVal val="visible"/>
                                      </p:to>
                                    </p:set>
                                    <p:animEffect transition="in" filter="dissolve">
                                      <p:cBhvr>
                                        <p:cTn id="29" dur="500"/>
                                        <p:tgtEl>
                                          <p:spTgt spid="820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8210">
                                            <p:txEl>
                                              <p:pRg st="1" end="1"/>
                                            </p:txEl>
                                          </p:spTgt>
                                        </p:tgtEl>
                                        <p:attrNameLst>
                                          <p:attrName>style.visibility</p:attrName>
                                        </p:attrNameLst>
                                      </p:cBhvr>
                                      <p:to>
                                        <p:strVal val="visible"/>
                                      </p:to>
                                    </p:set>
                                    <p:animEffect transition="in" filter="dissolve">
                                      <p:cBhvr>
                                        <p:cTn id="34" dur="500"/>
                                        <p:tgtEl>
                                          <p:spTgt spid="8210">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dissolve">
                                      <p:cBhvr>
                                        <p:cTn id="44" dur="500"/>
                                        <p:tgtEl>
                                          <p:spTgt spid="4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dissolve">
                                      <p:cBhvr>
                                        <p:cTn id="47" dur="500"/>
                                        <p:tgtEl>
                                          <p:spTgt spid="4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4" grpId="0"/>
      <p:bldP spid="45" grpId="0"/>
      <p:bldP spid="4" grpId="0" animBg="1"/>
      <p:bldP spid="5" grpId="0"/>
      <p:bldP spid="48" grpId="0"/>
      <p:bldP spid="49"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5"/>
          <p:cNvSpPr txBox="1">
            <a:spLocks noChangeArrowheads="1"/>
          </p:cNvSpPr>
          <p:nvPr/>
        </p:nvSpPr>
        <p:spPr bwMode="auto">
          <a:xfrm>
            <a:off x="588262" y="4061496"/>
            <a:ext cx="914569"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8196" name="Oval 6"/>
          <p:cNvSpPr>
            <a:spLocks noChangeAspect="1" noChangeArrowheads="1"/>
          </p:cNvSpPr>
          <p:nvPr/>
        </p:nvSpPr>
        <p:spPr bwMode="auto">
          <a:xfrm>
            <a:off x="313574" y="3604296"/>
            <a:ext cx="1371853" cy="1371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8197" name="AutoShape 7"/>
          <p:cNvCxnSpPr>
            <a:cxnSpLocks noChangeShapeType="1"/>
            <a:stCxn id="8196" idx="6"/>
            <a:endCxn id="8202" idx="1"/>
          </p:cNvCxnSpPr>
          <p:nvPr/>
        </p:nvCxnSpPr>
        <p:spPr bwMode="auto">
          <a:xfrm flipV="1">
            <a:off x="1685427" y="4274221"/>
            <a:ext cx="832004" cy="158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198" name="Text Box 8"/>
          <p:cNvSpPr txBox="1">
            <a:spLocks noChangeArrowheads="1"/>
          </p:cNvSpPr>
          <p:nvPr/>
        </p:nvSpPr>
        <p:spPr bwMode="auto">
          <a:xfrm>
            <a:off x="6480564" y="1592933"/>
            <a:ext cx="126229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8199" name="Rectangle 9"/>
          <p:cNvSpPr>
            <a:spLocks noChangeArrowheads="1"/>
          </p:cNvSpPr>
          <p:nvPr/>
        </p:nvSpPr>
        <p:spPr bwMode="auto">
          <a:xfrm>
            <a:off x="6175707" y="2140621"/>
            <a:ext cx="1829138" cy="43894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00" name="Text Box 10"/>
          <p:cNvSpPr txBox="1">
            <a:spLocks noChangeArrowheads="1"/>
          </p:cNvSpPr>
          <p:nvPr/>
        </p:nvSpPr>
        <p:spPr bwMode="auto">
          <a:xfrm>
            <a:off x="1685427" y="4426621"/>
            <a:ext cx="1236891"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a:p>
            <a:pPr eaLnBrk="1" hangingPunct="1"/>
            <a:r>
              <a:rPr lang="en-US" sz="1800" b="1"/>
              <a:t>Address  </a:t>
            </a:r>
          </a:p>
        </p:txBody>
      </p:sp>
      <p:sp>
        <p:nvSpPr>
          <p:cNvPr id="8201" name="Text Box 11"/>
          <p:cNvSpPr txBox="1">
            <a:spLocks noChangeArrowheads="1"/>
          </p:cNvSpPr>
          <p:nvPr/>
        </p:nvSpPr>
        <p:spPr bwMode="auto">
          <a:xfrm>
            <a:off x="4840373" y="4610771"/>
            <a:ext cx="1262296"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8202" name="AutoShape 12"/>
          <p:cNvSpPr>
            <a:spLocks noChangeArrowheads="1"/>
          </p:cNvSpPr>
          <p:nvPr/>
        </p:nvSpPr>
        <p:spPr bwMode="auto">
          <a:xfrm>
            <a:off x="2517431" y="3969421"/>
            <a:ext cx="914569" cy="609600"/>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03" name="Text Box 13"/>
          <p:cNvSpPr txBox="1">
            <a:spLocks noChangeArrowheads="1"/>
          </p:cNvSpPr>
          <p:nvPr/>
        </p:nvSpPr>
        <p:spPr bwMode="auto">
          <a:xfrm>
            <a:off x="2790532" y="4067846"/>
            <a:ext cx="31914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8204" name="Text Box 14"/>
          <p:cNvSpPr txBox="1">
            <a:spLocks noChangeArrowheads="1"/>
          </p:cNvSpPr>
          <p:nvPr/>
        </p:nvSpPr>
        <p:spPr bwMode="auto">
          <a:xfrm>
            <a:off x="2510178" y="2878808"/>
            <a:ext cx="825867" cy="64633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orm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Base</a:t>
            </a:r>
          </a:p>
          <a:p>
            <a:pPr algn="ctr" eaLnBrk="1" hangingPunct="1"/>
            <a:r>
              <a:rPr lang="en-US" sz="1800" b="1" dirty="0">
                <a:solidFill>
                  <a:srgbClr val="FF0000"/>
                </a:solidFill>
              </a:rPr>
              <a:t>12000</a:t>
            </a:r>
          </a:p>
        </p:txBody>
      </p:sp>
      <p:cxnSp>
        <p:nvCxnSpPr>
          <p:cNvPr id="8205" name="AutoShape 15"/>
          <p:cNvCxnSpPr>
            <a:cxnSpLocks noChangeShapeType="1"/>
            <a:stCxn id="8204" idx="2"/>
            <a:endCxn id="8202" idx="0"/>
          </p:cNvCxnSpPr>
          <p:nvPr/>
        </p:nvCxnSpPr>
        <p:spPr bwMode="auto">
          <a:xfrm>
            <a:off x="2923112" y="3525139"/>
            <a:ext cx="51604" cy="44428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06" name="Line 19"/>
          <p:cNvSpPr>
            <a:spLocks noChangeShapeType="1"/>
          </p:cNvSpPr>
          <p:nvPr/>
        </p:nvSpPr>
        <p:spPr bwMode="auto">
          <a:xfrm>
            <a:off x="6175707" y="5883946"/>
            <a:ext cx="1829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07" name="Text Box 20"/>
          <p:cNvSpPr txBox="1">
            <a:spLocks noChangeArrowheads="1"/>
          </p:cNvSpPr>
          <p:nvPr/>
        </p:nvSpPr>
        <p:spPr bwMode="auto">
          <a:xfrm>
            <a:off x="6631404" y="2270796"/>
            <a:ext cx="103047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8208" name="Text Box 21"/>
          <p:cNvSpPr txBox="1">
            <a:spLocks noChangeArrowheads="1"/>
          </p:cNvSpPr>
          <p:nvPr/>
        </p:nvSpPr>
        <p:spPr bwMode="auto">
          <a:xfrm>
            <a:off x="8079471" y="2118396"/>
            <a:ext cx="77484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  </a:t>
            </a:r>
          </a:p>
        </p:txBody>
      </p:sp>
      <p:sp>
        <p:nvSpPr>
          <p:cNvPr id="8209" name="Text Box 22"/>
          <p:cNvSpPr txBox="1">
            <a:spLocks noChangeArrowheads="1"/>
          </p:cNvSpPr>
          <p:nvPr/>
        </p:nvSpPr>
        <p:spPr bwMode="auto">
          <a:xfrm>
            <a:off x="8079471" y="6156996"/>
            <a:ext cx="82565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  </a:t>
            </a:r>
          </a:p>
        </p:txBody>
      </p:sp>
      <p:sp>
        <p:nvSpPr>
          <p:cNvPr id="8210" name="Text Box 24"/>
          <p:cNvSpPr txBox="1">
            <a:spLocks noChangeArrowheads="1"/>
          </p:cNvSpPr>
          <p:nvPr/>
        </p:nvSpPr>
        <p:spPr bwMode="auto">
          <a:xfrm>
            <a:off x="4047164" y="2872458"/>
            <a:ext cx="825867" cy="64633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orm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Limit</a:t>
            </a:r>
          </a:p>
          <a:p>
            <a:pPr algn="ctr" eaLnBrk="1" hangingPunct="1"/>
            <a:r>
              <a:rPr lang="en-US" sz="1800" b="1" dirty="0">
                <a:solidFill>
                  <a:srgbClr val="FF0000"/>
                </a:solidFill>
              </a:rPr>
              <a:t>13000</a:t>
            </a:r>
          </a:p>
        </p:txBody>
      </p:sp>
      <p:sp>
        <p:nvSpPr>
          <p:cNvPr id="8211" name="AutoShape 25"/>
          <p:cNvSpPr>
            <a:spLocks noChangeArrowheads="1"/>
          </p:cNvSpPr>
          <p:nvPr/>
        </p:nvSpPr>
        <p:spPr bwMode="auto">
          <a:xfrm>
            <a:off x="3981377" y="3969421"/>
            <a:ext cx="914569" cy="609600"/>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212" name="Text Box 26"/>
          <p:cNvSpPr txBox="1">
            <a:spLocks noChangeArrowheads="1"/>
          </p:cNvSpPr>
          <p:nvPr/>
        </p:nvSpPr>
        <p:spPr bwMode="auto">
          <a:xfrm>
            <a:off x="4256065" y="4066258"/>
            <a:ext cx="31914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&lt;</a:t>
            </a:r>
          </a:p>
        </p:txBody>
      </p:sp>
      <p:cxnSp>
        <p:nvCxnSpPr>
          <p:cNvPr id="8213" name="AutoShape 27"/>
          <p:cNvCxnSpPr>
            <a:cxnSpLocks noChangeShapeType="1"/>
            <a:stCxn id="8202" idx="3"/>
            <a:endCxn id="8211" idx="1"/>
          </p:cNvCxnSpPr>
          <p:nvPr/>
        </p:nvCxnSpPr>
        <p:spPr bwMode="auto">
          <a:xfrm>
            <a:off x="3432000" y="4274221"/>
            <a:ext cx="549377"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8214" name="AutoShape 28"/>
          <p:cNvCxnSpPr>
            <a:cxnSpLocks noChangeShapeType="1"/>
            <a:stCxn id="8211" idx="3"/>
            <a:endCxn id="8199" idx="1"/>
          </p:cNvCxnSpPr>
          <p:nvPr/>
        </p:nvCxnSpPr>
        <p:spPr bwMode="auto">
          <a:xfrm>
            <a:off x="4895946" y="4274221"/>
            <a:ext cx="1279761" cy="619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15" name="Text Box 29"/>
          <p:cNvSpPr txBox="1">
            <a:spLocks noChangeArrowheads="1"/>
          </p:cNvSpPr>
          <p:nvPr/>
        </p:nvSpPr>
        <p:spPr bwMode="auto">
          <a:xfrm>
            <a:off x="4170324" y="5471196"/>
            <a:ext cx="6716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8216" name="Text Box 30"/>
          <p:cNvSpPr txBox="1">
            <a:spLocks noChangeArrowheads="1"/>
          </p:cNvSpPr>
          <p:nvPr/>
        </p:nvSpPr>
        <p:spPr bwMode="auto">
          <a:xfrm>
            <a:off x="4483119" y="4739358"/>
            <a:ext cx="41600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cxnSp>
        <p:nvCxnSpPr>
          <p:cNvPr id="8217" name="AutoShape 31"/>
          <p:cNvCxnSpPr>
            <a:cxnSpLocks noChangeShapeType="1"/>
            <a:stCxn id="8211" idx="2"/>
          </p:cNvCxnSpPr>
          <p:nvPr/>
        </p:nvCxnSpPr>
        <p:spPr bwMode="auto">
          <a:xfrm>
            <a:off x="4438661" y="4579021"/>
            <a:ext cx="0" cy="8540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18" name="Text Box 32"/>
          <p:cNvSpPr txBox="1">
            <a:spLocks noChangeArrowheads="1"/>
          </p:cNvSpPr>
          <p:nvPr/>
        </p:nvSpPr>
        <p:spPr bwMode="auto">
          <a:xfrm>
            <a:off x="5135703" y="3878933"/>
            <a:ext cx="39853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cxnSp>
        <p:nvCxnSpPr>
          <p:cNvPr id="8219" name="AutoShape 33"/>
          <p:cNvCxnSpPr>
            <a:cxnSpLocks noChangeShapeType="1"/>
            <a:stCxn id="8210" idx="2"/>
            <a:endCxn id="8211" idx="0"/>
          </p:cNvCxnSpPr>
          <p:nvPr/>
        </p:nvCxnSpPr>
        <p:spPr bwMode="auto">
          <a:xfrm flipH="1">
            <a:off x="4438662" y="3518789"/>
            <a:ext cx="21436" cy="45063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220" name="Text Box 34"/>
          <p:cNvSpPr txBox="1">
            <a:spLocks noChangeArrowheads="1"/>
          </p:cNvSpPr>
          <p:nvPr/>
        </p:nvSpPr>
        <p:spPr bwMode="auto">
          <a:xfrm>
            <a:off x="6745725" y="2804196"/>
            <a:ext cx="53032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 </a:t>
            </a:r>
          </a:p>
        </p:txBody>
      </p:sp>
      <p:sp>
        <p:nvSpPr>
          <p:cNvPr id="8221" name="Line 35"/>
          <p:cNvSpPr>
            <a:spLocks noChangeShapeType="1"/>
          </p:cNvSpPr>
          <p:nvPr/>
        </p:nvSpPr>
        <p:spPr bwMode="auto">
          <a:xfrm>
            <a:off x="6175707" y="5250533"/>
            <a:ext cx="1829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22" name="Text Box 36"/>
          <p:cNvSpPr txBox="1">
            <a:spLocks noChangeArrowheads="1"/>
          </p:cNvSpPr>
          <p:nvPr/>
        </p:nvSpPr>
        <p:spPr bwMode="auto">
          <a:xfrm>
            <a:off x="6815588" y="5368008"/>
            <a:ext cx="53032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 </a:t>
            </a:r>
          </a:p>
        </p:txBody>
      </p:sp>
      <p:sp>
        <p:nvSpPr>
          <p:cNvPr id="8223" name="Line 37"/>
          <p:cNvSpPr>
            <a:spLocks noChangeShapeType="1"/>
          </p:cNvSpPr>
          <p:nvPr/>
        </p:nvSpPr>
        <p:spPr bwMode="auto">
          <a:xfrm>
            <a:off x="6175707" y="3299496"/>
            <a:ext cx="1829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24" name="Text Box 38"/>
          <p:cNvSpPr txBox="1">
            <a:spLocks noChangeArrowheads="1"/>
          </p:cNvSpPr>
          <p:nvPr/>
        </p:nvSpPr>
        <p:spPr bwMode="auto">
          <a:xfrm>
            <a:off x="6821939" y="6042696"/>
            <a:ext cx="5430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Pn </a:t>
            </a:r>
          </a:p>
        </p:txBody>
      </p:sp>
      <p:sp>
        <p:nvSpPr>
          <p:cNvPr id="8225" name="Line 39"/>
          <p:cNvSpPr>
            <a:spLocks noChangeShapeType="1"/>
          </p:cNvSpPr>
          <p:nvPr/>
        </p:nvSpPr>
        <p:spPr bwMode="auto">
          <a:xfrm>
            <a:off x="6175707" y="2781971"/>
            <a:ext cx="1829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26" name="Text Box 40"/>
          <p:cNvSpPr txBox="1">
            <a:spLocks noChangeArrowheads="1"/>
          </p:cNvSpPr>
          <p:nvPr/>
        </p:nvSpPr>
        <p:spPr bwMode="auto">
          <a:xfrm>
            <a:off x="6906092" y="3699546"/>
            <a:ext cx="249284"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a:p>
            <a:pPr eaLnBrk="1" hangingPunct="1"/>
            <a:r>
              <a:rPr lang="en-US" sz="1800" b="1"/>
              <a:t>.</a:t>
            </a:r>
          </a:p>
        </p:txBody>
      </p:sp>
      <p:sp>
        <p:nvSpPr>
          <p:cNvPr id="2" name="Title 1"/>
          <p:cNvSpPr>
            <a:spLocks noGrp="1"/>
          </p:cNvSpPr>
          <p:nvPr>
            <p:ph type="title"/>
          </p:nvPr>
        </p:nvSpPr>
        <p:spPr/>
        <p:txBody>
          <a:bodyPr/>
          <a:lstStyle/>
          <a:p>
            <a:r>
              <a:rPr lang="en-US" dirty="0"/>
              <a:t>Base &amp; limit register example</a:t>
            </a:r>
          </a:p>
        </p:txBody>
      </p:sp>
      <p:sp>
        <p:nvSpPr>
          <p:cNvPr id="3" name="Content Placeholder 2"/>
          <p:cNvSpPr>
            <a:spLocks noGrp="1"/>
          </p:cNvSpPr>
          <p:nvPr>
            <p:ph idx="1"/>
          </p:nvPr>
        </p:nvSpPr>
        <p:spPr>
          <a:xfrm>
            <a:off x="284163" y="5755296"/>
            <a:ext cx="5816918" cy="977963"/>
          </a:xfrm>
        </p:spPr>
        <p:txBody>
          <a:bodyPr>
            <a:normAutofit fontScale="92500"/>
          </a:bodyPr>
          <a:lstStyle/>
          <a:p>
            <a:r>
              <a:rPr lang="en-US" dirty="0"/>
              <a:t>If CPU is in user state, add Base to address</a:t>
            </a:r>
          </a:p>
          <a:p>
            <a:pPr lvl="1"/>
            <a:r>
              <a:rPr lang="en-US" dirty="0"/>
              <a:t>If address &lt; Limit, execute the operation</a:t>
            </a:r>
          </a:p>
        </p:txBody>
      </p:sp>
      <p:sp>
        <p:nvSpPr>
          <p:cNvPr id="39" name="TextBox 38"/>
          <p:cNvSpPr txBox="1"/>
          <p:nvPr/>
        </p:nvSpPr>
        <p:spPr>
          <a:xfrm>
            <a:off x="385911" y="4977740"/>
            <a:ext cx="1116657" cy="646331"/>
          </a:xfrm>
          <a:prstGeom prst="rect">
            <a:avLst/>
          </a:prstGeom>
          <a:noFill/>
        </p:spPr>
        <p:txBody>
          <a:bodyPr wrap="square" rtlCol="0">
            <a:spAutoFit/>
          </a:bodyPr>
          <a:lstStyle/>
          <a:p>
            <a:pPr algn="ctr"/>
            <a:r>
              <a:rPr lang="en-US" dirty="0">
                <a:solidFill>
                  <a:srgbClr val="008000"/>
                </a:solidFill>
              </a:rPr>
              <a:t>P2 is running</a:t>
            </a:r>
          </a:p>
        </p:txBody>
      </p:sp>
      <p:cxnSp>
        <p:nvCxnSpPr>
          <p:cNvPr id="42" name="Straight Connector 41"/>
          <p:cNvCxnSpPr/>
          <p:nvPr/>
        </p:nvCxnSpPr>
        <p:spPr>
          <a:xfrm>
            <a:off x="5932158" y="5243610"/>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933610" y="5876437"/>
            <a:ext cx="230536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2591C4E4-9F60-6449-836A-E30CD5A5D832}"/>
              </a:ext>
            </a:extLst>
          </p:cNvPr>
          <p:cNvSpPr txBox="1"/>
          <p:nvPr/>
        </p:nvSpPr>
        <p:spPr>
          <a:xfrm>
            <a:off x="8219355" y="5077128"/>
            <a:ext cx="853915" cy="307777"/>
          </a:xfrm>
          <a:prstGeom prst="rect">
            <a:avLst/>
          </a:prstGeom>
          <a:noFill/>
        </p:spPr>
        <p:txBody>
          <a:bodyPr wrap="square" rtlCol="0">
            <a:spAutoFit/>
          </a:bodyPr>
          <a:lstStyle/>
          <a:p>
            <a:r>
              <a:rPr lang="en-US" sz="1400" dirty="0"/>
              <a:t>12000</a:t>
            </a:r>
          </a:p>
        </p:txBody>
      </p:sp>
      <p:sp>
        <p:nvSpPr>
          <p:cNvPr id="45" name="TextBox 44">
            <a:extLst>
              <a:ext uri="{FF2B5EF4-FFF2-40B4-BE49-F238E27FC236}">
                <a16:creationId xmlns:a16="http://schemas.microsoft.com/office/drawing/2014/main" id="{0BDC4BC9-224F-864D-8638-F3814E9B6D8E}"/>
              </a:ext>
            </a:extLst>
          </p:cNvPr>
          <p:cNvSpPr txBox="1"/>
          <p:nvPr/>
        </p:nvSpPr>
        <p:spPr>
          <a:xfrm>
            <a:off x="8219355" y="5696050"/>
            <a:ext cx="853915" cy="307777"/>
          </a:xfrm>
          <a:prstGeom prst="rect">
            <a:avLst/>
          </a:prstGeom>
          <a:noFill/>
        </p:spPr>
        <p:txBody>
          <a:bodyPr wrap="square" rtlCol="0">
            <a:spAutoFit/>
          </a:bodyPr>
          <a:lstStyle/>
          <a:p>
            <a:r>
              <a:rPr lang="en-US" sz="1400" dirty="0"/>
              <a:t>13000</a:t>
            </a:r>
          </a:p>
        </p:txBody>
      </p:sp>
      <p:sp>
        <p:nvSpPr>
          <p:cNvPr id="4" name="Oval Callout 3">
            <a:extLst>
              <a:ext uri="{FF2B5EF4-FFF2-40B4-BE49-F238E27FC236}">
                <a16:creationId xmlns:a16="http://schemas.microsoft.com/office/drawing/2014/main" id="{D3E770D1-DBDF-7D3C-035D-A63652AFFCE9}"/>
              </a:ext>
            </a:extLst>
          </p:cNvPr>
          <p:cNvSpPr/>
          <p:nvPr/>
        </p:nvSpPr>
        <p:spPr>
          <a:xfrm>
            <a:off x="385911" y="1962821"/>
            <a:ext cx="1917961" cy="1464065"/>
          </a:xfrm>
          <a:prstGeom prst="wedgeEllipseCallou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Program 2 uses addresses</a:t>
            </a:r>
          </a:p>
          <a:p>
            <a:pPr algn="ctr"/>
            <a:r>
              <a:rPr lang="en-US" dirty="0"/>
              <a:t>0 - 1000</a:t>
            </a:r>
          </a:p>
        </p:txBody>
      </p:sp>
      <p:sp>
        <p:nvSpPr>
          <p:cNvPr id="5" name="Rectangle 4">
            <a:extLst>
              <a:ext uri="{FF2B5EF4-FFF2-40B4-BE49-F238E27FC236}">
                <a16:creationId xmlns:a16="http://schemas.microsoft.com/office/drawing/2014/main" id="{D283791F-CD2D-7B87-95B4-75D03264935B}"/>
              </a:ext>
            </a:extLst>
          </p:cNvPr>
          <p:cNvSpPr/>
          <p:nvPr/>
        </p:nvSpPr>
        <p:spPr>
          <a:xfrm>
            <a:off x="1715517" y="3905467"/>
            <a:ext cx="710829" cy="307777"/>
          </a:xfrm>
          <a:prstGeom prst="rect">
            <a:avLst/>
          </a:prstGeom>
        </p:spPr>
        <p:txBody>
          <a:bodyPr wrap="square">
            <a:spAutoFit/>
          </a:bodyPr>
          <a:lstStyle/>
          <a:p>
            <a:r>
              <a:rPr lang="en-US" sz="1400" dirty="0">
                <a:solidFill>
                  <a:srgbClr val="FF0000"/>
                </a:solidFill>
              </a:rPr>
              <a:t>607</a:t>
            </a:r>
          </a:p>
        </p:txBody>
      </p:sp>
      <p:sp>
        <p:nvSpPr>
          <p:cNvPr id="48" name="Rectangle 47">
            <a:extLst>
              <a:ext uri="{FF2B5EF4-FFF2-40B4-BE49-F238E27FC236}">
                <a16:creationId xmlns:a16="http://schemas.microsoft.com/office/drawing/2014/main" id="{A40BDC3C-29DD-2DF0-E024-5405116EAEAA}"/>
              </a:ext>
            </a:extLst>
          </p:cNvPr>
          <p:cNvSpPr/>
          <p:nvPr/>
        </p:nvSpPr>
        <p:spPr>
          <a:xfrm>
            <a:off x="3481473" y="3892725"/>
            <a:ext cx="710829" cy="307777"/>
          </a:xfrm>
          <a:prstGeom prst="rect">
            <a:avLst/>
          </a:prstGeom>
        </p:spPr>
        <p:txBody>
          <a:bodyPr wrap="square">
            <a:spAutoFit/>
          </a:bodyPr>
          <a:lstStyle/>
          <a:p>
            <a:r>
              <a:rPr lang="en-US" sz="1400" dirty="0">
                <a:solidFill>
                  <a:srgbClr val="FF0000"/>
                </a:solidFill>
              </a:rPr>
              <a:t>12607</a:t>
            </a:r>
          </a:p>
        </p:txBody>
      </p:sp>
      <p:sp>
        <p:nvSpPr>
          <p:cNvPr id="49" name="Rectangle 48">
            <a:extLst>
              <a:ext uri="{FF2B5EF4-FFF2-40B4-BE49-F238E27FC236}">
                <a16:creationId xmlns:a16="http://schemas.microsoft.com/office/drawing/2014/main" id="{E61B02BF-52FA-5717-BFB6-63F255512DDF}"/>
              </a:ext>
            </a:extLst>
          </p:cNvPr>
          <p:cNvSpPr/>
          <p:nvPr/>
        </p:nvSpPr>
        <p:spPr>
          <a:xfrm>
            <a:off x="5567832" y="3950569"/>
            <a:ext cx="710829" cy="307777"/>
          </a:xfrm>
          <a:prstGeom prst="rect">
            <a:avLst/>
          </a:prstGeom>
        </p:spPr>
        <p:txBody>
          <a:bodyPr wrap="square">
            <a:spAutoFit/>
          </a:bodyPr>
          <a:lstStyle/>
          <a:p>
            <a:r>
              <a:rPr lang="en-US" sz="1400" dirty="0">
                <a:solidFill>
                  <a:srgbClr val="FF0000"/>
                </a:solidFill>
              </a:rPr>
              <a:t>12607</a:t>
            </a:r>
          </a:p>
        </p:txBody>
      </p:sp>
      <p:sp>
        <p:nvSpPr>
          <p:cNvPr id="46" name="Freeform 45">
            <a:extLst>
              <a:ext uri="{FF2B5EF4-FFF2-40B4-BE49-F238E27FC236}">
                <a16:creationId xmlns:a16="http://schemas.microsoft.com/office/drawing/2014/main" id="{79E2E040-8AA8-FC89-54CE-F98028B4B46A}"/>
              </a:ext>
            </a:extLst>
          </p:cNvPr>
          <p:cNvSpPr/>
          <p:nvPr/>
        </p:nvSpPr>
        <p:spPr>
          <a:xfrm flipV="1">
            <a:off x="5537414" y="4335067"/>
            <a:ext cx="616184" cy="1330036"/>
          </a:xfrm>
          <a:custGeom>
            <a:avLst/>
            <a:gdLst>
              <a:gd name="connsiteX0" fmla="*/ 616184 w 616184"/>
              <a:gd name="connsiteY0" fmla="*/ 1330036 h 1330036"/>
              <a:gd name="connsiteX1" fmla="*/ 521182 w 616184"/>
              <a:gd name="connsiteY1" fmla="*/ 1318161 h 1330036"/>
              <a:gd name="connsiteX2" fmla="*/ 485556 w 616184"/>
              <a:gd name="connsiteY2" fmla="*/ 1294410 h 1330036"/>
              <a:gd name="connsiteX3" fmla="*/ 438054 w 616184"/>
              <a:gd name="connsiteY3" fmla="*/ 1270660 h 1330036"/>
              <a:gd name="connsiteX4" fmla="*/ 402428 w 616184"/>
              <a:gd name="connsiteY4" fmla="*/ 1246909 h 1330036"/>
              <a:gd name="connsiteX5" fmla="*/ 354927 w 616184"/>
              <a:gd name="connsiteY5" fmla="*/ 1223158 h 1330036"/>
              <a:gd name="connsiteX6" fmla="*/ 319301 w 616184"/>
              <a:gd name="connsiteY6" fmla="*/ 1187532 h 1330036"/>
              <a:gd name="connsiteX7" fmla="*/ 236174 w 616184"/>
              <a:gd name="connsiteY7" fmla="*/ 1140031 h 1330036"/>
              <a:gd name="connsiteX8" fmla="*/ 153047 w 616184"/>
              <a:gd name="connsiteY8" fmla="*/ 1056904 h 1330036"/>
              <a:gd name="connsiteX9" fmla="*/ 105545 w 616184"/>
              <a:gd name="connsiteY9" fmla="*/ 1021278 h 1330036"/>
              <a:gd name="connsiteX10" fmla="*/ 46169 w 616184"/>
              <a:gd name="connsiteY10" fmla="*/ 926275 h 1330036"/>
              <a:gd name="connsiteX11" fmla="*/ 22418 w 616184"/>
              <a:gd name="connsiteY11" fmla="*/ 890649 h 1330036"/>
              <a:gd name="connsiteX12" fmla="*/ 22418 w 616184"/>
              <a:gd name="connsiteY12" fmla="*/ 593766 h 1330036"/>
              <a:gd name="connsiteX13" fmla="*/ 34293 w 616184"/>
              <a:gd name="connsiteY13" fmla="*/ 558140 h 1330036"/>
              <a:gd name="connsiteX14" fmla="*/ 69919 w 616184"/>
              <a:gd name="connsiteY14" fmla="*/ 451262 h 1330036"/>
              <a:gd name="connsiteX15" fmla="*/ 81795 w 616184"/>
              <a:gd name="connsiteY15" fmla="*/ 415636 h 1330036"/>
              <a:gd name="connsiteX16" fmla="*/ 105545 w 616184"/>
              <a:gd name="connsiteY16" fmla="*/ 380010 h 1330036"/>
              <a:gd name="connsiteX17" fmla="*/ 153047 w 616184"/>
              <a:gd name="connsiteY17" fmla="*/ 273132 h 1330036"/>
              <a:gd name="connsiteX18" fmla="*/ 164922 w 616184"/>
              <a:gd name="connsiteY18" fmla="*/ 237506 h 1330036"/>
              <a:gd name="connsiteX19" fmla="*/ 224298 w 616184"/>
              <a:gd name="connsiteY19" fmla="*/ 166254 h 1330036"/>
              <a:gd name="connsiteX20" fmla="*/ 259924 w 616184"/>
              <a:gd name="connsiteY20" fmla="*/ 142504 h 1330036"/>
              <a:gd name="connsiteX21" fmla="*/ 319301 w 616184"/>
              <a:gd name="connsiteY21" fmla="*/ 95002 h 1330036"/>
              <a:gd name="connsiteX22" fmla="*/ 426179 w 616184"/>
              <a:gd name="connsiteY22" fmla="*/ 35626 h 1330036"/>
              <a:gd name="connsiteX23" fmla="*/ 497431 w 616184"/>
              <a:gd name="connsiteY23" fmla="*/ 0 h 1330036"/>
              <a:gd name="connsiteX24" fmla="*/ 604309 w 616184"/>
              <a:gd name="connsiteY24" fmla="*/ 11875 h 1330036"/>
              <a:gd name="connsiteX25" fmla="*/ 616184 w 616184"/>
              <a:gd name="connsiteY25" fmla="*/ 11875 h 133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184" h="1330036" extrusionOk="0">
                <a:moveTo>
                  <a:pt x="616184" y="1330036"/>
                </a:moveTo>
                <a:cubicBezTo>
                  <a:pt x="580356" y="1323511"/>
                  <a:pt x="550092" y="1327263"/>
                  <a:pt x="521182" y="1318161"/>
                </a:cubicBezTo>
                <a:cubicBezTo>
                  <a:pt x="507746" y="1314476"/>
                  <a:pt x="496374" y="1301541"/>
                  <a:pt x="485556" y="1294410"/>
                </a:cubicBezTo>
                <a:cubicBezTo>
                  <a:pt x="470032" y="1285777"/>
                  <a:pt x="452994" y="1281822"/>
                  <a:pt x="438054" y="1270660"/>
                </a:cubicBezTo>
                <a:cubicBezTo>
                  <a:pt x="425427" y="1263451"/>
                  <a:pt x="415319" y="1254229"/>
                  <a:pt x="402428" y="1246909"/>
                </a:cubicBezTo>
                <a:cubicBezTo>
                  <a:pt x="388666" y="1238317"/>
                  <a:pt x="370427" y="1231194"/>
                  <a:pt x="354927" y="1223158"/>
                </a:cubicBezTo>
                <a:cubicBezTo>
                  <a:pt x="340094" y="1213217"/>
                  <a:pt x="331527" y="1198649"/>
                  <a:pt x="319301" y="1187532"/>
                </a:cubicBezTo>
                <a:cubicBezTo>
                  <a:pt x="267589" y="1147295"/>
                  <a:pt x="275957" y="1183561"/>
                  <a:pt x="236174" y="1140031"/>
                </a:cubicBezTo>
                <a:cubicBezTo>
                  <a:pt x="211850" y="1116506"/>
                  <a:pt x="191402" y="1082101"/>
                  <a:pt x="153047" y="1056904"/>
                </a:cubicBezTo>
                <a:cubicBezTo>
                  <a:pt x="135495" y="1044751"/>
                  <a:pt x="120518" y="1036073"/>
                  <a:pt x="105545" y="1021278"/>
                </a:cubicBezTo>
                <a:cubicBezTo>
                  <a:pt x="67831" y="983628"/>
                  <a:pt x="71444" y="972146"/>
                  <a:pt x="46169" y="926275"/>
                </a:cubicBezTo>
                <a:cubicBezTo>
                  <a:pt x="39328" y="914252"/>
                  <a:pt x="31356" y="903775"/>
                  <a:pt x="22418" y="890649"/>
                </a:cubicBezTo>
                <a:cubicBezTo>
                  <a:pt x="-5492" y="766468"/>
                  <a:pt x="3846" y="837600"/>
                  <a:pt x="22418" y="593766"/>
                </a:cubicBezTo>
                <a:cubicBezTo>
                  <a:pt x="22454" y="581446"/>
                  <a:pt x="29352" y="569140"/>
                  <a:pt x="34293" y="558140"/>
                </a:cubicBezTo>
                <a:cubicBezTo>
                  <a:pt x="44209" y="445165"/>
                  <a:pt x="19916" y="580477"/>
                  <a:pt x="69919" y="451262"/>
                </a:cubicBezTo>
                <a:cubicBezTo>
                  <a:pt x="74436" y="437888"/>
                  <a:pt x="75104" y="427470"/>
                  <a:pt x="81795" y="415636"/>
                </a:cubicBezTo>
                <a:cubicBezTo>
                  <a:pt x="87285" y="404467"/>
                  <a:pt x="100276" y="393444"/>
                  <a:pt x="105545" y="380010"/>
                </a:cubicBezTo>
                <a:cubicBezTo>
                  <a:pt x="161293" y="271308"/>
                  <a:pt x="101763" y="352293"/>
                  <a:pt x="153047" y="273132"/>
                </a:cubicBezTo>
                <a:cubicBezTo>
                  <a:pt x="156540" y="261996"/>
                  <a:pt x="158842" y="248728"/>
                  <a:pt x="164922" y="237506"/>
                </a:cubicBezTo>
                <a:cubicBezTo>
                  <a:pt x="179438" y="213141"/>
                  <a:pt x="197019" y="187527"/>
                  <a:pt x="224298" y="166254"/>
                </a:cubicBezTo>
                <a:cubicBezTo>
                  <a:pt x="235550" y="155469"/>
                  <a:pt x="247184" y="150372"/>
                  <a:pt x="259924" y="142504"/>
                </a:cubicBezTo>
                <a:cubicBezTo>
                  <a:pt x="304904" y="77623"/>
                  <a:pt x="256373" y="135367"/>
                  <a:pt x="319301" y="95002"/>
                </a:cubicBezTo>
                <a:cubicBezTo>
                  <a:pt x="435876" y="38834"/>
                  <a:pt x="340202" y="55374"/>
                  <a:pt x="426179" y="35626"/>
                </a:cubicBezTo>
                <a:cubicBezTo>
                  <a:pt x="447077" y="24521"/>
                  <a:pt x="472795" y="-1086"/>
                  <a:pt x="497431" y="0"/>
                </a:cubicBezTo>
                <a:cubicBezTo>
                  <a:pt x="533776" y="315"/>
                  <a:pt x="565102" y="9085"/>
                  <a:pt x="604309" y="11875"/>
                </a:cubicBezTo>
                <a:cubicBezTo>
                  <a:pt x="608179" y="12485"/>
                  <a:pt x="612023" y="11235"/>
                  <a:pt x="616184" y="11875"/>
                </a:cubicBezTo>
              </a:path>
            </a:pathLst>
          </a:custGeom>
          <a:noFill/>
          <a:ln>
            <a:tailEnd type="arrow"/>
            <a:extLst>
              <a:ext uri="{C807C97D-BFC1-408E-A445-0C87EB9F89A2}">
                <ask:lineSketchStyleProps xmlns:ask="http://schemas.microsoft.com/office/drawing/2018/sketchyshapes" sd="1219033472">
                  <a:custGeom>
                    <a:avLst/>
                    <a:gdLst>
                      <a:gd name="connsiteX0" fmla="*/ 616184 w 616184"/>
                      <a:gd name="connsiteY0" fmla="*/ 1330036 h 1330036"/>
                      <a:gd name="connsiteX1" fmla="*/ 521182 w 616184"/>
                      <a:gd name="connsiteY1" fmla="*/ 1318161 h 1330036"/>
                      <a:gd name="connsiteX2" fmla="*/ 485556 w 616184"/>
                      <a:gd name="connsiteY2" fmla="*/ 1294410 h 1330036"/>
                      <a:gd name="connsiteX3" fmla="*/ 438054 w 616184"/>
                      <a:gd name="connsiteY3" fmla="*/ 1270660 h 1330036"/>
                      <a:gd name="connsiteX4" fmla="*/ 402428 w 616184"/>
                      <a:gd name="connsiteY4" fmla="*/ 1246909 h 1330036"/>
                      <a:gd name="connsiteX5" fmla="*/ 354927 w 616184"/>
                      <a:gd name="connsiteY5" fmla="*/ 1223158 h 1330036"/>
                      <a:gd name="connsiteX6" fmla="*/ 319301 w 616184"/>
                      <a:gd name="connsiteY6" fmla="*/ 1187532 h 1330036"/>
                      <a:gd name="connsiteX7" fmla="*/ 236174 w 616184"/>
                      <a:gd name="connsiteY7" fmla="*/ 1140031 h 1330036"/>
                      <a:gd name="connsiteX8" fmla="*/ 153047 w 616184"/>
                      <a:gd name="connsiteY8" fmla="*/ 1056904 h 1330036"/>
                      <a:gd name="connsiteX9" fmla="*/ 105545 w 616184"/>
                      <a:gd name="connsiteY9" fmla="*/ 1021278 h 1330036"/>
                      <a:gd name="connsiteX10" fmla="*/ 46169 w 616184"/>
                      <a:gd name="connsiteY10" fmla="*/ 926275 h 1330036"/>
                      <a:gd name="connsiteX11" fmla="*/ 22418 w 616184"/>
                      <a:gd name="connsiteY11" fmla="*/ 890649 h 1330036"/>
                      <a:gd name="connsiteX12" fmla="*/ 22418 w 616184"/>
                      <a:gd name="connsiteY12" fmla="*/ 593766 h 1330036"/>
                      <a:gd name="connsiteX13" fmla="*/ 34293 w 616184"/>
                      <a:gd name="connsiteY13" fmla="*/ 558140 h 1330036"/>
                      <a:gd name="connsiteX14" fmla="*/ 69919 w 616184"/>
                      <a:gd name="connsiteY14" fmla="*/ 451262 h 1330036"/>
                      <a:gd name="connsiteX15" fmla="*/ 81795 w 616184"/>
                      <a:gd name="connsiteY15" fmla="*/ 415636 h 1330036"/>
                      <a:gd name="connsiteX16" fmla="*/ 105545 w 616184"/>
                      <a:gd name="connsiteY16" fmla="*/ 380010 h 1330036"/>
                      <a:gd name="connsiteX17" fmla="*/ 153047 w 616184"/>
                      <a:gd name="connsiteY17" fmla="*/ 273132 h 1330036"/>
                      <a:gd name="connsiteX18" fmla="*/ 164922 w 616184"/>
                      <a:gd name="connsiteY18" fmla="*/ 237506 h 1330036"/>
                      <a:gd name="connsiteX19" fmla="*/ 224298 w 616184"/>
                      <a:gd name="connsiteY19" fmla="*/ 166254 h 1330036"/>
                      <a:gd name="connsiteX20" fmla="*/ 259924 w 616184"/>
                      <a:gd name="connsiteY20" fmla="*/ 142504 h 1330036"/>
                      <a:gd name="connsiteX21" fmla="*/ 319301 w 616184"/>
                      <a:gd name="connsiteY21" fmla="*/ 95002 h 1330036"/>
                      <a:gd name="connsiteX22" fmla="*/ 426179 w 616184"/>
                      <a:gd name="connsiteY22" fmla="*/ 35626 h 1330036"/>
                      <a:gd name="connsiteX23" fmla="*/ 497431 w 616184"/>
                      <a:gd name="connsiteY23" fmla="*/ 0 h 1330036"/>
                      <a:gd name="connsiteX24" fmla="*/ 604309 w 616184"/>
                      <a:gd name="connsiteY24" fmla="*/ 11875 h 1330036"/>
                      <a:gd name="connsiteX25" fmla="*/ 616184 w 616184"/>
                      <a:gd name="connsiteY25" fmla="*/ 11875 h 133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184" h="1330036">
                        <a:moveTo>
                          <a:pt x="616184" y="1330036"/>
                        </a:moveTo>
                        <a:cubicBezTo>
                          <a:pt x="584517" y="1326078"/>
                          <a:pt x="551971" y="1326558"/>
                          <a:pt x="521182" y="1318161"/>
                        </a:cubicBezTo>
                        <a:cubicBezTo>
                          <a:pt x="507412" y="1314406"/>
                          <a:pt x="497948" y="1301491"/>
                          <a:pt x="485556" y="1294410"/>
                        </a:cubicBezTo>
                        <a:cubicBezTo>
                          <a:pt x="470186" y="1285627"/>
                          <a:pt x="453424" y="1279443"/>
                          <a:pt x="438054" y="1270660"/>
                        </a:cubicBezTo>
                        <a:cubicBezTo>
                          <a:pt x="425662" y="1263579"/>
                          <a:pt x="414820" y="1253990"/>
                          <a:pt x="402428" y="1246909"/>
                        </a:cubicBezTo>
                        <a:cubicBezTo>
                          <a:pt x="387058" y="1238126"/>
                          <a:pt x="369332" y="1233448"/>
                          <a:pt x="354927" y="1223158"/>
                        </a:cubicBezTo>
                        <a:cubicBezTo>
                          <a:pt x="341261" y="1213396"/>
                          <a:pt x="332967" y="1197293"/>
                          <a:pt x="319301" y="1187532"/>
                        </a:cubicBezTo>
                        <a:cubicBezTo>
                          <a:pt x="267963" y="1150862"/>
                          <a:pt x="279331" y="1178872"/>
                          <a:pt x="236174" y="1140031"/>
                        </a:cubicBezTo>
                        <a:cubicBezTo>
                          <a:pt x="207047" y="1113817"/>
                          <a:pt x="184396" y="1080416"/>
                          <a:pt x="153047" y="1056904"/>
                        </a:cubicBezTo>
                        <a:cubicBezTo>
                          <a:pt x="137213" y="1045029"/>
                          <a:pt x="119540" y="1035273"/>
                          <a:pt x="105545" y="1021278"/>
                        </a:cubicBezTo>
                        <a:cubicBezTo>
                          <a:pt x="67701" y="983434"/>
                          <a:pt x="71254" y="970174"/>
                          <a:pt x="46169" y="926275"/>
                        </a:cubicBezTo>
                        <a:cubicBezTo>
                          <a:pt x="39088" y="913883"/>
                          <a:pt x="30335" y="902524"/>
                          <a:pt x="22418" y="890649"/>
                        </a:cubicBezTo>
                        <a:cubicBezTo>
                          <a:pt x="-15929" y="775606"/>
                          <a:pt x="2348" y="844647"/>
                          <a:pt x="22418" y="593766"/>
                        </a:cubicBezTo>
                        <a:cubicBezTo>
                          <a:pt x="23416" y="581288"/>
                          <a:pt x="30854" y="570176"/>
                          <a:pt x="34293" y="558140"/>
                        </a:cubicBezTo>
                        <a:cubicBezTo>
                          <a:pt x="66128" y="446721"/>
                          <a:pt x="20793" y="582265"/>
                          <a:pt x="69919" y="451262"/>
                        </a:cubicBezTo>
                        <a:cubicBezTo>
                          <a:pt x="74314" y="439541"/>
                          <a:pt x="76197" y="426832"/>
                          <a:pt x="81795" y="415636"/>
                        </a:cubicBezTo>
                        <a:cubicBezTo>
                          <a:pt x="88178" y="402871"/>
                          <a:pt x="99749" y="393052"/>
                          <a:pt x="105545" y="380010"/>
                        </a:cubicBezTo>
                        <a:cubicBezTo>
                          <a:pt x="162070" y="252827"/>
                          <a:pt x="99298" y="353755"/>
                          <a:pt x="153047" y="273132"/>
                        </a:cubicBezTo>
                        <a:cubicBezTo>
                          <a:pt x="157005" y="261257"/>
                          <a:pt x="159324" y="248702"/>
                          <a:pt x="164922" y="237506"/>
                        </a:cubicBezTo>
                        <a:cubicBezTo>
                          <a:pt x="178265" y="210819"/>
                          <a:pt x="201789" y="185012"/>
                          <a:pt x="224298" y="166254"/>
                        </a:cubicBezTo>
                        <a:cubicBezTo>
                          <a:pt x="235262" y="157117"/>
                          <a:pt x="248049" y="150421"/>
                          <a:pt x="259924" y="142504"/>
                        </a:cubicBezTo>
                        <a:cubicBezTo>
                          <a:pt x="303808" y="76679"/>
                          <a:pt x="258567" y="128743"/>
                          <a:pt x="319301" y="95002"/>
                        </a:cubicBezTo>
                        <a:cubicBezTo>
                          <a:pt x="441797" y="26948"/>
                          <a:pt x="345569" y="62495"/>
                          <a:pt x="426179" y="35626"/>
                        </a:cubicBezTo>
                        <a:cubicBezTo>
                          <a:pt x="444192" y="23617"/>
                          <a:pt x="472847" y="0"/>
                          <a:pt x="497431" y="0"/>
                        </a:cubicBezTo>
                        <a:cubicBezTo>
                          <a:pt x="533276" y="0"/>
                          <a:pt x="568642" y="8308"/>
                          <a:pt x="604309" y="11875"/>
                        </a:cubicBezTo>
                        <a:cubicBezTo>
                          <a:pt x="608248" y="12269"/>
                          <a:pt x="612226" y="11875"/>
                          <a:pt x="616184" y="11875"/>
                        </a:cubicBezTo>
                      </a:path>
                    </a:pathLst>
                  </a:custGeom>
                  <ask:type>
                    <ask:lineSketchCurved/>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1877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par>
                                <p:cTn id="8" presetID="9"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204">
                                            <p:txEl>
                                              <p:pRg st="1" end="1"/>
                                            </p:txEl>
                                          </p:spTgt>
                                        </p:tgtEl>
                                        <p:attrNameLst>
                                          <p:attrName>style.visibility</p:attrName>
                                        </p:attrNameLst>
                                      </p:cBhvr>
                                      <p:to>
                                        <p:strVal val="visible"/>
                                      </p:to>
                                    </p:set>
                                    <p:animEffect transition="in" filter="dissolve">
                                      <p:cBhvr>
                                        <p:cTn id="21" dur="500"/>
                                        <p:tgtEl>
                                          <p:spTgt spid="820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210">
                                            <p:txEl>
                                              <p:pRg st="1" end="1"/>
                                            </p:txEl>
                                          </p:spTgt>
                                        </p:tgtEl>
                                        <p:attrNameLst>
                                          <p:attrName>style.visibility</p:attrName>
                                        </p:attrNameLst>
                                      </p:cBhvr>
                                      <p:to>
                                        <p:strVal val="visible"/>
                                      </p:to>
                                    </p:set>
                                    <p:animEffect transition="in" filter="dissolve">
                                      <p:cBhvr>
                                        <p:cTn id="26" dur="500"/>
                                        <p:tgtEl>
                                          <p:spTgt spid="8210">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dissolv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dissolve">
                                      <p:cBhvr>
                                        <p:cTn id="41" dur="500"/>
                                        <p:tgtEl>
                                          <p:spTgt spid="4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dissolve">
                                      <p:cBhvr>
                                        <p:cTn id="4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 grpId="0"/>
      <p:bldP spid="48" grpId="0"/>
      <p:bldP spid="49" grpId="0"/>
      <p:bldP spid="4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latin typeface="Arial" charset="0"/>
                <a:cs typeface="Arial" charset="0"/>
              </a:rPr>
              <a:t>PCB</a:t>
            </a:r>
          </a:p>
        </p:txBody>
      </p:sp>
      <p:sp>
        <p:nvSpPr>
          <p:cNvPr id="9219" name="Rectangle 3"/>
          <p:cNvSpPr>
            <a:spLocks noGrp="1" noChangeArrowheads="1"/>
          </p:cNvSpPr>
          <p:nvPr>
            <p:ph type="body" idx="1"/>
          </p:nvPr>
        </p:nvSpPr>
        <p:spPr>
          <a:xfrm>
            <a:off x="1781503" y="2133600"/>
            <a:ext cx="7219993" cy="4085269"/>
          </a:xfrm>
        </p:spPr>
        <p:txBody>
          <a:bodyPr>
            <a:normAutofit lnSpcReduction="10000"/>
          </a:bodyPr>
          <a:lstStyle/>
          <a:p>
            <a:pPr>
              <a:lnSpc>
                <a:spcPct val="80000"/>
              </a:lnSpc>
              <a:spcBef>
                <a:spcPts val="400"/>
              </a:spcBef>
              <a:buNone/>
            </a:pPr>
            <a:r>
              <a:rPr lang="en-US" b="1" dirty="0" err="1">
                <a:solidFill>
                  <a:srgbClr val="000000"/>
                </a:solidFill>
                <a:latin typeface="Courier New" charset="0"/>
                <a:ea typeface="Times New Roman" charset="0"/>
                <a:cs typeface="Courier New" charset="0"/>
              </a:rPr>
              <a:t>enum</a:t>
            </a:r>
            <a:r>
              <a:rPr lang="en-US" b="1" dirty="0">
                <a:solidFill>
                  <a:srgbClr val="000000"/>
                </a:solidFill>
                <a:latin typeface="Courier New" charset="0"/>
                <a:ea typeface="Times New Roman" charset="0"/>
                <a:cs typeface="Courier New" charset="0"/>
              </a:rPr>
              <a:t>  </a:t>
            </a:r>
            <a:r>
              <a:rPr lang="en-US" b="1" dirty="0" err="1">
                <a:solidFill>
                  <a:srgbClr val="000000"/>
                </a:solidFill>
                <a:latin typeface="Courier New" charset="0"/>
                <a:ea typeface="Times New Roman" charset="0"/>
                <a:cs typeface="Courier New" charset="0"/>
              </a:rPr>
              <a:t>state_type</a:t>
            </a:r>
            <a:r>
              <a:rPr lang="en-US" b="1" dirty="0">
                <a:solidFill>
                  <a:srgbClr val="000000"/>
                </a:solidFill>
                <a:latin typeface="Courier New" charset="0"/>
                <a:ea typeface="Times New Roman" charset="0"/>
                <a:cs typeface="Courier New" charset="0"/>
              </a:rPr>
              <a:t> {new, ready, running, 				 waiting, halted};</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typedef struct </a:t>
            </a:r>
            <a:r>
              <a:rPr lang="en-US" sz="2400" b="1" dirty="0" err="1">
                <a:solidFill>
                  <a:srgbClr val="000000"/>
                </a:solidFill>
                <a:latin typeface="Courier New" charset="0"/>
                <a:ea typeface="Times New Roman" charset="0"/>
                <a:cs typeface="Courier New" charset="0"/>
              </a:rPr>
              <a:t>control_block_type</a:t>
            </a: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enum</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state_type</a:t>
            </a:r>
            <a:r>
              <a:rPr lang="en-US" sz="2400" b="1" dirty="0">
                <a:solidFill>
                  <a:srgbClr val="000000"/>
                </a:solidFill>
                <a:latin typeface="Courier New" charset="0"/>
                <a:ea typeface="Times New Roman" charset="0"/>
                <a:cs typeface="Courier New" charset="0"/>
              </a:rPr>
              <a:t> state;</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address PC;</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int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reg_file</a:t>
            </a:r>
            <a:r>
              <a:rPr lang="en-US" sz="2400" b="1" dirty="0">
                <a:solidFill>
                  <a:srgbClr val="000000"/>
                </a:solidFill>
                <a:latin typeface="Courier New" charset="0"/>
                <a:ea typeface="Times New Roman" charset="0"/>
                <a:cs typeface="Courier New" charset="0"/>
              </a:rPr>
              <a:t>[NUMREGS];</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struct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next_pcb</a:t>
            </a:r>
            <a:r>
              <a:rPr lang="en-US" sz="2400" b="1" dirty="0">
                <a:solidFill>
                  <a:srgbClr val="000000"/>
                </a:solidFill>
                <a:latin typeface="Courier New" charset="0"/>
                <a:ea typeface="Times New Roman" charset="0"/>
                <a:cs typeface="Courier New" charset="0"/>
              </a:rPr>
              <a:t>;</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int</a:t>
            </a:r>
            <a:r>
              <a:rPr lang="en-US" sz="2400" b="1" dirty="0">
                <a:solidFill>
                  <a:srgbClr val="000000"/>
                </a:solidFill>
                <a:latin typeface="Courier New" charset="0"/>
                <a:ea typeface="Times New Roman" charset="0"/>
                <a:cs typeface="Courier New" charset="0"/>
              </a:rPr>
              <a:t> priority;</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a:solidFill>
                  <a:srgbClr val="FF3300"/>
                </a:solidFill>
                <a:latin typeface="Courier New" charset="0"/>
                <a:ea typeface="Times New Roman" charset="0"/>
                <a:cs typeface="Courier New" charset="0"/>
              </a:rPr>
              <a:t>address </a:t>
            </a:r>
            <a:r>
              <a:rPr lang="en-US" sz="2400" b="1" dirty="0" err="1">
                <a:solidFill>
                  <a:srgbClr val="FF3300"/>
                </a:solidFill>
                <a:latin typeface="Courier New" charset="0"/>
                <a:ea typeface="Times New Roman" charset="0"/>
                <a:cs typeface="Courier New" charset="0"/>
              </a:rPr>
              <a:t>memory_footprint</a:t>
            </a:r>
            <a:r>
              <a:rPr lang="en-US" sz="2400" b="1" dirty="0">
                <a:solidFill>
                  <a:srgbClr val="FF33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a:t>
            </a:r>
            <a:r>
              <a:rPr lang="en-US" sz="2400" b="1" dirty="0">
                <a:solidFill>
                  <a:srgbClr val="000000"/>
                </a:solidFill>
                <a:latin typeface="Courier New" charset="0"/>
                <a:ea typeface="Times New Roman" charset="0"/>
                <a:cs typeface="Courier New" charset="0"/>
              </a:rPr>
              <a:t>;</a:t>
            </a:r>
          </a:p>
        </p:txBody>
      </p:sp>
    </p:spTree>
    <p:extLst>
      <p:ext uri="{BB962C8B-B14F-4D97-AF65-F5344CB8AC3E}">
        <p14:creationId xmlns:p14="http://schemas.microsoft.com/office/powerpoint/2010/main" val="551733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latin typeface="Arial" charset="0"/>
                <a:cs typeface="Arial" charset="0"/>
              </a:rPr>
              <a:t>PCB</a:t>
            </a:r>
          </a:p>
        </p:txBody>
      </p:sp>
      <p:sp>
        <p:nvSpPr>
          <p:cNvPr id="9219" name="Rectangle 3"/>
          <p:cNvSpPr>
            <a:spLocks noGrp="1" noChangeArrowheads="1"/>
          </p:cNvSpPr>
          <p:nvPr>
            <p:ph type="body" idx="1"/>
          </p:nvPr>
        </p:nvSpPr>
        <p:spPr>
          <a:xfrm>
            <a:off x="1781503" y="2133600"/>
            <a:ext cx="7076747" cy="4085269"/>
          </a:xfrm>
        </p:spPr>
        <p:txBody>
          <a:bodyPr>
            <a:normAutofit fontScale="92500" lnSpcReduction="10000"/>
          </a:bodyPr>
          <a:lstStyle/>
          <a:p>
            <a:pPr eaLnBrk="1" hangingPunct="1">
              <a:lnSpc>
                <a:spcPct val="80000"/>
              </a:lnSpc>
              <a:spcBef>
                <a:spcPts val="400"/>
              </a:spcBef>
              <a:buFontTx/>
              <a:buNone/>
            </a:pPr>
            <a:r>
              <a:rPr lang="en-US" sz="2400" b="1" dirty="0" err="1">
                <a:solidFill>
                  <a:srgbClr val="000000"/>
                </a:solidFill>
                <a:latin typeface="Courier New" charset="0"/>
                <a:ea typeface="Times New Roman" charset="0"/>
                <a:cs typeface="Courier New" charset="0"/>
              </a:rPr>
              <a:t>enum</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state_type</a:t>
            </a:r>
            <a:r>
              <a:rPr lang="en-US" sz="2400" b="1" dirty="0">
                <a:solidFill>
                  <a:srgbClr val="000000"/>
                </a:solidFill>
                <a:latin typeface="Courier New" charset="0"/>
                <a:ea typeface="Times New Roman" charset="0"/>
                <a:cs typeface="Courier New" charset="0"/>
              </a:rPr>
              <a:t> {new, ready, running, 				 waiting, halted};</a:t>
            </a:r>
          </a:p>
          <a:p>
            <a:pPr eaLnBrk="1" hangingPunct="1">
              <a:lnSpc>
                <a:spcPct val="80000"/>
              </a:lnSpc>
              <a:spcBef>
                <a:spcPts val="400"/>
              </a:spcBef>
              <a:buFontTx/>
              <a:buNone/>
            </a:pPr>
            <a:r>
              <a:rPr lang="en-US" sz="2400" b="1" dirty="0" err="1">
                <a:solidFill>
                  <a:srgbClr val="000000"/>
                </a:solidFill>
                <a:latin typeface="Courier New" charset="0"/>
                <a:ea typeface="Times New Roman" charset="0"/>
                <a:cs typeface="Courier New" charset="0"/>
              </a:rPr>
              <a:t>typedef</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struct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control_block_type</a:t>
            </a: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enum</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state_type</a:t>
            </a:r>
            <a:r>
              <a:rPr lang="en-US" sz="2400" b="1" dirty="0">
                <a:solidFill>
                  <a:srgbClr val="000000"/>
                </a:solidFill>
                <a:latin typeface="Courier New" charset="0"/>
                <a:ea typeface="Times New Roman" charset="0"/>
                <a:cs typeface="Courier New" charset="0"/>
              </a:rPr>
              <a:t> state;</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address PC;</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int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reg_file</a:t>
            </a:r>
            <a:r>
              <a:rPr lang="en-US" sz="2400" b="1" dirty="0">
                <a:solidFill>
                  <a:srgbClr val="000000"/>
                </a:solidFill>
                <a:latin typeface="Courier New" charset="0"/>
                <a:ea typeface="Times New Roman" charset="0"/>
                <a:cs typeface="Courier New" charset="0"/>
              </a:rPr>
              <a:t>[NUMREGS];</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struct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next_pcb</a:t>
            </a:r>
            <a:r>
              <a:rPr lang="en-US" sz="2400" b="1" dirty="0">
                <a:solidFill>
                  <a:srgbClr val="000000"/>
                </a:solidFill>
                <a:latin typeface="Courier New" charset="0"/>
                <a:ea typeface="Times New Roman" charset="0"/>
                <a:cs typeface="Courier New" charset="0"/>
              </a:rPr>
              <a:t>;</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int</a:t>
            </a:r>
            <a:r>
              <a:rPr lang="en-US" sz="2400" b="1" dirty="0">
                <a:solidFill>
                  <a:srgbClr val="000000"/>
                </a:solidFill>
                <a:latin typeface="Courier New" charset="0"/>
                <a:ea typeface="Times New Roman" charset="0"/>
                <a:cs typeface="Courier New" charset="0"/>
              </a:rPr>
              <a:t> priority;</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a:solidFill>
                  <a:srgbClr val="FF3300"/>
                </a:solidFill>
                <a:latin typeface="Courier New" charset="0"/>
                <a:ea typeface="Times New Roman" charset="0"/>
                <a:cs typeface="Courier New" charset="0"/>
              </a:rPr>
              <a:t>address BASE;</a:t>
            </a:r>
          </a:p>
          <a:p>
            <a:pPr eaLnBrk="1" hangingPunct="1">
              <a:lnSpc>
                <a:spcPct val="80000"/>
              </a:lnSpc>
              <a:spcBef>
                <a:spcPts val="400"/>
              </a:spcBef>
              <a:buFontTx/>
              <a:buNone/>
            </a:pPr>
            <a:r>
              <a:rPr lang="en-US" b="1" dirty="0">
                <a:solidFill>
                  <a:srgbClr val="FF3300"/>
                </a:solidFill>
                <a:latin typeface="Courier New" charset="0"/>
                <a:ea typeface="Times New Roman" charset="0"/>
                <a:cs typeface="Courier New" charset="0"/>
              </a:rPr>
              <a:t>	address LIMIT;</a:t>
            </a:r>
            <a:endParaRPr lang="en-US" sz="2400" b="1" dirty="0">
              <a:solidFill>
                <a:srgbClr val="FF3300"/>
              </a:solidFill>
              <a:latin typeface="Courier New" charset="0"/>
              <a:ea typeface="Times New Roman" charset="0"/>
              <a:cs typeface="Courier New" charset="0"/>
            </a:endParaRP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4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a:t>
            </a:r>
            <a:r>
              <a:rPr lang="en-US" sz="2400" b="1" dirty="0">
                <a:solidFill>
                  <a:srgbClr val="000000"/>
                </a:solidFill>
                <a:latin typeface="Courier New" charset="0"/>
                <a:ea typeface="Times New Roman" charset="0"/>
                <a:cs typeface="Courier New" charset="0"/>
              </a:rPr>
              <a:t>;</a:t>
            </a:r>
          </a:p>
        </p:txBody>
      </p:sp>
    </p:spTree>
    <p:extLst>
      <p:ext uri="{BB962C8B-B14F-4D97-AF65-F5344CB8AC3E}">
        <p14:creationId xmlns:p14="http://schemas.microsoft.com/office/powerpoint/2010/main" val="264765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 y="1976334"/>
            <a:ext cx="9144000" cy="3532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A “small” laptop’s workload</a:t>
            </a:r>
          </a:p>
        </p:txBody>
      </p:sp>
      <p:sp>
        <p:nvSpPr>
          <p:cNvPr id="3" name="Content Placeholder 2"/>
          <p:cNvSpPr>
            <a:spLocks noGrp="1"/>
          </p:cNvSpPr>
          <p:nvPr>
            <p:ph idx="1"/>
          </p:nvPr>
        </p:nvSpPr>
        <p:spPr>
          <a:xfrm>
            <a:off x="178421" y="5394794"/>
            <a:ext cx="4250581" cy="1270337"/>
          </a:xfrm>
        </p:spPr>
        <p:txBody>
          <a:bodyPr/>
          <a:lstStyle/>
          <a:p>
            <a:pPr marL="914400" lvl="2" indent="0" algn="ctr">
              <a:buNone/>
            </a:pPr>
            <a:r>
              <a:rPr lang="en-US" dirty="0"/>
              <a:t>4 applications</a:t>
            </a:r>
          </a:p>
        </p:txBody>
      </p:sp>
      <p:sp>
        <p:nvSpPr>
          <p:cNvPr id="5" name="Content Placeholder 2"/>
          <p:cNvSpPr txBox="1">
            <a:spLocks/>
          </p:cNvSpPr>
          <p:nvPr/>
        </p:nvSpPr>
        <p:spPr>
          <a:xfrm>
            <a:off x="4696852" y="5394794"/>
            <a:ext cx="4250581" cy="1270337"/>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dirty="0"/>
              <a:t>123 processes!</a:t>
            </a:r>
          </a:p>
          <a:p>
            <a:pPr marL="0" indent="0" algn="ctr">
              <a:buNone/>
            </a:pPr>
            <a:r>
              <a:rPr lang="en-US" dirty="0"/>
              <a:t>1208MB of 2GB memory in use</a:t>
            </a:r>
          </a:p>
        </p:txBody>
      </p:sp>
      <p:sp>
        <p:nvSpPr>
          <p:cNvPr id="4" name="Up Arrow 3"/>
          <p:cNvSpPr/>
          <p:nvPr/>
        </p:nvSpPr>
        <p:spPr>
          <a:xfrm>
            <a:off x="1605776" y="5394794"/>
            <a:ext cx="388324" cy="4411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Up Arrow 6"/>
          <p:cNvSpPr/>
          <p:nvPr/>
        </p:nvSpPr>
        <p:spPr>
          <a:xfrm>
            <a:off x="5349985" y="5394794"/>
            <a:ext cx="388324" cy="4411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55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dissolve">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dissolve">
                                      <p:cBhvr>
                                        <p:cTn id="2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previous example with BASE + LIMIT</a:t>
            </a:r>
          </a:p>
        </p:txBody>
      </p:sp>
      <p:sp>
        <p:nvSpPr>
          <p:cNvPr id="3" name="Content Placeholder 2"/>
          <p:cNvSpPr>
            <a:spLocks noGrp="1"/>
          </p:cNvSpPr>
          <p:nvPr>
            <p:ph idx="1"/>
          </p:nvPr>
        </p:nvSpPr>
        <p:spPr>
          <a:xfrm>
            <a:off x="1781503" y="2133600"/>
            <a:ext cx="7076747" cy="1632757"/>
          </a:xfrm>
        </p:spPr>
        <p:txBody>
          <a:bodyPr>
            <a:normAutofit fontScale="92500" lnSpcReduction="10000"/>
          </a:bodyPr>
          <a:lstStyle/>
          <a:p>
            <a:r>
              <a:rPr lang="en-US" dirty="0"/>
              <a:t>Now all of P1 and P2’s addresses appear to start at zero</a:t>
            </a:r>
          </a:p>
          <a:p>
            <a:r>
              <a:rPr lang="en-US" dirty="0">
                <a:solidFill>
                  <a:schemeClr val="accent1">
                    <a:lumMod val="60000"/>
                    <a:lumOff val="40000"/>
                  </a:schemeClr>
                </a:solidFill>
              </a:rPr>
              <a:t>This is our first instance of a </a:t>
            </a:r>
            <a:r>
              <a:rPr lang="en-US" b="1" dirty="0">
                <a:solidFill>
                  <a:schemeClr val="accent1">
                    <a:lumMod val="60000"/>
                    <a:lumOff val="40000"/>
                  </a:schemeClr>
                </a:solidFill>
              </a:rPr>
              <a:t>virtual address </a:t>
            </a:r>
            <a:r>
              <a:rPr lang="en-US" dirty="0">
                <a:solidFill>
                  <a:schemeClr val="accent1">
                    <a:lumMod val="60000"/>
                    <a:lumOff val="40000"/>
                  </a:schemeClr>
                </a:solidFill>
              </a:rPr>
              <a:t>where the process sees memory addresses </a:t>
            </a:r>
            <a:r>
              <a:rPr lang="en-US" i="1" dirty="0">
                <a:solidFill>
                  <a:schemeClr val="accent1">
                    <a:lumMod val="60000"/>
                    <a:lumOff val="40000"/>
                  </a:schemeClr>
                </a:solidFill>
              </a:rPr>
              <a:t>different</a:t>
            </a:r>
            <a:r>
              <a:rPr lang="en-US" dirty="0">
                <a:solidFill>
                  <a:schemeClr val="accent1">
                    <a:lumMod val="60000"/>
                    <a:lumOff val="40000"/>
                  </a:schemeClr>
                </a:solidFill>
              </a:rPr>
              <a:t> from the physical addresses we’ve been working with so far!</a:t>
            </a:r>
          </a:p>
        </p:txBody>
      </p:sp>
      <p:sp>
        <p:nvSpPr>
          <p:cNvPr id="4" name="Rectangle 3"/>
          <p:cNvSpPr/>
          <p:nvPr/>
        </p:nvSpPr>
        <p:spPr>
          <a:xfrm>
            <a:off x="1280872" y="3766357"/>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p:txBody>
      </p:sp>
      <p:sp>
        <p:nvSpPr>
          <p:cNvPr id="5" name="Rectangle 4"/>
          <p:cNvSpPr/>
          <p:nvPr/>
        </p:nvSpPr>
        <p:spPr>
          <a:xfrm>
            <a:off x="1277913" y="4165104"/>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a:t>
            </a:r>
          </a:p>
        </p:txBody>
      </p:sp>
      <p:sp>
        <p:nvSpPr>
          <p:cNvPr id="6" name="Rectangle 5"/>
          <p:cNvSpPr/>
          <p:nvPr/>
        </p:nvSpPr>
        <p:spPr>
          <a:xfrm>
            <a:off x="1274954" y="4563851"/>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P2</a:t>
            </a:r>
          </a:p>
        </p:txBody>
      </p:sp>
      <p:cxnSp>
        <p:nvCxnSpPr>
          <p:cNvPr id="8" name="Straight Connector 7"/>
          <p:cNvCxnSpPr/>
          <p:nvPr/>
        </p:nvCxnSpPr>
        <p:spPr>
          <a:xfrm>
            <a:off x="1072867" y="4149562"/>
            <a:ext cx="1499824" cy="1554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72867" y="4540538"/>
            <a:ext cx="1499824" cy="1554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496056" y="4011215"/>
            <a:ext cx="853915" cy="307777"/>
          </a:xfrm>
          <a:prstGeom prst="rect">
            <a:avLst/>
          </a:prstGeom>
          <a:noFill/>
        </p:spPr>
        <p:txBody>
          <a:bodyPr wrap="square" rtlCol="0">
            <a:spAutoFit/>
          </a:bodyPr>
          <a:lstStyle/>
          <a:p>
            <a:r>
              <a:rPr lang="en-US" sz="1400" dirty="0"/>
              <a:t>1000</a:t>
            </a:r>
          </a:p>
        </p:txBody>
      </p:sp>
      <p:sp>
        <p:nvSpPr>
          <p:cNvPr id="11" name="TextBox 10"/>
          <p:cNvSpPr txBox="1"/>
          <p:nvPr/>
        </p:nvSpPr>
        <p:spPr>
          <a:xfrm>
            <a:off x="2496056" y="4386649"/>
            <a:ext cx="853915" cy="307777"/>
          </a:xfrm>
          <a:prstGeom prst="rect">
            <a:avLst/>
          </a:prstGeom>
          <a:noFill/>
        </p:spPr>
        <p:txBody>
          <a:bodyPr wrap="square" rtlCol="0">
            <a:spAutoFit/>
          </a:bodyPr>
          <a:lstStyle/>
          <a:p>
            <a:r>
              <a:rPr lang="en-US" sz="1400" dirty="0"/>
              <a:t>2000</a:t>
            </a:r>
          </a:p>
        </p:txBody>
      </p:sp>
      <p:sp>
        <p:nvSpPr>
          <p:cNvPr id="12" name="TextBox 11"/>
          <p:cNvSpPr txBox="1"/>
          <p:nvPr/>
        </p:nvSpPr>
        <p:spPr>
          <a:xfrm>
            <a:off x="2496056" y="4762083"/>
            <a:ext cx="853915" cy="307777"/>
          </a:xfrm>
          <a:prstGeom prst="rect">
            <a:avLst/>
          </a:prstGeom>
          <a:noFill/>
        </p:spPr>
        <p:txBody>
          <a:bodyPr wrap="square" rtlCol="0">
            <a:spAutoFit/>
          </a:bodyPr>
          <a:lstStyle/>
          <a:p>
            <a:r>
              <a:rPr lang="en-US" sz="1400" dirty="0"/>
              <a:t>3000</a:t>
            </a:r>
          </a:p>
        </p:txBody>
      </p:sp>
      <p:sp>
        <p:nvSpPr>
          <p:cNvPr id="13" name="Magnetic Disk 12"/>
          <p:cNvSpPr/>
          <p:nvPr/>
        </p:nvSpPr>
        <p:spPr>
          <a:xfrm>
            <a:off x="3525134" y="4540537"/>
            <a:ext cx="689700" cy="660101"/>
          </a:xfrm>
          <a:prstGeom prst="flowChartMagneticDisk">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swap</a:t>
            </a:r>
          </a:p>
        </p:txBody>
      </p:sp>
      <p:cxnSp>
        <p:nvCxnSpPr>
          <p:cNvPr id="15" name="Straight Arrow Connector 14"/>
          <p:cNvCxnSpPr>
            <a:stCxn id="5" idx="3"/>
            <a:endCxn id="13" idx="1"/>
          </p:cNvCxnSpPr>
          <p:nvPr/>
        </p:nvCxnSpPr>
        <p:spPr>
          <a:xfrm>
            <a:off x="2306989" y="4356707"/>
            <a:ext cx="1562995" cy="183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2844" y="4165104"/>
            <a:ext cx="1072867" cy="375433"/>
          </a:xfrm>
          <a:prstGeom prst="rect">
            <a:avLst/>
          </a:prstGeom>
          <a:noFill/>
        </p:spPr>
        <p:txBody>
          <a:bodyPr wrap="square" rtlCol="0">
            <a:spAutoFit/>
          </a:bodyPr>
          <a:lstStyle/>
          <a:p>
            <a:r>
              <a:rPr lang="en-US" dirty="0">
                <a:solidFill>
                  <a:srgbClr val="990000"/>
                </a:solidFill>
              </a:rPr>
              <a:t>dormant</a:t>
            </a:r>
          </a:p>
        </p:txBody>
      </p:sp>
      <p:sp>
        <p:nvSpPr>
          <p:cNvPr id="7" name="Rounded Rectangular Callout 6">
            <a:extLst>
              <a:ext uri="{FF2B5EF4-FFF2-40B4-BE49-F238E27FC236}">
                <a16:creationId xmlns:a16="http://schemas.microsoft.com/office/drawing/2014/main" id="{92856031-C5BE-7E44-B635-9EF0A8164BB2}"/>
              </a:ext>
            </a:extLst>
          </p:cNvPr>
          <p:cNvSpPr/>
          <p:nvPr/>
        </p:nvSpPr>
        <p:spPr>
          <a:xfrm>
            <a:off x="4394714" y="3771781"/>
            <a:ext cx="3836276" cy="690042"/>
          </a:xfrm>
          <a:prstGeom prst="wedgeRoundRectCallout">
            <a:avLst>
              <a:gd name="adj1" fmla="val -103872"/>
              <a:gd name="adj2" fmla="val 2529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 sees virtual addresses 0 – 999</a:t>
            </a:r>
          </a:p>
          <a:p>
            <a:pPr algn="ctr"/>
            <a:r>
              <a:rPr lang="en-US" dirty="0"/>
              <a:t>P1 uses physical addresses 1000-1999</a:t>
            </a:r>
          </a:p>
        </p:txBody>
      </p:sp>
      <p:sp>
        <p:nvSpPr>
          <p:cNvPr id="16" name="Multiply 15">
            <a:extLst>
              <a:ext uri="{FF2B5EF4-FFF2-40B4-BE49-F238E27FC236}">
                <a16:creationId xmlns:a16="http://schemas.microsoft.com/office/drawing/2014/main" id="{9E715A21-D8C6-F242-B2BE-798956E2B2F4}"/>
              </a:ext>
            </a:extLst>
          </p:cNvPr>
          <p:cNvSpPr/>
          <p:nvPr/>
        </p:nvSpPr>
        <p:spPr>
          <a:xfrm>
            <a:off x="1288705" y="4142932"/>
            <a:ext cx="1029076" cy="383205"/>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3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dissolv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dissolve">
                                      <p:cBhvr>
                                        <p:cTn id="53" dur="500"/>
                                        <p:tgtEl>
                                          <p:spTgt spid="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dissolv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0" grpId="0"/>
      <p:bldP spid="11" grpId="0"/>
      <p:bldP spid="12" grpId="0"/>
      <p:bldP spid="13" grpId="0" animBg="1"/>
      <p:bldP spid="18" grpId="0"/>
      <p:bldP spid="7"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previous example with BASE + LIMIT</a:t>
            </a:r>
          </a:p>
        </p:txBody>
      </p:sp>
      <p:sp>
        <p:nvSpPr>
          <p:cNvPr id="3" name="Content Placeholder 2"/>
          <p:cNvSpPr>
            <a:spLocks noGrp="1"/>
          </p:cNvSpPr>
          <p:nvPr>
            <p:ph idx="1"/>
          </p:nvPr>
        </p:nvSpPr>
        <p:spPr>
          <a:xfrm>
            <a:off x="1781503" y="2133600"/>
            <a:ext cx="7076747" cy="1632757"/>
          </a:xfrm>
        </p:spPr>
        <p:txBody>
          <a:bodyPr>
            <a:normAutofit fontScale="92500" lnSpcReduction="10000"/>
          </a:bodyPr>
          <a:lstStyle/>
          <a:p>
            <a:r>
              <a:rPr lang="en-US" dirty="0"/>
              <a:t>Now all of P1 and P2’s addresses appear to start at zero</a:t>
            </a:r>
          </a:p>
          <a:p>
            <a:r>
              <a:rPr lang="en-US" dirty="0">
                <a:solidFill>
                  <a:schemeClr val="tx1"/>
                </a:solidFill>
              </a:rPr>
              <a:t>This is our first instance of a </a:t>
            </a:r>
            <a:r>
              <a:rPr lang="en-US" b="1" dirty="0">
                <a:solidFill>
                  <a:schemeClr val="tx1"/>
                </a:solidFill>
              </a:rPr>
              <a:t>virtual address </a:t>
            </a:r>
            <a:r>
              <a:rPr lang="en-US" dirty="0">
                <a:solidFill>
                  <a:schemeClr val="tx1"/>
                </a:solidFill>
              </a:rPr>
              <a:t>where the process sees memory addresses </a:t>
            </a:r>
            <a:r>
              <a:rPr lang="en-US" i="1" dirty="0">
                <a:solidFill>
                  <a:schemeClr val="tx1"/>
                </a:solidFill>
              </a:rPr>
              <a:t>different</a:t>
            </a:r>
            <a:r>
              <a:rPr lang="en-US" dirty="0">
                <a:solidFill>
                  <a:schemeClr val="tx1"/>
                </a:solidFill>
              </a:rPr>
              <a:t> from the physical addresses we’ve been working with so far!</a:t>
            </a:r>
          </a:p>
        </p:txBody>
      </p:sp>
      <p:sp>
        <p:nvSpPr>
          <p:cNvPr id="4" name="Rectangle 3"/>
          <p:cNvSpPr/>
          <p:nvPr/>
        </p:nvSpPr>
        <p:spPr>
          <a:xfrm>
            <a:off x="1280872" y="3766357"/>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p:txBody>
      </p:sp>
      <p:sp>
        <p:nvSpPr>
          <p:cNvPr id="5" name="Rectangle 4"/>
          <p:cNvSpPr/>
          <p:nvPr/>
        </p:nvSpPr>
        <p:spPr>
          <a:xfrm>
            <a:off x="1277913" y="4165104"/>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P3</a:t>
            </a:r>
          </a:p>
        </p:txBody>
      </p:sp>
      <p:sp>
        <p:nvSpPr>
          <p:cNvPr id="6" name="Rectangle 5"/>
          <p:cNvSpPr/>
          <p:nvPr/>
        </p:nvSpPr>
        <p:spPr>
          <a:xfrm>
            <a:off x="1274954" y="4563851"/>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P2</a:t>
            </a:r>
          </a:p>
        </p:txBody>
      </p:sp>
      <p:cxnSp>
        <p:nvCxnSpPr>
          <p:cNvPr id="8" name="Straight Connector 7"/>
          <p:cNvCxnSpPr/>
          <p:nvPr/>
        </p:nvCxnSpPr>
        <p:spPr>
          <a:xfrm>
            <a:off x="1072867" y="4149562"/>
            <a:ext cx="1499824" cy="1554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72867" y="4540538"/>
            <a:ext cx="1499824" cy="1554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496056" y="4011215"/>
            <a:ext cx="853915" cy="307777"/>
          </a:xfrm>
          <a:prstGeom prst="rect">
            <a:avLst/>
          </a:prstGeom>
          <a:noFill/>
        </p:spPr>
        <p:txBody>
          <a:bodyPr wrap="square" rtlCol="0">
            <a:spAutoFit/>
          </a:bodyPr>
          <a:lstStyle/>
          <a:p>
            <a:r>
              <a:rPr lang="en-US" sz="1400" dirty="0"/>
              <a:t>1000</a:t>
            </a:r>
          </a:p>
        </p:txBody>
      </p:sp>
      <p:sp>
        <p:nvSpPr>
          <p:cNvPr id="11" name="TextBox 10"/>
          <p:cNvSpPr txBox="1"/>
          <p:nvPr/>
        </p:nvSpPr>
        <p:spPr>
          <a:xfrm>
            <a:off x="2496056" y="4386649"/>
            <a:ext cx="853915" cy="307777"/>
          </a:xfrm>
          <a:prstGeom prst="rect">
            <a:avLst/>
          </a:prstGeom>
          <a:noFill/>
        </p:spPr>
        <p:txBody>
          <a:bodyPr wrap="square" rtlCol="0">
            <a:spAutoFit/>
          </a:bodyPr>
          <a:lstStyle/>
          <a:p>
            <a:r>
              <a:rPr lang="en-US" sz="1400" dirty="0"/>
              <a:t>2000</a:t>
            </a:r>
          </a:p>
        </p:txBody>
      </p:sp>
      <p:sp>
        <p:nvSpPr>
          <p:cNvPr id="12" name="TextBox 11"/>
          <p:cNvSpPr txBox="1"/>
          <p:nvPr/>
        </p:nvSpPr>
        <p:spPr>
          <a:xfrm>
            <a:off x="2496056" y="4762083"/>
            <a:ext cx="853915" cy="307777"/>
          </a:xfrm>
          <a:prstGeom prst="rect">
            <a:avLst/>
          </a:prstGeom>
          <a:noFill/>
        </p:spPr>
        <p:txBody>
          <a:bodyPr wrap="square" rtlCol="0">
            <a:spAutoFit/>
          </a:bodyPr>
          <a:lstStyle/>
          <a:p>
            <a:r>
              <a:rPr lang="en-US" sz="1400" dirty="0"/>
              <a:t>3000</a:t>
            </a:r>
          </a:p>
        </p:txBody>
      </p:sp>
      <p:sp>
        <p:nvSpPr>
          <p:cNvPr id="13" name="Magnetic Disk 12"/>
          <p:cNvSpPr/>
          <p:nvPr/>
        </p:nvSpPr>
        <p:spPr>
          <a:xfrm>
            <a:off x="3525134" y="4540537"/>
            <a:ext cx="689700" cy="660101"/>
          </a:xfrm>
          <a:prstGeom prst="flowChartMagneticDisk">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a:t>
            </a:r>
          </a:p>
        </p:txBody>
      </p:sp>
      <p:sp>
        <p:nvSpPr>
          <p:cNvPr id="16" name="Multiply 15"/>
          <p:cNvSpPr/>
          <p:nvPr/>
        </p:nvSpPr>
        <p:spPr>
          <a:xfrm>
            <a:off x="1280872" y="4563851"/>
            <a:ext cx="1029076" cy="383205"/>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184857" y="4958999"/>
            <a:ext cx="1193291" cy="646331"/>
          </a:xfrm>
          <a:prstGeom prst="rect">
            <a:avLst/>
          </a:prstGeom>
          <a:noFill/>
        </p:spPr>
        <p:txBody>
          <a:bodyPr wrap="square" rtlCol="0">
            <a:spAutoFit/>
          </a:bodyPr>
          <a:lstStyle/>
          <a:p>
            <a:pPr algn="ctr"/>
            <a:r>
              <a:rPr lang="en-US" dirty="0">
                <a:solidFill>
                  <a:srgbClr val="990000"/>
                </a:solidFill>
              </a:rPr>
              <a:t>P2 finishes</a:t>
            </a:r>
          </a:p>
        </p:txBody>
      </p:sp>
    </p:spTree>
    <p:extLst>
      <p:ext uri="{BB962C8B-B14F-4D97-AF65-F5344CB8AC3E}">
        <p14:creationId xmlns:p14="http://schemas.microsoft.com/office/powerpoint/2010/main" val="282827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previous example with BASE + LIMIT</a:t>
            </a:r>
          </a:p>
        </p:txBody>
      </p:sp>
      <p:sp>
        <p:nvSpPr>
          <p:cNvPr id="3" name="Content Placeholder 2"/>
          <p:cNvSpPr>
            <a:spLocks noGrp="1"/>
          </p:cNvSpPr>
          <p:nvPr>
            <p:ph idx="1"/>
          </p:nvPr>
        </p:nvSpPr>
        <p:spPr>
          <a:xfrm>
            <a:off x="1781503" y="2133600"/>
            <a:ext cx="7076747" cy="1632757"/>
          </a:xfrm>
        </p:spPr>
        <p:txBody>
          <a:bodyPr>
            <a:normAutofit fontScale="92500" lnSpcReduction="10000"/>
          </a:bodyPr>
          <a:lstStyle/>
          <a:p>
            <a:r>
              <a:rPr lang="en-US" dirty="0"/>
              <a:t>Now all of P1 and P2’s addresses appear to start at zero</a:t>
            </a:r>
          </a:p>
          <a:p>
            <a:r>
              <a:rPr lang="en-US" dirty="0">
                <a:solidFill>
                  <a:schemeClr val="tx1"/>
                </a:solidFill>
              </a:rPr>
              <a:t>This is our first instance of a </a:t>
            </a:r>
            <a:r>
              <a:rPr lang="en-US" b="1" dirty="0">
                <a:solidFill>
                  <a:schemeClr val="tx1"/>
                </a:solidFill>
              </a:rPr>
              <a:t>virtual address </a:t>
            </a:r>
            <a:r>
              <a:rPr lang="en-US" dirty="0">
                <a:solidFill>
                  <a:schemeClr val="tx1"/>
                </a:solidFill>
              </a:rPr>
              <a:t>where the process sees memory addresses </a:t>
            </a:r>
            <a:r>
              <a:rPr lang="en-US" i="1" dirty="0">
                <a:solidFill>
                  <a:schemeClr val="tx1"/>
                </a:solidFill>
              </a:rPr>
              <a:t>different</a:t>
            </a:r>
            <a:r>
              <a:rPr lang="en-US" dirty="0">
                <a:solidFill>
                  <a:schemeClr val="tx1"/>
                </a:solidFill>
              </a:rPr>
              <a:t> from the physical addresses we’ve been working with so far!</a:t>
            </a:r>
          </a:p>
        </p:txBody>
      </p:sp>
      <p:sp>
        <p:nvSpPr>
          <p:cNvPr id="4" name="Rectangle 3"/>
          <p:cNvSpPr/>
          <p:nvPr/>
        </p:nvSpPr>
        <p:spPr>
          <a:xfrm>
            <a:off x="1280872" y="3766357"/>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p:txBody>
      </p:sp>
      <p:sp>
        <p:nvSpPr>
          <p:cNvPr id="5" name="Rectangle 4"/>
          <p:cNvSpPr/>
          <p:nvPr/>
        </p:nvSpPr>
        <p:spPr>
          <a:xfrm>
            <a:off x="1277913" y="4165104"/>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P3</a:t>
            </a:r>
          </a:p>
        </p:txBody>
      </p:sp>
      <p:sp>
        <p:nvSpPr>
          <p:cNvPr id="6" name="Rectangle 5"/>
          <p:cNvSpPr/>
          <p:nvPr/>
        </p:nvSpPr>
        <p:spPr>
          <a:xfrm>
            <a:off x="1274954" y="4563851"/>
            <a:ext cx="1029076" cy="3832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1072867" y="4149562"/>
            <a:ext cx="1499824" cy="1554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72867" y="4540538"/>
            <a:ext cx="1499824" cy="1554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496056" y="4011215"/>
            <a:ext cx="853915" cy="307777"/>
          </a:xfrm>
          <a:prstGeom prst="rect">
            <a:avLst/>
          </a:prstGeom>
          <a:noFill/>
        </p:spPr>
        <p:txBody>
          <a:bodyPr wrap="square" rtlCol="0">
            <a:spAutoFit/>
          </a:bodyPr>
          <a:lstStyle/>
          <a:p>
            <a:r>
              <a:rPr lang="en-US" sz="1400" dirty="0"/>
              <a:t>1000</a:t>
            </a:r>
          </a:p>
        </p:txBody>
      </p:sp>
      <p:sp>
        <p:nvSpPr>
          <p:cNvPr id="11" name="TextBox 10"/>
          <p:cNvSpPr txBox="1"/>
          <p:nvPr/>
        </p:nvSpPr>
        <p:spPr>
          <a:xfrm>
            <a:off x="2496056" y="4386649"/>
            <a:ext cx="853915" cy="307777"/>
          </a:xfrm>
          <a:prstGeom prst="rect">
            <a:avLst/>
          </a:prstGeom>
          <a:noFill/>
        </p:spPr>
        <p:txBody>
          <a:bodyPr wrap="square" rtlCol="0">
            <a:spAutoFit/>
          </a:bodyPr>
          <a:lstStyle/>
          <a:p>
            <a:r>
              <a:rPr lang="en-US" sz="1400" dirty="0"/>
              <a:t>2000</a:t>
            </a:r>
          </a:p>
        </p:txBody>
      </p:sp>
      <p:sp>
        <p:nvSpPr>
          <p:cNvPr id="12" name="TextBox 11"/>
          <p:cNvSpPr txBox="1"/>
          <p:nvPr/>
        </p:nvSpPr>
        <p:spPr>
          <a:xfrm>
            <a:off x="2496056" y="4762083"/>
            <a:ext cx="853915" cy="307777"/>
          </a:xfrm>
          <a:prstGeom prst="rect">
            <a:avLst/>
          </a:prstGeom>
          <a:noFill/>
        </p:spPr>
        <p:txBody>
          <a:bodyPr wrap="square" rtlCol="0">
            <a:spAutoFit/>
          </a:bodyPr>
          <a:lstStyle/>
          <a:p>
            <a:r>
              <a:rPr lang="en-US" sz="1400" dirty="0"/>
              <a:t>3000</a:t>
            </a:r>
          </a:p>
        </p:txBody>
      </p:sp>
      <p:sp>
        <p:nvSpPr>
          <p:cNvPr id="13" name="Magnetic Disk 12"/>
          <p:cNvSpPr/>
          <p:nvPr/>
        </p:nvSpPr>
        <p:spPr>
          <a:xfrm>
            <a:off x="3525134" y="4540537"/>
            <a:ext cx="689700" cy="660101"/>
          </a:xfrm>
          <a:prstGeom prst="flowChartMagneticDisk">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a:t>
            </a:r>
          </a:p>
        </p:txBody>
      </p:sp>
      <p:cxnSp>
        <p:nvCxnSpPr>
          <p:cNvPr id="15" name="Straight Arrow Connector 14"/>
          <p:cNvCxnSpPr>
            <a:cxnSpLocks/>
            <a:stCxn id="6" idx="3"/>
            <a:endCxn id="13" idx="2"/>
          </p:cNvCxnSpPr>
          <p:nvPr/>
        </p:nvCxnSpPr>
        <p:spPr>
          <a:xfrm>
            <a:off x="2304030" y="4755454"/>
            <a:ext cx="1221104" cy="115134"/>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88227" y="5310126"/>
            <a:ext cx="5123487" cy="1477328"/>
          </a:xfrm>
          <a:prstGeom prst="rect">
            <a:avLst/>
          </a:prstGeom>
          <a:noFill/>
        </p:spPr>
        <p:txBody>
          <a:bodyPr wrap="square" rtlCol="0">
            <a:spAutoFit/>
          </a:bodyPr>
          <a:lstStyle/>
          <a:p>
            <a:pPr marL="285750" indent="-285750">
              <a:buFont typeface="Wingdings" charset="2"/>
              <a:buChar char="ü"/>
            </a:pPr>
            <a:r>
              <a:rPr lang="en-US" dirty="0">
                <a:solidFill>
                  <a:srgbClr val="990000"/>
                </a:solidFill>
              </a:rPr>
              <a:t>We need to bring P1 back into memory</a:t>
            </a:r>
          </a:p>
          <a:p>
            <a:pPr marL="285750" indent="-285750">
              <a:buFont typeface="Wingdings" charset="2"/>
              <a:buChar char="ü"/>
            </a:pPr>
            <a:r>
              <a:rPr lang="en-US" dirty="0">
                <a:solidFill>
                  <a:srgbClr val="990000"/>
                </a:solidFill>
              </a:rPr>
              <a:t>Where?</a:t>
            </a:r>
          </a:p>
          <a:p>
            <a:pPr marL="285750" indent="-285750">
              <a:buFont typeface="Wingdings" charset="2"/>
              <a:buChar char="ü"/>
            </a:pPr>
            <a:r>
              <a:rPr lang="en-US" dirty="0">
                <a:solidFill>
                  <a:srgbClr val="990000"/>
                </a:solidFill>
              </a:rPr>
              <a:t>We have an empty spot</a:t>
            </a:r>
            <a:r>
              <a:rPr lang="mr-IN" dirty="0">
                <a:solidFill>
                  <a:srgbClr val="990000"/>
                </a:solidFill>
              </a:rPr>
              <a:t>…</a:t>
            </a:r>
            <a:endParaRPr lang="en-US" dirty="0">
              <a:solidFill>
                <a:srgbClr val="990000"/>
              </a:solidFill>
            </a:endParaRPr>
          </a:p>
          <a:p>
            <a:pPr marL="285750" indent="-285750">
              <a:buFont typeface="Wingdings" charset="2"/>
              <a:buChar char="ü"/>
            </a:pPr>
            <a:r>
              <a:rPr lang="en-US" dirty="0">
                <a:solidFill>
                  <a:srgbClr val="990000"/>
                </a:solidFill>
              </a:rPr>
              <a:t>Will this work?</a:t>
            </a:r>
          </a:p>
          <a:p>
            <a:pPr marL="285750" indent="-285750">
              <a:buFont typeface="Wingdings" charset="2"/>
              <a:buChar char="ü"/>
            </a:pPr>
            <a:r>
              <a:rPr lang="en-US" dirty="0">
                <a:solidFill>
                  <a:srgbClr val="990000"/>
                </a:solidFill>
              </a:rPr>
              <a:t>It will if we set BASE &amp; LIMIT to 2000 &amp; 3000</a:t>
            </a:r>
          </a:p>
        </p:txBody>
      </p:sp>
      <p:sp>
        <p:nvSpPr>
          <p:cNvPr id="18" name="Rounded Rectangular Callout 17">
            <a:extLst>
              <a:ext uri="{FF2B5EF4-FFF2-40B4-BE49-F238E27FC236}">
                <a16:creationId xmlns:a16="http://schemas.microsoft.com/office/drawing/2014/main" id="{654D058B-B10E-A445-B37D-BD0EF4FED8F9}"/>
              </a:ext>
            </a:extLst>
          </p:cNvPr>
          <p:cNvSpPr/>
          <p:nvPr/>
        </p:nvSpPr>
        <p:spPr>
          <a:xfrm>
            <a:off x="4425041" y="3804541"/>
            <a:ext cx="3836276" cy="690042"/>
          </a:xfrm>
          <a:prstGeom prst="wedgeRoundRectCallout">
            <a:avLst>
              <a:gd name="adj1" fmla="val -103873"/>
              <a:gd name="adj2" fmla="val 8165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 sees virtual addresses 0 – 999</a:t>
            </a:r>
          </a:p>
          <a:p>
            <a:pPr algn="ctr"/>
            <a:r>
              <a:rPr lang="en-US" dirty="0"/>
              <a:t>P1 uses physical addresses 2000-2999</a:t>
            </a:r>
          </a:p>
        </p:txBody>
      </p:sp>
    </p:spTree>
    <p:extLst>
      <p:ext uri="{BB962C8B-B14F-4D97-AF65-F5344CB8AC3E}">
        <p14:creationId xmlns:p14="http://schemas.microsoft.com/office/powerpoint/2010/main" val="7142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dissolve">
                                      <p:cBhvr>
                                        <p:cTn id="7" dur="500"/>
                                        <p:tgtEl>
                                          <p:spTgt spid="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dissolve">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animEffect transition="in" filter="dissolve">
                                      <p:cBhvr>
                                        <p:cTn id="17" dur="500"/>
                                        <p:tgtEl>
                                          <p:spTgt spid="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xEl>
                                              <p:pRg st="4" end="4"/>
                                            </p:txEl>
                                          </p:spTgt>
                                        </p:tgtEl>
                                        <p:attrNameLst>
                                          <p:attrName>style.visibility</p:attrName>
                                        </p:attrNameLst>
                                      </p:cBhvr>
                                      <p:to>
                                        <p:strVal val="visible"/>
                                      </p:to>
                                    </p:set>
                                    <p:animEffect transition="in" filter="dissolve">
                                      <p:cBhvr>
                                        <p:cTn id="22" dur="500"/>
                                        <p:tgtEl>
                                          <p:spTgt spid="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To support dynamic relocation on the LC-2200, we would need</a:t>
            </a:r>
            <a:r>
              <a:rPr lang="mr-IN" dirty="0"/>
              <a:t>…</a:t>
            </a:r>
            <a:endParaRPr lang="en-US" dirty="0"/>
          </a:p>
        </p:txBody>
      </p:sp>
      <p:sp>
        <p:nvSpPr>
          <p:cNvPr id="3" name="Text Placeholder 2">
            <a:extLst>
              <a:ext uri="{FF2B5EF4-FFF2-40B4-BE49-F238E27FC236}">
                <a16:creationId xmlns:a16="http://schemas.microsoft.com/office/drawing/2014/main" id="{6A145556-F09C-7544-AD97-45DA69331875}"/>
              </a:ext>
            </a:extLst>
          </p:cNvPr>
          <p:cNvSpPr>
            <a:spLocks noGrp="1"/>
          </p:cNvSpPr>
          <p:nvPr>
            <p:ph type="body" sz="quarter" idx="10"/>
          </p:nvPr>
        </p:nvSpPr>
        <p:spPr/>
        <p:txBody>
          <a:bodyPr>
            <a:normAutofit/>
          </a:bodyPr>
          <a:lstStyle/>
          <a:p>
            <a:r>
              <a:rPr lang="en-US" dirty="0"/>
              <a:t>Fence register</a:t>
            </a:r>
          </a:p>
          <a:p>
            <a:r>
              <a:rPr lang="en-US" dirty="0"/>
              <a:t>Base + Limit registers</a:t>
            </a:r>
          </a:p>
          <a:p>
            <a:r>
              <a:rPr lang="en-US" dirty="0"/>
              <a:t>Bounds registers</a:t>
            </a:r>
          </a:p>
          <a:p>
            <a:r>
              <a:rPr lang="en-US" dirty="0"/>
              <a:t>LC-2200 works just fine as it is</a:t>
            </a:r>
          </a:p>
          <a:p>
            <a:endParaRPr lang="en-US" dirty="0"/>
          </a:p>
          <a:p>
            <a:pPr marL="0" indent="0">
              <a:buNone/>
            </a:pPr>
            <a:r>
              <a:rPr lang="en-US" dirty="0"/>
              <a:t>Today’s number is 24,987</a:t>
            </a:r>
          </a:p>
          <a:p>
            <a:endParaRPr lang="en-US" dirty="0"/>
          </a:p>
        </p:txBody>
      </p:sp>
      <p:sp>
        <p:nvSpPr>
          <p:cNvPr id="6" name="Text Placeholder 5">
            <a:extLst>
              <a:ext uri="{FF2B5EF4-FFF2-40B4-BE49-F238E27FC236}">
                <a16:creationId xmlns:a16="http://schemas.microsoft.com/office/drawing/2014/main" id="{D1E9C73F-8E8A-7C45-8360-CEDDF6EB7362}"/>
              </a:ext>
            </a:extLst>
          </p:cNvPr>
          <p:cNvSpPr>
            <a:spLocks noGrp="1"/>
          </p:cNvSpPr>
          <p:nvPr>
            <p:ph type="body" sz="quarter" idx="11"/>
          </p:nvPr>
        </p:nvSpPr>
        <p:spPr/>
        <p:txBody>
          <a:bodyPr/>
          <a:lstStyle/>
          <a:p>
            <a:r>
              <a:rPr lang="en-US" dirty="0"/>
              <a:t>20</a:t>
            </a:r>
          </a:p>
        </p:txBody>
      </p:sp>
      <p:sp>
        <p:nvSpPr>
          <p:cNvPr id="5" name="Right Arrow 4">
            <a:extLst>
              <a:ext uri="{FF2B5EF4-FFF2-40B4-BE49-F238E27FC236}">
                <a16:creationId xmlns:a16="http://schemas.microsoft.com/office/drawing/2014/main" id="{DF528584-623F-DD45-A333-128384231CF3}"/>
              </a:ext>
            </a:extLst>
          </p:cNvPr>
          <p:cNvSpPr/>
          <p:nvPr/>
        </p:nvSpPr>
        <p:spPr>
          <a:xfrm>
            <a:off x="538348" y="3590750"/>
            <a:ext cx="882869" cy="36786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19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1420846"/>
              </p:ext>
            </p:extLst>
          </p:nvPr>
        </p:nvGraphicFramePr>
        <p:xfrm>
          <a:off x="1781175" y="2133600"/>
          <a:ext cx="7077076" cy="1483360"/>
        </p:xfrm>
        <a:graphic>
          <a:graphicData uri="http://schemas.openxmlformats.org/drawingml/2006/table">
            <a:tbl>
              <a:tblPr firstRow="1" bandRow="1">
                <a:tableStyleId>{7DF18680-E054-41AD-8BC1-D1AEF772440D}</a:tableStyleId>
              </a:tblPr>
              <a:tblGrid>
                <a:gridCol w="3538538">
                  <a:extLst>
                    <a:ext uri="{9D8B030D-6E8A-4147-A177-3AD203B41FA5}">
                      <a16:colId xmlns:a16="http://schemas.microsoft.com/office/drawing/2014/main" val="20000"/>
                    </a:ext>
                  </a:extLst>
                </a:gridCol>
                <a:gridCol w="3538538">
                  <a:extLst>
                    <a:ext uri="{9D8B030D-6E8A-4147-A177-3AD203B41FA5}">
                      <a16:colId xmlns:a16="http://schemas.microsoft.com/office/drawing/2014/main" val="20001"/>
                    </a:ext>
                  </a:extLst>
                </a:gridCol>
              </a:tblGrid>
              <a:tr h="370840">
                <a:tc>
                  <a:txBody>
                    <a:bodyPr/>
                    <a:lstStyle/>
                    <a:p>
                      <a:pPr algn="ctr"/>
                      <a:r>
                        <a:rPr lang="en-US" dirty="0"/>
                        <a:t>Hardware</a:t>
                      </a:r>
                    </a:p>
                  </a:txBody>
                  <a:tcPr/>
                </a:tc>
                <a:tc>
                  <a:txBody>
                    <a:bodyPr/>
                    <a:lstStyle/>
                    <a:p>
                      <a:pPr algn="ctr"/>
                      <a:r>
                        <a:rPr lang="en-US" dirty="0"/>
                        <a:t>Software</a:t>
                      </a:r>
                    </a:p>
                  </a:txBody>
                  <a:tcPr/>
                </a:tc>
                <a:extLst>
                  <a:ext uri="{0D108BD9-81ED-4DB2-BD59-A6C34878D82A}">
                    <a16:rowId xmlns:a16="http://schemas.microsoft.com/office/drawing/2014/main" val="10000"/>
                  </a:ext>
                </a:extLst>
              </a:tr>
              <a:tr h="370840">
                <a:tc>
                  <a:txBody>
                    <a:bodyPr/>
                    <a:lstStyle/>
                    <a:p>
                      <a:r>
                        <a:rPr lang="en-US" dirty="0"/>
                        <a:t>Fence register</a:t>
                      </a:r>
                    </a:p>
                  </a:txBody>
                  <a:tcPr/>
                </a:tc>
                <a:tc>
                  <a:txBody>
                    <a:bodyPr/>
                    <a:lstStyle/>
                    <a:p>
                      <a:r>
                        <a:rPr lang="en-US" dirty="0"/>
                        <a:t>User/kernel split</a:t>
                      </a:r>
                    </a:p>
                  </a:txBody>
                  <a:tcPr/>
                </a:tc>
                <a:extLst>
                  <a:ext uri="{0D108BD9-81ED-4DB2-BD59-A6C34878D82A}">
                    <a16:rowId xmlns:a16="http://schemas.microsoft.com/office/drawing/2014/main" val="10001"/>
                  </a:ext>
                </a:extLst>
              </a:tr>
              <a:tr h="370840">
                <a:tc>
                  <a:txBody>
                    <a:bodyPr/>
                    <a:lstStyle/>
                    <a:p>
                      <a:r>
                        <a:rPr lang="en-US" dirty="0"/>
                        <a:t>Bounds register</a:t>
                      </a:r>
                    </a:p>
                  </a:txBody>
                  <a:tcPr/>
                </a:tc>
                <a:tc>
                  <a:txBody>
                    <a:bodyPr/>
                    <a:lstStyle/>
                    <a:p>
                      <a:r>
                        <a:rPr lang="en-US" dirty="0"/>
                        <a:t>Static relocation</a:t>
                      </a:r>
                    </a:p>
                  </a:txBody>
                  <a:tcPr/>
                </a:tc>
                <a:extLst>
                  <a:ext uri="{0D108BD9-81ED-4DB2-BD59-A6C34878D82A}">
                    <a16:rowId xmlns:a16="http://schemas.microsoft.com/office/drawing/2014/main" val="10002"/>
                  </a:ext>
                </a:extLst>
              </a:tr>
              <a:tr h="370840">
                <a:tc>
                  <a:txBody>
                    <a:bodyPr/>
                    <a:lstStyle/>
                    <a:p>
                      <a:r>
                        <a:rPr lang="en-US" dirty="0"/>
                        <a:t>Base + limit register</a:t>
                      </a:r>
                    </a:p>
                  </a:txBody>
                  <a:tcPr/>
                </a:tc>
                <a:tc>
                  <a:txBody>
                    <a:bodyPr/>
                    <a:lstStyle/>
                    <a:p>
                      <a:r>
                        <a:rPr lang="en-US" dirty="0"/>
                        <a:t>Dynamic relocation</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92293763"/>
              </p:ext>
            </p:extLst>
          </p:nvPr>
        </p:nvGraphicFramePr>
        <p:xfrm>
          <a:off x="1781175" y="4162589"/>
          <a:ext cx="6096000" cy="1112520"/>
        </p:xfrm>
        <a:graphic>
          <a:graphicData uri="http://schemas.openxmlformats.org/drawingml/2006/table">
            <a:tbl>
              <a:tblPr firstRow="1" bandRow="1">
                <a:tableStyleId>{7DF18680-E054-41AD-8BC1-D1AEF772440D}</a:tableStyleId>
              </a:tblPr>
              <a:tblGrid>
                <a:gridCol w="6096000">
                  <a:extLst>
                    <a:ext uri="{9D8B030D-6E8A-4147-A177-3AD203B41FA5}">
                      <a16:colId xmlns:a16="http://schemas.microsoft.com/office/drawing/2014/main" val="20000"/>
                    </a:ext>
                  </a:extLst>
                </a:gridCol>
              </a:tblGrid>
              <a:tr h="370840">
                <a:tc>
                  <a:txBody>
                    <a:bodyPr/>
                    <a:lstStyle/>
                    <a:p>
                      <a:r>
                        <a:rPr lang="en-US" dirty="0"/>
                        <a:t>Next</a:t>
                      </a:r>
                    </a:p>
                  </a:txBody>
                  <a:tcPr/>
                </a:tc>
                <a:extLst>
                  <a:ext uri="{0D108BD9-81ED-4DB2-BD59-A6C34878D82A}">
                    <a16:rowId xmlns:a16="http://schemas.microsoft.com/office/drawing/2014/main" val="10000"/>
                  </a:ext>
                </a:extLst>
              </a:tr>
              <a:tr h="370840">
                <a:tc>
                  <a:txBody>
                    <a:bodyPr/>
                    <a:lstStyle/>
                    <a:p>
                      <a:r>
                        <a:rPr lang="en-US" dirty="0"/>
                        <a:t>Allocation policies</a:t>
                      </a:r>
                    </a:p>
                  </a:txBody>
                  <a:tcPr/>
                </a:tc>
                <a:extLst>
                  <a:ext uri="{0D108BD9-81ED-4DB2-BD59-A6C34878D82A}">
                    <a16:rowId xmlns:a16="http://schemas.microsoft.com/office/drawing/2014/main" val="10001"/>
                  </a:ext>
                </a:extLst>
              </a:tr>
              <a:tr h="370840">
                <a:tc>
                  <a:txBody>
                    <a:bodyPr/>
                    <a:lstStyle/>
                    <a:p>
                      <a:r>
                        <a:rPr lang="en-US" dirty="0"/>
                        <a:t>Paging</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94291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by OS	</a:t>
            </a:r>
          </a:p>
        </p:txBody>
      </p:sp>
      <p:sp>
        <p:nvSpPr>
          <p:cNvPr id="4" name="Content Placeholder 3"/>
          <p:cNvSpPr>
            <a:spLocks noGrp="1"/>
          </p:cNvSpPr>
          <p:nvPr>
            <p:ph idx="1"/>
          </p:nvPr>
        </p:nvSpPr>
        <p:spPr/>
        <p:txBody>
          <a:bodyPr/>
          <a:lstStyle/>
          <a:p>
            <a:r>
              <a:rPr lang="en-US" dirty="0"/>
              <a:t>Fixed size partition</a:t>
            </a:r>
          </a:p>
          <a:p>
            <a:r>
              <a:rPr lang="en-US" dirty="0"/>
              <a:t>Variable size partition</a:t>
            </a:r>
          </a:p>
          <a:p>
            <a:r>
              <a:rPr lang="en-US" dirty="0"/>
              <a:t>Both use the hardware base + limit registers</a:t>
            </a:r>
          </a:p>
        </p:txBody>
      </p:sp>
    </p:spTree>
    <p:extLst>
      <p:ext uri="{BB962C8B-B14F-4D97-AF65-F5344CB8AC3E}">
        <p14:creationId xmlns:p14="http://schemas.microsoft.com/office/powerpoint/2010/main" val="400447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639763" y="1794669"/>
            <a:ext cx="8229600" cy="3201987"/>
            <a:chOff x="403" y="143"/>
            <a:chExt cx="5184" cy="2017"/>
          </a:xfrm>
        </p:grpSpPr>
        <p:sp>
          <p:nvSpPr>
            <p:cNvPr id="10244" name="Text Box 3"/>
            <p:cNvSpPr txBox="1">
              <a:spLocks noChangeArrowheads="1"/>
            </p:cNvSpPr>
            <p:nvPr/>
          </p:nvSpPr>
          <p:spPr bwMode="auto">
            <a:xfrm>
              <a:off x="4953" y="809"/>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5K  </a:t>
              </a:r>
            </a:p>
          </p:txBody>
        </p:sp>
        <p:sp>
          <p:nvSpPr>
            <p:cNvPr id="10245" name="Rectangle 4"/>
            <p:cNvSpPr>
              <a:spLocks noChangeArrowheads="1"/>
            </p:cNvSpPr>
            <p:nvPr/>
          </p:nvSpPr>
          <p:spPr bwMode="auto">
            <a:xfrm>
              <a:off x="4723" y="546"/>
              <a:ext cx="864" cy="77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6" name="Text Box 5"/>
            <p:cNvSpPr txBox="1">
              <a:spLocks noChangeArrowheads="1"/>
            </p:cNvSpPr>
            <p:nvPr/>
          </p:nvSpPr>
          <p:spPr bwMode="auto">
            <a:xfrm>
              <a:off x="4953" y="1587"/>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8K  </a:t>
              </a:r>
            </a:p>
          </p:txBody>
        </p:sp>
        <p:sp>
          <p:nvSpPr>
            <p:cNvPr id="10247" name="Rectangle 6"/>
            <p:cNvSpPr>
              <a:spLocks noChangeArrowheads="1"/>
            </p:cNvSpPr>
            <p:nvPr/>
          </p:nvSpPr>
          <p:spPr bwMode="auto">
            <a:xfrm>
              <a:off x="4723" y="1324"/>
              <a:ext cx="864" cy="77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8" name="Text Box 7"/>
            <p:cNvSpPr txBox="1">
              <a:spLocks noChangeArrowheads="1"/>
            </p:cNvSpPr>
            <p:nvPr/>
          </p:nvSpPr>
          <p:spPr bwMode="auto">
            <a:xfrm>
              <a:off x="403" y="432"/>
              <a:ext cx="2678"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990000"/>
                  </a:solidFill>
                </a:rPr>
                <a:t>OS memory manager allocation table    </a:t>
              </a:r>
            </a:p>
          </p:txBody>
        </p:sp>
        <p:sp>
          <p:nvSpPr>
            <p:cNvPr id="10249" name="Text Box 8"/>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Occupied bit  </a:t>
              </a:r>
            </a:p>
          </p:txBody>
        </p:sp>
        <p:sp>
          <p:nvSpPr>
            <p:cNvPr id="10250" name="Rectangle 9"/>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1" name="Text Box 10"/>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Partition Size </a:t>
              </a:r>
            </a:p>
          </p:txBody>
        </p:sp>
        <p:sp>
          <p:nvSpPr>
            <p:cNvPr id="10252" name="Rectangle 11"/>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3" name="Text Box 12"/>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0254" name="Rectangle 13"/>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5" name="Text Box 14"/>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0256" name="Rectangle 15"/>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7" name="Text Box 16"/>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5K</a:t>
              </a:r>
            </a:p>
          </p:txBody>
        </p:sp>
        <p:sp>
          <p:nvSpPr>
            <p:cNvPr id="10258" name="Rectangle 17"/>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9" name="Text Box 18"/>
            <p:cNvSpPr txBox="1">
              <a:spLocks noChangeArrowheads="1"/>
            </p:cNvSpPr>
            <p:nvPr/>
          </p:nvSpPr>
          <p:spPr bwMode="auto">
            <a:xfrm>
              <a:off x="287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   </a:t>
              </a:r>
            </a:p>
          </p:txBody>
        </p:sp>
        <p:sp>
          <p:nvSpPr>
            <p:cNvPr id="10260" name="Rectangle 19"/>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61" name="Text Box 20"/>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0262" name="Rectangle 21"/>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63" name="Text Box 22"/>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a:t>
              </a:r>
            </a:p>
          </p:txBody>
        </p:sp>
        <p:sp>
          <p:nvSpPr>
            <p:cNvPr id="10264" name="Rectangle 23"/>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65" name="Text Box 24"/>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  </a:t>
              </a:r>
            </a:p>
          </p:txBody>
        </p:sp>
        <p:sp>
          <p:nvSpPr>
            <p:cNvPr id="10266" name="Rectangle 25"/>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67" name="Text Box 26"/>
            <p:cNvSpPr txBox="1">
              <a:spLocks noChangeArrowheads="1"/>
            </p:cNvSpPr>
            <p:nvPr/>
          </p:nvSpPr>
          <p:spPr bwMode="auto">
            <a:xfrm>
              <a:off x="4781" y="143"/>
              <a:ext cx="6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grpSp>
      <p:sp>
        <p:nvSpPr>
          <p:cNvPr id="10243" name="Rectangle 27"/>
          <p:cNvSpPr>
            <a:spLocks noGrp="1" noChangeArrowheads="1"/>
          </p:cNvSpPr>
          <p:nvPr>
            <p:ph type="title"/>
          </p:nvPr>
        </p:nvSpPr>
        <p:spPr/>
        <p:txBody>
          <a:bodyPr/>
          <a:lstStyle/>
          <a:p>
            <a:pPr eaLnBrk="1" hangingPunct="1"/>
            <a:r>
              <a:rPr lang="en-US">
                <a:latin typeface="Arial" charset="0"/>
                <a:cs typeface="Arial" charset="0"/>
              </a:rPr>
              <a:t>Fixed size partitions</a:t>
            </a:r>
          </a:p>
        </p:txBody>
      </p:sp>
      <p:sp>
        <p:nvSpPr>
          <p:cNvPr id="2" name="TextBox 1"/>
          <p:cNvSpPr txBox="1"/>
          <p:nvPr/>
        </p:nvSpPr>
        <p:spPr>
          <a:xfrm>
            <a:off x="730251" y="5189690"/>
            <a:ext cx="3451740" cy="1477328"/>
          </a:xfrm>
          <a:prstGeom prst="rect">
            <a:avLst/>
          </a:prstGeom>
          <a:noFill/>
        </p:spPr>
        <p:txBody>
          <a:bodyPr wrap="square" rtlCol="0">
            <a:spAutoFit/>
          </a:bodyPr>
          <a:lstStyle/>
          <a:p>
            <a:r>
              <a:rPr lang="en-US" dirty="0" err="1"/>
              <a:t>Struct</a:t>
            </a:r>
            <a:r>
              <a:rPr lang="en-US" dirty="0"/>
              <a:t> </a:t>
            </a:r>
            <a:r>
              <a:rPr lang="en-US" dirty="0" err="1"/>
              <a:t>AT_entry</a:t>
            </a:r>
            <a:r>
              <a:rPr lang="en-US" dirty="0"/>
              <a:t> {</a:t>
            </a:r>
          </a:p>
          <a:p>
            <a:r>
              <a:rPr lang="en-US" dirty="0"/>
              <a:t>	</a:t>
            </a:r>
            <a:r>
              <a:rPr lang="en-US" dirty="0" err="1"/>
              <a:t>int</a:t>
            </a:r>
            <a:r>
              <a:rPr lang="en-US" dirty="0"/>
              <a:t> occupied;</a:t>
            </a:r>
          </a:p>
          <a:p>
            <a:r>
              <a:rPr lang="en-US" dirty="0"/>
              <a:t>	</a:t>
            </a:r>
            <a:r>
              <a:rPr lang="en-US" dirty="0" err="1"/>
              <a:t>int</a:t>
            </a:r>
            <a:r>
              <a:rPr lang="en-US" dirty="0"/>
              <a:t> size;</a:t>
            </a:r>
          </a:p>
          <a:p>
            <a:r>
              <a:rPr lang="en-US" dirty="0"/>
              <a:t>	</a:t>
            </a:r>
            <a:r>
              <a:rPr lang="en-US" dirty="0" err="1"/>
              <a:t>int</a:t>
            </a:r>
            <a:r>
              <a:rPr lang="en-US" dirty="0"/>
              <a:t> </a:t>
            </a:r>
            <a:r>
              <a:rPr lang="en-US" dirty="0" err="1"/>
              <a:t>pid</a:t>
            </a:r>
            <a:r>
              <a:rPr lang="en-US" dirty="0"/>
              <a:t>;</a:t>
            </a:r>
          </a:p>
          <a:p>
            <a:r>
              <a:rPr lang="en-US" dirty="0"/>
              <a:t>};</a:t>
            </a:r>
          </a:p>
        </p:txBody>
      </p:sp>
    </p:spTree>
    <p:extLst>
      <p:ext uri="{BB962C8B-B14F-4D97-AF65-F5344CB8AC3E}">
        <p14:creationId xmlns:p14="http://schemas.microsoft.com/office/powerpoint/2010/main" val="4286222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639763" y="2198688"/>
            <a:ext cx="8229600" cy="3201987"/>
            <a:chOff x="403" y="143"/>
            <a:chExt cx="5184" cy="2017"/>
          </a:xfrm>
        </p:grpSpPr>
        <p:sp>
          <p:nvSpPr>
            <p:cNvPr id="11267" name="Text Box 3"/>
            <p:cNvSpPr txBox="1">
              <a:spLocks noChangeArrowheads="1"/>
            </p:cNvSpPr>
            <p:nvPr/>
          </p:nvSpPr>
          <p:spPr bwMode="auto">
            <a:xfrm>
              <a:off x="4953" y="809"/>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5K  </a:t>
              </a:r>
            </a:p>
          </p:txBody>
        </p:sp>
        <p:sp>
          <p:nvSpPr>
            <p:cNvPr id="11268" name="Rectangle 4"/>
            <p:cNvSpPr>
              <a:spLocks noChangeArrowheads="1"/>
            </p:cNvSpPr>
            <p:nvPr/>
          </p:nvSpPr>
          <p:spPr bwMode="auto">
            <a:xfrm>
              <a:off x="4723" y="546"/>
              <a:ext cx="864" cy="77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9" name="Rectangle 5"/>
            <p:cNvSpPr>
              <a:spLocks noChangeArrowheads="1"/>
            </p:cNvSpPr>
            <p:nvPr/>
          </p:nvSpPr>
          <p:spPr bwMode="auto">
            <a:xfrm>
              <a:off x="4723" y="1324"/>
              <a:ext cx="864" cy="77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0" name="Text Box 6"/>
            <p:cNvSpPr txBox="1">
              <a:spLocks noChangeArrowheads="1"/>
            </p:cNvSpPr>
            <p:nvPr/>
          </p:nvSpPr>
          <p:spPr bwMode="auto">
            <a:xfrm>
              <a:off x="403" y="432"/>
              <a:ext cx="13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Allocation table    </a:t>
              </a:r>
            </a:p>
          </p:txBody>
        </p:sp>
        <p:sp>
          <p:nvSpPr>
            <p:cNvPr id="11271" name="Text Box 7"/>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Occupied bit  </a:t>
              </a:r>
            </a:p>
          </p:txBody>
        </p:sp>
        <p:sp>
          <p:nvSpPr>
            <p:cNvPr id="11272" name="Rectangle 8"/>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3" name="Text Box 9"/>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Partition Size </a:t>
              </a:r>
            </a:p>
          </p:txBody>
        </p:sp>
        <p:sp>
          <p:nvSpPr>
            <p:cNvPr id="11274" name="Rectangle 10"/>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5" name="Text Box 11"/>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1276" name="Rectangle 12"/>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7" name="Text Box 13"/>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1278" name="Rectangle 14"/>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9" name="Text Box 15"/>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5K</a:t>
              </a:r>
            </a:p>
          </p:txBody>
        </p:sp>
        <p:sp>
          <p:nvSpPr>
            <p:cNvPr id="11280" name="Rectangle 16"/>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1" name="Text Box 17"/>
            <p:cNvSpPr txBox="1">
              <a:spLocks noChangeArrowheads="1"/>
            </p:cNvSpPr>
            <p:nvPr/>
          </p:nvSpPr>
          <p:spPr bwMode="auto">
            <a:xfrm>
              <a:off x="287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a:t>
              </a:r>
            </a:p>
          </p:txBody>
        </p:sp>
        <p:sp>
          <p:nvSpPr>
            <p:cNvPr id="11282" name="Rectangle 18"/>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3" name="Text Box 19"/>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 </a:t>
              </a:r>
            </a:p>
          </p:txBody>
        </p:sp>
        <p:sp>
          <p:nvSpPr>
            <p:cNvPr id="11284" name="Rectangle 20"/>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5" name="Text Box 21"/>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a:t>
              </a:r>
            </a:p>
          </p:txBody>
        </p:sp>
        <p:sp>
          <p:nvSpPr>
            <p:cNvPr id="11286" name="Rectangle 22"/>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7" name="Text Box 23"/>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P1   </a:t>
              </a:r>
            </a:p>
          </p:txBody>
        </p:sp>
        <p:sp>
          <p:nvSpPr>
            <p:cNvPr id="11288" name="Rectangle 24"/>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9" name="Text Box 25"/>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11290" name="Rectangle 26"/>
            <p:cNvSpPr>
              <a:spLocks noChangeArrowheads="1"/>
            </p:cNvSpPr>
            <p:nvPr/>
          </p:nvSpPr>
          <p:spPr bwMode="auto">
            <a:xfrm>
              <a:off x="4723" y="1296"/>
              <a:ext cx="864" cy="51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1291" name="Text Box 27"/>
            <p:cNvSpPr txBox="1">
              <a:spLocks noChangeArrowheads="1"/>
            </p:cNvSpPr>
            <p:nvPr/>
          </p:nvSpPr>
          <p:spPr bwMode="auto">
            <a:xfrm>
              <a:off x="4971" y="1469"/>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6K  </a:t>
              </a:r>
            </a:p>
          </p:txBody>
        </p:sp>
        <p:sp>
          <p:nvSpPr>
            <p:cNvPr id="11292" name="Rectangle 28"/>
            <p:cNvSpPr>
              <a:spLocks noChangeArrowheads="1"/>
            </p:cNvSpPr>
            <p:nvPr/>
          </p:nvSpPr>
          <p:spPr bwMode="auto">
            <a:xfrm>
              <a:off x="4723" y="1814"/>
              <a:ext cx="864" cy="288"/>
            </a:xfrm>
            <a:prstGeom prst="rect">
              <a:avLst/>
            </a:prstGeom>
            <a:solidFill>
              <a:schemeClr val="tx2">
                <a:lumMod val="50000"/>
                <a:lumOff val="50000"/>
              </a:schemeClr>
            </a:solidFill>
            <a:ln w="9525">
              <a:solidFill>
                <a:schemeClr val="tx1"/>
              </a:solidFill>
              <a:miter lim="800000"/>
              <a:headEnd/>
              <a:tailEnd/>
            </a:ln>
          </p:spPr>
          <p:txBody>
            <a:bodyPr wrap="none" anchor="ctr"/>
            <a:lstStyle/>
            <a:p>
              <a:endParaRPr lang="en-US"/>
            </a:p>
          </p:txBody>
        </p:sp>
        <p:sp>
          <p:nvSpPr>
            <p:cNvPr id="11293" name="Text Box 29"/>
            <p:cNvSpPr txBox="1">
              <a:spLocks noChangeArrowheads="1"/>
            </p:cNvSpPr>
            <p:nvPr/>
          </p:nvSpPr>
          <p:spPr bwMode="auto">
            <a:xfrm>
              <a:off x="4954" y="1814"/>
              <a:ext cx="30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2K</a:t>
              </a:r>
            </a:p>
          </p:txBody>
        </p:sp>
      </p:grpSp>
      <p:sp>
        <p:nvSpPr>
          <p:cNvPr id="2" name="Title 1"/>
          <p:cNvSpPr>
            <a:spLocks noGrp="1"/>
          </p:cNvSpPr>
          <p:nvPr>
            <p:ph type="title"/>
          </p:nvPr>
        </p:nvSpPr>
        <p:spPr/>
        <p:txBody>
          <a:bodyPr/>
          <a:lstStyle/>
          <a:p>
            <a:r>
              <a:rPr lang="en-US" dirty="0"/>
              <a:t>P1 needs 6K of memory</a:t>
            </a:r>
          </a:p>
        </p:txBody>
      </p:sp>
      <p:cxnSp>
        <p:nvCxnSpPr>
          <p:cNvPr id="4" name="Straight Arrow Connector 3"/>
          <p:cNvCxnSpPr/>
          <p:nvPr/>
        </p:nvCxnSpPr>
        <p:spPr>
          <a:xfrm>
            <a:off x="4160096" y="1784640"/>
            <a:ext cx="3229548" cy="25190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635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639763" y="2198688"/>
            <a:ext cx="8229600" cy="3201987"/>
            <a:chOff x="403" y="143"/>
            <a:chExt cx="5184" cy="2017"/>
          </a:xfrm>
        </p:grpSpPr>
        <p:sp>
          <p:nvSpPr>
            <p:cNvPr id="11267" name="Text Box 3"/>
            <p:cNvSpPr txBox="1">
              <a:spLocks noChangeArrowheads="1"/>
            </p:cNvSpPr>
            <p:nvPr/>
          </p:nvSpPr>
          <p:spPr bwMode="auto">
            <a:xfrm>
              <a:off x="4953" y="809"/>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5K  </a:t>
              </a:r>
            </a:p>
          </p:txBody>
        </p:sp>
        <p:sp>
          <p:nvSpPr>
            <p:cNvPr id="11268" name="Rectangle 4"/>
            <p:cNvSpPr>
              <a:spLocks noChangeArrowheads="1"/>
            </p:cNvSpPr>
            <p:nvPr/>
          </p:nvSpPr>
          <p:spPr bwMode="auto">
            <a:xfrm>
              <a:off x="4723" y="546"/>
              <a:ext cx="864" cy="77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9" name="Rectangle 5"/>
            <p:cNvSpPr>
              <a:spLocks noChangeArrowheads="1"/>
            </p:cNvSpPr>
            <p:nvPr/>
          </p:nvSpPr>
          <p:spPr bwMode="auto">
            <a:xfrm>
              <a:off x="4723" y="1324"/>
              <a:ext cx="864" cy="77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0" name="Text Box 6"/>
            <p:cNvSpPr txBox="1">
              <a:spLocks noChangeArrowheads="1"/>
            </p:cNvSpPr>
            <p:nvPr/>
          </p:nvSpPr>
          <p:spPr bwMode="auto">
            <a:xfrm>
              <a:off x="403" y="162"/>
              <a:ext cx="2921" cy="5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Allocation table</a:t>
              </a:r>
            </a:p>
            <a:p>
              <a:pPr eaLnBrk="1" hangingPunct="1"/>
              <a:endParaRPr lang="en-US" sz="1800" b="1" dirty="0"/>
            </a:p>
            <a:p>
              <a:pPr eaLnBrk="1" hangingPunct="1"/>
              <a:r>
                <a:rPr lang="en-US" sz="1800" b="1" dirty="0">
                  <a:solidFill>
                    <a:srgbClr val="990000"/>
                  </a:solidFill>
                </a:rPr>
                <a:t>Table size is fixed = number of partitions    </a:t>
              </a:r>
            </a:p>
          </p:txBody>
        </p:sp>
        <p:sp>
          <p:nvSpPr>
            <p:cNvPr id="11271" name="Text Box 7"/>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Occupied bit  </a:t>
              </a:r>
            </a:p>
          </p:txBody>
        </p:sp>
        <p:sp>
          <p:nvSpPr>
            <p:cNvPr id="11272" name="Rectangle 8"/>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3" name="Text Box 9"/>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Partition Size </a:t>
              </a:r>
            </a:p>
          </p:txBody>
        </p:sp>
        <p:sp>
          <p:nvSpPr>
            <p:cNvPr id="11274" name="Rectangle 10"/>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5" name="Text Box 11"/>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1276" name="Rectangle 12"/>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7" name="Text Box 13"/>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1278" name="Rectangle 14"/>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9" name="Text Box 15"/>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5K</a:t>
              </a:r>
            </a:p>
          </p:txBody>
        </p:sp>
        <p:sp>
          <p:nvSpPr>
            <p:cNvPr id="11280" name="Rectangle 16"/>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1" name="Text Box 17"/>
            <p:cNvSpPr txBox="1">
              <a:spLocks noChangeArrowheads="1"/>
            </p:cNvSpPr>
            <p:nvPr/>
          </p:nvSpPr>
          <p:spPr bwMode="auto">
            <a:xfrm>
              <a:off x="287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   </a:t>
              </a:r>
            </a:p>
          </p:txBody>
        </p:sp>
        <p:sp>
          <p:nvSpPr>
            <p:cNvPr id="11282" name="Rectangle 18"/>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3" name="Text Box 19"/>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 </a:t>
              </a:r>
            </a:p>
          </p:txBody>
        </p:sp>
        <p:sp>
          <p:nvSpPr>
            <p:cNvPr id="11284" name="Rectangle 20"/>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5" name="Text Box 21"/>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a:t>
              </a:r>
            </a:p>
          </p:txBody>
        </p:sp>
        <p:sp>
          <p:nvSpPr>
            <p:cNvPr id="11286" name="Rectangle 22"/>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7" name="Text Box 23"/>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P1   </a:t>
              </a:r>
            </a:p>
          </p:txBody>
        </p:sp>
        <p:sp>
          <p:nvSpPr>
            <p:cNvPr id="11288" name="Rectangle 24"/>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9" name="Text Box 25"/>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11290" name="Rectangle 26"/>
            <p:cNvSpPr>
              <a:spLocks noChangeArrowheads="1"/>
            </p:cNvSpPr>
            <p:nvPr/>
          </p:nvSpPr>
          <p:spPr bwMode="auto">
            <a:xfrm>
              <a:off x="4723" y="1296"/>
              <a:ext cx="864" cy="51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1291" name="Text Box 27"/>
            <p:cNvSpPr txBox="1">
              <a:spLocks noChangeArrowheads="1"/>
            </p:cNvSpPr>
            <p:nvPr/>
          </p:nvSpPr>
          <p:spPr bwMode="auto">
            <a:xfrm>
              <a:off x="4971" y="1469"/>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6K  </a:t>
              </a:r>
            </a:p>
          </p:txBody>
        </p:sp>
        <p:sp>
          <p:nvSpPr>
            <p:cNvPr id="11292" name="Rectangle 28"/>
            <p:cNvSpPr>
              <a:spLocks noChangeArrowheads="1"/>
            </p:cNvSpPr>
            <p:nvPr/>
          </p:nvSpPr>
          <p:spPr bwMode="auto">
            <a:xfrm>
              <a:off x="4723" y="1814"/>
              <a:ext cx="864" cy="288"/>
            </a:xfrm>
            <a:prstGeom prst="rect">
              <a:avLst/>
            </a:prstGeom>
            <a:solidFill>
              <a:schemeClr val="tx2">
                <a:lumMod val="50000"/>
                <a:lumOff val="50000"/>
              </a:schemeClr>
            </a:solidFill>
            <a:ln w="9525">
              <a:solidFill>
                <a:schemeClr val="tx1"/>
              </a:solidFill>
              <a:miter lim="800000"/>
              <a:headEnd/>
              <a:tailEnd/>
            </a:ln>
          </p:spPr>
          <p:txBody>
            <a:bodyPr wrap="none" anchor="ctr"/>
            <a:lstStyle/>
            <a:p>
              <a:endParaRPr lang="en-US"/>
            </a:p>
          </p:txBody>
        </p:sp>
        <p:sp>
          <p:nvSpPr>
            <p:cNvPr id="11293" name="Text Box 29"/>
            <p:cNvSpPr txBox="1">
              <a:spLocks noChangeArrowheads="1"/>
            </p:cNvSpPr>
            <p:nvPr/>
          </p:nvSpPr>
          <p:spPr bwMode="auto">
            <a:xfrm>
              <a:off x="4954" y="1814"/>
              <a:ext cx="30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2K</a:t>
              </a:r>
            </a:p>
          </p:txBody>
        </p:sp>
      </p:grpSp>
      <p:sp>
        <p:nvSpPr>
          <p:cNvPr id="2" name="Title 1"/>
          <p:cNvSpPr>
            <a:spLocks noGrp="1"/>
          </p:cNvSpPr>
          <p:nvPr>
            <p:ph type="title"/>
          </p:nvPr>
        </p:nvSpPr>
        <p:spPr/>
        <p:txBody>
          <a:bodyPr/>
          <a:lstStyle/>
          <a:p>
            <a:r>
              <a:rPr lang="en-US" dirty="0"/>
              <a:t>P1 needs 6K of memory</a:t>
            </a:r>
          </a:p>
        </p:txBody>
      </p:sp>
      <p:sp>
        <p:nvSpPr>
          <p:cNvPr id="3" name="Left Brace 2"/>
          <p:cNvSpPr/>
          <p:nvPr/>
        </p:nvSpPr>
        <p:spPr>
          <a:xfrm>
            <a:off x="6897001" y="4029075"/>
            <a:ext cx="514538" cy="1279525"/>
          </a:xfrm>
          <a:prstGeom prst="leftBrace">
            <a:avLst>
              <a:gd name="adj1" fmla="val 8333"/>
              <a:gd name="adj2" fmla="val 790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 name="Straight Connector 5"/>
          <p:cNvCxnSpPr>
            <a:stCxn id="11288" idx="3"/>
          </p:cNvCxnSpPr>
          <p:nvPr/>
        </p:nvCxnSpPr>
        <p:spPr>
          <a:xfrm>
            <a:off x="6400801" y="5034757"/>
            <a:ext cx="4962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Callout 7"/>
          <p:cNvSpPr/>
          <p:nvPr/>
        </p:nvSpPr>
        <p:spPr>
          <a:xfrm>
            <a:off x="5024958" y="5649536"/>
            <a:ext cx="2003414" cy="832102"/>
          </a:xfrm>
          <a:prstGeom prst="wedgeEllipseCallout">
            <a:avLst>
              <a:gd name="adj1" fmla="val -26297"/>
              <a:gd name="adj2" fmla="val -1059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Needs only 6K</a:t>
            </a:r>
          </a:p>
        </p:txBody>
      </p:sp>
    </p:spTree>
    <p:extLst>
      <p:ext uri="{BB962C8B-B14F-4D97-AF65-F5344CB8AC3E}">
        <p14:creationId xmlns:p14="http://schemas.microsoft.com/office/powerpoint/2010/main" val="525708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639764" y="2198688"/>
            <a:ext cx="8229601" cy="3201980"/>
            <a:chOff x="403" y="143"/>
            <a:chExt cx="5184" cy="2017"/>
          </a:xfrm>
        </p:grpSpPr>
        <p:sp>
          <p:nvSpPr>
            <p:cNvPr id="11267" name="Text Box 3"/>
            <p:cNvSpPr txBox="1">
              <a:spLocks noChangeArrowheads="1"/>
            </p:cNvSpPr>
            <p:nvPr/>
          </p:nvSpPr>
          <p:spPr bwMode="auto">
            <a:xfrm>
              <a:off x="4953" y="809"/>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5K  </a:t>
              </a:r>
            </a:p>
          </p:txBody>
        </p:sp>
        <p:sp>
          <p:nvSpPr>
            <p:cNvPr id="11268" name="Rectangle 4"/>
            <p:cNvSpPr>
              <a:spLocks noChangeArrowheads="1"/>
            </p:cNvSpPr>
            <p:nvPr/>
          </p:nvSpPr>
          <p:spPr bwMode="auto">
            <a:xfrm>
              <a:off x="4723" y="546"/>
              <a:ext cx="864" cy="77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9" name="Rectangle 5"/>
            <p:cNvSpPr>
              <a:spLocks noChangeArrowheads="1"/>
            </p:cNvSpPr>
            <p:nvPr/>
          </p:nvSpPr>
          <p:spPr bwMode="auto">
            <a:xfrm>
              <a:off x="4723" y="1324"/>
              <a:ext cx="864" cy="77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0" name="Text Box 6"/>
            <p:cNvSpPr txBox="1">
              <a:spLocks noChangeArrowheads="1"/>
            </p:cNvSpPr>
            <p:nvPr/>
          </p:nvSpPr>
          <p:spPr bwMode="auto">
            <a:xfrm>
              <a:off x="403" y="162"/>
              <a:ext cx="3780" cy="5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990000"/>
                  </a:solidFill>
                </a:rPr>
                <a:t>Internal fragmentation </a:t>
              </a:r>
              <a:r>
                <a:rPr lang="en-US" sz="1800" dirty="0">
                  <a:solidFill>
                    <a:srgbClr val="990000"/>
                  </a:solidFill>
                </a:rPr>
                <a:t>= size of partition  </a:t>
              </a:r>
              <a:r>
                <a:rPr lang="mr-IN" sz="1800" dirty="0">
                  <a:solidFill>
                    <a:srgbClr val="990000"/>
                  </a:solidFill>
                </a:rPr>
                <a:t>–</a:t>
              </a:r>
              <a:r>
                <a:rPr lang="en-US" sz="1800" dirty="0">
                  <a:solidFill>
                    <a:srgbClr val="990000"/>
                  </a:solidFill>
                </a:rPr>
                <a:t>  actual used</a:t>
              </a:r>
            </a:p>
            <a:p>
              <a:pPr eaLnBrk="1" hangingPunct="1"/>
              <a:endParaRPr lang="en-US" sz="1800" b="1" dirty="0"/>
            </a:p>
            <a:p>
              <a:pPr eaLnBrk="1" hangingPunct="1"/>
              <a:r>
                <a:rPr lang="en-US" sz="1800" b="1" dirty="0"/>
                <a:t>Allocation table</a:t>
              </a:r>
            </a:p>
          </p:txBody>
        </p:sp>
        <p:sp>
          <p:nvSpPr>
            <p:cNvPr id="11271" name="Text Box 7"/>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Occupied bit  </a:t>
              </a:r>
            </a:p>
          </p:txBody>
        </p:sp>
        <p:sp>
          <p:nvSpPr>
            <p:cNvPr id="11272" name="Rectangle 8"/>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3" name="Text Box 9"/>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Partition Size </a:t>
              </a:r>
            </a:p>
          </p:txBody>
        </p:sp>
        <p:sp>
          <p:nvSpPr>
            <p:cNvPr id="11274" name="Rectangle 10"/>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5" name="Text Box 11"/>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1276" name="Rectangle 12"/>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7" name="Text Box 13"/>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1278" name="Rectangle 14"/>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9" name="Text Box 15"/>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5K</a:t>
              </a:r>
            </a:p>
          </p:txBody>
        </p:sp>
        <p:sp>
          <p:nvSpPr>
            <p:cNvPr id="11280" name="Rectangle 16"/>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1" name="Text Box 17"/>
            <p:cNvSpPr txBox="1">
              <a:spLocks noChangeArrowheads="1"/>
            </p:cNvSpPr>
            <p:nvPr/>
          </p:nvSpPr>
          <p:spPr bwMode="auto">
            <a:xfrm>
              <a:off x="287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 ---   </a:t>
              </a:r>
            </a:p>
          </p:txBody>
        </p:sp>
        <p:sp>
          <p:nvSpPr>
            <p:cNvPr id="11282" name="Rectangle 18"/>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3" name="Text Box 19"/>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 </a:t>
              </a:r>
            </a:p>
          </p:txBody>
        </p:sp>
        <p:sp>
          <p:nvSpPr>
            <p:cNvPr id="11284" name="Rectangle 20"/>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5" name="Text Box 21"/>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a:t>
              </a:r>
            </a:p>
          </p:txBody>
        </p:sp>
        <p:sp>
          <p:nvSpPr>
            <p:cNvPr id="11286" name="Rectangle 22"/>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7" name="Text Box 23"/>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P1   </a:t>
              </a:r>
            </a:p>
          </p:txBody>
        </p:sp>
        <p:sp>
          <p:nvSpPr>
            <p:cNvPr id="11288" name="Rectangle 24"/>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9" name="Text Box 25"/>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11290" name="Rectangle 26"/>
            <p:cNvSpPr>
              <a:spLocks noChangeArrowheads="1"/>
            </p:cNvSpPr>
            <p:nvPr/>
          </p:nvSpPr>
          <p:spPr bwMode="auto">
            <a:xfrm>
              <a:off x="4723" y="1296"/>
              <a:ext cx="864" cy="51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1291" name="Text Box 27"/>
            <p:cNvSpPr txBox="1">
              <a:spLocks noChangeArrowheads="1"/>
            </p:cNvSpPr>
            <p:nvPr/>
          </p:nvSpPr>
          <p:spPr bwMode="auto">
            <a:xfrm>
              <a:off x="4971" y="1469"/>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6K  </a:t>
              </a:r>
            </a:p>
          </p:txBody>
        </p:sp>
        <p:sp>
          <p:nvSpPr>
            <p:cNvPr id="11292" name="Rectangle 28"/>
            <p:cNvSpPr>
              <a:spLocks noChangeArrowheads="1"/>
            </p:cNvSpPr>
            <p:nvPr/>
          </p:nvSpPr>
          <p:spPr bwMode="auto">
            <a:xfrm>
              <a:off x="4723" y="1814"/>
              <a:ext cx="864" cy="288"/>
            </a:xfrm>
            <a:prstGeom prst="rect">
              <a:avLst/>
            </a:prstGeom>
            <a:solidFill>
              <a:schemeClr val="tx2">
                <a:lumMod val="50000"/>
                <a:lumOff val="50000"/>
              </a:schemeClr>
            </a:solidFill>
            <a:ln w="9525">
              <a:solidFill>
                <a:schemeClr val="tx1"/>
              </a:solidFill>
              <a:miter lim="800000"/>
              <a:headEnd/>
              <a:tailEnd/>
            </a:ln>
          </p:spPr>
          <p:txBody>
            <a:bodyPr wrap="none" anchor="ctr"/>
            <a:lstStyle/>
            <a:p>
              <a:endParaRPr lang="en-US"/>
            </a:p>
          </p:txBody>
        </p:sp>
        <p:sp>
          <p:nvSpPr>
            <p:cNvPr id="11293" name="Text Box 29"/>
            <p:cNvSpPr txBox="1">
              <a:spLocks noChangeArrowheads="1"/>
            </p:cNvSpPr>
            <p:nvPr/>
          </p:nvSpPr>
          <p:spPr bwMode="auto">
            <a:xfrm>
              <a:off x="4954" y="1814"/>
              <a:ext cx="30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2K</a:t>
              </a:r>
            </a:p>
          </p:txBody>
        </p:sp>
      </p:grpSp>
      <p:sp>
        <p:nvSpPr>
          <p:cNvPr id="2" name="Title 1"/>
          <p:cNvSpPr>
            <a:spLocks noGrp="1"/>
          </p:cNvSpPr>
          <p:nvPr>
            <p:ph type="title"/>
          </p:nvPr>
        </p:nvSpPr>
        <p:spPr/>
        <p:txBody>
          <a:bodyPr/>
          <a:lstStyle/>
          <a:p>
            <a:r>
              <a:rPr lang="en-US" dirty="0"/>
              <a:t>Another process needs 6K memory</a:t>
            </a:r>
          </a:p>
        </p:txBody>
      </p:sp>
      <p:sp>
        <p:nvSpPr>
          <p:cNvPr id="3" name="Left Brace 2"/>
          <p:cNvSpPr/>
          <p:nvPr/>
        </p:nvSpPr>
        <p:spPr>
          <a:xfrm>
            <a:off x="6897001" y="4029075"/>
            <a:ext cx="514538" cy="1279525"/>
          </a:xfrm>
          <a:prstGeom prst="leftBrace">
            <a:avLst>
              <a:gd name="adj1" fmla="val 8333"/>
              <a:gd name="adj2" fmla="val 790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 name="Straight Connector 5"/>
          <p:cNvCxnSpPr>
            <a:stCxn id="11288" idx="3"/>
          </p:cNvCxnSpPr>
          <p:nvPr/>
        </p:nvCxnSpPr>
        <p:spPr>
          <a:xfrm>
            <a:off x="6400801" y="5034757"/>
            <a:ext cx="4962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Callout 7"/>
          <p:cNvSpPr/>
          <p:nvPr/>
        </p:nvSpPr>
        <p:spPr>
          <a:xfrm>
            <a:off x="5024958" y="5649536"/>
            <a:ext cx="2003414" cy="832102"/>
          </a:xfrm>
          <a:prstGeom prst="wedgeEllipseCallout">
            <a:avLst>
              <a:gd name="adj1" fmla="val -26297"/>
              <a:gd name="adj2" fmla="val -1059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Needs only 6K</a:t>
            </a:r>
          </a:p>
        </p:txBody>
      </p:sp>
      <p:sp>
        <p:nvSpPr>
          <p:cNvPr id="4" name="Freeform 3"/>
          <p:cNvSpPr/>
          <p:nvPr/>
        </p:nvSpPr>
        <p:spPr>
          <a:xfrm>
            <a:off x="3634612" y="2572947"/>
            <a:ext cx="836809" cy="2461809"/>
          </a:xfrm>
          <a:custGeom>
            <a:avLst/>
            <a:gdLst>
              <a:gd name="connsiteX0" fmla="*/ 0 w 836809"/>
              <a:gd name="connsiteY0" fmla="*/ 2288280 h 2288280"/>
              <a:gd name="connsiteX1" fmla="*/ 810124 w 836809"/>
              <a:gd name="connsiteY1" fmla="*/ 1850332 h 2288280"/>
              <a:gd name="connsiteX2" fmla="*/ 656857 w 836809"/>
              <a:gd name="connsiteY2" fmla="*/ 0 h 2288280"/>
            </a:gdLst>
            <a:ahLst/>
            <a:cxnLst>
              <a:cxn ang="0">
                <a:pos x="connsiteX0" y="connsiteY0"/>
              </a:cxn>
              <a:cxn ang="0">
                <a:pos x="connsiteX1" y="connsiteY1"/>
              </a:cxn>
              <a:cxn ang="0">
                <a:pos x="connsiteX2" y="connsiteY2"/>
              </a:cxn>
            </a:cxnLst>
            <a:rect l="l" t="t" r="r" b="b"/>
            <a:pathLst>
              <a:path w="836809" h="2288280">
                <a:moveTo>
                  <a:pt x="0" y="2288280"/>
                </a:moveTo>
                <a:cubicBezTo>
                  <a:pt x="350324" y="2259996"/>
                  <a:pt x="700648" y="2231712"/>
                  <a:pt x="810124" y="1850332"/>
                </a:cubicBezTo>
                <a:cubicBezTo>
                  <a:pt x="919600" y="1468952"/>
                  <a:pt x="656857" y="0"/>
                  <a:pt x="656857" y="0"/>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Freeform 34"/>
          <p:cNvSpPr/>
          <p:nvPr/>
        </p:nvSpPr>
        <p:spPr>
          <a:xfrm>
            <a:off x="5632029" y="2677204"/>
            <a:ext cx="819130" cy="2336424"/>
          </a:xfrm>
          <a:custGeom>
            <a:avLst/>
            <a:gdLst>
              <a:gd name="connsiteX0" fmla="*/ 0 w 836809"/>
              <a:gd name="connsiteY0" fmla="*/ 2288280 h 2288280"/>
              <a:gd name="connsiteX1" fmla="*/ 810124 w 836809"/>
              <a:gd name="connsiteY1" fmla="*/ 1850332 h 2288280"/>
              <a:gd name="connsiteX2" fmla="*/ 656857 w 836809"/>
              <a:gd name="connsiteY2" fmla="*/ 0 h 2288280"/>
              <a:gd name="connsiteX0" fmla="*/ 0 w 819330"/>
              <a:gd name="connsiteY0" fmla="*/ 2332074 h 2332074"/>
              <a:gd name="connsiteX1" fmla="*/ 810124 w 819330"/>
              <a:gd name="connsiteY1" fmla="*/ 1894126 h 2332074"/>
              <a:gd name="connsiteX2" fmla="*/ 459799 w 819330"/>
              <a:gd name="connsiteY2" fmla="*/ 0 h 2332074"/>
              <a:gd name="connsiteX0" fmla="*/ 0 w 819130"/>
              <a:gd name="connsiteY0" fmla="*/ 2336424 h 2336424"/>
              <a:gd name="connsiteX1" fmla="*/ 810124 w 819130"/>
              <a:gd name="connsiteY1" fmla="*/ 1898476 h 2336424"/>
              <a:gd name="connsiteX2" fmla="*/ 459799 w 819130"/>
              <a:gd name="connsiteY2" fmla="*/ 4350 h 2336424"/>
            </a:gdLst>
            <a:ahLst/>
            <a:cxnLst>
              <a:cxn ang="0">
                <a:pos x="connsiteX0" y="connsiteY0"/>
              </a:cxn>
              <a:cxn ang="0">
                <a:pos x="connsiteX1" y="connsiteY1"/>
              </a:cxn>
              <a:cxn ang="0">
                <a:pos x="connsiteX2" y="connsiteY2"/>
              </a:cxn>
            </a:cxnLst>
            <a:rect l="l" t="t" r="r" b="b"/>
            <a:pathLst>
              <a:path w="819130" h="2336424">
                <a:moveTo>
                  <a:pt x="0" y="2336424"/>
                </a:moveTo>
                <a:cubicBezTo>
                  <a:pt x="350324" y="2308140"/>
                  <a:pt x="733491" y="2287155"/>
                  <a:pt x="810124" y="1898476"/>
                </a:cubicBezTo>
                <a:cubicBezTo>
                  <a:pt x="886757" y="1509797"/>
                  <a:pt x="448852" y="-94189"/>
                  <a:pt x="459799" y="4350"/>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Oval 4"/>
          <p:cNvSpPr/>
          <p:nvPr/>
        </p:nvSpPr>
        <p:spPr>
          <a:xfrm>
            <a:off x="7280168" y="4670425"/>
            <a:ext cx="1773514" cy="825829"/>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311698" y="5496254"/>
            <a:ext cx="1773514" cy="923330"/>
          </a:xfrm>
          <a:prstGeom prst="rect">
            <a:avLst/>
          </a:prstGeom>
          <a:noFill/>
        </p:spPr>
        <p:txBody>
          <a:bodyPr wrap="square" rtlCol="0">
            <a:spAutoFit/>
          </a:bodyPr>
          <a:lstStyle/>
          <a:p>
            <a:pPr algn="ctr"/>
            <a:r>
              <a:rPr lang="en-US" dirty="0">
                <a:solidFill>
                  <a:srgbClr val="990000"/>
                </a:solidFill>
              </a:rPr>
              <a:t>Wasted</a:t>
            </a:r>
          </a:p>
          <a:p>
            <a:pPr algn="ctr"/>
            <a:r>
              <a:rPr lang="en-US" dirty="0">
                <a:solidFill>
                  <a:srgbClr val="990000"/>
                </a:solidFill>
              </a:rPr>
              <a:t>(internal fragmentation)</a:t>
            </a:r>
          </a:p>
        </p:txBody>
      </p:sp>
    </p:spTree>
    <p:extLst>
      <p:ext uri="{BB962C8B-B14F-4D97-AF65-F5344CB8AC3E}">
        <p14:creationId xmlns:p14="http://schemas.microsoft.com/office/powerpoint/2010/main" val="141477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animBg="1"/>
      <p:bldP spid="5"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memory management</a:t>
            </a:r>
          </a:p>
        </p:txBody>
      </p:sp>
      <p:sp>
        <p:nvSpPr>
          <p:cNvPr id="4" name="Content Placeholder 2"/>
          <p:cNvSpPr>
            <a:spLocks noGrp="1"/>
          </p:cNvSpPr>
          <p:nvPr>
            <p:ph idx="1"/>
          </p:nvPr>
        </p:nvSpPr>
        <p:spPr/>
        <p:txBody>
          <a:bodyPr>
            <a:normAutofit fontScale="92500" lnSpcReduction="20000"/>
          </a:bodyPr>
          <a:lstStyle/>
          <a:p>
            <a:pPr lvl="0">
              <a:buNone/>
            </a:pPr>
            <a:r>
              <a:rPr lang="en-US" b="1" dirty="0"/>
              <a:t>What functionalities do we want to provide?</a:t>
            </a:r>
            <a:endParaRPr lang="en-US" dirty="0"/>
          </a:p>
          <a:p>
            <a:r>
              <a:rPr lang="en-US" dirty="0"/>
              <a:t>Improved resource utilization</a:t>
            </a:r>
          </a:p>
          <a:p>
            <a:pPr lvl="0"/>
            <a:r>
              <a:rPr lang="en-US" dirty="0"/>
              <a:t>Independence and protection</a:t>
            </a:r>
          </a:p>
          <a:p>
            <a:pPr lvl="0"/>
            <a:r>
              <a:rPr lang="en-US" dirty="0"/>
              <a:t>Liberation from resource limitations</a:t>
            </a:r>
          </a:p>
          <a:p>
            <a:pPr lvl="0"/>
            <a:r>
              <a:rPr lang="en-US" dirty="0"/>
              <a:t>Sharing of memory by concurrent processes</a:t>
            </a:r>
          </a:p>
          <a:p>
            <a:pPr lvl="0"/>
            <a:endParaRPr lang="en-US" dirty="0"/>
          </a:p>
          <a:p>
            <a:pPr lvl="0"/>
            <a:r>
              <a:rPr lang="en-US" dirty="0">
                <a:solidFill>
                  <a:srgbClr val="FF0000"/>
                </a:solidFill>
              </a:rPr>
              <a:t>So far there’s no hardware in the LC-2200 to “manage” memory</a:t>
            </a:r>
          </a:p>
          <a:p>
            <a:endParaRPr lang="en-US" dirty="0"/>
          </a:p>
        </p:txBody>
      </p:sp>
    </p:spTree>
    <p:extLst>
      <p:ext uri="{BB962C8B-B14F-4D97-AF65-F5344CB8AC3E}">
        <p14:creationId xmlns:p14="http://schemas.microsoft.com/office/powerpoint/2010/main" val="220635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dissolv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7862888" y="3255963"/>
            <a:ext cx="6127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5K  </a:t>
            </a:r>
          </a:p>
        </p:txBody>
      </p:sp>
      <p:sp>
        <p:nvSpPr>
          <p:cNvPr id="11268" name="Rectangle 4"/>
          <p:cNvSpPr>
            <a:spLocks noChangeArrowheads="1"/>
          </p:cNvSpPr>
          <p:nvPr/>
        </p:nvSpPr>
        <p:spPr bwMode="auto">
          <a:xfrm>
            <a:off x="7497763" y="2838451"/>
            <a:ext cx="1371600" cy="12350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9" name="Rectangle 5"/>
          <p:cNvSpPr>
            <a:spLocks noChangeArrowheads="1"/>
          </p:cNvSpPr>
          <p:nvPr/>
        </p:nvSpPr>
        <p:spPr bwMode="auto">
          <a:xfrm>
            <a:off x="7497763" y="4073525"/>
            <a:ext cx="1371600" cy="12350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0" name="Text Box 6"/>
          <p:cNvSpPr txBox="1">
            <a:spLocks noChangeArrowheads="1"/>
          </p:cNvSpPr>
          <p:nvPr/>
        </p:nvSpPr>
        <p:spPr bwMode="auto">
          <a:xfrm>
            <a:off x="611188" y="1749426"/>
            <a:ext cx="5789613" cy="1477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990000"/>
                </a:solidFill>
              </a:rPr>
              <a:t>Do we have it?</a:t>
            </a:r>
          </a:p>
          <a:p>
            <a:pPr eaLnBrk="1" hangingPunct="1"/>
            <a:r>
              <a:rPr lang="en-US" sz="1800" b="1" dirty="0">
                <a:solidFill>
                  <a:srgbClr val="990000"/>
                </a:solidFill>
              </a:rPr>
              <a:t>	Memory manager has only a 5K partition</a:t>
            </a:r>
            <a:r>
              <a:rPr lang="mr-IN" sz="1800" b="1" dirty="0">
                <a:solidFill>
                  <a:srgbClr val="990000"/>
                </a:solidFill>
              </a:rPr>
              <a:t>…</a:t>
            </a:r>
            <a:endParaRPr lang="en-US" sz="1800" b="1" dirty="0">
              <a:solidFill>
                <a:srgbClr val="990000"/>
              </a:solidFill>
            </a:endParaRPr>
          </a:p>
          <a:p>
            <a:pPr eaLnBrk="1" hangingPunct="1"/>
            <a:r>
              <a:rPr lang="en-US" sz="1800" b="1" dirty="0">
                <a:solidFill>
                  <a:srgbClr val="990000"/>
                </a:solidFill>
              </a:rPr>
              <a:t>	Not possible</a:t>
            </a:r>
          </a:p>
          <a:p>
            <a:pPr eaLnBrk="1" hangingPunct="1"/>
            <a:endParaRPr lang="en-US" sz="1800" b="1" dirty="0"/>
          </a:p>
          <a:p>
            <a:pPr eaLnBrk="1" hangingPunct="1"/>
            <a:r>
              <a:rPr lang="en-US" sz="1800" b="1" dirty="0"/>
              <a:t>Allocation table</a:t>
            </a:r>
          </a:p>
        </p:txBody>
      </p:sp>
      <p:sp>
        <p:nvSpPr>
          <p:cNvPr id="11271" name="Text Box 7"/>
          <p:cNvSpPr txBox="1">
            <a:spLocks noChangeArrowheads="1"/>
          </p:cNvSpPr>
          <p:nvPr/>
        </p:nvSpPr>
        <p:spPr bwMode="auto">
          <a:xfrm>
            <a:off x="730251" y="3395663"/>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Occupied bit  </a:t>
            </a:r>
          </a:p>
        </p:txBody>
      </p:sp>
      <p:sp>
        <p:nvSpPr>
          <p:cNvPr id="11272" name="Rectangle 8"/>
          <p:cNvSpPr>
            <a:spLocks noChangeArrowheads="1"/>
          </p:cNvSpPr>
          <p:nvPr/>
        </p:nvSpPr>
        <p:spPr bwMode="auto">
          <a:xfrm>
            <a:off x="639763" y="3206751"/>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3" name="Text Box 9"/>
          <p:cNvSpPr txBox="1">
            <a:spLocks noChangeArrowheads="1"/>
          </p:cNvSpPr>
          <p:nvPr/>
        </p:nvSpPr>
        <p:spPr bwMode="auto">
          <a:xfrm>
            <a:off x="2649538" y="3395663"/>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Partition Size </a:t>
            </a:r>
          </a:p>
        </p:txBody>
      </p:sp>
      <p:sp>
        <p:nvSpPr>
          <p:cNvPr id="11274" name="Rectangle 10"/>
          <p:cNvSpPr>
            <a:spLocks noChangeArrowheads="1"/>
          </p:cNvSpPr>
          <p:nvPr/>
        </p:nvSpPr>
        <p:spPr bwMode="auto">
          <a:xfrm>
            <a:off x="2559051" y="3206751"/>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5" name="Text Box 11"/>
          <p:cNvSpPr txBox="1">
            <a:spLocks noChangeArrowheads="1"/>
          </p:cNvSpPr>
          <p:nvPr/>
        </p:nvSpPr>
        <p:spPr bwMode="auto">
          <a:xfrm>
            <a:off x="4570413" y="3395663"/>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1276" name="Rectangle 12"/>
          <p:cNvSpPr>
            <a:spLocks noChangeArrowheads="1"/>
          </p:cNvSpPr>
          <p:nvPr/>
        </p:nvSpPr>
        <p:spPr bwMode="auto">
          <a:xfrm>
            <a:off x="4479926" y="3206751"/>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7" name="Text Box 13"/>
          <p:cNvSpPr txBox="1">
            <a:spLocks noChangeArrowheads="1"/>
          </p:cNvSpPr>
          <p:nvPr/>
        </p:nvSpPr>
        <p:spPr bwMode="auto">
          <a:xfrm>
            <a:off x="730251" y="4125913"/>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1278" name="Rectangle 14"/>
          <p:cNvSpPr>
            <a:spLocks noChangeArrowheads="1"/>
          </p:cNvSpPr>
          <p:nvPr/>
        </p:nvSpPr>
        <p:spPr bwMode="auto">
          <a:xfrm>
            <a:off x="639763" y="3937000"/>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9" name="Text Box 15"/>
          <p:cNvSpPr txBox="1">
            <a:spLocks noChangeArrowheads="1"/>
          </p:cNvSpPr>
          <p:nvPr/>
        </p:nvSpPr>
        <p:spPr bwMode="auto">
          <a:xfrm>
            <a:off x="2649538" y="4125913"/>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5K</a:t>
            </a:r>
          </a:p>
        </p:txBody>
      </p:sp>
      <p:sp>
        <p:nvSpPr>
          <p:cNvPr id="11280" name="Rectangle 16"/>
          <p:cNvSpPr>
            <a:spLocks noChangeArrowheads="1"/>
          </p:cNvSpPr>
          <p:nvPr/>
        </p:nvSpPr>
        <p:spPr bwMode="auto">
          <a:xfrm>
            <a:off x="2559051" y="3937000"/>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1" name="Text Box 17"/>
          <p:cNvSpPr txBox="1">
            <a:spLocks noChangeArrowheads="1"/>
          </p:cNvSpPr>
          <p:nvPr/>
        </p:nvSpPr>
        <p:spPr bwMode="auto">
          <a:xfrm>
            <a:off x="4570413" y="4125913"/>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 ---   </a:t>
            </a:r>
          </a:p>
        </p:txBody>
      </p:sp>
      <p:sp>
        <p:nvSpPr>
          <p:cNvPr id="11282" name="Rectangle 18"/>
          <p:cNvSpPr>
            <a:spLocks noChangeArrowheads="1"/>
          </p:cNvSpPr>
          <p:nvPr/>
        </p:nvSpPr>
        <p:spPr bwMode="auto">
          <a:xfrm>
            <a:off x="4479926" y="3937000"/>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3" name="Text Box 19"/>
          <p:cNvSpPr txBox="1">
            <a:spLocks noChangeArrowheads="1"/>
          </p:cNvSpPr>
          <p:nvPr/>
        </p:nvSpPr>
        <p:spPr bwMode="auto">
          <a:xfrm>
            <a:off x="730251" y="4857750"/>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 </a:t>
            </a:r>
          </a:p>
        </p:txBody>
      </p:sp>
      <p:sp>
        <p:nvSpPr>
          <p:cNvPr id="11284" name="Rectangle 20"/>
          <p:cNvSpPr>
            <a:spLocks noChangeArrowheads="1"/>
          </p:cNvSpPr>
          <p:nvPr/>
        </p:nvSpPr>
        <p:spPr bwMode="auto">
          <a:xfrm>
            <a:off x="639763" y="4668838"/>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5" name="Text Box 21"/>
          <p:cNvSpPr txBox="1">
            <a:spLocks noChangeArrowheads="1"/>
          </p:cNvSpPr>
          <p:nvPr/>
        </p:nvSpPr>
        <p:spPr bwMode="auto">
          <a:xfrm>
            <a:off x="2649538" y="4857750"/>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a:t>
            </a:r>
          </a:p>
        </p:txBody>
      </p:sp>
      <p:sp>
        <p:nvSpPr>
          <p:cNvPr id="11286" name="Rectangle 22"/>
          <p:cNvSpPr>
            <a:spLocks noChangeArrowheads="1"/>
          </p:cNvSpPr>
          <p:nvPr/>
        </p:nvSpPr>
        <p:spPr bwMode="auto">
          <a:xfrm>
            <a:off x="2559051" y="4668838"/>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7" name="Text Box 23"/>
          <p:cNvSpPr txBox="1">
            <a:spLocks noChangeArrowheads="1"/>
          </p:cNvSpPr>
          <p:nvPr/>
        </p:nvSpPr>
        <p:spPr bwMode="auto">
          <a:xfrm>
            <a:off x="4570413" y="4857750"/>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P1   </a:t>
            </a:r>
          </a:p>
        </p:txBody>
      </p:sp>
      <p:sp>
        <p:nvSpPr>
          <p:cNvPr id="11288" name="Rectangle 24"/>
          <p:cNvSpPr>
            <a:spLocks noChangeArrowheads="1"/>
          </p:cNvSpPr>
          <p:nvPr/>
        </p:nvSpPr>
        <p:spPr bwMode="auto">
          <a:xfrm>
            <a:off x="4479926" y="4668838"/>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9" name="Text Box 25"/>
          <p:cNvSpPr txBox="1">
            <a:spLocks noChangeArrowheads="1"/>
          </p:cNvSpPr>
          <p:nvPr/>
        </p:nvSpPr>
        <p:spPr bwMode="auto">
          <a:xfrm>
            <a:off x="7589838" y="2198688"/>
            <a:ext cx="12795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11290" name="Rectangle 26"/>
          <p:cNvSpPr>
            <a:spLocks noChangeArrowheads="1"/>
          </p:cNvSpPr>
          <p:nvPr/>
        </p:nvSpPr>
        <p:spPr bwMode="auto">
          <a:xfrm>
            <a:off x="7497763" y="4029075"/>
            <a:ext cx="1371600" cy="822325"/>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1291" name="Text Box 27"/>
          <p:cNvSpPr txBox="1">
            <a:spLocks noChangeArrowheads="1"/>
          </p:cNvSpPr>
          <p:nvPr/>
        </p:nvSpPr>
        <p:spPr bwMode="auto">
          <a:xfrm>
            <a:off x="7891463" y="4303713"/>
            <a:ext cx="6127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6K  </a:t>
            </a:r>
          </a:p>
        </p:txBody>
      </p:sp>
      <p:sp>
        <p:nvSpPr>
          <p:cNvPr id="11292" name="Rectangle 28"/>
          <p:cNvSpPr>
            <a:spLocks noChangeArrowheads="1"/>
          </p:cNvSpPr>
          <p:nvPr/>
        </p:nvSpPr>
        <p:spPr bwMode="auto">
          <a:xfrm>
            <a:off x="7497763" y="4851400"/>
            <a:ext cx="1371600" cy="457200"/>
          </a:xfrm>
          <a:prstGeom prst="rect">
            <a:avLst/>
          </a:prstGeom>
          <a:solidFill>
            <a:schemeClr val="tx2">
              <a:lumMod val="50000"/>
              <a:lumOff val="50000"/>
            </a:schemeClr>
          </a:solidFill>
          <a:ln w="9525">
            <a:solidFill>
              <a:schemeClr val="tx1"/>
            </a:solidFill>
            <a:miter lim="800000"/>
            <a:headEnd/>
            <a:tailEnd/>
          </a:ln>
        </p:spPr>
        <p:txBody>
          <a:bodyPr wrap="none" anchor="ctr"/>
          <a:lstStyle/>
          <a:p>
            <a:endParaRPr lang="en-US"/>
          </a:p>
        </p:txBody>
      </p:sp>
      <p:sp>
        <p:nvSpPr>
          <p:cNvPr id="11293" name="Text Box 29"/>
          <p:cNvSpPr txBox="1">
            <a:spLocks noChangeArrowheads="1"/>
          </p:cNvSpPr>
          <p:nvPr/>
        </p:nvSpPr>
        <p:spPr bwMode="auto">
          <a:xfrm>
            <a:off x="7864476" y="4851400"/>
            <a:ext cx="4762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2K</a:t>
            </a:r>
          </a:p>
        </p:txBody>
      </p:sp>
      <p:sp>
        <p:nvSpPr>
          <p:cNvPr id="2" name="Title 1"/>
          <p:cNvSpPr>
            <a:spLocks noGrp="1"/>
          </p:cNvSpPr>
          <p:nvPr>
            <p:ph type="title"/>
          </p:nvPr>
        </p:nvSpPr>
        <p:spPr/>
        <p:txBody>
          <a:bodyPr/>
          <a:lstStyle/>
          <a:p>
            <a:r>
              <a:rPr lang="en-US" dirty="0"/>
              <a:t>Another process needs 6K memory</a:t>
            </a:r>
          </a:p>
        </p:txBody>
      </p:sp>
      <p:sp>
        <p:nvSpPr>
          <p:cNvPr id="3" name="Left Brace 2"/>
          <p:cNvSpPr/>
          <p:nvPr/>
        </p:nvSpPr>
        <p:spPr>
          <a:xfrm>
            <a:off x="6897001" y="4029075"/>
            <a:ext cx="514538" cy="1279525"/>
          </a:xfrm>
          <a:prstGeom prst="leftBrace">
            <a:avLst>
              <a:gd name="adj1" fmla="val 8333"/>
              <a:gd name="adj2" fmla="val 790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 name="Straight Connector 5"/>
          <p:cNvCxnSpPr>
            <a:stCxn id="11288" idx="3"/>
          </p:cNvCxnSpPr>
          <p:nvPr/>
        </p:nvCxnSpPr>
        <p:spPr>
          <a:xfrm>
            <a:off x="6400801" y="5034757"/>
            <a:ext cx="496200"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985286" y="3890798"/>
            <a:ext cx="3324974" cy="825829"/>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2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270">
                                            <p:txEl>
                                              <p:pRg st="1" end="1"/>
                                            </p:txEl>
                                          </p:spTgt>
                                        </p:tgtEl>
                                        <p:attrNameLst>
                                          <p:attrName>style.visibility</p:attrName>
                                        </p:attrNameLst>
                                      </p:cBhvr>
                                      <p:to>
                                        <p:strVal val="visible"/>
                                      </p:to>
                                    </p:set>
                                    <p:animEffect transition="in" filter="dissolve">
                                      <p:cBhvr>
                                        <p:cTn id="7" dur="500"/>
                                        <p:tgtEl>
                                          <p:spTgt spid="11270">
                                            <p:txEl>
                                              <p:pRg st="1" end="1"/>
                                            </p:txEl>
                                          </p:spTgt>
                                        </p:tgtEl>
                                      </p:cBhvr>
                                    </p:animEffect>
                                  </p:childTnLst>
                                </p:cTn>
                              </p:par>
                              <p:par>
                                <p:cTn id="8" presetID="9" presetClass="entr" presetSubtype="0" fill="hold" grpId="1"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270">
                                            <p:txEl>
                                              <p:pRg st="2" end="2"/>
                                            </p:txEl>
                                          </p:spTgt>
                                        </p:tgtEl>
                                        <p:attrNameLst>
                                          <p:attrName>style.visibility</p:attrName>
                                        </p:attrNameLst>
                                      </p:cBhvr>
                                      <p:to>
                                        <p:strVal val="visible"/>
                                      </p:to>
                                    </p:set>
                                    <p:animEffect transition="in" filter="dissolve">
                                      <p:cBhvr>
                                        <p:cTn id="15" dur="500"/>
                                        <p:tgtEl>
                                          <p:spTgt spid="112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4"/>
          <p:cNvSpPr>
            <a:spLocks noChangeArrowheads="1"/>
          </p:cNvSpPr>
          <p:nvPr/>
        </p:nvSpPr>
        <p:spPr bwMode="auto">
          <a:xfrm>
            <a:off x="7492086" y="2740378"/>
            <a:ext cx="1371600" cy="466374"/>
          </a:xfrm>
          <a:prstGeom prst="rect">
            <a:avLst/>
          </a:prstGeom>
          <a:solidFill>
            <a:schemeClr val="tx2">
              <a:lumMod val="50000"/>
              <a:lumOff val="50000"/>
            </a:schemeClr>
          </a:solidFill>
          <a:ln w="9525">
            <a:solidFill>
              <a:schemeClr val="tx1"/>
            </a:solidFill>
            <a:miter lim="800000"/>
            <a:headEnd/>
            <a:tailEnd/>
          </a:ln>
        </p:spPr>
        <p:txBody>
          <a:bodyPr wrap="none" anchor="ctr"/>
          <a:lstStyle/>
          <a:p>
            <a:endParaRPr lang="en-US"/>
          </a:p>
        </p:txBody>
      </p:sp>
      <p:sp>
        <p:nvSpPr>
          <p:cNvPr id="2" name="Title 1"/>
          <p:cNvSpPr>
            <a:spLocks noGrp="1"/>
          </p:cNvSpPr>
          <p:nvPr>
            <p:ph type="title"/>
          </p:nvPr>
        </p:nvSpPr>
        <p:spPr/>
        <p:txBody>
          <a:bodyPr/>
          <a:lstStyle/>
          <a:p>
            <a:r>
              <a:rPr lang="en-US" dirty="0"/>
              <a:t>External fragmentation</a:t>
            </a:r>
          </a:p>
        </p:txBody>
      </p:sp>
      <p:sp>
        <p:nvSpPr>
          <p:cNvPr id="17" name="Text Box 3"/>
          <p:cNvSpPr txBox="1">
            <a:spLocks noChangeArrowheads="1"/>
          </p:cNvSpPr>
          <p:nvPr/>
        </p:nvSpPr>
        <p:spPr bwMode="auto">
          <a:xfrm>
            <a:off x="7869657" y="2778333"/>
            <a:ext cx="6127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1K  </a:t>
            </a:r>
          </a:p>
        </p:txBody>
      </p:sp>
      <p:sp>
        <p:nvSpPr>
          <p:cNvPr id="18" name="Rectangle 4"/>
          <p:cNvSpPr>
            <a:spLocks noChangeArrowheads="1"/>
          </p:cNvSpPr>
          <p:nvPr/>
        </p:nvSpPr>
        <p:spPr bwMode="auto">
          <a:xfrm>
            <a:off x="7492086" y="3206751"/>
            <a:ext cx="1371600" cy="6778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 name="Text Box 6"/>
          <p:cNvSpPr txBox="1">
            <a:spLocks noChangeArrowheads="1"/>
          </p:cNvSpPr>
          <p:nvPr/>
        </p:nvSpPr>
        <p:spPr bwMode="auto">
          <a:xfrm>
            <a:off x="611188" y="1749426"/>
            <a:ext cx="5507224"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990000"/>
                </a:solidFill>
              </a:rPr>
              <a:t>Consider P3 that needs 4K of memory</a:t>
            </a:r>
          </a:p>
          <a:p>
            <a:pPr eaLnBrk="1" hangingPunct="1"/>
            <a:r>
              <a:rPr lang="en-US" sz="1800" b="1" dirty="0">
                <a:solidFill>
                  <a:srgbClr val="990000"/>
                </a:solidFill>
              </a:rPr>
              <a:t>	Is it possible to allocate?</a:t>
            </a:r>
          </a:p>
          <a:p>
            <a:pPr eaLnBrk="1" hangingPunct="1"/>
            <a:r>
              <a:rPr lang="en-US" sz="1800" b="1" dirty="0">
                <a:solidFill>
                  <a:srgbClr val="990000"/>
                </a:solidFill>
              </a:rPr>
              <a:t>	Memory is available, but not contiguous</a:t>
            </a:r>
          </a:p>
          <a:p>
            <a:pPr eaLnBrk="1" hangingPunct="1"/>
            <a:endParaRPr lang="en-US" sz="1800" b="1" dirty="0"/>
          </a:p>
          <a:p>
            <a:pPr eaLnBrk="1" hangingPunct="1"/>
            <a:r>
              <a:rPr lang="en-US" sz="1800" b="1" dirty="0"/>
              <a:t>Allocation table</a:t>
            </a:r>
          </a:p>
        </p:txBody>
      </p:sp>
      <p:sp>
        <p:nvSpPr>
          <p:cNvPr id="21" name="Text Box 7"/>
          <p:cNvSpPr txBox="1">
            <a:spLocks noChangeArrowheads="1"/>
          </p:cNvSpPr>
          <p:nvPr/>
        </p:nvSpPr>
        <p:spPr bwMode="auto">
          <a:xfrm>
            <a:off x="730251" y="3395663"/>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Occupied bit  </a:t>
            </a:r>
          </a:p>
        </p:txBody>
      </p:sp>
      <p:sp>
        <p:nvSpPr>
          <p:cNvPr id="22" name="Rectangle 8"/>
          <p:cNvSpPr>
            <a:spLocks noChangeArrowheads="1"/>
          </p:cNvSpPr>
          <p:nvPr/>
        </p:nvSpPr>
        <p:spPr bwMode="auto">
          <a:xfrm>
            <a:off x="639763" y="3206751"/>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3" name="Text Box 9"/>
          <p:cNvSpPr txBox="1">
            <a:spLocks noChangeArrowheads="1"/>
          </p:cNvSpPr>
          <p:nvPr/>
        </p:nvSpPr>
        <p:spPr bwMode="auto">
          <a:xfrm>
            <a:off x="2649538" y="3395663"/>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Partition Size </a:t>
            </a:r>
          </a:p>
        </p:txBody>
      </p:sp>
      <p:sp>
        <p:nvSpPr>
          <p:cNvPr id="24" name="Rectangle 10"/>
          <p:cNvSpPr>
            <a:spLocks noChangeArrowheads="1"/>
          </p:cNvSpPr>
          <p:nvPr/>
        </p:nvSpPr>
        <p:spPr bwMode="auto">
          <a:xfrm>
            <a:off x="2559051" y="3206751"/>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5" name="Text Box 11"/>
          <p:cNvSpPr txBox="1">
            <a:spLocks noChangeArrowheads="1"/>
          </p:cNvSpPr>
          <p:nvPr/>
        </p:nvSpPr>
        <p:spPr bwMode="auto">
          <a:xfrm>
            <a:off x="4570413" y="3395663"/>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26" name="Rectangle 12"/>
          <p:cNvSpPr>
            <a:spLocks noChangeArrowheads="1"/>
          </p:cNvSpPr>
          <p:nvPr/>
        </p:nvSpPr>
        <p:spPr bwMode="auto">
          <a:xfrm>
            <a:off x="4479926" y="3206751"/>
            <a:ext cx="1920875" cy="7318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45" name="Group 44"/>
          <p:cNvGrpSpPr/>
          <p:nvPr/>
        </p:nvGrpSpPr>
        <p:grpSpPr>
          <a:xfrm>
            <a:off x="639763" y="3937000"/>
            <a:ext cx="5761038" cy="386858"/>
            <a:chOff x="639763" y="3937000"/>
            <a:chExt cx="5761038" cy="386858"/>
          </a:xfrm>
        </p:grpSpPr>
        <p:sp>
          <p:nvSpPr>
            <p:cNvPr id="27" name="Text Box 13"/>
            <p:cNvSpPr txBox="1">
              <a:spLocks noChangeArrowheads="1"/>
            </p:cNvSpPr>
            <p:nvPr/>
          </p:nvSpPr>
          <p:spPr bwMode="auto">
            <a:xfrm>
              <a:off x="730251" y="3938588"/>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1  </a:t>
              </a:r>
            </a:p>
          </p:txBody>
        </p:sp>
        <p:sp>
          <p:nvSpPr>
            <p:cNvPr id="28" name="Rectangle 14"/>
            <p:cNvSpPr>
              <a:spLocks noChangeArrowheads="1"/>
            </p:cNvSpPr>
            <p:nvPr/>
          </p:nvSpPr>
          <p:spPr bwMode="auto">
            <a:xfrm>
              <a:off x="639763"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 name="Text Box 15"/>
            <p:cNvSpPr txBox="1">
              <a:spLocks noChangeArrowheads="1"/>
            </p:cNvSpPr>
            <p:nvPr/>
          </p:nvSpPr>
          <p:spPr bwMode="auto">
            <a:xfrm>
              <a:off x="2649538" y="3937000"/>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1K</a:t>
              </a:r>
            </a:p>
          </p:txBody>
        </p:sp>
        <p:sp>
          <p:nvSpPr>
            <p:cNvPr id="30" name="Rectangle 16"/>
            <p:cNvSpPr>
              <a:spLocks noChangeArrowheads="1"/>
            </p:cNvSpPr>
            <p:nvPr/>
          </p:nvSpPr>
          <p:spPr bwMode="auto">
            <a:xfrm>
              <a:off x="2559051"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 name="Text Box 17"/>
            <p:cNvSpPr txBox="1">
              <a:spLocks noChangeArrowheads="1"/>
            </p:cNvSpPr>
            <p:nvPr/>
          </p:nvSpPr>
          <p:spPr bwMode="auto">
            <a:xfrm>
              <a:off x="4570413" y="3957146"/>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P1</a:t>
              </a:r>
            </a:p>
          </p:txBody>
        </p:sp>
        <p:sp>
          <p:nvSpPr>
            <p:cNvPr id="32" name="Rectangle 18"/>
            <p:cNvSpPr>
              <a:spLocks noChangeArrowheads="1"/>
            </p:cNvSpPr>
            <p:nvPr/>
          </p:nvSpPr>
          <p:spPr bwMode="auto">
            <a:xfrm>
              <a:off x="4479926"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39" name="Text Box 25"/>
          <p:cNvSpPr txBox="1">
            <a:spLocks noChangeArrowheads="1"/>
          </p:cNvSpPr>
          <p:nvPr/>
        </p:nvSpPr>
        <p:spPr bwMode="auto">
          <a:xfrm>
            <a:off x="7589838" y="2198688"/>
            <a:ext cx="12795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40" name="Rectangle 26"/>
          <p:cNvSpPr>
            <a:spLocks noChangeArrowheads="1"/>
          </p:cNvSpPr>
          <p:nvPr/>
        </p:nvSpPr>
        <p:spPr bwMode="auto">
          <a:xfrm>
            <a:off x="7492086" y="3884614"/>
            <a:ext cx="1371600" cy="1104898"/>
          </a:xfrm>
          <a:prstGeom prst="rect">
            <a:avLst/>
          </a:prstGeom>
          <a:solidFill>
            <a:srgbClr val="868BA4"/>
          </a:solidFill>
          <a:ln w="9525">
            <a:solidFill>
              <a:schemeClr val="tx1"/>
            </a:solidFill>
            <a:miter lim="800000"/>
            <a:headEnd/>
            <a:tailEnd/>
          </a:ln>
        </p:spPr>
        <p:txBody>
          <a:bodyPr wrap="none" anchor="ctr"/>
          <a:lstStyle/>
          <a:p>
            <a:endParaRPr lang="en-US"/>
          </a:p>
        </p:txBody>
      </p:sp>
      <p:sp>
        <p:nvSpPr>
          <p:cNvPr id="41" name="Text Box 27"/>
          <p:cNvSpPr txBox="1">
            <a:spLocks noChangeArrowheads="1"/>
          </p:cNvSpPr>
          <p:nvPr/>
        </p:nvSpPr>
        <p:spPr bwMode="auto">
          <a:xfrm>
            <a:off x="7869657" y="4252456"/>
            <a:ext cx="6127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3K  </a:t>
            </a:r>
          </a:p>
        </p:txBody>
      </p:sp>
      <p:sp>
        <p:nvSpPr>
          <p:cNvPr id="42" name="Rectangle 28"/>
          <p:cNvSpPr>
            <a:spLocks noChangeArrowheads="1"/>
          </p:cNvSpPr>
          <p:nvPr/>
        </p:nvSpPr>
        <p:spPr bwMode="auto">
          <a:xfrm>
            <a:off x="7492086" y="4989512"/>
            <a:ext cx="1371600" cy="457200"/>
          </a:xfrm>
          <a:prstGeom prst="rect">
            <a:avLst/>
          </a:prstGeom>
          <a:noFill/>
          <a:ln w="9525">
            <a:solidFill>
              <a:schemeClr val="tx1"/>
            </a:solidFill>
            <a:miter lim="800000"/>
            <a:headEnd/>
            <a:tailEnd/>
          </a:ln>
        </p:spPr>
        <p:txBody>
          <a:bodyPr wrap="none" anchor="ctr"/>
          <a:lstStyle/>
          <a:p>
            <a:endParaRPr lang="en-US"/>
          </a:p>
        </p:txBody>
      </p:sp>
      <p:sp>
        <p:nvSpPr>
          <p:cNvPr id="43" name="Text Box 29"/>
          <p:cNvSpPr txBox="1">
            <a:spLocks noChangeArrowheads="1"/>
          </p:cNvSpPr>
          <p:nvPr/>
        </p:nvSpPr>
        <p:spPr bwMode="auto">
          <a:xfrm>
            <a:off x="7937919" y="5020335"/>
            <a:ext cx="4762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2K</a:t>
            </a:r>
          </a:p>
        </p:txBody>
      </p:sp>
      <p:grpSp>
        <p:nvGrpSpPr>
          <p:cNvPr id="46" name="Group 45"/>
          <p:cNvGrpSpPr/>
          <p:nvPr/>
        </p:nvGrpSpPr>
        <p:grpSpPr>
          <a:xfrm>
            <a:off x="639763" y="4301960"/>
            <a:ext cx="5761038" cy="386858"/>
            <a:chOff x="639763" y="3937000"/>
            <a:chExt cx="5761038" cy="386858"/>
          </a:xfrm>
        </p:grpSpPr>
        <p:sp>
          <p:nvSpPr>
            <p:cNvPr id="47" name="Text Box 13"/>
            <p:cNvSpPr txBox="1">
              <a:spLocks noChangeArrowheads="1"/>
            </p:cNvSpPr>
            <p:nvPr/>
          </p:nvSpPr>
          <p:spPr bwMode="auto">
            <a:xfrm>
              <a:off x="730251" y="3938588"/>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48" name="Rectangle 14"/>
            <p:cNvSpPr>
              <a:spLocks noChangeArrowheads="1"/>
            </p:cNvSpPr>
            <p:nvPr/>
          </p:nvSpPr>
          <p:spPr bwMode="auto">
            <a:xfrm>
              <a:off x="639763"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9" name="Text Box 15"/>
            <p:cNvSpPr txBox="1">
              <a:spLocks noChangeArrowheads="1"/>
            </p:cNvSpPr>
            <p:nvPr/>
          </p:nvSpPr>
          <p:spPr bwMode="auto">
            <a:xfrm>
              <a:off x="2649538" y="3937000"/>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2K</a:t>
              </a:r>
            </a:p>
          </p:txBody>
        </p:sp>
        <p:sp>
          <p:nvSpPr>
            <p:cNvPr id="50" name="Rectangle 16"/>
            <p:cNvSpPr>
              <a:spLocks noChangeArrowheads="1"/>
            </p:cNvSpPr>
            <p:nvPr/>
          </p:nvSpPr>
          <p:spPr bwMode="auto">
            <a:xfrm>
              <a:off x="2559051"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 name="Text Box 17"/>
            <p:cNvSpPr txBox="1">
              <a:spLocks noChangeArrowheads="1"/>
            </p:cNvSpPr>
            <p:nvPr/>
          </p:nvSpPr>
          <p:spPr bwMode="auto">
            <a:xfrm>
              <a:off x="4570413" y="3957146"/>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 ---  </a:t>
              </a:r>
            </a:p>
          </p:txBody>
        </p:sp>
        <p:sp>
          <p:nvSpPr>
            <p:cNvPr id="52" name="Rectangle 18"/>
            <p:cNvSpPr>
              <a:spLocks noChangeArrowheads="1"/>
            </p:cNvSpPr>
            <p:nvPr/>
          </p:nvSpPr>
          <p:spPr bwMode="auto">
            <a:xfrm>
              <a:off x="4479926"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53" name="Group 52"/>
          <p:cNvGrpSpPr/>
          <p:nvPr/>
        </p:nvGrpSpPr>
        <p:grpSpPr>
          <a:xfrm>
            <a:off x="639763" y="4666920"/>
            <a:ext cx="5761038" cy="386858"/>
            <a:chOff x="639763" y="3937000"/>
            <a:chExt cx="5761038" cy="386858"/>
          </a:xfrm>
        </p:grpSpPr>
        <p:sp>
          <p:nvSpPr>
            <p:cNvPr id="54" name="Text Box 13"/>
            <p:cNvSpPr txBox="1">
              <a:spLocks noChangeArrowheads="1"/>
            </p:cNvSpPr>
            <p:nvPr/>
          </p:nvSpPr>
          <p:spPr bwMode="auto">
            <a:xfrm>
              <a:off x="730251" y="3938588"/>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1  </a:t>
              </a:r>
            </a:p>
          </p:txBody>
        </p:sp>
        <p:sp>
          <p:nvSpPr>
            <p:cNvPr id="55" name="Rectangle 14"/>
            <p:cNvSpPr>
              <a:spLocks noChangeArrowheads="1"/>
            </p:cNvSpPr>
            <p:nvPr/>
          </p:nvSpPr>
          <p:spPr bwMode="auto">
            <a:xfrm>
              <a:off x="639763"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 name="Text Box 15"/>
            <p:cNvSpPr txBox="1">
              <a:spLocks noChangeArrowheads="1"/>
            </p:cNvSpPr>
            <p:nvPr/>
          </p:nvSpPr>
          <p:spPr bwMode="auto">
            <a:xfrm>
              <a:off x="2649538" y="3937000"/>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3K</a:t>
              </a:r>
            </a:p>
          </p:txBody>
        </p:sp>
        <p:sp>
          <p:nvSpPr>
            <p:cNvPr id="57" name="Rectangle 16"/>
            <p:cNvSpPr>
              <a:spLocks noChangeArrowheads="1"/>
            </p:cNvSpPr>
            <p:nvPr/>
          </p:nvSpPr>
          <p:spPr bwMode="auto">
            <a:xfrm>
              <a:off x="2559051"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8" name="Text Box 17"/>
            <p:cNvSpPr txBox="1">
              <a:spLocks noChangeArrowheads="1"/>
            </p:cNvSpPr>
            <p:nvPr/>
          </p:nvSpPr>
          <p:spPr bwMode="auto">
            <a:xfrm>
              <a:off x="4570413" y="3957146"/>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P2  </a:t>
              </a:r>
            </a:p>
          </p:txBody>
        </p:sp>
        <p:sp>
          <p:nvSpPr>
            <p:cNvPr id="59" name="Rectangle 18"/>
            <p:cNvSpPr>
              <a:spLocks noChangeArrowheads="1"/>
            </p:cNvSpPr>
            <p:nvPr/>
          </p:nvSpPr>
          <p:spPr bwMode="auto">
            <a:xfrm>
              <a:off x="4479926"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60" name="Group 59"/>
          <p:cNvGrpSpPr/>
          <p:nvPr/>
        </p:nvGrpSpPr>
        <p:grpSpPr>
          <a:xfrm>
            <a:off x="639763" y="5031880"/>
            <a:ext cx="5761038" cy="386858"/>
            <a:chOff x="639763" y="3937000"/>
            <a:chExt cx="5761038" cy="386858"/>
          </a:xfrm>
        </p:grpSpPr>
        <p:sp>
          <p:nvSpPr>
            <p:cNvPr id="61" name="Text Box 13"/>
            <p:cNvSpPr txBox="1">
              <a:spLocks noChangeArrowheads="1"/>
            </p:cNvSpPr>
            <p:nvPr/>
          </p:nvSpPr>
          <p:spPr bwMode="auto">
            <a:xfrm>
              <a:off x="730251" y="3938588"/>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62" name="Rectangle 14"/>
            <p:cNvSpPr>
              <a:spLocks noChangeArrowheads="1"/>
            </p:cNvSpPr>
            <p:nvPr/>
          </p:nvSpPr>
          <p:spPr bwMode="auto">
            <a:xfrm>
              <a:off x="639763"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3" name="Text Box 15"/>
            <p:cNvSpPr txBox="1">
              <a:spLocks noChangeArrowheads="1"/>
            </p:cNvSpPr>
            <p:nvPr/>
          </p:nvSpPr>
          <p:spPr bwMode="auto">
            <a:xfrm>
              <a:off x="2649538" y="3937000"/>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2K</a:t>
              </a:r>
            </a:p>
          </p:txBody>
        </p:sp>
        <p:sp>
          <p:nvSpPr>
            <p:cNvPr id="64" name="Rectangle 16"/>
            <p:cNvSpPr>
              <a:spLocks noChangeArrowheads="1"/>
            </p:cNvSpPr>
            <p:nvPr/>
          </p:nvSpPr>
          <p:spPr bwMode="auto">
            <a:xfrm>
              <a:off x="2559051"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5" name="Text Box 17"/>
            <p:cNvSpPr txBox="1">
              <a:spLocks noChangeArrowheads="1"/>
            </p:cNvSpPr>
            <p:nvPr/>
          </p:nvSpPr>
          <p:spPr bwMode="auto">
            <a:xfrm>
              <a:off x="4570413" y="3957146"/>
              <a:ext cx="1738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 ---   </a:t>
              </a:r>
            </a:p>
          </p:txBody>
        </p:sp>
        <p:sp>
          <p:nvSpPr>
            <p:cNvPr id="66" name="Rectangle 18"/>
            <p:cNvSpPr>
              <a:spLocks noChangeArrowheads="1"/>
            </p:cNvSpPr>
            <p:nvPr/>
          </p:nvSpPr>
          <p:spPr bwMode="auto">
            <a:xfrm>
              <a:off x="4479926" y="3937000"/>
              <a:ext cx="1920875" cy="36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68" name="TextBox 67"/>
          <p:cNvSpPr txBox="1"/>
          <p:nvPr/>
        </p:nvSpPr>
        <p:spPr>
          <a:xfrm>
            <a:off x="7936172" y="3380666"/>
            <a:ext cx="479744" cy="369332"/>
          </a:xfrm>
          <a:prstGeom prst="rect">
            <a:avLst/>
          </a:prstGeom>
          <a:noFill/>
        </p:spPr>
        <p:txBody>
          <a:bodyPr wrap="none" rtlCol="0">
            <a:spAutoFit/>
          </a:bodyPr>
          <a:lstStyle/>
          <a:p>
            <a:pPr algn="ctr"/>
            <a:r>
              <a:rPr lang="en-US" b="1" dirty="0"/>
              <a:t>2K</a:t>
            </a:r>
          </a:p>
        </p:txBody>
      </p:sp>
      <p:cxnSp>
        <p:nvCxnSpPr>
          <p:cNvPr id="70" name="Straight Arrow Connector 69"/>
          <p:cNvCxnSpPr>
            <a:stCxn id="32" idx="3"/>
            <a:endCxn id="67" idx="1"/>
          </p:cNvCxnSpPr>
          <p:nvPr/>
        </p:nvCxnSpPr>
        <p:spPr>
          <a:xfrm flipV="1">
            <a:off x="6400801" y="2973565"/>
            <a:ext cx="1091285" cy="1146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59" idx="3"/>
            <a:endCxn id="40" idx="1"/>
          </p:cNvCxnSpPr>
          <p:nvPr/>
        </p:nvCxnSpPr>
        <p:spPr>
          <a:xfrm flipV="1">
            <a:off x="6400801" y="4437063"/>
            <a:ext cx="1091285" cy="4132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39763" y="5648960"/>
            <a:ext cx="5761038" cy="1200329"/>
          </a:xfrm>
          <a:prstGeom prst="rect">
            <a:avLst/>
          </a:prstGeom>
          <a:noFill/>
        </p:spPr>
        <p:txBody>
          <a:bodyPr wrap="square" rtlCol="0">
            <a:spAutoFit/>
          </a:bodyPr>
          <a:lstStyle/>
          <a:p>
            <a:r>
              <a:rPr lang="en-US" dirty="0"/>
              <a:t>External fragmentation </a:t>
            </a:r>
          </a:p>
          <a:p>
            <a:r>
              <a:rPr lang="en-US" dirty="0"/>
              <a:t>	= ∑ All non-contiguous free memory partitions </a:t>
            </a:r>
          </a:p>
          <a:p>
            <a:r>
              <a:rPr lang="en-US" dirty="0"/>
              <a:t>And we have 4K of non-continuous memory here</a:t>
            </a:r>
          </a:p>
          <a:p>
            <a:r>
              <a:rPr lang="en-US" dirty="0"/>
              <a:t>Which gives us 4K of </a:t>
            </a:r>
            <a:r>
              <a:rPr lang="en-US" b="1" dirty="0"/>
              <a:t>external fragmentation</a:t>
            </a:r>
          </a:p>
        </p:txBody>
      </p:sp>
    </p:spTree>
    <p:extLst>
      <p:ext uri="{BB962C8B-B14F-4D97-AF65-F5344CB8AC3E}">
        <p14:creationId xmlns:p14="http://schemas.microsoft.com/office/powerpoint/2010/main" val="319445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dissolv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3">
                                            <p:txEl>
                                              <p:pRg st="0" end="0"/>
                                            </p:txEl>
                                          </p:spTgt>
                                        </p:tgtEl>
                                        <p:attrNameLst>
                                          <p:attrName>style.visibility</p:attrName>
                                        </p:attrNameLst>
                                      </p:cBhvr>
                                      <p:to>
                                        <p:strVal val="visible"/>
                                      </p:to>
                                    </p:set>
                                    <p:animEffect transition="in" filter="dissolve">
                                      <p:cBhvr>
                                        <p:cTn id="22" dur="500"/>
                                        <p:tgtEl>
                                          <p:spTgt spid="73">
                                            <p:txEl>
                                              <p:pRg st="0" end="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73">
                                            <p:txEl>
                                              <p:pRg st="1" end="1"/>
                                            </p:txEl>
                                          </p:spTgt>
                                        </p:tgtEl>
                                        <p:attrNameLst>
                                          <p:attrName>style.visibility</p:attrName>
                                        </p:attrNameLst>
                                      </p:cBhvr>
                                      <p:to>
                                        <p:strVal val="visible"/>
                                      </p:to>
                                    </p:set>
                                    <p:animEffect transition="in" filter="dissolve">
                                      <p:cBhvr>
                                        <p:cTn id="25" dur="500"/>
                                        <p:tgtEl>
                                          <p:spTgt spid="7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73">
                                            <p:txEl>
                                              <p:pRg st="2" end="2"/>
                                            </p:txEl>
                                          </p:spTgt>
                                        </p:tgtEl>
                                        <p:attrNameLst>
                                          <p:attrName>style.visibility</p:attrName>
                                        </p:attrNameLst>
                                      </p:cBhvr>
                                      <p:to>
                                        <p:strVal val="visible"/>
                                      </p:to>
                                    </p:set>
                                    <p:animEffect transition="in" filter="dissolve">
                                      <p:cBhvr>
                                        <p:cTn id="30" dur="500"/>
                                        <p:tgtEl>
                                          <p:spTgt spid="7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73">
                                            <p:txEl>
                                              <p:pRg st="3" end="3"/>
                                            </p:txEl>
                                          </p:spTgt>
                                        </p:tgtEl>
                                        <p:attrNameLst>
                                          <p:attrName>style.visibility</p:attrName>
                                        </p:attrNameLst>
                                      </p:cBhvr>
                                      <p:to>
                                        <p:strVal val="visible"/>
                                      </p:to>
                                    </p:set>
                                    <p:animEffect transition="in" filter="dissolve">
                                      <p:cBhvr>
                                        <p:cTn id="35" dur="500"/>
                                        <p:tgtEl>
                                          <p:spTgt spid="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Fragmentation</a:t>
            </a:r>
          </a:p>
        </p:txBody>
      </p:sp>
      <p:sp>
        <p:nvSpPr>
          <p:cNvPr id="3" name="Content Placeholder 2"/>
          <p:cNvSpPr>
            <a:spLocks noGrp="1"/>
          </p:cNvSpPr>
          <p:nvPr>
            <p:ph idx="1"/>
          </p:nvPr>
        </p:nvSpPr>
        <p:spPr/>
        <p:txBody>
          <a:bodyPr/>
          <a:lstStyle/>
          <a:p>
            <a:r>
              <a:rPr lang="en-US" dirty="0"/>
              <a:t>Internal fragmentation</a:t>
            </a:r>
          </a:p>
          <a:p>
            <a:pPr lvl="1"/>
            <a:r>
              <a:rPr lang="en-US" dirty="0"/>
              <a:t>Size of partition  </a:t>
            </a:r>
            <a:r>
              <a:rPr lang="mr-IN" dirty="0"/>
              <a:t>–</a:t>
            </a:r>
            <a:r>
              <a:rPr lang="en-US" dirty="0"/>
              <a:t>  actual memory used</a:t>
            </a:r>
          </a:p>
          <a:p>
            <a:r>
              <a:rPr lang="en-US" dirty="0"/>
              <a:t>External fragmentation</a:t>
            </a:r>
          </a:p>
          <a:p>
            <a:pPr lvl="1"/>
            <a:r>
              <a:rPr lang="en-US" dirty="0"/>
              <a:t>∑ All non-contiguous free partitions</a:t>
            </a:r>
          </a:p>
          <a:p>
            <a:pPr lvl="1"/>
            <a:r>
              <a:rPr lang="en-US" dirty="0"/>
              <a:t>If there is only one free partition, we say the external fragmentation is zero</a:t>
            </a:r>
          </a:p>
          <a:p>
            <a:pPr lvl="1"/>
            <a:endParaRPr lang="en-US" dirty="0"/>
          </a:p>
          <a:p>
            <a:pPr lvl="1"/>
            <a:endParaRPr lang="en-US" dirty="0"/>
          </a:p>
        </p:txBody>
      </p:sp>
    </p:spTree>
    <p:extLst>
      <p:ext uri="{BB962C8B-B14F-4D97-AF65-F5344CB8AC3E}">
        <p14:creationId xmlns:p14="http://schemas.microsoft.com/office/powerpoint/2010/main" val="403253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Fixed size partition memory management</a:t>
            </a:r>
          </a:p>
        </p:txBody>
      </p:sp>
      <p:sp>
        <p:nvSpPr>
          <p:cNvPr id="3" name="Content Placeholder 2"/>
          <p:cNvSpPr>
            <a:spLocks noGrp="1"/>
          </p:cNvSpPr>
          <p:nvPr>
            <p:ph idx="1"/>
          </p:nvPr>
        </p:nvSpPr>
        <p:spPr/>
        <p:txBody>
          <a:bodyPr/>
          <a:lstStyle/>
          <a:p>
            <a:r>
              <a:rPr lang="en-US" dirty="0"/>
              <a:t>Virtues</a:t>
            </a:r>
          </a:p>
          <a:p>
            <a:pPr lvl="1"/>
            <a:r>
              <a:rPr lang="en-US" dirty="0"/>
              <a:t>Simplicity</a:t>
            </a:r>
          </a:p>
          <a:p>
            <a:r>
              <a:rPr lang="en-US" dirty="0"/>
              <a:t>Bad news</a:t>
            </a:r>
          </a:p>
          <a:p>
            <a:pPr lvl="1"/>
            <a:r>
              <a:rPr lang="en-US" dirty="0"/>
              <a:t>Fragmentation</a:t>
            </a:r>
          </a:p>
          <a:p>
            <a:pPr lvl="2"/>
            <a:r>
              <a:rPr lang="en-US" dirty="0"/>
              <a:t>Internal</a:t>
            </a:r>
          </a:p>
          <a:p>
            <a:pPr lvl="2"/>
            <a:r>
              <a:rPr lang="en-US" dirty="0"/>
              <a:t>External</a:t>
            </a:r>
          </a:p>
        </p:txBody>
      </p:sp>
    </p:spTree>
    <p:extLst>
      <p:ext uri="{BB962C8B-B14F-4D97-AF65-F5344CB8AC3E}">
        <p14:creationId xmlns:p14="http://schemas.microsoft.com/office/powerpoint/2010/main" val="404401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Total internal fragmentation is</a:t>
            </a:r>
            <a:r>
              <a:rPr lang="mr-IN" dirty="0"/>
              <a:t>…</a:t>
            </a:r>
            <a:endParaRPr lang="en-US" dirty="0"/>
          </a:p>
        </p:txBody>
      </p:sp>
      <p:sp>
        <p:nvSpPr>
          <p:cNvPr id="2" name="Text Placeholder 1">
            <a:extLst>
              <a:ext uri="{FF2B5EF4-FFF2-40B4-BE49-F238E27FC236}">
                <a16:creationId xmlns:a16="http://schemas.microsoft.com/office/drawing/2014/main" id="{F32AEC86-6261-17A9-0E1C-82C1F91CC29C}"/>
              </a:ext>
            </a:extLst>
          </p:cNvPr>
          <p:cNvSpPr>
            <a:spLocks noGrp="1"/>
          </p:cNvSpPr>
          <p:nvPr>
            <p:ph type="body" sz="quarter" idx="10"/>
          </p:nvPr>
        </p:nvSpPr>
        <p:spPr>
          <a:xfrm>
            <a:off x="1772127" y="5241061"/>
            <a:ext cx="6611179" cy="1575139"/>
          </a:xfrm>
        </p:spPr>
        <p:txBody>
          <a:bodyPr numCol="2">
            <a:normAutofit/>
          </a:bodyPr>
          <a:lstStyle/>
          <a:p>
            <a:r>
              <a:rPr lang="en-US" dirty="0"/>
              <a:t>2K</a:t>
            </a:r>
          </a:p>
          <a:p>
            <a:r>
              <a:rPr lang="en-US" dirty="0"/>
              <a:t>3K</a:t>
            </a:r>
            <a:br>
              <a:rPr lang="en-US" dirty="0"/>
            </a:br>
            <a:endParaRPr lang="en-US" dirty="0"/>
          </a:p>
          <a:p>
            <a:r>
              <a:rPr lang="en-US" dirty="0"/>
              <a:t>5K</a:t>
            </a:r>
          </a:p>
          <a:p>
            <a:r>
              <a:rPr lang="en-US" dirty="0"/>
              <a:t>8K</a:t>
            </a:r>
          </a:p>
          <a:p>
            <a:endParaRPr lang="en-US" dirty="0"/>
          </a:p>
        </p:txBody>
      </p:sp>
      <p:sp>
        <p:nvSpPr>
          <p:cNvPr id="3" name="Text Placeholder 2">
            <a:extLst>
              <a:ext uri="{FF2B5EF4-FFF2-40B4-BE49-F238E27FC236}">
                <a16:creationId xmlns:a16="http://schemas.microsoft.com/office/drawing/2014/main" id="{BC3CCA67-2B13-159C-28A4-F4F3551534E5}"/>
              </a:ext>
            </a:extLst>
          </p:cNvPr>
          <p:cNvSpPr>
            <a:spLocks noGrp="1"/>
          </p:cNvSpPr>
          <p:nvPr>
            <p:ph type="body" sz="quarter" idx="11"/>
          </p:nvPr>
        </p:nvSpPr>
        <p:spPr/>
        <p:txBody>
          <a:bodyPr/>
          <a:lstStyle/>
          <a:p>
            <a:r>
              <a:rPr lang="en-US" dirty="0"/>
              <a:t>23</a:t>
            </a:r>
          </a:p>
        </p:txBody>
      </p:sp>
      <p:grpSp>
        <p:nvGrpSpPr>
          <p:cNvPr id="6" name="Group 2"/>
          <p:cNvGrpSpPr>
            <a:grpSpLocks/>
          </p:cNvGrpSpPr>
          <p:nvPr/>
        </p:nvGrpSpPr>
        <p:grpSpPr bwMode="auto">
          <a:xfrm>
            <a:off x="812483" y="1794669"/>
            <a:ext cx="8229600" cy="3201987"/>
            <a:chOff x="403" y="143"/>
            <a:chExt cx="5184" cy="2017"/>
          </a:xfrm>
        </p:grpSpPr>
        <p:sp>
          <p:nvSpPr>
            <p:cNvPr id="7" name="Text Box 3"/>
            <p:cNvSpPr txBox="1">
              <a:spLocks noChangeArrowheads="1"/>
            </p:cNvSpPr>
            <p:nvPr/>
          </p:nvSpPr>
          <p:spPr bwMode="auto">
            <a:xfrm>
              <a:off x="4953" y="662"/>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2K  </a:t>
              </a:r>
            </a:p>
          </p:txBody>
        </p:sp>
        <p:sp>
          <p:nvSpPr>
            <p:cNvPr id="8" name="Rectangle 4"/>
            <p:cNvSpPr>
              <a:spLocks noChangeArrowheads="1"/>
            </p:cNvSpPr>
            <p:nvPr/>
          </p:nvSpPr>
          <p:spPr bwMode="auto">
            <a:xfrm>
              <a:off x="4723" y="546"/>
              <a:ext cx="864" cy="45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 name="Rectangle 5"/>
            <p:cNvSpPr>
              <a:spLocks noChangeArrowheads="1"/>
            </p:cNvSpPr>
            <p:nvPr/>
          </p:nvSpPr>
          <p:spPr bwMode="auto">
            <a:xfrm>
              <a:off x="4723" y="1324"/>
              <a:ext cx="864" cy="77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 name="Text Box 6"/>
            <p:cNvSpPr txBox="1">
              <a:spLocks noChangeArrowheads="1"/>
            </p:cNvSpPr>
            <p:nvPr/>
          </p:nvSpPr>
          <p:spPr bwMode="auto">
            <a:xfrm>
              <a:off x="403" y="432"/>
              <a:ext cx="13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Allocation table    </a:t>
              </a:r>
            </a:p>
          </p:txBody>
        </p:sp>
        <p:sp>
          <p:nvSpPr>
            <p:cNvPr id="11" name="Text Box 7"/>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Occupied bit  </a:t>
              </a:r>
            </a:p>
          </p:txBody>
        </p:sp>
        <p:sp>
          <p:nvSpPr>
            <p:cNvPr id="12" name="Rectangle 8"/>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 name="Text Box 9"/>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Partition Size </a:t>
              </a:r>
            </a:p>
          </p:txBody>
        </p:sp>
        <p:sp>
          <p:nvSpPr>
            <p:cNvPr id="14" name="Rectangle 10"/>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 name="Text Box 11"/>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6" name="Rectangle 12"/>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 name="Text Box 13"/>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1  </a:t>
              </a:r>
            </a:p>
          </p:txBody>
        </p:sp>
        <p:sp>
          <p:nvSpPr>
            <p:cNvPr id="18" name="Rectangle 14"/>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 name="Text Box 15"/>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5K</a:t>
              </a:r>
            </a:p>
          </p:txBody>
        </p:sp>
        <p:sp>
          <p:nvSpPr>
            <p:cNvPr id="20" name="Rectangle 16"/>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 name="Text Box 17"/>
            <p:cNvSpPr txBox="1">
              <a:spLocks noChangeArrowheads="1"/>
            </p:cNvSpPr>
            <p:nvPr/>
          </p:nvSpPr>
          <p:spPr bwMode="auto">
            <a:xfrm>
              <a:off x="2879" y="1357"/>
              <a:ext cx="109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P2 (need 2k) </a:t>
              </a:r>
            </a:p>
          </p:txBody>
        </p:sp>
        <p:sp>
          <p:nvSpPr>
            <p:cNvPr id="22" name="Rectangle 18"/>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3" name="Text Box 19"/>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 </a:t>
              </a:r>
            </a:p>
          </p:txBody>
        </p:sp>
        <p:sp>
          <p:nvSpPr>
            <p:cNvPr id="24" name="Rectangle 20"/>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5" name="Text Box 21"/>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a:t>
              </a:r>
            </a:p>
          </p:txBody>
        </p:sp>
        <p:sp>
          <p:nvSpPr>
            <p:cNvPr id="26" name="Rectangle 22"/>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7" name="Text Box 23"/>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P1 (need 6K)   </a:t>
              </a:r>
            </a:p>
          </p:txBody>
        </p:sp>
        <p:sp>
          <p:nvSpPr>
            <p:cNvPr id="28" name="Rectangle 24"/>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 name="Text Box 25"/>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30" name="Rectangle 26"/>
            <p:cNvSpPr>
              <a:spLocks noChangeArrowheads="1"/>
            </p:cNvSpPr>
            <p:nvPr/>
          </p:nvSpPr>
          <p:spPr bwMode="auto">
            <a:xfrm>
              <a:off x="4723" y="1296"/>
              <a:ext cx="864" cy="51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1" name="Text Box 27"/>
            <p:cNvSpPr txBox="1">
              <a:spLocks noChangeArrowheads="1"/>
            </p:cNvSpPr>
            <p:nvPr/>
          </p:nvSpPr>
          <p:spPr bwMode="auto">
            <a:xfrm>
              <a:off x="4971" y="1469"/>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6K  </a:t>
              </a:r>
            </a:p>
          </p:txBody>
        </p:sp>
        <p:sp>
          <p:nvSpPr>
            <p:cNvPr id="32" name="Rectangle 28"/>
            <p:cNvSpPr>
              <a:spLocks noChangeArrowheads="1"/>
            </p:cNvSpPr>
            <p:nvPr/>
          </p:nvSpPr>
          <p:spPr bwMode="auto">
            <a:xfrm>
              <a:off x="4723" y="1814"/>
              <a:ext cx="864" cy="288"/>
            </a:xfrm>
            <a:prstGeom prst="rect">
              <a:avLst/>
            </a:prstGeom>
            <a:solidFill>
              <a:schemeClr val="tx2">
                <a:lumMod val="50000"/>
                <a:lumOff val="50000"/>
              </a:schemeClr>
            </a:solidFill>
            <a:ln w="9525">
              <a:solidFill>
                <a:schemeClr val="tx1"/>
              </a:solidFill>
              <a:miter lim="800000"/>
              <a:headEnd/>
              <a:tailEnd/>
            </a:ln>
          </p:spPr>
          <p:txBody>
            <a:bodyPr wrap="none" anchor="ctr"/>
            <a:lstStyle/>
            <a:p>
              <a:endParaRPr lang="en-US"/>
            </a:p>
          </p:txBody>
        </p:sp>
        <p:sp>
          <p:nvSpPr>
            <p:cNvPr id="33" name="Text Box 29"/>
            <p:cNvSpPr txBox="1">
              <a:spLocks noChangeArrowheads="1"/>
            </p:cNvSpPr>
            <p:nvPr/>
          </p:nvSpPr>
          <p:spPr bwMode="auto">
            <a:xfrm>
              <a:off x="4954" y="1814"/>
              <a:ext cx="30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2K</a:t>
              </a:r>
            </a:p>
          </p:txBody>
        </p:sp>
      </p:grpSp>
      <p:sp>
        <p:nvSpPr>
          <p:cNvPr id="34" name="Rectangle 28"/>
          <p:cNvSpPr>
            <a:spLocks noChangeArrowheads="1"/>
          </p:cNvSpPr>
          <p:nvPr/>
        </p:nvSpPr>
        <p:spPr bwMode="auto">
          <a:xfrm>
            <a:off x="7670483" y="3167856"/>
            <a:ext cx="1371600" cy="457200"/>
          </a:xfrm>
          <a:prstGeom prst="rect">
            <a:avLst/>
          </a:prstGeom>
          <a:solidFill>
            <a:schemeClr val="tx2">
              <a:lumMod val="50000"/>
              <a:lumOff val="50000"/>
            </a:schemeClr>
          </a:solidFill>
          <a:ln w="9525">
            <a:solidFill>
              <a:schemeClr val="tx1"/>
            </a:solidFill>
            <a:miter lim="800000"/>
            <a:headEnd/>
            <a:tailEnd/>
          </a:ln>
        </p:spPr>
        <p:txBody>
          <a:bodyPr wrap="none" anchor="ctr"/>
          <a:lstStyle/>
          <a:p>
            <a:endParaRPr lang="en-US"/>
          </a:p>
        </p:txBody>
      </p:sp>
      <p:sp>
        <p:nvSpPr>
          <p:cNvPr id="35" name="Text Box 29"/>
          <p:cNvSpPr txBox="1">
            <a:spLocks noChangeArrowheads="1"/>
          </p:cNvSpPr>
          <p:nvPr/>
        </p:nvSpPr>
        <p:spPr bwMode="auto">
          <a:xfrm>
            <a:off x="8037196" y="3167856"/>
            <a:ext cx="4762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3K</a:t>
            </a:r>
          </a:p>
        </p:txBody>
      </p:sp>
      <p:sp>
        <p:nvSpPr>
          <p:cNvPr id="36" name="Left Brace 35"/>
          <p:cNvSpPr/>
          <p:nvPr/>
        </p:nvSpPr>
        <p:spPr>
          <a:xfrm>
            <a:off x="7244080" y="2434431"/>
            <a:ext cx="426403" cy="11906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p:cNvSpPr/>
          <p:nvPr/>
        </p:nvSpPr>
        <p:spPr>
          <a:xfrm>
            <a:off x="7244080" y="3669506"/>
            <a:ext cx="426403" cy="123507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9" name="Straight Arrow Connector 38"/>
          <p:cNvCxnSpPr>
            <a:stCxn id="22" idx="3"/>
            <a:endCxn id="36" idx="1"/>
          </p:cNvCxnSpPr>
          <p:nvPr/>
        </p:nvCxnSpPr>
        <p:spPr>
          <a:xfrm flipV="1">
            <a:off x="6573521" y="3029744"/>
            <a:ext cx="670559" cy="8691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8" idx="3"/>
            <a:endCxn id="37" idx="1"/>
          </p:cNvCxnSpPr>
          <p:nvPr/>
        </p:nvCxnSpPr>
        <p:spPr>
          <a:xfrm flipV="1">
            <a:off x="6573521" y="4264818"/>
            <a:ext cx="670559" cy="3659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Right Arrow 41">
            <a:extLst>
              <a:ext uri="{FF2B5EF4-FFF2-40B4-BE49-F238E27FC236}">
                <a16:creationId xmlns:a16="http://schemas.microsoft.com/office/drawing/2014/main" id="{28C89FA4-439A-38B1-0042-7BC7FBC030AD}"/>
              </a:ext>
            </a:extLst>
          </p:cNvPr>
          <p:cNvSpPr/>
          <p:nvPr/>
        </p:nvSpPr>
        <p:spPr>
          <a:xfrm>
            <a:off x="4144488" y="5332022"/>
            <a:ext cx="760021" cy="3443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21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Total external fragmentation is</a:t>
            </a:r>
            <a:r>
              <a:rPr lang="mr-IN" dirty="0"/>
              <a:t>…</a:t>
            </a:r>
            <a:endParaRPr lang="en-US" dirty="0"/>
          </a:p>
        </p:txBody>
      </p:sp>
      <p:sp>
        <p:nvSpPr>
          <p:cNvPr id="2" name="Text Placeholder 1">
            <a:extLst>
              <a:ext uri="{FF2B5EF4-FFF2-40B4-BE49-F238E27FC236}">
                <a16:creationId xmlns:a16="http://schemas.microsoft.com/office/drawing/2014/main" id="{717D536A-DA8E-1358-B3A4-D778D0800653}"/>
              </a:ext>
            </a:extLst>
          </p:cNvPr>
          <p:cNvSpPr>
            <a:spLocks noGrp="1"/>
          </p:cNvSpPr>
          <p:nvPr>
            <p:ph type="body" sz="quarter" idx="10"/>
          </p:nvPr>
        </p:nvSpPr>
        <p:spPr>
          <a:xfrm>
            <a:off x="1781504" y="5330000"/>
            <a:ext cx="6611179" cy="1235075"/>
          </a:xfrm>
        </p:spPr>
        <p:txBody>
          <a:bodyPr numCol="2">
            <a:normAutofit fontScale="92500" lnSpcReduction="20000"/>
          </a:bodyPr>
          <a:lstStyle/>
          <a:p>
            <a:r>
              <a:rPr lang="en-US" dirty="0"/>
              <a:t>0K</a:t>
            </a:r>
          </a:p>
          <a:p>
            <a:r>
              <a:rPr lang="en-US" dirty="0"/>
              <a:t>2K</a:t>
            </a:r>
            <a:br>
              <a:rPr lang="en-US" dirty="0"/>
            </a:br>
            <a:endParaRPr lang="en-US" dirty="0"/>
          </a:p>
          <a:p>
            <a:r>
              <a:rPr lang="en-US" dirty="0"/>
              <a:t>5K</a:t>
            </a:r>
          </a:p>
          <a:p>
            <a:r>
              <a:rPr lang="en-US" dirty="0"/>
              <a:t>8K</a:t>
            </a:r>
          </a:p>
          <a:p>
            <a:endParaRPr lang="en-US" dirty="0"/>
          </a:p>
        </p:txBody>
      </p:sp>
      <p:sp>
        <p:nvSpPr>
          <p:cNvPr id="3" name="Text Placeholder 2">
            <a:extLst>
              <a:ext uri="{FF2B5EF4-FFF2-40B4-BE49-F238E27FC236}">
                <a16:creationId xmlns:a16="http://schemas.microsoft.com/office/drawing/2014/main" id="{5E12179E-2022-4789-FC22-3B1860F60815}"/>
              </a:ext>
            </a:extLst>
          </p:cNvPr>
          <p:cNvSpPr>
            <a:spLocks noGrp="1"/>
          </p:cNvSpPr>
          <p:nvPr>
            <p:ph type="body" sz="quarter" idx="11"/>
          </p:nvPr>
        </p:nvSpPr>
        <p:spPr/>
        <p:txBody>
          <a:bodyPr/>
          <a:lstStyle/>
          <a:p>
            <a:r>
              <a:rPr lang="en-US" dirty="0"/>
              <a:t>27</a:t>
            </a:r>
          </a:p>
        </p:txBody>
      </p:sp>
      <p:grpSp>
        <p:nvGrpSpPr>
          <p:cNvPr id="6" name="Group 2"/>
          <p:cNvGrpSpPr>
            <a:grpSpLocks/>
          </p:cNvGrpSpPr>
          <p:nvPr/>
        </p:nvGrpSpPr>
        <p:grpSpPr bwMode="auto">
          <a:xfrm>
            <a:off x="812483" y="1806544"/>
            <a:ext cx="8229600" cy="3201987"/>
            <a:chOff x="403" y="143"/>
            <a:chExt cx="5184" cy="2017"/>
          </a:xfrm>
        </p:grpSpPr>
        <p:sp>
          <p:nvSpPr>
            <p:cNvPr id="7" name="Text Box 3"/>
            <p:cNvSpPr txBox="1">
              <a:spLocks noChangeArrowheads="1"/>
            </p:cNvSpPr>
            <p:nvPr/>
          </p:nvSpPr>
          <p:spPr bwMode="auto">
            <a:xfrm>
              <a:off x="4953" y="660"/>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2K  </a:t>
              </a:r>
            </a:p>
          </p:txBody>
        </p:sp>
        <p:sp>
          <p:nvSpPr>
            <p:cNvPr id="8" name="Rectangle 4"/>
            <p:cNvSpPr>
              <a:spLocks noChangeArrowheads="1"/>
            </p:cNvSpPr>
            <p:nvPr/>
          </p:nvSpPr>
          <p:spPr bwMode="auto">
            <a:xfrm>
              <a:off x="4723" y="546"/>
              <a:ext cx="864" cy="45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 name="Rectangle 5"/>
            <p:cNvSpPr>
              <a:spLocks noChangeArrowheads="1"/>
            </p:cNvSpPr>
            <p:nvPr/>
          </p:nvSpPr>
          <p:spPr bwMode="auto">
            <a:xfrm>
              <a:off x="4723" y="1324"/>
              <a:ext cx="864" cy="77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 name="Text Box 6"/>
            <p:cNvSpPr txBox="1">
              <a:spLocks noChangeArrowheads="1"/>
            </p:cNvSpPr>
            <p:nvPr/>
          </p:nvSpPr>
          <p:spPr bwMode="auto">
            <a:xfrm>
              <a:off x="403" y="432"/>
              <a:ext cx="13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Allocation table    </a:t>
              </a:r>
            </a:p>
          </p:txBody>
        </p:sp>
        <p:sp>
          <p:nvSpPr>
            <p:cNvPr id="11" name="Text Box 7"/>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Occupied bit  </a:t>
              </a:r>
            </a:p>
          </p:txBody>
        </p:sp>
        <p:sp>
          <p:nvSpPr>
            <p:cNvPr id="12" name="Rectangle 8"/>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 name="Text Box 9"/>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Partition Size </a:t>
              </a:r>
            </a:p>
          </p:txBody>
        </p:sp>
        <p:sp>
          <p:nvSpPr>
            <p:cNvPr id="14" name="Rectangle 10"/>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 name="Text Box 11"/>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6" name="Rectangle 12"/>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 name="Text Box 13"/>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1  </a:t>
              </a:r>
            </a:p>
          </p:txBody>
        </p:sp>
        <p:sp>
          <p:nvSpPr>
            <p:cNvPr id="18" name="Rectangle 14"/>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 name="Text Box 15"/>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5K</a:t>
              </a:r>
            </a:p>
          </p:txBody>
        </p:sp>
        <p:sp>
          <p:nvSpPr>
            <p:cNvPr id="20" name="Rectangle 16"/>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 name="Text Box 17"/>
            <p:cNvSpPr txBox="1">
              <a:spLocks noChangeArrowheads="1"/>
            </p:cNvSpPr>
            <p:nvPr/>
          </p:nvSpPr>
          <p:spPr bwMode="auto">
            <a:xfrm>
              <a:off x="2879" y="1357"/>
              <a:ext cx="109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P2 (need 2k) </a:t>
              </a:r>
            </a:p>
          </p:txBody>
        </p:sp>
        <p:sp>
          <p:nvSpPr>
            <p:cNvPr id="22" name="Rectangle 18"/>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3" name="Text Box 19"/>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 </a:t>
              </a:r>
            </a:p>
          </p:txBody>
        </p:sp>
        <p:sp>
          <p:nvSpPr>
            <p:cNvPr id="24" name="Rectangle 20"/>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5" name="Text Box 21"/>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a:t>
              </a:r>
            </a:p>
          </p:txBody>
        </p:sp>
        <p:sp>
          <p:nvSpPr>
            <p:cNvPr id="26" name="Rectangle 22"/>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7" name="Text Box 23"/>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P1 (need 6K)   </a:t>
              </a:r>
            </a:p>
          </p:txBody>
        </p:sp>
        <p:sp>
          <p:nvSpPr>
            <p:cNvPr id="28" name="Rectangle 24"/>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 name="Text Box 25"/>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30" name="Rectangle 26"/>
            <p:cNvSpPr>
              <a:spLocks noChangeArrowheads="1"/>
            </p:cNvSpPr>
            <p:nvPr/>
          </p:nvSpPr>
          <p:spPr bwMode="auto">
            <a:xfrm>
              <a:off x="4723" y="1296"/>
              <a:ext cx="864" cy="51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1" name="Text Box 27"/>
            <p:cNvSpPr txBox="1">
              <a:spLocks noChangeArrowheads="1"/>
            </p:cNvSpPr>
            <p:nvPr/>
          </p:nvSpPr>
          <p:spPr bwMode="auto">
            <a:xfrm>
              <a:off x="4971" y="1469"/>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6K  </a:t>
              </a:r>
            </a:p>
          </p:txBody>
        </p:sp>
        <p:sp>
          <p:nvSpPr>
            <p:cNvPr id="32" name="Rectangle 28"/>
            <p:cNvSpPr>
              <a:spLocks noChangeArrowheads="1"/>
            </p:cNvSpPr>
            <p:nvPr/>
          </p:nvSpPr>
          <p:spPr bwMode="auto">
            <a:xfrm>
              <a:off x="4723" y="1814"/>
              <a:ext cx="864" cy="288"/>
            </a:xfrm>
            <a:prstGeom prst="rect">
              <a:avLst/>
            </a:prstGeom>
            <a:solidFill>
              <a:schemeClr val="tx2">
                <a:lumMod val="50000"/>
                <a:lumOff val="50000"/>
              </a:schemeClr>
            </a:solidFill>
            <a:ln w="9525">
              <a:solidFill>
                <a:schemeClr val="tx1"/>
              </a:solidFill>
              <a:miter lim="800000"/>
              <a:headEnd/>
              <a:tailEnd/>
            </a:ln>
          </p:spPr>
          <p:txBody>
            <a:bodyPr wrap="none" anchor="ctr"/>
            <a:lstStyle/>
            <a:p>
              <a:endParaRPr lang="en-US"/>
            </a:p>
          </p:txBody>
        </p:sp>
        <p:sp>
          <p:nvSpPr>
            <p:cNvPr id="33" name="Text Box 29"/>
            <p:cNvSpPr txBox="1">
              <a:spLocks noChangeArrowheads="1"/>
            </p:cNvSpPr>
            <p:nvPr/>
          </p:nvSpPr>
          <p:spPr bwMode="auto">
            <a:xfrm>
              <a:off x="4954" y="1814"/>
              <a:ext cx="30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2K</a:t>
              </a:r>
            </a:p>
          </p:txBody>
        </p:sp>
      </p:grpSp>
      <p:sp>
        <p:nvSpPr>
          <p:cNvPr id="34" name="Rectangle 28"/>
          <p:cNvSpPr>
            <a:spLocks noChangeArrowheads="1"/>
          </p:cNvSpPr>
          <p:nvPr/>
        </p:nvSpPr>
        <p:spPr bwMode="auto">
          <a:xfrm>
            <a:off x="7670483" y="3179731"/>
            <a:ext cx="1371600" cy="457200"/>
          </a:xfrm>
          <a:prstGeom prst="rect">
            <a:avLst/>
          </a:prstGeom>
          <a:solidFill>
            <a:schemeClr val="tx2">
              <a:lumMod val="50000"/>
              <a:lumOff val="50000"/>
            </a:schemeClr>
          </a:solidFill>
          <a:ln w="9525">
            <a:solidFill>
              <a:schemeClr val="tx1"/>
            </a:solidFill>
            <a:miter lim="800000"/>
            <a:headEnd/>
            <a:tailEnd/>
          </a:ln>
        </p:spPr>
        <p:txBody>
          <a:bodyPr wrap="none" anchor="ctr"/>
          <a:lstStyle/>
          <a:p>
            <a:endParaRPr lang="en-US"/>
          </a:p>
        </p:txBody>
      </p:sp>
      <p:sp>
        <p:nvSpPr>
          <p:cNvPr id="35" name="Text Box 29"/>
          <p:cNvSpPr txBox="1">
            <a:spLocks noChangeArrowheads="1"/>
          </p:cNvSpPr>
          <p:nvPr/>
        </p:nvSpPr>
        <p:spPr bwMode="auto">
          <a:xfrm>
            <a:off x="8037196" y="3179731"/>
            <a:ext cx="4762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3K</a:t>
            </a:r>
          </a:p>
        </p:txBody>
      </p:sp>
      <p:sp>
        <p:nvSpPr>
          <p:cNvPr id="36" name="Left Brace 35"/>
          <p:cNvSpPr/>
          <p:nvPr/>
        </p:nvSpPr>
        <p:spPr>
          <a:xfrm>
            <a:off x="7244080" y="2446306"/>
            <a:ext cx="426403" cy="11906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p:cNvSpPr/>
          <p:nvPr/>
        </p:nvSpPr>
        <p:spPr>
          <a:xfrm>
            <a:off x="7244080" y="3681381"/>
            <a:ext cx="426403" cy="123507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9" name="Straight Arrow Connector 38"/>
          <p:cNvCxnSpPr>
            <a:stCxn id="22" idx="3"/>
            <a:endCxn id="36" idx="1"/>
          </p:cNvCxnSpPr>
          <p:nvPr/>
        </p:nvCxnSpPr>
        <p:spPr>
          <a:xfrm flipV="1">
            <a:off x="6573521" y="3041619"/>
            <a:ext cx="670559" cy="8691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8" idx="3"/>
            <a:endCxn id="37" idx="1"/>
          </p:cNvCxnSpPr>
          <p:nvPr/>
        </p:nvCxnSpPr>
        <p:spPr>
          <a:xfrm flipV="1">
            <a:off x="6573521" y="4276693"/>
            <a:ext cx="670559" cy="3659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Right Arrow 41">
            <a:extLst>
              <a:ext uri="{FF2B5EF4-FFF2-40B4-BE49-F238E27FC236}">
                <a16:creationId xmlns:a16="http://schemas.microsoft.com/office/drawing/2014/main" id="{5DEECCD2-9BDB-596A-6E52-B82D47AD6330}"/>
              </a:ext>
            </a:extLst>
          </p:cNvPr>
          <p:cNvSpPr/>
          <p:nvPr/>
        </p:nvSpPr>
        <p:spPr>
          <a:xfrm>
            <a:off x="812483" y="5318125"/>
            <a:ext cx="760021" cy="3443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8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Overcoming internal fragmentation</a:t>
            </a:r>
          </a:p>
        </p:txBody>
      </p:sp>
      <p:sp>
        <p:nvSpPr>
          <p:cNvPr id="4" name="Content Placeholder 3"/>
          <p:cNvSpPr>
            <a:spLocks noGrp="1"/>
          </p:cNvSpPr>
          <p:nvPr>
            <p:ph idx="1"/>
          </p:nvPr>
        </p:nvSpPr>
        <p:spPr/>
        <p:txBody>
          <a:bodyPr/>
          <a:lstStyle/>
          <a:p>
            <a:r>
              <a:rPr lang="en-US" dirty="0"/>
              <a:t>Allocate exactly what is needed</a:t>
            </a:r>
          </a:p>
          <a:p>
            <a:r>
              <a:rPr lang="en-US" dirty="0"/>
              <a:t>Variable size partitions</a:t>
            </a:r>
          </a:p>
        </p:txBody>
      </p:sp>
    </p:spTree>
    <p:extLst>
      <p:ext uri="{BB962C8B-B14F-4D97-AF65-F5344CB8AC3E}">
        <p14:creationId xmlns:p14="http://schemas.microsoft.com/office/powerpoint/2010/main" val="51837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639763" y="2112963"/>
            <a:ext cx="8229600" cy="3294062"/>
            <a:chOff x="403" y="143"/>
            <a:chExt cx="5184" cy="2075"/>
          </a:xfrm>
        </p:grpSpPr>
        <p:sp>
          <p:nvSpPr>
            <p:cNvPr id="12292" name="Text Box 3"/>
            <p:cNvSpPr txBox="1">
              <a:spLocks noChangeArrowheads="1"/>
            </p:cNvSpPr>
            <p:nvPr/>
          </p:nvSpPr>
          <p:spPr bwMode="auto">
            <a:xfrm>
              <a:off x="4971" y="1295"/>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13K  </a:t>
              </a:r>
            </a:p>
          </p:txBody>
        </p:sp>
        <p:sp>
          <p:nvSpPr>
            <p:cNvPr id="12293" name="Rectangle 4"/>
            <p:cNvSpPr>
              <a:spLocks noChangeArrowheads="1"/>
            </p:cNvSpPr>
            <p:nvPr/>
          </p:nvSpPr>
          <p:spPr bwMode="auto">
            <a:xfrm>
              <a:off x="4723" y="546"/>
              <a:ext cx="864" cy="16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294" name="Text Box 5"/>
            <p:cNvSpPr txBox="1">
              <a:spLocks noChangeArrowheads="1"/>
            </p:cNvSpPr>
            <p:nvPr/>
          </p:nvSpPr>
          <p:spPr bwMode="auto">
            <a:xfrm>
              <a:off x="403" y="432"/>
              <a:ext cx="241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Memory manager allocation table    </a:t>
              </a:r>
            </a:p>
          </p:txBody>
        </p:sp>
        <p:sp>
          <p:nvSpPr>
            <p:cNvPr id="12295" name="Text Box 6"/>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Start address  </a:t>
              </a:r>
            </a:p>
          </p:txBody>
        </p:sp>
        <p:sp>
          <p:nvSpPr>
            <p:cNvPr id="12296" name="Rectangle 7"/>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297" name="Text Box 8"/>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Size </a:t>
              </a:r>
            </a:p>
          </p:txBody>
        </p:sp>
        <p:sp>
          <p:nvSpPr>
            <p:cNvPr id="12298" name="Rectangle 9"/>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299" name="Text Box 10"/>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2300" name="Rectangle 11"/>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301" name="Text Box 12"/>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2302" name="Rectangle 13"/>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303" name="Text Box 14"/>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13K</a:t>
              </a:r>
            </a:p>
          </p:txBody>
        </p:sp>
        <p:sp>
          <p:nvSpPr>
            <p:cNvPr id="12304" name="Rectangle 15"/>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305" name="Text Box 16"/>
            <p:cNvSpPr txBox="1">
              <a:spLocks noChangeArrowheads="1"/>
            </p:cNvSpPr>
            <p:nvPr/>
          </p:nvSpPr>
          <p:spPr bwMode="auto">
            <a:xfrm>
              <a:off x="287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   </a:t>
              </a:r>
            </a:p>
          </p:txBody>
        </p:sp>
        <p:sp>
          <p:nvSpPr>
            <p:cNvPr id="12306" name="Rectangle 17"/>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307" name="Text Box 18"/>
            <p:cNvSpPr txBox="1">
              <a:spLocks noChangeArrowheads="1"/>
            </p:cNvSpPr>
            <p:nvPr/>
          </p:nvSpPr>
          <p:spPr bwMode="auto">
            <a:xfrm>
              <a:off x="4781" y="143"/>
              <a:ext cx="6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grpSp>
      <p:sp>
        <p:nvSpPr>
          <p:cNvPr id="12291" name="Rectangle 19"/>
          <p:cNvSpPr>
            <a:spLocks noGrp="1" noChangeArrowheads="1"/>
          </p:cNvSpPr>
          <p:nvPr>
            <p:ph type="title"/>
          </p:nvPr>
        </p:nvSpPr>
        <p:spPr/>
        <p:txBody>
          <a:bodyPr/>
          <a:lstStyle/>
          <a:p>
            <a:pPr eaLnBrk="1" hangingPunct="1"/>
            <a:r>
              <a:rPr lang="en-US">
                <a:latin typeface="Arial" charset="0"/>
                <a:cs typeface="Arial" charset="0"/>
              </a:rPr>
              <a:t>Variable size partitions</a:t>
            </a:r>
          </a:p>
        </p:txBody>
      </p:sp>
      <p:sp>
        <p:nvSpPr>
          <p:cNvPr id="20" name="TextBox 19"/>
          <p:cNvSpPr txBox="1"/>
          <p:nvPr/>
        </p:nvSpPr>
        <p:spPr>
          <a:xfrm>
            <a:off x="730251" y="5189690"/>
            <a:ext cx="3451740" cy="1477328"/>
          </a:xfrm>
          <a:prstGeom prst="rect">
            <a:avLst/>
          </a:prstGeom>
          <a:noFill/>
        </p:spPr>
        <p:txBody>
          <a:bodyPr wrap="square" rtlCol="0">
            <a:spAutoFit/>
          </a:bodyPr>
          <a:lstStyle/>
          <a:p>
            <a:r>
              <a:rPr lang="en-US" dirty="0" err="1"/>
              <a:t>Struct</a:t>
            </a:r>
            <a:r>
              <a:rPr lang="en-US" dirty="0"/>
              <a:t> </a:t>
            </a:r>
            <a:r>
              <a:rPr lang="en-US" dirty="0" err="1"/>
              <a:t>AT_entry</a:t>
            </a:r>
            <a:r>
              <a:rPr lang="en-US" dirty="0"/>
              <a:t> {</a:t>
            </a:r>
          </a:p>
          <a:p>
            <a:r>
              <a:rPr lang="en-US" dirty="0"/>
              <a:t>	</a:t>
            </a:r>
            <a:r>
              <a:rPr lang="en-US" dirty="0" err="1"/>
              <a:t>int</a:t>
            </a:r>
            <a:r>
              <a:rPr lang="en-US" dirty="0"/>
              <a:t> start;</a:t>
            </a:r>
          </a:p>
          <a:p>
            <a:r>
              <a:rPr lang="en-US" dirty="0"/>
              <a:t>	</a:t>
            </a:r>
            <a:r>
              <a:rPr lang="en-US" dirty="0" err="1"/>
              <a:t>int</a:t>
            </a:r>
            <a:r>
              <a:rPr lang="en-US" dirty="0"/>
              <a:t> size;</a:t>
            </a:r>
          </a:p>
          <a:p>
            <a:r>
              <a:rPr lang="en-US" dirty="0"/>
              <a:t>	</a:t>
            </a:r>
            <a:r>
              <a:rPr lang="en-US" dirty="0" err="1"/>
              <a:t>int</a:t>
            </a:r>
            <a:r>
              <a:rPr lang="en-US" dirty="0"/>
              <a:t> </a:t>
            </a:r>
            <a:r>
              <a:rPr lang="en-US" dirty="0" err="1"/>
              <a:t>pid</a:t>
            </a:r>
            <a:r>
              <a:rPr lang="en-US" dirty="0"/>
              <a:t>;</a:t>
            </a:r>
          </a:p>
          <a:p>
            <a:r>
              <a:rPr lang="en-US" dirty="0"/>
              <a:t>};</a:t>
            </a:r>
          </a:p>
        </p:txBody>
      </p:sp>
    </p:spTree>
    <p:extLst>
      <p:ext uri="{BB962C8B-B14F-4D97-AF65-F5344CB8AC3E}">
        <p14:creationId xmlns:p14="http://schemas.microsoft.com/office/powerpoint/2010/main" val="2331154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639763" y="1660036"/>
            <a:ext cx="8229600" cy="4665662"/>
            <a:chOff x="403" y="143"/>
            <a:chExt cx="5184" cy="2939"/>
          </a:xfrm>
        </p:grpSpPr>
        <p:sp>
          <p:nvSpPr>
            <p:cNvPr id="13319" name="Rectangle 3"/>
            <p:cNvSpPr>
              <a:spLocks noChangeArrowheads="1"/>
            </p:cNvSpPr>
            <p:nvPr/>
          </p:nvSpPr>
          <p:spPr bwMode="auto">
            <a:xfrm>
              <a:off x="4723" y="546"/>
              <a:ext cx="864" cy="1672"/>
            </a:xfrm>
            <a:prstGeom prst="rect">
              <a:avLst/>
            </a:prstGeom>
            <a:solidFill>
              <a:schemeClr val="tx2">
                <a:lumMod val="50000"/>
                <a:lumOff val="50000"/>
              </a:schemeClr>
            </a:solidFill>
            <a:ln w="9525">
              <a:solidFill>
                <a:schemeClr val="tx1"/>
              </a:solidFill>
              <a:miter lim="800000"/>
              <a:headEnd/>
              <a:tailEnd/>
            </a:ln>
          </p:spPr>
          <p:txBody>
            <a:bodyPr wrap="none" anchor="ctr"/>
            <a:lstStyle/>
            <a:p>
              <a:endParaRPr lang="en-US"/>
            </a:p>
          </p:txBody>
        </p:sp>
        <p:sp>
          <p:nvSpPr>
            <p:cNvPr id="13320" name="Text Box 4"/>
            <p:cNvSpPr txBox="1">
              <a:spLocks noChangeArrowheads="1"/>
            </p:cNvSpPr>
            <p:nvPr/>
          </p:nvSpPr>
          <p:spPr bwMode="auto">
            <a:xfrm>
              <a:off x="403" y="432"/>
              <a:ext cx="13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Allocation table    </a:t>
              </a:r>
            </a:p>
          </p:txBody>
        </p:sp>
        <p:sp>
          <p:nvSpPr>
            <p:cNvPr id="13321" name="Text Box 5"/>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Start address  </a:t>
              </a:r>
            </a:p>
          </p:txBody>
        </p:sp>
        <p:sp>
          <p:nvSpPr>
            <p:cNvPr id="13322" name="Rectangle 6"/>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23" name="Text Box 7"/>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Size </a:t>
              </a:r>
            </a:p>
          </p:txBody>
        </p:sp>
        <p:sp>
          <p:nvSpPr>
            <p:cNvPr id="13324" name="Rectangle 8"/>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25" name="Text Box 9"/>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3326" name="Rectangle 10"/>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27" name="Text Box 11"/>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3328" name="Rectangle 12"/>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29" name="Text Box 13"/>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a:t>
              </a:r>
            </a:p>
          </p:txBody>
        </p:sp>
        <p:sp>
          <p:nvSpPr>
            <p:cNvPr id="13330" name="Rectangle 14"/>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31" name="Text Box 15"/>
            <p:cNvSpPr txBox="1">
              <a:spLocks noChangeArrowheads="1"/>
            </p:cNvSpPr>
            <p:nvPr/>
          </p:nvSpPr>
          <p:spPr bwMode="auto">
            <a:xfrm>
              <a:off x="287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P1   </a:t>
              </a:r>
            </a:p>
          </p:txBody>
        </p:sp>
        <p:sp>
          <p:nvSpPr>
            <p:cNvPr id="13332" name="Rectangle 16"/>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33" name="Text Box 17"/>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13334" name="Text Box 18"/>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  </a:t>
              </a:r>
            </a:p>
          </p:txBody>
        </p:sp>
        <p:sp>
          <p:nvSpPr>
            <p:cNvPr id="13335" name="Rectangle 19"/>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36" name="Text Box 20"/>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6K</a:t>
              </a:r>
            </a:p>
          </p:txBody>
        </p:sp>
        <p:sp>
          <p:nvSpPr>
            <p:cNvPr id="13337" name="Rectangle 21"/>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38" name="Text Box 22"/>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P2   </a:t>
              </a:r>
            </a:p>
          </p:txBody>
        </p:sp>
        <p:sp>
          <p:nvSpPr>
            <p:cNvPr id="13339" name="Rectangle 23"/>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40" name="Text Box 24"/>
            <p:cNvSpPr txBox="1">
              <a:spLocks noChangeArrowheads="1"/>
            </p:cNvSpPr>
            <p:nvPr/>
          </p:nvSpPr>
          <p:spPr bwMode="auto">
            <a:xfrm>
              <a:off x="460"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 </a:t>
              </a:r>
            </a:p>
          </p:txBody>
        </p:sp>
        <p:sp>
          <p:nvSpPr>
            <p:cNvPr id="13341" name="Rectangle 25"/>
            <p:cNvSpPr>
              <a:spLocks noChangeArrowheads="1"/>
            </p:cNvSpPr>
            <p:nvPr/>
          </p:nvSpPr>
          <p:spPr bwMode="auto">
            <a:xfrm>
              <a:off x="403"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42" name="Text Box 26"/>
            <p:cNvSpPr txBox="1">
              <a:spLocks noChangeArrowheads="1"/>
            </p:cNvSpPr>
            <p:nvPr/>
          </p:nvSpPr>
          <p:spPr bwMode="auto">
            <a:xfrm>
              <a:off x="1669"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3K</a:t>
              </a:r>
            </a:p>
          </p:txBody>
        </p:sp>
        <p:sp>
          <p:nvSpPr>
            <p:cNvPr id="13343" name="Rectangle 27"/>
            <p:cNvSpPr>
              <a:spLocks noChangeArrowheads="1"/>
            </p:cNvSpPr>
            <p:nvPr/>
          </p:nvSpPr>
          <p:spPr bwMode="auto">
            <a:xfrm>
              <a:off x="1612"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44" name="Text Box 28"/>
            <p:cNvSpPr txBox="1">
              <a:spLocks noChangeArrowheads="1"/>
            </p:cNvSpPr>
            <p:nvPr/>
          </p:nvSpPr>
          <p:spPr bwMode="auto">
            <a:xfrm>
              <a:off x="2879"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P3   </a:t>
              </a:r>
            </a:p>
          </p:txBody>
        </p:sp>
        <p:sp>
          <p:nvSpPr>
            <p:cNvPr id="13345" name="Rectangle 29"/>
            <p:cNvSpPr>
              <a:spLocks noChangeArrowheads="1"/>
            </p:cNvSpPr>
            <p:nvPr/>
          </p:nvSpPr>
          <p:spPr bwMode="auto">
            <a:xfrm>
              <a:off x="2822"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46" name="Text Box 30"/>
            <p:cNvSpPr txBox="1">
              <a:spLocks noChangeArrowheads="1"/>
            </p:cNvSpPr>
            <p:nvPr/>
          </p:nvSpPr>
          <p:spPr bwMode="auto">
            <a:xfrm>
              <a:off x="460" y="2740"/>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11K</a:t>
              </a:r>
            </a:p>
          </p:txBody>
        </p:sp>
        <p:sp>
          <p:nvSpPr>
            <p:cNvPr id="13347" name="Rectangle 31"/>
            <p:cNvSpPr>
              <a:spLocks noChangeArrowheads="1"/>
            </p:cNvSpPr>
            <p:nvPr/>
          </p:nvSpPr>
          <p:spPr bwMode="auto">
            <a:xfrm>
              <a:off x="403" y="2621"/>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48" name="Text Box 32"/>
            <p:cNvSpPr txBox="1">
              <a:spLocks noChangeArrowheads="1"/>
            </p:cNvSpPr>
            <p:nvPr/>
          </p:nvSpPr>
          <p:spPr bwMode="auto">
            <a:xfrm>
              <a:off x="1669" y="2740"/>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a:t>
              </a:r>
            </a:p>
          </p:txBody>
        </p:sp>
        <p:sp>
          <p:nvSpPr>
            <p:cNvPr id="13349" name="Rectangle 33"/>
            <p:cNvSpPr>
              <a:spLocks noChangeArrowheads="1"/>
            </p:cNvSpPr>
            <p:nvPr/>
          </p:nvSpPr>
          <p:spPr bwMode="auto">
            <a:xfrm>
              <a:off x="1612" y="2621"/>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50" name="Text Box 34"/>
            <p:cNvSpPr txBox="1">
              <a:spLocks noChangeArrowheads="1"/>
            </p:cNvSpPr>
            <p:nvPr/>
          </p:nvSpPr>
          <p:spPr bwMode="auto">
            <a:xfrm>
              <a:off x="2879" y="2740"/>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 </a:t>
              </a:r>
            </a:p>
          </p:txBody>
        </p:sp>
        <p:sp>
          <p:nvSpPr>
            <p:cNvPr id="13351" name="Rectangle 35"/>
            <p:cNvSpPr>
              <a:spLocks noChangeArrowheads="1"/>
            </p:cNvSpPr>
            <p:nvPr/>
          </p:nvSpPr>
          <p:spPr bwMode="auto">
            <a:xfrm>
              <a:off x="2822" y="2621"/>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352" name="Rectangle 36"/>
            <p:cNvSpPr>
              <a:spLocks noChangeArrowheads="1"/>
            </p:cNvSpPr>
            <p:nvPr/>
          </p:nvSpPr>
          <p:spPr bwMode="auto">
            <a:xfrm>
              <a:off x="4723" y="547"/>
              <a:ext cx="864" cy="1325"/>
            </a:xfrm>
            <a:prstGeom prst="rect">
              <a:avLst/>
            </a:prstGeom>
            <a:solidFill>
              <a:srgbClr val="C0C0C0"/>
            </a:solidFill>
            <a:ln w="9525">
              <a:solidFill>
                <a:schemeClr val="tx1"/>
              </a:solidFill>
              <a:miter lim="800000"/>
              <a:headEnd/>
              <a:tailEnd/>
            </a:ln>
          </p:spPr>
          <p:txBody>
            <a:bodyPr wrap="none" anchor="ctr"/>
            <a:lstStyle/>
            <a:p>
              <a:pPr algn="ctr"/>
              <a:endParaRPr lang="en-US" sz="1800" b="1"/>
            </a:p>
          </p:txBody>
        </p:sp>
        <p:sp>
          <p:nvSpPr>
            <p:cNvPr id="13353" name="Text Box 37"/>
            <p:cNvSpPr txBox="1">
              <a:spLocks noChangeArrowheads="1"/>
            </p:cNvSpPr>
            <p:nvPr/>
          </p:nvSpPr>
          <p:spPr bwMode="auto">
            <a:xfrm>
              <a:off x="4971" y="1180"/>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11K  </a:t>
              </a:r>
            </a:p>
          </p:txBody>
        </p:sp>
        <p:sp>
          <p:nvSpPr>
            <p:cNvPr id="13354" name="Text Box 38"/>
            <p:cNvSpPr txBox="1">
              <a:spLocks noChangeArrowheads="1"/>
            </p:cNvSpPr>
            <p:nvPr/>
          </p:nvSpPr>
          <p:spPr bwMode="auto">
            <a:xfrm>
              <a:off x="4971" y="1929"/>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  </a:t>
              </a:r>
            </a:p>
          </p:txBody>
        </p:sp>
      </p:grpSp>
      <p:sp>
        <p:nvSpPr>
          <p:cNvPr id="13315" name="Line 40"/>
          <p:cNvSpPr>
            <a:spLocks noChangeShapeType="1"/>
          </p:cNvSpPr>
          <p:nvPr/>
        </p:nvSpPr>
        <p:spPr bwMode="auto">
          <a:xfrm flipV="1">
            <a:off x="6400800" y="4862023"/>
            <a:ext cx="1096963" cy="12874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16" name="Line 41"/>
          <p:cNvSpPr>
            <a:spLocks noChangeShapeType="1"/>
          </p:cNvSpPr>
          <p:nvPr/>
        </p:nvSpPr>
        <p:spPr bwMode="auto">
          <a:xfrm flipV="1">
            <a:off x="6394450" y="3587261"/>
            <a:ext cx="1103313" cy="9080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17" name="Line 42"/>
          <p:cNvSpPr>
            <a:spLocks noChangeShapeType="1"/>
          </p:cNvSpPr>
          <p:nvPr/>
        </p:nvSpPr>
        <p:spPr bwMode="auto">
          <a:xfrm flipV="1">
            <a:off x="6400800" y="3953973"/>
            <a:ext cx="1096963" cy="10969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18" name="Line 43"/>
          <p:cNvSpPr>
            <a:spLocks noChangeShapeType="1"/>
          </p:cNvSpPr>
          <p:nvPr/>
        </p:nvSpPr>
        <p:spPr bwMode="auto">
          <a:xfrm flipV="1">
            <a:off x="6400800" y="2857011"/>
            <a:ext cx="1096963" cy="81597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 name="Title 1"/>
          <p:cNvSpPr>
            <a:spLocks noGrp="1"/>
          </p:cNvSpPr>
          <p:nvPr>
            <p:ph type="title"/>
          </p:nvPr>
        </p:nvSpPr>
        <p:spPr/>
        <p:txBody>
          <a:bodyPr/>
          <a:lstStyle/>
          <a:p>
            <a:r>
              <a:rPr lang="en-US" dirty="0"/>
              <a:t>Partition table a little while later</a:t>
            </a:r>
          </a:p>
        </p:txBody>
      </p:sp>
      <p:sp>
        <p:nvSpPr>
          <p:cNvPr id="3" name="Content Placeholder 2"/>
          <p:cNvSpPr>
            <a:spLocks noGrp="1"/>
          </p:cNvSpPr>
          <p:nvPr>
            <p:ph idx="1"/>
          </p:nvPr>
        </p:nvSpPr>
        <p:spPr>
          <a:xfrm>
            <a:off x="2892428" y="1924831"/>
            <a:ext cx="5029199" cy="754062"/>
          </a:xfrm>
        </p:spPr>
        <p:txBody>
          <a:bodyPr>
            <a:normAutofit lnSpcReduction="10000"/>
          </a:bodyPr>
          <a:lstStyle/>
          <a:p>
            <a:pPr marL="0" indent="0">
              <a:buNone/>
            </a:pPr>
            <a:r>
              <a:rPr lang="en-US" dirty="0">
                <a:solidFill>
                  <a:srgbClr val="990000"/>
                </a:solidFill>
              </a:rPr>
              <a:t>Grows and shrinks as partitions get created and released</a:t>
            </a:r>
          </a:p>
        </p:txBody>
      </p:sp>
    </p:spTree>
    <p:extLst>
      <p:ext uri="{BB962C8B-B14F-4D97-AF65-F5344CB8AC3E}">
        <p14:creationId xmlns:p14="http://schemas.microsoft.com/office/powerpoint/2010/main" val="123738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639763" y="1644968"/>
            <a:ext cx="8229600" cy="4665662"/>
            <a:chOff x="403" y="143"/>
            <a:chExt cx="5184" cy="2939"/>
          </a:xfrm>
        </p:grpSpPr>
        <p:sp>
          <p:nvSpPr>
            <p:cNvPr id="14342" name="Rectangle 3"/>
            <p:cNvSpPr>
              <a:spLocks noChangeArrowheads="1"/>
            </p:cNvSpPr>
            <p:nvPr/>
          </p:nvSpPr>
          <p:spPr bwMode="auto">
            <a:xfrm>
              <a:off x="4723" y="546"/>
              <a:ext cx="864" cy="1672"/>
            </a:xfrm>
            <a:prstGeom prst="rect">
              <a:avLst/>
            </a:prstGeom>
            <a:solidFill>
              <a:srgbClr val="868BA4"/>
            </a:solidFill>
            <a:ln w="9525">
              <a:solidFill>
                <a:schemeClr val="tx1"/>
              </a:solidFill>
              <a:miter lim="800000"/>
              <a:headEnd/>
              <a:tailEnd/>
            </a:ln>
          </p:spPr>
          <p:txBody>
            <a:bodyPr wrap="none" anchor="ctr"/>
            <a:lstStyle/>
            <a:p>
              <a:endParaRPr lang="en-US"/>
            </a:p>
          </p:txBody>
        </p:sp>
        <p:sp>
          <p:nvSpPr>
            <p:cNvPr id="14343" name="Text Box 4"/>
            <p:cNvSpPr txBox="1">
              <a:spLocks noChangeArrowheads="1"/>
            </p:cNvSpPr>
            <p:nvPr/>
          </p:nvSpPr>
          <p:spPr bwMode="auto">
            <a:xfrm>
              <a:off x="403" y="432"/>
              <a:ext cx="13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Allocation table    </a:t>
              </a:r>
            </a:p>
          </p:txBody>
        </p:sp>
        <p:sp>
          <p:nvSpPr>
            <p:cNvPr id="14344" name="Text Box 5"/>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Start address  </a:t>
              </a:r>
            </a:p>
          </p:txBody>
        </p:sp>
        <p:sp>
          <p:nvSpPr>
            <p:cNvPr id="14345" name="Rectangle 6"/>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46" name="Text Box 7"/>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Size </a:t>
              </a:r>
            </a:p>
          </p:txBody>
        </p:sp>
        <p:sp>
          <p:nvSpPr>
            <p:cNvPr id="14347" name="Rectangle 8"/>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48" name="Text Box 9"/>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4349" name="Rectangle 10"/>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50" name="Text Box 11"/>
            <p:cNvSpPr txBox="1">
              <a:spLocks noChangeArrowheads="1"/>
            </p:cNvSpPr>
            <p:nvPr/>
          </p:nvSpPr>
          <p:spPr bwMode="auto">
            <a:xfrm>
              <a:off x="460" y="1353"/>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990000"/>
                  </a:solidFill>
                </a:rPr>
                <a:t>           0  </a:t>
              </a:r>
            </a:p>
          </p:txBody>
        </p:sp>
        <p:sp>
          <p:nvSpPr>
            <p:cNvPr id="14351" name="Rectangle 12"/>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52" name="Text Box 13"/>
            <p:cNvSpPr txBox="1">
              <a:spLocks noChangeArrowheads="1"/>
            </p:cNvSpPr>
            <p:nvPr/>
          </p:nvSpPr>
          <p:spPr bwMode="auto">
            <a:xfrm>
              <a:off x="1669" y="1353"/>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990000"/>
                  </a:solidFill>
                </a:rPr>
                <a:t>          2K</a:t>
              </a:r>
            </a:p>
          </p:txBody>
        </p:sp>
        <p:sp>
          <p:nvSpPr>
            <p:cNvPr id="14353" name="Rectangle 14"/>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54" name="Text Box 15"/>
            <p:cNvSpPr txBox="1">
              <a:spLocks noChangeArrowheads="1"/>
            </p:cNvSpPr>
            <p:nvPr/>
          </p:nvSpPr>
          <p:spPr bwMode="auto">
            <a:xfrm>
              <a:off x="2864" y="1357"/>
              <a:ext cx="115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solidFill>
                    <a:srgbClr val="990000"/>
                  </a:solidFill>
                </a:rPr>
                <a:t>P1 -&gt; FREE</a:t>
              </a:r>
            </a:p>
          </p:txBody>
        </p:sp>
        <p:sp>
          <p:nvSpPr>
            <p:cNvPr id="14355" name="Rectangle 16"/>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56" name="Text Box 17"/>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14357" name="Text Box 18"/>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  </a:t>
              </a:r>
            </a:p>
          </p:txBody>
        </p:sp>
        <p:sp>
          <p:nvSpPr>
            <p:cNvPr id="14358" name="Rectangle 19"/>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59" name="Text Box 20"/>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6K</a:t>
              </a:r>
            </a:p>
          </p:txBody>
        </p:sp>
        <p:sp>
          <p:nvSpPr>
            <p:cNvPr id="14360" name="Rectangle 21"/>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61" name="Text Box 22"/>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P2   </a:t>
              </a:r>
            </a:p>
          </p:txBody>
        </p:sp>
        <p:sp>
          <p:nvSpPr>
            <p:cNvPr id="14362" name="Rectangle 23"/>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63" name="Text Box 24"/>
            <p:cNvSpPr txBox="1">
              <a:spLocks noChangeArrowheads="1"/>
            </p:cNvSpPr>
            <p:nvPr/>
          </p:nvSpPr>
          <p:spPr bwMode="auto">
            <a:xfrm>
              <a:off x="460"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 </a:t>
              </a:r>
            </a:p>
          </p:txBody>
        </p:sp>
        <p:sp>
          <p:nvSpPr>
            <p:cNvPr id="14364" name="Rectangle 25"/>
            <p:cNvSpPr>
              <a:spLocks noChangeArrowheads="1"/>
            </p:cNvSpPr>
            <p:nvPr/>
          </p:nvSpPr>
          <p:spPr bwMode="auto">
            <a:xfrm>
              <a:off x="403"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65" name="Text Box 26"/>
            <p:cNvSpPr txBox="1">
              <a:spLocks noChangeArrowheads="1"/>
            </p:cNvSpPr>
            <p:nvPr/>
          </p:nvSpPr>
          <p:spPr bwMode="auto">
            <a:xfrm>
              <a:off x="1669"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3K</a:t>
              </a:r>
            </a:p>
          </p:txBody>
        </p:sp>
        <p:sp>
          <p:nvSpPr>
            <p:cNvPr id="14366" name="Rectangle 27"/>
            <p:cNvSpPr>
              <a:spLocks noChangeArrowheads="1"/>
            </p:cNvSpPr>
            <p:nvPr/>
          </p:nvSpPr>
          <p:spPr bwMode="auto">
            <a:xfrm>
              <a:off x="1612"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67" name="Text Box 28"/>
            <p:cNvSpPr txBox="1">
              <a:spLocks noChangeArrowheads="1"/>
            </p:cNvSpPr>
            <p:nvPr/>
          </p:nvSpPr>
          <p:spPr bwMode="auto">
            <a:xfrm>
              <a:off x="2879"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P3   </a:t>
              </a:r>
            </a:p>
          </p:txBody>
        </p:sp>
        <p:sp>
          <p:nvSpPr>
            <p:cNvPr id="14368" name="Rectangle 29"/>
            <p:cNvSpPr>
              <a:spLocks noChangeArrowheads="1"/>
            </p:cNvSpPr>
            <p:nvPr/>
          </p:nvSpPr>
          <p:spPr bwMode="auto">
            <a:xfrm>
              <a:off x="2822"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69" name="Text Box 30"/>
            <p:cNvSpPr txBox="1">
              <a:spLocks noChangeArrowheads="1"/>
            </p:cNvSpPr>
            <p:nvPr/>
          </p:nvSpPr>
          <p:spPr bwMode="auto">
            <a:xfrm>
              <a:off x="460" y="2740"/>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11K</a:t>
              </a:r>
            </a:p>
          </p:txBody>
        </p:sp>
        <p:sp>
          <p:nvSpPr>
            <p:cNvPr id="14370" name="Rectangle 31"/>
            <p:cNvSpPr>
              <a:spLocks noChangeArrowheads="1"/>
            </p:cNvSpPr>
            <p:nvPr/>
          </p:nvSpPr>
          <p:spPr bwMode="auto">
            <a:xfrm>
              <a:off x="403" y="2621"/>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71" name="Text Box 32"/>
            <p:cNvSpPr txBox="1">
              <a:spLocks noChangeArrowheads="1"/>
            </p:cNvSpPr>
            <p:nvPr/>
          </p:nvSpPr>
          <p:spPr bwMode="auto">
            <a:xfrm>
              <a:off x="1669" y="2740"/>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a:t>
              </a:r>
            </a:p>
          </p:txBody>
        </p:sp>
        <p:sp>
          <p:nvSpPr>
            <p:cNvPr id="14372" name="Rectangle 33"/>
            <p:cNvSpPr>
              <a:spLocks noChangeArrowheads="1"/>
            </p:cNvSpPr>
            <p:nvPr/>
          </p:nvSpPr>
          <p:spPr bwMode="auto">
            <a:xfrm>
              <a:off x="1612" y="2621"/>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73" name="Text Box 34"/>
            <p:cNvSpPr txBox="1">
              <a:spLocks noChangeArrowheads="1"/>
            </p:cNvSpPr>
            <p:nvPr/>
          </p:nvSpPr>
          <p:spPr bwMode="auto">
            <a:xfrm>
              <a:off x="2879" y="2740"/>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 </a:t>
              </a:r>
            </a:p>
          </p:txBody>
        </p:sp>
        <p:sp>
          <p:nvSpPr>
            <p:cNvPr id="14374" name="Rectangle 35"/>
            <p:cNvSpPr>
              <a:spLocks noChangeArrowheads="1"/>
            </p:cNvSpPr>
            <p:nvPr/>
          </p:nvSpPr>
          <p:spPr bwMode="auto">
            <a:xfrm>
              <a:off x="2822" y="2621"/>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75" name="Rectangle 36"/>
            <p:cNvSpPr>
              <a:spLocks noChangeArrowheads="1"/>
            </p:cNvSpPr>
            <p:nvPr/>
          </p:nvSpPr>
          <p:spPr bwMode="auto">
            <a:xfrm>
              <a:off x="4723" y="835"/>
              <a:ext cx="864" cy="1095"/>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76" name="Text Box 37"/>
            <p:cNvSpPr txBox="1">
              <a:spLocks noChangeArrowheads="1"/>
            </p:cNvSpPr>
            <p:nvPr/>
          </p:nvSpPr>
          <p:spPr bwMode="auto">
            <a:xfrm>
              <a:off x="4971" y="1238"/>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9K  </a:t>
              </a:r>
            </a:p>
          </p:txBody>
        </p:sp>
        <p:sp>
          <p:nvSpPr>
            <p:cNvPr id="14377" name="Text Box 38"/>
            <p:cNvSpPr txBox="1">
              <a:spLocks noChangeArrowheads="1"/>
            </p:cNvSpPr>
            <p:nvPr/>
          </p:nvSpPr>
          <p:spPr bwMode="auto">
            <a:xfrm>
              <a:off x="5011" y="1987"/>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2K  </a:t>
              </a:r>
            </a:p>
          </p:txBody>
        </p:sp>
        <p:sp>
          <p:nvSpPr>
            <p:cNvPr id="14378" name="Text Box 39"/>
            <p:cNvSpPr txBox="1">
              <a:spLocks noChangeArrowheads="1"/>
            </p:cNvSpPr>
            <p:nvPr/>
          </p:nvSpPr>
          <p:spPr bwMode="auto">
            <a:xfrm>
              <a:off x="4971" y="547"/>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2K  </a:t>
              </a:r>
            </a:p>
          </p:txBody>
        </p:sp>
      </p:grpSp>
      <p:sp>
        <p:nvSpPr>
          <p:cNvPr id="14339" name="Line 40"/>
          <p:cNvSpPr>
            <a:spLocks noChangeShapeType="1"/>
          </p:cNvSpPr>
          <p:nvPr/>
        </p:nvSpPr>
        <p:spPr bwMode="auto">
          <a:xfrm flipV="1">
            <a:off x="6394450" y="3440112"/>
            <a:ext cx="1103313" cy="104171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4340" name="Line 41"/>
          <p:cNvSpPr>
            <a:spLocks noChangeShapeType="1"/>
          </p:cNvSpPr>
          <p:nvPr/>
        </p:nvSpPr>
        <p:spPr bwMode="auto">
          <a:xfrm flipV="1">
            <a:off x="6394450" y="3806824"/>
            <a:ext cx="1103313" cy="143735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5626" name="Text Box 42"/>
          <p:cNvSpPr txBox="1">
            <a:spLocks noChangeArrowheads="1"/>
          </p:cNvSpPr>
          <p:nvPr/>
        </p:nvSpPr>
        <p:spPr bwMode="auto">
          <a:xfrm>
            <a:off x="6945313" y="5499100"/>
            <a:ext cx="1997963" cy="1200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solidFill>
                  <a:srgbClr val="990000"/>
                </a:solidFill>
              </a:rPr>
              <a:t>New request:</a:t>
            </a:r>
          </a:p>
          <a:p>
            <a:pPr eaLnBrk="1" hangingPunct="1"/>
            <a:r>
              <a:rPr lang="en-US" dirty="0">
                <a:solidFill>
                  <a:srgbClr val="990000"/>
                </a:solidFill>
              </a:rPr>
              <a:t>P4 needs 4K</a:t>
            </a:r>
          </a:p>
          <a:p>
            <a:pPr eaLnBrk="1" hangingPunct="1"/>
            <a:r>
              <a:rPr lang="en-US" dirty="0">
                <a:solidFill>
                  <a:srgbClr val="990000"/>
                </a:solidFill>
              </a:rPr>
              <a:t>Possible?</a:t>
            </a:r>
          </a:p>
        </p:txBody>
      </p:sp>
      <p:sp>
        <p:nvSpPr>
          <p:cNvPr id="2" name="Title 1"/>
          <p:cNvSpPr>
            <a:spLocks noGrp="1"/>
          </p:cNvSpPr>
          <p:nvPr>
            <p:ph type="title"/>
          </p:nvPr>
        </p:nvSpPr>
        <p:spPr/>
        <p:txBody>
          <a:bodyPr/>
          <a:lstStyle/>
          <a:p>
            <a:r>
              <a:rPr lang="en-US" dirty="0"/>
              <a:t>P1 exits</a:t>
            </a:r>
          </a:p>
        </p:txBody>
      </p:sp>
      <p:sp>
        <p:nvSpPr>
          <p:cNvPr id="3" name="Left Arrow 2"/>
          <p:cNvSpPr/>
          <p:nvPr/>
        </p:nvSpPr>
        <p:spPr>
          <a:xfrm>
            <a:off x="5952489" y="6361430"/>
            <a:ext cx="883921" cy="38879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133600" y="6320790"/>
            <a:ext cx="3708400" cy="461665"/>
          </a:xfrm>
          <a:prstGeom prst="rect">
            <a:avLst/>
          </a:prstGeom>
          <a:noFill/>
        </p:spPr>
        <p:txBody>
          <a:bodyPr wrap="square" rtlCol="0">
            <a:spAutoFit/>
          </a:bodyPr>
          <a:lstStyle/>
          <a:p>
            <a:pPr algn="r"/>
            <a:r>
              <a:rPr lang="en-US" sz="2400" dirty="0">
                <a:solidFill>
                  <a:srgbClr val="990000"/>
                </a:solidFill>
              </a:rPr>
              <a:t>External fragmentation</a:t>
            </a:r>
          </a:p>
        </p:txBody>
      </p:sp>
    </p:spTree>
    <p:extLst>
      <p:ext uri="{BB962C8B-B14F-4D97-AF65-F5344CB8AC3E}">
        <p14:creationId xmlns:p14="http://schemas.microsoft.com/office/powerpoint/2010/main" val="179667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26" grpId="0"/>
      <p:bldP spid="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Nothing in LC-2200 to manage memory</a:t>
            </a:r>
          </a:p>
        </p:txBody>
      </p:sp>
      <p:sp>
        <p:nvSpPr>
          <p:cNvPr id="4" name="Oval 3"/>
          <p:cNvSpPr/>
          <p:nvPr/>
        </p:nvSpPr>
        <p:spPr>
          <a:xfrm>
            <a:off x="1071026" y="2776844"/>
            <a:ext cx="1762927" cy="85295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CPU</a:t>
            </a:r>
          </a:p>
        </p:txBody>
      </p:sp>
      <p:sp>
        <p:nvSpPr>
          <p:cNvPr id="5" name="Rectangle 4"/>
          <p:cNvSpPr/>
          <p:nvPr/>
        </p:nvSpPr>
        <p:spPr>
          <a:xfrm>
            <a:off x="4720095" y="2634685"/>
            <a:ext cx="1383803" cy="9951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Memory</a:t>
            </a:r>
          </a:p>
        </p:txBody>
      </p:sp>
      <p:sp>
        <p:nvSpPr>
          <p:cNvPr id="6" name="Freeform 5"/>
          <p:cNvSpPr/>
          <p:nvPr/>
        </p:nvSpPr>
        <p:spPr>
          <a:xfrm>
            <a:off x="2615956" y="2526416"/>
            <a:ext cx="2075705" cy="392588"/>
          </a:xfrm>
          <a:custGeom>
            <a:avLst/>
            <a:gdLst>
              <a:gd name="connsiteX0" fmla="*/ 2075705 w 2075705"/>
              <a:gd name="connsiteY0" fmla="*/ 335724 h 392588"/>
              <a:gd name="connsiteX1" fmla="*/ 1573366 w 2075705"/>
              <a:gd name="connsiteY1" fmla="*/ 51405 h 392588"/>
              <a:gd name="connsiteX2" fmla="*/ 663468 w 2075705"/>
              <a:gd name="connsiteY2" fmla="*/ 32451 h 392588"/>
              <a:gd name="connsiteX3" fmla="*/ 0 w 2075705"/>
              <a:gd name="connsiteY3" fmla="*/ 392588 h 392588"/>
            </a:gdLst>
            <a:ahLst/>
            <a:cxnLst>
              <a:cxn ang="0">
                <a:pos x="connsiteX0" y="connsiteY0"/>
              </a:cxn>
              <a:cxn ang="0">
                <a:pos x="connsiteX1" y="connsiteY1"/>
              </a:cxn>
              <a:cxn ang="0">
                <a:pos x="connsiteX2" y="connsiteY2"/>
              </a:cxn>
              <a:cxn ang="0">
                <a:pos x="connsiteX3" y="connsiteY3"/>
              </a:cxn>
            </a:cxnLst>
            <a:rect l="l" t="t" r="r" b="b"/>
            <a:pathLst>
              <a:path w="2075705" h="392588">
                <a:moveTo>
                  <a:pt x="2075705" y="335724"/>
                </a:moveTo>
                <a:cubicBezTo>
                  <a:pt x="1942222" y="218837"/>
                  <a:pt x="1808739" y="101950"/>
                  <a:pt x="1573366" y="51405"/>
                </a:cubicBezTo>
                <a:cubicBezTo>
                  <a:pt x="1337993" y="860"/>
                  <a:pt x="925696" y="-24413"/>
                  <a:pt x="663468" y="32451"/>
                </a:cubicBezTo>
                <a:cubicBezTo>
                  <a:pt x="401240" y="89315"/>
                  <a:pt x="0" y="392588"/>
                  <a:pt x="0" y="392588"/>
                </a:cubicBezTo>
              </a:path>
            </a:pathLst>
          </a:custGeom>
          <a:ln>
            <a:solidFill>
              <a:srgbClr val="4F81BD"/>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2663347" y="3487641"/>
            <a:ext cx="2037792" cy="333237"/>
          </a:xfrm>
          <a:custGeom>
            <a:avLst/>
            <a:gdLst>
              <a:gd name="connsiteX0" fmla="*/ 0 w 2037792"/>
              <a:gd name="connsiteY0" fmla="*/ 0 h 333237"/>
              <a:gd name="connsiteX1" fmla="*/ 426515 w 2037792"/>
              <a:gd name="connsiteY1" fmla="*/ 236932 h 333237"/>
              <a:gd name="connsiteX2" fmla="*/ 1459628 w 2037792"/>
              <a:gd name="connsiteY2" fmla="*/ 331705 h 333237"/>
              <a:gd name="connsiteX3" fmla="*/ 2037792 w 2037792"/>
              <a:gd name="connsiteY3" fmla="*/ 170591 h 333237"/>
            </a:gdLst>
            <a:ahLst/>
            <a:cxnLst>
              <a:cxn ang="0">
                <a:pos x="connsiteX0" y="connsiteY0"/>
              </a:cxn>
              <a:cxn ang="0">
                <a:pos x="connsiteX1" y="connsiteY1"/>
              </a:cxn>
              <a:cxn ang="0">
                <a:pos x="connsiteX2" y="connsiteY2"/>
              </a:cxn>
              <a:cxn ang="0">
                <a:pos x="connsiteX3" y="connsiteY3"/>
              </a:cxn>
            </a:cxnLst>
            <a:rect l="l" t="t" r="r" b="b"/>
            <a:pathLst>
              <a:path w="2037792" h="333237">
                <a:moveTo>
                  <a:pt x="0" y="0"/>
                </a:moveTo>
                <a:cubicBezTo>
                  <a:pt x="91622" y="90824"/>
                  <a:pt x="183244" y="181648"/>
                  <a:pt x="426515" y="236932"/>
                </a:cubicBezTo>
                <a:cubicBezTo>
                  <a:pt x="669786" y="292216"/>
                  <a:pt x="1191082" y="342762"/>
                  <a:pt x="1459628" y="331705"/>
                </a:cubicBezTo>
                <a:cubicBezTo>
                  <a:pt x="1728174" y="320648"/>
                  <a:pt x="2037792" y="170591"/>
                  <a:pt x="2037792" y="170591"/>
                </a:cubicBezTo>
              </a:path>
            </a:pathLst>
          </a:custGeom>
          <a:ln>
            <a:solidFill>
              <a:srgbClr val="4F81BD"/>
            </a:solidFill>
            <a:headEnd type="triangl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3194121" y="2487927"/>
            <a:ext cx="1137372" cy="369332"/>
          </a:xfrm>
          <a:prstGeom prst="rect">
            <a:avLst/>
          </a:prstGeom>
          <a:noFill/>
        </p:spPr>
        <p:txBody>
          <a:bodyPr wrap="square" rtlCol="0">
            <a:spAutoFit/>
          </a:bodyPr>
          <a:lstStyle/>
          <a:p>
            <a:pPr algn="ctr"/>
            <a:r>
              <a:rPr lang="en-US" dirty="0"/>
              <a:t>Address</a:t>
            </a:r>
          </a:p>
        </p:txBody>
      </p:sp>
      <p:sp>
        <p:nvSpPr>
          <p:cNvPr id="9" name="TextBox 8"/>
          <p:cNvSpPr txBox="1"/>
          <p:nvPr/>
        </p:nvSpPr>
        <p:spPr>
          <a:xfrm>
            <a:off x="3194121" y="3445134"/>
            <a:ext cx="1137372" cy="369332"/>
          </a:xfrm>
          <a:prstGeom prst="rect">
            <a:avLst/>
          </a:prstGeom>
          <a:noFill/>
        </p:spPr>
        <p:txBody>
          <a:bodyPr wrap="square" rtlCol="0">
            <a:spAutoFit/>
          </a:bodyPr>
          <a:lstStyle/>
          <a:p>
            <a:pPr algn="ctr"/>
            <a:r>
              <a:rPr lang="en-US" dirty="0"/>
              <a:t>Data</a:t>
            </a:r>
          </a:p>
        </p:txBody>
      </p:sp>
      <p:sp>
        <p:nvSpPr>
          <p:cNvPr id="10" name="TextBox 9"/>
          <p:cNvSpPr txBox="1"/>
          <p:nvPr/>
        </p:nvSpPr>
        <p:spPr>
          <a:xfrm>
            <a:off x="3194121" y="3864147"/>
            <a:ext cx="1137372" cy="646331"/>
          </a:xfrm>
          <a:prstGeom prst="rect">
            <a:avLst/>
          </a:prstGeom>
          <a:noFill/>
        </p:spPr>
        <p:txBody>
          <a:bodyPr wrap="square" rtlCol="0">
            <a:spAutoFit/>
          </a:bodyPr>
          <a:lstStyle/>
          <a:p>
            <a:pPr algn="ctr"/>
            <a:r>
              <a:rPr lang="en-US" dirty="0">
                <a:solidFill>
                  <a:srgbClr val="3366FF"/>
                </a:solidFill>
              </a:rPr>
              <a:t>Memory bus</a:t>
            </a:r>
          </a:p>
        </p:txBody>
      </p:sp>
    </p:spTree>
    <p:extLst>
      <p:ext uri="{BB962C8B-B14F-4D97-AF65-F5344CB8AC3E}">
        <p14:creationId xmlns:p14="http://schemas.microsoft.com/office/powerpoint/2010/main" val="8266436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639763" y="1989626"/>
            <a:ext cx="8229600" cy="4665662"/>
            <a:chOff x="403" y="143"/>
            <a:chExt cx="5184" cy="2939"/>
          </a:xfrm>
        </p:grpSpPr>
        <p:sp>
          <p:nvSpPr>
            <p:cNvPr id="15365" name="Rectangle 3"/>
            <p:cNvSpPr>
              <a:spLocks noChangeArrowheads="1"/>
            </p:cNvSpPr>
            <p:nvPr/>
          </p:nvSpPr>
          <p:spPr bwMode="auto">
            <a:xfrm>
              <a:off x="4723" y="546"/>
              <a:ext cx="864" cy="167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66" name="Text Box 4"/>
            <p:cNvSpPr txBox="1">
              <a:spLocks noChangeArrowheads="1"/>
            </p:cNvSpPr>
            <p:nvPr/>
          </p:nvSpPr>
          <p:spPr bwMode="auto">
            <a:xfrm>
              <a:off x="403" y="432"/>
              <a:ext cx="13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Allocation table    </a:t>
              </a:r>
            </a:p>
          </p:txBody>
        </p:sp>
        <p:sp>
          <p:nvSpPr>
            <p:cNvPr id="15367" name="Text Box 5"/>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Start address  </a:t>
              </a:r>
            </a:p>
          </p:txBody>
        </p:sp>
        <p:sp>
          <p:nvSpPr>
            <p:cNvPr id="15368" name="Rectangle 6"/>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69" name="Text Box 7"/>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Size </a:t>
              </a:r>
            </a:p>
          </p:txBody>
        </p:sp>
        <p:sp>
          <p:nvSpPr>
            <p:cNvPr id="15370" name="Rectangle 8"/>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71" name="Text Box 9"/>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5372" name="Rectangle 10"/>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73" name="Text Box 11"/>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5374" name="Rectangle 12"/>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75" name="Text Box 13"/>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a:t>
              </a:r>
            </a:p>
          </p:txBody>
        </p:sp>
        <p:sp>
          <p:nvSpPr>
            <p:cNvPr id="15376" name="Rectangle 14"/>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77" name="Text Box 15"/>
            <p:cNvSpPr txBox="1">
              <a:spLocks noChangeArrowheads="1"/>
            </p:cNvSpPr>
            <p:nvPr/>
          </p:nvSpPr>
          <p:spPr bwMode="auto">
            <a:xfrm>
              <a:off x="287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a:t>
              </a:r>
            </a:p>
          </p:txBody>
        </p:sp>
        <p:sp>
          <p:nvSpPr>
            <p:cNvPr id="15378" name="Rectangle 16"/>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79" name="Text Box 17"/>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15380" name="Text Box 18"/>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  </a:t>
              </a:r>
            </a:p>
          </p:txBody>
        </p:sp>
        <p:sp>
          <p:nvSpPr>
            <p:cNvPr id="15381" name="Rectangle 19"/>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82" name="Text Box 20"/>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6K</a:t>
              </a:r>
            </a:p>
          </p:txBody>
        </p:sp>
        <p:sp>
          <p:nvSpPr>
            <p:cNvPr id="15383" name="Rectangle 21"/>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84" name="Text Box 22"/>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a:t>
              </a:r>
              <a:r>
                <a:rPr lang="en-US" sz="1800" b="1" dirty="0">
                  <a:solidFill>
                    <a:schemeClr val="accent1"/>
                  </a:solidFill>
                </a:rPr>
                <a:t>P2 -&gt; FREE  </a:t>
              </a:r>
            </a:p>
          </p:txBody>
        </p:sp>
        <p:sp>
          <p:nvSpPr>
            <p:cNvPr id="15385" name="Rectangle 23"/>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86" name="Text Box 24"/>
            <p:cNvSpPr txBox="1">
              <a:spLocks noChangeArrowheads="1"/>
            </p:cNvSpPr>
            <p:nvPr/>
          </p:nvSpPr>
          <p:spPr bwMode="auto">
            <a:xfrm>
              <a:off x="460"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 </a:t>
              </a:r>
            </a:p>
          </p:txBody>
        </p:sp>
        <p:sp>
          <p:nvSpPr>
            <p:cNvPr id="15387" name="Rectangle 25"/>
            <p:cNvSpPr>
              <a:spLocks noChangeArrowheads="1"/>
            </p:cNvSpPr>
            <p:nvPr/>
          </p:nvSpPr>
          <p:spPr bwMode="auto">
            <a:xfrm>
              <a:off x="403"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88" name="Text Box 26"/>
            <p:cNvSpPr txBox="1">
              <a:spLocks noChangeArrowheads="1"/>
            </p:cNvSpPr>
            <p:nvPr/>
          </p:nvSpPr>
          <p:spPr bwMode="auto">
            <a:xfrm>
              <a:off x="1669"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3K</a:t>
              </a:r>
            </a:p>
          </p:txBody>
        </p:sp>
        <p:sp>
          <p:nvSpPr>
            <p:cNvPr id="15389" name="Rectangle 27"/>
            <p:cNvSpPr>
              <a:spLocks noChangeArrowheads="1"/>
            </p:cNvSpPr>
            <p:nvPr/>
          </p:nvSpPr>
          <p:spPr bwMode="auto">
            <a:xfrm>
              <a:off x="1612"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90" name="Text Box 28"/>
            <p:cNvSpPr txBox="1">
              <a:spLocks noChangeArrowheads="1"/>
            </p:cNvSpPr>
            <p:nvPr/>
          </p:nvSpPr>
          <p:spPr bwMode="auto">
            <a:xfrm>
              <a:off x="2879"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P3   </a:t>
              </a:r>
            </a:p>
          </p:txBody>
        </p:sp>
        <p:sp>
          <p:nvSpPr>
            <p:cNvPr id="15391" name="Rectangle 29"/>
            <p:cNvSpPr>
              <a:spLocks noChangeArrowheads="1"/>
            </p:cNvSpPr>
            <p:nvPr/>
          </p:nvSpPr>
          <p:spPr bwMode="auto">
            <a:xfrm>
              <a:off x="2822"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92" name="Text Box 30"/>
            <p:cNvSpPr txBox="1">
              <a:spLocks noChangeArrowheads="1"/>
            </p:cNvSpPr>
            <p:nvPr/>
          </p:nvSpPr>
          <p:spPr bwMode="auto">
            <a:xfrm>
              <a:off x="460" y="2740"/>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11K</a:t>
              </a:r>
            </a:p>
          </p:txBody>
        </p:sp>
        <p:sp>
          <p:nvSpPr>
            <p:cNvPr id="15393" name="Rectangle 31"/>
            <p:cNvSpPr>
              <a:spLocks noChangeArrowheads="1"/>
            </p:cNvSpPr>
            <p:nvPr/>
          </p:nvSpPr>
          <p:spPr bwMode="auto">
            <a:xfrm>
              <a:off x="403" y="2621"/>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94" name="Text Box 32"/>
            <p:cNvSpPr txBox="1">
              <a:spLocks noChangeArrowheads="1"/>
            </p:cNvSpPr>
            <p:nvPr/>
          </p:nvSpPr>
          <p:spPr bwMode="auto">
            <a:xfrm>
              <a:off x="1669" y="2740"/>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a:t>
              </a:r>
            </a:p>
          </p:txBody>
        </p:sp>
        <p:sp>
          <p:nvSpPr>
            <p:cNvPr id="15395" name="Rectangle 33"/>
            <p:cNvSpPr>
              <a:spLocks noChangeArrowheads="1"/>
            </p:cNvSpPr>
            <p:nvPr/>
          </p:nvSpPr>
          <p:spPr bwMode="auto">
            <a:xfrm>
              <a:off x="1612" y="2621"/>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96" name="Text Box 34"/>
            <p:cNvSpPr txBox="1">
              <a:spLocks noChangeArrowheads="1"/>
            </p:cNvSpPr>
            <p:nvPr/>
          </p:nvSpPr>
          <p:spPr bwMode="auto">
            <a:xfrm>
              <a:off x="2879" y="2740"/>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 </a:t>
              </a:r>
            </a:p>
          </p:txBody>
        </p:sp>
        <p:sp>
          <p:nvSpPr>
            <p:cNvPr id="15397" name="Rectangle 35"/>
            <p:cNvSpPr>
              <a:spLocks noChangeArrowheads="1"/>
            </p:cNvSpPr>
            <p:nvPr/>
          </p:nvSpPr>
          <p:spPr bwMode="auto">
            <a:xfrm>
              <a:off x="2822" y="2621"/>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98" name="Rectangle 36"/>
            <p:cNvSpPr>
              <a:spLocks noChangeArrowheads="1"/>
            </p:cNvSpPr>
            <p:nvPr/>
          </p:nvSpPr>
          <p:spPr bwMode="auto">
            <a:xfrm>
              <a:off x="4723" y="835"/>
              <a:ext cx="864" cy="1095"/>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5399" name="Text Box 37"/>
            <p:cNvSpPr txBox="1">
              <a:spLocks noChangeArrowheads="1"/>
            </p:cNvSpPr>
            <p:nvPr/>
          </p:nvSpPr>
          <p:spPr bwMode="auto">
            <a:xfrm>
              <a:off x="4971" y="1238"/>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9K  </a:t>
              </a:r>
            </a:p>
          </p:txBody>
        </p:sp>
        <p:sp>
          <p:nvSpPr>
            <p:cNvPr id="15400" name="Text Box 38"/>
            <p:cNvSpPr txBox="1">
              <a:spLocks noChangeArrowheads="1"/>
            </p:cNvSpPr>
            <p:nvPr/>
          </p:nvSpPr>
          <p:spPr bwMode="auto">
            <a:xfrm>
              <a:off x="5011" y="1987"/>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2K  </a:t>
              </a:r>
            </a:p>
          </p:txBody>
        </p:sp>
        <p:sp>
          <p:nvSpPr>
            <p:cNvPr id="15401" name="Text Box 39"/>
            <p:cNvSpPr txBox="1">
              <a:spLocks noChangeArrowheads="1"/>
            </p:cNvSpPr>
            <p:nvPr/>
          </p:nvSpPr>
          <p:spPr bwMode="auto">
            <a:xfrm>
              <a:off x="4971" y="547"/>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2K  </a:t>
              </a:r>
            </a:p>
          </p:txBody>
        </p:sp>
      </p:grpSp>
      <p:sp>
        <p:nvSpPr>
          <p:cNvPr id="15363" name="Line 40"/>
          <p:cNvSpPr>
            <a:spLocks noChangeShapeType="1"/>
          </p:cNvSpPr>
          <p:nvPr/>
        </p:nvSpPr>
        <p:spPr bwMode="auto">
          <a:xfrm flipV="1">
            <a:off x="6394450" y="3740638"/>
            <a:ext cx="1103313" cy="9080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5364" name="Line 41"/>
          <p:cNvSpPr>
            <a:spLocks noChangeShapeType="1"/>
          </p:cNvSpPr>
          <p:nvPr/>
        </p:nvSpPr>
        <p:spPr bwMode="auto">
          <a:xfrm flipV="1">
            <a:off x="6400801" y="4486690"/>
            <a:ext cx="1096963" cy="10969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 name="Title 1"/>
          <p:cNvSpPr>
            <a:spLocks noGrp="1"/>
          </p:cNvSpPr>
          <p:nvPr>
            <p:ph type="title"/>
          </p:nvPr>
        </p:nvSpPr>
        <p:spPr/>
        <p:txBody>
          <a:bodyPr/>
          <a:lstStyle/>
          <a:p>
            <a:r>
              <a:rPr lang="en-US" dirty="0"/>
              <a:t>P2 exits</a:t>
            </a:r>
          </a:p>
        </p:txBody>
      </p:sp>
    </p:spTree>
    <p:extLst>
      <p:ext uri="{BB962C8B-B14F-4D97-AF65-F5344CB8AC3E}">
        <p14:creationId xmlns:p14="http://schemas.microsoft.com/office/powerpoint/2010/main" val="3353360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639763" y="2241550"/>
            <a:ext cx="8229600" cy="3933825"/>
            <a:chOff x="403" y="143"/>
            <a:chExt cx="5184" cy="2478"/>
          </a:xfrm>
        </p:grpSpPr>
        <p:sp>
          <p:nvSpPr>
            <p:cNvPr id="16388" name="Rectangle 3"/>
            <p:cNvSpPr>
              <a:spLocks noChangeArrowheads="1"/>
            </p:cNvSpPr>
            <p:nvPr/>
          </p:nvSpPr>
          <p:spPr bwMode="auto">
            <a:xfrm>
              <a:off x="4723" y="546"/>
              <a:ext cx="864" cy="167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389" name="Text Box 4"/>
            <p:cNvSpPr txBox="1">
              <a:spLocks noChangeArrowheads="1"/>
            </p:cNvSpPr>
            <p:nvPr/>
          </p:nvSpPr>
          <p:spPr bwMode="auto">
            <a:xfrm>
              <a:off x="403" y="432"/>
              <a:ext cx="13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Allocation table    </a:t>
              </a:r>
            </a:p>
          </p:txBody>
        </p:sp>
        <p:sp>
          <p:nvSpPr>
            <p:cNvPr id="16390" name="Text Box 5"/>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Start address  </a:t>
              </a:r>
            </a:p>
          </p:txBody>
        </p:sp>
        <p:sp>
          <p:nvSpPr>
            <p:cNvPr id="16391" name="Rectangle 6"/>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392" name="Text Box 7"/>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Size </a:t>
              </a:r>
            </a:p>
          </p:txBody>
        </p:sp>
        <p:sp>
          <p:nvSpPr>
            <p:cNvPr id="16393" name="Rectangle 8"/>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394" name="Text Box 9"/>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6395" name="Rectangle 10"/>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396" name="Text Box 11"/>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6397" name="Rectangle 12"/>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398" name="Text Box 13"/>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a:t>
              </a:r>
            </a:p>
          </p:txBody>
        </p:sp>
        <p:sp>
          <p:nvSpPr>
            <p:cNvPr id="16399" name="Rectangle 14"/>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00" name="Text Box 15"/>
            <p:cNvSpPr txBox="1">
              <a:spLocks noChangeArrowheads="1"/>
            </p:cNvSpPr>
            <p:nvPr/>
          </p:nvSpPr>
          <p:spPr bwMode="auto">
            <a:xfrm>
              <a:off x="287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a:t>
              </a:r>
            </a:p>
          </p:txBody>
        </p:sp>
        <p:sp>
          <p:nvSpPr>
            <p:cNvPr id="16401" name="Rectangle 16"/>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02" name="Text Box 17"/>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16403" name="Text Box 18"/>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 </a:t>
              </a:r>
            </a:p>
          </p:txBody>
        </p:sp>
        <p:sp>
          <p:nvSpPr>
            <p:cNvPr id="16404" name="Rectangle 19"/>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05" name="Text Box 20"/>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3K</a:t>
              </a:r>
            </a:p>
          </p:txBody>
        </p:sp>
        <p:sp>
          <p:nvSpPr>
            <p:cNvPr id="16406" name="Rectangle 21"/>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07" name="Text Box 22"/>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P3   </a:t>
              </a:r>
            </a:p>
          </p:txBody>
        </p:sp>
        <p:sp>
          <p:nvSpPr>
            <p:cNvPr id="16408" name="Rectangle 23"/>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09" name="Text Box 24"/>
            <p:cNvSpPr txBox="1">
              <a:spLocks noChangeArrowheads="1"/>
            </p:cNvSpPr>
            <p:nvPr/>
          </p:nvSpPr>
          <p:spPr bwMode="auto">
            <a:xfrm>
              <a:off x="460"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11K</a:t>
              </a:r>
            </a:p>
          </p:txBody>
        </p:sp>
        <p:sp>
          <p:nvSpPr>
            <p:cNvPr id="16410" name="Rectangle 25"/>
            <p:cNvSpPr>
              <a:spLocks noChangeArrowheads="1"/>
            </p:cNvSpPr>
            <p:nvPr/>
          </p:nvSpPr>
          <p:spPr bwMode="auto">
            <a:xfrm>
              <a:off x="403"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11" name="Text Box 26"/>
            <p:cNvSpPr txBox="1">
              <a:spLocks noChangeArrowheads="1"/>
            </p:cNvSpPr>
            <p:nvPr/>
          </p:nvSpPr>
          <p:spPr bwMode="auto">
            <a:xfrm>
              <a:off x="1669"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a:t>
              </a:r>
            </a:p>
          </p:txBody>
        </p:sp>
        <p:sp>
          <p:nvSpPr>
            <p:cNvPr id="16412" name="Rectangle 27"/>
            <p:cNvSpPr>
              <a:spLocks noChangeArrowheads="1"/>
            </p:cNvSpPr>
            <p:nvPr/>
          </p:nvSpPr>
          <p:spPr bwMode="auto">
            <a:xfrm>
              <a:off x="1612"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13" name="Text Box 28"/>
            <p:cNvSpPr txBox="1">
              <a:spLocks noChangeArrowheads="1"/>
            </p:cNvSpPr>
            <p:nvPr/>
          </p:nvSpPr>
          <p:spPr bwMode="auto">
            <a:xfrm>
              <a:off x="2879"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 </a:t>
              </a:r>
            </a:p>
          </p:txBody>
        </p:sp>
        <p:sp>
          <p:nvSpPr>
            <p:cNvPr id="16414" name="Rectangle 29"/>
            <p:cNvSpPr>
              <a:spLocks noChangeArrowheads="1"/>
            </p:cNvSpPr>
            <p:nvPr/>
          </p:nvSpPr>
          <p:spPr bwMode="auto">
            <a:xfrm>
              <a:off x="2822"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15" name="Rectangle 30"/>
            <p:cNvSpPr>
              <a:spLocks noChangeArrowheads="1"/>
            </p:cNvSpPr>
            <p:nvPr/>
          </p:nvSpPr>
          <p:spPr bwMode="auto">
            <a:xfrm>
              <a:off x="4723" y="1526"/>
              <a:ext cx="864" cy="404"/>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16" name="Text Box 31"/>
            <p:cNvSpPr txBox="1">
              <a:spLocks noChangeArrowheads="1"/>
            </p:cNvSpPr>
            <p:nvPr/>
          </p:nvSpPr>
          <p:spPr bwMode="auto">
            <a:xfrm>
              <a:off x="4991" y="1583"/>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3K  </a:t>
              </a:r>
            </a:p>
          </p:txBody>
        </p:sp>
        <p:sp>
          <p:nvSpPr>
            <p:cNvPr id="16417" name="Text Box 32"/>
            <p:cNvSpPr txBox="1">
              <a:spLocks noChangeArrowheads="1"/>
            </p:cNvSpPr>
            <p:nvPr/>
          </p:nvSpPr>
          <p:spPr bwMode="auto">
            <a:xfrm>
              <a:off x="4991" y="1987"/>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2K  </a:t>
              </a:r>
            </a:p>
          </p:txBody>
        </p:sp>
        <p:sp>
          <p:nvSpPr>
            <p:cNvPr id="16418" name="Text Box 33"/>
            <p:cNvSpPr txBox="1">
              <a:spLocks noChangeArrowheads="1"/>
            </p:cNvSpPr>
            <p:nvPr/>
          </p:nvSpPr>
          <p:spPr bwMode="auto">
            <a:xfrm>
              <a:off x="4988" y="856"/>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8K  </a:t>
              </a:r>
            </a:p>
          </p:txBody>
        </p:sp>
        <p:sp>
          <p:nvSpPr>
            <p:cNvPr id="37" name="Text Box 32"/>
            <p:cNvSpPr txBox="1">
              <a:spLocks noChangeArrowheads="1"/>
            </p:cNvSpPr>
            <p:nvPr/>
          </p:nvSpPr>
          <p:spPr bwMode="auto">
            <a:xfrm>
              <a:off x="4991" y="546"/>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a:t>
              </a:r>
            </a:p>
          </p:txBody>
        </p:sp>
      </p:grpSp>
      <p:sp>
        <p:nvSpPr>
          <p:cNvPr id="16387" name="Line 35"/>
          <p:cNvSpPr>
            <a:spLocks noChangeShapeType="1"/>
          </p:cNvSpPr>
          <p:nvPr/>
        </p:nvSpPr>
        <p:spPr bwMode="auto">
          <a:xfrm flipV="1">
            <a:off x="6400800" y="4711700"/>
            <a:ext cx="1096963" cy="1920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 name="Title 3"/>
          <p:cNvSpPr>
            <a:spLocks noGrp="1"/>
          </p:cNvSpPr>
          <p:nvPr>
            <p:ph type="title"/>
          </p:nvPr>
        </p:nvSpPr>
        <p:spPr/>
        <p:txBody>
          <a:bodyPr/>
          <a:lstStyle/>
          <a:p>
            <a:r>
              <a:rPr lang="en-US" dirty="0"/>
              <a:t>Coalescing two free areas</a:t>
            </a:r>
          </a:p>
        </p:txBody>
      </p:sp>
    </p:spTree>
    <p:extLst>
      <p:ext uri="{BB962C8B-B14F-4D97-AF65-F5344CB8AC3E}">
        <p14:creationId xmlns:p14="http://schemas.microsoft.com/office/powerpoint/2010/main" val="2314873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external fragmentation</a:t>
            </a:r>
          </a:p>
        </p:txBody>
      </p:sp>
      <p:sp>
        <p:nvSpPr>
          <p:cNvPr id="3" name="Content Placeholder 2"/>
          <p:cNvSpPr>
            <a:spLocks noGrp="1"/>
          </p:cNvSpPr>
          <p:nvPr>
            <p:ph idx="1"/>
          </p:nvPr>
        </p:nvSpPr>
        <p:spPr/>
        <p:txBody>
          <a:bodyPr/>
          <a:lstStyle/>
          <a:p>
            <a:r>
              <a:rPr lang="en-US" dirty="0"/>
              <a:t>First fit algorithm</a:t>
            </a:r>
          </a:p>
          <a:p>
            <a:pPr lvl="1"/>
            <a:r>
              <a:rPr lang="en-US" dirty="0"/>
              <a:t>A little quicker</a:t>
            </a:r>
          </a:p>
          <a:p>
            <a:r>
              <a:rPr lang="en-US" dirty="0"/>
              <a:t>Best fit algorithm</a:t>
            </a:r>
          </a:p>
          <a:p>
            <a:pPr lvl="1"/>
            <a:r>
              <a:rPr lang="en-US" dirty="0"/>
              <a:t>A little better memory utilization</a:t>
            </a:r>
          </a:p>
          <a:p>
            <a:r>
              <a:rPr lang="en-US" dirty="0"/>
              <a:t>Next fit algorithm</a:t>
            </a:r>
          </a:p>
          <a:p>
            <a:pPr lvl="1"/>
            <a:r>
              <a:rPr lang="en-US" dirty="0"/>
              <a:t>A little less space efficient in the average case</a:t>
            </a:r>
          </a:p>
          <a:p>
            <a:pPr lvl="1"/>
            <a:r>
              <a:rPr lang="en-US" dirty="0"/>
              <a:t>A little quicker than first-fit</a:t>
            </a:r>
          </a:p>
        </p:txBody>
      </p:sp>
    </p:spTree>
    <p:extLst>
      <p:ext uri="{BB962C8B-B14F-4D97-AF65-F5344CB8AC3E}">
        <p14:creationId xmlns:p14="http://schemas.microsoft.com/office/powerpoint/2010/main" val="25972393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639763" y="2241550"/>
            <a:ext cx="8229600" cy="3933825"/>
            <a:chOff x="403" y="143"/>
            <a:chExt cx="5184" cy="2478"/>
          </a:xfrm>
        </p:grpSpPr>
        <p:sp>
          <p:nvSpPr>
            <p:cNvPr id="16388" name="Rectangle 3"/>
            <p:cNvSpPr>
              <a:spLocks noChangeArrowheads="1"/>
            </p:cNvSpPr>
            <p:nvPr/>
          </p:nvSpPr>
          <p:spPr bwMode="auto">
            <a:xfrm>
              <a:off x="4723" y="546"/>
              <a:ext cx="864" cy="167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389" name="Text Box 4"/>
            <p:cNvSpPr txBox="1">
              <a:spLocks noChangeArrowheads="1"/>
            </p:cNvSpPr>
            <p:nvPr/>
          </p:nvSpPr>
          <p:spPr bwMode="auto">
            <a:xfrm>
              <a:off x="403" y="432"/>
              <a:ext cx="13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Allocation table    </a:t>
              </a:r>
            </a:p>
          </p:txBody>
        </p:sp>
        <p:sp>
          <p:nvSpPr>
            <p:cNvPr id="16390" name="Text Box 5"/>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Start address  </a:t>
              </a:r>
            </a:p>
          </p:txBody>
        </p:sp>
        <p:sp>
          <p:nvSpPr>
            <p:cNvPr id="16391" name="Rectangle 6"/>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392" name="Text Box 7"/>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Size </a:t>
              </a:r>
            </a:p>
          </p:txBody>
        </p:sp>
        <p:sp>
          <p:nvSpPr>
            <p:cNvPr id="16393" name="Rectangle 8"/>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394" name="Text Box 9"/>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6395" name="Rectangle 10"/>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396" name="Text Box 11"/>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6397" name="Rectangle 12"/>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398" name="Text Box 13"/>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a:t>
              </a:r>
            </a:p>
          </p:txBody>
        </p:sp>
        <p:sp>
          <p:nvSpPr>
            <p:cNvPr id="16399" name="Rectangle 14"/>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00" name="Text Box 15"/>
            <p:cNvSpPr txBox="1">
              <a:spLocks noChangeArrowheads="1"/>
            </p:cNvSpPr>
            <p:nvPr/>
          </p:nvSpPr>
          <p:spPr bwMode="auto">
            <a:xfrm>
              <a:off x="287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a:t>
              </a:r>
            </a:p>
          </p:txBody>
        </p:sp>
        <p:sp>
          <p:nvSpPr>
            <p:cNvPr id="16401" name="Rectangle 16"/>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02" name="Text Box 17"/>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16403" name="Text Box 18"/>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8K </a:t>
              </a:r>
            </a:p>
          </p:txBody>
        </p:sp>
        <p:sp>
          <p:nvSpPr>
            <p:cNvPr id="16404" name="Rectangle 19"/>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05" name="Text Box 20"/>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3K</a:t>
              </a:r>
            </a:p>
          </p:txBody>
        </p:sp>
        <p:sp>
          <p:nvSpPr>
            <p:cNvPr id="16406" name="Rectangle 21"/>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07" name="Text Box 22"/>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P3   </a:t>
              </a:r>
            </a:p>
          </p:txBody>
        </p:sp>
        <p:sp>
          <p:nvSpPr>
            <p:cNvPr id="16408" name="Rectangle 23"/>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09" name="Text Box 24"/>
            <p:cNvSpPr txBox="1">
              <a:spLocks noChangeArrowheads="1"/>
            </p:cNvSpPr>
            <p:nvPr/>
          </p:nvSpPr>
          <p:spPr bwMode="auto">
            <a:xfrm>
              <a:off x="460"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11K</a:t>
              </a:r>
            </a:p>
          </p:txBody>
        </p:sp>
        <p:sp>
          <p:nvSpPr>
            <p:cNvPr id="16410" name="Rectangle 25"/>
            <p:cNvSpPr>
              <a:spLocks noChangeArrowheads="1"/>
            </p:cNvSpPr>
            <p:nvPr/>
          </p:nvSpPr>
          <p:spPr bwMode="auto">
            <a:xfrm>
              <a:off x="403"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11" name="Text Box 26"/>
            <p:cNvSpPr txBox="1">
              <a:spLocks noChangeArrowheads="1"/>
            </p:cNvSpPr>
            <p:nvPr/>
          </p:nvSpPr>
          <p:spPr bwMode="auto">
            <a:xfrm>
              <a:off x="1669"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2K</a:t>
              </a:r>
            </a:p>
          </p:txBody>
        </p:sp>
        <p:sp>
          <p:nvSpPr>
            <p:cNvPr id="16412" name="Rectangle 27"/>
            <p:cNvSpPr>
              <a:spLocks noChangeArrowheads="1"/>
            </p:cNvSpPr>
            <p:nvPr/>
          </p:nvSpPr>
          <p:spPr bwMode="auto">
            <a:xfrm>
              <a:off x="1612"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13" name="Text Box 28"/>
            <p:cNvSpPr txBox="1">
              <a:spLocks noChangeArrowheads="1"/>
            </p:cNvSpPr>
            <p:nvPr/>
          </p:nvSpPr>
          <p:spPr bwMode="auto">
            <a:xfrm>
              <a:off x="2879" y="2279"/>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 </a:t>
              </a:r>
            </a:p>
          </p:txBody>
        </p:sp>
        <p:sp>
          <p:nvSpPr>
            <p:cNvPr id="16414" name="Rectangle 29"/>
            <p:cNvSpPr>
              <a:spLocks noChangeArrowheads="1"/>
            </p:cNvSpPr>
            <p:nvPr/>
          </p:nvSpPr>
          <p:spPr bwMode="auto">
            <a:xfrm>
              <a:off x="2822" y="2160"/>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415" name="Rectangle 30"/>
            <p:cNvSpPr>
              <a:spLocks noChangeArrowheads="1"/>
            </p:cNvSpPr>
            <p:nvPr/>
          </p:nvSpPr>
          <p:spPr bwMode="auto">
            <a:xfrm>
              <a:off x="4723" y="1526"/>
              <a:ext cx="864" cy="404"/>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16" name="Text Box 31"/>
            <p:cNvSpPr txBox="1">
              <a:spLocks noChangeArrowheads="1"/>
            </p:cNvSpPr>
            <p:nvPr/>
          </p:nvSpPr>
          <p:spPr bwMode="auto">
            <a:xfrm>
              <a:off x="4991" y="1583"/>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3K  </a:t>
              </a:r>
            </a:p>
          </p:txBody>
        </p:sp>
        <p:sp>
          <p:nvSpPr>
            <p:cNvPr id="16417" name="Text Box 32"/>
            <p:cNvSpPr txBox="1">
              <a:spLocks noChangeArrowheads="1"/>
            </p:cNvSpPr>
            <p:nvPr/>
          </p:nvSpPr>
          <p:spPr bwMode="auto">
            <a:xfrm>
              <a:off x="4991" y="1987"/>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2K  </a:t>
              </a:r>
            </a:p>
          </p:txBody>
        </p:sp>
        <p:sp>
          <p:nvSpPr>
            <p:cNvPr id="16418" name="Text Box 33"/>
            <p:cNvSpPr txBox="1">
              <a:spLocks noChangeArrowheads="1"/>
            </p:cNvSpPr>
            <p:nvPr/>
          </p:nvSpPr>
          <p:spPr bwMode="auto">
            <a:xfrm>
              <a:off x="4983" y="1084"/>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6K  </a:t>
              </a:r>
            </a:p>
          </p:txBody>
        </p:sp>
        <p:sp>
          <p:nvSpPr>
            <p:cNvPr id="37" name="Text Box 32"/>
            <p:cNvSpPr txBox="1">
              <a:spLocks noChangeArrowheads="1"/>
            </p:cNvSpPr>
            <p:nvPr/>
          </p:nvSpPr>
          <p:spPr bwMode="auto">
            <a:xfrm>
              <a:off x="4991" y="546"/>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2K  </a:t>
              </a:r>
            </a:p>
          </p:txBody>
        </p:sp>
      </p:grpSp>
      <p:sp>
        <p:nvSpPr>
          <p:cNvPr id="16387" name="Line 35"/>
          <p:cNvSpPr>
            <a:spLocks noChangeShapeType="1"/>
          </p:cNvSpPr>
          <p:nvPr/>
        </p:nvSpPr>
        <p:spPr bwMode="auto">
          <a:xfrm flipV="1">
            <a:off x="6400800" y="4711700"/>
            <a:ext cx="1096963" cy="1920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cxnSp>
        <p:nvCxnSpPr>
          <p:cNvPr id="3" name="Straight Connector 2"/>
          <p:cNvCxnSpPr/>
          <p:nvPr/>
        </p:nvCxnSpPr>
        <p:spPr>
          <a:xfrm>
            <a:off x="7497763" y="3249613"/>
            <a:ext cx="13716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p:txBody>
          <a:bodyPr/>
          <a:lstStyle/>
          <a:p>
            <a:r>
              <a:rPr lang="en-US" dirty="0"/>
              <a:t>Compaction</a:t>
            </a:r>
          </a:p>
        </p:txBody>
      </p:sp>
      <p:sp>
        <p:nvSpPr>
          <p:cNvPr id="38" name="Content Placeholder 1">
            <a:extLst>
              <a:ext uri="{FF2B5EF4-FFF2-40B4-BE49-F238E27FC236}">
                <a16:creationId xmlns:a16="http://schemas.microsoft.com/office/drawing/2014/main" id="{ACF7A9E0-B42D-7744-9DD8-DFDE401D8911}"/>
              </a:ext>
            </a:extLst>
          </p:cNvPr>
          <p:cNvSpPr txBox="1">
            <a:spLocks/>
          </p:cNvSpPr>
          <p:nvPr/>
        </p:nvSpPr>
        <p:spPr>
          <a:xfrm>
            <a:off x="1781503" y="1834287"/>
            <a:ext cx="5808335" cy="67396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fontAlgn="auto">
              <a:spcAft>
                <a:spcPts val="0"/>
              </a:spcAft>
            </a:pPr>
            <a:r>
              <a:rPr lang="en-US" dirty="0">
                <a:solidFill>
                  <a:srgbClr val="FF0000"/>
                </a:solidFill>
              </a:rPr>
              <a:t>Request for 9K</a:t>
            </a:r>
          </a:p>
        </p:txBody>
      </p:sp>
    </p:spTree>
    <p:extLst>
      <p:ext uri="{BB962C8B-B14F-4D97-AF65-F5344CB8AC3E}">
        <p14:creationId xmlns:p14="http://schemas.microsoft.com/office/powerpoint/2010/main" val="250886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639763" y="2970213"/>
            <a:ext cx="8229600" cy="3294062"/>
            <a:chOff x="403" y="143"/>
            <a:chExt cx="5184" cy="2075"/>
          </a:xfrm>
        </p:grpSpPr>
        <p:sp>
          <p:nvSpPr>
            <p:cNvPr id="17413" name="Rectangle 3"/>
            <p:cNvSpPr>
              <a:spLocks noChangeArrowheads="1"/>
            </p:cNvSpPr>
            <p:nvPr/>
          </p:nvSpPr>
          <p:spPr bwMode="auto">
            <a:xfrm>
              <a:off x="4723" y="546"/>
              <a:ext cx="864" cy="167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414" name="Text Box 4"/>
            <p:cNvSpPr txBox="1">
              <a:spLocks noChangeArrowheads="1"/>
            </p:cNvSpPr>
            <p:nvPr/>
          </p:nvSpPr>
          <p:spPr bwMode="auto">
            <a:xfrm>
              <a:off x="403" y="432"/>
              <a:ext cx="13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Allocation table    </a:t>
              </a:r>
            </a:p>
          </p:txBody>
        </p:sp>
        <p:sp>
          <p:nvSpPr>
            <p:cNvPr id="17415" name="Text Box 5"/>
            <p:cNvSpPr txBox="1">
              <a:spLocks noChangeArrowheads="1"/>
            </p:cNvSpPr>
            <p:nvPr/>
          </p:nvSpPr>
          <p:spPr bwMode="auto">
            <a:xfrm>
              <a:off x="460"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Start address  </a:t>
              </a:r>
            </a:p>
          </p:txBody>
        </p:sp>
        <p:sp>
          <p:nvSpPr>
            <p:cNvPr id="17416" name="Rectangle 6"/>
            <p:cNvSpPr>
              <a:spLocks noChangeArrowheads="1"/>
            </p:cNvSpPr>
            <p:nvPr/>
          </p:nvSpPr>
          <p:spPr bwMode="auto">
            <a:xfrm>
              <a:off x="403"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417" name="Text Box 7"/>
            <p:cNvSpPr txBox="1">
              <a:spLocks noChangeArrowheads="1"/>
            </p:cNvSpPr>
            <p:nvPr/>
          </p:nvSpPr>
          <p:spPr bwMode="auto">
            <a:xfrm>
              <a:off x="166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Size </a:t>
              </a:r>
            </a:p>
          </p:txBody>
        </p:sp>
        <p:sp>
          <p:nvSpPr>
            <p:cNvPr id="17418" name="Rectangle 8"/>
            <p:cNvSpPr>
              <a:spLocks noChangeArrowheads="1"/>
            </p:cNvSpPr>
            <p:nvPr/>
          </p:nvSpPr>
          <p:spPr bwMode="auto">
            <a:xfrm>
              <a:off x="161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419" name="Text Box 9"/>
            <p:cNvSpPr txBox="1">
              <a:spLocks noChangeArrowheads="1"/>
            </p:cNvSpPr>
            <p:nvPr/>
          </p:nvSpPr>
          <p:spPr bwMode="auto">
            <a:xfrm>
              <a:off x="2879" y="89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Process   </a:t>
              </a:r>
            </a:p>
          </p:txBody>
        </p:sp>
        <p:sp>
          <p:nvSpPr>
            <p:cNvPr id="17420" name="Rectangle 10"/>
            <p:cNvSpPr>
              <a:spLocks noChangeArrowheads="1"/>
            </p:cNvSpPr>
            <p:nvPr/>
          </p:nvSpPr>
          <p:spPr bwMode="auto">
            <a:xfrm>
              <a:off x="2822" y="77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421" name="Text Box 11"/>
            <p:cNvSpPr txBox="1">
              <a:spLocks noChangeArrowheads="1"/>
            </p:cNvSpPr>
            <p:nvPr/>
          </p:nvSpPr>
          <p:spPr bwMode="auto">
            <a:xfrm>
              <a:off x="460"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0  </a:t>
              </a:r>
            </a:p>
          </p:txBody>
        </p:sp>
        <p:sp>
          <p:nvSpPr>
            <p:cNvPr id="17422" name="Rectangle 12"/>
            <p:cNvSpPr>
              <a:spLocks noChangeArrowheads="1"/>
            </p:cNvSpPr>
            <p:nvPr/>
          </p:nvSpPr>
          <p:spPr bwMode="auto">
            <a:xfrm>
              <a:off x="403"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423" name="Text Box 13"/>
            <p:cNvSpPr txBox="1">
              <a:spLocks noChangeArrowheads="1"/>
            </p:cNvSpPr>
            <p:nvPr/>
          </p:nvSpPr>
          <p:spPr bwMode="auto">
            <a:xfrm>
              <a:off x="166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3K</a:t>
              </a:r>
            </a:p>
          </p:txBody>
        </p:sp>
        <p:sp>
          <p:nvSpPr>
            <p:cNvPr id="17424" name="Rectangle 14"/>
            <p:cNvSpPr>
              <a:spLocks noChangeArrowheads="1"/>
            </p:cNvSpPr>
            <p:nvPr/>
          </p:nvSpPr>
          <p:spPr bwMode="auto">
            <a:xfrm>
              <a:off x="161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425" name="Text Box 15"/>
            <p:cNvSpPr txBox="1">
              <a:spLocks noChangeArrowheads="1"/>
            </p:cNvSpPr>
            <p:nvPr/>
          </p:nvSpPr>
          <p:spPr bwMode="auto">
            <a:xfrm>
              <a:off x="2879" y="1357"/>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P3</a:t>
              </a:r>
            </a:p>
          </p:txBody>
        </p:sp>
        <p:sp>
          <p:nvSpPr>
            <p:cNvPr id="17426" name="Rectangle 16"/>
            <p:cNvSpPr>
              <a:spLocks noChangeArrowheads="1"/>
            </p:cNvSpPr>
            <p:nvPr/>
          </p:nvSpPr>
          <p:spPr bwMode="auto">
            <a:xfrm>
              <a:off x="2822" y="1238"/>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427" name="Text Box 17"/>
            <p:cNvSpPr txBox="1">
              <a:spLocks noChangeArrowheads="1"/>
            </p:cNvSpPr>
            <p:nvPr/>
          </p:nvSpPr>
          <p:spPr bwMode="auto">
            <a:xfrm>
              <a:off x="4781" y="143"/>
              <a:ext cx="80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a:t>
              </a:r>
            </a:p>
          </p:txBody>
        </p:sp>
        <p:sp>
          <p:nvSpPr>
            <p:cNvPr id="17428" name="Text Box 18"/>
            <p:cNvSpPr txBox="1">
              <a:spLocks noChangeArrowheads="1"/>
            </p:cNvSpPr>
            <p:nvPr/>
          </p:nvSpPr>
          <p:spPr bwMode="auto">
            <a:xfrm>
              <a:off x="460"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3K </a:t>
              </a:r>
            </a:p>
          </p:txBody>
        </p:sp>
        <p:sp>
          <p:nvSpPr>
            <p:cNvPr id="17429" name="Rectangle 19"/>
            <p:cNvSpPr>
              <a:spLocks noChangeArrowheads="1"/>
            </p:cNvSpPr>
            <p:nvPr/>
          </p:nvSpPr>
          <p:spPr bwMode="auto">
            <a:xfrm>
              <a:off x="403"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430" name="Text Box 20"/>
            <p:cNvSpPr txBox="1">
              <a:spLocks noChangeArrowheads="1"/>
            </p:cNvSpPr>
            <p:nvPr/>
          </p:nvSpPr>
          <p:spPr bwMode="auto">
            <a:xfrm>
              <a:off x="166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         10K</a:t>
              </a:r>
            </a:p>
          </p:txBody>
        </p:sp>
        <p:sp>
          <p:nvSpPr>
            <p:cNvPr id="17431" name="Rectangle 21"/>
            <p:cNvSpPr>
              <a:spLocks noChangeArrowheads="1"/>
            </p:cNvSpPr>
            <p:nvPr/>
          </p:nvSpPr>
          <p:spPr bwMode="auto">
            <a:xfrm>
              <a:off x="161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432" name="Text Box 22"/>
            <p:cNvSpPr txBox="1">
              <a:spLocks noChangeArrowheads="1"/>
            </p:cNvSpPr>
            <p:nvPr/>
          </p:nvSpPr>
          <p:spPr bwMode="auto">
            <a:xfrm>
              <a:off x="2879" y="1818"/>
              <a:ext cx="109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 </a:t>
              </a:r>
            </a:p>
          </p:txBody>
        </p:sp>
        <p:sp>
          <p:nvSpPr>
            <p:cNvPr id="17433" name="Rectangle 23"/>
            <p:cNvSpPr>
              <a:spLocks noChangeArrowheads="1"/>
            </p:cNvSpPr>
            <p:nvPr/>
          </p:nvSpPr>
          <p:spPr bwMode="auto">
            <a:xfrm>
              <a:off x="2822" y="1699"/>
              <a:ext cx="1210" cy="4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434" name="Rectangle 24"/>
            <p:cNvSpPr>
              <a:spLocks noChangeArrowheads="1"/>
            </p:cNvSpPr>
            <p:nvPr/>
          </p:nvSpPr>
          <p:spPr bwMode="auto">
            <a:xfrm>
              <a:off x="4723" y="547"/>
              <a:ext cx="864" cy="404"/>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35" name="Text Box 25"/>
            <p:cNvSpPr txBox="1">
              <a:spLocks noChangeArrowheads="1"/>
            </p:cNvSpPr>
            <p:nvPr/>
          </p:nvSpPr>
          <p:spPr bwMode="auto">
            <a:xfrm>
              <a:off x="4971" y="662"/>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3K  </a:t>
              </a:r>
            </a:p>
          </p:txBody>
        </p:sp>
        <p:sp>
          <p:nvSpPr>
            <p:cNvPr id="17436" name="Text Box 26"/>
            <p:cNvSpPr txBox="1">
              <a:spLocks noChangeArrowheads="1"/>
            </p:cNvSpPr>
            <p:nvPr/>
          </p:nvSpPr>
          <p:spPr bwMode="auto">
            <a:xfrm>
              <a:off x="5011" y="1468"/>
              <a:ext cx="3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10K  </a:t>
              </a:r>
            </a:p>
          </p:txBody>
        </p:sp>
      </p:grpSp>
      <p:sp>
        <p:nvSpPr>
          <p:cNvPr id="17411" name="Rectangle 27"/>
          <p:cNvSpPr>
            <a:spLocks noGrp="1" noChangeArrowheads="1"/>
          </p:cNvSpPr>
          <p:nvPr>
            <p:ph type="title"/>
          </p:nvPr>
        </p:nvSpPr>
        <p:spPr/>
        <p:txBody>
          <a:bodyPr/>
          <a:lstStyle/>
          <a:p>
            <a:pPr eaLnBrk="1" hangingPunct="1"/>
            <a:r>
              <a:rPr lang="en-US">
                <a:latin typeface="Arial" charset="0"/>
                <a:cs typeface="Arial" charset="0"/>
              </a:rPr>
              <a:t>Compaction</a:t>
            </a:r>
          </a:p>
        </p:txBody>
      </p:sp>
      <p:sp>
        <p:nvSpPr>
          <p:cNvPr id="2" name="Content Placeholder 1"/>
          <p:cNvSpPr>
            <a:spLocks noGrp="1"/>
          </p:cNvSpPr>
          <p:nvPr>
            <p:ph idx="1"/>
          </p:nvPr>
        </p:nvSpPr>
        <p:spPr>
          <a:xfrm>
            <a:off x="1781503" y="1834287"/>
            <a:ext cx="5808335" cy="1594714"/>
          </a:xfrm>
        </p:spPr>
        <p:txBody>
          <a:bodyPr>
            <a:normAutofit lnSpcReduction="10000"/>
          </a:bodyPr>
          <a:lstStyle/>
          <a:p>
            <a:r>
              <a:rPr lang="en-US" dirty="0">
                <a:solidFill>
                  <a:srgbClr val="FF0000"/>
                </a:solidFill>
              </a:rPr>
              <a:t>Relocate P3</a:t>
            </a:r>
          </a:p>
          <a:p>
            <a:r>
              <a:rPr lang="en-US" dirty="0">
                <a:solidFill>
                  <a:srgbClr val="FF0000"/>
                </a:solidFill>
              </a:rPr>
              <a:t>Create contiguous space</a:t>
            </a:r>
          </a:p>
          <a:p>
            <a:r>
              <a:rPr lang="en-US" dirty="0">
                <a:solidFill>
                  <a:srgbClr val="FF0000"/>
                </a:solidFill>
              </a:rPr>
              <a:t>Note this is a rather expensive action</a:t>
            </a:r>
          </a:p>
        </p:txBody>
      </p:sp>
      <p:sp>
        <p:nvSpPr>
          <p:cNvPr id="17412" name="Line 28"/>
          <p:cNvSpPr>
            <a:spLocks noChangeShapeType="1"/>
          </p:cNvSpPr>
          <p:nvPr/>
        </p:nvSpPr>
        <p:spPr bwMode="auto">
          <a:xfrm flipV="1">
            <a:off x="6400800" y="3978275"/>
            <a:ext cx="1096963" cy="92551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4645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With variable size partition memory management there is </a:t>
            </a:r>
            <a:r>
              <a:rPr lang="mr-IN" dirty="0"/>
              <a:t>…</a:t>
            </a:r>
            <a:r>
              <a:rPr lang="en-US" dirty="0"/>
              <a:t> </a:t>
            </a:r>
          </a:p>
        </p:txBody>
      </p:sp>
      <p:sp>
        <p:nvSpPr>
          <p:cNvPr id="5" name="Text Placeholder 4">
            <a:extLst>
              <a:ext uri="{FF2B5EF4-FFF2-40B4-BE49-F238E27FC236}">
                <a16:creationId xmlns:a16="http://schemas.microsoft.com/office/drawing/2014/main" id="{4F1CF762-71A5-A042-A4F1-4E8CDC5BF93D}"/>
              </a:ext>
            </a:extLst>
          </p:cNvPr>
          <p:cNvSpPr>
            <a:spLocks noGrp="1"/>
          </p:cNvSpPr>
          <p:nvPr>
            <p:ph type="body" sz="quarter" idx="10"/>
          </p:nvPr>
        </p:nvSpPr>
        <p:spPr/>
        <p:txBody>
          <a:bodyPr/>
          <a:lstStyle/>
          <a:p>
            <a:r>
              <a:rPr lang="en-US" dirty="0"/>
              <a:t>No external fragmentation</a:t>
            </a:r>
          </a:p>
          <a:p>
            <a:r>
              <a:rPr lang="en-US" dirty="0"/>
              <a:t>No internal fragmentation</a:t>
            </a:r>
          </a:p>
          <a:p>
            <a:r>
              <a:rPr lang="en-US" dirty="0"/>
              <a:t>No fragmentation</a:t>
            </a:r>
          </a:p>
          <a:p>
            <a:r>
              <a:rPr lang="en-US" dirty="0"/>
              <a:t>Both internal and external fragmentation</a:t>
            </a:r>
          </a:p>
          <a:p>
            <a:endParaRPr lang="en-US" dirty="0"/>
          </a:p>
        </p:txBody>
      </p:sp>
      <p:sp>
        <p:nvSpPr>
          <p:cNvPr id="6" name="Text Placeholder 5">
            <a:extLst>
              <a:ext uri="{FF2B5EF4-FFF2-40B4-BE49-F238E27FC236}">
                <a16:creationId xmlns:a16="http://schemas.microsoft.com/office/drawing/2014/main" id="{2296B0B8-7A91-5D43-B30C-1832E21634F1}"/>
              </a:ext>
            </a:extLst>
          </p:cNvPr>
          <p:cNvSpPr>
            <a:spLocks noGrp="1"/>
          </p:cNvSpPr>
          <p:nvPr>
            <p:ph type="body" sz="quarter" idx="11"/>
          </p:nvPr>
        </p:nvSpPr>
        <p:spPr/>
        <p:txBody>
          <a:bodyPr/>
          <a:lstStyle/>
          <a:p>
            <a:r>
              <a:rPr lang="en-US" dirty="0"/>
              <a:t>30</a:t>
            </a:r>
          </a:p>
        </p:txBody>
      </p:sp>
      <p:sp>
        <p:nvSpPr>
          <p:cNvPr id="3" name="Right Arrow 2">
            <a:extLst>
              <a:ext uri="{FF2B5EF4-FFF2-40B4-BE49-F238E27FC236}">
                <a16:creationId xmlns:a16="http://schemas.microsoft.com/office/drawing/2014/main" id="{018A7704-7880-AB40-AF92-F82D1535552C}"/>
              </a:ext>
            </a:extLst>
          </p:cNvPr>
          <p:cNvSpPr/>
          <p:nvPr/>
        </p:nvSpPr>
        <p:spPr>
          <a:xfrm>
            <a:off x="688254" y="3626069"/>
            <a:ext cx="882869" cy="36786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49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External fragmentation with variable size partitions</a:t>
            </a:r>
          </a:p>
        </p:txBody>
      </p:sp>
      <p:sp>
        <p:nvSpPr>
          <p:cNvPr id="5" name="Content Placeholder 4"/>
          <p:cNvSpPr>
            <a:spLocks noGrp="1"/>
          </p:cNvSpPr>
          <p:nvPr>
            <p:ph idx="1"/>
          </p:nvPr>
        </p:nvSpPr>
        <p:spPr/>
        <p:txBody>
          <a:bodyPr/>
          <a:lstStyle/>
          <a:p>
            <a:r>
              <a:rPr lang="en-US" dirty="0"/>
              <a:t>Can limit full usage of memory resources</a:t>
            </a:r>
          </a:p>
          <a:p>
            <a:r>
              <a:rPr lang="en-US" dirty="0"/>
              <a:t>Compaction is too expensive</a:t>
            </a:r>
          </a:p>
        </p:txBody>
      </p:sp>
    </p:spTree>
    <p:extLst>
      <p:ext uri="{BB962C8B-B14F-4D97-AF65-F5344CB8AC3E}">
        <p14:creationId xmlns:p14="http://schemas.microsoft.com/office/powerpoint/2010/main" val="3133184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might we solve the external fragmentation problem?</a:t>
            </a:r>
          </a:p>
        </p:txBody>
      </p:sp>
      <p:sp>
        <p:nvSpPr>
          <p:cNvPr id="3" name="Content Placeholder 2"/>
          <p:cNvSpPr>
            <a:spLocks noGrp="1"/>
          </p:cNvSpPr>
          <p:nvPr>
            <p:ph idx="1"/>
          </p:nvPr>
        </p:nvSpPr>
        <p:spPr>
          <a:xfrm>
            <a:off x="1781503" y="2133600"/>
            <a:ext cx="4509497" cy="4509812"/>
          </a:xfrm>
        </p:spPr>
        <p:txBody>
          <a:bodyPr>
            <a:normAutofit fontScale="92500" lnSpcReduction="20000"/>
          </a:bodyPr>
          <a:lstStyle/>
          <a:p>
            <a:r>
              <a:rPr lang="en-US" dirty="0"/>
              <a:t>Our memory footprint looks like this:</a:t>
            </a:r>
          </a:p>
          <a:p>
            <a:endParaRPr lang="en-US" dirty="0"/>
          </a:p>
          <a:p>
            <a:endParaRPr lang="en-US" dirty="0"/>
          </a:p>
          <a:p>
            <a:endParaRPr lang="en-US" dirty="0"/>
          </a:p>
          <a:p>
            <a:endParaRPr lang="en-US" dirty="0"/>
          </a:p>
          <a:p>
            <a:r>
              <a:rPr lang="en-US" dirty="0"/>
              <a:t>What’s the main limiting assumption?</a:t>
            </a:r>
          </a:p>
          <a:p>
            <a:r>
              <a:rPr lang="en-US" dirty="0">
                <a:solidFill>
                  <a:srgbClr val="990000"/>
                </a:solidFill>
              </a:rPr>
              <a:t>That the process address space is contiguous!</a:t>
            </a:r>
          </a:p>
        </p:txBody>
      </p:sp>
      <p:grpSp>
        <p:nvGrpSpPr>
          <p:cNvPr id="27" name="Group 26"/>
          <p:cNvGrpSpPr/>
          <p:nvPr/>
        </p:nvGrpSpPr>
        <p:grpSpPr>
          <a:xfrm>
            <a:off x="2555639" y="2877612"/>
            <a:ext cx="3108243" cy="2057694"/>
            <a:chOff x="2555639" y="2877612"/>
            <a:chExt cx="3108243" cy="2057694"/>
          </a:xfrm>
        </p:grpSpPr>
        <p:sp>
          <p:nvSpPr>
            <p:cNvPr id="4" name="Rectangle 3"/>
            <p:cNvSpPr/>
            <p:nvPr/>
          </p:nvSpPr>
          <p:spPr>
            <a:xfrm>
              <a:off x="3323865" y="2877612"/>
              <a:ext cx="1563931" cy="5056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Code</a:t>
              </a:r>
            </a:p>
          </p:txBody>
        </p:sp>
        <p:sp>
          <p:nvSpPr>
            <p:cNvPr id="5" name="Rectangle 4"/>
            <p:cNvSpPr/>
            <p:nvPr/>
          </p:nvSpPr>
          <p:spPr>
            <a:xfrm>
              <a:off x="3323865" y="3394976"/>
              <a:ext cx="1563931" cy="353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Data</a:t>
              </a:r>
            </a:p>
          </p:txBody>
        </p:sp>
        <p:sp>
          <p:nvSpPr>
            <p:cNvPr id="6" name="Rectangle 5"/>
            <p:cNvSpPr/>
            <p:nvPr/>
          </p:nvSpPr>
          <p:spPr>
            <a:xfrm>
              <a:off x="3323865" y="3748604"/>
              <a:ext cx="1563931" cy="8253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Heap</a:t>
              </a:r>
            </a:p>
          </p:txBody>
        </p:sp>
        <p:sp>
          <p:nvSpPr>
            <p:cNvPr id="7" name="Rectangle 6"/>
            <p:cNvSpPr/>
            <p:nvPr/>
          </p:nvSpPr>
          <p:spPr>
            <a:xfrm>
              <a:off x="3323865" y="4573960"/>
              <a:ext cx="1563931" cy="36134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Stack</a:t>
              </a:r>
            </a:p>
          </p:txBody>
        </p:sp>
        <p:sp>
          <p:nvSpPr>
            <p:cNvPr id="9" name="TextBox 8"/>
            <p:cNvSpPr txBox="1"/>
            <p:nvPr/>
          </p:nvSpPr>
          <p:spPr>
            <a:xfrm>
              <a:off x="2555639" y="4429701"/>
              <a:ext cx="768226" cy="369332"/>
            </a:xfrm>
            <a:prstGeom prst="rect">
              <a:avLst/>
            </a:prstGeom>
            <a:noFill/>
          </p:spPr>
          <p:txBody>
            <a:bodyPr wrap="square" rtlCol="0">
              <a:spAutoFit/>
            </a:bodyPr>
            <a:lstStyle/>
            <a:p>
              <a:pPr algn="r"/>
              <a:r>
                <a:rPr lang="en-US" dirty="0"/>
                <a:t>High</a:t>
              </a:r>
            </a:p>
          </p:txBody>
        </p:sp>
        <p:sp>
          <p:nvSpPr>
            <p:cNvPr id="25" name="TextBox 24"/>
            <p:cNvSpPr txBox="1"/>
            <p:nvPr/>
          </p:nvSpPr>
          <p:spPr>
            <a:xfrm>
              <a:off x="2555639" y="2877612"/>
              <a:ext cx="768226" cy="369332"/>
            </a:xfrm>
            <a:prstGeom prst="rect">
              <a:avLst/>
            </a:prstGeom>
            <a:noFill/>
          </p:spPr>
          <p:txBody>
            <a:bodyPr wrap="square" rtlCol="0">
              <a:spAutoFit/>
            </a:bodyPr>
            <a:lstStyle/>
            <a:p>
              <a:pPr algn="r"/>
              <a:r>
                <a:rPr lang="en-US" dirty="0"/>
                <a:t>Low</a:t>
              </a:r>
            </a:p>
          </p:txBody>
        </p:sp>
        <p:sp>
          <p:nvSpPr>
            <p:cNvPr id="12" name="TextBox 11"/>
            <p:cNvSpPr txBox="1"/>
            <p:nvPr/>
          </p:nvSpPr>
          <p:spPr>
            <a:xfrm>
              <a:off x="4895656" y="2877612"/>
              <a:ext cx="768226" cy="369332"/>
            </a:xfrm>
            <a:prstGeom prst="rect">
              <a:avLst/>
            </a:prstGeom>
            <a:noFill/>
          </p:spPr>
          <p:txBody>
            <a:bodyPr wrap="square" rtlCol="0">
              <a:spAutoFit/>
            </a:bodyPr>
            <a:lstStyle/>
            <a:p>
              <a:r>
                <a:rPr lang="en-US" dirty="0"/>
                <a:t>0</a:t>
              </a:r>
            </a:p>
          </p:txBody>
        </p:sp>
        <p:sp>
          <p:nvSpPr>
            <p:cNvPr id="14" name="TextBox 13"/>
            <p:cNvSpPr txBox="1"/>
            <p:nvPr/>
          </p:nvSpPr>
          <p:spPr>
            <a:xfrm>
              <a:off x="4887796" y="4429701"/>
              <a:ext cx="768226" cy="369332"/>
            </a:xfrm>
            <a:prstGeom prst="rect">
              <a:avLst/>
            </a:prstGeom>
            <a:noFill/>
          </p:spPr>
          <p:txBody>
            <a:bodyPr wrap="square" rtlCol="0">
              <a:spAutoFit/>
            </a:bodyPr>
            <a:lstStyle/>
            <a:p>
              <a:r>
                <a:rPr lang="en-US" dirty="0"/>
                <a:t>4K</a:t>
              </a:r>
            </a:p>
          </p:txBody>
        </p:sp>
      </p:grpSp>
    </p:spTree>
    <p:extLst>
      <p:ext uri="{BB962C8B-B14F-4D97-AF65-F5344CB8AC3E}">
        <p14:creationId xmlns:p14="http://schemas.microsoft.com/office/powerpoint/2010/main" val="319716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dissolv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might we solve the external fragmentation problem?</a:t>
            </a:r>
          </a:p>
        </p:txBody>
      </p:sp>
      <p:sp>
        <p:nvSpPr>
          <p:cNvPr id="3" name="Content Placeholder 2"/>
          <p:cNvSpPr>
            <a:spLocks noGrp="1"/>
          </p:cNvSpPr>
          <p:nvPr>
            <p:ph idx="1"/>
          </p:nvPr>
        </p:nvSpPr>
        <p:spPr>
          <a:xfrm>
            <a:off x="1781503" y="2133600"/>
            <a:ext cx="5050407" cy="4509812"/>
          </a:xfrm>
        </p:spPr>
        <p:txBody>
          <a:bodyPr>
            <a:normAutofit/>
          </a:bodyPr>
          <a:lstStyle/>
          <a:p>
            <a:r>
              <a:rPr lang="en-US" dirty="0"/>
              <a:t>What if we could store our memory footprint in discontinuous memory locations?</a:t>
            </a:r>
          </a:p>
          <a:p>
            <a:endParaRPr lang="en-US" dirty="0"/>
          </a:p>
          <a:p>
            <a:endParaRPr lang="en-US" dirty="0"/>
          </a:p>
          <a:p>
            <a:endParaRPr lang="en-US" dirty="0"/>
          </a:p>
          <a:p>
            <a:endParaRPr lang="en-US" dirty="0"/>
          </a:p>
          <a:p>
            <a:r>
              <a:rPr lang="en-US" dirty="0"/>
              <a:t>But how can we implement this?</a:t>
            </a:r>
          </a:p>
          <a:p>
            <a:endParaRPr lang="en-US" dirty="0"/>
          </a:p>
          <a:p>
            <a:endParaRPr lang="en-US" dirty="0"/>
          </a:p>
          <a:p>
            <a:endParaRPr lang="en-US" dirty="0"/>
          </a:p>
          <a:p>
            <a:endParaRPr lang="en-US" dirty="0"/>
          </a:p>
        </p:txBody>
      </p:sp>
      <p:sp>
        <p:nvSpPr>
          <p:cNvPr id="8" name="TextBox 7"/>
          <p:cNvSpPr txBox="1"/>
          <p:nvPr/>
        </p:nvSpPr>
        <p:spPr>
          <a:xfrm>
            <a:off x="8497307" y="2798981"/>
            <a:ext cx="768226" cy="3872855"/>
          </a:xfrm>
          <a:prstGeom prst="rect">
            <a:avLst/>
          </a:prstGeom>
          <a:noFill/>
        </p:spPr>
        <p:txBody>
          <a:bodyPr wrap="square" rtlCol="0">
            <a:spAutoFit/>
          </a:bodyPr>
          <a:lstStyle/>
          <a:p>
            <a:pPr>
              <a:spcBef>
                <a:spcPts val="1100"/>
              </a:spcBef>
            </a:pPr>
            <a:r>
              <a:rPr lang="en-US" sz="1400" dirty="0"/>
              <a:t>1K</a:t>
            </a:r>
          </a:p>
          <a:p>
            <a:pPr>
              <a:spcBef>
                <a:spcPts val="1100"/>
              </a:spcBef>
            </a:pPr>
            <a:r>
              <a:rPr lang="en-US" sz="1400" dirty="0"/>
              <a:t>2K</a:t>
            </a:r>
          </a:p>
          <a:p>
            <a:pPr>
              <a:spcBef>
                <a:spcPts val="1100"/>
              </a:spcBef>
            </a:pPr>
            <a:r>
              <a:rPr lang="en-US" sz="1400" dirty="0"/>
              <a:t>3K</a:t>
            </a:r>
          </a:p>
          <a:p>
            <a:pPr>
              <a:spcBef>
                <a:spcPts val="1100"/>
              </a:spcBef>
            </a:pPr>
            <a:r>
              <a:rPr lang="en-US" sz="1400" dirty="0"/>
              <a:t>4K</a:t>
            </a:r>
          </a:p>
          <a:p>
            <a:pPr>
              <a:spcBef>
                <a:spcPts val="1100"/>
              </a:spcBef>
            </a:pPr>
            <a:r>
              <a:rPr lang="en-US" sz="1400" dirty="0"/>
              <a:t>5K</a:t>
            </a:r>
          </a:p>
          <a:p>
            <a:pPr>
              <a:spcBef>
                <a:spcPts val="1100"/>
              </a:spcBef>
            </a:pPr>
            <a:r>
              <a:rPr lang="en-US" sz="1400" dirty="0"/>
              <a:t>6K</a:t>
            </a:r>
          </a:p>
          <a:p>
            <a:pPr>
              <a:spcBef>
                <a:spcPts val="1100"/>
              </a:spcBef>
            </a:pPr>
            <a:r>
              <a:rPr lang="en-US" sz="1400" dirty="0"/>
              <a:t>7K</a:t>
            </a:r>
          </a:p>
          <a:p>
            <a:pPr>
              <a:spcBef>
                <a:spcPts val="1100"/>
              </a:spcBef>
            </a:pPr>
            <a:r>
              <a:rPr lang="en-US" sz="1400" dirty="0"/>
              <a:t>8K</a:t>
            </a:r>
          </a:p>
          <a:p>
            <a:pPr>
              <a:spcBef>
                <a:spcPts val="1100"/>
              </a:spcBef>
            </a:pPr>
            <a:r>
              <a:rPr lang="en-US" sz="1400" dirty="0"/>
              <a:t>9K</a:t>
            </a:r>
          </a:p>
          <a:p>
            <a:pPr>
              <a:spcBef>
                <a:spcPts val="1100"/>
              </a:spcBef>
            </a:pPr>
            <a:r>
              <a:rPr lang="en-US" sz="1400" dirty="0"/>
              <a:t>10K</a:t>
            </a:r>
          </a:p>
          <a:p>
            <a:pPr>
              <a:spcBef>
                <a:spcPts val="1100"/>
              </a:spcBef>
            </a:pPr>
            <a:r>
              <a:rPr lang="en-US" sz="1400" dirty="0"/>
              <a:t>11K</a:t>
            </a:r>
          </a:p>
        </p:txBody>
      </p:sp>
      <p:grpSp>
        <p:nvGrpSpPr>
          <p:cNvPr id="27" name="Group 26"/>
          <p:cNvGrpSpPr/>
          <p:nvPr/>
        </p:nvGrpSpPr>
        <p:grpSpPr>
          <a:xfrm>
            <a:off x="544870" y="3538087"/>
            <a:ext cx="3100383" cy="2386249"/>
            <a:chOff x="2555639" y="2737716"/>
            <a:chExt cx="3100383" cy="2386249"/>
          </a:xfrm>
        </p:grpSpPr>
        <p:sp>
          <p:nvSpPr>
            <p:cNvPr id="4" name="Rectangle 3"/>
            <p:cNvSpPr/>
            <p:nvPr/>
          </p:nvSpPr>
          <p:spPr>
            <a:xfrm>
              <a:off x="3323865" y="2877612"/>
              <a:ext cx="1563931" cy="5056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Code</a:t>
              </a:r>
            </a:p>
          </p:txBody>
        </p:sp>
        <p:sp>
          <p:nvSpPr>
            <p:cNvPr id="5" name="Rectangle 4"/>
            <p:cNvSpPr/>
            <p:nvPr/>
          </p:nvSpPr>
          <p:spPr>
            <a:xfrm>
              <a:off x="3323865" y="3394976"/>
              <a:ext cx="1563931" cy="353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Data</a:t>
              </a:r>
            </a:p>
          </p:txBody>
        </p:sp>
        <p:sp>
          <p:nvSpPr>
            <p:cNvPr id="6" name="Rectangle 5"/>
            <p:cNvSpPr/>
            <p:nvPr/>
          </p:nvSpPr>
          <p:spPr>
            <a:xfrm>
              <a:off x="3323865" y="3748604"/>
              <a:ext cx="1563931" cy="8253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Heap</a:t>
              </a:r>
            </a:p>
          </p:txBody>
        </p:sp>
        <p:sp>
          <p:nvSpPr>
            <p:cNvPr id="7" name="Rectangle 6"/>
            <p:cNvSpPr/>
            <p:nvPr/>
          </p:nvSpPr>
          <p:spPr>
            <a:xfrm>
              <a:off x="3323865" y="4573960"/>
              <a:ext cx="1563931" cy="36134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Stack</a:t>
              </a:r>
            </a:p>
          </p:txBody>
        </p:sp>
        <p:sp>
          <p:nvSpPr>
            <p:cNvPr id="9" name="TextBox 8"/>
            <p:cNvSpPr txBox="1"/>
            <p:nvPr/>
          </p:nvSpPr>
          <p:spPr>
            <a:xfrm>
              <a:off x="2555639" y="4429701"/>
              <a:ext cx="768226" cy="369332"/>
            </a:xfrm>
            <a:prstGeom prst="rect">
              <a:avLst/>
            </a:prstGeom>
            <a:noFill/>
          </p:spPr>
          <p:txBody>
            <a:bodyPr wrap="square" rtlCol="0">
              <a:spAutoFit/>
            </a:bodyPr>
            <a:lstStyle/>
            <a:p>
              <a:pPr algn="r"/>
              <a:r>
                <a:rPr lang="en-US" dirty="0"/>
                <a:t>High</a:t>
              </a:r>
            </a:p>
          </p:txBody>
        </p:sp>
        <p:sp>
          <p:nvSpPr>
            <p:cNvPr id="25" name="TextBox 24"/>
            <p:cNvSpPr txBox="1"/>
            <p:nvPr/>
          </p:nvSpPr>
          <p:spPr>
            <a:xfrm>
              <a:off x="2555639" y="2877612"/>
              <a:ext cx="768226" cy="369332"/>
            </a:xfrm>
            <a:prstGeom prst="rect">
              <a:avLst/>
            </a:prstGeom>
            <a:noFill/>
          </p:spPr>
          <p:txBody>
            <a:bodyPr wrap="square" rtlCol="0">
              <a:spAutoFit/>
            </a:bodyPr>
            <a:lstStyle/>
            <a:p>
              <a:pPr algn="r"/>
              <a:r>
                <a:rPr lang="en-US" dirty="0"/>
                <a:t>Low</a:t>
              </a:r>
            </a:p>
          </p:txBody>
        </p:sp>
        <p:sp>
          <p:nvSpPr>
            <p:cNvPr id="12" name="TextBox 11"/>
            <p:cNvSpPr txBox="1"/>
            <p:nvPr/>
          </p:nvSpPr>
          <p:spPr>
            <a:xfrm>
              <a:off x="4887796" y="2737716"/>
              <a:ext cx="768226" cy="369332"/>
            </a:xfrm>
            <a:prstGeom prst="rect">
              <a:avLst/>
            </a:prstGeom>
            <a:noFill/>
          </p:spPr>
          <p:txBody>
            <a:bodyPr wrap="square" rtlCol="0">
              <a:spAutoFit/>
            </a:bodyPr>
            <a:lstStyle/>
            <a:p>
              <a:r>
                <a:rPr lang="en-US" dirty="0"/>
                <a:t>0</a:t>
              </a:r>
            </a:p>
          </p:txBody>
        </p:sp>
        <p:sp>
          <p:nvSpPr>
            <p:cNvPr id="14" name="TextBox 13"/>
            <p:cNvSpPr txBox="1"/>
            <p:nvPr/>
          </p:nvSpPr>
          <p:spPr>
            <a:xfrm>
              <a:off x="4822286" y="4754633"/>
              <a:ext cx="768226" cy="369332"/>
            </a:xfrm>
            <a:prstGeom prst="rect">
              <a:avLst/>
            </a:prstGeom>
            <a:noFill/>
          </p:spPr>
          <p:txBody>
            <a:bodyPr wrap="square" rtlCol="0">
              <a:spAutoFit/>
            </a:bodyPr>
            <a:lstStyle/>
            <a:p>
              <a:r>
                <a:rPr lang="en-US" dirty="0"/>
                <a:t>4K</a:t>
              </a:r>
            </a:p>
          </p:txBody>
        </p:sp>
      </p:grpSp>
      <p:grpSp>
        <p:nvGrpSpPr>
          <p:cNvPr id="10" name="Group 9"/>
          <p:cNvGrpSpPr/>
          <p:nvPr/>
        </p:nvGrpSpPr>
        <p:grpSpPr>
          <a:xfrm>
            <a:off x="6933376" y="2677715"/>
            <a:ext cx="1563931" cy="3785639"/>
            <a:chOff x="6933376" y="2372007"/>
            <a:chExt cx="1563931" cy="3785639"/>
          </a:xfrm>
        </p:grpSpPr>
        <p:sp>
          <p:nvSpPr>
            <p:cNvPr id="11" name="Rectangle 10"/>
            <p:cNvSpPr/>
            <p:nvPr/>
          </p:nvSpPr>
          <p:spPr>
            <a:xfrm>
              <a:off x="6933376" y="2372007"/>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5" name="Rectangle 14"/>
            <p:cNvSpPr/>
            <p:nvPr/>
          </p:nvSpPr>
          <p:spPr>
            <a:xfrm>
              <a:off x="6933376" y="2716156"/>
              <a:ext cx="1563931" cy="3441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2</a:t>
              </a:r>
            </a:p>
          </p:txBody>
        </p:sp>
        <p:sp>
          <p:nvSpPr>
            <p:cNvPr id="16" name="Rectangle 15"/>
            <p:cNvSpPr/>
            <p:nvPr/>
          </p:nvSpPr>
          <p:spPr>
            <a:xfrm>
              <a:off x="6933376" y="3060305"/>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7" name="Rectangle 16"/>
            <p:cNvSpPr/>
            <p:nvPr/>
          </p:nvSpPr>
          <p:spPr>
            <a:xfrm>
              <a:off x="6933376" y="3404454"/>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8" name="Rectangle 17"/>
            <p:cNvSpPr/>
            <p:nvPr/>
          </p:nvSpPr>
          <p:spPr>
            <a:xfrm>
              <a:off x="6933376" y="3748603"/>
              <a:ext cx="1563931" cy="3441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0</a:t>
              </a:r>
            </a:p>
          </p:txBody>
        </p:sp>
        <p:sp>
          <p:nvSpPr>
            <p:cNvPr id="19" name="Rectangle 18"/>
            <p:cNvSpPr/>
            <p:nvPr/>
          </p:nvSpPr>
          <p:spPr>
            <a:xfrm>
              <a:off x="6933376" y="4092752"/>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0" name="Rectangle 19"/>
            <p:cNvSpPr/>
            <p:nvPr/>
          </p:nvSpPr>
          <p:spPr>
            <a:xfrm>
              <a:off x="6933376" y="4436901"/>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1" name="Rectangle 20"/>
            <p:cNvSpPr/>
            <p:nvPr/>
          </p:nvSpPr>
          <p:spPr>
            <a:xfrm>
              <a:off x="6933376" y="4781050"/>
              <a:ext cx="1563931" cy="3441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3</a:t>
              </a:r>
            </a:p>
          </p:txBody>
        </p:sp>
        <p:sp>
          <p:nvSpPr>
            <p:cNvPr id="22" name="Rectangle 21"/>
            <p:cNvSpPr/>
            <p:nvPr/>
          </p:nvSpPr>
          <p:spPr>
            <a:xfrm>
              <a:off x="6933376" y="5125199"/>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3" name="Rectangle 22"/>
            <p:cNvSpPr/>
            <p:nvPr/>
          </p:nvSpPr>
          <p:spPr>
            <a:xfrm>
              <a:off x="6933376" y="5469348"/>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4" name="Rectangle 23"/>
            <p:cNvSpPr/>
            <p:nvPr/>
          </p:nvSpPr>
          <p:spPr>
            <a:xfrm>
              <a:off x="6933376" y="5813497"/>
              <a:ext cx="1563931" cy="3441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1</a:t>
              </a:r>
            </a:p>
          </p:txBody>
        </p:sp>
      </p:grpSp>
      <p:cxnSp>
        <p:nvCxnSpPr>
          <p:cNvPr id="26" name="Straight Arrow Connector 25"/>
          <p:cNvCxnSpPr>
            <a:stCxn id="30" idx="1"/>
            <a:endCxn id="18" idx="1"/>
          </p:cNvCxnSpPr>
          <p:nvPr/>
        </p:nvCxnSpPr>
        <p:spPr>
          <a:xfrm>
            <a:off x="3433595" y="3930786"/>
            <a:ext cx="3499781" cy="29560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30" name="Right Brace 29"/>
          <p:cNvSpPr/>
          <p:nvPr/>
        </p:nvSpPr>
        <p:spPr>
          <a:xfrm>
            <a:off x="3151381" y="3677983"/>
            <a:ext cx="282214" cy="50560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ight Brace 30"/>
          <p:cNvSpPr/>
          <p:nvPr/>
        </p:nvSpPr>
        <p:spPr>
          <a:xfrm>
            <a:off x="3151381" y="4203938"/>
            <a:ext cx="282214" cy="50560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ight Brace 31"/>
          <p:cNvSpPr/>
          <p:nvPr/>
        </p:nvSpPr>
        <p:spPr>
          <a:xfrm>
            <a:off x="3151381" y="4729893"/>
            <a:ext cx="282214" cy="50560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Right Brace 32"/>
          <p:cNvSpPr/>
          <p:nvPr/>
        </p:nvSpPr>
        <p:spPr>
          <a:xfrm>
            <a:off x="3151381" y="5255848"/>
            <a:ext cx="282214" cy="50560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p:cNvCxnSpPr>
            <a:stCxn id="31" idx="1"/>
            <a:endCxn id="24" idx="1"/>
          </p:cNvCxnSpPr>
          <p:nvPr/>
        </p:nvCxnSpPr>
        <p:spPr>
          <a:xfrm>
            <a:off x="3433595" y="4456741"/>
            <a:ext cx="3499781" cy="1834539"/>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1"/>
            <a:endCxn id="15" idx="1"/>
          </p:cNvCxnSpPr>
          <p:nvPr/>
        </p:nvCxnSpPr>
        <p:spPr>
          <a:xfrm flipV="1">
            <a:off x="3433595" y="3193939"/>
            <a:ext cx="3499781" cy="1788757"/>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3" idx="1"/>
            <a:endCxn id="21" idx="1"/>
          </p:cNvCxnSpPr>
          <p:nvPr/>
        </p:nvCxnSpPr>
        <p:spPr>
          <a:xfrm flipV="1">
            <a:off x="3433595" y="5258833"/>
            <a:ext cx="3499781" cy="249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F9997A0A-6DF4-5E43-BD7F-69E4869F36FA}"/>
              </a:ext>
            </a:extLst>
          </p:cNvPr>
          <p:cNvSpPr txBox="1"/>
          <p:nvPr/>
        </p:nvSpPr>
        <p:spPr>
          <a:xfrm>
            <a:off x="2811517" y="4540375"/>
            <a:ext cx="768226" cy="369332"/>
          </a:xfrm>
          <a:prstGeom prst="rect">
            <a:avLst/>
          </a:prstGeom>
          <a:noFill/>
        </p:spPr>
        <p:txBody>
          <a:bodyPr wrap="square" rtlCol="0">
            <a:spAutoFit/>
          </a:bodyPr>
          <a:lstStyle/>
          <a:p>
            <a:r>
              <a:rPr lang="en-US" dirty="0"/>
              <a:t>2K</a:t>
            </a:r>
          </a:p>
        </p:txBody>
      </p:sp>
    </p:spTree>
    <p:extLst>
      <p:ext uri="{BB962C8B-B14F-4D97-AF65-F5344CB8AC3E}">
        <p14:creationId xmlns:p14="http://schemas.microsoft.com/office/powerpoint/2010/main" val="219032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dissolve">
                                      <p:cBhvr>
                                        <p:cTn id="13" dur="500"/>
                                        <p:tgtEl>
                                          <p:spTgt spid="3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dissolv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dissolv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dissolve">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 grpId="0" animBg="1"/>
      <p:bldP spid="31" grpId="0" animBg="1"/>
      <p:bldP spid="32" grpId="0" animBg="1"/>
      <p:bldP spid="3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Could the broker help?</a:t>
            </a:r>
          </a:p>
        </p:txBody>
      </p:sp>
      <p:sp>
        <p:nvSpPr>
          <p:cNvPr id="3" name="Content Placeholder 2"/>
          <p:cNvSpPr>
            <a:spLocks noGrp="1"/>
          </p:cNvSpPr>
          <p:nvPr>
            <p:ph idx="1"/>
          </p:nvPr>
        </p:nvSpPr>
        <p:spPr>
          <a:xfrm>
            <a:off x="1781503" y="1792618"/>
            <a:ext cx="5050407" cy="4509812"/>
          </a:xfrm>
        </p:spPr>
        <p:txBody>
          <a:bodyPr>
            <a:normAutofit/>
          </a:bodyPr>
          <a:lstStyle/>
          <a:p>
            <a:r>
              <a:rPr lang="en-US" dirty="0"/>
              <a:t>What if we could store our memory footprint in discontinuous memory locations?</a:t>
            </a:r>
          </a:p>
          <a:p>
            <a:endParaRPr lang="en-US" dirty="0"/>
          </a:p>
          <a:p>
            <a:endParaRPr lang="en-US" dirty="0"/>
          </a:p>
          <a:p>
            <a:endParaRPr lang="en-US" dirty="0"/>
          </a:p>
          <a:p>
            <a:endParaRPr lang="en-US" dirty="0"/>
          </a:p>
          <a:p>
            <a:r>
              <a:rPr lang="en-US" dirty="0"/>
              <a:t>But how can we implement this?</a:t>
            </a:r>
          </a:p>
          <a:p>
            <a:endParaRPr lang="en-US" dirty="0"/>
          </a:p>
          <a:p>
            <a:endParaRPr lang="en-US" dirty="0"/>
          </a:p>
          <a:p>
            <a:endParaRPr lang="en-US" dirty="0"/>
          </a:p>
          <a:p>
            <a:endParaRPr lang="en-US" dirty="0"/>
          </a:p>
        </p:txBody>
      </p:sp>
      <p:sp>
        <p:nvSpPr>
          <p:cNvPr id="8" name="TextBox 7"/>
          <p:cNvSpPr txBox="1"/>
          <p:nvPr/>
        </p:nvSpPr>
        <p:spPr>
          <a:xfrm>
            <a:off x="8497307" y="2457999"/>
            <a:ext cx="768226" cy="3872855"/>
          </a:xfrm>
          <a:prstGeom prst="rect">
            <a:avLst/>
          </a:prstGeom>
          <a:noFill/>
        </p:spPr>
        <p:txBody>
          <a:bodyPr wrap="square" rtlCol="0">
            <a:spAutoFit/>
          </a:bodyPr>
          <a:lstStyle/>
          <a:p>
            <a:pPr>
              <a:spcBef>
                <a:spcPts val="1100"/>
              </a:spcBef>
            </a:pPr>
            <a:r>
              <a:rPr lang="en-US" sz="1400" dirty="0"/>
              <a:t>1K</a:t>
            </a:r>
          </a:p>
          <a:p>
            <a:pPr>
              <a:spcBef>
                <a:spcPts val="1100"/>
              </a:spcBef>
            </a:pPr>
            <a:r>
              <a:rPr lang="en-US" sz="1400" dirty="0"/>
              <a:t>2K</a:t>
            </a:r>
          </a:p>
          <a:p>
            <a:pPr>
              <a:spcBef>
                <a:spcPts val="1100"/>
              </a:spcBef>
            </a:pPr>
            <a:r>
              <a:rPr lang="en-US" sz="1400" dirty="0"/>
              <a:t>3K</a:t>
            </a:r>
          </a:p>
          <a:p>
            <a:pPr>
              <a:spcBef>
                <a:spcPts val="1100"/>
              </a:spcBef>
            </a:pPr>
            <a:r>
              <a:rPr lang="en-US" sz="1400" dirty="0"/>
              <a:t>4K</a:t>
            </a:r>
          </a:p>
          <a:p>
            <a:pPr>
              <a:spcBef>
                <a:spcPts val="1100"/>
              </a:spcBef>
            </a:pPr>
            <a:r>
              <a:rPr lang="en-US" sz="1400" dirty="0"/>
              <a:t>5K</a:t>
            </a:r>
          </a:p>
          <a:p>
            <a:pPr>
              <a:spcBef>
                <a:spcPts val="1100"/>
              </a:spcBef>
            </a:pPr>
            <a:r>
              <a:rPr lang="en-US" sz="1400" dirty="0"/>
              <a:t>6K</a:t>
            </a:r>
          </a:p>
          <a:p>
            <a:pPr>
              <a:spcBef>
                <a:spcPts val="1100"/>
              </a:spcBef>
            </a:pPr>
            <a:r>
              <a:rPr lang="en-US" sz="1400" dirty="0"/>
              <a:t>7K</a:t>
            </a:r>
          </a:p>
          <a:p>
            <a:pPr>
              <a:spcBef>
                <a:spcPts val="1100"/>
              </a:spcBef>
            </a:pPr>
            <a:r>
              <a:rPr lang="en-US" sz="1400" dirty="0"/>
              <a:t>8K</a:t>
            </a:r>
          </a:p>
          <a:p>
            <a:pPr>
              <a:spcBef>
                <a:spcPts val="1100"/>
              </a:spcBef>
            </a:pPr>
            <a:r>
              <a:rPr lang="en-US" sz="1400" dirty="0"/>
              <a:t>9K</a:t>
            </a:r>
          </a:p>
          <a:p>
            <a:pPr>
              <a:spcBef>
                <a:spcPts val="1100"/>
              </a:spcBef>
            </a:pPr>
            <a:r>
              <a:rPr lang="en-US" sz="1400" dirty="0"/>
              <a:t>10K</a:t>
            </a:r>
          </a:p>
          <a:p>
            <a:pPr>
              <a:spcBef>
                <a:spcPts val="1100"/>
              </a:spcBef>
            </a:pPr>
            <a:r>
              <a:rPr lang="en-US" sz="1400" dirty="0"/>
              <a:t>11K</a:t>
            </a:r>
          </a:p>
        </p:txBody>
      </p:sp>
      <p:grpSp>
        <p:nvGrpSpPr>
          <p:cNvPr id="27" name="Group 26"/>
          <p:cNvGrpSpPr/>
          <p:nvPr/>
        </p:nvGrpSpPr>
        <p:grpSpPr>
          <a:xfrm>
            <a:off x="544870" y="3337001"/>
            <a:ext cx="2332157" cy="2057694"/>
            <a:chOff x="2555639" y="2877612"/>
            <a:chExt cx="2332157" cy="2057694"/>
          </a:xfrm>
        </p:grpSpPr>
        <p:sp>
          <p:nvSpPr>
            <p:cNvPr id="4" name="Rectangle 3"/>
            <p:cNvSpPr/>
            <p:nvPr/>
          </p:nvSpPr>
          <p:spPr>
            <a:xfrm>
              <a:off x="3323865" y="2877612"/>
              <a:ext cx="1563931" cy="5056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Code</a:t>
              </a:r>
            </a:p>
          </p:txBody>
        </p:sp>
        <p:sp>
          <p:nvSpPr>
            <p:cNvPr id="5" name="Rectangle 4"/>
            <p:cNvSpPr/>
            <p:nvPr/>
          </p:nvSpPr>
          <p:spPr>
            <a:xfrm>
              <a:off x="3323865" y="3394976"/>
              <a:ext cx="1563931" cy="353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Data</a:t>
              </a:r>
            </a:p>
          </p:txBody>
        </p:sp>
        <p:sp>
          <p:nvSpPr>
            <p:cNvPr id="6" name="Rectangle 5"/>
            <p:cNvSpPr/>
            <p:nvPr/>
          </p:nvSpPr>
          <p:spPr>
            <a:xfrm>
              <a:off x="3323865" y="3748604"/>
              <a:ext cx="1563931" cy="8253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Heap</a:t>
              </a:r>
            </a:p>
          </p:txBody>
        </p:sp>
        <p:sp>
          <p:nvSpPr>
            <p:cNvPr id="7" name="Rectangle 6"/>
            <p:cNvSpPr/>
            <p:nvPr/>
          </p:nvSpPr>
          <p:spPr>
            <a:xfrm>
              <a:off x="3323865" y="4573960"/>
              <a:ext cx="1563931" cy="36134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Stack</a:t>
              </a:r>
            </a:p>
          </p:txBody>
        </p:sp>
        <p:sp>
          <p:nvSpPr>
            <p:cNvPr id="9" name="TextBox 8"/>
            <p:cNvSpPr txBox="1"/>
            <p:nvPr/>
          </p:nvSpPr>
          <p:spPr>
            <a:xfrm>
              <a:off x="2555639" y="4429701"/>
              <a:ext cx="768226" cy="369332"/>
            </a:xfrm>
            <a:prstGeom prst="rect">
              <a:avLst/>
            </a:prstGeom>
            <a:noFill/>
          </p:spPr>
          <p:txBody>
            <a:bodyPr wrap="square" rtlCol="0">
              <a:spAutoFit/>
            </a:bodyPr>
            <a:lstStyle/>
            <a:p>
              <a:pPr algn="r"/>
              <a:r>
                <a:rPr lang="en-US" dirty="0"/>
                <a:t>High</a:t>
              </a:r>
            </a:p>
          </p:txBody>
        </p:sp>
        <p:sp>
          <p:nvSpPr>
            <p:cNvPr id="25" name="TextBox 24"/>
            <p:cNvSpPr txBox="1"/>
            <p:nvPr/>
          </p:nvSpPr>
          <p:spPr>
            <a:xfrm>
              <a:off x="2555639" y="2877612"/>
              <a:ext cx="768226" cy="369332"/>
            </a:xfrm>
            <a:prstGeom prst="rect">
              <a:avLst/>
            </a:prstGeom>
            <a:noFill/>
          </p:spPr>
          <p:txBody>
            <a:bodyPr wrap="square" rtlCol="0">
              <a:spAutoFit/>
            </a:bodyPr>
            <a:lstStyle/>
            <a:p>
              <a:pPr algn="r"/>
              <a:r>
                <a:rPr lang="en-US" dirty="0"/>
                <a:t>Low</a:t>
              </a:r>
            </a:p>
          </p:txBody>
        </p:sp>
      </p:grpSp>
      <p:grpSp>
        <p:nvGrpSpPr>
          <p:cNvPr id="10" name="Group 9"/>
          <p:cNvGrpSpPr/>
          <p:nvPr/>
        </p:nvGrpSpPr>
        <p:grpSpPr>
          <a:xfrm>
            <a:off x="6933376" y="2336733"/>
            <a:ext cx="1563931" cy="3785639"/>
            <a:chOff x="6933376" y="2372007"/>
            <a:chExt cx="1563931" cy="3785639"/>
          </a:xfrm>
        </p:grpSpPr>
        <p:sp>
          <p:nvSpPr>
            <p:cNvPr id="11" name="Rectangle 10"/>
            <p:cNvSpPr/>
            <p:nvPr/>
          </p:nvSpPr>
          <p:spPr>
            <a:xfrm>
              <a:off x="6933376" y="2372007"/>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5" name="Rectangle 14"/>
            <p:cNvSpPr/>
            <p:nvPr/>
          </p:nvSpPr>
          <p:spPr>
            <a:xfrm>
              <a:off x="6933376" y="2716156"/>
              <a:ext cx="1563931" cy="3441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2</a:t>
              </a:r>
            </a:p>
          </p:txBody>
        </p:sp>
        <p:sp>
          <p:nvSpPr>
            <p:cNvPr id="16" name="Rectangle 15"/>
            <p:cNvSpPr/>
            <p:nvPr/>
          </p:nvSpPr>
          <p:spPr>
            <a:xfrm>
              <a:off x="6933376" y="3060305"/>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7" name="Rectangle 16"/>
            <p:cNvSpPr/>
            <p:nvPr/>
          </p:nvSpPr>
          <p:spPr>
            <a:xfrm>
              <a:off x="6933376" y="3404454"/>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8" name="Rectangle 17"/>
            <p:cNvSpPr/>
            <p:nvPr/>
          </p:nvSpPr>
          <p:spPr>
            <a:xfrm>
              <a:off x="6933376" y="3748603"/>
              <a:ext cx="1563931" cy="3441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0</a:t>
              </a:r>
            </a:p>
          </p:txBody>
        </p:sp>
        <p:sp>
          <p:nvSpPr>
            <p:cNvPr id="19" name="Rectangle 18"/>
            <p:cNvSpPr/>
            <p:nvPr/>
          </p:nvSpPr>
          <p:spPr>
            <a:xfrm>
              <a:off x="6933376" y="4092752"/>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0" name="Rectangle 19"/>
            <p:cNvSpPr/>
            <p:nvPr/>
          </p:nvSpPr>
          <p:spPr>
            <a:xfrm>
              <a:off x="6933376" y="4436901"/>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1" name="Rectangle 20"/>
            <p:cNvSpPr/>
            <p:nvPr/>
          </p:nvSpPr>
          <p:spPr>
            <a:xfrm>
              <a:off x="6933376" y="4781050"/>
              <a:ext cx="1563931" cy="3441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3</a:t>
              </a:r>
            </a:p>
          </p:txBody>
        </p:sp>
        <p:sp>
          <p:nvSpPr>
            <p:cNvPr id="22" name="Rectangle 21"/>
            <p:cNvSpPr/>
            <p:nvPr/>
          </p:nvSpPr>
          <p:spPr>
            <a:xfrm>
              <a:off x="6933376" y="5125199"/>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3" name="Rectangle 22"/>
            <p:cNvSpPr/>
            <p:nvPr/>
          </p:nvSpPr>
          <p:spPr>
            <a:xfrm>
              <a:off x="6933376" y="5469348"/>
              <a:ext cx="1563931" cy="344149"/>
            </a:xfrm>
            <a:prstGeom prst="rect">
              <a:avLst/>
            </a:prstGeom>
            <a:solidFill>
              <a:schemeClr val="tx2">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4" name="Rectangle 23"/>
            <p:cNvSpPr/>
            <p:nvPr/>
          </p:nvSpPr>
          <p:spPr>
            <a:xfrm>
              <a:off x="6933376" y="5813497"/>
              <a:ext cx="1563931" cy="3441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1</a:t>
              </a:r>
            </a:p>
          </p:txBody>
        </p:sp>
      </p:grpSp>
      <p:cxnSp>
        <p:nvCxnSpPr>
          <p:cNvPr id="26" name="Straight Arrow Connector 25"/>
          <p:cNvCxnSpPr>
            <a:stCxn id="30" idx="1"/>
          </p:cNvCxnSpPr>
          <p:nvPr/>
        </p:nvCxnSpPr>
        <p:spPr>
          <a:xfrm>
            <a:off x="3433595" y="3589804"/>
            <a:ext cx="928950" cy="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30" name="Right Brace 29"/>
          <p:cNvSpPr/>
          <p:nvPr/>
        </p:nvSpPr>
        <p:spPr>
          <a:xfrm>
            <a:off x="3151381" y="3337001"/>
            <a:ext cx="282214" cy="50560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ight Brace 30"/>
          <p:cNvSpPr/>
          <p:nvPr/>
        </p:nvSpPr>
        <p:spPr>
          <a:xfrm>
            <a:off x="3151381" y="3862956"/>
            <a:ext cx="282214" cy="50560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ight Brace 31"/>
          <p:cNvSpPr/>
          <p:nvPr/>
        </p:nvSpPr>
        <p:spPr>
          <a:xfrm>
            <a:off x="3151381" y="4388911"/>
            <a:ext cx="282214" cy="50560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Right Brace 32"/>
          <p:cNvSpPr/>
          <p:nvPr/>
        </p:nvSpPr>
        <p:spPr>
          <a:xfrm>
            <a:off x="3151381" y="4914866"/>
            <a:ext cx="282214" cy="50560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p:cNvCxnSpPr>
            <a:stCxn id="31" idx="1"/>
          </p:cNvCxnSpPr>
          <p:nvPr/>
        </p:nvCxnSpPr>
        <p:spPr>
          <a:xfrm>
            <a:off x="3433595" y="4115759"/>
            <a:ext cx="811361"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1"/>
          </p:cNvCxnSpPr>
          <p:nvPr/>
        </p:nvCxnSpPr>
        <p:spPr>
          <a:xfrm>
            <a:off x="3433595" y="4641714"/>
            <a:ext cx="811361" cy="0"/>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3" idx="1"/>
          </p:cNvCxnSpPr>
          <p:nvPr/>
        </p:nvCxnSpPr>
        <p:spPr>
          <a:xfrm flipV="1">
            <a:off x="3433595" y="5089925"/>
            <a:ext cx="928950" cy="777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244956" y="3025031"/>
            <a:ext cx="1552172" cy="26071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Broker</a:t>
            </a:r>
          </a:p>
        </p:txBody>
      </p:sp>
      <p:cxnSp>
        <p:nvCxnSpPr>
          <p:cNvPr id="36" name="Straight Arrow Connector 35"/>
          <p:cNvCxnSpPr>
            <a:endCxn id="18" idx="1"/>
          </p:cNvCxnSpPr>
          <p:nvPr/>
        </p:nvCxnSpPr>
        <p:spPr>
          <a:xfrm>
            <a:off x="5703057" y="3885404"/>
            <a:ext cx="1230319" cy="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4" idx="1"/>
          </p:cNvCxnSpPr>
          <p:nvPr/>
        </p:nvCxnSpPr>
        <p:spPr>
          <a:xfrm>
            <a:off x="5491398" y="5394695"/>
            <a:ext cx="1441978" cy="55560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15" idx="1"/>
          </p:cNvCxnSpPr>
          <p:nvPr/>
        </p:nvCxnSpPr>
        <p:spPr>
          <a:xfrm flipV="1">
            <a:off x="5620745" y="2852957"/>
            <a:ext cx="1312631" cy="736847"/>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5703057" y="4889090"/>
            <a:ext cx="1230319" cy="1442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1313096" y="6330854"/>
            <a:ext cx="1571791" cy="369332"/>
          </a:xfrm>
          <a:prstGeom prst="rect">
            <a:avLst/>
          </a:prstGeom>
          <a:noFill/>
        </p:spPr>
        <p:txBody>
          <a:bodyPr wrap="square" rtlCol="0">
            <a:spAutoFit/>
          </a:bodyPr>
          <a:lstStyle/>
          <a:p>
            <a:pPr algn="ctr"/>
            <a:r>
              <a:rPr lang="en-US" dirty="0">
                <a:solidFill>
                  <a:srgbClr val="990000"/>
                </a:solidFill>
              </a:rPr>
              <a:t>contiguous</a:t>
            </a:r>
          </a:p>
        </p:txBody>
      </p:sp>
      <p:sp>
        <p:nvSpPr>
          <p:cNvPr id="57" name="TextBox 56"/>
          <p:cNvSpPr txBox="1"/>
          <p:nvPr/>
        </p:nvSpPr>
        <p:spPr>
          <a:xfrm>
            <a:off x="6874581" y="6330854"/>
            <a:ext cx="1709402" cy="369332"/>
          </a:xfrm>
          <a:prstGeom prst="rect">
            <a:avLst/>
          </a:prstGeom>
          <a:noFill/>
        </p:spPr>
        <p:txBody>
          <a:bodyPr wrap="square" rtlCol="0">
            <a:spAutoFit/>
          </a:bodyPr>
          <a:lstStyle/>
          <a:p>
            <a:pPr algn="ctr"/>
            <a:r>
              <a:rPr lang="en-US" dirty="0" err="1">
                <a:solidFill>
                  <a:srgbClr val="990000"/>
                </a:solidFill>
              </a:rPr>
              <a:t>discontiguous</a:t>
            </a:r>
            <a:endParaRPr lang="en-US" dirty="0">
              <a:solidFill>
                <a:srgbClr val="990000"/>
              </a:solidFill>
            </a:endParaRPr>
          </a:p>
        </p:txBody>
      </p:sp>
      <p:sp>
        <p:nvSpPr>
          <p:cNvPr id="42" name="TextBox 41">
            <a:extLst>
              <a:ext uri="{FF2B5EF4-FFF2-40B4-BE49-F238E27FC236}">
                <a16:creationId xmlns:a16="http://schemas.microsoft.com/office/drawing/2014/main" id="{989725EF-3256-7843-A88A-17CFC21C69DE}"/>
              </a:ext>
            </a:extLst>
          </p:cNvPr>
          <p:cNvSpPr txBox="1"/>
          <p:nvPr/>
        </p:nvSpPr>
        <p:spPr>
          <a:xfrm>
            <a:off x="2813785" y="3201754"/>
            <a:ext cx="768226" cy="369332"/>
          </a:xfrm>
          <a:prstGeom prst="rect">
            <a:avLst/>
          </a:prstGeom>
          <a:noFill/>
        </p:spPr>
        <p:txBody>
          <a:bodyPr wrap="square" rtlCol="0">
            <a:spAutoFit/>
          </a:bodyPr>
          <a:lstStyle/>
          <a:p>
            <a:r>
              <a:rPr lang="en-US" dirty="0"/>
              <a:t>0</a:t>
            </a:r>
          </a:p>
        </p:txBody>
      </p:sp>
      <p:sp>
        <p:nvSpPr>
          <p:cNvPr id="43" name="TextBox 42">
            <a:extLst>
              <a:ext uri="{FF2B5EF4-FFF2-40B4-BE49-F238E27FC236}">
                <a16:creationId xmlns:a16="http://schemas.microsoft.com/office/drawing/2014/main" id="{08C7FD72-8D8A-9249-AD1C-42926C0E8FC2}"/>
              </a:ext>
            </a:extLst>
          </p:cNvPr>
          <p:cNvSpPr txBox="1"/>
          <p:nvPr/>
        </p:nvSpPr>
        <p:spPr>
          <a:xfrm>
            <a:off x="2813785" y="5218671"/>
            <a:ext cx="768226" cy="369332"/>
          </a:xfrm>
          <a:prstGeom prst="rect">
            <a:avLst/>
          </a:prstGeom>
          <a:noFill/>
        </p:spPr>
        <p:txBody>
          <a:bodyPr wrap="square" rtlCol="0">
            <a:spAutoFit/>
          </a:bodyPr>
          <a:lstStyle/>
          <a:p>
            <a:r>
              <a:rPr lang="en-US" dirty="0"/>
              <a:t>4K</a:t>
            </a:r>
          </a:p>
        </p:txBody>
      </p:sp>
      <p:sp>
        <p:nvSpPr>
          <p:cNvPr id="44" name="TextBox 43">
            <a:extLst>
              <a:ext uri="{FF2B5EF4-FFF2-40B4-BE49-F238E27FC236}">
                <a16:creationId xmlns:a16="http://schemas.microsoft.com/office/drawing/2014/main" id="{9B0D4359-5010-4C43-BE92-A8A610730E3F}"/>
              </a:ext>
            </a:extLst>
          </p:cNvPr>
          <p:cNvSpPr txBox="1"/>
          <p:nvPr/>
        </p:nvSpPr>
        <p:spPr>
          <a:xfrm>
            <a:off x="2813785" y="4193504"/>
            <a:ext cx="768226" cy="369332"/>
          </a:xfrm>
          <a:prstGeom prst="rect">
            <a:avLst/>
          </a:prstGeom>
          <a:noFill/>
        </p:spPr>
        <p:txBody>
          <a:bodyPr wrap="square" rtlCol="0">
            <a:spAutoFit/>
          </a:bodyPr>
          <a:lstStyle/>
          <a:p>
            <a:r>
              <a:rPr lang="en-US" dirty="0"/>
              <a:t>2K</a:t>
            </a:r>
          </a:p>
        </p:txBody>
      </p:sp>
    </p:spTree>
    <p:extLst>
      <p:ext uri="{BB962C8B-B14F-4D97-AF65-F5344CB8AC3E}">
        <p14:creationId xmlns:p14="http://schemas.microsoft.com/office/powerpoint/2010/main" val="405535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dissolve">
                                      <p:cBhvr>
                                        <p:cTn id="1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missing in LC-2200?</a:t>
            </a:r>
          </a:p>
        </p:txBody>
      </p:sp>
      <p:sp>
        <p:nvSpPr>
          <p:cNvPr id="3" name="Content Placeholder 2"/>
          <p:cNvSpPr>
            <a:spLocks noGrp="1"/>
          </p:cNvSpPr>
          <p:nvPr>
            <p:ph idx="1"/>
          </p:nvPr>
        </p:nvSpPr>
        <p:spPr>
          <a:xfrm>
            <a:off x="1165807" y="4761136"/>
            <a:ext cx="7692443" cy="1891918"/>
          </a:xfrm>
        </p:spPr>
        <p:txBody>
          <a:bodyPr>
            <a:normAutofit fontScale="85000" lnSpcReduction="20000"/>
          </a:bodyPr>
          <a:lstStyle/>
          <a:p>
            <a:r>
              <a:rPr lang="en-US" dirty="0"/>
              <a:t>Nothing to protect the OS, P2, and P3 from P1</a:t>
            </a:r>
          </a:p>
          <a:p>
            <a:r>
              <a:rPr lang="en-US" dirty="0"/>
              <a:t>No way to move P1 </a:t>
            </a:r>
            <a:r>
              <a:rPr lang="mr-IN" dirty="0"/>
              <a:t>–</a:t>
            </a:r>
            <a:r>
              <a:rPr lang="en-US" dirty="0"/>
              <a:t> it knows where it is loaded in memory</a:t>
            </a:r>
          </a:p>
          <a:p>
            <a:r>
              <a:rPr lang="en-US" dirty="0"/>
              <a:t>Can’t run more processes than we have memory for</a:t>
            </a:r>
          </a:p>
          <a:p>
            <a:r>
              <a:rPr lang="en-US" dirty="0"/>
              <a:t>Memory use is exclusive to a process</a:t>
            </a:r>
          </a:p>
          <a:p>
            <a:endParaRPr lang="en-US" dirty="0"/>
          </a:p>
        </p:txBody>
      </p:sp>
      <p:sp>
        <p:nvSpPr>
          <p:cNvPr id="4" name="Oval 3"/>
          <p:cNvSpPr/>
          <p:nvPr/>
        </p:nvSpPr>
        <p:spPr>
          <a:xfrm>
            <a:off x="1071026" y="2650724"/>
            <a:ext cx="1762927" cy="85295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CPU</a:t>
            </a:r>
          </a:p>
        </p:txBody>
      </p:sp>
      <p:sp>
        <p:nvSpPr>
          <p:cNvPr id="5" name="Rectangle 4"/>
          <p:cNvSpPr/>
          <p:nvPr/>
        </p:nvSpPr>
        <p:spPr>
          <a:xfrm>
            <a:off x="4701139" y="2508565"/>
            <a:ext cx="1383803" cy="8104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p:txBody>
      </p:sp>
      <p:sp>
        <p:nvSpPr>
          <p:cNvPr id="7" name="Freeform 6"/>
          <p:cNvSpPr/>
          <p:nvPr/>
        </p:nvSpPr>
        <p:spPr>
          <a:xfrm>
            <a:off x="2663347" y="3361521"/>
            <a:ext cx="2037792" cy="333237"/>
          </a:xfrm>
          <a:custGeom>
            <a:avLst/>
            <a:gdLst>
              <a:gd name="connsiteX0" fmla="*/ 0 w 2037792"/>
              <a:gd name="connsiteY0" fmla="*/ 0 h 333237"/>
              <a:gd name="connsiteX1" fmla="*/ 426515 w 2037792"/>
              <a:gd name="connsiteY1" fmla="*/ 236932 h 333237"/>
              <a:gd name="connsiteX2" fmla="*/ 1459628 w 2037792"/>
              <a:gd name="connsiteY2" fmla="*/ 331705 h 333237"/>
              <a:gd name="connsiteX3" fmla="*/ 2037792 w 2037792"/>
              <a:gd name="connsiteY3" fmla="*/ 170591 h 333237"/>
            </a:gdLst>
            <a:ahLst/>
            <a:cxnLst>
              <a:cxn ang="0">
                <a:pos x="connsiteX0" y="connsiteY0"/>
              </a:cxn>
              <a:cxn ang="0">
                <a:pos x="connsiteX1" y="connsiteY1"/>
              </a:cxn>
              <a:cxn ang="0">
                <a:pos x="connsiteX2" y="connsiteY2"/>
              </a:cxn>
              <a:cxn ang="0">
                <a:pos x="connsiteX3" y="connsiteY3"/>
              </a:cxn>
            </a:cxnLst>
            <a:rect l="l" t="t" r="r" b="b"/>
            <a:pathLst>
              <a:path w="2037792" h="333237">
                <a:moveTo>
                  <a:pt x="0" y="0"/>
                </a:moveTo>
                <a:cubicBezTo>
                  <a:pt x="91622" y="90824"/>
                  <a:pt x="183244" y="181648"/>
                  <a:pt x="426515" y="236932"/>
                </a:cubicBezTo>
                <a:cubicBezTo>
                  <a:pt x="669786" y="292216"/>
                  <a:pt x="1191082" y="342762"/>
                  <a:pt x="1459628" y="331705"/>
                </a:cubicBezTo>
                <a:cubicBezTo>
                  <a:pt x="1728174" y="320648"/>
                  <a:pt x="2037792" y="170591"/>
                  <a:pt x="2037792" y="170591"/>
                </a:cubicBezTo>
              </a:path>
            </a:pathLst>
          </a:custGeom>
          <a:ln w="38100" cmpd="sng">
            <a:solidFill>
              <a:srgbClr val="4F81BD"/>
            </a:solidFill>
            <a:headEnd type="triangl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3194121" y="3738027"/>
            <a:ext cx="1137372" cy="646331"/>
          </a:xfrm>
          <a:prstGeom prst="rect">
            <a:avLst/>
          </a:prstGeom>
          <a:noFill/>
        </p:spPr>
        <p:txBody>
          <a:bodyPr wrap="square" rtlCol="0">
            <a:spAutoFit/>
          </a:bodyPr>
          <a:lstStyle/>
          <a:p>
            <a:pPr algn="ctr"/>
            <a:r>
              <a:rPr lang="en-US" dirty="0">
                <a:solidFill>
                  <a:srgbClr val="3366FF"/>
                </a:solidFill>
              </a:rPr>
              <a:t>Memory bus</a:t>
            </a:r>
          </a:p>
        </p:txBody>
      </p:sp>
      <p:sp>
        <p:nvSpPr>
          <p:cNvPr id="11" name="Rectangle 10"/>
          <p:cNvSpPr/>
          <p:nvPr/>
        </p:nvSpPr>
        <p:spPr>
          <a:xfrm>
            <a:off x="4701139" y="3289534"/>
            <a:ext cx="1383803" cy="4484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P1</a:t>
            </a:r>
          </a:p>
        </p:txBody>
      </p:sp>
      <p:sp>
        <p:nvSpPr>
          <p:cNvPr id="12" name="Rectangle 11"/>
          <p:cNvSpPr/>
          <p:nvPr/>
        </p:nvSpPr>
        <p:spPr>
          <a:xfrm>
            <a:off x="4701139" y="3738028"/>
            <a:ext cx="1383803" cy="4484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P2</a:t>
            </a:r>
          </a:p>
        </p:txBody>
      </p:sp>
      <p:sp>
        <p:nvSpPr>
          <p:cNvPr id="13" name="Rectangle 12"/>
          <p:cNvSpPr/>
          <p:nvPr/>
        </p:nvSpPr>
        <p:spPr>
          <a:xfrm>
            <a:off x="4701139" y="4186522"/>
            <a:ext cx="1383803" cy="4484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P3</a:t>
            </a:r>
          </a:p>
        </p:txBody>
      </p:sp>
      <p:sp>
        <p:nvSpPr>
          <p:cNvPr id="14" name="TextBox 13"/>
          <p:cNvSpPr txBox="1"/>
          <p:nvPr/>
        </p:nvSpPr>
        <p:spPr>
          <a:xfrm>
            <a:off x="1071026" y="3588976"/>
            <a:ext cx="1762927" cy="369332"/>
          </a:xfrm>
          <a:prstGeom prst="rect">
            <a:avLst/>
          </a:prstGeom>
          <a:noFill/>
        </p:spPr>
        <p:txBody>
          <a:bodyPr wrap="square" rtlCol="0">
            <a:spAutoFit/>
          </a:bodyPr>
          <a:lstStyle/>
          <a:p>
            <a:pPr algn="ctr"/>
            <a:r>
              <a:rPr lang="en-US" dirty="0"/>
              <a:t>P1 is running</a:t>
            </a:r>
          </a:p>
        </p:txBody>
      </p:sp>
    </p:spTree>
    <p:extLst>
      <p:ext uri="{BB962C8B-B14F-4D97-AF65-F5344CB8AC3E}">
        <p14:creationId xmlns:p14="http://schemas.microsoft.com/office/powerpoint/2010/main" val="414673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for paging</a:t>
            </a:r>
          </a:p>
        </p:txBody>
      </p:sp>
      <p:sp>
        <p:nvSpPr>
          <p:cNvPr id="3" name="Content Placeholder 2"/>
          <p:cNvSpPr>
            <a:spLocks noGrp="1"/>
          </p:cNvSpPr>
          <p:nvPr>
            <p:ph idx="1"/>
          </p:nvPr>
        </p:nvSpPr>
        <p:spPr>
          <a:xfrm>
            <a:off x="1781503" y="1816127"/>
            <a:ext cx="7076747" cy="1864205"/>
          </a:xfrm>
        </p:spPr>
        <p:txBody>
          <a:bodyPr/>
          <a:lstStyle/>
          <a:p>
            <a:r>
              <a:rPr lang="en-US" dirty="0"/>
              <a:t>This broker maps</a:t>
            </a:r>
          </a:p>
          <a:p>
            <a:pPr lvl="1"/>
            <a:r>
              <a:rPr lang="en-US" dirty="0"/>
              <a:t>Virtual address (VA) from the CPU</a:t>
            </a:r>
          </a:p>
          <a:p>
            <a:pPr marL="457200" lvl="1" indent="0">
              <a:buNone/>
            </a:pPr>
            <a:r>
              <a:rPr lang="en-US" dirty="0"/>
              <a:t>               to</a:t>
            </a:r>
          </a:p>
          <a:p>
            <a:pPr lvl="1"/>
            <a:r>
              <a:rPr lang="en-US" dirty="0"/>
              <a:t>Physical address (PA) to memory</a:t>
            </a:r>
          </a:p>
        </p:txBody>
      </p:sp>
      <p:sp>
        <p:nvSpPr>
          <p:cNvPr id="5" name="Text Box 3"/>
          <p:cNvSpPr txBox="1">
            <a:spLocks noChangeArrowheads="1"/>
          </p:cNvSpPr>
          <p:nvPr/>
        </p:nvSpPr>
        <p:spPr bwMode="auto">
          <a:xfrm>
            <a:off x="641351" y="4857750"/>
            <a:ext cx="914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6" name="Oval 4"/>
          <p:cNvSpPr>
            <a:spLocks noChangeArrowheads="1"/>
          </p:cNvSpPr>
          <p:nvPr/>
        </p:nvSpPr>
        <p:spPr bwMode="auto">
          <a:xfrm>
            <a:off x="3476626" y="3486150"/>
            <a:ext cx="1554163" cy="3200400"/>
          </a:xfrm>
          <a:prstGeom prst="ellipse">
            <a:avLst/>
          </a:prstGeom>
          <a:noFill/>
          <a:ln w="9525">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Text Box 5"/>
          <p:cNvSpPr txBox="1">
            <a:spLocks noChangeArrowheads="1"/>
          </p:cNvSpPr>
          <p:nvPr/>
        </p:nvSpPr>
        <p:spPr bwMode="auto">
          <a:xfrm>
            <a:off x="4085666" y="4124326"/>
            <a:ext cx="361950" cy="1739900"/>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990000"/>
                </a:solidFill>
              </a:rPr>
              <a:t>B</a:t>
            </a:r>
          </a:p>
          <a:p>
            <a:pPr eaLnBrk="1" hangingPunct="1"/>
            <a:r>
              <a:rPr lang="en-US" sz="1800" b="1" dirty="0">
                <a:solidFill>
                  <a:srgbClr val="990000"/>
                </a:solidFill>
              </a:rPr>
              <a:t>R</a:t>
            </a:r>
          </a:p>
          <a:p>
            <a:pPr eaLnBrk="1" hangingPunct="1"/>
            <a:r>
              <a:rPr lang="en-US" sz="1800" b="1" dirty="0">
                <a:solidFill>
                  <a:srgbClr val="990000"/>
                </a:solidFill>
              </a:rPr>
              <a:t>O</a:t>
            </a:r>
          </a:p>
          <a:p>
            <a:pPr eaLnBrk="1" hangingPunct="1"/>
            <a:r>
              <a:rPr lang="en-US" sz="1800" b="1" dirty="0">
                <a:solidFill>
                  <a:srgbClr val="990000"/>
                </a:solidFill>
              </a:rPr>
              <a:t>K</a:t>
            </a:r>
          </a:p>
          <a:p>
            <a:pPr eaLnBrk="1" hangingPunct="1"/>
            <a:r>
              <a:rPr lang="en-US" sz="1800" b="1" dirty="0">
                <a:solidFill>
                  <a:srgbClr val="990000"/>
                </a:solidFill>
              </a:rPr>
              <a:t>E</a:t>
            </a:r>
          </a:p>
          <a:p>
            <a:pPr eaLnBrk="1" hangingPunct="1"/>
            <a:r>
              <a:rPr lang="en-US" sz="1800" b="1" dirty="0">
                <a:solidFill>
                  <a:srgbClr val="990000"/>
                </a:solidFill>
              </a:rPr>
              <a:t>R</a:t>
            </a:r>
          </a:p>
        </p:txBody>
      </p:sp>
      <p:sp>
        <p:nvSpPr>
          <p:cNvPr id="8" name="Oval 6"/>
          <p:cNvSpPr>
            <a:spLocks noChangeAspect="1" noChangeArrowheads="1"/>
          </p:cNvSpPr>
          <p:nvPr/>
        </p:nvSpPr>
        <p:spPr bwMode="auto">
          <a:xfrm>
            <a:off x="366713" y="4400550"/>
            <a:ext cx="1371600" cy="1371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9" name="AutoShape 7"/>
          <p:cNvCxnSpPr>
            <a:cxnSpLocks noChangeShapeType="1"/>
            <a:stCxn id="8" idx="6"/>
            <a:endCxn id="6" idx="2"/>
          </p:cNvCxnSpPr>
          <p:nvPr/>
        </p:nvCxnSpPr>
        <p:spPr bwMode="auto">
          <a:xfrm>
            <a:off x="1738313" y="5086350"/>
            <a:ext cx="1738313"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 name="Text Box 8"/>
          <p:cNvSpPr txBox="1">
            <a:spLocks noChangeArrowheads="1"/>
          </p:cNvSpPr>
          <p:nvPr/>
        </p:nvSpPr>
        <p:spPr bwMode="auto">
          <a:xfrm>
            <a:off x="7132638" y="4856163"/>
            <a:ext cx="1250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11" name="Rectangle 9"/>
          <p:cNvSpPr>
            <a:spLocks noChangeArrowheads="1"/>
          </p:cNvSpPr>
          <p:nvPr/>
        </p:nvSpPr>
        <p:spPr bwMode="auto">
          <a:xfrm>
            <a:off x="6767513" y="4310063"/>
            <a:ext cx="1828800" cy="15541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12" name="AutoShape 10"/>
          <p:cNvCxnSpPr>
            <a:cxnSpLocks noChangeShapeType="1"/>
            <a:stCxn id="6" idx="6"/>
            <a:endCxn id="11" idx="1"/>
          </p:cNvCxnSpPr>
          <p:nvPr/>
        </p:nvCxnSpPr>
        <p:spPr bwMode="auto">
          <a:xfrm>
            <a:off x="5030788" y="5086350"/>
            <a:ext cx="1736725" cy="158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3" name="Text Box 11"/>
          <p:cNvSpPr txBox="1">
            <a:spLocks noChangeArrowheads="1"/>
          </p:cNvSpPr>
          <p:nvPr/>
        </p:nvSpPr>
        <p:spPr bwMode="auto">
          <a:xfrm>
            <a:off x="1796921" y="5407025"/>
            <a:ext cx="110833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Virtual  </a:t>
            </a:r>
          </a:p>
          <a:p>
            <a:pPr algn="ctr" eaLnBrk="1" hangingPunct="1"/>
            <a:r>
              <a:rPr lang="en-US" sz="1800" b="1" dirty="0"/>
              <a:t>Address  </a:t>
            </a:r>
          </a:p>
        </p:txBody>
      </p:sp>
      <p:sp>
        <p:nvSpPr>
          <p:cNvPr id="14" name="Text Box 12"/>
          <p:cNvSpPr txBox="1">
            <a:spLocks noChangeArrowheads="1"/>
          </p:cNvSpPr>
          <p:nvPr/>
        </p:nvSpPr>
        <p:spPr bwMode="auto">
          <a:xfrm>
            <a:off x="5424172" y="5407025"/>
            <a:ext cx="11214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a:t>Physical   </a:t>
            </a:r>
          </a:p>
          <a:p>
            <a:pPr algn="ctr" eaLnBrk="1" hangingPunct="1"/>
            <a:r>
              <a:rPr lang="en-US" sz="1800" b="1"/>
              <a:t>Address  </a:t>
            </a:r>
          </a:p>
        </p:txBody>
      </p:sp>
    </p:spTree>
    <p:extLst>
      <p:ext uri="{BB962C8B-B14F-4D97-AF65-F5344CB8AC3E}">
        <p14:creationId xmlns:p14="http://schemas.microsoft.com/office/powerpoint/2010/main" val="312853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for paging</a:t>
            </a:r>
          </a:p>
        </p:txBody>
      </p:sp>
      <p:sp>
        <p:nvSpPr>
          <p:cNvPr id="3" name="Content Placeholder 2"/>
          <p:cNvSpPr>
            <a:spLocks noGrp="1"/>
          </p:cNvSpPr>
          <p:nvPr>
            <p:ph idx="1"/>
          </p:nvPr>
        </p:nvSpPr>
        <p:spPr>
          <a:xfrm>
            <a:off x="1781503" y="1816127"/>
            <a:ext cx="7076747" cy="1864205"/>
          </a:xfrm>
        </p:spPr>
        <p:txBody>
          <a:bodyPr>
            <a:normAutofit lnSpcReduction="10000"/>
          </a:bodyPr>
          <a:lstStyle/>
          <a:p>
            <a:r>
              <a:rPr lang="en-US" dirty="0"/>
              <a:t>How does Broker map VA to PA?</a:t>
            </a:r>
          </a:p>
          <a:p>
            <a:r>
              <a:rPr lang="en-US" dirty="0"/>
              <a:t>Perhaps like a phone directory?</a:t>
            </a:r>
          </a:p>
          <a:p>
            <a:pPr lvl="1"/>
            <a:r>
              <a:rPr lang="en-US" dirty="0"/>
              <a:t>Who sets it up?</a:t>
            </a:r>
          </a:p>
          <a:p>
            <a:pPr lvl="1"/>
            <a:r>
              <a:rPr lang="en-US" dirty="0"/>
              <a:t>Who looks it up?</a:t>
            </a:r>
          </a:p>
        </p:txBody>
      </p:sp>
      <p:sp>
        <p:nvSpPr>
          <p:cNvPr id="5" name="Text Box 3"/>
          <p:cNvSpPr txBox="1">
            <a:spLocks noChangeArrowheads="1"/>
          </p:cNvSpPr>
          <p:nvPr/>
        </p:nvSpPr>
        <p:spPr bwMode="auto">
          <a:xfrm>
            <a:off x="641351" y="4857750"/>
            <a:ext cx="914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6" name="Oval 4"/>
          <p:cNvSpPr>
            <a:spLocks noChangeArrowheads="1"/>
          </p:cNvSpPr>
          <p:nvPr/>
        </p:nvSpPr>
        <p:spPr bwMode="auto">
          <a:xfrm>
            <a:off x="3476626" y="3486150"/>
            <a:ext cx="1554163" cy="3200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Text Box 5"/>
          <p:cNvSpPr txBox="1">
            <a:spLocks noChangeArrowheads="1"/>
          </p:cNvSpPr>
          <p:nvPr/>
        </p:nvSpPr>
        <p:spPr bwMode="auto">
          <a:xfrm>
            <a:off x="4119563" y="3578225"/>
            <a:ext cx="361950" cy="173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B</a:t>
            </a:r>
          </a:p>
          <a:p>
            <a:pPr eaLnBrk="1" hangingPunct="1"/>
            <a:r>
              <a:rPr lang="en-US" sz="1800" b="1"/>
              <a:t>R</a:t>
            </a:r>
          </a:p>
          <a:p>
            <a:pPr eaLnBrk="1" hangingPunct="1"/>
            <a:r>
              <a:rPr lang="en-US" sz="1800" b="1"/>
              <a:t>O</a:t>
            </a:r>
          </a:p>
          <a:p>
            <a:pPr eaLnBrk="1" hangingPunct="1"/>
            <a:r>
              <a:rPr lang="en-US" sz="1800" b="1"/>
              <a:t>K</a:t>
            </a:r>
          </a:p>
          <a:p>
            <a:pPr eaLnBrk="1" hangingPunct="1"/>
            <a:r>
              <a:rPr lang="en-US" sz="1800" b="1"/>
              <a:t>E</a:t>
            </a:r>
          </a:p>
          <a:p>
            <a:pPr eaLnBrk="1" hangingPunct="1"/>
            <a:r>
              <a:rPr lang="en-US" sz="1800" b="1"/>
              <a:t>R</a:t>
            </a:r>
          </a:p>
        </p:txBody>
      </p:sp>
      <p:sp>
        <p:nvSpPr>
          <p:cNvPr id="8" name="Oval 6"/>
          <p:cNvSpPr>
            <a:spLocks noChangeAspect="1" noChangeArrowheads="1"/>
          </p:cNvSpPr>
          <p:nvPr/>
        </p:nvSpPr>
        <p:spPr bwMode="auto">
          <a:xfrm>
            <a:off x="366713" y="4400550"/>
            <a:ext cx="1371600" cy="1371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9" name="AutoShape 7"/>
          <p:cNvCxnSpPr>
            <a:cxnSpLocks noChangeShapeType="1"/>
            <a:stCxn id="8" idx="6"/>
            <a:endCxn id="6" idx="2"/>
          </p:cNvCxnSpPr>
          <p:nvPr/>
        </p:nvCxnSpPr>
        <p:spPr bwMode="auto">
          <a:xfrm>
            <a:off x="1738313" y="5086350"/>
            <a:ext cx="1738313"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 name="Text Box 8"/>
          <p:cNvSpPr txBox="1">
            <a:spLocks noChangeArrowheads="1"/>
          </p:cNvSpPr>
          <p:nvPr/>
        </p:nvSpPr>
        <p:spPr bwMode="auto">
          <a:xfrm>
            <a:off x="7132638" y="4856163"/>
            <a:ext cx="1250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11" name="Rectangle 9"/>
          <p:cNvSpPr>
            <a:spLocks noChangeArrowheads="1"/>
          </p:cNvSpPr>
          <p:nvPr/>
        </p:nvSpPr>
        <p:spPr bwMode="auto">
          <a:xfrm>
            <a:off x="6767513" y="4310063"/>
            <a:ext cx="1828800" cy="15541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12" name="AutoShape 10"/>
          <p:cNvCxnSpPr>
            <a:cxnSpLocks noChangeShapeType="1"/>
            <a:stCxn id="6" idx="6"/>
            <a:endCxn id="11" idx="1"/>
          </p:cNvCxnSpPr>
          <p:nvPr/>
        </p:nvCxnSpPr>
        <p:spPr bwMode="auto">
          <a:xfrm>
            <a:off x="5030788" y="5086350"/>
            <a:ext cx="1736725" cy="158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3" name="Text Box 11"/>
          <p:cNvSpPr txBox="1">
            <a:spLocks noChangeArrowheads="1"/>
          </p:cNvSpPr>
          <p:nvPr/>
        </p:nvSpPr>
        <p:spPr bwMode="auto">
          <a:xfrm>
            <a:off x="1796921" y="5407025"/>
            <a:ext cx="110833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Virtual  </a:t>
            </a:r>
          </a:p>
          <a:p>
            <a:pPr algn="ctr" eaLnBrk="1" hangingPunct="1"/>
            <a:r>
              <a:rPr lang="en-US" sz="1800" b="1" dirty="0"/>
              <a:t>Address  </a:t>
            </a:r>
          </a:p>
        </p:txBody>
      </p:sp>
      <p:sp>
        <p:nvSpPr>
          <p:cNvPr id="14" name="Text Box 12"/>
          <p:cNvSpPr txBox="1">
            <a:spLocks noChangeArrowheads="1"/>
          </p:cNvSpPr>
          <p:nvPr/>
        </p:nvSpPr>
        <p:spPr bwMode="auto">
          <a:xfrm>
            <a:off x="5424172" y="5407025"/>
            <a:ext cx="11214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a:t>Physical   </a:t>
            </a:r>
          </a:p>
          <a:p>
            <a:pPr algn="ctr" eaLnBrk="1" hangingPunct="1"/>
            <a:r>
              <a:rPr lang="en-US" sz="1800" b="1"/>
              <a:t>Address  </a:t>
            </a:r>
          </a:p>
        </p:txBody>
      </p:sp>
      <p:sp>
        <p:nvSpPr>
          <p:cNvPr id="15" name="Text Box 13"/>
          <p:cNvSpPr txBox="1">
            <a:spLocks noChangeArrowheads="1"/>
          </p:cNvSpPr>
          <p:nvPr/>
        </p:nvSpPr>
        <p:spPr bwMode="auto">
          <a:xfrm>
            <a:off x="3913253" y="5407025"/>
            <a:ext cx="774571" cy="64633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a:t>Page</a:t>
            </a:r>
          </a:p>
          <a:p>
            <a:pPr algn="ctr" eaLnBrk="1" hangingPunct="1"/>
            <a:r>
              <a:rPr lang="en-US" sz="1800" b="1"/>
              <a:t>Table  </a:t>
            </a:r>
          </a:p>
        </p:txBody>
      </p:sp>
      <p:sp>
        <p:nvSpPr>
          <p:cNvPr id="16" name="Text Box 11"/>
          <p:cNvSpPr txBox="1">
            <a:spLocks noChangeArrowheads="1"/>
          </p:cNvSpPr>
          <p:nvPr/>
        </p:nvSpPr>
        <p:spPr bwMode="auto">
          <a:xfrm>
            <a:off x="4670463" y="2745739"/>
            <a:ext cx="234942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solidFill>
                  <a:srgbClr val="990000"/>
                </a:solidFill>
                <a:latin typeface="+mn-lt"/>
                <a:cs typeface="Calibri"/>
                <a:sym typeface="Wingdings"/>
              </a:rPr>
              <a:t> The OS</a:t>
            </a:r>
            <a:endParaRPr lang="en-US" dirty="0">
              <a:solidFill>
                <a:srgbClr val="990000"/>
              </a:solidFill>
              <a:latin typeface="+mn-lt"/>
              <a:cs typeface="Calibri"/>
            </a:endParaRPr>
          </a:p>
        </p:txBody>
      </p:sp>
      <p:sp>
        <p:nvSpPr>
          <p:cNvPr id="17" name="Text Box 11"/>
          <p:cNvSpPr txBox="1">
            <a:spLocks noChangeArrowheads="1"/>
          </p:cNvSpPr>
          <p:nvPr/>
        </p:nvSpPr>
        <p:spPr bwMode="auto">
          <a:xfrm>
            <a:off x="4670463" y="3138587"/>
            <a:ext cx="44796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solidFill>
                  <a:srgbClr val="990000"/>
                </a:solidFill>
                <a:latin typeface="+mn-lt"/>
                <a:cs typeface="Calibri"/>
                <a:sym typeface="Wingdings"/>
              </a:rPr>
              <a:t> The hardware, on every access</a:t>
            </a:r>
            <a:endParaRPr lang="en-US" dirty="0">
              <a:solidFill>
                <a:srgbClr val="990000"/>
              </a:solidFill>
              <a:latin typeface="+mn-lt"/>
              <a:cs typeface="Calibri"/>
            </a:endParaRPr>
          </a:p>
        </p:txBody>
      </p:sp>
    </p:spTree>
    <p:extLst>
      <p:ext uri="{BB962C8B-B14F-4D97-AF65-F5344CB8AC3E}">
        <p14:creationId xmlns:p14="http://schemas.microsoft.com/office/powerpoint/2010/main" val="26816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big is this table?</a:t>
            </a:r>
          </a:p>
        </p:txBody>
      </p:sp>
      <p:sp>
        <p:nvSpPr>
          <p:cNvPr id="3" name="Content Placeholder 2"/>
          <p:cNvSpPr>
            <a:spLocks noGrp="1"/>
          </p:cNvSpPr>
          <p:nvPr>
            <p:ph idx="1"/>
          </p:nvPr>
        </p:nvSpPr>
        <p:spPr>
          <a:xfrm>
            <a:off x="1781503" y="1728463"/>
            <a:ext cx="7076747" cy="5129537"/>
          </a:xfrm>
        </p:spPr>
        <p:txBody>
          <a:bodyPr>
            <a:normAutofit lnSpcReduction="10000"/>
          </a:bodyPr>
          <a:lstStyle/>
          <a:p>
            <a:r>
              <a:rPr lang="en-US" dirty="0"/>
              <a:t>At the lower size limit, we could map the whole program</a:t>
            </a:r>
          </a:p>
          <a:p>
            <a:pPr lvl="1"/>
            <a:r>
              <a:rPr lang="en-US" dirty="0"/>
              <a:t>There would be only one entry in the page table</a:t>
            </a:r>
          </a:p>
          <a:p>
            <a:pPr lvl="1"/>
            <a:r>
              <a:rPr lang="en-US" dirty="0"/>
              <a:t>That’s the same as Base + Limit, no?</a:t>
            </a:r>
          </a:p>
          <a:p>
            <a:r>
              <a:rPr lang="en-US" dirty="0"/>
              <a:t>At the upper size limit, we could map every word</a:t>
            </a:r>
          </a:p>
          <a:p>
            <a:pPr lvl="1"/>
            <a:r>
              <a:rPr lang="en-US" dirty="0"/>
              <a:t>The table would be the size of the address space times the address size in words</a:t>
            </a:r>
          </a:p>
          <a:p>
            <a:pPr lvl="1"/>
            <a:r>
              <a:rPr lang="en-US" dirty="0"/>
              <a:t>Not very practical</a:t>
            </a:r>
          </a:p>
          <a:p>
            <a:r>
              <a:rPr lang="en-US" dirty="0"/>
              <a:t>So in between, we choose a </a:t>
            </a:r>
            <a:r>
              <a:rPr lang="en-US" b="1" dirty="0"/>
              <a:t>page size</a:t>
            </a:r>
            <a:r>
              <a:rPr lang="en-US" dirty="0"/>
              <a:t> to map</a:t>
            </a:r>
          </a:p>
          <a:p>
            <a:pPr lvl="1"/>
            <a:r>
              <a:rPr lang="en-US" dirty="0"/>
              <a:t>Bigger pages get us more </a:t>
            </a:r>
            <a:r>
              <a:rPr lang="en-US" b="1" dirty="0"/>
              <a:t>internal fragmentation </a:t>
            </a:r>
            <a:r>
              <a:rPr lang="en-US" dirty="0"/>
              <a:t>(average is ½ of the last page)</a:t>
            </a:r>
          </a:p>
          <a:p>
            <a:pPr lvl="1"/>
            <a:r>
              <a:rPr lang="en-US" dirty="0"/>
              <a:t>Smaller pages get us a bigger page table and take more CPU time to manage it</a:t>
            </a:r>
          </a:p>
        </p:txBody>
      </p:sp>
    </p:spTree>
    <p:extLst>
      <p:ext uri="{BB962C8B-B14F-4D97-AF65-F5344CB8AC3E}">
        <p14:creationId xmlns:p14="http://schemas.microsoft.com/office/powerpoint/2010/main" val="163903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page size</a:t>
            </a:r>
          </a:p>
        </p:txBody>
      </p:sp>
      <p:sp>
        <p:nvSpPr>
          <p:cNvPr id="3" name="Content Placeholder 2"/>
          <p:cNvSpPr>
            <a:spLocks noGrp="1"/>
          </p:cNvSpPr>
          <p:nvPr>
            <p:ph idx="1"/>
          </p:nvPr>
        </p:nvSpPr>
        <p:spPr>
          <a:xfrm>
            <a:off x="1781503" y="1799012"/>
            <a:ext cx="7076747" cy="4973741"/>
          </a:xfrm>
        </p:spPr>
        <p:txBody>
          <a:bodyPr>
            <a:normAutofit/>
          </a:bodyPr>
          <a:lstStyle/>
          <a:p>
            <a:r>
              <a:rPr lang="en-US" dirty="0"/>
              <a:t>When memory was expensive (and small)</a:t>
            </a:r>
          </a:p>
          <a:p>
            <a:pPr lvl="1"/>
            <a:r>
              <a:rPr lang="en-US" dirty="0"/>
              <a:t>Page sizes were 512 to 2048 bytes</a:t>
            </a:r>
          </a:p>
          <a:p>
            <a:r>
              <a:rPr lang="en-US" dirty="0"/>
              <a:t>These days</a:t>
            </a:r>
          </a:p>
          <a:p>
            <a:pPr lvl="1"/>
            <a:r>
              <a:rPr lang="en-US" dirty="0"/>
              <a:t>4 KB up to 1 GB</a:t>
            </a:r>
          </a:p>
          <a:p>
            <a:pPr lvl="1"/>
            <a:r>
              <a:rPr lang="en-US" dirty="0"/>
              <a:t>Often it’s settable per process</a:t>
            </a:r>
          </a:p>
          <a:p>
            <a:r>
              <a:rPr lang="en-US" dirty="0"/>
              <a:t>Page size is always a power of 2</a:t>
            </a:r>
          </a:p>
          <a:p>
            <a:pPr lvl="1"/>
            <a:r>
              <a:rPr lang="en-US" dirty="0"/>
              <a:t>The power of two allows us to split the VA into </a:t>
            </a:r>
            <a:r>
              <a:rPr lang="en-US" b="1" dirty="0"/>
              <a:t>virtual page number </a:t>
            </a:r>
            <a:r>
              <a:rPr lang="en-US" dirty="0"/>
              <a:t>(VPN) and </a:t>
            </a:r>
            <a:r>
              <a:rPr lang="en-US" b="1" dirty="0"/>
              <a:t>offset</a:t>
            </a:r>
            <a:r>
              <a:rPr lang="en-US" dirty="0"/>
              <a:t> within the page at a bit boundary</a:t>
            </a:r>
          </a:p>
          <a:p>
            <a:pPr lvl="1"/>
            <a:r>
              <a:rPr lang="en-US" dirty="0"/>
              <a:t>If the page size is 2</a:t>
            </a:r>
            <a:r>
              <a:rPr lang="en-US" baseline="30000" dirty="0"/>
              <a:t>n</a:t>
            </a:r>
            <a:r>
              <a:rPr lang="en-US" dirty="0"/>
              <a:t>, the lower </a:t>
            </a:r>
            <a:r>
              <a:rPr lang="en-US" b="1" dirty="0"/>
              <a:t>n</a:t>
            </a:r>
            <a:r>
              <a:rPr lang="en-US" dirty="0"/>
              <a:t> bits are the </a:t>
            </a:r>
            <a:r>
              <a:rPr lang="en-US" b="1" dirty="0"/>
              <a:t>offset</a:t>
            </a:r>
            <a:r>
              <a:rPr lang="en-US" dirty="0"/>
              <a:t> and bit </a:t>
            </a:r>
            <a:r>
              <a:rPr lang="en-US" b="1" dirty="0"/>
              <a:t>n</a:t>
            </a:r>
            <a:r>
              <a:rPr lang="en-US" dirty="0"/>
              <a:t> and up are the </a:t>
            </a:r>
            <a:r>
              <a:rPr lang="en-US" b="1" dirty="0"/>
              <a:t>virtual page number</a:t>
            </a:r>
          </a:p>
        </p:txBody>
      </p:sp>
    </p:spTree>
    <p:extLst>
      <p:ext uri="{BB962C8B-B14F-4D97-AF65-F5344CB8AC3E}">
        <p14:creationId xmlns:p14="http://schemas.microsoft.com/office/powerpoint/2010/main" val="214562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up a virtual address</a:t>
            </a:r>
          </a:p>
        </p:txBody>
      </p:sp>
      <p:sp>
        <p:nvSpPr>
          <p:cNvPr id="3" name="Content Placeholder 2"/>
          <p:cNvSpPr>
            <a:spLocks noGrp="1"/>
          </p:cNvSpPr>
          <p:nvPr>
            <p:ph idx="1"/>
          </p:nvPr>
        </p:nvSpPr>
        <p:spPr>
          <a:xfrm>
            <a:off x="1781503" y="2157117"/>
            <a:ext cx="7076747" cy="1958271"/>
          </a:xfrm>
        </p:spPr>
        <p:txBody>
          <a:bodyPr>
            <a:normAutofit fontScale="92500" lnSpcReduction="10000"/>
          </a:bodyPr>
          <a:lstStyle/>
          <a:p>
            <a:r>
              <a:rPr lang="en-US" dirty="0"/>
              <a:t>Say we have a 4KB page size and a 32 bit virtual address space</a:t>
            </a:r>
          </a:p>
          <a:p>
            <a:pPr lvl="1"/>
            <a:r>
              <a:rPr lang="en-US" dirty="0"/>
              <a:t>4KB is 2</a:t>
            </a:r>
            <a:r>
              <a:rPr lang="en-US" baseline="30000" dirty="0"/>
              <a:t>12</a:t>
            </a:r>
            <a:r>
              <a:rPr lang="en-US" dirty="0"/>
              <a:t>, so the bottom 12 bits are offset and the top 20 bits are VPN</a:t>
            </a:r>
          </a:p>
          <a:p>
            <a:r>
              <a:rPr lang="en-US" dirty="0"/>
              <a:t>For example, for virtual address 0x00004FFF</a:t>
            </a:r>
          </a:p>
        </p:txBody>
      </p:sp>
      <p:sp>
        <p:nvSpPr>
          <p:cNvPr id="4" name="Rectangle 3"/>
          <p:cNvSpPr/>
          <p:nvPr/>
        </p:nvSpPr>
        <p:spPr>
          <a:xfrm>
            <a:off x="2434088" y="4515627"/>
            <a:ext cx="2081322" cy="4468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00004</a:t>
            </a:r>
          </a:p>
        </p:txBody>
      </p:sp>
      <p:sp>
        <p:nvSpPr>
          <p:cNvPr id="5" name="Rectangle 4"/>
          <p:cNvSpPr/>
          <p:nvPr/>
        </p:nvSpPr>
        <p:spPr>
          <a:xfrm>
            <a:off x="4538929" y="4515168"/>
            <a:ext cx="1269960" cy="4468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FFF</a:t>
            </a:r>
          </a:p>
        </p:txBody>
      </p:sp>
      <p:sp>
        <p:nvSpPr>
          <p:cNvPr id="6" name="TextBox 5"/>
          <p:cNvSpPr txBox="1"/>
          <p:nvPr/>
        </p:nvSpPr>
        <p:spPr>
          <a:xfrm>
            <a:off x="5656022" y="4245760"/>
            <a:ext cx="540909" cy="307777"/>
          </a:xfrm>
          <a:prstGeom prst="rect">
            <a:avLst/>
          </a:prstGeom>
          <a:noFill/>
        </p:spPr>
        <p:txBody>
          <a:bodyPr wrap="square" rtlCol="0">
            <a:spAutoFit/>
          </a:bodyPr>
          <a:lstStyle/>
          <a:p>
            <a:r>
              <a:rPr lang="en-US" sz="1400" dirty="0"/>
              <a:t>0</a:t>
            </a:r>
          </a:p>
        </p:txBody>
      </p:sp>
      <p:sp>
        <p:nvSpPr>
          <p:cNvPr id="7" name="TextBox 6"/>
          <p:cNvSpPr txBox="1"/>
          <p:nvPr/>
        </p:nvSpPr>
        <p:spPr>
          <a:xfrm>
            <a:off x="4503652" y="4245760"/>
            <a:ext cx="540909" cy="307777"/>
          </a:xfrm>
          <a:prstGeom prst="rect">
            <a:avLst/>
          </a:prstGeom>
          <a:noFill/>
        </p:spPr>
        <p:txBody>
          <a:bodyPr wrap="square" rtlCol="0">
            <a:spAutoFit/>
          </a:bodyPr>
          <a:lstStyle/>
          <a:p>
            <a:r>
              <a:rPr lang="en-US" sz="1400" dirty="0"/>
              <a:t>11</a:t>
            </a:r>
          </a:p>
        </p:txBody>
      </p:sp>
      <p:sp>
        <p:nvSpPr>
          <p:cNvPr id="8" name="TextBox 7"/>
          <p:cNvSpPr txBox="1"/>
          <p:nvPr/>
        </p:nvSpPr>
        <p:spPr>
          <a:xfrm>
            <a:off x="2434088" y="4245760"/>
            <a:ext cx="540909" cy="307777"/>
          </a:xfrm>
          <a:prstGeom prst="rect">
            <a:avLst/>
          </a:prstGeom>
          <a:noFill/>
        </p:spPr>
        <p:txBody>
          <a:bodyPr wrap="square" rtlCol="0">
            <a:spAutoFit/>
          </a:bodyPr>
          <a:lstStyle/>
          <a:p>
            <a:r>
              <a:rPr lang="en-US" sz="1400" dirty="0"/>
              <a:t>31</a:t>
            </a:r>
          </a:p>
        </p:txBody>
      </p:sp>
      <p:sp>
        <p:nvSpPr>
          <p:cNvPr id="9" name="TextBox 8"/>
          <p:cNvSpPr txBox="1"/>
          <p:nvPr/>
        </p:nvSpPr>
        <p:spPr>
          <a:xfrm>
            <a:off x="3974501" y="4245760"/>
            <a:ext cx="540909" cy="307777"/>
          </a:xfrm>
          <a:prstGeom prst="rect">
            <a:avLst/>
          </a:prstGeom>
          <a:noFill/>
        </p:spPr>
        <p:txBody>
          <a:bodyPr wrap="square" rtlCol="0">
            <a:spAutoFit/>
          </a:bodyPr>
          <a:lstStyle/>
          <a:p>
            <a:pPr algn="r"/>
            <a:r>
              <a:rPr lang="en-US" sz="1400" dirty="0">
                <a:solidFill>
                  <a:srgbClr val="990000"/>
                </a:solidFill>
              </a:rPr>
              <a:t>12</a:t>
            </a:r>
          </a:p>
        </p:txBody>
      </p:sp>
      <p:sp>
        <p:nvSpPr>
          <p:cNvPr id="10" name="TextBox 9"/>
          <p:cNvSpPr txBox="1"/>
          <p:nvPr/>
        </p:nvSpPr>
        <p:spPr>
          <a:xfrm>
            <a:off x="2093081" y="5984950"/>
            <a:ext cx="1575690" cy="376264"/>
          </a:xfrm>
          <a:prstGeom prst="rect">
            <a:avLst/>
          </a:prstGeom>
          <a:noFill/>
        </p:spPr>
        <p:txBody>
          <a:bodyPr wrap="square" rtlCol="0">
            <a:spAutoFit/>
          </a:bodyPr>
          <a:lstStyle/>
          <a:p>
            <a:pPr algn="ctr"/>
            <a:r>
              <a:rPr lang="en-US" dirty="0">
                <a:solidFill>
                  <a:srgbClr val="990000"/>
                </a:solidFill>
              </a:rPr>
              <a:t>4</a:t>
            </a:r>
          </a:p>
        </p:txBody>
      </p:sp>
      <p:sp>
        <p:nvSpPr>
          <p:cNvPr id="11" name="TextBox 10"/>
          <p:cNvSpPr txBox="1"/>
          <p:nvPr/>
        </p:nvSpPr>
        <p:spPr>
          <a:xfrm>
            <a:off x="5326773" y="6291173"/>
            <a:ext cx="1575690" cy="376264"/>
          </a:xfrm>
          <a:prstGeom prst="rect">
            <a:avLst/>
          </a:prstGeom>
          <a:noFill/>
        </p:spPr>
        <p:txBody>
          <a:bodyPr wrap="square" rtlCol="0">
            <a:spAutoFit/>
          </a:bodyPr>
          <a:lstStyle/>
          <a:p>
            <a:pPr algn="ctr"/>
            <a:r>
              <a:rPr lang="en-US" dirty="0"/>
              <a:t>Offset</a:t>
            </a:r>
          </a:p>
        </p:txBody>
      </p:sp>
      <p:cxnSp>
        <p:nvCxnSpPr>
          <p:cNvPr id="13" name="Straight Arrow Connector 12"/>
          <p:cNvCxnSpPr>
            <a:stCxn id="4" idx="2"/>
            <a:endCxn id="10" idx="0"/>
          </p:cNvCxnSpPr>
          <p:nvPr/>
        </p:nvCxnSpPr>
        <p:spPr>
          <a:xfrm flipH="1">
            <a:off x="2880926" y="4962440"/>
            <a:ext cx="593823" cy="1022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7" idx="0"/>
          </p:cNvCxnSpPr>
          <p:nvPr/>
        </p:nvCxnSpPr>
        <p:spPr>
          <a:xfrm>
            <a:off x="5197427" y="5102571"/>
            <a:ext cx="917191" cy="8823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093081" y="6291173"/>
            <a:ext cx="1575690" cy="376264"/>
          </a:xfrm>
          <a:prstGeom prst="rect">
            <a:avLst/>
          </a:prstGeom>
          <a:noFill/>
        </p:spPr>
        <p:txBody>
          <a:bodyPr wrap="square" rtlCol="0">
            <a:spAutoFit/>
          </a:bodyPr>
          <a:lstStyle/>
          <a:p>
            <a:pPr algn="ctr"/>
            <a:r>
              <a:rPr lang="en-US" dirty="0"/>
              <a:t>VPN</a:t>
            </a:r>
          </a:p>
        </p:txBody>
      </p:sp>
      <p:sp>
        <p:nvSpPr>
          <p:cNvPr id="17" name="TextBox 16"/>
          <p:cNvSpPr txBox="1"/>
          <p:nvPr/>
        </p:nvSpPr>
        <p:spPr>
          <a:xfrm>
            <a:off x="5326773" y="5984950"/>
            <a:ext cx="1575690" cy="376264"/>
          </a:xfrm>
          <a:prstGeom prst="rect">
            <a:avLst/>
          </a:prstGeom>
          <a:noFill/>
        </p:spPr>
        <p:txBody>
          <a:bodyPr wrap="square" rtlCol="0">
            <a:spAutoFit/>
          </a:bodyPr>
          <a:lstStyle/>
          <a:p>
            <a:pPr algn="ctr"/>
            <a:r>
              <a:rPr lang="en-US" dirty="0">
                <a:solidFill>
                  <a:srgbClr val="990000"/>
                </a:solidFill>
              </a:rPr>
              <a:t>4095</a:t>
            </a:r>
          </a:p>
        </p:txBody>
      </p:sp>
    </p:spTree>
    <p:extLst>
      <p:ext uri="{BB962C8B-B14F-4D97-AF65-F5344CB8AC3E}">
        <p14:creationId xmlns:p14="http://schemas.microsoft.com/office/powerpoint/2010/main" val="21939417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1130242" y="4759377"/>
            <a:ext cx="1189037" cy="365125"/>
          </a:xfrm>
          <a:prstGeom prst="rect">
            <a:avLst/>
          </a:prstGeom>
          <a:solidFill>
            <a:schemeClr val="accent2">
              <a:lumMod val="40000"/>
              <a:lumOff val="60000"/>
            </a:schemeClr>
          </a:solidFill>
          <a:ln w="9525">
            <a:solidFill>
              <a:schemeClr val="tx1"/>
            </a:solidFill>
            <a:miter lim="800000"/>
            <a:headEnd/>
            <a:tailEnd/>
          </a:ln>
        </p:spPr>
        <p:txBody>
          <a:bodyPr wrap="none" anchor="ctr"/>
          <a:lstStyle/>
          <a:p>
            <a:endParaRPr lang="en-US"/>
          </a:p>
        </p:txBody>
      </p:sp>
      <p:sp>
        <p:nvSpPr>
          <p:cNvPr id="19460" name="Text Box 4"/>
          <p:cNvSpPr txBox="1">
            <a:spLocks noChangeArrowheads="1"/>
          </p:cNvSpPr>
          <p:nvPr/>
        </p:nvSpPr>
        <p:spPr bwMode="auto">
          <a:xfrm>
            <a:off x="-58795" y="4765727"/>
            <a:ext cx="1047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Page 3  </a:t>
            </a:r>
          </a:p>
        </p:txBody>
      </p:sp>
      <p:sp>
        <p:nvSpPr>
          <p:cNvPr id="19461" name="Rectangle 5"/>
          <p:cNvSpPr>
            <a:spLocks noChangeArrowheads="1"/>
          </p:cNvSpPr>
          <p:nvPr/>
        </p:nvSpPr>
        <p:spPr bwMode="auto">
          <a:xfrm>
            <a:off x="1131830" y="4394252"/>
            <a:ext cx="1189037" cy="365125"/>
          </a:xfrm>
          <a:prstGeom prst="rect">
            <a:avLst/>
          </a:prstGeom>
          <a:solidFill>
            <a:schemeClr val="tx2">
              <a:lumMod val="25000"/>
              <a:lumOff val="75000"/>
            </a:schemeClr>
          </a:solidFill>
          <a:ln w="9525">
            <a:solidFill>
              <a:schemeClr val="tx1"/>
            </a:solidFill>
            <a:miter lim="800000"/>
            <a:headEnd/>
            <a:tailEnd/>
          </a:ln>
        </p:spPr>
        <p:txBody>
          <a:bodyPr wrap="none" anchor="ctr"/>
          <a:lstStyle/>
          <a:p>
            <a:endParaRPr lang="en-US"/>
          </a:p>
        </p:txBody>
      </p:sp>
      <p:sp>
        <p:nvSpPr>
          <p:cNvPr id="19462" name="Text Box 6"/>
          <p:cNvSpPr txBox="1">
            <a:spLocks noChangeArrowheads="1"/>
          </p:cNvSpPr>
          <p:nvPr/>
        </p:nvSpPr>
        <p:spPr bwMode="auto">
          <a:xfrm>
            <a:off x="-57208" y="4400602"/>
            <a:ext cx="1047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2  </a:t>
            </a:r>
          </a:p>
        </p:txBody>
      </p:sp>
      <p:sp>
        <p:nvSpPr>
          <p:cNvPr id="19463" name="Rectangle 7"/>
          <p:cNvSpPr>
            <a:spLocks noChangeArrowheads="1"/>
          </p:cNvSpPr>
          <p:nvPr/>
        </p:nvSpPr>
        <p:spPr bwMode="auto">
          <a:xfrm>
            <a:off x="1131830" y="4029127"/>
            <a:ext cx="1189037" cy="365125"/>
          </a:xfrm>
          <a:prstGeom prst="rect">
            <a:avLst/>
          </a:pr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4" name="Text Box 8"/>
          <p:cNvSpPr txBox="1">
            <a:spLocks noChangeArrowheads="1"/>
          </p:cNvSpPr>
          <p:nvPr/>
        </p:nvSpPr>
        <p:spPr bwMode="auto">
          <a:xfrm>
            <a:off x="-57208" y="4027540"/>
            <a:ext cx="9842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1 </a:t>
            </a:r>
          </a:p>
        </p:txBody>
      </p:sp>
      <p:sp>
        <p:nvSpPr>
          <p:cNvPr id="19465" name="Rectangle 9"/>
          <p:cNvSpPr>
            <a:spLocks noChangeArrowheads="1"/>
          </p:cNvSpPr>
          <p:nvPr/>
        </p:nvSpPr>
        <p:spPr bwMode="auto">
          <a:xfrm>
            <a:off x="1133417" y="3664002"/>
            <a:ext cx="1189037" cy="365125"/>
          </a:xfrm>
          <a:prstGeom prst="rect">
            <a:avLst/>
          </a:prstGeom>
          <a:solidFill>
            <a:schemeClr val="accent1">
              <a:lumMod val="20000"/>
              <a:lumOff val="80000"/>
            </a:schemeClr>
          </a:solidFill>
          <a:ln w="9525">
            <a:solidFill>
              <a:schemeClr val="tx1"/>
            </a:solidFill>
            <a:miter lim="800000"/>
            <a:headEnd/>
            <a:tailEnd/>
          </a:ln>
        </p:spPr>
        <p:txBody>
          <a:bodyPr wrap="none" anchor="ctr"/>
          <a:lstStyle/>
          <a:p>
            <a:endParaRPr lang="en-US"/>
          </a:p>
        </p:txBody>
      </p:sp>
      <p:sp>
        <p:nvSpPr>
          <p:cNvPr id="19466" name="Text Box 10"/>
          <p:cNvSpPr txBox="1">
            <a:spLocks noChangeArrowheads="1"/>
          </p:cNvSpPr>
          <p:nvPr/>
        </p:nvSpPr>
        <p:spPr bwMode="auto">
          <a:xfrm>
            <a:off x="-55620" y="3662415"/>
            <a:ext cx="1047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0  </a:t>
            </a:r>
          </a:p>
        </p:txBody>
      </p:sp>
      <p:sp>
        <p:nvSpPr>
          <p:cNvPr id="19467" name="Text Box 11"/>
          <p:cNvSpPr txBox="1">
            <a:spLocks noChangeArrowheads="1"/>
          </p:cNvSpPr>
          <p:nvPr/>
        </p:nvSpPr>
        <p:spPr bwMode="auto">
          <a:xfrm>
            <a:off x="934980" y="2928990"/>
            <a:ext cx="1568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User</a:t>
            </a:r>
            <a:r>
              <a:rPr lang="ja-JP" altLang="en-US" sz="1800" b="1"/>
              <a:t>’</a:t>
            </a:r>
            <a:r>
              <a:rPr lang="en-US" sz="1800" b="1"/>
              <a:t>s view  </a:t>
            </a:r>
          </a:p>
        </p:txBody>
      </p:sp>
      <p:sp>
        <p:nvSpPr>
          <p:cNvPr id="19468" name="Rectangle 12"/>
          <p:cNvSpPr>
            <a:spLocks noChangeArrowheads="1"/>
          </p:cNvSpPr>
          <p:nvPr/>
        </p:nvSpPr>
        <p:spPr bwMode="auto">
          <a:xfrm>
            <a:off x="3505142" y="4765727"/>
            <a:ext cx="1189037" cy="3651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469" name="Rectangle 13"/>
          <p:cNvSpPr>
            <a:spLocks noChangeArrowheads="1"/>
          </p:cNvSpPr>
          <p:nvPr/>
        </p:nvSpPr>
        <p:spPr bwMode="auto">
          <a:xfrm>
            <a:off x="3506730" y="4400602"/>
            <a:ext cx="1189037" cy="3651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470" name="Rectangle 14"/>
          <p:cNvSpPr>
            <a:spLocks noChangeArrowheads="1"/>
          </p:cNvSpPr>
          <p:nvPr/>
        </p:nvSpPr>
        <p:spPr bwMode="auto">
          <a:xfrm>
            <a:off x="3506730" y="4027540"/>
            <a:ext cx="1189037" cy="3651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471" name="Rectangle 15"/>
          <p:cNvSpPr>
            <a:spLocks noChangeArrowheads="1"/>
          </p:cNvSpPr>
          <p:nvPr/>
        </p:nvSpPr>
        <p:spPr bwMode="auto">
          <a:xfrm>
            <a:off x="3508317" y="3662415"/>
            <a:ext cx="1189037" cy="3651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472" name="Text Box 16"/>
          <p:cNvSpPr txBox="1">
            <a:spLocks noChangeArrowheads="1"/>
          </p:cNvSpPr>
          <p:nvPr/>
        </p:nvSpPr>
        <p:spPr bwMode="auto">
          <a:xfrm>
            <a:off x="3892492" y="4765727"/>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15</a:t>
            </a:r>
          </a:p>
        </p:txBody>
      </p:sp>
      <p:sp>
        <p:nvSpPr>
          <p:cNvPr id="19473" name="Text Box 17"/>
          <p:cNvSpPr txBox="1">
            <a:spLocks noChangeArrowheads="1"/>
          </p:cNvSpPr>
          <p:nvPr/>
        </p:nvSpPr>
        <p:spPr bwMode="auto">
          <a:xfrm>
            <a:off x="3873442" y="4394252"/>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12</a:t>
            </a:r>
          </a:p>
        </p:txBody>
      </p:sp>
      <p:sp>
        <p:nvSpPr>
          <p:cNvPr id="19474" name="Text Box 18"/>
          <p:cNvSpPr txBox="1">
            <a:spLocks noChangeArrowheads="1"/>
          </p:cNvSpPr>
          <p:nvPr/>
        </p:nvSpPr>
        <p:spPr bwMode="auto">
          <a:xfrm>
            <a:off x="3873442" y="4027540"/>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52</a:t>
            </a:r>
          </a:p>
        </p:txBody>
      </p:sp>
      <p:sp>
        <p:nvSpPr>
          <p:cNvPr id="19475" name="Text Box 19"/>
          <p:cNvSpPr txBox="1">
            <a:spLocks noChangeArrowheads="1"/>
          </p:cNvSpPr>
          <p:nvPr/>
        </p:nvSpPr>
        <p:spPr bwMode="auto">
          <a:xfrm>
            <a:off x="3873442" y="3662415"/>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35</a:t>
            </a:r>
          </a:p>
        </p:txBody>
      </p:sp>
      <p:sp>
        <p:nvSpPr>
          <p:cNvPr id="19476" name="Rectangle 20"/>
          <p:cNvSpPr>
            <a:spLocks noChangeArrowheads="1"/>
          </p:cNvSpPr>
          <p:nvPr/>
        </p:nvSpPr>
        <p:spPr bwMode="auto">
          <a:xfrm>
            <a:off x="5356167" y="5770615"/>
            <a:ext cx="1189037" cy="365125"/>
          </a:xfrm>
          <a:prstGeom prst="rect">
            <a:avLst/>
          </a:pr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77" name="Rectangle 21"/>
          <p:cNvSpPr>
            <a:spLocks noChangeArrowheads="1"/>
          </p:cNvSpPr>
          <p:nvPr/>
        </p:nvSpPr>
        <p:spPr bwMode="auto">
          <a:xfrm>
            <a:off x="5354580" y="4857802"/>
            <a:ext cx="1189037" cy="365125"/>
          </a:xfrm>
          <a:prstGeom prst="rect">
            <a:avLst/>
          </a:prstGeom>
          <a:solidFill>
            <a:schemeClr val="accent1">
              <a:lumMod val="20000"/>
              <a:lumOff val="80000"/>
            </a:schemeClr>
          </a:solidFill>
          <a:ln w="9525">
            <a:solidFill>
              <a:schemeClr val="tx1"/>
            </a:solidFill>
            <a:miter lim="800000"/>
            <a:headEnd/>
            <a:tailEnd/>
          </a:ln>
        </p:spPr>
        <p:txBody>
          <a:bodyPr wrap="none" anchor="ctr"/>
          <a:lstStyle/>
          <a:p>
            <a:endParaRPr lang="en-US"/>
          </a:p>
        </p:txBody>
      </p:sp>
      <p:sp>
        <p:nvSpPr>
          <p:cNvPr id="19478" name="Rectangle 22"/>
          <p:cNvSpPr>
            <a:spLocks noChangeArrowheads="1"/>
          </p:cNvSpPr>
          <p:nvPr/>
        </p:nvSpPr>
        <p:spPr bwMode="auto">
          <a:xfrm>
            <a:off x="5354580" y="3578277"/>
            <a:ext cx="1189037" cy="365125"/>
          </a:xfrm>
          <a:prstGeom prst="rect">
            <a:avLst/>
          </a:prstGeom>
          <a:solidFill>
            <a:schemeClr val="accent2">
              <a:lumMod val="40000"/>
              <a:lumOff val="60000"/>
            </a:schemeClr>
          </a:solidFill>
          <a:ln w="9525">
            <a:solidFill>
              <a:schemeClr val="tx1"/>
            </a:solidFill>
            <a:miter lim="800000"/>
            <a:headEnd/>
            <a:tailEnd/>
          </a:ln>
        </p:spPr>
        <p:txBody>
          <a:bodyPr wrap="none" anchor="ctr"/>
          <a:lstStyle/>
          <a:p>
            <a:endParaRPr lang="en-US"/>
          </a:p>
        </p:txBody>
      </p:sp>
      <p:sp>
        <p:nvSpPr>
          <p:cNvPr id="19479" name="Rectangle 23"/>
          <p:cNvSpPr>
            <a:spLocks noChangeArrowheads="1"/>
          </p:cNvSpPr>
          <p:nvPr/>
        </p:nvSpPr>
        <p:spPr bwMode="auto">
          <a:xfrm>
            <a:off x="5356167" y="1932040"/>
            <a:ext cx="1189037" cy="365125"/>
          </a:xfrm>
          <a:prstGeom prst="rect">
            <a:avLst/>
          </a:prstGeom>
          <a:solidFill>
            <a:schemeClr val="tx2">
              <a:lumMod val="25000"/>
              <a:lumOff val="75000"/>
            </a:schemeClr>
          </a:solidFill>
          <a:ln w="9525">
            <a:solidFill>
              <a:schemeClr val="tx1"/>
            </a:solidFill>
            <a:miter lim="800000"/>
            <a:headEnd/>
            <a:tailEnd/>
          </a:ln>
        </p:spPr>
        <p:txBody>
          <a:bodyPr wrap="none" anchor="ctr"/>
          <a:lstStyle/>
          <a:p>
            <a:endParaRPr lang="en-US"/>
          </a:p>
        </p:txBody>
      </p:sp>
      <p:sp>
        <p:nvSpPr>
          <p:cNvPr id="19480" name="Rectangle 24"/>
          <p:cNvSpPr>
            <a:spLocks noChangeArrowheads="1"/>
          </p:cNvSpPr>
          <p:nvPr/>
        </p:nvSpPr>
        <p:spPr bwMode="auto">
          <a:xfrm>
            <a:off x="5357755" y="1200202"/>
            <a:ext cx="1187450" cy="55784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481" name="Text Box 25"/>
          <p:cNvSpPr txBox="1">
            <a:spLocks noChangeArrowheads="1"/>
          </p:cNvSpPr>
          <p:nvPr/>
        </p:nvSpPr>
        <p:spPr bwMode="auto">
          <a:xfrm>
            <a:off x="4808480" y="5778552"/>
            <a:ext cx="565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52  </a:t>
            </a:r>
          </a:p>
        </p:txBody>
      </p:sp>
      <p:sp>
        <p:nvSpPr>
          <p:cNvPr id="19482" name="Text Box 26"/>
          <p:cNvSpPr txBox="1">
            <a:spLocks noChangeArrowheads="1"/>
          </p:cNvSpPr>
          <p:nvPr/>
        </p:nvSpPr>
        <p:spPr bwMode="auto">
          <a:xfrm>
            <a:off x="4808480" y="4857802"/>
            <a:ext cx="565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35  </a:t>
            </a:r>
          </a:p>
        </p:txBody>
      </p:sp>
      <p:sp>
        <p:nvSpPr>
          <p:cNvPr id="19483" name="Text Box 27"/>
          <p:cNvSpPr txBox="1">
            <a:spLocks noChangeArrowheads="1"/>
          </p:cNvSpPr>
          <p:nvPr/>
        </p:nvSpPr>
        <p:spPr bwMode="auto">
          <a:xfrm>
            <a:off x="4808480" y="3578277"/>
            <a:ext cx="565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15  </a:t>
            </a:r>
          </a:p>
        </p:txBody>
      </p:sp>
      <p:sp>
        <p:nvSpPr>
          <p:cNvPr id="19484" name="Text Box 28"/>
          <p:cNvSpPr txBox="1">
            <a:spLocks noChangeArrowheads="1"/>
          </p:cNvSpPr>
          <p:nvPr/>
        </p:nvSpPr>
        <p:spPr bwMode="auto">
          <a:xfrm>
            <a:off x="4792605" y="1930452"/>
            <a:ext cx="565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12  </a:t>
            </a:r>
          </a:p>
        </p:txBody>
      </p:sp>
      <p:sp>
        <p:nvSpPr>
          <p:cNvPr id="19485" name="Line 29"/>
          <p:cNvSpPr>
            <a:spLocks noChangeShapeType="1"/>
          </p:cNvSpPr>
          <p:nvPr/>
        </p:nvSpPr>
        <p:spPr bwMode="auto">
          <a:xfrm>
            <a:off x="2319280" y="4941940"/>
            <a:ext cx="118903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86" name="Line 30"/>
          <p:cNvSpPr>
            <a:spLocks noChangeShapeType="1"/>
          </p:cNvSpPr>
          <p:nvPr/>
        </p:nvSpPr>
        <p:spPr bwMode="auto">
          <a:xfrm>
            <a:off x="2319280" y="4576815"/>
            <a:ext cx="118903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87" name="Line 31"/>
          <p:cNvSpPr>
            <a:spLocks noChangeShapeType="1"/>
          </p:cNvSpPr>
          <p:nvPr/>
        </p:nvSpPr>
        <p:spPr bwMode="auto">
          <a:xfrm>
            <a:off x="2319280" y="4210102"/>
            <a:ext cx="118903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88" name="Line 32"/>
          <p:cNvSpPr>
            <a:spLocks noChangeShapeType="1"/>
          </p:cNvSpPr>
          <p:nvPr/>
        </p:nvSpPr>
        <p:spPr bwMode="auto">
          <a:xfrm>
            <a:off x="2319280" y="3844977"/>
            <a:ext cx="118903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89" name="Text Box 33"/>
          <p:cNvSpPr txBox="1">
            <a:spLocks noChangeArrowheads="1"/>
          </p:cNvSpPr>
          <p:nvPr/>
        </p:nvSpPr>
        <p:spPr bwMode="auto">
          <a:xfrm>
            <a:off x="3325755" y="2754365"/>
            <a:ext cx="1390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Table</a:t>
            </a:r>
          </a:p>
        </p:txBody>
      </p:sp>
      <p:sp>
        <p:nvSpPr>
          <p:cNvPr id="19490" name="Text Box 34"/>
          <p:cNvSpPr txBox="1">
            <a:spLocks noChangeArrowheads="1"/>
          </p:cNvSpPr>
          <p:nvPr/>
        </p:nvSpPr>
        <p:spPr bwMode="auto">
          <a:xfrm>
            <a:off x="5357755" y="193727"/>
            <a:ext cx="11112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Physical</a:t>
            </a:r>
          </a:p>
          <a:p>
            <a:pPr eaLnBrk="1" hangingPunct="1"/>
            <a:r>
              <a:rPr lang="en-US" sz="1800" b="1"/>
              <a:t>Memory</a:t>
            </a:r>
          </a:p>
        </p:txBody>
      </p:sp>
      <p:sp>
        <p:nvSpPr>
          <p:cNvPr id="19491" name="Line 35"/>
          <p:cNvSpPr>
            <a:spLocks noChangeShapeType="1"/>
          </p:cNvSpPr>
          <p:nvPr/>
        </p:nvSpPr>
        <p:spPr bwMode="auto">
          <a:xfrm flipV="1">
            <a:off x="4694180" y="3844977"/>
            <a:ext cx="660400" cy="10969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92" name="Line 36"/>
          <p:cNvSpPr>
            <a:spLocks noChangeShapeType="1"/>
          </p:cNvSpPr>
          <p:nvPr/>
        </p:nvSpPr>
        <p:spPr bwMode="auto">
          <a:xfrm flipV="1">
            <a:off x="4694180" y="2297165"/>
            <a:ext cx="660400" cy="22796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93" name="Line 37"/>
          <p:cNvSpPr>
            <a:spLocks noChangeShapeType="1"/>
          </p:cNvSpPr>
          <p:nvPr/>
        </p:nvSpPr>
        <p:spPr bwMode="auto">
          <a:xfrm>
            <a:off x="4694180" y="4210102"/>
            <a:ext cx="679450" cy="192563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94" name="Line 38"/>
          <p:cNvSpPr>
            <a:spLocks noChangeShapeType="1"/>
          </p:cNvSpPr>
          <p:nvPr/>
        </p:nvSpPr>
        <p:spPr bwMode="auto">
          <a:xfrm>
            <a:off x="4694180" y="3844977"/>
            <a:ext cx="660400" cy="12795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95" name="Text Box 39"/>
          <p:cNvSpPr txBox="1">
            <a:spLocks noChangeArrowheads="1"/>
          </p:cNvSpPr>
          <p:nvPr/>
        </p:nvSpPr>
        <p:spPr bwMode="auto">
          <a:xfrm>
            <a:off x="6772217" y="858890"/>
            <a:ext cx="8778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t>LOW</a:t>
            </a:r>
          </a:p>
        </p:txBody>
      </p:sp>
      <p:sp>
        <p:nvSpPr>
          <p:cNvPr id="19496" name="Text Box 40"/>
          <p:cNvSpPr txBox="1">
            <a:spLocks noChangeArrowheads="1"/>
          </p:cNvSpPr>
          <p:nvPr/>
        </p:nvSpPr>
        <p:spPr bwMode="auto">
          <a:xfrm>
            <a:off x="6772217" y="6323065"/>
            <a:ext cx="946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t>HIGH</a:t>
            </a:r>
          </a:p>
        </p:txBody>
      </p:sp>
      <p:sp>
        <p:nvSpPr>
          <p:cNvPr id="2" name="Vertical Title 1"/>
          <p:cNvSpPr>
            <a:spLocks noGrp="1"/>
          </p:cNvSpPr>
          <p:nvPr>
            <p:ph type="title" orient="vert"/>
          </p:nvPr>
        </p:nvSpPr>
        <p:spPr/>
        <p:txBody>
          <a:bodyPr/>
          <a:lstStyle/>
          <a:p>
            <a:r>
              <a:rPr lang="en-US" dirty="0"/>
              <a:t>Page table in use</a:t>
            </a:r>
          </a:p>
        </p:txBody>
      </p:sp>
    </p:spTree>
    <p:extLst>
      <p:ext uri="{BB962C8B-B14F-4D97-AF65-F5344CB8AC3E}">
        <p14:creationId xmlns:p14="http://schemas.microsoft.com/office/powerpoint/2010/main" val="12347703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ChangeArrowheads="1"/>
          </p:cNvSpPr>
          <p:nvPr/>
        </p:nvSpPr>
        <p:spPr bwMode="auto">
          <a:xfrm>
            <a:off x="1739107" y="2514600"/>
            <a:ext cx="4938712" cy="4022725"/>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01732" name="Text Box 4"/>
          <p:cNvSpPr txBox="1">
            <a:spLocks noChangeArrowheads="1"/>
          </p:cNvSpPr>
          <p:nvPr/>
        </p:nvSpPr>
        <p:spPr bwMode="auto">
          <a:xfrm>
            <a:off x="461169" y="3976688"/>
            <a:ext cx="914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201733" name="Oval 5"/>
          <p:cNvSpPr>
            <a:spLocks noChangeAspect="1" noChangeArrowheads="1"/>
          </p:cNvSpPr>
          <p:nvPr/>
        </p:nvSpPr>
        <p:spPr bwMode="auto">
          <a:xfrm>
            <a:off x="94457" y="3429000"/>
            <a:ext cx="1371600" cy="1371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34" name="Text Box 6"/>
          <p:cNvSpPr txBox="1">
            <a:spLocks noChangeArrowheads="1"/>
          </p:cNvSpPr>
          <p:nvPr/>
        </p:nvSpPr>
        <p:spPr bwMode="auto">
          <a:xfrm>
            <a:off x="7317582" y="3884613"/>
            <a:ext cx="1250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201735" name="Rectangle 7"/>
          <p:cNvSpPr>
            <a:spLocks noChangeArrowheads="1"/>
          </p:cNvSpPr>
          <p:nvPr/>
        </p:nvSpPr>
        <p:spPr bwMode="auto">
          <a:xfrm>
            <a:off x="6952457" y="3338513"/>
            <a:ext cx="1828800" cy="15541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36" name="Text Box 8"/>
          <p:cNvSpPr txBox="1">
            <a:spLocks noChangeArrowheads="1"/>
          </p:cNvSpPr>
          <p:nvPr/>
        </p:nvSpPr>
        <p:spPr bwMode="auto">
          <a:xfrm>
            <a:off x="1739107" y="2971800"/>
            <a:ext cx="1225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Virtual  </a:t>
            </a:r>
          </a:p>
          <a:p>
            <a:pPr eaLnBrk="1" hangingPunct="1"/>
            <a:r>
              <a:rPr lang="en-US" sz="1800" b="1"/>
              <a:t>Address  </a:t>
            </a:r>
          </a:p>
        </p:txBody>
      </p:sp>
      <p:sp>
        <p:nvSpPr>
          <p:cNvPr id="201737" name="Text Box 9"/>
          <p:cNvSpPr txBox="1">
            <a:spLocks noChangeArrowheads="1"/>
          </p:cNvSpPr>
          <p:nvPr/>
        </p:nvSpPr>
        <p:spPr bwMode="auto">
          <a:xfrm>
            <a:off x="5334794" y="2986088"/>
            <a:ext cx="13017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Physical   </a:t>
            </a:r>
          </a:p>
          <a:p>
            <a:pPr eaLnBrk="1" hangingPunct="1"/>
            <a:r>
              <a:rPr lang="en-US" sz="1800" b="1"/>
              <a:t>Address  </a:t>
            </a:r>
          </a:p>
        </p:txBody>
      </p:sp>
      <p:sp>
        <p:nvSpPr>
          <p:cNvPr id="201738" name="Text Box 10"/>
          <p:cNvSpPr txBox="1">
            <a:spLocks noChangeArrowheads="1"/>
          </p:cNvSpPr>
          <p:nvPr/>
        </p:nvSpPr>
        <p:spPr bwMode="auto">
          <a:xfrm>
            <a:off x="1923257" y="3892550"/>
            <a:ext cx="754062"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VPN </a:t>
            </a:r>
          </a:p>
        </p:txBody>
      </p:sp>
      <p:sp>
        <p:nvSpPr>
          <p:cNvPr id="201739" name="Line 11"/>
          <p:cNvSpPr>
            <a:spLocks noChangeShapeType="1"/>
          </p:cNvSpPr>
          <p:nvPr/>
        </p:nvSpPr>
        <p:spPr bwMode="auto">
          <a:xfrm>
            <a:off x="1466057" y="4068763"/>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1740" name="Text Box 12"/>
          <p:cNvSpPr txBox="1">
            <a:spLocks noChangeArrowheads="1"/>
          </p:cNvSpPr>
          <p:nvPr/>
        </p:nvSpPr>
        <p:spPr bwMode="auto">
          <a:xfrm>
            <a:off x="2515394" y="6080125"/>
            <a:ext cx="145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table  </a:t>
            </a:r>
          </a:p>
        </p:txBody>
      </p:sp>
      <p:sp>
        <p:nvSpPr>
          <p:cNvPr id="201741" name="Rectangle 13"/>
          <p:cNvSpPr>
            <a:spLocks noChangeArrowheads="1"/>
          </p:cNvSpPr>
          <p:nvPr/>
        </p:nvSpPr>
        <p:spPr bwMode="auto">
          <a:xfrm>
            <a:off x="2745582" y="4708525"/>
            <a:ext cx="914400" cy="12811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201742" name="AutoShape 14"/>
          <p:cNvCxnSpPr>
            <a:cxnSpLocks noChangeShapeType="1"/>
            <a:stCxn id="201738" idx="2"/>
            <a:endCxn id="201741" idx="1"/>
          </p:cNvCxnSpPr>
          <p:nvPr/>
        </p:nvCxnSpPr>
        <p:spPr bwMode="auto">
          <a:xfrm rot="16200000" flipH="1">
            <a:off x="1982788" y="4587082"/>
            <a:ext cx="1081087" cy="444500"/>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43" name="Text Box 15"/>
          <p:cNvSpPr txBox="1">
            <a:spLocks noChangeArrowheads="1"/>
          </p:cNvSpPr>
          <p:nvPr/>
        </p:nvSpPr>
        <p:spPr bwMode="auto">
          <a:xfrm>
            <a:off x="2691607" y="3892550"/>
            <a:ext cx="1517650"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offset</a:t>
            </a:r>
          </a:p>
        </p:txBody>
      </p:sp>
      <p:sp>
        <p:nvSpPr>
          <p:cNvPr id="201744" name="Text Box 16"/>
          <p:cNvSpPr txBox="1">
            <a:spLocks noChangeArrowheads="1"/>
          </p:cNvSpPr>
          <p:nvPr/>
        </p:nvSpPr>
        <p:spPr bwMode="auto">
          <a:xfrm>
            <a:off x="2836069" y="5165725"/>
            <a:ext cx="781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PFN  </a:t>
            </a:r>
          </a:p>
        </p:txBody>
      </p:sp>
      <p:sp>
        <p:nvSpPr>
          <p:cNvPr id="201745" name="Rectangle 17"/>
          <p:cNvSpPr>
            <a:spLocks noChangeArrowheads="1"/>
          </p:cNvSpPr>
          <p:nvPr/>
        </p:nvSpPr>
        <p:spPr bwMode="auto">
          <a:xfrm>
            <a:off x="2745582" y="5075238"/>
            <a:ext cx="914400" cy="5476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1746" name="Text Box 18"/>
          <p:cNvSpPr txBox="1">
            <a:spLocks noChangeArrowheads="1"/>
          </p:cNvSpPr>
          <p:nvPr/>
        </p:nvSpPr>
        <p:spPr bwMode="auto">
          <a:xfrm>
            <a:off x="4299744" y="3886200"/>
            <a:ext cx="755650"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PFN</a:t>
            </a:r>
          </a:p>
        </p:txBody>
      </p:sp>
      <p:sp>
        <p:nvSpPr>
          <p:cNvPr id="201747" name="Text Box 19"/>
          <p:cNvSpPr txBox="1">
            <a:spLocks noChangeArrowheads="1"/>
          </p:cNvSpPr>
          <p:nvPr/>
        </p:nvSpPr>
        <p:spPr bwMode="auto">
          <a:xfrm>
            <a:off x="5031582" y="3886200"/>
            <a:ext cx="1463675"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Page offset</a:t>
            </a:r>
          </a:p>
        </p:txBody>
      </p:sp>
      <p:cxnSp>
        <p:nvCxnSpPr>
          <p:cNvPr id="201748" name="AutoShape 20"/>
          <p:cNvCxnSpPr>
            <a:cxnSpLocks noChangeShapeType="1"/>
            <a:stCxn id="201745" idx="3"/>
            <a:endCxn id="201746" idx="2"/>
          </p:cNvCxnSpPr>
          <p:nvPr/>
        </p:nvCxnSpPr>
        <p:spPr bwMode="auto">
          <a:xfrm flipV="1">
            <a:off x="3659982" y="4262438"/>
            <a:ext cx="1017587" cy="1087437"/>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201749" name="AutoShape 21"/>
          <p:cNvCxnSpPr>
            <a:cxnSpLocks noChangeShapeType="1"/>
            <a:stCxn id="201743" idx="0"/>
            <a:endCxn id="201747" idx="0"/>
          </p:cNvCxnSpPr>
          <p:nvPr/>
        </p:nvCxnSpPr>
        <p:spPr bwMode="auto">
          <a:xfrm rot="-5400000">
            <a:off x="4603751" y="2732881"/>
            <a:ext cx="6350" cy="2312987"/>
          </a:xfrm>
          <a:prstGeom prst="bentConnector3">
            <a:avLst>
              <a:gd name="adj1" fmla="val 3700000"/>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01750" name="Line 22"/>
          <p:cNvSpPr>
            <a:spLocks noChangeShapeType="1"/>
          </p:cNvSpPr>
          <p:nvPr/>
        </p:nvSpPr>
        <p:spPr bwMode="auto">
          <a:xfrm>
            <a:off x="6495257" y="4068763"/>
            <a:ext cx="457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502" name="Rectangle 23"/>
          <p:cNvSpPr>
            <a:spLocks noGrp="1" noChangeArrowheads="1"/>
          </p:cNvSpPr>
          <p:nvPr>
            <p:ph type="title"/>
          </p:nvPr>
        </p:nvSpPr>
        <p:spPr/>
        <p:txBody>
          <a:bodyPr/>
          <a:lstStyle/>
          <a:p>
            <a:pPr eaLnBrk="1" hangingPunct="1"/>
            <a:r>
              <a:rPr lang="en-US">
                <a:latin typeface="Arial" charset="0"/>
                <a:cs typeface="Arial" charset="0"/>
              </a:rPr>
              <a:t>Address translation</a:t>
            </a:r>
          </a:p>
        </p:txBody>
      </p:sp>
    </p:spTree>
    <p:extLst>
      <p:ext uri="{BB962C8B-B14F-4D97-AF65-F5344CB8AC3E}">
        <p14:creationId xmlns:p14="http://schemas.microsoft.com/office/powerpoint/2010/main" val="1723293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7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17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173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17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17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17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7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17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7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17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17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174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17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174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173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173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17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17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nimBg="1"/>
      <p:bldP spid="201732" grpId="0"/>
      <p:bldP spid="201733" grpId="0" animBg="1"/>
      <p:bldP spid="201734" grpId="0"/>
      <p:bldP spid="201735" grpId="0" animBg="1"/>
      <p:bldP spid="201736" grpId="0"/>
      <p:bldP spid="201737" grpId="0"/>
      <p:bldP spid="201738" grpId="0" animBg="1"/>
      <p:bldP spid="201739" grpId="0" animBg="1"/>
      <p:bldP spid="201740" grpId="0"/>
      <p:bldP spid="201741" grpId="0" animBg="1"/>
      <p:bldP spid="201743" grpId="0" animBg="1"/>
      <p:bldP spid="201744" grpId="0"/>
      <p:bldP spid="201745" grpId="0" animBg="1"/>
      <p:bldP spid="201746" grpId="0" animBg="1"/>
      <p:bldP spid="201747" grpId="0" animBg="1"/>
      <p:bldP spid="20175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Examples</a:t>
            </a:r>
          </a:p>
        </p:txBody>
      </p:sp>
      <p:sp>
        <p:nvSpPr>
          <p:cNvPr id="21506" name="Rectangle 9"/>
          <p:cNvSpPr>
            <a:spLocks noGrp="1" noChangeArrowheads="1"/>
          </p:cNvSpPr>
          <p:nvPr>
            <p:ph idx="1"/>
          </p:nvPr>
        </p:nvSpPr>
        <p:spPr>
          <a:xfrm>
            <a:off x="1781503" y="1787254"/>
            <a:ext cx="7076747" cy="5070746"/>
          </a:xfrm>
        </p:spPr>
        <p:txBody>
          <a:bodyPr>
            <a:normAutofit fontScale="92500" lnSpcReduction="10000"/>
          </a:bodyPr>
          <a:lstStyle/>
          <a:p>
            <a:pPr eaLnBrk="1" hangingPunct="1">
              <a:lnSpc>
                <a:spcPct val="90000"/>
              </a:lnSpc>
            </a:pPr>
            <a:r>
              <a:rPr lang="en-US" sz="2800" dirty="0">
                <a:latin typeface="Arial" charset="0"/>
                <a:cs typeface="Arial" charset="0"/>
              </a:rPr>
              <a:t>Consider a memory system with a 32-bit virtual address.  Let us assume the </a:t>
            </a:r>
            <a:r>
              <a:rPr lang="en-US" sz="2800" dirty="0" err="1">
                <a:latin typeface="Arial" charset="0"/>
                <a:cs typeface="Arial" charset="0"/>
              </a:rPr>
              <a:t>pagesize</a:t>
            </a:r>
            <a:r>
              <a:rPr lang="en-US" sz="2800" dirty="0">
                <a:latin typeface="Arial" charset="0"/>
                <a:cs typeface="Arial" charset="0"/>
              </a:rPr>
              <a:t> is 8K Bytes.</a:t>
            </a:r>
          </a:p>
          <a:p>
            <a:pPr eaLnBrk="1" hangingPunct="1">
              <a:lnSpc>
                <a:spcPct val="90000"/>
              </a:lnSpc>
            </a:pPr>
            <a:r>
              <a:rPr lang="en-US" sz="2800" dirty="0">
                <a:latin typeface="Arial" charset="0"/>
                <a:cs typeface="Arial" charset="0"/>
              </a:rPr>
              <a:t>How big is the page table?</a:t>
            </a:r>
          </a:p>
          <a:p>
            <a:pPr eaLnBrk="1" hangingPunct="1">
              <a:lnSpc>
                <a:spcPct val="90000"/>
              </a:lnSpc>
            </a:pPr>
            <a:r>
              <a:rPr lang="en-US" sz="2800" dirty="0">
                <a:latin typeface="Arial" charset="0"/>
                <a:cs typeface="Arial" charset="0"/>
              </a:rPr>
              <a:t>8k = 2</a:t>
            </a:r>
            <a:r>
              <a:rPr lang="en-US" sz="2800" baseline="30000" dirty="0">
                <a:latin typeface="Arial" charset="0"/>
                <a:cs typeface="Arial" charset="0"/>
              </a:rPr>
              <a:t>13</a:t>
            </a:r>
          </a:p>
          <a:p>
            <a:pPr eaLnBrk="1" hangingPunct="1">
              <a:lnSpc>
                <a:spcPct val="90000"/>
              </a:lnSpc>
            </a:pPr>
            <a:endParaRPr lang="en-US" sz="2800" baseline="30000" dirty="0">
              <a:latin typeface="Arial" charset="0"/>
              <a:cs typeface="Arial" charset="0"/>
            </a:endParaRPr>
          </a:p>
          <a:p>
            <a:pPr eaLnBrk="1" hangingPunct="1">
              <a:lnSpc>
                <a:spcPct val="90000"/>
              </a:lnSpc>
            </a:pPr>
            <a:endParaRPr lang="en-US" sz="2800" baseline="30000" dirty="0">
              <a:latin typeface="Arial" charset="0"/>
              <a:cs typeface="Arial" charset="0"/>
            </a:endParaRPr>
          </a:p>
          <a:p>
            <a:pPr eaLnBrk="1" hangingPunct="1">
              <a:lnSpc>
                <a:spcPct val="90000"/>
              </a:lnSpc>
            </a:pPr>
            <a:endParaRPr lang="en-US" sz="2800" baseline="30000" dirty="0">
              <a:latin typeface="Arial" charset="0"/>
              <a:cs typeface="Arial" charset="0"/>
            </a:endParaRPr>
          </a:p>
          <a:p>
            <a:pPr eaLnBrk="1" hangingPunct="1">
              <a:lnSpc>
                <a:spcPct val="90000"/>
              </a:lnSpc>
            </a:pPr>
            <a:endParaRPr lang="en-US" sz="2800" dirty="0">
              <a:latin typeface="Arial" charset="0"/>
              <a:cs typeface="Arial" charset="0"/>
            </a:endParaRPr>
          </a:p>
          <a:p>
            <a:pPr eaLnBrk="1" hangingPunct="1">
              <a:lnSpc>
                <a:spcPct val="90000"/>
              </a:lnSpc>
            </a:pPr>
            <a:r>
              <a:rPr lang="en-US" sz="2800" dirty="0">
                <a:latin typeface="Arial" charset="0"/>
                <a:cs typeface="Arial" charset="0"/>
              </a:rPr>
              <a:t>VPN is 19 bits, so page table is 2</a:t>
            </a:r>
            <a:r>
              <a:rPr lang="en-US" sz="2800" baseline="30000" dirty="0">
                <a:latin typeface="Arial" charset="0"/>
                <a:cs typeface="Arial" charset="0"/>
              </a:rPr>
              <a:t>19</a:t>
            </a:r>
            <a:r>
              <a:rPr lang="en-US" sz="2800" dirty="0">
                <a:latin typeface="Arial" charset="0"/>
                <a:cs typeface="Arial" charset="0"/>
              </a:rPr>
              <a:t> or 524,288 entries</a:t>
            </a:r>
          </a:p>
        </p:txBody>
      </p:sp>
      <p:grpSp>
        <p:nvGrpSpPr>
          <p:cNvPr id="4" name="Group 3"/>
          <p:cNvGrpSpPr/>
          <p:nvPr/>
        </p:nvGrpSpPr>
        <p:grpSpPr>
          <a:xfrm>
            <a:off x="2422330" y="4362768"/>
            <a:ext cx="3762843" cy="716680"/>
            <a:chOff x="2422330" y="3669606"/>
            <a:chExt cx="3762843" cy="716680"/>
          </a:xfrm>
        </p:grpSpPr>
        <p:sp>
          <p:nvSpPr>
            <p:cNvPr id="5" name="Rectangle 4"/>
            <p:cNvSpPr/>
            <p:nvPr/>
          </p:nvSpPr>
          <p:spPr>
            <a:xfrm>
              <a:off x="2422330" y="3939473"/>
              <a:ext cx="2081322" cy="4468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VPN</a:t>
              </a:r>
            </a:p>
          </p:txBody>
        </p:sp>
        <p:sp>
          <p:nvSpPr>
            <p:cNvPr id="6" name="Rectangle 5"/>
            <p:cNvSpPr/>
            <p:nvPr/>
          </p:nvSpPr>
          <p:spPr>
            <a:xfrm>
              <a:off x="4527171" y="3939014"/>
              <a:ext cx="1269960" cy="4468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offset</a:t>
              </a:r>
            </a:p>
          </p:txBody>
        </p:sp>
        <p:sp>
          <p:nvSpPr>
            <p:cNvPr id="7" name="TextBox 6"/>
            <p:cNvSpPr txBox="1"/>
            <p:nvPr/>
          </p:nvSpPr>
          <p:spPr>
            <a:xfrm>
              <a:off x="5644264" y="3669606"/>
              <a:ext cx="540909" cy="307777"/>
            </a:xfrm>
            <a:prstGeom prst="rect">
              <a:avLst/>
            </a:prstGeom>
            <a:noFill/>
          </p:spPr>
          <p:txBody>
            <a:bodyPr wrap="square" rtlCol="0">
              <a:spAutoFit/>
            </a:bodyPr>
            <a:lstStyle/>
            <a:p>
              <a:r>
                <a:rPr lang="en-US" sz="1400" dirty="0"/>
                <a:t>0</a:t>
              </a:r>
            </a:p>
          </p:txBody>
        </p:sp>
        <p:sp>
          <p:nvSpPr>
            <p:cNvPr id="8" name="TextBox 7"/>
            <p:cNvSpPr txBox="1"/>
            <p:nvPr/>
          </p:nvSpPr>
          <p:spPr>
            <a:xfrm>
              <a:off x="4491894" y="3669606"/>
              <a:ext cx="540909" cy="307777"/>
            </a:xfrm>
            <a:prstGeom prst="rect">
              <a:avLst/>
            </a:prstGeom>
            <a:noFill/>
          </p:spPr>
          <p:txBody>
            <a:bodyPr wrap="square" rtlCol="0">
              <a:spAutoFit/>
            </a:bodyPr>
            <a:lstStyle/>
            <a:p>
              <a:r>
                <a:rPr lang="en-US" sz="1400" dirty="0"/>
                <a:t>12</a:t>
              </a:r>
            </a:p>
          </p:txBody>
        </p:sp>
        <p:sp>
          <p:nvSpPr>
            <p:cNvPr id="9" name="TextBox 8"/>
            <p:cNvSpPr txBox="1"/>
            <p:nvPr/>
          </p:nvSpPr>
          <p:spPr>
            <a:xfrm>
              <a:off x="2422330" y="3669606"/>
              <a:ext cx="540909" cy="307777"/>
            </a:xfrm>
            <a:prstGeom prst="rect">
              <a:avLst/>
            </a:prstGeom>
            <a:noFill/>
          </p:spPr>
          <p:txBody>
            <a:bodyPr wrap="square" rtlCol="0">
              <a:spAutoFit/>
            </a:bodyPr>
            <a:lstStyle/>
            <a:p>
              <a:r>
                <a:rPr lang="en-US" sz="1400" dirty="0"/>
                <a:t>31</a:t>
              </a:r>
            </a:p>
          </p:txBody>
        </p:sp>
        <p:sp>
          <p:nvSpPr>
            <p:cNvPr id="10" name="TextBox 9"/>
            <p:cNvSpPr txBox="1"/>
            <p:nvPr/>
          </p:nvSpPr>
          <p:spPr>
            <a:xfrm>
              <a:off x="3962743" y="3669606"/>
              <a:ext cx="540909" cy="307777"/>
            </a:xfrm>
            <a:prstGeom prst="rect">
              <a:avLst/>
            </a:prstGeom>
            <a:noFill/>
          </p:spPr>
          <p:txBody>
            <a:bodyPr wrap="square" rtlCol="0">
              <a:spAutoFit/>
            </a:bodyPr>
            <a:lstStyle/>
            <a:p>
              <a:pPr algn="r"/>
              <a:r>
                <a:rPr lang="en-US" sz="1400" dirty="0">
                  <a:solidFill>
                    <a:srgbClr val="990000"/>
                  </a:solidFill>
                </a:rPr>
                <a:t>13</a:t>
              </a:r>
            </a:p>
          </p:txBody>
        </p:sp>
      </p:grpSp>
      <p:sp>
        <p:nvSpPr>
          <p:cNvPr id="11" name="Left Brace 10"/>
          <p:cNvSpPr/>
          <p:nvPr/>
        </p:nvSpPr>
        <p:spPr>
          <a:xfrm rot="16200000">
            <a:off x="3237938" y="4260664"/>
            <a:ext cx="438354" cy="206956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p:cNvSpPr/>
          <p:nvPr/>
        </p:nvSpPr>
        <p:spPr>
          <a:xfrm rot="16200000">
            <a:off x="4925338" y="4642827"/>
            <a:ext cx="438353" cy="130523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4621239" y="5514622"/>
            <a:ext cx="1081820" cy="369332"/>
          </a:xfrm>
          <a:prstGeom prst="rect">
            <a:avLst/>
          </a:prstGeom>
          <a:noFill/>
        </p:spPr>
        <p:txBody>
          <a:bodyPr wrap="square" rtlCol="0">
            <a:spAutoFit/>
          </a:bodyPr>
          <a:lstStyle/>
          <a:p>
            <a:pPr algn="ctr"/>
            <a:r>
              <a:rPr lang="en-US" dirty="0"/>
              <a:t>13 bits</a:t>
            </a:r>
          </a:p>
        </p:txBody>
      </p:sp>
      <p:sp>
        <p:nvSpPr>
          <p:cNvPr id="15" name="TextBox 14"/>
          <p:cNvSpPr txBox="1"/>
          <p:nvPr/>
        </p:nvSpPr>
        <p:spPr>
          <a:xfrm>
            <a:off x="2916200" y="5514622"/>
            <a:ext cx="1081820" cy="369332"/>
          </a:xfrm>
          <a:prstGeom prst="rect">
            <a:avLst/>
          </a:prstGeom>
          <a:noFill/>
        </p:spPr>
        <p:txBody>
          <a:bodyPr wrap="square" rtlCol="0">
            <a:spAutoFit/>
          </a:bodyPr>
          <a:lstStyle/>
          <a:p>
            <a:pPr algn="ctr"/>
            <a:r>
              <a:rPr lang="en-US" dirty="0"/>
              <a:t>19 bits</a:t>
            </a:r>
          </a:p>
        </p:txBody>
      </p:sp>
      <p:sp>
        <p:nvSpPr>
          <p:cNvPr id="14" name="Freeform 13"/>
          <p:cNvSpPr/>
          <p:nvPr/>
        </p:nvSpPr>
        <p:spPr>
          <a:xfrm>
            <a:off x="3645254" y="3690333"/>
            <a:ext cx="3111340" cy="1965386"/>
          </a:xfrm>
          <a:custGeom>
            <a:avLst/>
            <a:gdLst>
              <a:gd name="connsiteX0" fmla="*/ 0 w 2976193"/>
              <a:gd name="connsiteY0" fmla="*/ 156547 h 1865413"/>
              <a:gd name="connsiteX1" fmla="*/ 2575195 w 2976193"/>
              <a:gd name="connsiteY1" fmla="*/ 97756 h 1865413"/>
              <a:gd name="connsiteX2" fmla="*/ 2892685 w 2976193"/>
              <a:gd name="connsiteY2" fmla="*/ 1297098 h 1865413"/>
              <a:gd name="connsiteX3" fmla="*/ 1799109 w 2976193"/>
              <a:gd name="connsiteY3" fmla="*/ 1826219 h 1865413"/>
              <a:gd name="connsiteX4" fmla="*/ 1763832 w 2976193"/>
              <a:gd name="connsiteY4" fmla="*/ 1826219 h 1865413"/>
              <a:gd name="connsiteX0" fmla="*/ 0 w 2976193"/>
              <a:gd name="connsiteY0" fmla="*/ 156547 h 1826219"/>
              <a:gd name="connsiteX1" fmla="*/ 2575195 w 2976193"/>
              <a:gd name="connsiteY1" fmla="*/ 97756 h 1826219"/>
              <a:gd name="connsiteX2" fmla="*/ 2892685 w 2976193"/>
              <a:gd name="connsiteY2" fmla="*/ 1297098 h 1826219"/>
              <a:gd name="connsiteX3" fmla="*/ 1799109 w 2976193"/>
              <a:gd name="connsiteY3" fmla="*/ 1826219 h 1826219"/>
              <a:gd name="connsiteX0" fmla="*/ 0 w 3111340"/>
              <a:gd name="connsiteY0" fmla="*/ 60549 h 1965386"/>
              <a:gd name="connsiteX1" fmla="*/ 2704543 w 3111340"/>
              <a:gd name="connsiteY1" fmla="*/ 236923 h 1965386"/>
              <a:gd name="connsiteX2" fmla="*/ 3022033 w 3111340"/>
              <a:gd name="connsiteY2" fmla="*/ 1436265 h 1965386"/>
              <a:gd name="connsiteX3" fmla="*/ 1928457 w 3111340"/>
              <a:gd name="connsiteY3" fmla="*/ 1965386 h 1965386"/>
            </a:gdLst>
            <a:ahLst/>
            <a:cxnLst>
              <a:cxn ang="0">
                <a:pos x="connsiteX0" y="connsiteY0"/>
              </a:cxn>
              <a:cxn ang="0">
                <a:pos x="connsiteX1" y="connsiteY1"/>
              </a:cxn>
              <a:cxn ang="0">
                <a:pos x="connsiteX2" y="connsiteY2"/>
              </a:cxn>
              <a:cxn ang="0">
                <a:pos x="connsiteX3" y="connsiteY3"/>
              </a:cxn>
            </a:cxnLst>
            <a:rect l="l" t="t" r="r" b="b"/>
            <a:pathLst>
              <a:path w="3111340" h="1965386">
                <a:moveTo>
                  <a:pt x="0" y="60549"/>
                </a:moveTo>
                <a:cubicBezTo>
                  <a:pt x="1046540" y="-63893"/>
                  <a:pt x="2200871" y="7637"/>
                  <a:pt x="2704543" y="236923"/>
                </a:cubicBezTo>
                <a:cubicBezTo>
                  <a:pt x="3208215" y="466209"/>
                  <a:pt x="3151381" y="1148188"/>
                  <a:pt x="3022033" y="1436265"/>
                </a:cubicBezTo>
                <a:cubicBezTo>
                  <a:pt x="2892685" y="1724342"/>
                  <a:pt x="2116599" y="1877199"/>
                  <a:pt x="1928457" y="1965386"/>
                </a:cubicBezTo>
              </a:path>
            </a:pathLst>
          </a:custGeom>
          <a:ln w="28575"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8" name="Straight Arrow Connector 17"/>
          <p:cNvCxnSpPr>
            <a:stCxn id="15" idx="2"/>
          </p:cNvCxnSpPr>
          <p:nvPr/>
        </p:nvCxnSpPr>
        <p:spPr>
          <a:xfrm>
            <a:off x="3457110" y="5883954"/>
            <a:ext cx="188144" cy="2656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96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dissolve">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dissolve">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dissolve">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dissolv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1506">
                                            <p:txEl>
                                              <p:pRg st="7" end="7"/>
                                            </p:txEl>
                                          </p:spTgt>
                                        </p:tgtEl>
                                        <p:attrNameLst>
                                          <p:attrName>style.visibility</p:attrName>
                                        </p:attrNameLst>
                                      </p:cBhvr>
                                      <p:to>
                                        <p:strVal val="visible"/>
                                      </p:to>
                                    </p:set>
                                    <p:animEffect transition="in" filter="dissolve">
                                      <p:cBhvr>
                                        <p:cTn id="46" dur="500"/>
                                        <p:tgtEl>
                                          <p:spTgt spid="21506">
                                            <p:txEl>
                                              <p:pRg st="7" end="7"/>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P spid="11" grpId="0" animBg="1"/>
      <p:bldP spid="13" grpId="0" animBg="1"/>
      <p:bldP spid="12" grpId="0"/>
      <p:bldP spid="15" grpId="0"/>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eaLnBrk="1" hangingPunct="1">
              <a:lnSpc>
                <a:spcPct val="90000"/>
              </a:lnSpc>
            </a:pPr>
            <a:r>
              <a:rPr lang="en-US" dirty="0">
                <a:cs typeface="Arial" charset="0"/>
              </a:rPr>
              <a:t> Examples</a:t>
            </a:r>
            <a:endParaRPr lang="en-US" dirty="0"/>
          </a:p>
        </p:txBody>
      </p:sp>
      <p:sp>
        <p:nvSpPr>
          <p:cNvPr id="3" name="Content Placeholder 2"/>
          <p:cNvSpPr>
            <a:spLocks noGrp="1"/>
          </p:cNvSpPr>
          <p:nvPr>
            <p:ph idx="1"/>
          </p:nvPr>
        </p:nvSpPr>
        <p:spPr>
          <a:xfrm>
            <a:off x="1781503" y="2086098"/>
            <a:ext cx="7076747" cy="3992563"/>
          </a:xfrm>
        </p:spPr>
        <p:txBody>
          <a:bodyPr>
            <a:normAutofit/>
          </a:bodyPr>
          <a:lstStyle/>
          <a:p>
            <a:pPr eaLnBrk="1" hangingPunct="1">
              <a:lnSpc>
                <a:spcPct val="90000"/>
              </a:lnSpc>
            </a:pPr>
            <a:r>
              <a:rPr lang="en-US" sz="2800" dirty="0">
                <a:latin typeface="Arial" charset="0"/>
                <a:cs typeface="Arial" charset="0"/>
              </a:rPr>
              <a:t>Consider a memory system with 32-bit virtual addresses and 24-bit physical memory addresses.  Assume that the </a:t>
            </a:r>
            <a:r>
              <a:rPr lang="en-US" sz="2800" dirty="0" err="1">
                <a:latin typeface="Arial" charset="0"/>
                <a:cs typeface="Arial" charset="0"/>
              </a:rPr>
              <a:t>pagesize</a:t>
            </a:r>
            <a:r>
              <a:rPr lang="en-US" sz="2800" dirty="0">
                <a:latin typeface="Arial" charset="0"/>
                <a:cs typeface="Arial" charset="0"/>
              </a:rPr>
              <a:t> is 4K Bytes.  </a:t>
            </a:r>
          </a:p>
          <a:p>
            <a:pPr lvl="1">
              <a:lnSpc>
                <a:spcPct val="90000"/>
              </a:lnSpc>
            </a:pPr>
            <a:r>
              <a:rPr lang="en-US" sz="2600" dirty="0">
                <a:latin typeface="Arial" charset="0"/>
                <a:cs typeface="Arial" charset="0"/>
              </a:rPr>
              <a:t>How many page frames can be in memory?</a:t>
            </a:r>
          </a:p>
          <a:p>
            <a:pPr lvl="2">
              <a:lnSpc>
                <a:spcPct val="90000"/>
              </a:lnSpc>
            </a:pPr>
            <a:r>
              <a:rPr lang="en-US" sz="2400" dirty="0">
                <a:solidFill>
                  <a:srgbClr val="0070C0"/>
                </a:solidFill>
                <a:latin typeface="Arial" charset="0"/>
                <a:cs typeface="Arial" charset="0"/>
              </a:rPr>
              <a:t>PFN bits = 24 – 12 = 12; 2</a:t>
            </a:r>
            <a:r>
              <a:rPr lang="en-US" sz="2400" baseline="30000" dirty="0">
                <a:solidFill>
                  <a:srgbClr val="0070C0"/>
                </a:solidFill>
                <a:latin typeface="Arial" charset="0"/>
                <a:cs typeface="Arial" charset="0"/>
              </a:rPr>
              <a:t>12</a:t>
            </a:r>
            <a:r>
              <a:rPr lang="en-US" sz="2400" dirty="0">
                <a:solidFill>
                  <a:srgbClr val="0070C0"/>
                </a:solidFill>
                <a:latin typeface="Arial" charset="0"/>
                <a:cs typeface="Arial" charset="0"/>
              </a:rPr>
              <a:t> frames</a:t>
            </a:r>
          </a:p>
          <a:p>
            <a:pPr lvl="1">
              <a:lnSpc>
                <a:spcPct val="90000"/>
              </a:lnSpc>
            </a:pPr>
            <a:r>
              <a:rPr lang="en-US" sz="2600" dirty="0">
                <a:latin typeface="Arial" charset="0"/>
                <a:cs typeface="Arial" charset="0"/>
              </a:rPr>
              <a:t>How big is the page table? </a:t>
            </a:r>
          </a:p>
          <a:p>
            <a:pPr lvl="2">
              <a:lnSpc>
                <a:spcPct val="90000"/>
              </a:lnSpc>
            </a:pPr>
            <a:r>
              <a:rPr lang="en-US" sz="2600" dirty="0">
                <a:solidFill>
                  <a:srgbClr val="0070C0"/>
                </a:solidFill>
                <a:latin typeface="Arial" charset="0"/>
                <a:cs typeface="Arial" charset="0"/>
              </a:rPr>
              <a:t>VPN bits = 32 – 12 = 20; 2</a:t>
            </a:r>
            <a:r>
              <a:rPr lang="en-US" sz="2600" baseline="30000" dirty="0">
                <a:solidFill>
                  <a:srgbClr val="0070C0"/>
                </a:solidFill>
                <a:latin typeface="Arial" charset="0"/>
                <a:cs typeface="Arial" charset="0"/>
              </a:rPr>
              <a:t>20 </a:t>
            </a:r>
            <a:r>
              <a:rPr lang="en-US" sz="2600" dirty="0">
                <a:solidFill>
                  <a:srgbClr val="0070C0"/>
                </a:solidFill>
                <a:latin typeface="Arial" charset="0"/>
                <a:cs typeface="Arial" charset="0"/>
              </a:rPr>
              <a:t>entries</a:t>
            </a:r>
            <a:endParaRPr lang="en-US" sz="2600" baseline="30000" dirty="0">
              <a:solidFill>
                <a:srgbClr val="0070C0"/>
              </a:solidFill>
              <a:latin typeface="Arial" charset="0"/>
              <a:cs typeface="Arial" charset="0"/>
            </a:endParaRPr>
          </a:p>
        </p:txBody>
      </p:sp>
    </p:spTree>
    <p:extLst>
      <p:ext uri="{BB962C8B-B14F-4D97-AF65-F5344CB8AC3E}">
        <p14:creationId xmlns:p14="http://schemas.microsoft.com/office/powerpoint/2010/main" val="124080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Text Box 3"/>
          <p:cNvSpPr txBox="1">
            <a:spLocks noChangeArrowheads="1"/>
          </p:cNvSpPr>
          <p:nvPr/>
        </p:nvSpPr>
        <p:spPr bwMode="auto">
          <a:xfrm>
            <a:off x="755864" y="3505200"/>
            <a:ext cx="914400" cy="366713"/>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chemeClr val="accent5">
                    <a:lumMod val="75000"/>
                  </a:schemeClr>
                </a:solidFill>
              </a:rPr>
              <a:t>CPU</a:t>
            </a:r>
          </a:p>
        </p:txBody>
      </p:sp>
      <p:sp>
        <p:nvSpPr>
          <p:cNvPr id="8" name="Oval 6"/>
          <p:cNvSpPr>
            <a:spLocks noChangeAspect="1" noChangeArrowheads="1"/>
          </p:cNvSpPr>
          <p:nvPr/>
        </p:nvSpPr>
        <p:spPr bwMode="auto">
          <a:xfrm>
            <a:off x="481227" y="3048000"/>
            <a:ext cx="1371600" cy="1371600"/>
          </a:xfrm>
          <a:prstGeom prst="ellipse">
            <a:avLst/>
          </a:prstGeom>
          <a:noFill/>
          <a:ln w="9525">
            <a:solidFill>
              <a:schemeClr val="accent5">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 name="Text Box 8"/>
          <p:cNvSpPr txBox="1">
            <a:spLocks noChangeArrowheads="1"/>
          </p:cNvSpPr>
          <p:nvPr/>
        </p:nvSpPr>
        <p:spPr bwMode="auto">
          <a:xfrm>
            <a:off x="6817653" y="2326725"/>
            <a:ext cx="11214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solidFill>
                  <a:srgbClr val="3366FF"/>
                </a:solidFill>
              </a:rPr>
              <a:t>Physical</a:t>
            </a:r>
          </a:p>
          <a:p>
            <a:pPr algn="ctr" eaLnBrk="1" hangingPunct="1"/>
            <a:r>
              <a:rPr lang="en-US" sz="1800" b="1" dirty="0">
                <a:solidFill>
                  <a:srgbClr val="3366FF"/>
                </a:solidFill>
              </a:rPr>
              <a:t>Memory   </a:t>
            </a:r>
          </a:p>
        </p:txBody>
      </p:sp>
      <p:sp>
        <p:nvSpPr>
          <p:cNvPr id="11" name="Rectangle 9"/>
          <p:cNvSpPr>
            <a:spLocks noChangeArrowheads="1"/>
          </p:cNvSpPr>
          <p:nvPr/>
        </p:nvSpPr>
        <p:spPr bwMode="auto">
          <a:xfrm>
            <a:off x="6882027" y="2957513"/>
            <a:ext cx="982168" cy="240731"/>
          </a:xfrm>
          <a:prstGeom prst="rect">
            <a:avLst/>
          </a:prstGeom>
          <a:noFill/>
          <a:ln w="9525">
            <a:solidFill>
              <a:srgbClr val="3366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 name="Text Box 11"/>
          <p:cNvSpPr txBox="1">
            <a:spLocks noChangeArrowheads="1"/>
          </p:cNvSpPr>
          <p:nvPr/>
        </p:nvSpPr>
        <p:spPr bwMode="auto">
          <a:xfrm>
            <a:off x="1613322" y="2467303"/>
            <a:ext cx="135870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solidFill>
                  <a:srgbClr val="3E6802"/>
                </a:solidFill>
              </a:rPr>
              <a:t>4K page = 2</a:t>
            </a:r>
            <a:r>
              <a:rPr lang="en-US" sz="1800" baseline="30000" dirty="0">
                <a:solidFill>
                  <a:srgbClr val="3E6802"/>
                </a:solidFill>
              </a:rPr>
              <a:t>12</a:t>
            </a:r>
            <a:r>
              <a:rPr lang="en-US" sz="1800" dirty="0">
                <a:solidFill>
                  <a:srgbClr val="3E6802"/>
                </a:solidFill>
              </a:rPr>
              <a:t> bytes</a:t>
            </a:r>
          </a:p>
        </p:txBody>
      </p:sp>
      <p:sp>
        <p:nvSpPr>
          <p:cNvPr id="16" name="Rectangle 15"/>
          <p:cNvSpPr/>
          <p:nvPr/>
        </p:nvSpPr>
        <p:spPr>
          <a:xfrm>
            <a:off x="505162" y="5229142"/>
            <a:ext cx="2081322" cy="446813"/>
          </a:xfrm>
          <a:prstGeom prst="rect">
            <a:avLst/>
          </a:prstGeom>
          <a:solidFill>
            <a:srgbClr val="C2FD6D"/>
          </a:solidFill>
          <a:ln>
            <a:solidFill>
              <a:srgbClr val="3E68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VPN</a:t>
            </a:r>
          </a:p>
        </p:txBody>
      </p:sp>
      <p:sp>
        <p:nvSpPr>
          <p:cNvPr id="17" name="Rectangle 16"/>
          <p:cNvSpPr/>
          <p:nvPr/>
        </p:nvSpPr>
        <p:spPr>
          <a:xfrm>
            <a:off x="2610003" y="5228683"/>
            <a:ext cx="1269960" cy="446813"/>
          </a:xfrm>
          <a:prstGeom prst="rect">
            <a:avLst/>
          </a:prstGeom>
          <a:solidFill>
            <a:srgbClr val="C2FD6D"/>
          </a:solidFill>
          <a:ln>
            <a:solidFill>
              <a:srgbClr val="3E68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offset</a:t>
            </a:r>
          </a:p>
        </p:txBody>
      </p:sp>
      <p:sp>
        <p:nvSpPr>
          <p:cNvPr id="18" name="TextBox 17"/>
          <p:cNvSpPr txBox="1"/>
          <p:nvPr/>
        </p:nvSpPr>
        <p:spPr>
          <a:xfrm>
            <a:off x="3727096" y="4959275"/>
            <a:ext cx="540909" cy="307777"/>
          </a:xfrm>
          <a:prstGeom prst="rect">
            <a:avLst/>
          </a:prstGeom>
          <a:noFill/>
        </p:spPr>
        <p:txBody>
          <a:bodyPr wrap="square" rtlCol="0">
            <a:spAutoFit/>
          </a:bodyPr>
          <a:lstStyle/>
          <a:p>
            <a:r>
              <a:rPr lang="en-US" sz="1400" dirty="0"/>
              <a:t>0</a:t>
            </a:r>
          </a:p>
        </p:txBody>
      </p:sp>
      <p:sp>
        <p:nvSpPr>
          <p:cNvPr id="19" name="TextBox 18"/>
          <p:cNvSpPr txBox="1"/>
          <p:nvPr/>
        </p:nvSpPr>
        <p:spPr>
          <a:xfrm>
            <a:off x="2574726" y="4959275"/>
            <a:ext cx="540909" cy="307777"/>
          </a:xfrm>
          <a:prstGeom prst="rect">
            <a:avLst/>
          </a:prstGeom>
          <a:noFill/>
        </p:spPr>
        <p:txBody>
          <a:bodyPr wrap="square" rtlCol="0">
            <a:spAutoFit/>
          </a:bodyPr>
          <a:lstStyle/>
          <a:p>
            <a:r>
              <a:rPr lang="en-US" sz="1400" dirty="0"/>
              <a:t>11</a:t>
            </a:r>
          </a:p>
        </p:txBody>
      </p:sp>
      <p:sp>
        <p:nvSpPr>
          <p:cNvPr id="20" name="TextBox 19"/>
          <p:cNvSpPr txBox="1"/>
          <p:nvPr/>
        </p:nvSpPr>
        <p:spPr>
          <a:xfrm>
            <a:off x="505162" y="4959275"/>
            <a:ext cx="540909" cy="307777"/>
          </a:xfrm>
          <a:prstGeom prst="rect">
            <a:avLst/>
          </a:prstGeom>
          <a:noFill/>
        </p:spPr>
        <p:txBody>
          <a:bodyPr wrap="square" rtlCol="0">
            <a:spAutoFit/>
          </a:bodyPr>
          <a:lstStyle/>
          <a:p>
            <a:r>
              <a:rPr lang="en-US" sz="1400" dirty="0"/>
              <a:t>31</a:t>
            </a:r>
          </a:p>
        </p:txBody>
      </p:sp>
      <p:sp>
        <p:nvSpPr>
          <p:cNvPr id="21" name="TextBox 20"/>
          <p:cNvSpPr txBox="1"/>
          <p:nvPr/>
        </p:nvSpPr>
        <p:spPr>
          <a:xfrm>
            <a:off x="2045575" y="4959275"/>
            <a:ext cx="540909" cy="307777"/>
          </a:xfrm>
          <a:prstGeom prst="rect">
            <a:avLst/>
          </a:prstGeom>
          <a:noFill/>
        </p:spPr>
        <p:txBody>
          <a:bodyPr wrap="square" rtlCol="0">
            <a:spAutoFit/>
          </a:bodyPr>
          <a:lstStyle/>
          <a:p>
            <a:pPr algn="r"/>
            <a:r>
              <a:rPr lang="en-US" sz="1400" dirty="0">
                <a:solidFill>
                  <a:srgbClr val="990000"/>
                </a:solidFill>
              </a:rPr>
              <a:t>12</a:t>
            </a:r>
          </a:p>
        </p:txBody>
      </p:sp>
      <p:sp>
        <p:nvSpPr>
          <p:cNvPr id="22" name="Left Brace 21"/>
          <p:cNvSpPr/>
          <p:nvPr/>
        </p:nvSpPr>
        <p:spPr>
          <a:xfrm rot="16200000">
            <a:off x="1320770" y="4861020"/>
            <a:ext cx="438354" cy="2069564"/>
          </a:xfrm>
          <a:prstGeom prst="leftBrace">
            <a:avLst/>
          </a:prstGeom>
          <a:ln>
            <a:solidFill>
              <a:srgbClr val="3E680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Left Brace 22"/>
          <p:cNvSpPr/>
          <p:nvPr/>
        </p:nvSpPr>
        <p:spPr>
          <a:xfrm rot="16200000">
            <a:off x="3008170" y="5243183"/>
            <a:ext cx="438353" cy="1305237"/>
          </a:xfrm>
          <a:prstGeom prst="leftBrace">
            <a:avLst/>
          </a:prstGeom>
          <a:ln>
            <a:solidFill>
              <a:srgbClr val="3E680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2704071" y="6114978"/>
            <a:ext cx="1081820" cy="369332"/>
          </a:xfrm>
          <a:prstGeom prst="rect">
            <a:avLst/>
          </a:prstGeom>
          <a:noFill/>
        </p:spPr>
        <p:txBody>
          <a:bodyPr wrap="square" rtlCol="0">
            <a:spAutoFit/>
          </a:bodyPr>
          <a:lstStyle/>
          <a:p>
            <a:pPr algn="ctr"/>
            <a:r>
              <a:rPr lang="en-US" dirty="0">
                <a:solidFill>
                  <a:schemeClr val="accent5">
                    <a:lumMod val="75000"/>
                  </a:schemeClr>
                </a:solidFill>
              </a:rPr>
              <a:t>12 bits</a:t>
            </a:r>
          </a:p>
        </p:txBody>
      </p:sp>
      <p:sp>
        <p:nvSpPr>
          <p:cNvPr id="25" name="TextBox 24"/>
          <p:cNvSpPr txBox="1"/>
          <p:nvPr/>
        </p:nvSpPr>
        <p:spPr>
          <a:xfrm>
            <a:off x="999032" y="6114978"/>
            <a:ext cx="1081820" cy="369332"/>
          </a:xfrm>
          <a:prstGeom prst="rect">
            <a:avLst/>
          </a:prstGeom>
          <a:noFill/>
        </p:spPr>
        <p:txBody>
          <a:bodyPr wrap="square" rtlCol="0">
            <a:spAutoFit/>
          </a:bodyPr>
          <a:lstStyle/>
          <a:p>
            <a:pPr algn="ctr"/>
            <a:r>
              <a:rPr lang="en-US" dirty="0">
                <a:solidFill>
                  <a:schemeClr val="accent5">
                    <a:lumMod val="75000"/>
                  </a:schemeClr>
                </a:solidFill>
              </a:rPr>
              <a:t>20 bits</a:t>
            </a:r>
          </a:p>
        </p:txBody>
      </p:sp>
      <p:sp>
        <p:nvSpPr>
          <p:cNvPr id="26" name="Freeform 25"/>
          <p:cNvSpPr/>
          <p:nvPr/>
        </p:nvSpPr>
        <p:spPr>
          <a:xfrm>
            <a:off x="277112" y="4455936"/>
            <a:ext cx="752057" cy="1043217"/>
          </a:xfrm>
          <a:custGeom>
            <a:avLst/>
            <a:gdLst>
              <a:gd name="connsiteX0" fmla="*/ 0 w 646738"/>
              <a:gd name="connsiteY0" fmla="*/ 4051 h 1320975"/>
              <a:gd name="connsiteX1" fmla="*/ 364525 w 646738"/>
              <a:gd name="connsiteY1" fmla="*/ 203941 h 1320975"/>
              <a:gd name="connsiteX2" fmla="*/ 646738 w 646738"/>
              <a:gd name="connsiteY2" fmla="*/ 1320975 h 1320975"/>
              <a:gd name="connsiteX3" fmla="*/ 646738 w 646738"/>
              <a:gd name="connsiteY3" fmla="*/ 1320975 h 1320975"/>
              <a:gd name="connsiteX0" fmla="*/ 0 w 1458101"/>
              <a:gd name="connsiteY0" fmla="*/ 517293 h 1128722"/>
              <a:gd name="connsiteX1" fmla="*/ 1175888 w 1458101"/>
              <a:gd name="connsiteY1" fmla="*/ 11688 h 1128722"/>
              <a:gd name="connsiteX2" fmla="*/ 1458101 w 1458101"/>
              <a:gd name="connsiteY2" fmla="*/ 1128722 h 1128722"/>
              <a:gd name="connsiteX3" fmla="*/ 1458101 w 1458101"/>
              <a:gd name="connsiteY3" fmla="*/ 1128722 h 1128722"/>
              <a:gd name="connsiteX0" fmla="*/ 436353 w 1894454"/>
              <a:gd name="connsiteY0" fmla="*/ 72 h 1107140"/>
              <a:gd name="connsiteX1" fmla="*/ 48310 w 1894454"/>
              <a:gd name="connsiteY1" fmla="*/ 1093589 h 1107140"/>
              <a:gd name="connsiteX2" fmla="*/ 1894454 w 1894454"/>
              <a:gd name="connsiteY2" fmla="*/ 611501 h 1107140"/>
              <a:gd name="connsiteX3" fmla="*/ 1894454 w 1894454"/>
              <a:gd name="connsiteY3" fmla="*/ 611501 h 1107140"/>
              <a:gd name="connsiteX0" fmla="*/ 436353 w 2141390"/>
              <a:gd name="connsiteY0" fmla="*/ 72 h 1107275"/>
              <a:gd name="connsiteX1" fmla="*/ 48310 w 2141390"/>
              <a:gd name="connsiteY1" fmla="*/ 1093589 h 1107275"/>
              <a:gd name="connsiteX2" fmla="*/ 1894454 w 2141390"/>
              <a:gd name="connsiteY2" fmla="*/ 611501 h 1107275"/>
              <a:gd name="connsiteX3" fmla="*/ 2141390 w 2141390"/>
              <a:gd name="connsiteY3" fmla="*/ 576227 h 1107275"/>
              <a:gd name="connsiteX0" fmla="*/ 388676 w 2093713"/>
              <a:gd name="connsiteY0" fmla="*/ 80 h 1339249"/>
              <a:gd name="connsiteX1" fmla="*/ 633 w 2093713"/>
              <a:gd name="connsiteY1" fmla="*/ 1093597 h 1339249"/>
              <a:gd name="connsiteX2" fmla="*/ 518024 w 2093713"/>
              <a:gd name="connsiteY2" fmla="*/ 1305245 h 1339249"/>
              <a:gd name="connsiteX3" fmla="*/ 2093713 w 2093713"/>
              <a:gd name="connsiteY3" fmla="*/ 576235 h 1339249"/>
              <a:gd name="connsiteX0" fmla="*/ 388676 w 518024"/>
              <a:gd name="connsiteY0" fmla="*/ 80 h 1339249"/>
              <a:gd name="connsiteX1" fmla="*/ 633 w 518024"/>
              <a:gd name="connsiteY1" fmla="*/ 1093597 h 1339249"/>
              <a:gd name="connsiteX2" fmla="*/ 518024 w 518024"/>
              <a:gd name="connsiteY2" fmla="*/ 1305245 h 1339249"/>
              <a:gd name="connsiteX0" fmla="*/ 393368 w 793171"/>
              <a:gd name="connsiteY0" fmla="*/ 80 h 1265200"/>
              <a:gd name="connsiteX1" fmla="*/ 5325 w 793171"/>
              <a:gd name="connsiteY1" fmla="*/ 1093597 h 1265200"/>
              <a:gd name="connsiteX2" fmla="*/ 793171 w 793171"/>
              <a:gd name="connsiteY2" fmla="*/ 1211179 h 1265200"/>
              <a:gd name="connsiteX0" fmla="*/ 568577 w 968380"/>
              <a:gd name="connsiteY0" fmla="*/ 535 h 1218277"/>
              <a:gd name="connsiteX1" fmla="*/ 4151 w 968380"/>
              <a:gd name="connsiteY1" fmla="*/ 318007 h 1218277"/>
              <a:gd name="connsiteX2" fmla="*/ 968380 w 968380"/>
              <a:gd name="connsiteY2" fmla="*/ 1211634 h 1218277"/>
              <a:gd name="connsiteX0" fmla="*/ 734150 w 752057"/>
              <a:gd name="connsiteY0" fmla="*/ 442 h 1043217"/>
              <a:gd name="connsiteX1" fmla="*/ 169724 w 752057"/>
              <a:gd name="connsiteY1" fmla="*/ 317914 h 1043217"/>
              <a:gd name="connsiteX2" fmla="*/ 181483 w 752057"/>
              <a:gd name="connsiteY2" fmla="*/ 1035167 h 1043217"/>
            </a:gdLst>
            <a:ahLst/>
            <a:cxnLst>
              <a:cxn ang="0">
                <a:pos x="connsiteX0" y="connsiteY0"/>
              </a:cxn>
              <a:cxn ang="0">
                <a:pos x="connsiteX1" y="connsiteY1"/>
              </a:cxn>
              <a:cxn ang="0">
                <a:pos x="connsiteX2" y="connsiteY2"/>
              </a:cxn>
            </a:cxnLst>
            <a:rect l="l" t="t" r="r" b="b"/>
            <a:pathLst>
              <a:path w="752057" h="1043217">
                <a:moveTo>
                  <a:pt x="734150" y="442"/>
                </a:moveTo>
                <a:cubicBezTo>
                  <a:pt x="862517" y="-9357"/>
                  <a:pt x="261835" y="145460"/>
                  <a:pt x="169724" y="317914"/>
                </a:cubicBezTo>
                <a:cubicBezTo>
                  <a:pt x="77613" y="490368"/>
                  <a:pt x="-167364" y="1121394"/>
                  <a:pt x="181483" y="1035167"/>
                </a:cubicBezTo>
              </a:path>
            </a:pathLst>
          </a:custGeom>
          <a:ln>
            <a:solidFill>
              <a:srgbClr val="3E6802"/>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 Box 11"/>
          <p:cNvSpPr txBox="1">
            <a:spLocks noChangeArrowheads="1"/>
          </p:cNvSpPr>
          <p:nvPr/>
        </p:nvSpPr>
        <p:spPr bwMode="auto">
          <a:xfrm>
            <a:off x="2913342" y="2065115"/>
            <a:ext cx="1799576"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600" dirty="0">
                <a:solidFill>
                  <a:schemeClr val="accent5">
                    <a:lumMod val="75000"/>
                  </a:schemeClr>
                </a:solidFill>
              </a:rPr>
              <a:t>2</a:t>
            </a:r>
            <a:r>
              <a:rPr lang="en-US" sz="1600" baseline="30000" dirty="0">
                <a:solidFill>
                  <a:schemeClr val="accent5">
                    <a:lumMod val="75000"/>
                  </a:schemeClr>
                </a:solidFill>
              </a:rPr>
              <a:t>20</a:t>
            </a:r>
            <a:r>
              <a:rPr lang="en-US" sz="1600" dirty="0">
                <a:solidFill>
                  <a:schemeClr val="accent5">
                    <a:lumMod val="75000"/>
                  </a:schemeClr>
                </a:solidFill>
              </a:rPr>
              <a:t> page table entries</a:t>
            </a:r>
          </a:p>
        </p:txBody>
      </p:sp>
      <p:sp>
        <p:nvSpPr>
          <p:cNvPr id="28" name="Rectangle 27"/>
          <p:cNvSpPr/>
          <p:nvPr/>
        </p:nvSpPr>
        <p:spPr>
          <a:xfrm>
            <a:off x="3386558" y="2649891"/>
            <a:ext cx="858398" cy="340643"/>
          </a:xfrm>
          <a:prstGeom prst="rect">
            <a:avLst/>
          </a:prstGeom>
          <a:solidFill>
            <a:schemeClr val="accent5">
              <a:lumMod val="40000"/>
              <a:lumOff val="6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3386558" y="2990534"/>
            <a:ext cx="858398" cy="340643"/>
          </a:xfrm>
          <a:prstGeom prst="rect">
            <a:avLst/>
          </a:prstGeom>
          <a:solidFill>
            <a:schemeClr val="accent5">
              <a:lumMod val="40000"/>
              <a:lumOff val="6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386558" y="3331177"/>
            <a:ext cx="858398" cy="340643"/>
          </a:xfrm>
          <a:prstGeom prst="rect">
            <a:avLst/>
          </a:prstGeom>
          <a:solidFill>
            <a:schemeClr val="accent5">
              <a:lumMod val="40000"/>
              <a:lumOff val="6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PFN</a:t>
            </a:r>
          </a:p>
        </p:txBody>
      </p:sp>
      <p:sp>
        <p:nvSpPr>
          <p:cNvPr id="31" name="Rectangle 30"/>
          <p:cNvSpPr/>
          <p:nvPr/>
        </p:nvSpPr>
        <p:spPr>
          <a:xfrm>
            <a:off x="3386558" y="3671820"/>
            <a:ext cx="858398" cy="340643"/>
          </a:xfrm>
          <a:prstGeom prst="rect">
            <a:avLst/>
          </a:prstGeom>
          <a:solidFill>
            <a:schemeClr val="accent5">
              <a:lumMod val="40000"/>
              <a:lumOff val="6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386558" y="4012463"/>
            <a:ext cx="858398" cy="340643"/>
          </a:xfrm>
          <a:prstGeom prst="rect">
            <a:avLst/>
          </a:prstGeom>
          <a:solidFill>
            <a:schemeClr val="accent5">
              <a:lumMod val="40000"/>
              <a:lumOff val="6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 Box 11"/>
          <p:cNvSpPr txBox="1">
            <a:spLocks noChangeArrowheads="1"/>
          </p:cNvSpPr>
          <p:nvPr/>
        </p:nvSpPr>
        <p:spPr bwMode="auto">
          <a:xfrm>
            <a:off x="2574728" y="4417860"/>
            <a:ext cx="252566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dirty="0">
                <a:solidFill>
                  <a:schemeClr val="accent5">
                    <a:lumMod val="75000"/>
                  </a:schemeClr>
                </a:solidFill>
              </a:rPr>
              <a:t>Page table</a:t>
            </a:r>
          </a:p>
        </p:txBody>
      </p:sp>
      <p:sp>
        <p:nvSpPr>
          <p:cNvPr id="34" name="Freeform 33"/>
          <p:cNvSpPr/>
          <p:nvPr/>
        </p:nvSpPr>
        <p:spPr>
          <a:xfrm>
            <a:off x="1552172" y="3515717"/>
            <a:ext cx="1787349" cy="1646156"/>
          </a:xfrm>
          <a:custGeom>
            <a:avLst/>
            <a:gdLst>
              <a:gd name="connsiteX0" fmla="*/ 0 w 834880"/>
              <a:gd name="connsiteY0" fmla="*/ 1824596 h 1824596"/>
              <a:gd name="connsiteX1" fmla="*/ 399802 w 834880"/>
              <a:gd name="connsiteY1" fmla="*/ 872178 h 1824596"/>
              <a:gd name="connsiteX2" fmla="*/ 493873 w 834880"/>
              <a:gd name="connsiteY2" fmla="*/ 119650 h 1824596"/>
              <a:gd name="connsiteX3" fmla="*/ 834880 w 834880"/>
              <a:gd name="connsiteY3" fmla="*/ 2067 h 1824596"/>
              <a:gd name="connsiteX0" fmla="*/ 0 w 1787349"/>
              <a:gd name="connsiteY0" fmla="*/ 1648223 h 1648223"/>
              <a:gd name="connsiteX1" fmla="*/ 1352271 w 1787349"/>
              <a:gd name="connsiteY1" fmla="*/ 872178 h 1648223"/>
              <a:gd name="connsiteX2" fmla="*/ 1446342 w 1787349"/>
              <a:gd name="connsiteY2" fmla="*/ 119650 h 1648223"/>
              <a:gd name="connsiteX3" fmla="*/ 1787349 w 1787349"/>
              <a:gd name="connsiteY3" fmla="*/ 2067 h 1648223"/>
              <a:gd name="connsiteX0" fmla="*/ 0 w 1787349"/>
              <a:gd name="connsiteY0" fmla="*/ 1646156 h 1646156"/>
              <a:gd name="connsiteX1" fmla="*/ 670256 w 1787349"/>
              <a:gd name="connsiteY1" fmla="*/ 705495 h 1646156"/>
              <a:gd name="connsiteX2" fmla="*/ 1446342 w 1787349"/>
              <a:gd name="connsiteY2" fmla="*/ 117583 h 1646156"/>
              <a:gd name="connsiteX3" fmla="*/ 1787349 w 1787349"/>
              <a:gd name="connsiteY3" fmla="*/ 0 h 1646156"/>
            </a:gdLst>
            <a:ahLst/>
            <a:cxnLst>
              <a:cxn ang="0">
                <a:pos x="connsiteX0" y="connsiteY0"/>
              </a:cxn>
              <a:cxn ang="0">
                <a:pos x="connsiteX1" y="connsiteY1"/>
              </a:cxn>
              <a:cxn ang="0">
                <a:pos x="connsiteX2" y="connsiteY2"/>
              </a:cxn>
              <a:cxn ang="0">
                <a:pos x="connsiteX3" y="connsiteY3"/>
              </a:cxn>
            </a:cxnLst>
            <a:rect l="l" t="t" r="r" b="b"/>
            <a:pathLst>
              <a:path w="1787349" h="1646156">
                <a:moveTo>
                  <a:pt x="0" y="1646156"/>
                </a:moveTo>
                <a:cubicBezTo>
                  <a:pt x="158745" y="1312026"/>
                  <a:pt x="429199" y="960257"/>
                  <a:pt x="670256" y="705495"/>
                </a:cubicBezTo>
                <a:cubicBezTo>
                  <a:pt x="911313" y="450733"/>
                  <a:pt x="1260160" y="235166"/>
                  <a:pt x="1446342" y="117583"/>
                </a:cubicBezTo>
                <a:cubicBezTo>
                  <a:pt x="1632524" y="0"/>
                  <a:pt x="1787349" y="0"/>
                  <a:pt x="1787349" y="0"/>
                </a:cubicBezTo>
              </a:path>
            </a:pathLst>
          </a:custGeom>
          <a:ln>
            <a:solidFill>
              <a:srgbClr val="3E6802"/>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Rectangle 35"/>
          <p:cNvSpPr/>
          <p:nvPr/>
        </p:nvSpPr>
        <p:spPr>
          <a:xfrm>
            <a:off x="5938236" y="5229142"/>
            <a:ext cx="1396808" cy="446813"/>
          </a:xfrm>
          <a:prstGeom prst="rect">
            <a:avLst/>
          </a:prstGeom>
          <a:solidFill>
            <a:srgbClr val="3366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PFN</a:t>
            </a:r>
          </a:p>
        </p:txBody>
      </p:sp>
      <p:sp>
        <p:nvSpPr>
          <p:cNvPr id="37" name="Rectangle 36"/>
          <p:cNvSpPr/>
          <p:nvPr/>
        </p:nvSpPr>
        <p:spPr>
          <a:xfrm>
            <a:off x="7358563" y="5228683"/>
            <a:ext cx="1269960" cy="446813"/>
          </a:xfrm>
          <a:prstGeom prst="rect">
            <a:avLst/>
          </a:prstGeom>
          <a:solidFill>
            <a:srgbClr val="3366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offset</a:t>
            </a:r>
          </a:p>
        </p:txBody>
      </p:sp>
      <p:sp>
        <p:nvSpPr>
          <p:cNvPr id="38" name="TextBox 37"/>
          <p:cNvSpPr txBox="1"/>
          <p:nvPr/>
        </p:nvSpPr>
        <p:spPr>
          <a:xfrm>
            <a:off x="8475656" y="4959275"/>
            <a:ext cx="540909" cy="307777"/>
          </a:xfrm>
          <a:prstGeom prst="rect">
            <a:avLst/>
          </a:prstGeom>
          <a:noFill/>
        </p:spPr>
        <p:txBody>
          <a:bodyPr wrap="square" rtlCol="0">
            <a:spAutoFit/>
          </a:bodyPr>
          <a:lstStyle/>
          <a:p>
            <a:r>
              <a:rPr lang="en-US" sz="1400" dirty="0"/>
              <a:t>0</a:t>
            </a:r>
          </a:p>
        </p:txBody>
      </p:sp>
      <p:sp>
        <p:nvSpPr>
          <p:cNvPr id="39" name="TextBox 38"/>
          <p:cNvSpPr txBox="1"/>
          <p:nvPr/>
        </p:nvSpPr>
        <p:spPr>
          <a:xfrm>
            <a:off x="7323286" y="4959275"/>
            <a:ext cx="540909" cy="307777"/>
          </a:xfrm>
          <a:prstGeom prst="rect">
            <a:avLst/>
          </a:prstGeom>
          <a:noFill/>
        </p:spPr>
        <p:txBody>
          <a:bodyPr wrap="square" rtlCol="0">
            <a:spAutoFit/>
          </a:bodyPr>
          <a:lstStyle/>
          <a:p>
            <a:r>
              <a:rPr lang="en-US" sz="1400" dirty="0"/>
              <a:t>11</a:t>
            </a:r>
          </a:p>
        </p:txBody>
      </p:sp>
      <p:sp>
        <p:nvSpPr>
          <p:cNvPr id="40" name="TextBox 39"/>
          <p:cNvSpPr txBox="1"/>
          <p:nvPr/>
        </p:nvSpPr>
        <p:spPr>
          <a:xfrm>
            <a:off x="5938236" y="4920906"/>
            <a:ext cx="540909" cy="307777"/>
          </a:xfrm>
          <a:prstGeom prst="rect">
            <a:avLst/>
          </a:prstGeom>
          <a:noFill/>
        </p:spPr>
        <p:txBody>
          <a:bodyPr wrap="square" rtlCol="0">
            <a:spAutoFit/>
          </a:bodyPr>
          <a:lstStyle/>
          <a:p>
            <a:r>
              <a:rPr lang="en-US" sz="1400" dirty="0"/>
              <a:t>24</a:t>
            </a:r>
          </a:p>
        </p:txBody>
      </p:sp>
      <p:sp>
        <p:nvSpPr>
          <p:cNvPr id="41" name="TextBox 40"/>
          <p:cNvSpPr txBox="1"/>
          <p:nvPr/>
        </p:nvSpPr>
        <p:spPr>
          <a:xfrm>
            <a:off x="6794135" y="4959275"/>
            <a:ext cx="540909" cy="307777"/>
          </a:xfrm>
          <a:prstGeom prst="rect">
            <a:avLst/>
          </a:prstGeom>
          <a:noFill/>
        </p:spPr>
        <p:txBody>
          <a:bodyPr wrap="square" rtlCol="0">
            <a:spAutoFit/>
          </a:bodyPr>
          <a:lstStyle/>
          <a:p>
            <a:pPr algn="r"/>
            <a:r>
              <a:rPr lang="en-US" sz="1400" dirty="0">
                <a:solidFill>
                  <a:srgbClr val="990000"/>
                </a:solidFill>
              </a:rPr>
              <a:t>12</a:t>
            </a:r>
          </a:p>
        </p:txBody>
      </p:sp>
      <p:sp>
        <p:nvSpPr>
          <p:cNvPr id="42" name="Left Brace 41"/>
          <p:cNvSpPr/>
          <p:nvPr/>
        </p:nvSpPr>
        <p:spPr>
          <a:xfrm rot="16200000">
            <a:off x="6407736" y="5199426"/>
            <a:ext cx="446051" cy="1385053"/>
          </a:xfrm>
          <a:prstGeom prst="lef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e 42"/>
          <p:cNvSpPr/>
          <p:nvPr/>
        </p:nvSpPr>
        <p:spPr>
          <a:xfrm rot="16200000">
            <a:off x="7756730" y="5235486"/>
            <a:ext cx="438353" cy="1305237"/>
          </a:xfrm>
          <a:prstGeom prst="lef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7452631" y="6107281"/>
            <a:ext cx="1081820" cy="369332"/>
          </a:xfrm>
          <a:prstGeom prst="rect">
            <a:avLst/>
          </a:prstGeom>
          <a:noFill/>
        </p:spPr>
        <p:txBody>
          <a:bodyPr wrap="square" rtlCol="0">
            <a:spAutoFit/>
          </a:bodyPr>
          <a:lstStyle/>
          <a:p>
            <a:pPr algn="ctr"/>
            <a:r>
              <a:rPr lang="en-US" dirty="0">
                <a:solidFill>
                  <a:srgbClr val="3366FF"/>
                </a:solidFill>
              </a:rPr>
              <a:t>12 bits</a:t>
            </a:r>
          </a:p>
        </p:txBody>
      </p:sp>
      <p:sp>
        <p:nvSpPr>
          <p:cNvPr id="45" name="TextBox 44"/>
          <p:cNvSpPr txBox="1"/>
          <p:nvPr/>
        </p:nvSpPr>
        <p:spPr>
          <a:xfrm>
            <a:off x="6165332" y="6105394"/>
            <a:ext cx="1081820" cy="369332"/>
          </a:xfrm>
          <a:prstGeom prst="rect">
            <a:avLst/>
          </a:prstGeom>
          <a:noFill/>
        </p:spPr>
        <p:txBody>
          <a:bodyPr wrap="square" rtlCol="0">
            <a:spAutoFit/>
          </a:bodyPr>
          <a:lstStyle/>
          <a:p>
            <a:pPr algn="ctr"/>
            <a:r>
              <a:rPr lang="en-US" dirty="0">
                <a:solidFill>
                  <a:srgbClr val="3366FF"/>
                </a:solidFill>
              </a:rPr>
              <a:t>12 bits</a:t>
            </a:r>
          </a:p>
        </p:txBody>
      </p:sp>
      <p:sp>
        <p:nvSpPr>
          <p:cNvPr id="46" name="Rectangle 45"/>
          <p:cNvSpPr/>
          <p:nvPr/>
        </p:nvSpPr>
        <p:spPr>
          <a:xfrm>
            <a:off x="1046071" y="6488668"/>
            <a:ext cx="2374531" cy="369332"/>
          </a:xfrm>
          <a:prstGeom prst="rect">
            <a:avLst/>
          </a:prstGeom>
        </p:spPr>
        <p:txBody>
          <a:bodyPr wrap="none">
            <a:spAutoFit/>
          </a:bodyPr>
          <a:lstStyle/>
          <a:p>
            <a:pPr eaLnBrk="1" hangingPunct="1"/>
            <a:r>
              <a:rPr lang="en-US" dirty="0">
                <a:solidFill>
                  <a:schemeClr val="accent5">
                    <a:lumMod val="75000"/>
                  </a:schemeClr>
                </a:solidFill>
              </a:rPr>
              <a:t>32-bit Virtual Address</a:t>
            </a:r>
          </a:p>
        </p:txBody>
      </p:sp>
      <p:sp>
        <p:nvSpPr>
          <p:cNvPr id="47" name="Rectangle 46"/>
          <p:cNvSpPr/>
          <p:nvPr/>
        </p:nvSpPr>
        <p:spPr>
          <a:xfrm>
            <a:off x="5906742" y="6488668"/>
            <a:ext cx="2856604" cy="369332"/>
          </a:xfrm>
          <a:prstGeom prst="rect">
            <a:avLst/>
          </a:prstGeom>
        </p:spPr>
        <p:txBody>
          <a:bodyPr wrap="square">
            <a:spAutoFit/>
          </a:bodyPr>
          <a:lstStyle/>
          <a:p>
            <a:pPr algn="ctr" eaLnBrk="1" hangingPunct="1"/>
            <a:r>
              <a:rPr lang="en-US" dirty="0">
                <a:solidFill>
                  <a:srgbClr val="3366FF"/>
                </a:solidFill>
              </a:rPr>
              <a:t>24-bit Physical Address </a:t>
            </a:r>
          </a:p>
        </p:txBody>
      </p:sp>
      <p:cxnSp>
        <p:nvCxnSpPr>
          <p:cNvPr id="49" name="Straight Arrow Connector 48"/>
          <p:cNvCxnSpPr>
            <a:stCxn id="24" idx="3"/>
            <a:endCxn id="44" idx="1"/>
          </p:cNvCxnSpPr>
          <p:nvPr/>
        </p:nvCxnSpPr>
        <p:spPr>
          <a:xfrm flipV="1">
            <a:off x="3785891" y="6291947"/>
            <a:ext cx="3666740" cy="7697"/>
          </a:xfrm>
          <a:prstGeom prst="straightConnector1">
            <a:avLst/>
          </a:prstGeom>
          <a:ln>
            <a:solidFill>
              <a:schemeClr val="accent1">
                <a:lumMod val="60000"/>
                <a:lumOff val="40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103955" y="5768727"/>
            <a:ext cx="1802787" cy="523220"/>
          </a:xfrm>
          <a:prstGeom prst="rect">
            <a:avLst/>
          </a:prstGeom>
          <a:noFill/>
        </p:spPr>
        <p:txBody>
          <a:bodyPr wrap="square" rtlCol="0">
            <a:spAutoFit/>
          </a:bodyPr>
          <a:lstStyle/>
          <a:p>
            <a:pPr algn="ctr"/>
            <a:r>
              <a:rPr lang="en-US" sz="1400" dirty="0">
                <a:solidFill>
                  <a:schemeClr val="accent1">
                    <a:lumMod val="60000"/>
                    <a:lumOff val="40000"/>
                  </a:schemeClr>
                </a:solidFill>
              </a:rPr>
              <a:t>Offset will be the same</a:t>
            </a:r>
          </a:p>
        </p:txBody>
      </p:sp>
      <p:sp>
        <p:nvSpPr>
          <p:cNvPr id="51" name="Rectangle 9"/>
          <p:cNvSpPr>
            <a:spLocks noChangeArrowheads="1"/>
          </p:cNvSpPr>
          <p:nvPr/>
        </p:nvSpPr>
        <p:spPr bwMode="auto">
          <a:xfrm>
            <a:off x="6882027" y="3190078"/>
            <a:ext cx="982168" cy="240731"/>
          </a:xfrm>
          <a:prstGeom prst="rect">
            <a:avLst/>
          </a:prstGeom>
          <a:noFill/>
          <a:ln w="9525">
            <a:solidFill>
              <a:srgbClr val="3366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2" name="Rectangle 9"/>
          <p:cNvSpPr>
            <a:spLocks noChangeArrowheads="1"/>
          </p:cNvSpPr>
          <p:nvPr/>
        </p:nvSpPr>
        <p:spPr bwMode="auto">
          <a:xfrm>
            <a:off x="6882027" y="3422643"/>
            <a:ext cx="982168" cy="240731"/>
          </a:xfrm>
          <a:prstGeom prst="rect">
            <a:avLst/>
          </a:prstGeom>
          <a:noFill/>
          <a:ln w="9525">
            <a:solidFill>
              <a:srgbClr val="3366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3" name="Rectangle 9"/>
          <p:cNvSpPr>
            <a:spLocks noChangeArrowheads="1"/>
          </p:cNvSpPr>
          <p:nvPr/>
        </p:nvSpPr>
        <p:spPr bwMode="auto">
          <a:xfrm>
            <a:off x="6882027" y="3655208"/>
            <a:ext cx="982168" cy="240731"/>
          </a:xfrm>
          <a:prstGeom prst="rect">
            <a:avLst/>
          </a:prstGeom>
          <a:noFill/>
          <a:ln w="9525">
            <a:solidFill>
              <a:srgbClr val="3366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 name="Rectangle 9"/>
          <p:cNvSpPr>
            <a:spLocks noChangeArrowheads="1"/>
          </p:cNvSpPr>
          <p:nvPr/>
        </p:nvSpPr>
        <p:spPr bwMode="auto">
          <a:xfrm>
            <a:off x="6882027" y="3887773"/>
            <a:ext cx="982168" cy="240731"/>
          </a:xfrm>
          <a:prstGeom prst="rect">
            <a:avLst/>
          </a:prstGeom>
          <a:noFill/>
          <a:ln w="9525">
            <a:solidFill>
              <a:srgbClr val="3366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5" name="Rectangle 9"/>
          <p:cNvSpPr>
            <a:spLocks noChangeArrowheads="1"/>
          </p:cNvSpPr>
          <p:nvPr/>
        </p:nvSpPr>
        <p:spPr bwMode="auto">
          <a:xfrm>
            <a:off x="6882027" y="4120338"/>
            <a:ext cx="982168" cy="240731"/>
          </a:xfrm>
          <a:prstGeom prst="rect">
            <a:avLst/>
          </a:prstGeom>
          <a:noFill/>
          <a:ln w="9525">
            <a:solidFill>
              <a:srgbClr val="3366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 name="Rectangle 9"/>
          <p:cNvSpPr>
            <a:spLocks noChangeArrowheads="1"/>
          </p:cNvSpPr>
          <p:nvPr/>
        </p:nvSpPr>
        <p:spPr bwMode="auto">
          <a:xfrm>
            <a:off x="6882027" y="4352903"/>
            <a:ext cx="982168" cy="240731"/>
          </a:xfrm>
          <a:prstGeom prst="rect">
            <a:avLst/>
          </a:prstGeom>
          <a:noFill/>
          <a:ln w="9525">
            <a:solidFill>
              <a:srgbClr val="3366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7" name="Rectangle 9"/>
          <p:cNvSpPr>
            <a:spLocks noChangeArrowheads="1"/>
          </p:cNvSpPr>
          <p:nvPr/>
        </p:nvSpPr>
        <p:spPr bwMode="auto">
          <a:xfrm>
            <a:off x="6882027" y="4585468"/>
            <a:ext cx="982168" cy="240731"/>
          </a:xfrm>
          <a:prstGeom prst="rect">
            <a:avLst/>
          </a:prstGeom>
          <a:noFill/>
          <a:ln w="9525">
            <a:solidFill>
              <a:srgbClr val="3366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8" name="Left Brace 57"/>
          <p:cNvSpPr/>
          <p:nvPr/>
        </p:nvSpPr>
        <p:spPr>
          <a:xfrm>
            <a:off x="6467386" y="2957513"/>
            <a:ext cx="402882" cy="1868686"/>
          </a:xfrm>
          <a:prstGeom prst="leftBrace">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TextBox 58"/>
          <p:cNvSpPr txBox="1"/>
          <p:nvPr/>
        </p:nvSpPr>
        <p:spPr>
          <a:xfrm>
            <a:off x="5479638" y="3548747"/>
            <a:ext cx="1128853" cy="646331"/>
          </a:xfrm>
          <a:prstGeom prst="rect">
            <a:avLst/>
          </a:prstGeom>
          <a:noFill/>
        </p:spPr>
        <p:txBody>
          <a:bodyPr wrap="square" rtlCol="0">
            <a:spAutoFit/>
          </a:bodyPr>
          <a:lstStyle/>
          <a:p>
            <a:pPr algn="ctr"/>
            <a:r>
              <a:rPr lang="en-US" dirty="0">
                <a:solidFill>
                  <a:srgbClr val="3366FF"/>
                </a:solidFill>
              </a:rPr>
              <a:t>2</a:t>
            </a:r>
            <a:r>
              <a:rPr lang="en-US" baseline="30000" dirty="0">
                <a:solidFill>
                  <a:srgbClr val="3366FF"/>
                </a:solidFill>
              </a:rPr>
              <a:t>12</a:t>
            </a:r>
            <a:r>
              <a:rPr lang="en-US" dirty="0">
                <a:solidFill>
                  <a:srgbClr val="3366FF"/>
                </a:solidFill>
              </a:rPr>
              <a:t> page frames</a:t>
            </a:r>
          </a:p>
        </p:txBody>
      </p:sp>
      <p:sp>
        <p:nvSpPr>
          <p:cNvPr id="60" name="Freeform 59"/>
          <p:cNvSpPr/>
          <p:nvPr/>
        </p:nvSpPr>
        <p:spPr>
          <a:xfrm>
            <a:off x="5316504" y="3797915"/>
            <a:ext cx="1291987" cy="1387473"/>
          </a:xfrm>
          <a:custGeom>
            <a:avLst/>
            <a:gdLst>
              <a:gd name="connsiteX0" fmla="*/ 1660561 w 1660561"/>
              <a:gd name="connsiteY0" fmla="*/ 1410990 h 1410990"/>
              <a:gd name="connsiteX1" fmla="*/ 1425384 w 1660561"/>
              <a:gd name="connsiteY1" fmla="*/ 870110 h 1410990"/>
              <a:gd name="connsiteX2" fmla="*/ 519950 w 1660561"/>
              <a:gd name="connsiteY2" fmla="*/ 811319 h 1410990"/>
              <a:gd name="connsiteX3" fmla="*/ 2559 w 1660561"/>
              <a:gd name="connsiteY3" fmla="*/ 223406 h 1410990"/>
              <a:gd name="connsiteX4" fmla="*/ 308290 w 1660561"/>
              <a:gd name="connsiteY4" fmla="*/ 0 h 1410990"/>
              <a:gd name="connsiteX0" fmla="*/ 1658098 w 1658098"/>
              <a:gd name="connsiteY0" fmla="*/ 1245074 h 1245074"/>
              <a:gd name="connsiteX1" fmla="*/ 1422921 w 1658098"/>
              <a:gd name="connsiteY1" fmla="*/ 704194 h 1245074"/>
              <a:gd name="connsiteX2" fmla="*/ 517487 w 1658098"/>
              <a:gd name="connsiteY2" fmla="*/ 645403 h 1245074"/>
              <a:gd name="connsiteX3" fmla="*/ 96 w 1658098"/>
              <a:gd name="connsiteY3" fmla="*/ 57490 h 1245074"/>
              <a:gd name="connsiteX4" fmla="*/ 470451 w 1658098"/>
              <a:gd name="connsiteY4" fmla="*/ 22216 h 1245074"/>
              <a:gd name="connsiteX0" fmla="*/ 1658749 w 1658749"/>
              <a:gd name="connsiteY0" fmla="*/ 1387473 h 1387473"/>
              <a:gd name="connsiteX1" fmla="*/ 1423572 w 1658749"/>
              <a:gd name="connsiteY1" fmla="*/ 846593 h 1387473"/>
              <a:gd name="connsiteX2" fmla="*/ 518138 w 1658749"/>
              <a:gd name="connsiteY2" fmla="*/ 787802 h 1387473"/>
              <a:gd name="connsiteX3" fmla="*/ 747 w 1658749"/>
              <a:gd name="connsiteY3" fmla="*/ 199889 h 1387473"/>
              <a:gd name="connsiteX4" fmla="*/ 623968 w 1658749"/>
              <a:gd name="connsiteY4" fmla="*/ 0 h 1387473"/>
              <a:gd name="connsiteX0" fmla="*/ 1291987 w 1291987"/>
              <a:gd name="connsiteY0" fmla="*/ 1387473 h 1387473"/>
              <a:gd name="connsiteX1" fmla="*/ 1056810 w 1291987"/>
              <a:gd name="connsiteY1" fmla="*/ 846593 h 1387473"/>
              <a:gd name="connsiteX2" fmla="*/ 151376 w 1291987"/>
              <a:gd name="connsiteY2" fmla="*/ 787802 h 1387473"/>
              <a:gd name="connsiteX3" fmla="*/ 10269 w 1291987"/>
              <a:gd name="connsiteY3" fmla="*/ 399779 h 1387473"/>
              <a:gd name="connsiteX4" fmla="*/ 257206 w 1291987"/>
              <a:gd name="connsiteY4" fmla="*/ 0 h 138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987" h="1387473">
                <a:moveTo>
                  <a:pt x="1291987" y="1387473"/>
                </a:moveTo>
                <a:cubicBezTo>
                  <a:pt x="1269449" y="1167005"/>
                  <a:pt x="1246912" y="946538"/>
                  <a:pt x="1056810" y="846593"/>
                </a:cubicBezTo>
                <a:cubicBezTo>
                  <a:pt x="866708" y="746648"/>
                  <a:pt x="325799" y="862271"/>
                  <a:pt x="151376" y="787802"/>
                </a:cubicBezTo>
                <a:cubicBezTo>
                  <a:pt x="-23047" y="713333"/>
                  <a:pt x="-7369" y="531079"/>
                  <a:pt x="10269" y="399779"/>
                </a:cubicBezTo>
                <a:cubicBezTo>
                  <a:pt x="27907" y="268479"/>
                  <a:pt x="257206" y="0"/>
                  <a:pt x="257206"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2" name="Straight Arrow Connector 61"/>
          <p:cNvCxnSpPr>
            <a:stCxn id="13" idx="2"/>
            <a:endCxn id="19" idx="3"/>
          </p:cNvCxnSpPr>
          <p:nvPr/>
        </p:nvCxnSpPr>
        <p:spPr>
          <a:xfrm>
            <a:off x="2292677" y="3113634"/>
            <a:ext cx="822958" cy="19995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4033296" y="3448471"/>
            <a:ext cx="1822627" cy="2130173"/>
          </a:xfrm>
          <a:custGeom>
            <a:avLst/>
            <a:gdLst>
              <a:gd name="connsiteX0" fmla="*/ 0 w 1822627"/>
              <a:gd name="connsiteY0" fmla="*/ 55488 h 2130173"/>
              <a:gd name="connsiteX1" fmla="*/ 693774 w 1822627"/>
              <a:gd name="connsiteY1" fmla="*/ 114279 h 2130173"/>
              <a:gd name="connsiteX2" fmla="*/ 893675 w 1822627"/>
              <a:gd name="connsiteY2" fmla="*/ 1078456 h 2130173"/>
              <a:gd name="connsiteX3" fmla="*/ 1234683 w 1822627"/>
              <a:gd name="connsiteY3" fmla="*/ 1995599 h 2130173"/>
              <a:gd name="connsiteX4" fmla="*/ 1822627 w 1822627"/>
              <a:gd name="connsiteY4" fmla="*/ 2124940 h 213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627" h="2130173">
                <a:moveTo>
                  <a:pt x="0" y="55488"/>
                </a:moveTo>
                <a:cubicBezTo>
                  <a:pt x="272414" y="-364"/>
                  <a:pt x="544828" y="-56216"/>
                  <a:pt x="693774" y="114279"/>
                </a:cubicBezTo>
                <a:cubicBezTo>
                  <a:pt x="842720" y="284774"/>
                  <a:pt x="803524" y="764903"/>
                  <a:pt x="893675" y="1078456"/>
                </a:cubicBezTo>
                <a:cubicBezTo>
                  <a:pt x="983826" y="1392009"/>
                  <a:pt x="1079858" y="1821185"/>
                  <a:pt x="1234683" y="1995599"/>
                </a:cubicBezTo>
                <a:cubicBezTo>
                  <a:pt x="1389508" y="2170013"/>
                  <a:pt x="1822627" y="2124940"/>
                  <a:pt x="1822627" y="212494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723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dissolve">
                                      <p:cBhvr>
                                        <p:cTn id="18" dur="500"/>
                                        <p:tgtEl>
                                          <p:spTgt spid="2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dissolve">
                                      <p:cBhvr>
                                        <p:cTn id="24" dur="500"/>
                                        <p:tgtEl>
                                          <p:spTgt spid="2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dissolve">
                                      <p:cBhvr>
                                        <p:cTn id="33" dur="500"/>
                                        <p:tgtEl>
                                          <p:spTgt spid="2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par>
                                <p:cTn id="40" presetID="9" presetClass="entr" presetSubtype="0"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dissolve">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dissolve">
                                      <p:cBhvr>
                                        <p:cTn id="47" dur="500"/>
                                        <p:tgtEl>
                                          <p:spTgt spid="2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dissolve">
                                      <p:cBhvr>
                                        <p:cTn id="50" dur="500"/>
                                        <p:tgtEl>
                                          <p:spTgt spid="29"/>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dissolve">
                                      <p:cBhvr>
                                        <p:cTn id="53" dur="500"/>
                                        <p:tgtEl>
                                          <p:spTgt spid="3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dissolve">
                                      <p:cBhvr>
                                        <p:cTn id="56" dur="500"/>
                                        <p:tgtEl>
                                          <p:spTgt spid="3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dissolve">
                                      <p:cBhvr>
                                        <p:cTn id="59" dur="500"/>
                                        <p:tgtEl>
                                          <p:spTgt spid="3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dissolve">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dissolv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dissolve">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dissolve">
                                      <p:cBhvr>
                                        <p:cTn id="77" dur="500"/>
                                        <p:tgtEl>
                                          <p:spTgt spid="6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dissolve">
                                      <p:cBhvr>
                                        <p:cTn id="80" dur="500"/>
                                        <p:tgtEl>
                                          <p:spTgt spid="40"/>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dissolve">
                                      <p:cBhvr>
                                        <p:cTn id="83" dur="500"/>
                                        <p:tgtEl>
                                          <p:spTgt spid="41"/>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dissolve">
                                      <p:cBhvr>
                                        <p:cTn id="86" dur="500"/>
                                        <p:tgtEl>
                                          <p:spTgt spid="3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dissolve">
                                      <p:cBhvr>
                                        <p:cTn id="89" dur="500"/>
                                        <p:tgtEl>
                                          <p:spTgt spid="3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dissolve">
                                      <p:cBhvr>
                                        <p:cTn id="92" dur="500"/>
                                        <p:tgtEl>
                                          <p:spTgt spid="37"/>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dissolve">
                                      <p:cBhvr>
                                        <p:cTn id="95" dur="500"/>
                                        <p:tgtEl>
                                          <p:spTgt spid="36"/>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dissolve">
                                      <p:cBhvr>
                                        <p:cTn id="103" dur="500"/>
                                        <p:tgtEl>
                                          <p:spTgt spid="44"/>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dissolve">
                                      <p:cBhvr>
                                        <p:cTn id="106" dur="500"/>
                                        <p:tgtEl>
                                          <p:spTgt spid="50"/>
                                        </p:tgtEl>
                                      </p:cBhvr>
                                    </p:animEffect>
                                  </p:childTnLst>
                                </p:cTn>
                              </p:par>
                              <p:par>
                                <p:cTn id="107" presetID="9" presetClass="entr" presetSubtype="0" fill="hold" nodeType="with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dissolve">
                                      <p:cBhvr>
                                        <p:cTn id="109" dur="500"/>
                                        <p:tgtEl>
                                          <p:spTgt spid="4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dissolve">
                                      <p:cBhvr>
                                        <p:cTn id="114" dur="500"/>
                                        <p:tgtEl>
                                          <p:spTgt spid="42"/>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dissolve">
                                      <p:cBhvr>
                                        <p:cTn id="117" dur="500"/>
                                        <p:tgtEl>
                                          <p:spTgt spid="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60"/>
                                        </p:tgtEl>
                                        <p:attrNameLst>
                                          <p:attrName>style.visibility</p:attrName>
                                        </p:attrNameLst>
                                      </p:cBhvr>
                                      <p:to>
                                        <p:strVal val="visible"/>
                                      </p:to>
                                    </p:set>
                                    <p:animEffect transition="in" filter="dissolve">
                                      <p:cBhvr>
                                        <p:cTn id="122" dur="500"/>
                                        <p:tgtEl>
                                          <p:spTgt spid="60"/>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dissolve">
                                      <p:cBhvr>
                                        <p:cTn id="125" dur="500"/>
                                        <p:tgtEl>
                                          <p:spTgt spid="58"/>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dissolve">
                                      <p:cBhvr>
                                        <p:cTn id="128" dur="500"/>
                                        <p:tgtEl>
                                          <p:spTgt spid="11"/>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51"/>
                                        </p:tgtEl>
                                        <p:attrNameLst>
                                          <p:attrName>style.visibility</p:attrName>
                                        </p:attrNameLst>
                                      </p:cBhvr>
                                      <p:to>
                                        <p:strVal val="visible"/>
                                      </p:to>
                                    </p:set>
                                    <p:animEffect transition="in" filter="dissolve">
                                      <p:cBhvr>
                                        <p:cTn id="131" dur="500"/>
                                        <p:tgtEl>
                                          <p:spTgt spid="5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52"/>
                                        </p:tgtEl>
                                        <p:attrNameLst>
                                          <p:attrName>style.visibility</p:attrName>
                                        </p:attrNameLst>
                                      </p:cBhvr>
                                      <p:to>
                                        <p:strVal val="visible"/>
                                      </p:to>
                                    </p:set>
                                    <p:animEffect transition="in" filter="dissolve">
                                      <p:cBhvr>
                                        <p:cTn id="134" dur="500"/>
                                        <p:tgtEl>
                                          <p:spTgt spid="5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dissolve">
                                      <p:cBhvr>
                                        <p:cTn id="137" dur="500"/>
                                        <p:tgtEl>
                                          <p:spTgt spid="5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dissolve">
                                      <p:cBhvr>
                                        <p:cTn id="140" dur="500"/>
                                        <p:tgtEl>
                                          <p:spTgt spid="5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55"/>
                                        </p:tgtEl>
                                        <p:attrNameLst>
                                          <p:attrName>style.visibility</p:attrName>
                                        </p:attrNameLst>
                                      </p:cBhvr>
                                      <p:to>
                                        <p:strVal val="visible"/>
                                      </p:to>
                                    </p:set>
                                    <p:animEffect transition="in" filter="dissolve">
                                      <p:cBhvr>
                                        <p:cTn id="143" dur="500"/>
                                        <p:tgtEl>
                                          <p:spTgt spid="55"/>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dissolve">
                                      <p:cBhvr>
                                        <p:cTn id="146" dur="500"/>
                                        <p:tgtEl>
                                          <p:spTgt spid="56"/>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dissolve">
                                      <p:cBhvr>
                                        <p:cTn id="149" dur="500"/>
                                        <p:tgtEl>
                                          <p:spTgt spid="57"/>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dissolve">
                                      <p:cBhvr>
                                        <p:cTn id="152" dur="500"/>
                                        <p:tgtEl>
                                          <p:spTgt spid="10"/>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59"/>
                                        </p:tgtEl>
                                        <p:attrNameLst>
                                          <p:attrName>style.visibility</p:attrName>
                                        </p:attrNameLst>
                                      </p:cBhvr>
                                      <p:to>
                                        <p:strVal val="visible"/>
                                      </p:to>
                                    </p:set>
                                    <p:animEffect transition="in" filter="dissolve">
                                      <p:cBhvr>
                                        <p:cTn id="15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7" grpId="0" animBg="1"/>
      <p:bldP spid="18" grpId="0"/>
      <p:bldP spid="19" grpId="0"/>
      <p:bldP spid="20" grpId="0"/>
      <p:bldP spid="21" grpId="0"/>
      <p:bldP spid="22" grpId="0" animBg="1"/>
      <p:bldP spid="23" grpId="0" animBg="1"/>
      <p:bldP spid="24" grpId="0"/>
      <p:bldP spid="25" grpId="0"/>
      <p:bldP spid="26" grpId="0" animBg="1"/>
      <p:bldP spid="27" grpId="0"/>
      <p:bldP spid="28" grpId="0" animBg="1"/>
      <p:bldP spid="29" grpId="0" animBg="1"/>
      <p:bldP spid="30" grpId="0" animBg="1"/>
      <p:bldP spid="31" grpId="0" animBg="1"/>
      <p:bldP spid="32" grpId="0" animBg="1"/>
      <p:bldP spid="33" grpId="0"/>
      <p:bldP spid="34" grpId="0" animBg="1"/>
      <p:bldP spid="36" grpId="0" animBg="1"/>
      <p:bldP spid="37" grpId="0" animBg="1"/>
      <p:bldP spid="38" grpId="0"/>
      <p:bldP spid="39" grpId="0"/>
      <p:bldP spid="40" grpId="0"/>
      <p:bldP spid="41" grpId="0"/>
      <p:bldP spid="42" grpId="0" animBg="1"/>
      <p:bldP spid="43" grpId="0" animBg="1"/>
      <p:bldP spid="44" grpId="0"/>
      <p:bldP spid="45" grpId="0"/>
      <p:bldP spid="50" grpId="0"/>
      <p:bldP spid="51" grpId="0" animBg="1"/>
      <p:bldP spid="52" grpId="0" animBg="1"/>
      <p:bldP spid="53" grpId="0" animBg="1"/>
      <p:bldP spid="54" grpId="0" animBg="1"/>
      <p:bldP spid="55" grpId="0" animBg="1"/>
      <p:bldP spid="56" grpId="0" animBg="1"/>
      <p:bldP spid="57" grpId="0" animBg="1"/>
      <p:bldP spid="58" grpId="0" animBg="1"/>
      <p:bldP spid="59" grpId="0"/>
      <p:bldP spid="60" grpId="0" animBg="1"/>
      <p:bldP spid="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481227" y="2147636"/>
            <a:ext cx="8229600" cy="3200400"/>
            <a:chOff x="230" y="1008"/>
            <a:chExt cx="5184" cy="2016"/>
          </a:xfrm>
        </p:grpSpPr>
        <p:sp>
          <p:nvSpPr>
            <p:cNvPr id="4099" name="Text Box 3"/>
            <p:cNvSpPr txBox="1">
              <a:spLocks noChangeArrowheads="1"/>
            </p:cNvSpPr>
            <p:nvPr/>
          </p:nvSpPr>
          <p:spPr bwMode="auto">
            <a:xfrm>
              <a:off x="403" y="1872"/>
              <a:ext cx="5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4100" name="Oval 4"/>
            <p:cNvSpPr>
              <a:spLocks noChangeArrowheads="1"/>
            </p:cNvSpPr>
            <p:nvPr/>
          </p:nvSpPr>
          <p:spPr bwMode="auto">
            <a:xfrm>
              <a:off x="2649" y="1008"/>
              <a:ext cx="633" cy="2016"/>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01" name="Text Box 5"/>
            <p:cNvSpPr txBox="1">
              <a:spLocks noChangeArrowheads="1"/>
            </p:cNvSpPr>
            <p:nvPr/>
          </p:nvSpPr>
          <p:spPr bwMode="auto">
            <a:xfrm>
              <a:off x="2882" y="1525"/>
              <a:ext cx="228" cy="10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B</a:t>
              </a:r>
            </a:p>
            <a:p>
              <a:pPr eaLnBrk="1" hangingPunct="1"/>
              <a:r>
                <a:rPr lang="en-US" sz="1800" b="1"/>
                <a:t>R</a:t>
              </a:r>
            </a:p>
            <a:p>
              <a:pPr eaLnBrk="1" hangingPunct="1"/>
              <a:r>
                <a:rPr lang="en-US" sz="1800" b="1"/>
                <a:t>O</a:t>
              </a:r>
            </a:p>
            <a:p>
              <a:pPr eaLnBrk="1" hangingPunct="1"/>
              <a:r>
                <a:rPr lang="en-US" sz="1800" b="1"/>
                <a:t>K</a:t>
              </a:r>
            </a:p>
            <a:p>
              <a:pPr eaLnBrk="1" hangingPunct="1"/>
              <a:r>
                <a:rPr lang="en-US" sz="1800" b="1"/>
                <a:t>E</a:t>
              </a:r>
            </a:p>
            <a:p>
              <a:pPr eaLnBrk="1" hangingPunct="1"/>
              <a:r>
                <a:rPr lang="en-US" sz="1800" b="1"/>
                <a:t>R</a:t>
              </a:r>
            </a:p>
          </p:txBody>
        </p:sp>
        <p:sp>
          <p:nvSpPr>
            <p:cNvPr id="4102" name="Oval 6"/>
            <p:cNvSpPr>
              <a:spLocks noChangeAspect="1" noChangeArrowheads="1"/>
            </p:cNvSpPr>
            <p:nvPr/>
          </p:nvSpPr>
          <p:spPr bwMode="auto">
            <a:xfrm>
              <a:off x="230" y="1584"/>
              <a:ext cx="864" cy="86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4103" name="AutoShape 7"/>
            <p:cNvCxnSpPr>
              <a:cxnSpLocks noChangeShapeType="1"/>
              <a:stCxn id="4102" idx="6"/>
              <a:endCxn id="4100" idx="2"/>
            </p:cNvCxnSpPr>
            <p:nvPr/>
          </p:nvCxnSpPr>
          <p:spPr bwMode="auto">
            <a:xfrm>
              <a:off x="1094" y="2016"/>
              <a:ext cx="1555"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104" name="Text Box 8"/>
            <p:cNvSpPr txBox="1">
              <a:spLocks noChangeArrowheads="1"/>
            </p:cNvSpPr>
            <p:nvPr/>
          </p:nvSpPr>
          <p:spPr bwMode="auto">
            <a:xfrm>
              <a:off x="4492" y="1871"/>
              <a:ext cx="78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4105" name="Rectangle 9"/>
            <p:cNvSpPr>
              <a:spLocks noChangeArrowheads="1"/>
            </p:cNvSpPr>
            <p:nvPr/>
          </p:nvSpPr>
          <p:spPr bwMode="auto">
            <a:xfrm>
              <a:off x="4262" y="1527"/>
              <a:ext cx="1152" cy="97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4106" name="AutoShape 10"/>
            <p:cNvCxnSpPr>
              <a:cxnSpLocks noChangeShapeType="1"/>
              <a:stCxn id="4100" idx="6"/>
              <a:endCxn id="4105" idx="1"/>
            </p:cNvCxnSpPr>
            <p:nvPr/>
          </p:nvCxnSpPr>
          <p:spPr bwMode="auto">
            <a:xfrm>
              <a:off x="3282" y="2016"/>
              <a:ext cx="980" cy="1"/>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107" name="Text Box 11"/>
            <p:cNvSpPr txBox="1">
              <a:spLocks noChangeArrowheads="1"/>
            </p:cNvSpPr>
            <p:nvPr/>
          </p:nvSpPr>
          <p:spPr bwMode="auto">
            <a:xfrm>
              <a:off x="1094" y="2218"/>
              <a:ext cx="126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generated   </a:t>
              </a:r>
            </a:p>
            <a:p>
              <a:pPr eaLnBrk="1" hangingPunct="1"/>
              <a:r>
                <a:rPr lang="en-US" sz="1800" b="1"/>
                <a:t>Address  </a:t>
              </a:r>
            </a:p>
          </p:txBody>
        </p:sp>
        <p:sp>
          <p:nvSpPr>
            <p:cNvPr id="4108" name="Text Box 12"/>
            <p:cNvSpPr txBox="1">
              <a:spLocks noChangeArrowheads="1"/>
            </p:cNvSpPr>
            <p:nvPr/>
          </p:nvSpPr>
          <p:spPr bwMode="auto">
            <a:xfrm>
              <a:off x="3359" y="2218"/>
              <a:ext cx="78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grpSp>
      <p:sp>
        <p:nvSpPr>
          <p:cNvPr id="2" name="Title 1"/>
          <p:cNvSpPr>
            <a:spLocks noGrp="1"/>
          </p:cNvSpPr>
          <p:nvPr>
            <p:ph type="title"/>
          </p:nvPr>
        </p:nvSpPr>
        <p:spPr/>
        <p:txBody>
          <a:bodyPr/>
          <a:lstStyle/>
          <a:p>
            <a:r>
              <a:rPr lang="en-US" dirty="0"/>
              <a:t>To manage memory</a:t>
            </a:r>
            <a:r>
              <a:rPr lang="mr-IN" dirty="0"/>
              <a:t>…</a:t>
            </a:r>
            <a:endParaRPr lang="en-US" dirty="0"/>
          </a:p>
        </p:txBody>
      </p:sp>
      <p:sp>
        <p:nvSpPr>
          <p:cNvPr id="4" name="Content Placeholder 3"/>
          <p:cNvSpPr>
            <a:spLocks noGrp="1"/>
          </p:cNvSpPr>
          <p:nvPr>
            <p:ph idx="1"/>
          </p:nvPr>
        </p:nvSpPr>
        <p:spPr>
          <a:xfrm>
            <a:off x="3865777" y="5348036"/>
            <a:ext cx="5278223" cy="1509964"/>
          </a:xfrm>
        </p:spPr>
        <p:txBody>
          <a:bodyPr>
            <a:normAutofit/>
          </a:bodyPr>
          <a:lstStyle/>
          <a:p>
            <a:pPr marL="0" indent="0">
              <a:buNone/>
            </a:pPr>
            <a:r>
              <a:rPr lang="en-US" sz="2000" dirty="0"/>
              <a:t>Combination:</a:t>
            </a:r>
            <a:br>
              <a:rPr lang="en-US" sz="2000" dirty="0"/>
            </a:br>
            <a:r>
              <a:rPr lang="en-US" sz="2000" dirty="0"/>
              <a:t>    	management (</a:t>
            </a:r>
            <a:r>
              <a:rPr lang="en-US" sz="2000" dirty="0" err="1"/>
              <a:t>a.k.a</a:t>
            </a:r>
            <a:r>
              <a:rPr lang="en-US" sz="2000" dirty="0"/>
              <a:t> </a:t>
            </a:r>
            <a:r>
              <a:rPr lang="en-US" sz="2000" b="1" dirty="0"/>
              <a:t>policy</a:t>
            </a:r>
            <a:r>
              <a:rPr lang="en-US" sz="2000" dirty="0"/>
              <a:t>) </a:t>
            </a:r>
            <a:r>
              <a:rPr lang="en-US" sz="2000" dirty="0">
                <a:sym typeface="Wingdings"/>
              </a:rPr>
              <a:t> software</a:t>
            </a:r>
            <a:br>
              <a:rPr lang="en-US" sz="2000" dirty="0">
                <a:sym typeface="Wingdings"/>
              </a:rPr>
            </a:br>
            <a:r>
              <a:rPr lang="en-US" sz="2000" dirty="0">
                <a:sym typeface="Wingdings"/>
              </a:rPr>
              <a:t>	</a:t>
            </a:r>
            <a:r>
              <a:rPr lang="en-US" sz="2000" b="1" dirty="0">
                <a:sym typeface="Wingdings"/>
              </a:rPr>
              <a:t>mechanism</a:t>
            </a:r>
            <a:r>
              <a:rPr lang="en-US" sz="2000" dirty="0">
                <a:sym typeface="Wingdings"/>
              </a:rPr>
              <a:t>  hardware</a:t>
            </a:r>
          </a:p>
        </p:txBody>
      </p:sp>
      <p:sp>
        <p:nvSpPr>
          <p:cNvPr id="3" name="Oval Callout 2"/>
          <p:cNvSpPr/>
          <p:nvPr/>
        </p:nvSpPr>
        <p:spPr>
          <a:xfrm>
            <a:off x="2430372" y="2147636"/>
            <a:ext cx="1762567" cy="914400"/>
          </a:xfrm>
          <a:prstGeom prst="wedgeEllipseCallout">
            <a:avLst>
              <a:gd name="adj1" fmla="val 58049"/>
              <a:gd name="adj2" fmla="val 6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Introduce a broker</a:t>
            </a:r>
          </a:p>
        </p:txBody>
      </p:sp>
      <p:sp>
        <p:nvSpPr>
          <p:cNvPr id="15" name="Oval Callout 14"/>
          <p:cNvSpPr/>
          <p:nvPr/>
        </p:nvSpPr>
        <p:spPr>
          <a:xfrm>
            <a:off x="1401296" y="4890835"/>
            <a:ext cx="2266157" cy="1328033"/>
          </a:xfrm>
          <a:prstGeom prst="wedgeEllipseCallout">
            <a:avLst>
              <a:gd name="adj1" fmla="val 84208"/>
              <a:gd name="adj2" fmla="val -5963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 is the broker hardware or software??</a:t>
            </a:r>
          </a:p>
        </p:txBody>
      </p:sp>
    </p:spTree>
    <p:extLst>
      <p:ext uri="{BB962C8B-B14F-4D97-AF65-F5344CB8AC3E}">
        <p14:creationId xmlns:p14="http://schemas.microsoft.com/office/powerpoint/2010/main" val="396620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P spid="1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facts about paging</a:t>
            </a:r>
          </a:p>
        </p:txBody>
      </p:sp>
      <p:sp>
        <p:nvSpPr>
          <p:cNvPr id="4" name="TextBox 3"/>
          <p:cNvSpPr txBox="1"/>
          <p:nvPr/>
        </p:nvSpPr>
        <p:spPr>
          <a:xfrm>
            <a:off x="717291" y="1734723"/>
            <a:ext cx="3486845" cy="369332"/>
          </a:xfrm>
          <a:prstGeom prst="rect">
            <a:avLst/>
          </a:prstGeom>
          <a:noFill/>
        </p:spPr>
        <p:txBody>
          <a:bodyPr wrap="square" rtlCol="0">
            <a:spAutoFit/>
          </a:bodyPr>
          <a:lstStyle/>
          <a:p>
            <a:pPr algn="ctr"/>
            <a:r>
              <a:rPr lang="en-US" dirty="0">
                <a:solidFill>
                  <a:srgbClr val="3366FF"/>
                </a:solidFill>
              </a:rPr>
              <a:t>Virtual (process) address space</a:t>
            </a:r>
          </a:p>
        </p:txBody>
      </p:sp>
      <p:sp>
        <p:nvSpPr>
          <p:cNvPr id="5" name="TextBox 4"/>
          <p:cNvSpPr txBox="1"/>
          <p:nvPr/>
        </p:nvSpPr>
        <p:spPr>
          <a:xfrm>
            <a:off x="5056320" y="1734723"/>
            <a:ext cx="3280728" cy="369332"/>
          </a:xfrm>
          <a:prstGeom prst="rect">
            <a:avLst/>
          </a:prstGeom>
          <a:noFill/>
        </p:spPr>
        <p:txBody>
          <a:bodyPr wrap="square" rtlCol="0">
            <a:spAutoFit/>
          </a:bodyPr>
          <a:lstStyle/>
          <a:p>
            <a:pPr algn="ctr"/>
            <a:r>
              <a:rPr lang="en-US" dirty="0">
                <a:solidFill>
                  <a:schemeClr val="accent5">
                    <a:lumMod val="75000"/>
                  </a:schemeClr>
                </a:solidFill>
              </a:rPr>
              <a:t>Physical memory space</a:t>
            </a:r>
          </a:p>
        </p:txBody>
      </p:sp>
      <p:sp>
        <p:nvSpPr>
          <p:cNvPr id="6" name="TextBox 5"/>
          <p:cNvSpPr txBox="1"/>
          <p:nvPr/>
        </p:nvSpPr>
        <p:spPr>
          <a:xfrm>
            <a:off x="646738" y="2363414"/>
            <a:ext cx="646739" cy="369332"/>
          </a:xfrm>
          <a:prstGeom prst="rect">
            <a:avLst/>
          </a:prstGeom>
          <a:noFill/>
        </p:spPr>
        <p:txBody>
          <a:bodyPr wrap="square" rtlCol="0">
            <a:spAutoFit/>
          </a:bodyPr>
          <a:lstStyle/>
          <a:p>
            <a:pPr algn="ctr"/>
            <a:r>
              <a:rPr lang="en-US" dirty="0"/>
              <a:t>VA</a:t>
            </a:r>
          </a:p>
        </p:txBody>
      </p:sp>
      <p:sp>
        <p:nvSpPr>
          <p:cNvPr id="7" name="TextBox 6"/>
          <p:cNvSpPr txBox="1"/>
          <p:nvPr/>
        </p:nvSpPr>
        <p:spPr>
          <a:xfrm>
            <a:off x="4855954" y="2363414"/>
            <a:ext cx="646739" cy="369332"/>
          </a:xfrm>
          <a:prstGeom prst="rect">
            <a:avLst/>
          </a:prstGeom>
          <a:noFill/>
        </p:spPr>
        <p:txBody>
          <a:bodyPr wrap="square" rtlCol="0">
            <a:spAutoFit/>
          </a:bodyPr>
          <a:lstStyle/>
          <a:p>
            <a:pPr algn="ctr"/>
            <a:r>
              <a:rPr lang="en-US" dirty="0"/>
              <a:t>PA</a:t>
            </a:r>
          </a:p>
        </p:txBody>
      </p:sp>
      <p:sp>
        <p:nvSpPr>
          <p:cNvPr id="8" name="Rectangle 7"/>
          <p:cNvSpPr/>
          <p:nvPr/>
        </p:nvSpPr>
        <p:spPr>
          <a:xfrm>
            <a:off x="370404" y="2732746"/>
            <a:ext cx="599703" cy="359680"/>
          </a:xfrm>
          <a:prstGeom prst="rect">
            <a:avLst/>
          </a:prstGeom>
          <a:solidFill>
            <a:srgbClr val="3366FF"/>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VPN</a:t>
            </a:r>
          </a:p>
        </p:txBody>
      </p:sp>
      <p:sp>
        <p:nvSpPr>
          <p:cNvPr id="9" name="Rectangle 8"/>
          <p:cNvSpPr/>
          <p:nvPr/>
        </p:nvSpPr>
        <p:spPr>
          <a:xfrm>
            <a:off x="993625" y="2732746"/>
            <a:ext cx="599703" cy="359680"/>
          </a:xfrm>
          <a:prstGeom prst="rect">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offs</a:t>
            </a:r>
          </a:p>
        </p:txBody>
      </p:sp>
      <p:sp>
        <p:nvSpPr>
          <p:cNvPr id="10" name="Rectangle 9"/>
          <p:cNvSpPr/>
          <p:nvPr/>
        </p:nvSpPr>
        <p:spPr>
          <a:xfrm>
            <a:off x="4597725" y="2705306"/>
            <a:ext cx="599703" cy="359680"/>
          </a:xfrm>
          <a:prstGeom prst="rect">
            <a:avLst/>
          </a:prstGeom>
          <a:solidFill>
            <a:schemeClr val="accent5">
              <a:lumMod val="60000"/>
              <a:lumOff val="4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PFN</a:t>
            </a:r>
          </a:p>
        </p:txBody>
      </p:sp>
      <p:sp>
        <p:nvSpPr>
          <p:cNvPr id="11" name="Rectangle 10"/>
          <p:cNvSpPr/>
          <p:nvPr/>
        </p:nvSpPr>
        <p:spPr>
          <a:xfrm>
            <a:off x="5220946" y="2705306"/>
            <a:ext cx="599703" cy="359680"/>
          </a:xfrm>
          <a:prstGeom prst="rect">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offs</a:t>
            </a:r>
          </a:p>
        </p:txBody>
      </p:sp>
      <p:sp>
        <p:nvSpPr>
          <p:cNvPr id="12" name="Rectangle 11"/>
          <p:cNvSpPr/>
          <p:nvPr/>
        </p:nvSpPr>
        <p:spPr>
          <a:xfrm>
            <a:off x="1916692" y="2187040"/>
            <a:ext cx="964229" cy="2586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16692" y="2474064"/>
            <a:ext cx="964229" cy="2586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916692" y="2761088"/>
            <a:ext cx="964229" cy="2586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16692" y="3048112"/>
            <a:ext cx="964229" cy="2586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16692" y="3335136"/>
            <a:ext cx="964229" cy="2586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208224" y="2187040"/>
            <a:ext cx="964229" cy="2586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208224" y="2474064"/>
            <a:ext cx="964229" cy="2586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08224" y="2761088"/>
            <a:ext cx="964229" cy="2586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208224" y="3048112"/>
            <a:ext cx="964229" cy="25868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208224" y="3345646"/>
            <a:ext cx="964229" cy="2586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904444" y="2445722"/>
            <a:ext cx="1034781" cy="646331"/>
          </a:xfrm>
          <a:prstGeom prst="rect">
            <a:avLst/>
          </a:prstGeom>
          <a:noFill/>
        </p:spPr>
        <p:txBody>
          <a:bodyPr wrap="square" rtlCol="0">
            <a:spAutoFit/>
          </a:bodyPr>
          <a:lstStyle/>
          <a:p>
            <a:r>
              <a:rPr lang="en-US" dirty="0">
                <a:solidFill>
                  <a:srgbClr val="3366FF"/>
                </a:solidFill>
              </a:rPr>
              <a:t>Virtual</a:t>
            </a:r>
          </a:p>
          <a:p>
            <a:r>
              <a:rPr lang="en-US" dirty="0">
                <a:solidFill>
                  <a:srgbClr val="3366FF"/>
                </a:solidFill>
              </a:rPr>
              <a:t>pages</a:t>
            </a:r>
          </a:p>
        </p:txBody>
      </p:sp>
      <p:sp>
        <p:nvSpPr>
          <p:cNvPr id="23" name="TextBox 22"/>
          <p:cNvSpPr txBox="1"/>
          <p:nvPr/>
        </p:nvSpPr>
        <p:spPr>
          <a:xfrm>
            <a:off x="7172453" y="2446095"/>
            <a:ext cx="1034781" cy="646331"/>
          </a:xfrm>
          <a:prstGeom prst="rect">
            <a:avLst/>
          </a:prstGeom>
          <a:noFill/>
        </p:spPr>
        <p:txBody>
          <a:bodyPr wrap="square" rtlCol="0">
            <a:spAutoFit/>
          </a:bodyPr>
          <a:lstStyle/>
          <a:p>
            <a:r>
              <a:rPr lang="en-US" dirty="0">
                <a:solidFill>
                  <a:schemeClr val="accent5">
                    <a:lumMod val="75000"/>
                  </a:schemeClr>
                </a:solidFill>
              </a:rPr>
              <a:t>Page frames</a:t>
            </a:r>
          </a:p>
        </p:txBody>
      </p:sp>
      <p:sp>
        <p:nvSpPr>
          <p:cNvPr id="24" name="TextBox 23"/>
          <p:cNvSpPr txBox="1"/>
          <p:nvPr/>
        </p:nvSpPr>
        <p:spPr>
          <a:xfrm>
            <a:off x="834881" y="3739130"/>
            <a:ext cx="2963238" cy="1179810"/>
          </a:xfrm>
          <a:prstGeom prst="rect">
            <a:avLst/>
          </a:prstGeom>
          <a:noFill/>
        </p:spPr>
        <p:txBody>
          <a:bodyPr wrap="square" rtlCol="0">
            <a:spAutoFit/>
          </a:bodyPr>
          <a:lstStyle/>
          <a:p>
            <a:pPr algn="ctr">
              <a:spcAft>
                <a:spcPts val="1000"/>
              </a:spcAft>
            </a:pPr>
            <a:r>
              <a:rPr lang="en-US" dirty="0">
                <a:solidFill>
                  <a:srgbClr val="3366FF"/>
                </a:solidFill>
              </a:rPr>
              <a:t>2</a:t>
            </a:r>
            <a:r>
              <a:rPr lang="en-US" baseline="30000" dirty="0">
                <a:solidFill>
                  <a:srgbClr val="3366FF"/>
                </a:solidFill>
              </a:rPr>
              <a:t>nv</a:t>
            </a:r>
            <a:r>
              <a:rPr lang="en-US" dirty="0">
                <a:solidFill>
                  <a:srgbClr val="3366FF"/>
                </a:solidFill>
              </a:rPr>
              <a:t> virtual pages</a:t>
            </a:r>
          </a:p>
          <a:p>
            <a:pPr algn="ctr">
              <a:spcAft>
                <a:spcPts val="1000"/>
              </a:spcAft>
            </a:pPr>
            <a:r>
              <a:rPr lang="en-US" dirty="0">
                <a:solidFill>
                  <a:srgbClr val="3366FF"/>
                </a:solidFill>
              </a:rPr>
              <a:t>Determined by ISA</a:t>
            </a:r>
          </a:p>
          <a:p>
            <a:pPr algn="ctr">
              <a:spcAft>
                <a:spcPts val="1000"/>
              </a:spcAft>
            </a:pPr>
            <a:r>
              <a:rPr lang="en-US" dirty="0">
                <a:solidFill>
                  <a:srgbClr val="3366FF"/>
                </a:solidFill>
              </a:rPr>
              <a:t>Virtual page size</a:t>
            </a:r>
          </a:p>
        </p:txBody>
      </p:sp>
      <p:sp>
        <p:nvSpPr>
          <p:cNvPr id="25" name="TextBox 24"/>
          <p:cNvSpPr txBox="1"/>
          <p:nvPr/>
        </p:nvSpPr>
        <p:spPr>
          <a:xfrm>
            <a:off x="5284733" y="3742658"/>
            <a:ext cx="3196521" cy="1179810"/>
          </a:xfrm>
          <a:prstGeom prst="rect">
            <a:avLst/>
          </a:prstGeom>
          <a:noFill/>
        </p:spPr>
        <p:txBody>
          <a:bodyPr wrap="square" rtlCol="0">
            <a:spAutoFit/>
          </a:bodyPr>
          <a:lstStyle/>
          <a:p>
            <a:pPr algn="ctr">
              <a:spcAft>
                <a:spcPts val="1000"/>
              </a:spcAft>
            </a:pPr>
            <a:r>
              <a:rPr lang="en-US" dirty="0">
                <a:solidFill>
                  <a:schemeClr val="accent5">
                    <a:lumMod val="75000"/>
                  </a:schemeClr>
                </a:solidFill>
              </a:rPr>
              <a:t>2</a:t>
            </a:r>
            <a:r>
              <a:rPr lang="en-US" baseline="30000" dirty="0">
                <a:solidFill>
                  <a:schemeClr val="accent5">
                    <a:lumMod val="75000"/>
                  </a:schemeClr>
                </a:solidFill>
              </a:rPr>
              <a:t>np </a:t>
            </a:r>
            <a:r>
              <a:rPr lang="en-US" dirty="0">
                <a:solidFill>
                  <a:schemeClr val="accent5">
                    <a:lumMod val="75000"/>
                  </a:schemeClr>
                </a:solidFill>
              </a:rPr>
              <a:t>physical page frames</a:t>
            </a:r>
          </a:p>
          <a:p>
            <a:pPr algn="ctr">
              <a:spcAft>
                <a:spcPts val="1000"/>
              </a:spcAft>
            </a:pPr>
            <a:r>
              <a:rPr lang="en-US" dirty="0">
                <a:solidFill>
                  <a:schemeClr val="accent5">
                    <a:lumMod val="75000"/>
                  </a:schemeClr>
                </a:solidFill>
              </a:rPr>
              <a:t>Determined by physical mem</a:t>
            </a:r>
          </a:p>
          <a:p>
            <a:pPr algn="ctr">
              <a:spcAft>
                <a:spcPts val="1000"/>
              </a:spcAft>
            </a:pPr>
            <a:r>
              <a:rPr lang="en-US" dirty="0">
                <a:solidFill>
                  <a:schemeClr val="accent5">
                    <a:lumMod val="75000"/>
                  </a:schemeClr>
                </a:solidFill>
              </a:rPr>
              <a:t>Physical frame size</a:t>
            </a:r>
          </a:p>
        </p:txBody>
      </p:sp>
      <p:cxnSp>
        <p:nvCxnSpPr>
          <p:cNvPr id="27" name="Straight Connector 26"/>
          <p:cNvCxnSpPr/>
          <p:nvPr/>
        </p:nvCxnSpPr>
        <p:spPr>
          <a:xfrm>
            <a:off x="4350786" y="1716705"/>
            <a:ext cx="0" cy="4771964"/>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010769" y="5032532"/>
            <a:ext cx="658497" cy="95241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361090" y="5032532"/>
            <a:ext cx="658497" cy="95241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2010769" y="5302971"/>
            <a:ext cx="658497" cy="188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361090" y="5302971"/>
            <a:ext cx="658497" cy="188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278283" y="5077060"/>
            <a:ext cx="1099455" cy="338554"/>
          </a:xfrm>
          <a:prstGeom prst="rect">
            <a:avLst/>
          </a:prstGeom>
          <a:noFill/>
        </p:spPr>
        <p:txBody>
          <a:bodyPr wrap="square" rtlCol="0">
            <a:spAutoFit/>
          </a:bodyPr>
          <a:lstStyle/>
          <a:p>
            <a:pPr algn="r"/>
            <a:r>
              <a:rPr lang="en-US" sz="1600" dirty="0">
                <a:solidFill>
                  <a:srgbClr val="3366FF"/>
                </a:solidFill>
              </a:rPr>
              <a:t>VP start</a:t>
            </a:r>
          </a:p>
        </p:txBody>
      </p:sp>
      <p:sp>
        <p:nvSpPr>
          <p:cNvPr id="33" name="TextBox 32"/>
          <p:cNvSpPr txBox="1"/>
          <p:nvPr/>
        </p:nvSpPr>
        <p:spPr>
          <a:xfrm>
            <a:off x="4671218" y="5025400"/>
            <a:ext cx="1099455" cy="338554"/>
          </a:xfrm>
          <a:prstGeom prst="rect">
            <a:avLst/>
          </a:prstGeom>
          <a:noFill/>
        </p:spPr>
        <p:txBody>
          <a:bodyPr wrap="square" rtlCol="0">
            <a:spAutoFit/>
          </a:bodyPr>
          <a:lstStyle/>
          <a:p>
            <a:pPr algn="r"/>
            <a:r>
              <a:rPr lang="en-US" sz="1600" dirty="0">
                <a:solidFill>
                  <a:schemeClr val="accent5">
                    <a:lumMod val="75000"/>
                  </a:schemeClr>
                </a:solidFill>
              </a:rPr>
              <a:t>PF start</a:t>
            </a:r>
          </a:p>
        </p:txBody>
      </p:sp>
      <p:grpSp>
        <p:nvGrpSpPr>
          <p:cNvPr id="40" name="Group 39"/>
          <p:cNvGrpSpPr/>
          <p:nvPr/>
        </p:nvGrpSpPr>
        <p:grpSpPr>
          <a:xfrm>
            <a:off x="2880927" y="5011138"/>
            <a:ext cx="928951" cy="347662"/>
            <a:chOff x="2904444" y="4966610"/>
            <a:chExt cx="928951" cy="347662"/>
          </a:xfrm>
        </p:grpSpPr>
        <p:cxnSp>
          <p:nvCxnSpPr>
            <p:cNvPr id="35" name="Straight Connector 34"/>
            <p:cNvCxnSpPr/>
            <p:nvPr/>
          </p:nvCxnSpPr>
          <p:spPr>
            <a:xfrm>
              <a:off x="2904444" y="5032532"/>
              <a:ext cx="329248" cy="0"/>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904444" y="5314272"/>
              <a:ext cx="329248" cy="0"/>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127862" y="4966610"/>
              <a:ext cx="705533" cy="338554"/>
            </a:xfrm>
            <a:prstGeom prst="rect">
              <a:avLst/>
            </a:prstGeom>
            <a:noFill/>
            <a:ln>
              <a:noFill/>
            </a:ln>
          </p:spPr>
          <p:txBody>
            <a:bodyPr wrap="square" rtlCol="0">
              <a:spAutoFit/>
            </a:bodyPr>
            <a:lstStyle/>
            <a:p>
              <a:r>
                <a:rPr lang="en-US" sz="1600" dirty="0">
                  <a:solidFill>
                    <a:srgbClr val="3366FF"/>
                  </a:solidFill>
                </a:rPr>
                <a:t>offset</a:t>
              </a:r>
            </a:p>
          </p:txBody>
        </p:sp>
        <p:cxnSp>
          <p:nvCxnSpPr>
            <p:cNvPr id="39" name="Straight Arrow Connector 38"/>
            <p:cNvCxnSpPr/>
            <p:nvPr/>
          </p:nvCxnSpPr>
          <p:spPr>
            <a:xfrm>
              <a:off x="3057309" y="5025400"/>
              <a:ext cx="0" cy="288872"/>
            </a:xfrm>
            <a:prstGeom prst="straightConnector1">
              <a:avLst/>
            </a:prstGeom>
            <a:ln>
              <a:solidFill>
                <a:srgbClr val="3366FF"/>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41" name="Group 40"/>
          <p:cNvGrpSpPr/>
          <p:nvPr/>
        </p:nvGrpSpPr>
        <p:grpSpPr>
          <a:xfrm>
            <a:off x="7172453" y="4982995"/>
            <a:ext cx="928951" cy="347662"/>
            <a:chOff x="2904444" y="4966610"/>
            <a:chExt cx="928951" cy="347662"/>
          </a:xfrm>
        </p:grpSpPr>
        <p:cxnSp>
          <p:nvCxnSpPr>
            <p:cNvPr id="42" name="Straight Connector 41"/>
            <p:cNvCxnSpPr/>
            <p:nvPr/>
          </p:nvCxnSpPr>
          <p:spPr>
            <a:xfrm>
              <a:off x="2904444" y="5032532"/>
              <a:ext cx="329248"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904444" y="5314272"/>
              <a:ext cx="329248"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127862" y="4966610"/>
              <a:ext cx="705533" cy="338554"/>
            </a:xfrm>
            <a:prstGeom prst="rect">
              <a:avLst/>
            </a:prstGeom>
            <a:noFill/>
          </p:spPr>
          <p:txBody>
            <a:bodyPr wrap="square" rtlCol="0">
              <a:spAutoFit/>
            </a:bodyPr>
            <a:lstStyle/>
            <a:p>
              <a:r>
                <a:rPr lang="en-US" sz="1600" dirty="0">
                  <a:solidFill>
                    <a:schemeClr val="accent5">
                      <a:lumMod val="75000"/>
                    </a:schemeClr>
                  </a:solidFill>
                </a:rPr>
                <a:t>offset</a:t>
              </a:r>
            </a:p>
          </p:txBody>
        </p:sp>
        <p:cxnSp>
          <p:nvCxnSpPr>
            <p:cNvPr id="45" name="Straight Arrow Connector 44"/>
            <p:cNvCxnSpPr/>
            <p:nvPr/>
          </p:nvCxnSpPr>
          <p:spPr>
            <a:xfrm>
              <a:off x="3057309" y="5025400"/>
              <a:ext cx="0" cy="288872"/>
            </a:xfrm>
            <a:prstGeom prst="straightConnector1">
              <a:avLst/>
            </a:prstGeom>
            <a:ln>
              <a:solidFill>
                <a:schemeClr val="accent5">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46" name="TextBox 45"/>
          <p:cNvSpPr txBox="1"/>
          <p:nvPr/>
        </p:nvSpPr>
        <p:spPr>
          <a:xfrm>
            <a:off x="911314" y="5261022"/>
            <a:ext cx="1099455" cy="307777"/>
          </a:xfrm>
          <a:prstGeom prst="rect">
            <a:avLst/>
          </a:prstGeom>
          <a:noFill/>
        </p:spPr>
        <p:txBody>
          <a:bodyPr wrap="square" rtlCol="0">
            <a:spAutoFit/>
          </a:bodyPr>
          <a:lstStyle/>
          <a:p>
            <a:pPr algn="r"/>
            <a:r>
              <a:rPr lang="en-US" sz="1400" dirty="0">
                <a:solidFill>
                  <a:srgbClr val="3366FF"/>
                </a:solidFill>
              </a:rPr>
              <a:t>1400</a:t>
            </a:r>
          </a:p>
        </p:txBody>
      </p:sp>
      <p:sp>
        <p:nvSpPr>
          <p:cNvPr id="47" name="TextBox 46"/>
          <p:cNvSpPr txBox="1"/>
          <p:nvPr/>
        </p:nvSpPr>
        <p:spPr>
          <a:xfrm>
            <a:off x="5261635" y="5272993"/>
            <a:ext cx="1099455" cy="307777"/>
          </a:xfrm>
          <a:prstGeom prst="rect">
            <a:avLst/>
          </a:prstGeom>
          <a:noFill/>
        </p:spPr>
        <p:txBody>
          <a:bodyPr wrap="square" rtlCol="0">
            <a:spAutoFit/>
          </a:bodyPr>
          <a:lstStyle/>
          <a:p>
            <a:pPr algn="r"/>
            <a:r>
              <a:rPr lang="en-US" sz="1400" dirty="0">
                <a:solidFill>
                  <a:schemeClr val="accent5">
                    <a:lumMod val="75000"/>
                  </a:schemeClr>
                </a:solidFill>
              </a:rPr>
              <a:t>5400</a:t>
            </a:r>
          </a:p>
        </p:txBody>
      </p:sp>
      <p:cxnSp>
        <p:nvCxnSpPr>
          <p:cNvPr id="52" name="Straight Arrow Connector 51"/>
          <p:cNvCxnSpPr>
            <a:stCxn id="32" idx="3"/>
          </p:cNvCxnSpPr>
          <p:nvPr/>
        </p:nvCxnSpPr>
        <p:spPr>
          <a:xfrm flipV="1">
            <a:off x="1377738" y="5041785"/>
            <a:ext cx="633031" cy="204552"/>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33" idx="3"/>
          </p:cNvCxnSpPr>
          <p:nvPr/>
        </p:nvCxnSpPr>
        <p:spPr>
          <a:xfrm flipV="1">
            <a:off x="5770673" y="5011138"/>
            <a:ext cx="590417" cy="183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cxnSpLocks/>
          </p:cNvCxnSpPr>
          <p:nvPr/>
        </p:nvCxnSpPr>
        <p:spPr>
          <a:xfrm>
            <a:off x="3304246" y="3939014"/>
            <a:ext cx="217983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210175" y="4749876"/>
            <a:ext cx="2516403"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553662" y="3588992"/>
            <a:ext cx="2598712" cy="369332"/>
          </a:xfrm>
          <a:prstGeom prst="rect">
            <a:avLst/>
          </a:prstGeom>
          <a:noFill/>
        </p:spPr>
        <p:txBody>
          <a:bodyPr wrap="square" rtlCol="0">
            <a:spAutoFit/>
          </a:bodyPr>
          <a:lstStyle/>
          <a:p>
            <a:r>
              <a:rPr lang="en-US" dirty="0">
                <a:solidFill>
                  <a:schemeClr val="accent1">
                    <a:lumMod val="60000"/>
                    <a:lumOff val="40000"/>
                  </a:schemeClr>
                </a:solidFill>
              </a:rPr>
              <a:t>Rarely equal</a:t>
            </a:r>
          </a:p>
        </p:txBody>
      </p:sp>
      <p:sp>
        <p:nvSpPr>
          <p:cNvPr id="61" name="TextBox 60"/>
          <p:cNvSpPr txBox="1"/>
          <p:nvPr/>
        </p:nvSpPr>
        <p:spPr>
          <a:xfrm>
            <a:off x="3507089" y="4389294"/>
            <a:ext cx="1646245" cy="369332"/>
          </a:xfrm>
          <a:prstGeom prst="rect">
            <a:avLst/>
          </a:prstGeom>
          <a:noFill/>
        </p:spPr>
        <p:txBody>
          <a:bodyPr wrap="square" rtlCol="0">
            <a:spAutoFit/>
          </a:bodyPr>
          <a:lstStyle/>
          <a:p>
            <a:r>
              <a:rPr lang="en-US" dirty="0">
                <a:solidFill>
                  <a:schemeClr val="accent1">
                    <a:lumMod val="60000"/>
                    <a:lumOff val="40000"/>
                  </a:schemeClr>
                </a:solidFill>
              </a:rPr>
              <a:t>Always equal</a:t>
            </a:r>
          </a:p>
        </p:txBody>
      </p:sp>
      <p:grpSp>
        <p:nvGrpSpPr>
          <p:cNvPr id="64" name="Group 63"/>
          <p:cNvGrpSpPr/>
          <p:nvPr/>
        </p:nvGrpSpPr>
        <p:grpSpPr>
          <a:xfrm>
            <a:off x="1293471" y="6212731"/>
            <a:ext cx="2010776" cy="359680"/>
            <a:chOff x="1293471" y="6212731"/>
            <a:chExt cx="1357922" cy="359680"/>
          </a:xfrm>
        </p:grpSpPr>
        <p:sp>
          <p:nvSpPr>
            <p:cNvPr id="62" name="Rectangle 61"/>
            <p:cNvSpPr/>
            <p:nvPr/>
          </p:nvSpPr>
          <p:spPr>
            <a:xfrm>
              <a:off x="1293471" y="6212731"/>
              <a:ext cx="599703" cy="359680"/>
            </a:xfrm>
            <a:prstGeom prst="rect">
              <a:avLst/>
            </a:prstGeom>
            <a:solidFill>
              <a:srgbClr val="3366FF"/>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VPN=1</a:t>
              </a:r>
            </a:p>
          </p:txBody>
        </p:sp>
        <p:sp>
          <p:nvSpPr>
            <p:cNvPr id="63" name="Rectangle 62"/>
            <p:cNvSpPr/>
            <p:nvPr/>
          </p:nvSpPr>
          <p:spPr>
            <a:xfrm>
              <a:off x="1916692" y="6212731"/>
              <a:ext cx="734701" cy="359680"/>
            </a:xfrm>
            <a:prstGeom prst="rect">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offs=400</a:t>
              </a:r>
            </a:p>
          </p:txBody>
        </p:sp>
      </p:grpSp>
      <p:grpSp>
        <p:nvGrpSpPr>
          <p:cNvPr id="65" name="Group 64"/>
          <p:cNvGrpSpPr/>
          <p:nvPr/>
        </p:nvGrpSpPr>
        <p:grpSpPr>
          <a:xfrm>
            <a:off x="5726578" y="6212731"/>
            <a:ext cx="2010776" cy="359680"/>
            <a:chOff x="1293471" y="6212731"/>
            <a:chExt cx="1357922" cy="359680"/>
          </a:xfrm>
        </p:grpSpPr>
        <p:sp>
          <p:nvSpPr>
            <p:cNvPr id="66" name="Rectangle 65"/>
            <p:cNvSpPr/>
            <p:nvPr/>
          </p:nvSpPr>
          <p:spPr>
            <a:xfrm>
              <a:off x="1293471" y="6212731"/>
              <a:ext cx="599703" cy="359680"/>
            </a:xfrm>
            <a:prstGeom prst="rect">
              <a:avLst/>
            </a:prstGeom>
            <a:solidFill>
              <a:schemeClr val="accent5">
                <a:lumMod val="60000"/>
                <a:lumOff val="4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PFN=5</a:t>
              </a:r>
            </a:p>
          </p:txBody>
        </p:sp>
        <p:sp>
          <p:nvSpPr>
            <p:cNvPr id="67" name="Rectangle 66"/>
            <p:cNvSpPr/>
            <p:nvPr/>
          </p:nvSpPr>
          <p:spPr>
            <a:xfrm>
              <a:off x="1916692" y="6212731"/>
              <a:ext cx="734701" cy="359680"/>
            </a:xfrm>
            <a:prstGeom prst="rect">
              <a:avLst/>
            </a:prstGeom>
            <a:solidFill>
              <a:schemeClr val="accent3">
                <a:lumMod val="60000"/>
                <a:lumOff val="40000"/>
              </a:schemeClr>
            </a:solidFill>
            <a:ln>
              <a:solidFill>
                <a:srgbClr val="BF8B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offs=400</a:t>
              </a:r>
            </a:p>
          </p:txBody>
        </p:sp>
      </p:grpSp>
      <p:sp>
        <p:nvSpPr>
          <p:cNvPr id="69" name="Freeform 68"/>
          <p:cNvSpPr/>
          <p:nvPr/>
        </p:nvSpPr>
        <p:spPr>
          <a:xfrm>
            <a:off x="2786855" y="5963867"/>
            <a:ext cx="4327268" cy="244490"/>
          </a:xfrm>
          <a:custGeom>
            <a:avLst/>
            <a:gdLst>
              <a:gd name="connsiteX0" fmla="*/ 0 w 4327268"/>
              <a:gd name="connsiteY0" fmla="*/ 244490 h 244490"/>
              <a:gd name="connsiteX1" fmla="*/ 623221 w 4327268"/>
              <a:gd name="connsiteY1" fmla="*/ 32841 h 244490"/>
              <a:gd name="connsiteX2" fmla="*/ 2539918 w 4327268"/>
              <a:gd name="connsiteY2" fmla="*/ 21083 h 244490"/>
              <a:gd name="connsiteX3" fmla="*/ 4327268 w 4327268"/>
              <a:gd name="connsiteY3" fmla="*/ 232731 h 244490"/>
            </a:gdLst>
            <a:ahLst/>
            <a:cxnLst>
              <a:cxn ang="0">
                <a:pos x="connsiteX0" y="connsiteY0"/>
              </a:cxn>
              <a:cxn ang="0">
                <a:pos x="connsiteX1" y="connsiteY1"/>
              </a:cxn>
              <a:cxn ang="0">
                <a:pos x="connsiteX2" y="connsiteY2"/>
              </a:cxn>
              <a:cxn ang="0">
                <a:pos x="connsiteX3" y="connsiteY3"/>
              </a:cxn>
            </a:cxnLst>
            <a:rect l="l" t="t" r="r" b="b"/>
            <a:pathLst>
              <a:path w="4327268" h="244490">
                <a:moveTo>
                  <a:pt x="0" y="244490"/>
                </a:moveTo>
                <a:cubicBezTo>
                  <a:pt x="99951" y="157282"/>
                  <a:pt x="199902" y="70075"/>
                  <a:pt x="623221" y="32841"/>
                </a:cubicBezTo>
                <a:cubicBezTo>
                  <a:pt x="1046540" y="-4393"/>
                  <a:pt x="1922577" y="-12232"/>
                  <a:pt x="2539918" y="21083"/>
                </a:cubicBezTo>
                <a:cubicBezTo>
                  <a:pt x="3157259" y="54398"/>
                  <a:pt x="4327268" y="232731"/>
                  <a:pt x="4327268" y="232731"/>
                </a:cubicBezTo>
              </a:path>
            </a:pathLst>
          </a:custGeom>
          <a:ln w="38100" cmpd="sng">
            <a:solidFill>
              <a:schemeClr val="accent3">
                <a:lumMod val="75000"/>
              </a:schemeClr>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Freeform 69"/>
          <p:cNvSpPr/>
          <p:nvPr/>
        </p:nvSpPr>
        <p:spPr>
          <a:xfrm>
            <a:off x="1539758" y="6584622"/>
            <a:ext cx="4668931" cy="212528"/>
          </a:xfrm>
          <a:custGeom>
            <a:avLst/>
            <a:gdLst>
              <a:gd name="connsiteX0" fmla="*/ 113648 w 4758794"/>
              <a:gd name="connsiteY0" fmla="*/ 23516 h 187345"/>
              <a:gd name="connsiteX1" fmla="*/ 501691 w 4758794"/>
              <a:gd name="connsiteY1" fmla="*/ 152857 h 187345"/>
              <a:gd name="connsiteX2" fmla="*/ 4088150 w 4758794"/>
              <a:gd name="connsiteY2" fmla="*/ 176373 h 187345"/>
              <a:gd name="connsiteX3" fmla="*/ 4758406 w 4758794"/>
              <a:gd name="connsiteY3" fmla="*/ 0 h 187345"/>
              <a:gd name="connsiteX0" fmla="*/ 24173 w 4668931"/>
              <a:gd name="connsiteY0" fmla="*/ 23516 h 212528"/>
              <a:gd name="connsiteX1" fmla="*/ 1011919 w 4668931"/>
              <a:gd name="connsiteY1" fmla="*/ 199890 h 212528"/>
              <a:gd name="connsiteX2" fmla="*/ 3998675 w 4668931"/>
              <a:gd name="connsiteY2" fmla="*/ 176373 h 212528"/>
              <a:gd name="connsiteX3" fmla="*/ 4668931 w 4668931"/>
              <a:gd name="connsiteY3" fmla="*/ 0 h 212528"/>
            </a:gdLst>
            <a:ahLst/>
            <a:cxnLst>
              <a:cxn ang="0">
                <a:pos x="connsiteX0" y="connsiteY0"/>
              </a:cxn>
              <a:cxn ang="0">
                <a:pos x="connsiteX1" y="connsiteY1"/>
              </a:cxn>
              <a:cxn ang="0">
                <a:pos x="connsiteX2" y="connsiteY2"/>
              </a:cxn>
              <a:cxn ang="0">
                <a:pos x="connsiteX3" y="connsiteY3"/>
              </a:cxn>
            </a:cxnLst>
            <a:rect l="l" t="t" r="r" b="b"/>
            <a:pathLst>
              <a:path w="4668931" h="212528">
                <a:moveTo>
                  <a:pt x="24173" y="23516"/>
                </a:moveTo>
                <a:cubicBezTo>
                  <a:pt x="-113014" y="75448"/>
                  <a:pt x="349502" y="174414"/>
                  <a:pt x="1011919" y="199890"/>
                </a:cubicBezTo>
                <a:cubicBezTo>
                  <a:pt x="1674336" y="225366"/>
                  <a:pt x="3389173" y="209688"/>
                  <a:pt x="3998675" y="176373"/>
                </a:cubicBezTo>
                <a:cubicBezTo>
                  <a:pt x="4608177" y="143058"/>
                  <a:pt x="4668931" y="0"/>
                  <a:pt x="4668931" y="0"/>
                </a:cubicBezTo>
              </a:path>
            </a:pathLst>
          </a:custGeom>
          <a:ln w="38100" cmpd="sng">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TextBox 70"/>
          <p:cNvSpPr txBox="1"/>
          <p:nvPr/>
        </p:nvSpPr>
        <p:spPr>
          <a:xfrm>
            <a:off x="3389036" y="6399956"/>
            <a:ext cx="1667284" cy="369332"/>
          </a:xfrm>
          <a:prstGeom prst="rect">
            <a:avLst/>
          </a:prstGeom>
          <a:noFill/>
        </p:spPr>
        <p:txBody>
          <a:bodyPr wrap="square" rtlCol="0">
            <a:spAutoFit/>
          </a:bodyPr>
          <a:lstStyle/>
          <a:p>
            <a:r>
              <a:rPr lang="en-US" dirty="0">
                <a:solidFill>
                  <a:srgbClr val="3366FF"/>
                </a:solidFill>
              </a:rPr>
              <a:t>translation</a:t>
            </a:r>
          </a:p>
        </p:txBody>
      </p:sp>
      <p:sp>
        <p:nvSpPr>
          <p:cNvPr id="68" name="TextBox 67">
            <a:extLst>
              <a:ext uri="{FF2B5EF4-FFF2-40B4-BE49-F238E27FC236}">
                <a16:creationId xmlns:a16="http://schemas.microsoft.com/office/drawing/2014/main" id="{10595C4A-412D-C247-B7CD-AEEE2C8B23F0}"/>
              </a:ext>
            </a:extLst>
          </p:cNvPr>
          <p:cNvSpPr txBox="1"/>
          <p:nvPr/>
        </p:nvSpPr>
        <p:spPr>
          <a:xfrm>
            <a:off x="7172453" y="2007659"/>
            <a:ext cx="768226" cy="307777"/>
          </a:xfrm>
          <a:prstGeom prst="rect">
            <a:avLst/>
          </a:prstGeom>
          <a:noFill/>
        </p:spPr>
        <p:txBody>
          <a:bodyPr wrap="square" rtlCol="0">
            <a:spAutoFit/>
          </a:bodyPr>
          <a:lstStyle/>
          <a:p>
            <a:r>
              <a:rPr lang="en-US" sz="1400" dirty="0"/>
              <a:t>0</a:t>
            </a:r>
          </a:p>
        </p:txBody>
      </p:sp>
      <p:sp>
        <p:nvSpPr>
          <p:cNvPr id="72" name="TextBox 71">
            <a:extLst>
              <a:ext uri="{FF2B5EF4-FFF2-40B4-BE49-F238E27FC236}">
                <a16:creationId xmlns:a16="http://schemas.microsoft.com/office/drawing/2014/main" id="{73613FC1-A6C1-CA4C-801A-63DF793BDD1D}"/>
              </a:ext>
            </a:extLst>
          </p:cNvPr>
          <p:cNvSpPr txBox="1"/>
          <p:nvPr/>
        </p:nvSpPr>
        <p:spPr>
          <a:xfrm>
            <a:off x="7133730" y="3422356"/>
            <a:ext cx="1896160" cy="307777"/>
          </a:xfrm>
          <a:prstGeom prst="rect">
            <a:avLst/>
          </a:prstGeom>
          <a:noFill/>
        </p:spPr>
        <p:txBody>
          <a:bodyPr wrap="square" rtlCol="0">
            <a:spAutoFit/>
          </a:bodyPr>
          <a:lstStyle/>
          <a:p>
            <a:r>
              <a:rPr lang="en-US" sz="1400" dirty="0"/>
              <a:t>Highest address</a:t>
            </a:r>
          </a:p>
        </p:txBody>
      </p:sp>
      <p:sp>
        <p:nvSpPr>
          <p:cNvPr id="3" name="Left Brace 2">
            <a:extLst>
              <a:ext uri="{FF2B5EF4-FFF2-40B4-BE49-F238E27FC236}">
                <a16:creationId xmlns:a16="http://schemas.microsoft.com/office/drawing/2014/main" id="{F7B2F3ED-740B-614D-9C5B-74CF342E04C3}"/>
              </a:ext>
            </a:extLst>
          </p:cNvPr>
          <p:cNvSpPr/>
          <p:nvPr/>
        </p:nvSpPr>
        <p:spPr>
          <a:xfrm rot="16200000">
            <a:off x="4779997" y="2894549"/>
            <a:ext cx="258683" cy="62322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3353C003-E52C-A540-A311-3EEF01E1D97C}"/>
              </a:ext>
            </a:extLst>
          </p:cNvPr>
          <p:cNvSpPr txBox="1"/>
          <p:nvPr/>
        </p:nvSpPr>
        <p:spPr>
          <a:xfrm>
            <a:off x="4715850" y="3326767"/>
            <a:ext cx="768226" cy="307777"/>
          </a:xfrm>
          <a:prstGeom prst="rect">
            <a:avLst/>
          </a:prstGeom>
          <a:noFill/>
        </p:spPr>
        <p:txBody>
          <a:bodyPr wrap="square" rtlCol="0">
            <a:spAutoFit/>
          </a:bodyPr>
          <a:lstStyle/>
          <a:p>
            <a:r>
              <a:rPr lang="en-US" sz="1400" dirty="0"/>
              <a:t>np</a:t>
            </a:r>
          </a:p>
        </p:txBody>
      </p:sp>
      <p:sp>
        <p:nvSpPr>
          <p:cNvPr id="74" name="Left Brace 73">
            <a:extLst>
              <a:ext uri="{FF2B5EF4-FFF2-40B4-BE49-F238E27FC236}">
                <a16:creationId xmlns:a16="http://schemas.microsoft.com/office/drawing/2014/main" id="{FB2D78A1-8417-4A42-8580-C5908F12DEB3}"/>
              </a:ext>
            </a:extLst>
          </p:cNvPr>
          <p:cNvSpPr/>
          <p:nvPr/>
        </p:nvSpPr>
        <p:spPr>
          <a:xfrm rot="16200000">
            <a:off x="539872" y="2929929"/>
            <a:ext cx="258683" cy="62322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2838D762-F3DE-5C46-AC16-E86C61E7A7C3}"/>
              </a:ext>
            </a:extLst>
          </p:cNvPr>
          <p:cNvSpPr txBox="1"/>
          <p:nvPr/>
        </p:nvSpPr>
        <p:spPr>
          <a:xfrm>
            <a:off x="475725" y="3362147"/>
            <a:ext cx="768226" cy="307777"/>
          </a:xfrm>
          <a:prstGeom prst="rect">
            <a:avLst/>
          </a:prstGeom>
          <a:noFill/>
        </p:spPr>
        <p:txBody>
          <a:bodyPr wrap="square" rtlCol="0">
            <a:spAutoFit/>
          </a:bodyPr>
          <a:lstStyle/>
          <a:p>
            <a:r>
              <a:rPr lang="en-US" sz="1400" dirty="0" err="1"/>
              <a:t>nv</a:t>
            </a:r>
            <a:endParaRPr lang="en-US" sz="1400" dirty="0"/>
          </a:p>
        </p:txBody>
      </p:sp>
    </p:spTree>
    <p:extLst>
      <p:ext uri="{BB962C8B-B14F-4D97-AF65-F5344CB8AC3E}">
        <p14:creationId xmlns:p14="http://schemas.microsoft.com/office/powerpoint/2010/main" val="392392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1"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dissolve">
                                      <p:cBhvr>
                                        <p:cTn id="16" dur="500"/>
                                        <p:tgtEl>
                                          <p:spTgt spid="7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dissolve">
                                      <p:cBhvr>
                                        <p:cTn id="19" dur="500"/>
                                        <p:tgtEl>
                                          <p:spTgt spid="7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ssolve">
                                      <p:cBhvr>
                                        <p:cTn id="33" dur="500"/>
                                        <p:tgtEl>
                                          <p:spTgt spid="15"/>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500"/>
                                        <p:tgtEl>
                                          <p:spTgt spid="7"/>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dissolve">
                                      <p:cBhvr>
                                        <p:cTn id="50" dur="500"/>
                                        <p:tgtEl>
                                          <p:spTgt spid="11"/>
                                        </p:tgtEl>
                                      </p:cBhvr>
                                    </p:animEffect>
                                  </p:childTnLst>
                                </p:cTn>
                              </p:par>
                              <p:par>
                                <p:cTn id="51" presetID="9" presetClass="entr" presetSubtype="0" fill="hold" grpId="1"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dissolve">
                                      <p:cBhvr>
                                        <p:cTn id="53" dur="500"/>
                                        <p:tgtEl>
                                          <p:spTgt spid="73"/>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dissolve">
                                      <p:cBhvr>
                                        <p:cTn id="56" dur="500"/>
                                        <p:tgtEl>
                                          <p:spTgt spid="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dissolve">
                                      <p:cBhvr>
                                        <p:cTn id="61" dur="500"/>
                                        <p:tgtEl>
                                          <p:spTgt spid="1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ssolve">
                                      <p:cBhvr>
                                        <p:cTn id="67" dur="500"/>
                                        <p:tgtEl>
                                          <p:spTgt spid="1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dissolve">
                                      <p:cBhvr>
                                        <p:cTn id="70" dur="500"/>
                                        <p:tgtEl>
                                          <p:spTgt spid="2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dissolve">
                                      <p:cBhvr>
                                        <p:cTn id="73" dur="500"/>
                                        <p:tgtEl>
                                          <p:spTgt spid="2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dissolve">
                                      <p:cBhvr>
                                        <p:cTn id="76" dur="500"/>
                                        <p:tgtEl>
                                          <p:spTgt spid="2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dissolve">
                                      <p:cBhvr>
                                        <p:cTn id="79" dur="500"/>
                                        <p:tgtEl>
                                          <p:spTgt spid="6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dissolve">
                                      <p:cBhvr>
                                        <p:cTn id="82" dur="500"/>
                                        <p:tgtEl>
                                          <p:spTgt spid="72"/>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4">
                                            <p:txEl>
                                              <p:pRg st="0" end="0"/>
                                            </p:txEl>
                                          </p:spTgt>
                                        </p:tgtEl>
                                        <p:attrNameLst>
                                          <p:attrName>style.visibility</p:attrName>
                                        </p:attrNameLst>
                                      </p:cBhvr>
                                      <p:to>
                                        <p:strVal val="visible"/>
                                      </p:to>
                                    </p:set>
                                    <p:animEffect transition="in" filter="dissolve">
                                      <p:cBhvr>
                                        <p:cTn id="87" dur="500"/>
                                        <p:tgtEl>
                                          <p:spTgt spid="24">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dissolve">
                                      <p:cBhvr>
                                        <p:cTn id="92" dur="500"/>
                                        <p:tgtEl>
                                          <p:spTgt spid="25">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dissolve">
                                      <p:cBhvr>
                                        <p:cTn id="97" dur="500"/>
                                        <p:tgtEl>
                                          <p:spTgt spid="60"/>
                                        </p:tgtEl>
                                      </p:cBhvr>
                                    </p:animEffect>
                                  </p:childTnLst>
                                </p:cTn>
                              </p:par>
                              <p:par>
                                <p:cTn id="98" presetID="9" presetClass="entr" presetSubtype="0" fill="hold"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dissolve">
                                      <p:cBhvr>
                                        <p:cTn id="100" dur="500"/>
                                        <p:tgtEl>
                                          <p:spTgt spid="58"/>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24">
                                            <p:txEl>
                                              <p:pRg st="1" end="1"/>
                                            </p:txEl>
                                          </p:spTgt>
                                        </p:tgtEl>
                                        <p:attrNameLst>
                                          <p:attrName>style.visibility</p:attrName>
                                        </p:attrNameLst>
                                      </p:cBhvr>
                                      <p:to>
                                        <p:strVal val="visible"/>
                                      </p:to>
                                    </p:set>
                                    <p:animEffect transition="in" filter="dissolve">
                                      <p:cBhvr>
                                        <p:cTn id="105" dur="500"/>
                                        <p:tgtEl>
                                          <p:spTgt spid="24">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25">
                                            <p:txEl>
                                              <p:pRg st="1" end="1"/>
                                            </p:txEl>
                                          </p:spTgt>
                                        </p:tgtEl>
                                        <p:attrNameLst>
                                          <p:attrName>style.visibility</p:attrName>
                                        </p:attrNameLst>
                                      </p:cBhvr>
                                      <p:to>
                                        <p:strVal val="visible"/>
                                      </p:to>
                                    </p:set>
                                    <p:animEffect transition="in" filter="dissolve">
                                      <p:cBhvr>
                                        <p:cTn id="110" dur="500"/>
                                        <p:tgtEl>
                                          <p:spTgt spid="25">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24">
                                            <p:txEl>
                                              <p:pRg st="2" end="2"/>
                                            </p:txEl>
                                          </p:spTgt>
                                        </p:tgtEl>
                                        <p:attrNameLst>
                                          <p:attrName>style.visibility</p:attrName>
                                        </p:attrNameLst>
                                      </p:cBhvr>
                                      <p:to>
                                        <p:strVal val="visible"/>
                                      </p:to>
                                    </p:set>
                                    <p:animEffect transition="in" filter="dissolve">
                                      <p:cBhvr>
                                        <p:cTn id="115" dur="500"/>
                                        <p:tgtEl>
                                          <p:spTgt spid="24">
                                            <p:txEl>
                                              <p:pRg st="2" end="2"/>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5">
                                            <p:txEl>
                                              <p:pRg st="2" end="2"/>
                                            </p:txEl>
                                          </p:spTgt>
                                        </p:tgtEl>
                                        <p:attrNameLst>
                                          <p:attrName>style.visibility</p:attrName>
                                        </p:attrNameLst>
                                      </p:cBhvr>
                                      <p:to>
                                        <p:strVal val="visible"/>
                                      </p:to>
                                    </p:set>
                                    <p:animEffect transition="in" filter="dissolve">
                                      <p:cBhvr>
                                        <p:cTn id="120" dur="500"/>
                                        <p:tgtEl>
                                          <p:spTgt spid="25">
                                            <p:txEl>
                                              <p:pRg st="2" end="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61"/>
                                        </p:tgtEl>
                                        <p:attrNameLst>
                                          <p:attrName>style.visibility</p:attrName>
                                        </p:attrNameLst>
                                      </p:cBhvr>
                                      <p:to>
                                        <p:strVal val="visible"/>
                                      </p:to>
                                    </p:set>
                                    <p:animEffect transition="in" filter="dissolve">
                                      <p:cBhvr>
                                        <p:cTn id="125" dur="500"/>
                                        <p:tgtEl>
                                          <p:spTgt spid="61"/>
                                        </p:tgtEl>
                                      </p:cBhvr>
                                    </p:animEffect>
                                  </p:childTnLst>
                                </p:cTn>
                              </p:par>
                              <p:par>
                                <p:cTn id="126" presetID="9" presetClass="entr" presetSubtype="0" fill="hold" nodeType="withEffect">
                                  <p:stCondLst>
                                    <p:cond delay="0"/>
                                  </p:stCondLst>
                                  <p:childTnLst>
                                    <p:set>
                                      <p:cBhvr>
                                        <p:cTn id="127" dur="1" fill="hold">
                                          <p:stCondLst>
                                            <p:cond delay="0"/>
                                          </p:stCondLst>
                                        </p:cTn>
                                        <p:tgtEl>
                                          <p:spTgt spid="59"/>
                                        </p:tgtEl>
                                        <p:attrNameLst>
                                          <p:attrName>style.visibility</p:attrName>
                                        </p:attrNameLst>
                                      </p:cBhvr>
                                      <p:to>
                                        <p:strVal val="visible"/>
                                      </p:to>
                                    </p:set>
                                    <p:animEffect transition="in" filter="dissolve">
                                      <p:cBhvr>
                                        <p:cTn id="128" dur="500"/>
                                        <p:tgtEl>
                                          <p:spTgt spid="59"/>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28"/>
                                        </p:tgtEl>
                                        <p:attrNameLst>
                                          <p:attrName>style.visibility</p:attrName>
                                        </p:attrNameLst>
                                      </p:cBhvr>
                                      <p:to>
                                        <p:strVal val="visible"/>
                                      </p:to>
                                    </p:set>
                                    <p:animEffect transition="in" filter="dissolve">
                                      <p:cBhvr>
                                        <p:cTn id="133" dur="500"/>
                                        <p:tgtEl>
                                          <p:spTgt spid="28"/>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30"/>
                                        </p:tgtEl>
                                        <p:attrNameLst>
                                          <p:attrName>style.visibility</p:attrName>
                                        </p:attrNameLst>
                                      </p:cBhvr>
                                      <p:to>
                                        <p:strVal val="visible"/>
                                      </p:to>
                                    </p:set>
                                    <p:animEffect transition="in" filter="dissolve">
                                      <p:cBhvr>
                                        <p:cTn id="136" dur="500"/>
                                        <p:tgtEl>
                                          <p:spTgt spid="30"/>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32"/>
                                        </p:tgtEl>
                                        <p:attrNameLst>
                                          <p:attrName>style.visibility</p:attrName>
                                        </p:attrNameLst>
                                      </p:cBhvr>
                                      <p:to>
                                        <p:strVal val="visible"/>
                                      </p:to>
                                    </p:set>
                                    <p:animEffect transition="in" filter="dissolve">
                                      <p:cBhvr>
                                        <p:cTn id="139" dur="500"/>
                                        <p:tgtEl>
                                          <p:spTgt spid="32"/>
                                        </p:tgtEl>
                                      </p:cBhvr>
                                    </p:animEffect>
                                  </p:childTnLst>
                                </p:cTn>
                              </p:par>
                              <p:par>
                                <p:cTn id="140" presetID="9" presetClass="entr" presetSubtype="0" fill="hold" nodeType="with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dissolve">
                                      <p:cBhvr>
                                        <p:cTn id="142" dur="500"/>
                                        <p:tgtEl>
                                          <p:spTgt spid="40"/>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dissolve">
                                      <p:cBhvr>
                                        <p:cTn id="145" dur="500"/>
                                        <p:tgtEl>
                                          <p:spTgt spid="46"/>
                                        </p:tgtEl>
                                      </p:cBhvr>
                                    </p:animEffect>
                                  </p:childTnLst>
                                </p:cTn>
                              </p:par>
                              <p:par>
                                <p:cTn id="146" presetID="9" presetClass="entr" presetSubtype="0" fill="hold" nodeType="withEffect">
                                  <p:stCondLst>
                                    <p:cond delay="0"/>
                                  </p:stCondLst>
                                  <p:childTnLst>
                                    <p:set>
                                      <p:cBhvr>
                                        <p:cTn id="147" dur="1" fill="hold">
                                          <p:stCondLst>
                                            <p:cond delay="0"/>
                                          </p:stCondLst>
                                        </p:cTn>
                                        <p:tgtEl>
                                          <p:spTgt spid="52"/>
                                        </p:tgtEl>
                                        <p:attrNameLst>
                                          <p:attrName>style.visibility</p:attrName>
                                        </p:attrNameLst>
                                      </p:cBhvr>
                                      <p:to>
                                        <p:strVal val="visible"/>
                                      </p:to>
                                    </p:set>
                                    <p:animEffect transition="in" filter="dissolve">
                                      <p:cBhvr>
                                        <p:cTn id="148" dur="500"/>
                                        <p:tgtEl>
                                          <p:spTgt spid="5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64"/>
                                        </p:tgtEl>
                                        <p:attrNameLst>
                                          <p:attrName>style.visibility</p:attrName>
                                        </p:attrNameLst>
                                      </p:cBhvr>
                                      <p:to>
                                        <p:strVal val="visible"/>
                                      </p:to>
                                    </p:set>
                                    <p:animEffect transition="in" filter="dissolve">
                                      <p:cBhvr>
                                        <p:cTn id="153" dur="500"/>
                                        <p:tgtEl>
                                          <p:spTgt spid="64"/>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69"/>
                                        </p:tgtEl>
                                        <p:attrNameLst>
                                          <p:attrName>style.visibility</p:attrName>
                                        </p:attrNameLst>
                                      </p:cBhvr>
                                      <p:to>
                                        <p:strVal val="visible"/>
                                      </p:to>
                                    </p:set>
                                    <p:animEffect transition="in" filter="dissolve">
                                      <p:cBhvr>
                                        <p:cTn id="158" dur="500"/>
                                        <p:tgtEl>
                                          <p:spTgt spid="69"/>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71"/>
                                        </p:tgtEl>
                                        <p:attrNameLst>
                                          <p:attrName>style.visibility</p:attrName>
                                        </p:attrNameLst>
                                      </p:cBhvr>
                                      <p:to>
                                        <p:strVal val="visible"/>
                                      </p:to>
                                    </p:set>
                                    <p:animEffect transition="in" filter="dissolve">
                                      <p:cBhvr>
                                        <p:cTn id="163" dur="500"/>
                                        <p:tgtEl>
                                          <p:spTgt spid="71"/>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70"/>
                                        </p:tgtEl>
                                        <p:attrNameLst>
                                          <p:attrName>style.visibility</p:attrName>
                                        </p:attrNameLst>
                                      </p:cBhvr>
                                      <p:to>
                                        <p:strVal val="visible"/>
                                      </p:to>
                                    </p:set>
                                    <p:animEffect transition="in" filter="dissolve">
                                      <p:cBhvr>
                                        <p:cTn id="166" dur="500"/>
                                        <p:tgtEl>
                                          <p:spTgt spid="70"/>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29"/>
                                        </p:tgtEl>
                                        <p:attrNameLst>
                                          <p:attrName>style.visibility</p:attrName>
                                        </p:attrNameLst>
                                      </p:cBhvr>
                                      <p:to>
                                        <p:strVal val="visible"/>
                                      </p:to>
                                    </p:set>
                                    <p:animEffect transition="in" filter="dissolve">
                                      <p:cBhvr>
                                        <p:cTn id="176" dur="500"/>
                                        <p:tgtEl>
                                          <p:spTgt spid="2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31"/>
                                        </p:tgtEl>
                                        <p:attrNameLst>
                                          <p:attrName>style.visibility</p:attrName>
                                        </p:attrNameLst>
                                      </p:cBhvr>
                                      <p:to>
                                        <p:strVal val="visible"/>
                                      </p:to>
                                    </p:set>
                                    <p:animEffect transition="in" filter="dissolve">
                                      <p:cBhvr>
                                        <p:cTn id="179" dur="500"/>
                                        <p:tgtEl>
                                          <p:spTgt spid="31"/>
                                        </p:tgtEl>
                                      </p:cBhvr>
                                    </p:animEffect>
                                  </p:childTnLst>
                                </p:cTn>
                              </p:par>
                              <p:par>
                                <p:cTn id="180" presetID="9" presetClass="entr" presetSubtype="0" fill="hold" nodeType="with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47"/>
                                        </p:tgtEl>
                                        <p:attrNameLst>
                                          <p:attrName>style.visibility</p:attrName>
                                        </p:attrNameLst>
                                      </p:cBhvr>
                                      <p:to>
                                        <p:strVal val="visible"/>
                                      </p:to>
                                    </p:set>
                                    <p:animEffect transition="in" filter="dissolve">
                                      <p:cBhvr>
                                        <p:cTn id="185" dur="500"/>
                                        <p:tgtEl>
                                          <p:spTgt spid="47"/>
                                        </p:tgtEl>
                                      </p:cBhvr>
                                    </p:animEffect>
                                  </p:childTnLst>
                                </p:cTn>
                              </p:par>
                              <p:par>
                                <p:cTn id="186" presetID="9" presetClass="entr" presetSubtype="0" fill="hold" nodeType="withEffect">
                                  <p:stCondLst>
                                    <p:cond delay="0"/>
                                  </p:stCondLst>
                                  <p:childTnLst>
                                    <p:set>
                                      <p:cBhvr>
                                        <p:cTn id="187" dur="1" fill="hold">
                                          <p:stCondLst>
                                            <p:cond delay="0"/>
                                          </p:stCondLst>
                                        </p:cTn>
                                        <p:tgtEl>
                                          <p:spTgt spid="54"/>
                                        </p:tgtEl>
                                        <p:attrNameLst>
                                          <p:attrName>style.visibility</p:attrName>
                                        </p:attrNameLst>
                                      </p:cBhvr>
                                      <p:to>
                                        <p:strVal val="visible"/>
                                      </p:to>
                                    </p:set>
                                    <p:animEffect transition="in" filter="dissolve">
                                      <p:cBhvr>
                                        <p:cTn id="188" dur="500"/>
                                        <p:tgtEl>
                                          <p:spTgt spid="54"/>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33"/>
                                        </p:tgtEl>
                                        <p:attrNameLst>
                                          <p:attrName>style.visibility</p:attrName>
                                        </p:attrNameLst>
                                      </p:cBhvr>
                                      <p:to>
                                        <p:strVal val="visible"/>
                                      </p:to>
                                    </p:set>
                                    <p:animEffect transition="in" filter="dissolve">
                                      <p:cBhvr>
                                        <p:cTn id="19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8" grpId="0" animBg="1"/>
      <p:bldP spid="29" grpId="0" animBg="1"/>
      <p:bldP spid="30" grpId="0" animBg="1"/>
      <p:bldP spid="31" grpId="0" animBg="1"/>
      <p:bldP spid="32" grpId="0"/>
      <p:bldP spid="33" grpId="0"/>
      <p:bldP spid="46" grpId="0"/>
      <p:bldP spid="47" grpId="0"/>
      <p:bldP spid="60" grpId="0"/>
      <p:bldP spid="61" grpId="0"/>
      <p:bldP spid="69" grpId="0" animBg="1"/>
      <p:bldP spid="70" grpId="0" animBg="1"/>
      <p:bldP spid="71" grpId="0"/>
      <p:bldP spid="68" grpId="0"/>
      <p:bldP spid="72" grpId="0"/>
      <p:bldP spid="3" grpId="0" animBg="1"/>
      <p:bldP spid="73" grpId="1"/>
      <p:bldP spid="74" grpId="0" animBg="1"/>
      <p:bldP spid="75"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exactly where is the page table?</a:t>
            </a:r>
          </a:p>
        </p:txBody>
      </p:sp>
      <p:sp>
        <p:nvSpPr>
          <p:cNvPr id="3" name="Content Placeholder 2"/>
          <p:cNvSpPr>
            <a:spLocks noGrp="1"/>
          </p:cNvSpPr>
          <p:nvPr>
            <p:ph idx="1"/>
          </p:nvPr>
        </p:nvSpPr>
        <p:spPr>
          <a:xfrm>
            <a:off x="5326278" y="4709861"/>
            <a:ext cx="3645748" cy="2148139"/>
          </a:xfrm>
        </p:spPr>
        <p:txBody>
          <a:bodyPr/>
          <a:lstStyle/>
          <a:p>
            <a:pPr marL="0" indent="0">
              <a:buNone/>
            </a:pPr>
            <a:r>
              <a:rPr lang="en-US" dirty="0"/>
              <a:t>Hardware!</a:t>
            </a:r>
          </a:p>
          <a:p>
            <a:pPr marL="0" indent="0">
              <a:buNone/>
            </a:pPr>
            <a:r>
              <a:rPr lang="en-US" dirty="0"/>
              <a:t>But it’s not a special device</a:t>
            </a:r>
          </a:p>
          <a:p>
            <a:pPr marL="0" indent="0">
              <a:buNone/>
            </a:pPr>
            <a:r>
              <a:rPr lang="en-US" dirty="0">
                <a:solidFill>
                  <a:schemeClr val="accent1">
                    <a:lumMod val="60000"/>
                    <a:lumOff val="40000"/>
                  </a:schemeClr>
                </a:solidFill>
              </a:rPr>
              <a:t>It’s in physical memory!</a:t>
            </a:r>
          </a:p>
        </p:txBody>
      </p:sp>
      <p:grpSp>
        <p:nvGrpSpPr>
          <p:cNvPr id="4" name="Group 2"/>
          <p:cNvGrpSpPr>
            <a:grpSpLocks/>
          </p:cNvGrpSpPr>
          <p:nvPr/>
        </p:nvGrpSpPr>
        <p:grpSpPr bwMode="auto">
          <a:xfrm>
            <a:off x="481227" y="2147636"/>
            <a:ext cx="8229600" cy="3200400"/>
            <a:chOff x="230" y="1008"/>
            <a:chExt cx="5184" cy="2016"/>
          </a:xfrm>
        </p:grpSpPr>
        <p:sp>
          <p:nvSpPr>
            <p:cNvPr id="5" name="Text Box 3"/>
            <p:cNvSpPr txBox="1">
              <a:spLocks noChangeArrowheads="1"/>
            </p:cNvSpPr>
            <p:nvPr/>
          </p:nvSpPr>
          <p:spPr bwMode="auto">
            <a:xfrm>
              <a:off x="403" y="1872"/>
              <a:ext cx="5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6" name="Oval 4"/>
            <p:cNvSpPr>
              <a:spLocks noChangeArrowheads="1"/>
            </p:cNvSpPr>
            <p:nvPr/>
          </p:nvSpPr>
          <p:spPr bwMode="auto">
            <a:xfrm>
              <a:off x="2649" y="1008"/>
              <a:ext cx="633" cy="2016"/>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Text Box 5"/>
            <p:cNvSpPr txBox="1">
              <a:spLocks noChangeArrowheads="1"/>
            </p:cNvSpPr>
            <p:nvPr/>
          </p:nvSpPr>
          <p:spPr bwMode="auto">
            <a:xfrm>
              <a:off x="2873" y="1207"/>
              <a:ext cx="228" cy="10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a:t>
              </a:r>
            </a:p>
            <a:p>
              <a:pPr eaLnBrk="1" hangingPunct="1"/>
              <a:r>
                <a:rPr lang="en-US" sz="1800" b="1" dirty="0"/>
                <a:t>R</a:t>
              </a:r>
            </a:p>
            <a:p>
              <a:pPr eaLnBrk="1" hangingPunct="1"/>
              <a:r>
                <a:rPr lang="en-US" sz="1800" b="1" dirty="0"/>
                <a:t>O</a:t>
              </a:r>
            </a:p>
            <a:p>
              <a:pPr eaLnBrk="1" hangingPunct="1"/>
              <a:r>
                <a:rPr lang="en-US" sz="1800" b="1" dirty="0"/>
                <a:t>K</a:t>
              </a:r>
            </a:p>
            <a:p>
              <a:pPr eaLnBrk="1" hangingPunct="1"/>
              <a:r>
                <a:rPr lang="en-US" sz="1800" b="1" dirty="0"/>
                <a:t>E</a:t>
              </a:r>
            </a:p>
            <a:p>
              <a:pPr eaLnBrk="1" hangingPunct="1"/>
              <a:r>
                <a:rPr lang="en-US" sz="1800" b="1" dirty="0"/>
                <a:t>R</a:t>
              </a:r>
            </a:p>
          </p:txBody>
        </p:sp>
        <p:sp>
          <p:nvSpPr>
            <p:cNvPr id="8" name="Oval 6"/>
            <p:cNvSpPr>
              <a:spLocks noChangeAspect="1" noChangeArrowheads="1"/>
            </p:cNvSpPr>
            <p:nvPr/>
          </p:nvSpPr>
          <p:spPr bwMode="auto">
            <a:xfrm>
              <a:off x="230" y="1584"/>
              <a:ext cx="864" cy="86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9" name="AutoShape 7"/>
            <p:cNvCxnSpPr>
              <a:cxnSpLocks noChangeShapeType="1"/>
              <a:stCxn id="8" idx="6"/>
              <a:endCxn id="6" idx="2"/>
            </p:cNvCxnSpPr>
            <p:nvPr/>
          </p:nvCxnSpPr>
          <p:spPr bwMode="auto">
            <a:xfrm>
              <a:off x="1094" y="2016"/>
              <a:ext cx="1555"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 name="Text Box 8"/>
            <p:cNvSpPr txBox="1">
              <a:spLocks noChangeArrowheads="1"/>
            </p:cNvSpPr>
            <p:nvPr/>
          </p:nvSpPr>
          <p:spPr bwMode="auto">
            <a:xfrm>
              <a:off x="4492" y="1871"/>
              <a:ext cx="78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11" name="Rectangle 9"/>
            <p:cNvSpPr>
              <a:spLocks noChangeArrowheads="1"/>
            </p:cNvSpPr>
            <p:nvPr/>
          </p:nvSpPr>
          <p:spPr bwMode="auto">
            <a:xfrm>
              <a:off x="4262" y="1527"/>
              <a:ext cx="1152" cy="97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12" name="AutoShape 10"/>
            <p:cNvCxnSpPr>
              <a:cxnSpLocks noChangeShapeType="1"/>
              <a:stCxn id="6" idx="6"/>
              <a:endCxn id="11" idx="1"/>
            </p:cNvCxnSpPr>
            <p:nvPr/>
          </p:nvCxnSpPr>
          <p:spPr bwMode="auto">
            <a:xfrm>
              <a:off x="3282" y="2016"/>
              <a:ext cx="980" cy="1"/>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3" name="Text Box 11"/>
            <p:cNvSpPr txBox="1">
              <a:spLocks noChangeArrowheads="1"/>
            </p:cNvSpPr>
            <p:nvPr/>
          </p:nvSpPr>
          <p:spPr bwMode="auto">
            <a:xfrm>
              <a:off x="1094" y="2218"/>
              <a:ext cx="126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generated   </a:t>
              </a:r>
            </a:p>
            <a:p>
              <a:pPr eaLnBrk="1" hangingPunct="1"/>
              <a:r>
                <a:rPr lang="en-US" sz="1800" b="1"/>
                <a:t>Address  </a:t>
              </a:r>
            </a:p>
          </p:txBody>
        </p:sp>
        <p:sp>
          <p:nvSpPr>
            <p:cNvPr id="14" name="Text Box 12"/>
            <p:cNvSpPr txBox="1">
              <a:spLocks noChangeArrowheads="1"/>
            </p:cNvSpPr>
            <p:nvPr/>
          </p:nvSpPr>
          <p:spPr bwMode="auto">
            <a:xfrm>
              <a:off x="3359" y="2218"/>
              <a:ext cx="78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grpSp>
      <p:sp>
        <p:nvSpPr>
          <p:cNvPr id="15" name="Rectangle 14"/>
          <p:cNvSpPr/>
          <p:nvPr/>
        </p:nvSpPr>
        <p:spPr>
          <a:xfrm>
            <a:off x="4503652" y="4433636"/>
            <a:ext cx="670256" cy="457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PT</a:t>
            </a:r>
          </a:p>
        </p:txBody>
      </p:sp>
    </p:spTree>
    <p:extLst>
      <p:ext uri="{BB962C8B-B14F-4D97-AF65-F5344CB8AC3E}">
        <p14:creationId xmlns:p14="http://schemas.microsoft.com/office/powerpoint/2010/main" val="423458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page tables are there?</a:t>
            </a:r>
          </a:p>
        </p:txBody>
      </p:sp>
      <p:sp>
        <p:nvSpPr>
          <p:cNvPr id="3" name="Content Placeholder 2"/>
          <p:cNvSpPr>
            <a:spLocks noGrp="1"/>
          </p:cNvSpPr>
          <p:nvPr>
            <p:ph idx="1"/>
          </p:nvPr>
        </p:nvSpPr>
        <p:spPr>
          <a:xfrm>
            <a:off x="7137641" y="2875190"/>
            <a:ext cx="2006359" cy="3885804"/>
          </a:xfrm>
        </p:spPr>
        <p:txBody>
          <a:bodyPr>
            <a:normAutofit fontScale="92500" lnSpcReduction="10000"/>
          </a:bodyPr>
          <a:lstStyle/>
          <a:p>
            <a:pPr marL="0" indent="0">
              <a:buNone/>
            </a:pPr>
            <a:r>
              <a:rPr lang="en-US" dirty="0"/>
              <a:t>Process </a:t>
            </a:r>
            <a:br>
              <a:rPr lang="en-US" dirty="0"/>
            </a:br>
            <a:r>
              <a:rPr lang="en-US" dirty="0"/>
              <a:t>   1, 2, 3, </a:t>
            </a:r>
            <a:r>
              <a:rPr lang="mr-IN" dirty="0"/>
              <a:t>…</a:t>
            </a:r>
            <a:r>
              <a:rPr lang="en-US" dirty="0"/>
              <a:t>, n in memory</a:t>
            </a:r>
          </a:p>
          <a:p>
            <a:pPr marL="0" indent="0">
              <a:buNone/>
            </a:pPr>
            <a:r>
              <a:rPr lang="en-US" dirty="0"/>
              <a:t>We’ll need </a:t>
            </a:r>
            <a:r>
              <a:rPr lang="en-US" b="1" dirty="0"/>
              <a:t>n</a:t>
            </a:r>
            <a:r>
              <a:rPr lang="en-US" dirty="0"/>
              <a:t> page tables!</a:t>
            </a:r>
          </a:p>
          <a:p>
            <a:pPr marL="0" indent="0">
              <a:buNone/>
            </a:pPr>
            <a:r>
              <a:rPr lang="en-US" dirty="0">
                <a:solidFill>
                  <a:schemeClr val="accent1">
                    <a:lumMod val="60000"/>
                    <a:lumOff val="40000"/>
                  </a:schemeClr>
                </a:solidFill>
              </a:rPr>
              <a:t>We need as many page tables as the number of processes!</a:t>
            </a:r>
          </a:p>
        </p:txBody>
      </p:sp>
      <p:grpSp>
        <p:nvGrpSpPr>
          <p:cNvPr id="4" name="Group 2"/>
          <p:cNvGrpSpPr>
            <a:grpSpLocks/>
          </p:cNvGrpSpPr>
          <p:nvPr/>
        </p:nvGrpSpPr>
        <p:grpSpPr bwMode="auto">
          <a:xfrm>
            <a:off x="269565" y="2147636"/>
            <a:ext cx="6782089" cy="2826104"/>
            <a:chOff x="230" y="1008"/>
            <a:chExt cx="4838" cy="2016"/>
          </a:xfrm>
        </p:grpSpPr>
        <p:sp>
          <p:nvSpPr>
            <p:cNvPr id="5" name="Text Box 3"/>
            <p:cNvSpPr txBox="1">
              <a:spLocks noChangeArrowheads="1"/>
            </p:cNvSpPr>
            <p:nvPr/>
          </p:nvSpPr>
          <p:spPr bwMode="auto">
            <a:xfrm>
              <a:off x="403" y="1872"/>
              <a:ext cx="5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CPU</a:t>
              </a:r>
            </a:p>
          </p:txBody>
        </p:sp>
        <p:sp>
          <p:nvSpPr>
            <p:cNvPr id="6" name="Oval 4"/>
            <p:cNvSpPr>
              <a:spLocks noChangeArrowheads="1"/>
            </p:cNvSpPr>
            <p:nvPr/>
          </p:nvSpPr>
          <p:spPr bwMode="auto">
            <a:xfrm>
              <a:off x="2377" y="1008"/>
              <a:ext cx="633" cy="2016"/>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Text Box 5"/>
            <p:cNvSpPr txBox="1">
              <a:spLocks noChangeArrowheads="1"/>
            </p:cNvSpPr>
            <p:nvPr/>
          </p:nvSpPr>
          <p:spPr bwMode="auto">
            <a:xfrm>
              <a:off x="2601" y="1207"/>
              <a:ext cx="228" cy="10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a:t>
              </a:r>
            </a:p>
            <a:p>
              <a:pPr eaLnBrk="1" hangingPunct="1"/>
              <a:r>
                <a:rPr lang="en-US" sz="1800" b="1" dirty="0"/>
                <a:t>R</a:t>
              </a:r>
            </a:p>
            <a:p>
              <a:pPr eaLnBrk="1" hangingPunct="1"/>
              <a:r>
                <a:rPr lang="en-US" sz="1800" b="1" dirty="0"/>
                <a:t>O</a:t>
              </a:r>
            </a:p>
            <a:p>
              <a:pPr eaLnBrk="1" hangingPunct="1"/>
              <a:r>
                <a:rPr lang="en-US" sz="1800" b="1" dirty="0"/>
                <a:t>K</a:t>
              </a:r>
            </a:p>
            <a:p>
              <a:pPr eaLnBrk="1" hangingPunct="1"/>
              <a:r>
                <a:rPr lang="en-US" sz="1800" b="1" dirty="0"/>
                <a:t>E</a:t>
              </a:r>
            </a:p>
            <a:p>
              <a:pPr eaLnBrk="1" hangingPunct="1"/>
              <a:r>
                <a:rPr lang="en-US" sz="1800" b="1" dirty="0"/>
                <a:t>R</a:t>
              </a:r>
            </a:p>
          </p:txBody>
        </p:sp>
        <p:sp>
          <p:nvSpPr>
            <p:cNvPr id="8" name="Oval 6"/>
            <p:cNvSpPr>
              <a:spLocks noChangeAspect="1" noChangeArrowheads="1"/>
            </p:cNvSpPr>
            <p:nvPr/>
          </p:nvSpPr>
          <p:spPr bwMode="auto">
            <a:xfrm>
              <a:off x="230" y="1584"/>
              <a:ext cx="864" cy="86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9" name="AutoShape 7"/>
            <p:cNvCxnSpPr>
              <a:cxnSpLocks noChangeShapeType="1"/>
              <a:stCxn id="8" idx="6"/>
              <a:endCxn id="6" idx="2"/>
            </p:cNvCxnSpPr>
            <p:nvPr/>
          </p:nvCxnSpPr>
          <p:spPr bwMode="auto">
            <a:xfrm>
              <a:off x="1094" y="2016"/>
              <a:ext cx="1283"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 name="Text Box 8"/>
            <p:cNvSpPr txBox="1">
              <a:spLocks noChangeArrowheads="1"/>
            </p:cNvSpPr>
            <p:nvPr/>
          </p:nvSpPr>
          <p:spPr bwMode="auto">
            <a:xfrm>
              <a:off x="4146" y="1871"/>
              <a:ext cx="78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11" name="Rectangle 9"/>
            <p:cNvSpPr>
              <a:spLocks noChangeArrowheads="1"/>
            </p:cNvSpPr>
            <p:nvPr/>
          </p:nvSpPr>
          <p:spPr bwMode="auto">
            <a:xfrm>
              <a:off x="3916" y="1527"/>
              <a:ext cx="1152" cy="97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12" name="AutoShape 10"/>
            <p:cNvCxnSpPr>
              <a:cxnSpLocks noChangeShapeType="1"/>
              <a:stCxn id="6" idx="6"/>
              <a:endCxn id="11" idx="1"/>
            </p:cNvCxnSpPr>
            <p:nvPr/>
          </p:nvCxnSpPr>
          <p:spPr bwMode="auto">
            <a:xfrm>
              <a:off x="3010" y="2016"/>
              <a:ext cx="906" cy="1"/>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3" name="Text Box 11"/>
            <p:cNvSpPr txBox="1">
              <a:spLocks noChangeArrowheads="1"/>
            </p:cNvSpPr>
            <p:nvPr/>
          </p:nvSpPr>
          <p:spPr bwMode="auto">
            <a:xfrm>
              <a:off x="1094" y="2218"/>
              <a:ext cx="126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generated   </a:t>
              </a:r>
            </a:p>
            <a:p>
              <a:pPr eaLnBrk="1" hangingPunct="1"/>
              <a:r>
                <a:rPr lang="en-US" sz="1800" b="1"/>
                <a:t>Address  </a:t>
              </a:r>
            </a:p>
          </p:txBody>
        </p:sp>
        <p:sp>
          <p:nvSpPr>
            <p:cNvPr id="14" name="Text Box 12"/>
            <p:cNvSpPr txBox="1">
              <a:spLocks noChangeArrowheads="1"/>
            </p:cNvSpPr>
            <p:nvPr/>
          </p:nvSpPr>
          <p:spPr bwMode="auto">
            <a:xfrm>
              <a:off x="3010" y="2246"/>
              <a:ext cx="78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Memory   </a:t>
              </a:r>
            </a:p>
            <a:p>
              <a:pPr eaLnBrk="1" hangingPunct="1"/>
              <a:r>
                <a:rPr lang="en-US" sz="1800" b="1" dirty="0"/>
                <a:t>Address  </a:t>
              </a:r>
            </a:p>
          </p:txBody>
        </p:sp>
      </p:grpSp>
      <p:sp>
        <p:nvSpPr>
          <p:cNvPr id="15" name="Rectangle 14"/>
          <p:cNvSpPr/>
          <p:nvPr/>
        </p:nvSpPr>
        <p:spPr>
          <a:xfrm>
            <a:off x="3452094" y="4225846"/>
            <a:ext cx="531400" cy="3629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PT</a:t>
            </a:r>
          </a:p>
        </p:txBody>
      </p:sp>
    </p:spTree>
    <p:extLst>
      <p:ext uri="{BB962C8B-B14F-4D97-AF65-F5344CB8AC3E}">
        <p14:creationId xmlns:p14="http://schemas.microsoft.com/office/powerpoint/2010/main" val="190032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p:nvPr>
        </p:nvSpPr>
        <p:spPr/>
        <p:txBody>
          <a:bodyPr>
            <a:normAutofit fontScale="90000"/>
          </a:bodyPr>
          <a:lstStyle/>
          <a:p>
            <a:r>
              <a:rPr lang="en-US" dirty="0"/>
              <a:t>What hardware assist does LC-2200 need?</a:t>
            </a:r>
          </a:p>
        </p:txBody>
      </p:sp>
      <p:sp>
        <p:nvSpPr>
          <p:cNvPr id="7" name="Content Placeholder 6"/>
          <p:cNvSpPr>
            <a:spLocks noGrp="1"/>
          </p:cNvSpPr>
          <p:nvPr>
            <p:ph idx="1"/>
          </p:nvPr>
        </p:nvSpPr>
        <p:spPr>
          <a:xfrm>
            <a:off x="3786360" y="2348728"/>
            <a:ext cx="5071890" cy="4326664"/>
          </a:xfrm>
        </p:spPr>
        <p:txBody>
          <a:bodyPr/>
          <a:lstStyle/>
          <a:p>
            <a:r>
              <a:rPr lang="en-US" dirty="0"/>
              <a:t>Just one new register:  PTBR</a:t>
            </a:r>
          </a:p>
          <a:p>
            <a:r>
              <a:rPr lang="en-US" dirty="0"/>
              <a:t>This holds the base physical address of the page table for the running process</a:t>
            </a:r>
          </a:p>
          <a:p>
            <a:r>
              <a:rPr lang="en-US" dirty="0"/>
              <a:t>And, of course, hardware in the broker to look up the PFN from the page table for each memory reference</a:t>
            </a:r>
          </a:p>
        </p:txBody>
      </p:sp>
      <p:sp>
        <p:nvSpPr>
          <p:cNvPr id="55" name="Text Box 17">
            <a:extLst>
              <a:ext uri="{FF2B5EF4-FFF2-40B4-BE49-F238E27FC236}">
                <a16:creationId xmlns:a16="http://schemas.microsoft.com/office/drawing/2014/main" id="{90FD279F-041D-684A-864C-B9AE675E7CCD}"/>
              </a:ext>
            </a:extLst>
          </p:cNvPr>
          <p:cNvSpPr txBox="1">
            <a:spLocks noChangeArrowheads="1"/>
          </p:cNvSpPr>
          <p:nvPr/>
        </p:nvSpPr>
        <p:spPr bwMode="auto">
          <a:xfrm>
            <a:off x="2228541" y="3353994"/>
            <a:ext cx="91082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Kernel </a:t>
            </a:r>
          </a:p>
          <a:p>
            <a:pPr eaLnBrk="1" hangingPunct="1"/>
            <a:r>
              <a:rPr lang="en-US" sz="1400" b="1"/>
              <a:t>Space    </a:t>
            </a:r>
          </a:p>
        </p:txBody>
      </p:sp>
      <p:sp>
        <p:nvSpPr>
          <p:cNvPr id="56" name="Text Box 18">
            <a:extLst>
              <a:ext uri="{FF2B5EF4-FFF2-40B4-BE49-F238E27FC236}">
                <a16:creationId xmlns:a16="http://schemas.microsoft.com/office/drawing/2014/main" id="{C680029E-CEBE-DB4C-AC82-9D8C41841F7E}"/>
              </a:ext>
            </a:extLst>
          </p:cNvPr>
          <p:cNvSpPr txBox="1">
            <a:spLocks noChangeArrowheads="1"/>
          </p:cNvSpPr>
          <p:nvPr/>
        </p:nvSpPr>
        <p:spPr bwMode="auto">
          <a:xfrm>
            <a:off x="590471" y="2069163"/>
            <a:ext cx="174759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Physical Memory  </a:t>
            </a:r>
          </a:p>
        </p:txBody>
      </p:sp>
      <p:sp>
        <p:nvSpPr>
          <p:cNvPr id="58" name="Text Box 15">
            <a:extLst>
              <a:ext uri="{FF2B5EF4-FFF2-40B4-BE49-F238E27FC236}">
                <a16:creationId xmlns:a16="http://schemas.microsoft.com/office/drawing/2014/main" id="{1317DF47-71FB-014C-BFDA-72AB99BA86A2}"/>
              </a:ext>
            </a:extLst>
          </p:cNvPr>
          <p:cNvSpPr txBox="1">
            <a:spLocks noChangeArrowheads="1"/>
          </p:cNvSpPr>
          <p:nvPr/>
        </p:nvSpPr>
        <p:spPr bwMode="auto">
          <a:xfrm>
            <a:off x="2135687" y="5730127"/>
            <a:ext cx="12105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User Pages </a:t>
            </a:r>
          </a:p>
        </p:txBody>
      </p:sp>
      <p:sp>
        <p:nvSpPr>
          <p:cNvPr id="59" name="Line 16">
            <a:extLst>
              <a:ext uri="{FF2B5EF4-FFF2-40B4-BE49-F238E27FC236}">
                <a16:creationId xmlns:a16="http://schemas.microsoft.com/office/drawing/2014/main" id="{CB129258-4F02-334F-9A84-9A173C8B1595}"/>
              </a:ext>
            </a:extLst>
          </p:cNvPr>
          <p:cNvSpPr>
            <a:spLocks noChangeShapeType="1"/>
          </p:cNvSpPr>
          <p:nvPr/>
        </p:nvSpPr>
        <p:spPr bwMode="auto">
          <a:xfrm>
            <a:off x="2039859" y="5557570"/>
            <a:ext cx="112449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1400"/>
          </a:p>
        </p:txBody>
      </p:sp>
      <p:sp>
        <p:nvSpPr>
          <p:cNvPr id="60" name="TextBox 20">
            <a:extLst>
              <a:ext uri="{FF2B5EF4-FFF2-40B4-BE49-F238E27FC236}">
                <a16:creationId xmlns:a16="http://schemas.microsoft.com/office/drawing/2014/main" id="{A7FF511A-B299-814D-AD29-65A8E59FC5DC}"/>
              </a:ext>
            </a:extLst>
          </p:cNvPr>
          <p:cNvSpPr txBox="1">
            <a:spLocks noChangeArrowheads="1"/>
          </p:cNvSpPr>
          <p:nvPr/>
        </p:nvSpPr>
        <p:spPr bwMode="auto">
          <a:xfrm>
            <a:off x="166056" y="2547218"/>
            <a:ext cx="54213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Low</a:t>
            </a:r>
          </a:p>
        </p:txBody>
      </p:sp>
      <p:sp>
        <p:nvSpPr>
          <p:cNvPr id="61" name="TextBox 21">
            <a:extLst>
              <a:ext uri="{FF2B5EF4-FFF2-40B4-BE49-F238E27FC236}">
                <a16:creationId xmlns:a16="http://schemas.microsoft.com/office/drawing/2014/main" id="{2B81A2C5-4044-A34D-BA04-652FC48A01C6}"/>
              </a:ext>
            </a:extLst>
          </p:cNvPr>
          <p:cNvSpPr txBox="1">
            <a:spLocks noChangeArrowheads="1"/>
          </p:cNvSpPr>
          <p:nvPr/>
        </p:nvSpPr>
        <p:spPr bwMode="auto">
          <a:xfrm>
            <a:off x="166056" y="6224342"/>
            <a:ext cx="5822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High</a:t>
            </a:r>
          </a:p>
        </p:txBody>
      </p:sp>
      <p:grpSp>
        <p:nvGrpSpPr>
          <p:cNvPr id="20" name="Group 19">
            <a:extLst>
              <a:ext uri="{FF2B5EF4-FFF2-40B4-BE49-F238E27FC236}">
                <a16:creationId xmlns:a16="http://schemas.microsoft.com/office/drawing/2014/main" id="{D89C9357-9E11-4FB8-EF69-075CA5E01769}"/>
              </a:ext>
            </a:extLst>
          </p:cNvPr>
          <p:cNvGrpSpPr/>
          <p:nvPr/>
        </p:nvGrpSpPr>
        <p:grpSpPr>
          <a:xfrm>
            <a:off x="684140" y="2461213"/>
            <a:ext cx="1370111" cy="4342534"/>
            <a:chOff x="2401185" y="762000"/>
            <a:chExt cx="1845645" cy="5849726"/>
          </a:xfrm>
        </p:grpSpPr>
        <p:sp>
          <p:nvSpPr>
            <p:cNvPr id="3" name="Rectangle 4">
              <a:extLst>
                <a:ext uri="{FF2B5EF4-FFF2-40B4-BE49-F238E27FC236}">
                  <a16:creationId xmlns:a16="http://schemas.microsoft.com/office/drawing/2014/main" id="{E5F4B41A-3C54-4C96-6CFE-8FDB9CB65D6B}"/>
                </a:ext>
              </a:extLst>
            </p:cNvPr>
            <p:cNvSpPr>
              <a:spLocks noChangeArrowheads="1"/>
            </p:cNvSpPr>
            <p:nvPr/>
          </p:nvSpPr>
          <p:spPr bwMode="auto">
            <a:xfrm>
              <a:off x="2407527" y="762000"/>
              <a:ext cx="1830388" cy="914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5" name="Text Box 5">
              <a:extLst>
                <a:ext uri="{FF2B5EF4-FFF2-40B4-BE49-F238E27FC236}">
                  <a16:creationId xmlns:a16="http://schemas.microsoft.com/office/drawing/2014/main" id="{4054C27B-4C6C-4A07-EB3A-627E3D42EB87}"/>
                </a:ext>
              </a:extLst>
            </p:cNvPr>
            <p:cNvSpPr txBox="1">
              <a:spLocks noChangeArrowheads="1"/>
            </p:cNvSpPr>
            <p:nvPr/>
          </p:nvSpPr>
          <p:spPr bwMode="auto">
            <a:xfrm>
              <a:off x="2492212" y="885608"/>
              <a:ext cx="1659429" cy="7048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400" b="1" dirty="0"/>
                <a:t>OS/Memory   </a:t>
              </a:r>
            </a:p>
            <a:p>
              <a:pPr algn="ctr" eaLnBrk="1" hangingPunct="1"/>
              <a:r>
                <a:rPr lang="en-US" sz="1400" b="1" dirty="0"/>
                <a:t>manager</a:t>
              </a:r>
            </a:p>
          </p:txBody>
        </p:sp>
        <p:sp>
          <p:nvSpPr>
            <p:cNvPr id="6" name="Rectangle 6">
              <a:extLst>
                <a:ext uri="{FF2B5EF4-FFF2-40B4-BE49-F238E27FC236}">
                  <a16:creationId xmlns:a16="http://schemas.microsoft.com/office/drawing/2014/main" id="{4359D658-DF7E-6F4E-7F81-F0BD1BF75FB1}"/>
                </a:ext>
              </a:extLst>
            </p:cNvPr>
            <p:cNvSpPr>
              <a:spLocks noChangeArrowheads="1"/>
            </p:cNvSpPr>
            <p:nvPr/>
          </p:nvSpPr>
          <p:spPr bwMode="auto">
            <a:xfrm>
              <a:off x="2407503" y="1687547"/>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8" name="Text Box 7">
              <a:extLst>
                <a:ext uri="{FF2B5EF4-FFF2-40B4-BE49-F238E27FC236}">
                  <a16:creationId xmlns:a16="http://schemas.microsoft.com/office/drawing/2014/main" id="{C0D48BA2-E46D-81E7-CD2A-1BBD9DAF96F1}"/>
                </a:ext>
              </a:extLst>
            </p:cNvPr>
            <p:cNvSpPr txBox="1">
              <a:spLocks noChangeArrowheads="1"/>
            </p:cNvSpPr>
            <p:nvPr/>
          </p:nvSpPr>
          <p:spPr bwMode="auto">
            <a:xfrm>
              <a:off x="3032978" y="1784385"/>
              <a:ext cx="838201" cy="41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err="1"/>
                <a:t>PT</a:t>
              </a:r>
              <a:r>
                <a:rPr lang="en-US" sz="1400" b="1" baseline="-25000" dirty="0" err="1"/>
                <a:t>Pn</a:t>
              </a:r>
              <a:endParaRPr lang="en-US" sz="1400" b="1" baseline="-25000" dirty="0"/>
            </a:p>
          </p:txBody>
        </p:sp>
        <p:sp>
          <p:nvSpPr>
            <p:cNvPr id="9" name="Rectangle 8">
              <a:extLst>
                <a:ext uri="{FF2B5EF4-FFF2-40B4-BE49-F238E27FC236}">
                  <a16:creationId xmlns:a16="http://schemas.microsoft.com/office/drawing/2014/main" id="{3EC88776-AAEE-36A6-7E5E-465A249E7B7B}"/>
                </a:ext>
              </a:extLst>
            </p:cNvPr>
            <p:cNvSpPr>
              <a:spLocks noChangeArrowheads="1"/>
            </p:cNvSpPr>
            <p:nvPr/>
          </p:nvSpPr>
          <p:spPr bwMode="auto">
            <a:xfrm>
              <a:off x="2407503" y="2142110"/>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10" name="Text Box 9">
              <a:extLst>
                <a:ext uri="{FF2B5EF4-FFF2-40B4-BE49-F238E27FC236}">
                  <a16:creationId xmlns:a16="http://schemas.microsoft.com/office/drawing/2014/main" id="{1CD058D9-02FF-0F2A-DA0B-B67F2B7FBE36}"/>
                </a:ext>
              </a:extLst>
            </p:cNvPr>
            <p:cNvSpPr txBox="1">
              <a:spLocks noChangeArrowheads="1"/>
            </p:cNvSpPr>
            <p:nvPr/>
          </p:nvSpPr>
          <p:spPr bwMode="auto">
            <a:xfrm>
              <a:off x="3047266" y="2234185"/>
              <a:ext cx="838200" cy="317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baseline="-25000" dirty="0"/>
                <a:t>  …</a:t>
              </a:r>
            </a:p>
          </p:txBody>
        </p:sp>
        <p:sp>
          <p:nvSpPr>
            <p:cNvPr id="11" name="Rectangle 10">
              <a:extLst>
                <a:ext uri="{FF2B5EF4-FFF2-40B4-BE49-F238E27FC236}">
                  <a16:creationId xmlns:a16="http://schemas.microsoft.com/office/drawing/2014/main" id="{AD78FB5A-76C0-513A-062A-6B0F07035D53}"/>
                </a:ext>
              </a:extLst>
            </p:cNvPr>
            <p:cNvSpPr>
              <a:spLocks noChangeArrowheads="1"/>
            </p:cNvSpPr>
            <p:nvPr/>
          </p:nvSpPr>
          <p:spPr bwMode="auto">
            <a:xfrm>
              <a:off x="2407503" y="2598260"/>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12" name="Text Box 11">
              <a:extLst>
                <a:ext uri="{FF2B5EF4-FFF2-40B4-BE49-F238E27FC236}">
                  <a16:creationId xmlns:a16="http://schemas.microsoft.com/office/drawing/2014/main" id="{788AC8D2-4C3D-9A06-B12F-DFDBD502081B}"/>
                </a:ext>
              </a:extLst>
            </p:cNvPr>
            <p:cNvSpPr txBox="1">
              <a:spLocks noChangeArrowheads="1"/>
            </p:cNvSpPr>
            <p:nvPr/>
          </p:nvSpPr>
          <p:spPr bwMode="auto">
            <a:xfrm>
              <a:off x="3032978" y="2706672"/>
              <a:ext cx="838201" cy="41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PT</a:t>
              </a:r>
              <a:r>
                <a:rPr lang="en-US" sz="1400" b="1" baseline="-25000" dirty="0"/>
                <a:t>P2</a:t>
              </a:r>
            </a:p>
          </p:txBody>
        </p:sp>
        <p:sp>
          <p:nvSpPr>
            <p:cNvPr id="13" name="Rectangle 12">
              <a:extLst>
                <a:ext uri="{FF2B5EF4-FFF2-40B4-BE49-F238E27FC236}">
                  <a16:creationId xmlns:a16="http://schemas.microsoft.com/office/drawing/2014/main" id="{5109544E-E34B-51F8-52F2-1D416942EBAE}"/>
                </a:ext>
              </a:extLst>
            </p:cNvPr>
            <p:cNvSpPr>
              <a:spLocks noChangeArrowheads="1"/>
            </p:cNvSpPr>
            <p:nvPr/>
          </p:nvSpPr>
          <p:spPr bwMode="auto">
            <a:xfrm>
              <a:off x="2407503" y="3052816"/>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14" name="Text Box 13">
              <a:extLst>
                <a:ext uri="{FF2B5EF4-FFF2-40B4-BE49-F238E27FC236}">
                  <a16:creationId xmlns:a16="http://schemas.microsoft.com/office/drawing/2014/main" id="{A9E80B41-82B6-905C-EA9D-4A512494E5FD}"/>
                </a:ext>
              </a:extLst>
            </p:cNvPr>
            <p:cNvSpPr txBox="1">
              <a:spLocks noChangeArrowheads="1"/>
            </p:cNvSpPr>
            <p:nvPr/>
          </p:nvSpPr>
          <p:spPr bwMode="auto">
            <a:xfrm>
              <a:off x="3032978" y="3161230"/>
              <a:ext cx="838201" cy="41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PT</a:t>
              </a:r>
              <a:r>
                <a:rPr lang="en-US" sz="1400" b="1" baseline="-25000" dirty="0"/>
                <a:t>P1</a:t>
              </a:r>
            </a:p>
          </p:txBody>
        </p:sp>
        <p:sp>
          <p:nvSpPr>
            <p:cNvPr id="15" name="Rectangle 14">
              <a:extLst>
                <a:ext uri="{FF2B5EF4-FFF2-40B4-BE49-F238E27FC236}">
                  <a16:creationId xmlns:a16="http://schemas.microsoft.com/office/drawing/2014/main" id="{5ACFA5BA-0986-60D0-8F70-5639072C1B3A}"/>
                </a:ext>
              </a:extLst>
            </p:cNvPr>
            <p:cNvSpPr>
              <a:spLocks noChangeArrowheads="1"/>
            </p:cNvSpPr>
            <p:nvPr/>
          </p:nvSpPr>
          <p:spPr bwMode="auto">
            <a:xfrm>
              <a:off x="2407527" y="4229099"/>
              <a:ext cx="1830388" cy="238262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nchor="ctr">
              <a:normAutofit/>
            </a:bodyPr>
            <a:lstStyle/>
            <a:p>
              <a:pPr algn="ctr"/>
              <a:r>
                <a:rPr lang="en-US" sz="1400" dirty="0">
                  <a:solidFill>
                    <a:srgbClr val="FF2929"/>
                  </a:solidFill>
                </a:rPr>
                <a:t>Page frames for user programs</a:t>
              </a:r>
            </a:p>
          </p:txBody>
        </p:sp>
        <p:sp>
          <p:nvSpPr>
            <p:cNvPr id="16" name="Rectangle 12">
              <a:extLst>
                <a:ext uri="{FF2B5EF4-FFF2-40B4-BE49-F238E27FC236}">
                  <a16:creationId xmlns:a16="http://schemas.microsoft.com/office/drawing/2014/main" id="{E8666A87-2E44-E68F-9C28-1DFE0775C5BB}"/>
                </a:ext>
              </a:extLst>
            </p:cNvPr>
            <p:cNvSpPr>
              <a:spLocks noChangeArrowheads="1"/>
            </p:cNvSpPr>
            <p:nvPr/>
          </p:nvSpPr>
          <p:spPr bwMode="auto">
            <a:xfrm>
              <a:off x="2406733" y="4233862"/>
              <a:ext cx="1830388" cy="7105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17" name="Text Box 13">
              <a:extLst>
                <a:ext uri="{FF2B5EF4-FFF2-40B4-BE49-F238E27FC236}">
                  <a16:creationId xmlns:a16="http://schemas.microsoft.com/office/drawing/2014/main" id="{0F10B97C-CF23-1D00-8861-F09881641752}"/>
                </a:ext>
              </a:extLst>
            </p:cNvPr>
            <p:cNvSpPr txBox="1">
              <a:spLocks noChangeArrowheads="1"/>
            </p:cNvSpPr>
            <p:nvPr/>
          </p:nvSpPr>
          <p:spPr bwMode="auto">
            <a:xfrm>
              <a:off x="2401185" y="4365404"/>
              <a:ext cx="1830388" cy="41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400" b="1" dirty="0">
                  <a:solidFill>
                    <a:schemeClr val="accent3">
                      <a:lumMod val="75000"/>
                    </a:schemeClr>
                  </a:solidFill>
                </a:rPr>
                <a:t>Frame table</a:t>
              </a:r>
              <a:endParaRPr lang="en-US" sz="1400" b="1" baseline="-25000" dirty="0">
                <a:solidFill>
                  <a:schemeClr val="accent3">
                    <a:lumMod val="75000"/>
                  </a:schemeClr>
                </a:solidFill>
              </a:endParaRPr>
            </a:p>
          </p:txBody>
        </p:sp>
        <p:sp>
          <p:nvSpPr>
            <p:cNvPr id="18" name="Rectangle 12">
              <a:extLst>
                <a:ext uri="{FF2B5EF4-FFF2-40B4-BE49-F238E27FC236}">
                  <a16:creationId xmlns:a16="http://schemas.microsoft.com/office/drawing/2014/main" id="{74BB8700-46D9-EA60-4E6D-99625C769AB3}"/>
                </a:ext>
              </a:extLst>
            </p:cNvPr>
            <p:cNvSpPr>
              <a:spLocks noChangeArrowheads="1"/>
            </p:cNvSpPr>
            <p:nvPr/>
          </p:nvSpPr>
          <p:spPr bwMode="auto">
            <a:xfrm>
              <a:off x="2416442" y="3519567"/>
              <a:ext cx="1830388" cy="7105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19" name="Text Box 13">
              <a:extLst>
                <a:ext uri="{FF2B5EF4-FFF2-40B4-BE49-F238E27FC236}">
                  <a16:creationId xmlns:a16="http://schemas.microsoft.com/office/drawing/2014/main" id="{80F27B43-63C9-1F14-28BE-10C151E33CCB}"/>
                </a:ext>
              </a:extLst>
            </p:cNvPr>
            <p:cNvSpPr txBox="1">
              <a:spLocks noChangeArrowheads="1"/>
            </p:cNvSpPr>
            <p:nvPr/>
          </p:nvSpPr>
          <p:spPr bwMode="auto">
            <a:xfrm>
              <a:off x="2410893" y="3651110"/>
              <a:ext cx="1830388" cy="414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400" b="1" dirty="0">
                  <a:solidFill>
                    <a:schemeClr val="accent3">
                      <a:lumMod val="75000"/>
                    </a:schemeClr>
                  </a:solidFill>
                </a:rPr>
                <a:t>Disk maps</a:t>
              </a:r>
              <a:endParaRPr lang="en-US" sz="1400" b="1" baseline="-25000" dirty="0">
                <a:solidFill>
                  <a:schemeClr val="accent3">
                    <a:lumMod val="75000"/>
                  </a:schemeClr>
                </a:solidFill>
              </a:endParaRPr>
            </a:p>
          </p:txBody>
        </p:sp>
      </p:grpSp>
    </p:spTree>
    <p:extLst>
      <p:ext uri="{BB962C8B-B14F-4D97-AF65-F5344CB8AC3E}">
        <p14:creationId xmlns:p14="http://schemas.microsoft.com/office/powerpoint/2010/main" val="10789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p:nvPr>
        </p:nvSpPr>
        <p:spPr/>
        <p:txBody>
          <a:bodyPr>
            <a:normAutofit fontScale="90000"/>
          </a:bodyPr>
          <a:lstStyle/>
          <a:p>
            <a:r>
              <a:rPr lang="en-US" dirty="0"/>
              <a:t>What hardware assist does LC-2200 need?</a:t>
            </a:r>
          </a:p>
        </p:txBody>
      </p:sp>
      <p:sp>
        <p:nvSpPr>
          <p:cNvPr id="7" name="Content Placeholder 6"/>
          <p:cNvSpPr>
            <a:spLocks noGrp="1"/>
          </p:cNvSpPr>
          <p:nvPr>
            <p:ph idx="1"/>
          </p:nvPr>
        </p:nvSpPr>
        <p:spPr>
          <a:xfrm>
            <a:off x="3786360" y="2348728"/>
            <a:ext cx="5071890" cy="4326664"/>
          </a:xfrm>
        </p:spPr>
        <p:txBody>
          <a:bodyPr/>
          <a:lstStyle/>
          <a:p>
            <a:r>
              <a:rPr lang="en-US" dirty="0"/>
              <a:t>Just one new register:  PTBR</a:t>
            </a:r>
          </a:p>
          <a:p>
            <a:r>
              <a:rPr lang="en-US" dirty="0"/>
              <a:t>This holds the base physical address of the page table for the running process</a:t>
            </a:r>
          </a:p>
          <a:p>
            <a:r>
              <a:rPr lang="en-US" dirty="0"/>
              <a:t>And, of course, hardware in the broker to look up the PFN from the page table for each memory reference</a:t>
            </a:r>
          </a:p>
        </p:txBody>
      </p:sp>
      <p:sp>
        <p:nvSpPr>
          <p:cNvPr id="23" name="Text Box 5">
            <a:extLst>
              <a:ext uri="{FF2B5EF4-FFF2-40B4-BE49-F238E27FC236}">
                <a16:creationId xmlns:a16="http://schemas.microsoft.com/office/drawing/2014/main" id="{1558E7EE-FDFC-DF2A-A6FD-019C0E4A3547}"/>
              </a:ext>
            </a:extLst>
          </p:cNvPr>
          <p:cNvSpPr txBox="1">
            <a:spLocks noChangeArrowheads="1"/>
          </p:cNvSpPr>
          <p:nvPr/>
        </p:nvSpPr>
        <p:spPr bwMode="auto">
          <a:xfrm>
            <a:off x="1154320" y="4187691"/>
            <a:ext cx="176774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400" dirty="0"/>
              <a:t>PFN   </a:t>
            </a:r>
          </a:p>
        </p:txBody>
      </p:sp>
      <p:sp>
        <p:nvSpPr>
          <p:cNvPr id="28" name="Text Box 5">
            <a:extLst>
              <a:ext uri="{FF2B5EF4-FFF2-40B4-BE49-F238E27FC236}">
                <a16:creationId xmlns:a16="http://schemas.microsoft.com/office/drawing/2014/main" id="{84887FE0-1B12-8C76-9B73-96C29A99BD72}"/>
              </a:ext>
            </a:extLst>
          </p:cNvPr>
          <p:cNvSpPr txBox="1">
            <a:spLocks noChangeArrowheads="1"/>
          </p:cNvSpPr>
          <p:nvPr/>
        </p:nvSpPr>
        <p:spPr bwMode="auto">
          <a:xfrm>
            <a:off x="1154320" y="4467155"/>
            <a:ext cx="176774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400" dirty="0"/>
              <a:t>PFN   </a:t>
            </a:r>
          </a:p>
        </p:txBody>
      </p:sp>
      <p:sp>
        <p:nvSpPr>
          <p:cNvPr id="33" name="Text Box 5">
            <a:extLst>
              <a:ext uri="{FF2B5EF4-FFF2-40B4-BE49-F238E27FC236}">
                <a16:creationId xmlns:a16="http://schemas.microsoft.com/office/drawing/2014/main" id="{EA85AB3D-9E0D-243B-0661-3DBB28B2F75D}"/>
              </a:ext>
            </a:extLst>
          </p:cNvPr>
          <p:cNvSpPr txBox="1">
            <a:spLocks noChangeArrowheads="1"/>
          </p:cNvSpPr>
          <p:nvPr/>
        </p:nvSpPr>
        <p:spPr bwMode="auto">
          <a:xfrm>
            <a:off x="1154320" y="4746618"/>
            <a:ext cx="176774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400" dirty="0"/>
              <a:t>PFN   </a:t>
            </a:r>
          </a:p>
        </p:txBody>
      </p:sp>
      <p:sp>
        <p:nvSpPr>
          <p:cNvPr id="38" name="Text Box 5">
            <a:extLst>
              <a:ext uri="{FF2B5EF4-FFF2-40B4-BE49-F238E27FC236}">
                <a16:creationId xmlns:a16="http://schemas.microsoft.com/office/drawing/2014/main" id="{A229C005-5E6B-7081-7E19-B5A2491E74CE}"/>
              </a:ext>
            </a:extLst>
          </p:cNvPr>
          <p:cNvSpPr txBox="1">
            <a:spLocks noChangeArrowheads="1"/>
          </p:cNvSpPr>
          <p:nvPr/>
        </p:nvSpPr>
        <p:spPr bwMode="auto">
          <a:xfrm>
            <a:off x="1154320" y="5026082"/>
            <a:ext cx="176774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400" dirty="0"/>
              <a:t>PFN   </a:t>
            </a:r>
          </a:p>
        </p:txBody>
      </p:sp>
      <p:sp>
        <p:nvSpPr>
          <p:cNvPr id="43" name="Text Box 5">
            <a:extLst>
              <a:ext uri="{FF2B5EF4-FFF2-40B4-BE49-F238E27FC236}">
                <a16:creationId xmlns:a16="http://schemas.microsoft.com/office/drawing/2014/main" id="{998FD005-D4D6-4795-E37E-BF58AEF549F5}"/>
              </a:ext>
            </a:extLst>
          </p:cNvPr>
          <p:cNvSpPr txBox="1">
            <a:spLocks noChangeArrowheads="1"/>
          </p:cNvSpPr>
          <p:nvPr/>
        </p:nvSpPr>
        <p:spPr bwMode="auto">
          <a:xfrm>
            <a:off x="1154320" y="5305545"/>
            <a:ext cx="176774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400" dirty="0"/>
              <a:t>PFN   </a:t>
            </a:r>
          </a:p>
        </p:txBody>
      </p:sp>
      <p:sp>
        <p:nvSpPr>
          <p:cNvPr id="21" name="Rectangle 3">
            <a:extLst>
              <a:ext uri="{FF2B5EF4-FFF2-40B4-BE49-F238E27FC236}">
                <a16:creationId xmlns:a16="http://schemas.microsoft.com/office/drawing/2014/main" id="{B9000FB1-14EF-B482-3BE8-FD4ABA4589B1}"/>
              </a:ext>
            </a:extLst>
          </p:cNvPr>
          <p:cNvSpPr>
            <a:spLocks noChangeArrowheads="1"/>
          </p:cNvSpPr>
          <p:nvPr/>
        </p:nvSpPr>
        <p:spPr bwMode="auto">
          <a:xfrm>
            <a:off x="1154320" y="4187691"/>
            <a:ext cx="1767747" cy="26771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26" name="Rectangle 3">
            <a:extLst>
              <a:ext uri="{FF2B5EF4-FFF2-40B4-BE49-F238E27FC236}">
                <a16:creationId xmlns:a16="http://schemas.microsoft.com/office/drawing/2014/main" id="{494D034D-F051-2429-9CE8-B531AEA921D9}"/>
              </a:ext>
            </a:extLst>
          </p:cNvPr>
          <p:cNvSpPr>
            <a:spLocks noChangeArrowheads="1"/>
          </p:cNvSpPr>
          <p:nvPr/>
        </p:nvSpPr>
        <p:spPr bwMode="auto">
          <a:xfrm>
            <a:off x="1154320" y="4467155"/>
            <a:ext cx="1767747" cy="26771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31" name="Rectangle 3">
            <a:extLst>
              <a:ext uri="{FF2B5EF4-FFF2-40B4-BE49-F238E27FC236}">
                <a16:creationId xmlns:a16="http://schemas.microsoft.com/office/drawing/2014/main" id="{6AECFFE2-ED22-344E-A56E-59E8C2A76B9E}"/>
              </a:ext>
            </a:extLst>
          </p:cNvPr>
          <p:cNvSpPr>
            <a:spLocks noChangeArrowheads="1"/>
          </p:cNvSpPr>
          <p:nvPr/>
        </p:nvSpPr>
        <p:spPr bwMode="auto">
          <a:xfrm>
            <a:off x="1154320" y="4746618"/>
            <a:ext cx="1767747" cy="26771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36" name="Rectangle 3">
            <a:extLst>
              <a:ext uri="{FF2B5EF4-FFF2-40B4-BE49-F238E27FC236}">
                <a16:creationId xmlns:a16="http://schemas.microsoft.com/office/drawing/2014/main" id="{633534C9-0F63-1D8B-32AD-075FBFBD9CAF}"/>
              </a:ext>
            </a:extLst>
          </p:cNvPr>
          <p:cNvSpPr>
            <a:spLocks noChangeArrowheads="1"/>
          </p:cNvSpPr>
          <p:nvPr/>
        </p:nvSpPr>
        <p:spPr bwMode="auto">
          <a:xfrm>
            <a:off x="1154320" y="5026082"/>
            <a:ext cx="1767747" cy="26771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41" name="Rectangle 3">
            <a:extLst>
              <a:ext uri="{FF2B5EF4-FFF2-40B4-BE49-F238E27FC236}">
                <a16:creationId xmlns:a16="http://schemas.microsoft.com/office/drawing/2014/main" id="{3E444410-C9CC-9A0E-94E6-35ACD097A431}"/>
              </a:ext>
            </a:extLst>
          </p:cNvPr>
          <p:cNvSpPr>
            <a:spLocks noChangeArrowheads="1"/>
          </p:cNvSpPr>
          <p:nvPr/>
        </p:nvSpPr>
        <p:spPr bwMode="auto">
          <a:xfrm>
            <a:off x="1154320" y="5305545"/>
            <a:ext cx="1767747" cy="26771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46" name="Rectangle 3">
            <a:extLst>
              <a:ext uri="{FF2B5EF4-FFF2-40B4-BE49-F238E27FC236}">
                <a16:creationId xmlns:a16="http://schemas.microsoft.com/office/drawing/2014/main" id="{446A6758-B258-829D-A368-CB391F4D17D2}"/>
              </a:ext>
            </a:extLst>
          </p:cNvPr>
          <p:cNvSpPr>
            <a:spLocks noChangeArrowheads="1"/>
          </p:cNvSpPr>
          <p:nvPr/>
        </p:nvSpPr>
        <p:spPr bwMode="auto">
          <a:xfrm>
            <a:off x="1154320" y="5585009"/>
            <a:ext cx="1767747" cy="26771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p>
        </p:txBody>
      </p:sp>
      <p:sp>
        <p:nvSpPr>
          <p:cNvPr id="48" name="Text Box 5">
            <a:extLst>
              <a:ext uri="{FF2B5EF4-FFF2-40B4-BE49-F238E27FC236}">
                <a16:creationId xmlns:a16="http://schemas.microsoft.com/office/drawing/2014/main" id="{427CB05C-1F13-362E-C909-E3D6CFFBACF9}"/>
              </a:ext>
            </a:extLst>
          </p:cNvPr>
          <p:cNvSpPr txBox="1">
            <a:spLocks noChangeArrowheads="1"/>
          </p:cNvSpPr>
          <p:nvPr/>
        </p:nvSpPr>
        <p:spPr bwMode="auto">
          <a:xfrm>
            <a:off x="1154320" y="5585009"/>
            <a:ext cx="176774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400" dirty="0"/>
              <a:t>PFN   </a:t>
            </a:r>
          </a:p>
        </p:txBody>
      </p:sp>
      <p:sp>
        <p:nvSpPr>
          <p:cNvPr id="49" name="Line 6">
            <a:extLst>
              <a:ext uri="{FF2B5EF4-FFF2-40B4-BE49-F238E27FC236}">
                <a16:creationId xmlns:a16="http://schemas.microsoft.com/office/drawing/2014/main" id="{59129AF2-5F96-684A-EC0C-21A41E02AAE8}"/>
              </a:ext>
            </a:extLst>
          </p:cNvPr>
          <p:cNvSpPr>
            <a:spLocks noChangeShapeType="1"/>
          </p:cNvSpPr>
          <p:nvPr/>
        </p:nvSpPr>
        <p:spPr bwMode="auto">
          <a:xfrm>
            <a:off x="4945088" y="5554364"/>
            <a:ext cx="0" cy="28547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1400"/>
          </a:p>
        </p:txBody>
      </p:sp>
      <p:sp>
        <p:nvSpPr>
          <p:cNvPr id="50" name="TextBox 49">
            <a:extLst>
              <a:ext uri="{FF2B5EF4-FFF2-40B4-BE49-F238E27FC236}">
                <a16:creationId xmlns:a16="http://schemas.microsoft.com/office/drawing/2014/main" id="{6C807161-01BA-B745-AE88-E02DC8A4E8A9}"/>
              </a:ext>
            </a:extLst>
          </p:cNvPr>
          <p:cNvSpPr txBox="1"/>
          <p:nvPr/>
        </p:nvSpPr>
        <p:spPr>
          <a:xfrm>
            <a:off x="977991" y="3838585"/>
            <a:ext cx="2265276" cy="307777"/>
          </a:xfrm>
          <a:prstGeom prst="rect">
            <a:avLst/>
          </a:prstGeom>
          <a:noFill/>
        </p:spPr>
        <p:txBody>
          <a:bodyPr wrap="square" rtlCol="0">
            <a:spAutoFit/>
          </a:bodyPr>
          <a:lstStyle/>
          <a:p>
            <a:pPr algn="ctr"/>
            <a:r>
              <a:rPr lang="en-US" sz="1400" b="1" dirty="0"/>
              <a:t>Page Table</a:t>
            </a:r>
          </a:p>
        </p:txBody>
      </p:sp>
      <p:sp>
        <p:nvSpPr>
          <p:cNvPr id="51" name="Rectangle 50">
            <a:extLst>
              <a:ext uri="{FF2B5EF4-FFF2-40B4-BE49-F238E27FC236}">
                <a16:creationId xmlns:a16="http://schemas.microsoft.com/office/drawing/2014/main" id="{CC8E4239-891F-9B2E-2DE7-68A19CE2EC0E}"/>
              </a:ext>
            </a:extLst>
          </p:cNvPr>
          <p:cNvSpPr/>
          <p:nvPr/>
        </p:nvSpPr>
        <p:spPr>
          <a:xfrm>
            <a:off x="429707" y="2217313"/>
            <a:ext cx="888954" cy="4034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PTBR</a:t>
            </a:r>
          </a:p>
        </p:txBody>
      </p:sp>
      <p:sp>
        <p:nvSpPr>
          <p:cNvPr id="52" name="Freeform 51">
            <a:extLst>
              <a:ext uri="{FF2B5EF4-FFF2-40B4-BE49-F238E27FC236}">
                <a16:creationId xmlns:a16="http://schemas.microsoft.com/office/drawing/2014/main" id="{02CFABD0-EDDA-32DC-0FDF-EB5AB2CB927B}"/>
              </a:ext>
            </a:extLst>
          </p:cNvPr>
          <p:cNvSpPr/>
          <p:nvPr/>
        </p:nvSpPr>
        <p:spPr>
          <a:xfrm>
            <a:off x="795857" y="2681316"/>
            <a:ext cx="364268" cy="1492088"/>
          </a:xfrm>
          <a:custGeom>
            <a:avLst/>
            <a:gdLst>
              <a:gd name="connsiteX0" fmla="*/ 0 w 1493134"/>
              <a:gd name="connsiteY0" fmla="*/ 929892 h 1574332"/>
              <a:gd name="connsiteX1" fmla="*/ 474562 w 1493134"/>
              <a:gd name="connsiteY1" fmla="*/ 1566499 h 1574332"/>
              <a:gd name="connsiteX2" fmla="*/ 1076446 w 1493134"/>
              <a:gd name="connsiteY2" fmla="*/ 1207684 h 1574332"/>
              <a:gd name="connsiteX3" fmla="*/ 1099595 w 1493134"/>
              <a:gd name="connsiteY3" fmla="*/ 119664 h 1574332"/>
              <a:gd name="connsiteX4" fmla="*/ 1412112 w 1493134"/>
              <a:gd name="connsiteY4" fmla="*/ 73365 h 1574332"/>
              <a:gd name="connsiteX5" fmla="*/ 1469985 w 1493134"/>
              <a:gd name="connsiteY5" fmla="*/ 524778 h 1574332"/>
              <a:gd name="connsiteX6" fmla="*/ 1493134 w 1493134"/>
              <a:gd name="connsiteY6" fmla="*/ 513203 h 1574332"/>
              <a:gd name="connsiteX0" fmla="*/ 0 w 1469985"/>
              <a:gd name="connsiteY0" fmla="*/ 929892 h 1574332"/>
              <a:gd name="connsiteX1" fmla="*/ 474562 w 1469985"/>
              <a:gd name="connsiteY1" fmla="*/ 1566499 h 1574332"/>
              <a:gd name="connsiteX2" fmla="*/ 1076446 w 1469985"/>
              <a:gd name="connsiteY2" fmla="*/ 1207684 h 1574332"/>
              <a:gd name="connsiteX3" fmla="*/ 1099595 w 1469985"/>
              <a:gd name="connsiteY3" fmla="*/ 119664 h 1574332"/>
              <a:gd name="connsiteX4" fmla="*/ 1412112 w 1469985"/>
              <a:gd name="connsiteY4" fmla="*/ 73365 h 1574332"/>
              <a:gd name="connsiteX5" fmla="*/ 1469985 w 1469985"/>
              <a:gd name="connsiteY5" fmla="*/ 524778 h 1574332"/>
              <a:gd name="connsiteX0" fmla="*/ 0 w 1476335"/>
              <a:gd name="connsiteY0" fmla="*/ 932532 h 1576972"/>
              <a:gd name="connsiteX1" fmla="*/ 474562 w 1476335"/>
              <a:gd name="connsiteY1" fmla="*/ 1569139 h 1576972"/>
              <a:gd name="connsiteX2" fmla="*/ 1076446 w 1476335"/>
              <a:gd name="connsiteY2" fmla="*/ 1210324 h 1576972"/>
              <a:gd name="connsiteX3" fmla="*/ 1099595 w 1476335"/>
              <a:gd name="connsiteY3" fmla="*/ 122304 h 1576972"/>
              <a:gd name="connsiteX4" fmla="*/ 1412112 w 1476335"/>
              <a:gd name="connsiteY4" fmla="*/ 76005 h 1576972"/>
              <a:gd name="connsiteX5" fmla="*/ 1476335 w 1476335"/>
              <a:gd name="connsiteY5" fmla="*/ 571868 h 1576972"/>
              <a:gd name="connsiteX0" fmla="*/ 0 w 1494194"/>
              <a:gd name="connsiteY0" fmla="*/ 0 h 3559776"/>
              <a:gd name="connsiteX1" fmla="*/ 492421 w 1494194"/>
              <a:gd name="connsiteY1" fmla="*/ 3369033 h 3559776"/>
              <a:gd name="connsiteX2" fmla="*/ 1094305 w 1494194"/>
              <a:gd name="connsiteY2" fmla="*/ 3010218 h 3559776"/>
              <a:gd name="connsiteX3" fmla="*/ 1117454 w 1494194"/>
              <a:gd name="connsiteY3" fmla="*/ 1922198 h 3559776"/>
              <a:gd name="connsiteX4" fmla="*/ 1429971 w 1494194"/>
              <a:gd name="connsiteY4" fmla="*/ 1875899 h 3559776"/>
              <a:gd name="connsiteX5" fmla="*/ 1494194 w 1494194"/>
              <a:gd name="connsiteY5" fmla="*/ 2371762 h 3559776"/>
              <a:gd name="connsiteX0" fmla="*/ 0 w 1494194"/>
              <a:gd name="connsiteY0" fmla="*/ 0 h 3012390"/>
              <a:gd name="connsiteX1" fmla="*/ 688869 w 1494194"/>
              <a:gd name="connsiteY1" fmla="*/ 1600993 h 3012390"/>
              <a:gd name="connsiteX2" fmla="*/ 1094305 w 1494194"/>
              <a:gd name="connsiteY2" fmla="*/ 3010218 h 3012390"/>
              <a:gd name="connsiteX3" fmla="*/ 1117454 w 1494194"/>
              <a:gd name="connsiteY3" fmla="*/ 1922198 h 3012390"/>
              <a:gd name="connsiteX4" fmla="*/ 1429971 w 1494194"/>
              <a:gd name="connsiteY4" fmla="*/ 1875899 h 3012390"/>
              <a:gd name="connsiteX5" fmla="*/ 1494194 w 1494194"/>
              <a:gd name="connsiteY5" fmla="*/ 2371762 h 3012390"/>
              <a:gd name="connsiteX0" fmla="*/ 0 w 1494194"/>
              <a:gd name="connsiteY0" fmla="*/ 0 h 2371763"/>
              <a:gd name="connsiteX1" fmla="*/ 688869 w 1494194"/>
              <a:gd name="connsiteY1" fmla="*/ 1600993 h 2371763"/>
              <a:gd name="connsiteX2" fmla="*/ 1076447 w 1494194"/>
              <a:gd name="connsiteY2" fmla="*/ 1563639 h 2371763"/>
              <a:gd name="connsiteX3" fmla="*/ 1117454 w 1494194"/>
              <a:gd name="connsiteY3" fmla="*/ 1922198 h 2371763"/>
              <a:gd name="connsiteX4" fmla="*/ 1429971 w 1494194"/>
              <a:gd name="connsiteY4" fmla="*/ 1875899 h 2371763"/>
              <a:gd name="connsiteX5" fmla="*/ 1494194 w 1494194"/>
              <a:gd name="connsiteY5" fmla="*/ 2371762 h 2371763"/>
              <a:gd name="connsiteX0" fmla="*/ 0 w 1494194"/>
              <a:gd name="connsiteY0" fmla="*/ 0 h 2371761"/>
              <a:gd name="connsiteX1" fmla="*/ 688869 w 1494194"/>
              <a:gd name="connsiteY1" fmla="*/ 1600993 h 2371761"/>
              <a:gd name="connsiteX2" fmla="*/ 1117454 w 1494194"/>
              <a:gd name="connsiteY2" fmla="*/ 1922198 h 2371761"/>
              <a:gd name="connsiteX3" fmla="*/ 1429971 w 1494194"/>
              <a:gd name="connsiteY3" fmla="*/ 1875899 h 2371761"/>
              <a:gd name="connsiteX4" fmla="*/ 1494194 w 1494194"/>
              <a:gd name="connsiteY4" fmla="*/ 2371762 h 2371761"/>
              <a:gd name="connsiteX0" fmla="*/ 0 w 1494194"/>
              <a:gd name="connsiteY0" fmla="*/ 0 h 2371763"/>
              <a:gd name="connsiteX1" fmla="*/ 688869 w 1494194"/>
              <a:gd name="connsiteY1" fmla="*/ 1600993 h 2371763"/>
              <a:gd name="connsiteX2" fmla="*/ 1117454 w 1494194"/>
              <a:gd name="connsiteY2" fmla="*/ 1922198 h 2371763"/>
              <a:gd name="connsiteX3" fmla="*/ 1494194 w 1494194"/>
              <a:gd name="connsiteY3" fmla="*/ 2371762 h 2371763"/>
              <a:gd name="connsiteX0" fmla="*/ 0 w 1494194"/>
              <a:gd name="connsiteY0" fmla="*/ 0 h 2371761"/>
              <a:gd name="connsiteX1" fmla="*/ 1081767 w 1494194"/>
              <a:gd name="connsiteY1" fmla="*/ 922351 h 2371761"/>
              <a:gd name="connsiteX2" fmla="*/ 1117454 w 1494194"/>
              <a:gd name="connsiteY2" fmla="*/ 1922198 h 2371761"/>
              <a:gd name="connsiteX3" fmla="*/ 1494194 w 1494194"/>
              <a:gd name="connsiteY3" fmla="*/ 2371762 h 2371761"/>
              <a:gd name="connsiteX0" fmla="*/ 0 w 583386"/>
              <a:gd name="connsiteY0" fmla="*/ 0 h 2389621"/>
              <a:gd name="connsiteX1" fmla="*/ 170959 w 583386"/>
              <a:gd name="connsiteY1" fmla="*/ 940210 h 2389621"/>
              <a:gd name="connsiteX2" fmla="*/ 206646 w 583386"/>
              <a:gd name="connsiteY2" fmla="*/ 1940057 h 2389621"/>
              <a:gd name="connsiteX3" fmla="*/ 583386 w 583386"/>
              <a:gd name="connsiteY3" fmla="*/ 2389621 h 2389621"/>
            </a:gdLst>
            <a:ahLst/>
            <a:cxnLst>
              <a:cxn ang="0">
                <a:pos x="connsiteX0" y="connsiteY0"/>
              </a:cxn>
              <a:cxn ang="0">
                <a:pos x="connsiteX1" y="connsiteY1"/>
              </a:cxn>
              <a:cxn ang="0">
                <a:pos x="connsiteX2" y="connsiteY2"/>
              </a:cxn>
              <a:cxn ang="0">
                <a:pos x="connsiteX3" y="connsiteY3"/>
              </a:cxn>
            </a:cxnLst>
            <a:rect l="l" t="t" r="r" b="b"/>
            <a:pathLst>
              <a:path w="583386" h="2389621">
                <a:moveTo>
                  <a:pt x="0" y="0"/>
                </a:moveTo>
                <a:cubicBezTo>
                  <a:pt x="147577" y="295154"/>
                  <a:pt x="136518" y="616867"/>
                  <a:pt x="170959" y="940210"/>
                </a:cubicBezTo>
                <a:cubicBezTo>
                  <a:pt x="205400" y="1263553"/>
                  <a:pt x="137908" y="1698489"/>
                  <a:pt x="206646" y="1940057"/>
                </a:cubicBezTo>
                <a:cubicBezTo>
                  <a:pt x="275384" y="2181625"/>
                  <a:pt x="504899" y="2295962"/>
                  <a:pt x="583386" y="2389621"/>
                </a:cubicBezTo>
              </a:path>
            </a:pathLst>
          </a:custGeom>
          <a:noFill/>
          <a:ln w="25400">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4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dissolve">
                                      <p:cBhvr>
                                        <p:cTn id="10" dur="500"/>
                                        <p:tgtEl>
                                          <p:spTgt spid="5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dissolve">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dissolv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dissolve">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1" grpId="0" animBg="1"/>
      <p:bldP spid="5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atin typeface="Arial" charset="0"/>
                <a:cs typeface="Arial" charset="0"/>
              </a:rPr>
              <a:t>PCB</a:t>
            </a:r>
          </a:p>
        </p:txBody>
      </p:sp>
      <p:sp>
        <p:nvSpPr>
          <p:cNvPr id="23555" name="Rectangle 3"/>
          <p:cNvSpPr>
            <a:spLocks noGrp="1" noChangeArrowheads="1"/>
          </p:cNvSpPr>
          <p:nvPr>
            <p:ph type="body" idx="1"/>
          </p:nvPr>
        </p:nvSpPr>
        <p:spPr>
          <a:xfrm>
            <a:off x="1316995" y="2133600"/>
            <a:ext cx="7541255" cy="3992563"/>
          </a:xfrm>
        </p:spPr>
        <p:txBody>
          <a:bodyPr>
            <a:normAutofit lnSpcReduction="10000"/>
          </a:bodyPr>
          <a:lstStyle/>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enum  state_type {new, ready, running, 				   waiting, halted};</a:t>
            </a:r>
          </a:p>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typedef struct control_block_type {</a:t>
            </a:r>
          </a:p>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	enum state_type state;</a:t>
            </a:r>
          </a:p>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	address PC;</a:t>
            </a:r>
          </a:p>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	int reg_file[NUMREGS];</a:t>
            </a:r>
          </a:p>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	struct control_block *next_pcb;</a:t>
            </a:r>
          </a:p>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	int priority;</a:t>
            </a:r>
          </a:p>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	</a:t>
            </a:r>
            <a:r>
              <a:rPr lang="en-US" sz="2400" b="1">
                <a:solidFill>
                  <a:srgbClr val="FF3300"/>
                </a:solidFill>
                <a:latin typeface="Courier New" charset="0"/>
                <a:ea typeface="Times New Roman" charset="0"/>
                <a:cs typeface="Courier New" charset="0"/>
              </a:rPr>
              <a:t>address PTBR;</a:t>
            </a:r>
          </a:p>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	….</a:t>
            </a:r>
          </a:p>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	….</a:t>
            </a:r>
          </a:p>
          <a:p>
            <a:pPr eaLnBrk="1" hangingPunct="1">
              <a:lnSpc>
                <a:spcPct val="80000"/>
              </a:lnSpc>
              <a:spcBef>
                <a:spcPts val="500"/>
              </a:spcBef>
              <a:buFontTx/>
              <a:buNone/>
            </a:pPr>
            <a:r>
              <a:rPr lang="en-US" sz="2400" b="1">
                <a:solidFill>
                  <a:srgbClr val="000000"/>
                </a:solidFill>
                <a:latin typeface="Courier New" charset="0"/>
                <a:ea typeface="Times New Roman" charset="0"/>
                <a:cs typeface="Courier New" charset="0"/>
              </a:rPr>
              <a:t>} control_block;</a:t>
            </a:r>
          </a:p>
        </p:txBody>
      </p:sp>
    </p:spTree>
    <p:extLst>
      <p:ext uri="{BB962C8B-B14F-4D97-AF65-F5344CB8AC3E}">
        <p14:creationId xmlns:p14="http://schemas.microsoft.com/office/powerpoint/2010/main" val="30948505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atin typeface="Arial" charset="0"/>
                <a:cs typeface="Arial" charset="0"/>
              </a:rPr>
              <a:t>Paged memory allocation</a:t>
            </a:r>
          </a:p>
        </p:txBody>
      </p:sp>
      <p:sp>
        <p:nvSpPr>
          <p:cNvPr id="24579" name="Content Placeholder 2"/>
          <p:cNvSpPr>
            <a:spLocks noGrp="1"/>
          </p:cNvSpPr>
          <p:nvPr>
            <p:ph idx="1"/>
          </p:nvPr>
        </p:nvSpPr>
        <p:spPr/>
        <p:txBody>
          <a:bodyPr/>
          <a:lstStyle/>
          <a:p>
            <a:pPr eaLnBrk="1" hangingPunct="1"/>
            <a:r>
              <a:rPr lang="en-US" dirty="0">
                <a:latin typeface="Arial" charset="0"/>
                <a:cs typeface="Arial" charset="0"/>
              </a:rPr>
              <a:t>Allocate all at once at load time?</a:t>
            </a:r>
          </a:p>
          <a:p>
            <a:pPr eaLnBrk="1" hangingPunct="1"/>
            <a:r>
              <a:rPr lang="en-US" dirty="0">
                <a:latin typeface="Arial" charset="0"/>
                <a:cs typeface="Arial" charset="0"/>
              </a:rPr>
              <a:t>Allocate on demand?</a:t>
            </a:r>
          </a:p>
        </p:txBody>
      </p:sp>
      <p:sp>
        <p:nvSpPr>
          <p:cNvPr id="2" name="TextBox 1"/>
          <p:cNvSpPr txBox="1"/>
          <p:nvPr/>
        </p:nvSpPr>
        <p:spPr>
          <a:xfrm>
            <a:off x="6961258" y="2227666"/>
            <a:ext cx="2004942" cy="369332"/>
          </a:xfrm>
          <a:prstGeom prst="rect">
            <a:avLst/>
          </a:prstGeom>
          <a:noFill/>
        </p:spPr>
        <p:txBody>
          <a:bodyPr wrap="square" rtlCol="0">
            <a:spAutoFit/>
          </a:bodyPr>
          <a:lstStyle/>
          <a:p>
            <a:r>
              <a:rPr lang="en-US" dirty="0">
                <a:solidFill>
                  <a:srgbClr val="FF2929"/>
                </a:solidFill>
                <a:sym typeface="Wingdings"/>
              </a:rPr>
              <a:t> Not good: slow</a:t>
            </a:r>
            <a:endParaRPr lang="en-US" dirty="0">
              <a:solidFill>
                <a:srgbClr val="FF2929"/>
              </a:solidFill>
            </a:endParaRPr>
          </a:p>
        </p:txBody>
      </p:sp>
      <p:sp>
        <p:nvSpPr>
          <p:cNvPr id="5" name="TextBox 4"/>
          <p:cNvSpPr txBox="1"/>
          <p:nvPr/>
        </p:nvSpPr>
        <p:spPr>
          <a:xfrm>
            <a:off x="5361585" y="2803363"/>
            <a:ext cx="2705008" cy="369332"/>
          </a:xfrm>
          <a:prstGeom prst="rect">
            <a:avLst/>
          </a:prstGeom>
          <a:noFill/>
        </p:spPr>
        <p:txBody>
          <a:bodyPr wrap="square" rtlCol="0">
            <a:spAutoFit/>
          </a:bodyPr>
          <a:lstStyle/>
          <a:p>
            <a:r>
              <a:rPr lang="en-US" dirty="0">
                <a:solidFill>
                  <a:srgbClr val="FF2929"/>
                </a:solidFill>
                <a:sym typeface="Wingdings"/>
              </a:rPr>
              <a:t> Better utilization</a:t>
            </a:r>
            <a:endParaRPr lang="en-US" dirty="0">
              <a:solidFill>
                <a:srgbClr val="FF2929"/>
              </a:solidFill>
            </a:endParaRPr>
          </a:p>
        </p:txBody>
      </p:sp>
    </p:spTree>
    <p:extLst>
      <p:ext uri="{BB962C8B-B14F-4D97-AF65-F5344CB8AC3E}">
        <p14:creationId xmlns:p14="http://schemas.microsoft.com/office/powerpoint/2010/main" val="346713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dissolve">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P spid="2" grpId="0"/>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555058" y="2402640"/>
            <a:ext cx="3657600" cy="477837"/>
            <a:chOff x="2555058" y="2402640"/>
            <a:chExt cx="3657600" cy="477837"/>
          </a:xfrm>
        </p:grpSpPr>
        <p:sp>
          <p:nvSpPr>
            <p:cNvPr id="25605" name="Rectangle 3"/>
            <p:cNvSpPr>
              <a:spLocks noChangeArrowheads="1"/>
            </p:cNvSpPr>
            <p:nvPr/>
          </p:nvSpPr>
          <p:spPr bwMode="auto">
            <a:xfrm>
              <a:off x="2555058" y="2423277"/>
              <a:ext cx="36576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5606" name="Text Box 4"/>
            <p:cNvSpPr txBox="1">
              <a:spLocks noChangeArrowheads="1"/>
            </p:cNvSpPr>
            <p:nvPr/>
          </p:nvSpPr>
          <p:spPr bwMode="auto">
            <a:xfrm>
              <a:off x="5446600" y="2429627"/>
              <a:ext cx="73636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Valid  </a:t>
              </a:r>
            </a:p>
          </p:txBody>
        </p:sp>
        <p:sp>
          <p:nvSpPr>
            <p:cNvPr id="25607" name="Text Box 5"/>
            <p:cNvSpPr txBox="1">
              <a:spLocks noChangeArrowheads="1"/>
            </p:cNvSpPr>
            <p:nvPr/>
          </p:nvSpPr>
          <p:spPr bwMode="auto">
            <a:xfrm>
              <a:off x="2555058" y="2451718"/>
              <a:ext cx="283109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25608" name="Line 6"/>
            <p:cNvSpPr>
              <a:spLocks noChangeShapeType="1"/>
            </p:cNvSpPr>
            <p:nvPr/>
          </p:nvSpPr>
          <p:spPr bwMode="auto">
            <a:xfrm>
              <a:off x="5386156" y="240264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5603" name="Title 10"/>
          <p:cNvSpPr>
            <a:spLocks noGrp="1"/>
          </p:cNvSpPr>
          <p:nvPr>
            <p:ph type="title"/>
          </p:nvPr>
        </p:nvSpPr>
        <p:spPr/>
        <p:txBody>
          <a:bodyPr/>
          <a:lstStyle/>
          <a:p>
            <a:pPr eaLnBrk="1" hangingPunct="1"/>
            <a:r>
              <a:rPr lang="en-US">
                <a:latin typeface="Arial" charset="0"/>
                <a:cs typeface="Arial" charset="0"/>
              </a:rPr>
              <a:t>Demand paging</a:t>
            </a:r>
          </a:p>
        </p:txBody>
      </p:sp>
      <p:sp>
        <p:nvSpPr>
          <p:cNvPr id="25604" name="TextBox 11"/>
          <p:cNvSpPr txBox="1">
            <a:spLocks noChangeArrowheads="1"/>
          </p:cNvSpPr>
          <p:nvPr/>
        </p:nvSpPr>
        <p:spPr bwMode="auto">
          <a:xfrm>
            <a:off x="7304870" y="2397877"/>
            <a:ext cx="7826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PTE</a:t>
            </a:r>
          </a:p>
        </p:txBody>
      </p:sp>
      <p:grpSp>
        <p:nvGrpSpPr>
          <p:cNvPr id="11" name="Group 10"/>
          <p:cNvGrpSpPr/>
          <p:nvPr/>
        </p:nvGrpSpPr>
        <p:grpSpPr>
          <a:xfrm>
            <a:off x="2555058" y="2850209"/>
            <a:ext cx="3657600" cy="477837"/>
            <a:chOff x="2555058" y="2402640"/>
            <a:chExt cx="3657600" cy="477837"/>
          </a:xfrm>
        </p:grpSpPr>
        <p:sp>
          <p:nvSpPr>
            <p:cNvPr id="12" name="Rectangle 3"/>
            <p:cNvSpPr>
              <a:spLocks noChangeArrowheads="1"/>
            </p:cNvSpPr>
            <p:nvPr/>
          </p:nvSpPr>
          <p:spPr bwMode="auto">
            <a:xfrm>
              <a:off x="2555058" y="2423277"/>
              <a:ext cx="36576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 name="Text Box 4"/>
            <p:cNvSpPr txBox="1">
              <a:spLocks noChangeArrowheads="1"/>
            </p:cNvSpPr>
            <p:nvPr/>
          </p:nvSpPr>
          <p:spPr bwMode="auto">
            <a:xfrm>
              <a:off x="5446600" y="2429627"/>
              <a:ext cx="73636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Valid  </a:t>
              </a:r>
            </a:p>
          </p:txBody>
        </p:sp>
        <p:sp>
          <p:nvSpPr>
            <p:cNvPr id="14" name="Text Box 5"/>
            <p:cNvSpPr txBox="1">
              <a:spLocks noChangeArrowheads="1"/>
            </p:cNvSpPr>
            <p:nvPr/>
          </p:nvSpPr>
          <p:spPr bwMode="auto">
            <a:xfrm>
              <a:off x="2555058" y="2451718"/>
              <a:ext cx="283109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15" name="Line 6"/>
            <p:cNvSpPr>
              <a:spLocks noChangeShapeType="1"/>
            </p:cNvSpPr>
            <p:nvPr/>
          </p:nvSpPr>
          <p:spPr bwMode="auto">
            <a:xfrm>
              <a:off x="5386156" y="240264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6" name="Group 15"/>
          <p:cNvGrpSpPr/>
          <p:nvPr/>
        </p:nvGrpSpPr>
        <p:grpSpPr>
          <a:xfrm>
            <a:off x="2555058" y="3297778"/>
            <a:ext cx="3657600" cy="477837"/>
            <a:chOff x="2555058" y="2402640"/>
            <a:chExt cx="3657600" cy="477837"/>
          </a:xfrm>
        </p:grpSpPr>
        <p:sp>
          <p:nvSpPr>
            <p:cNvPr id="17" name="Rectangle 3"/>
            <p:cNvSpPr>
              <a:spLocks noChangeArrowheads="1"/>
            </p:cNvSpPr>
            <p:nvPr/>
          </p:nvSpPr>
          <p:spPr bwMode="auto">
            <a:xfrm>
              <a:off x="2555058" y="2423277"/>
              <a:ext cx="36576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 name="Text Box 4"/>
            <p:cNvSpPr txBox="1">
              <a:spLocks noChangeArrowheads="1"/>
            </p:cNvSpPr>
            <p:nvPr/>
          </p:nvSpPr>
          <p:spPr bwMode="auto">
            <a:xfrm>
              <a:off x="5446600" y="2429627"/>
              <a:ext cx="73636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Valid  </a:t>
              </a:r>
            </a:p>
          </p:txBody>
        </p:sp>
        <p:sp>
          <p:nvSpPr>
            <p:cNvPr id="19" name="Text Box 5"/>
            <p:cNvSpPr txBox="1">
              <a:spLocks noChangeArrowheads="1"/>
            </p:cNvSpPr>
            <p:nvPr/>
          </p:nvSpPr>
          <p:spPr bwMode="auto">
            <a:xfrm>
              <a:off x="2555058" y="2451718"/>
              <a:ext cx="283109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20" name="Line 6"/>
            <p:cNvSpPr>
              <a:spLocks noChangeShapeType="1"/>
            </p:cNvSpPr>
            <p:nvPr/>
          </p:nvSpPr>
          <p:spPr bwMode="auto">
            <a:xfrm>
              <a:off x="5386156" y="240264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1" name="Group 20"/>
          <p:cNvGrpSpPr/>
          <p:nvPr/>
        </p:nvGrpSpPr>
        <p:grpSpPr>
          <a:xfrm>
            <a:off x="2555058" y="3745347"/>
            <a:ext cx="3657600" cy="477837"/>
            <a:chOff x="2555058" y="2402640"/>
            <a:chExt cx="3657600" cy="477837"/>
          </a:xfrm>
        </p:grpSpPr>
        <p:sp>
          <p:nvSpPr>
            <p:cNvPr id="22" name="Rectangle 3"/>
            <p:cNvSpPr>
              <a:spLocks noChangeArrowheads="1"/>
            </p:cNvSpPr>
            <p:nvPr/>
          </p:nvSpPr>
          <p:spPr bwMode="auto">
            <a:xfrm>
              <a:off x="2555058" y="2423277"/>
              <a:ext cx="36576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3" name="Text Box 4"/>
            <p:cNvSpPr txBox="1">
              <a:spLocks noChangeArrowheads="1"/>
            </p:cNvSpPr>
            <p:nvPr/>
          </p:nvSpPr>
          <p:spPr bwMode="auto">
            <a:xfrm>
              <a:off x="5446600" y="2429627"/>
              <a:ext cx="73636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Valid  </a:t>
              </a:r>
            </a:p>
          </p:txBody>
        </p:sp>
        <p:sp>
          <p:nvSpPr>
            <p:cNvPr id="24" name="Text Box 5"/>
            <p:cNvSpPr txBox="1">
              <a:spLocks noChangeArrowheads="1"/>
            </p:cNvSpPr>
            <p:nvPr/>
          </p:nvSpPr>
          <p:spPr bwMode="auto">
            <a:xfrm>
              <a:off x="2555058" y="2451718"/>
              <a:ext cx="283109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25" name="Line 6"/>
            <p:cNvSpPr>
              <a:spLocks noChangeShapeType="1"/>
            </p:cNvSpPr>
            <p:nvPr/>
          </p:nvSpPr>
          <p:spPr bwMode="auto">
            <a:xfrm>
              <a:off x="5386156" y="240264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26" name="Group 25"/>
          <p:cNvGrpSpPr/>
          <p:nvPr/>
        </p:nvGrpSpPr>
        <p:grpSpPr>
          <a:xfrm>
            <a:off x="2555058" y="4192916"/>
            <a:ext cx="3657600" cy="477837"/>
            <a:chOff x="2555058" y="2402640"/>
            <a:chExt cx="3657600" cy="477837"/>
          </a:xfrm>
        </p:grpSpPr>
        <p:sp>
          <p:nvSpPr>
            <p:cNvPr id="27" name="Rectangle 3"/>
            <p:cNvSpPr>
              <a:spLocks noChangeArrowheads="1"/>
            </p:cNvSpPr>
            <p:nvPr/>
          </p:nvSpPr>
          <p:spPr bwMode="auto">
            <a:xfrm>
              <a:off x="2555058" y="2423277"/>
              <a:ext cx="36576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 name="Text Box 4"/>
            <p:cNvSpPr txBox="1">
              <a:spLocks noChangeArrowheads="1"/>
            </p:cNvSpPr>
            <p:nvPr/>
          </p:nvSpPr>
          <p:spPr bwMode="auto">
            <a:xfrm>
              <a:off x="5446600" y="2429627"/>
              <a:ext cx="73636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Valid  </a:t>
              </a:r>
            </a:p>
          </p:txBody>
        </p:sp>
        <p:sp>
          <p:nvSpPr>
            <p:cNvPr id="29" name="Text Box 5"/>
            <p:cNvSpPr txBox="1">
              <a:spLocks noChangeArrowheads="1"/>
            </p:cNvSpPr>
            <p:nvPr/>
          </p:nvSpPr>
          <p:spPr bwMode="auto">
            <a:xfrm>
              <a:off x="2555058" y="2451718"/>
              <a:ext cx="283109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30" name="Line 6"/>
            <p:cNvSpPr>
              <a:spLocks noChangeShapeType="1"/>
            </p:cNvSpPr>
            <p:nvPr/>
          </p:nvSpPr>
          <p:spPr bwMode="auto">
            <a:xfrm>
              <a:off x="5386156" y="240264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1" name="Group 30"/>
          <p:cNvGrpSpPr/>
          <p:nvPr/>
        </p:nvGrpSpPr>
        <p:grpSpPr>
          <a:xfrm>
            <a:off x="2555058" y="4640485"/>
            <a:ext cx="3657600" cy="477837"/>
            <a:chOff x="2555058" y="2402640"/>
            <a:chExt cx="3657600" cy="477837"/>
          </a:xfrm>
        </p:grpSpPr>
        <p:sp>
          <p:nvSpPr>
            <p:cNvPr id="32" name="Rectangle 3"/>
            <p:cNvSpPr>
              <a:spLocks noChangeArrowheads="1"/>
            </p:cNvSpPr>
            <p:nvPr/>
          </p:nvSpPr>
          <p:spPr bwMode="auto">
            <a:xfrm>
              <a:off x="2555058" y="2423277"/>
              <a:ext cx="36576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3" name="Text Box 4"/>
            <p:cNvSpPr txBox="1">
              <a:spLocks noChangeArrowheads="1"/>
            </p:cNvSpPr>
            <p:nvPr/>
          </p:nvSpPr>
          <p:spPr bwMode="auto">
            <a:xfrm>
              <a:off x="5446600" y="2429627"/>
              <a:ext cx="73636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Valid  </a:t>
              </a:r>
            </a:p>
          </p:txBody>
        </p:sp>
        <p:sp>
          <p:nvSpPr>
            <p:cNvPr id="34" name="Text Box 5"/>
            <p:cNvSpPr txBox="1">
              <a:spLocks noChangeArrowheads="1"/>
            </p:cNvSpPr>
            <p:nvPr/>
          </p:nvSpPr>
          <p:spPr bwMode="auto">
            <a:xfrm>
              <a:off x="2555058" y="2451718"/>
              <a:ext cx="283109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PFN   </a:t>
              </a:r>
            </a:p>
          </p:txBody>
        </p:sp>
        <p:sp>
          <p:nvSpPr>
            <p:cNvPr id="35" name="Line 6"/>
            <p:cNvSpPr>
              <a:spLocks noChangeShapeType="1"/>
            </p:cNvSpPr>
            <p:nvPr/>
          </p:nvSpPr>
          <p:spPr bwMode="auto">
            <a:xfrm>
              <a:off x="5386156" y="240264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3" name="TextBox 2"/>
          <p:cNvSpPr txBox="1"/>
          <p:nvPr/>
        </p:nvSpPr>
        <p:spPr>
          <a:xfrm>
            <a:off x="2743200" y="1981512"/>
            <a:ext cx="3627904" cy="400110"/>
          </a:xfrm>
          <a:prstGeom prst="rect">
            <a:avLst/>
          </a:prstGeom>
          <a:noFill/>
        </p:spPr>
        <p:txBody>
          <a:bodyPr wrap="square" rtlCol="0">
            <a:spAutoFit/>
          </a:bodyPr>
          <a:lstStyle/>
          <a:p>
            <a:pPr algn="ctr"/>
            <a:r>
              <a:rPr lang="en-US" sz="2000" b="1" dirty="0"/>
              <a:t>Page Table</a:t>
            </a:r>
          </a:p>
        </p:txBody>
      </p:sp>
      <p:sp>
        <p:nvSpPr>
          <p:cNvPr id="4" name="TextBox 3"/>
          <p:cNvSpPr txBox="1"/>
          <p:nvPr/>
        </p:nvSpPr>
        <p:spPr>
          <a:xfrm>
            <a:off x="6667286" y="3246528"/>
            <a:ext cx="2057804" cy="369332"/>
          </a:xfrm>
          <a:prstGeom prst="rect">
            <a:avLst/>
          </a:prstGeom>
          <a:noFill/>
        </p:spPr>
        <p:txBody>
          <a:bodyPr wrap="square" rtlCol="0">
            <a:spAutoFit/>
          </a:bodyPr>
          <a:lstStyle/>
          <a:p>
            <a:r>
              <a:rPr lang="en-US" dirty="0">
                <a:solidFill>
                  <a:srgbClr val="FF2929"/>
                </a:solidFill>
              </a:rPr>
              <a:t>Page Table Entry</a:t>
            </a:r>
          </a:p>
        </p:txBody>
      </p:sp>
      <p:sp>
        <p:nvSpPr>
          <p:cNvPr id="5" name="Up Arrow 4"/>
          <p:cNvSpPr/>
          <p:nvPr/>
        </p:nvSpPr>
        <p:spPr>
          <a:xfrm>
            <a:off x="7484528" y="2859840"/>
            <a:ext cx="423320" cy="38668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6549697" y="4409344"/>
            <a:ext cx="1834385" cy="1799013"/>
          </a:xfrm>
          <a:prstGeom prst="wedgeRoundRectCallout">
            <a:avLst>
              <a:gd name="adj1" fmla="val -75320"/>
              <a:gd name="adj2" fmla="val -7279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Is the page in memory?</a:t>
            </a:r>
          </a:p>
          <a:p>
            <a:pPr algn="ctr"/>
            <a:r>
              <a:rPr lang="en-US" dirty="0"/>
              <a:t>0/1 </a:t>
            </a:r>
          </a:p>
        </p:txBody>
      </p:sp>
      <p:cxnSp>
        <p:nvCxnSpPr>
          <p:cNvPr id="8" name="Straight Arrow Connector 7"/>
          <p:cNvCxnSpPr>
            <a:stCxn id="25604" idx="1"/>
            <a:endCxn id="25605" idx="3"/>
          </p:cNvCxnSpPr>
          <p:nvPr/>
        </p:nvCxnSpPr>
        <p:spPr>
          <a:xfrm flipH="1">
            <a:off x="6212658" y="2628859"/>
            <a:ext cx="1092212" cy="230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1BEFD55E-0166-2F2E-6D6E-323D223F5572}"/>
              </a:ext>
            </a:extLst>
          </p:cNvPr>
          <p:cNvSpPr/>
          <p:nvPr/>
        </p:nvSpPr>
        <p:spPr>
          <a:xfrm>
            <a:off x="393539" y="2152891"/>
            <a:ext cx="1423686" cy="6460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PTBR</a:t>
            </a:r>
          </a:p>
        </p:txBody>
      </p:sp>
      <p:sp>
        <p:nvSpPr>
          <p:cNvPr id="9" name="Freeform 8">
            <a:extLst>
              <a:ext uri="{FF2B5EF4-FFF2-40B4-BE49-F238E27FC236}">
                <a16:creationId xmlns:a16="http://schemas.microsoft.com/office/drawing/2014/main" id="{45DBA14C-E03B-5428-7772-299833891211}"/>
              </a:ext>
            </a:extLst>
          </p:cNvPr>
          <p:cNvSpPr/>
          <p:nvPr/>
        </p:nvSpPr>
        <p:spPr>
          <a:xfrm>
            <a:off x="1088019" y="1856967"/>
            <a:ext cx="1476335" cy="1576972"/>
          </a:xfrm>
          <a:custGeom>
            <a:avLst/>
            <a:gdLst>
              <a:gd name="connsiteX0" fmla="*/ 0 w 1493134"/>
              <a:gd name="connsiteY0" fmla="*/ 929892 h 1574332"/>
              <a:gd name="connsiteX1" fmla="*/ 474562 w 1493134"/>
              <a:gd name="connsiteY1" fmla="*/ 1566499 h 1574332"/>
              <a:gd name="connsiteX2" fmla="*/ 1076446 w 1493134"/>
              <a:gd name="connsiteY2" fmla="*/ 1207684 h 1574332"/>
              <a:gd name="connsiteX3" fmla="*/ 1099595 w 1493134"/>
              <a:gd name="connsiteY3" fmla="*/ 119664 h 1574332"/>
              <a:gd name="connsiteX4" fmla="*/ 1412112 w 1493134"/>
              <a:gd name="connsiteY4" fmla="*/ 73365 h 1574332"/>
              <a:gd name="connsiteX5" fmla="*/ 1469985 w 1493134"/>
              <a:gd name="connsiteY5" fmla="*/ 524778 h 1574332"/>
              <a:gd name="connsiteX6" fmla="*/ 1493134 w 1493134"/>
              <a:gd name="connsiteY6" fmla="*/ 513203 h 1574332"/>
              <a:gd name="connsiteX0" fmla="*/ 0 w 1469985"/>
              <a:gd name="connsiteY0" fmla="*/ 929892 h 1574332"/>
              <a:gd name="connsiteX1" fmla="*/ 474562 w 1469985"/>
              <a:gd name="connsiteY1" fmla="*/ 1566499 h 1574332"/>
              <a:gd name="connsiteX2" fmla="*/ 1076446 w 1469985"/>
              <a:gd name="connsiteY2" fmla="*/ 1207684 h 1574332"/>
              <a:gd name="connsiteX3" fmla="*/ 1099595 w 1469985"/>
              <a:gd name="connsiteY3" fmla="*/ 119664 h 1574332"/>
              <a:gd name="connsiteX4" fmla="*/ 1412112 w 1469985"/>
              <a:gd name="connsiteY4" fmla="*/ 73365 h 1574332"/>
              <a:gd name="connsiteX5" fmla="*/ 1469985 w 1469985"/>
              <a:gd name="connsiteY5" fmla="*/ 524778 h 1574332"/>
              <a:gd name="connsiteX0" fmla="*/ 0 w 1476335"/>
              <a:gd name="connsiteY0" fmla="*/ 932532 h 1576972"/>
              <a:gd name="connsiteX1" fmla="*/ 474562 w 1476335"/>
              <a:gd name="connsiteY1" fmla="*/ 1569139 h 1576972"/>
              <a:gd name="connsiteX2" fmla="*/ 1076446 w 1476335"/>
              <a:gd name="connsiteY2" fmla="*/ 1210324 h 1576972"/>
              <a:gd name="connsiteX3" fmla="*/ 1099595 w 1476335"/>
              <a:gd name="connsiteY3" fmla="*/ 122304 h 1576972"/>
              <a:gd name="connsiteX4" fmla="*/ 1412112 w 1476335"/>
              <a:gd name="connsiteY4" fmla="*/ 76005 h 1576972"/>
              <a:gd name="connsiteX5" fmla="*/ 1476335 w 1476335"/>
              <a:gd name="connsiteY5" fmla="*/ 571868 h 157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6335" h="1576972">
                <a:moveTo>
                  <a:pt x="0" y="932532"/>
                </a:moveTo>
                <a:cubicBezTo>
                  <a:pt x="147577" y="1227686"/>
                  <a:pt x="295154" y="1522840"/>
                  <a:pt x="474562" y="1569139"/>
                </a:cubicBezTo>
                <a:cubicBezTo>
                  <a:pt x="653970" y="1615438"/>
                  <a:pt x="972274" y="1451463"/>
                  <a:pt x="1076446" y="1210324"/>
                </a:cubicBezTo>
                <a:cubicBezTo>
                  <a:pt x="1180618" y="969185"/>
                  <a:pt x="1043651" y="311357"/>
                  <a:pt x="1099595" y="122304"/>
                </a:cubicBezTo>
                <a:cubicBezTo>
                  <a:pt x="1155539" y="-66749"/>
                  <a:pt x="1349322" y="1078"/>
                  <a:pt x="1412112" y="76005"/>
                </a:cubicBezTo>
                <a:cubicBezTo>
                  <a:pt x="1474902" y="150932"/>
                  <a:pt x="1462831" y="498562"/>
                  <a:pt x="1476335" y="571868"/>
                </a:cubicBezTo>
              </a:path>
            </a:pathLst>
          </a:custGeom>
          <a:noFill/>
          <a:ln w="25400">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47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par>
                                <p:cTn id="24" presetID="9"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5604"/>
                                        </p:tgtEl>
                                        <p:attrNameLst>
                                          <p:attrName>style.visibility</p:attrName>
                                        </p:attrNameLst>
                                      </p:cBhvr>
                                      <p:to>
                                        <p:strVal val="visible"/>
                                      </p:to>
                                    </p:set>
                                    <p:animEffect transition="in" filter="dissolve">
                                      <p:cBhvr>
                                        <p:cTn id="29"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4" grpId="0"/>
      <p:bldP spid="5" grpId="0" animBg="1"/>
      <p:bldP spid="6" grpId="0" animBg="1"/>
      <p:bldP spid="7" grpId="0" animBg="1"/>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2862181" y="2828232"/>
            <a:ext cx="369519" cy="30793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400" b="1"/>
              <a:t>IF</a:t>
            </a:r>
          </a:p>
        </p:txBody>
      </p:sp>
      <p:sp>
        <p:nvSpPr>
          <p:cNvPr id="26628" name="Text Box 4"/>
          <p:cNvSpPr txBox="1">
            <a:spLocks noChangeArrowheads="1"/>
          </p:cNvSpPr>
          <p:nvPr/>
        </p:nvSpPr>
        <p:spPr bwMode="auto">
          <a:xfrm>
            <a:off x="3970738" y="2828232"/>
            <a:ext cx="677451" cy="30793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400" b="1"/>
              <a:t>ID/RR</a:t>
            </a:r>
          </a:p>
        </p:txBody>
      </p:sp>
      <p:sp>
        <p:nvSpPr>
          <p:cNvPr id="26629" name="Text Box 5"/>
          <p:cNvSpPr txBox="1">
            <a:spLocks noChangeArrowheads="1"/>
          </p:cNvSpPr>
          <p:nvPr/>
        </p:nvSpPr>
        <p:spPr bwMode="auto">
          <a:xfrm>
            <a:off x="5202467" y="2828232"/>
            <a:ext cx="431105" cy="30793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400" b="1"/>
              <a:t>EX</a:t>
            </a:r>
          </a:p>
        </p:txBody>
      </p:sp>
      <p:sp>
        <p:nvSpPr>
          <p:cNvPr id="26630" name="Text Box 6"/>
          <p:cNvSpPr txBox="1">
            <a:spLocks noChangeArrowheads="1"/>
          </p:cNvSpPr>
          <p:nvPr/>
        </p:nvSpPr>
        <p:spPr bwMode="auto">
          <a:xfrm>
            <a:off x="6187850" y="2828232"/>
            <a:ext cx="615865" cy="30793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400" b="1"/>
              <a:t>MEM</a:t>
            </a:r>
          </a:p>
        </p:txBody>
      </p:sp>
      <p:sp>
        <p:nvSpPr>
          <p:cNvPr id="26631" name="Text Box 7"/>
          <p:cNvSpPr txBox="1">
            <a:spLocks noChangeArrowheads="1"/>
          </p:cNvSpPr>
          <p:nvPr/>
        </p:nvSpPr>
        <p:spPr bwMode="auto">
          <a:xfrm>
            <a:off x="7363125" y="2828232"/>
            <a:ext cx="739037" cy="30793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400" b="1"/>
              <a:t>RW</a:t>
            </a:r>
          </a:p>
        </p:txBody>
      </p:sp>
      <p:sp>
        <p:nvSpPr>
          <p:cNvPr id="26632" name="Line 8"/>
          <p:cNvSpPr>
            <a:spLocks noChangeShapeType="1"/>
          </p:cNvSpPr>
          <p:nvPr/>
        </p:nvSpPr>
        <p:spPr bwMode="auto">
          <a:xfrm>
            <a:off x="2554249" y="2951404"/>
            <a:ext cx="30793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6633" name="Line 9"/>
          <p:cNvSpPr>
            <a:spLocks noChangeShapeType="1"/>
          </p:cNvSpPr>
          <p:nvPr/>
        </p:nvSpPr>
        <p:spPr bwMode="auto">
          <a:xfrm>
            <a:off x="8102162" y="2951404"/>
            <a:ext cx="30793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6634" name="Text Box 10"/>
          <p:cNvSpPr txBox="1">
            <a:spLocks noChangeArrowheads="1"/>
          </p:cNvSpPr>
          <p:nvPr/>
        </p:nvSpPr>
        <p:spPr bwMode="auto">
          <a:xfrm>
            <a:off x="1876798" y="3159259"/>
            <a:ext cx="1342072" cy="5260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Instruction</a:t>
            </a:r>
          </a:p>
          <a:p>
            <a:pPr eaLnBrk="1" hangingPunct="1"/>
            <a:r>
              <a:rPr lang="en-US" sz="1400" b="1" dirty="0"/>
              <a:t>       in</a:t>
            </a:r>
          </a:p>
        </p:txBody>
      </p:sp>
      <p:sp>
        <p:nvSpPr>
          <p:cNvPr id="26635" name="Text Box 11"/>
          <p:cNvSpPr txBox="1">
            <a:spLocks noChangeArrowheads="1"/>
          </p:cNvSpPr>
          <p:nvPr/>
        </p:nvSpPr>
        <p:spPr bwMode="auto">
          <a:xfrm>
            <a:off x="7801928" y="3159259"/>
            <a:ext cx="1342072" cy="5260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Instruction</a:t>
            </a:r>
          </a:p>
          <a:p>
            <a:pPr eaLnBrk="1" hangingPunct="1"/>
            <a:r>
              <a:rPr lang="en-US" sz="1400" b="1"/>
              <a:t>      out</a:t>
            </a:r>
          </a:p>
        </p:txBody>
      </p:sp>
      <p:sp>
        <p:nvSpPr>
          <p:cNvPr id="26636" name="Text Box 12"/>
          <p:cNvSpPr txBox="1">
            <a:spLocks noChangeArrowheads="1"/>
          </p:cNvSpPr>
          <p:nvPr/>
        </p:nvSpPr>
        <p:spPr bwMode="auto">
          <a:xfrm>
            <a:off x="3539632" y="2027608"/>
            <a:ext cx="246346" cy="269312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300"/>
              </a:spcBef>
            </a:pPr>
            <a:r>
              <a:rPr lang="en-US" sz="1400" dirty="0"/>
              <a:t>B</a:t>
            </a:r>
          </a:p>
          <a:p>
            <a:pPr eaLnBrk="1" hangingPunct="1">
              <a:spcBef>
                <a:spcPts val="300"/>
              </a:spcBef>
            </a:pPr>
            <a:r>
              <a:rPr lang="en-US" sz="1400" dirty="0"/>
              <a:t>U</a:t>
            </a:r>
          </a:p>
          <a:p>
            <a:pPr eaLnBrk="1" hangingPunct="1">
              <a:spcBef>
                <a:spcPts val="300"/>
              </a:spcBef>
            </a:pPr>
            <a:r>
              <a:rPr lang="en-US" sz="1400" dirty="0"/>
              <a:t>F</a:t>
            </a:r>
          </a:p>
          <a:p>
            <a:pPr eaLnBrk="1" hangingPunct="1">
              <a:spcBef>
                <a:spcPts val="300"/>
              </a:spcBef>
            </a:pPr>
            <a:r>
              <a:rPr lang="en-US" sz="1400" dirty="0"/>
              <a:t>F</a:t>
            </a:r>
          </a:p>
          <a:p>
            <a:pPr eaLnBrk="1" hangingPunct="1">
              <a:spcBef>
                <a:spcPts val="300"/>
              </a:spcBef>
            </a:pPr>
            <a:r>
              <a:rPr lang="en-US" sz="1400" dirty="0"/>
              <a:t>E</a:t>
            </a:r>
          </a:p>
          <a:p>
            <a:pPr eaLnBrk="1" hangingPunct="1">
              <a:spcBef>
                <a:spcPts val="300"/>
              </a:spcBef>
            </a:pPr>
            <a:r>
              <a:rPr lang="en-US" sz="1400" dirty="0"/>
              <a:t>R</a:t>
            </a:r>
          </a:p>
        </p:txBody>
      </p:sp>
      <p:sp>
        <p:nvSpPr>
          <p:cNvPr id="26637" name="Text Box 13"/>
          <p:cNvSpPr txBox="1">
            <a:spLocks noChangeArrowheads="1"/>
          </p:cNvSpPr>
          <p:nvPr/>
        </p:nvSpPr>
        <p:spPr bwMode="auto">
          <a:xfrm>
            <a:off x="4771362" y="2027608"/>
            <a:ext cx="246346" cy="269312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300"/>
              </a:spcBef>
            </a:pPr>
            <a:r>
              <a:rPr lang="en-US" sz="1400"/>
              <a:t>B</a:t>
            </a:r>
          </a:p>
          <a:p>
            <a:pPr eaLnBrk="1" hangingPunct="1">
              <a:spcBef>
                <a:spcPts val="300"/>
              </a:spcBef>
            </a:pPr>
            <a:r>
              <a:rPr lang="en-US" sz="1400"/>
              <a:t>U</a:t>
            </a:r>
          </a:p>
          <a:p>
            <a:pPr eaLnBrk="1" hangingPunct="1">
              <a:spcBef>
                <a:spcPts val="300"/>
              </a:spcBef>
            </a:pPr>
            <a:r>
              <a:rPr lang="en-US" sz="1400"/>
              <a:t>F</a:t>
            </a:r>
          </a:p>
          <a:p>
            <a:pPr eaLnBrk="1" hangingPunct="1">
              <a:spcBef>
                <a:spcPts val="300"/>
              </a:spcBef>
            </a:pPr>
            <a:r>
              <a:rPr lang="en-US" sz="1400"/>
              <a:t>F</a:t>
            </a:r>
          </a:p>
          <a:p>
            <a:pPr eaLnBrk="1" hangingPunct="1">
              <a:spcBef>
                <a:spcPts val="300"/>
              </a:spcBef>
            </a:pPr>
            <a:r>
              <a:rPr lang="en-US" sz="1400"/>
              <a:t>E</a:t>
            </a:r>
          </a:p>
          <a:p>
            <a:pPr eaLnBrk="1" hangingPunct="1">
              <a:spcBef>
                <a:spcPts val="300"/>
              </a:spcBef>
            </a:pPr>
            <a:r>
              <a:rPr lang="en-US" sz="1400"/>
              <a:t>R</a:t>
            </a:r>
          </a:p>
        </p:txBody>
      </p:sp>
      <p:sp>
        <p:nvSpPr>
          <p:cNvPr id="26638" name="Text Box 14"/>
          <p:cNvSpPr txBox="1">
            <a:spLocks noChangeArrowheads="1"/>
          </p:cNvSpPr>
          <p:nvPr/>
        </p:nvSpPr>
        <p:spPr bwMode="auto">
          <a:xfrm>
            <a:off x="6988474" y="2027608"/>
            <a:ext cx="246346" cy="269312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300"/>
              </a:spcBef>
            </a:pPr>
            <a:r>
              <a:rPr lang="en-US" sz="1400"/>
              <a:t>B</a:t>
            </a:r>
          </a:p>
          <a:p>
            <a:pPr eaLnBrk="1" hangingPunct="1">
              <a:spcBef>
                <a:spcPts val="300"/>
              </a:spcBef>
            </a:pPr>
            <a:r>
              <a:rPr lang="en-US" sz="1400"/>
              <a:t>U</a:t>
            </a:r>
          </a:p>
          <a:p>
            <a:pPr eaLnBrk="1" hangingPunct="1">
              <a:spcBef>
                <a:spcPts val="300"/>
              </a:spcBef>
            </a:pPr>
            <a:r>
              <a:rPr lang="en-US" sz="1400"/>
              <a:t>F</a:t>
            </a:r>
          </a:p>
          <a:p>
            <a:pPr eaLnBrk="1" hangingPunct="1">
              <a:spcBef>
                <a:spcPts val="300"/>
              </a:spcBef>
            </a:pPr>
            <a:r>
              <a:rPr lang="en-US" sz="1400"/>
              <a:t>F</a:t>
            </a:r>
          </a:p>
          <a:p>
            <a:pPr eaLnBrk="1" hangingPunct="1">
              <a:spcBef>
                <a:spcPts val="300"/>
              </a:spcBef>
            </a:pPr>
            <a:r>
              <a:rPr lang="en-US" sz="1400"/>
              <a:t>E</a:t>
            </a:r>
          </a:p>
          <a:p>
            <a:pPr eaLnBrk="1" hangingPunct="1">
              <a:spcBef>
                <a:spcPts val="300"/>
              </a:spcBef>
            </a:pPr>
            <a:r>
              <a:rPr lang="en-US" sz="1400"/>
              <a:t>R</a:t>
            </a:r>
          </a:p>
        </p:txBody>
      </p:sp>
      <p:sp>
        <p:nvSpPr>
          <p:cNvPr id="26639" name="Text Box 15"/>
          <p:cNvSpPr txBox="1">
            <a:spLocks noChangeArrowheads="1"/>
          </p:cNvSpPr>
          <p:nvPr/>
        </p:nvSpPr>
        <p:spPr bwMode="auto">
          <a:xfrm>
            <a:off x="5818331" y="2027608"/>
            <a:ext cx="246346" cy="269312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300"/>
              </a:spcBef>
            </a:pPr>
            <a:r>
              <a:rPr lang="en-US" sz="1400"/>
              <a:t>B</a:t>
            </a:r>
          </a:p>
          <a:p>
            <a:pPr eaLnBrk="1" hangingPunct="1">
              <a:spcBef>
                <a:spcPts val="300"/>
              </a:spcBef>
            </a:pPr>
            <a:r>
              <a:rPr lang="en-US" sz="1400"/>
              <a:t>U</a:t>
            </a:r>
          </a:p>
          <a:p>
            <a:pPr eaLnBrk="1" hangingPunct="1">
              <a:spcBef>
                <a:spcPts val="300"/>
              </a:spcBef>
            </a:pPr>
            <a:r>
              <a:rPr lang="en-US" sz="1400"/>
              <a:t>F</a:t>
            </a:r>
          </a:p>
          <a:p>
            <a:pPr eaLnBrk="1" hangingPunct="1">
              <a:spcBef>
                <a:spcPts val="300"/>
              </a:spcBef>
            </a:pPr>
            <a:r>
              <a:rPr lang="en-US" sz="1400"/>
              <a:t>F</a:t>
            </a:r>
          </a:p>
          <a:p>
            <a:pPr eaLnBrk="1" hangingPunct="1">
              <a:spcBef>
                <a:spcPts val="300"/>
              </a:spcBef>
            </a:pPr>
            <a:r>
              <a:rPr lang="en-US" sz="1400"/>
              <a:t>E</a:t>
            </a:r>
          </a:p>
          <a:p>
            <a:pPr eaLnBrk="1" hangingPunct="1">
              <a:spcBef>
                <a:spcPts val="300"/>
              </a:spcBef>
            </a:pPr>
            <a:r>
              <a:rPr lang="en-US" sz="1400"/>
              <a:t>R</a:t>
            </a:r>
          </a:p>
        </p:txBody>
      </p:sp>
      <p:sp>
        <p:nvSpPr>
          <p:cNvPr id="26640" name="Line 16"/>
          <p:cNvSpPr>
            <a:spLocks noChangeShapeType="1"/>
          </p:cNvSpPr>
          <p:nvPr/>
        </p:nvSpPr>
        <p:spPr bwMode="auto">
          <a:xfrm>
            <a:off x="3231700" y="2951404"/>
            <a:ext cx="30793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6641" name="Line 17"/>
          <p:cNvSpPr>
            <a:spLocks noChangeShapeType="1"/>
          </p:cNvSpPr>
          <p:nvPr/>
        </p:nvSpPr>
        <p:spPr bwMode="auto">
          <a:xfrm>
            <a:off x="3785978" y="2951404"/>
            <a:ext cx="184759"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6642" name="Line 18"/>
          <p:cNvSpPr>
            <a:spLocks noChangeShapeType="1"/>
          </p:cNvSpPr>
          <p:nvPr/>
        </p:nvSpPr>
        <p:spPr bwMode="auto">
          <a:xfrm>
            <a:off x="4648189" y="2951404"/>
            <a:ext cx="12317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6643" name="Line 19"/>
          <p:cNvSpPr>
            <a:spLocks noChangeShapeType="1"/>
          </p:cNvSpPr>
          <p:nvPr/>
        </p:nvSpPr>
        <p:spPr bwMode="auto">
          <a:xfrm>
            <a:off x="5017707" y="2951404"/>
            <a:ext cx="184759"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6644" name="Line 20"/>
          <p:cNvSpPr>
            <a:spLocks noChangeShapeType="1"/>
          </p:cNvSpPr>
          <p:nvPr/>
        </p:nvSpPr>
        <p:spPr bwMode="auto">
          <a:xfrm>
            <a:off x="5633572" y="2951404"/>
            <a:ext cx="184759"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6645" name="Line 21"/>
          <p:cNvSpPr>
            <a:spLocks noChangeShapeType="1"/>
          </p:cNvSpPr>
          <p:nvPr/>
        </p:nvSpPr>
        <p:spPr bwMode="auto">
          <a:xfrm>
            <a:off x="6803715" y="2951404"/>
            <a:ext cx="184759"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6646" name="Line 22"/>
          <p:cNvSpPr>
            <a:spLocks noChangeShapeType="1"/>
          </p:cNvSpPr>
          <p:nvPr/>
        </p:nvSpPr>
        <p:spPr bwMode="auto">
          <a:xfrm>
            <a:off x="6064677" y="2951404"/>
            <a:ext cx="12317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6647" name="Line 23"/>
          <p:cNvSpPr>
            <a:spLocks noChangeShapeType="1"/>
          </p:cNvSpPr>
          <p:nvPr/>
        </p:nvSpPr>
        <p:spPr bwMode="auto">
          <a:xfrm>
            <a:off x="7234820" y="2951404"/>
            <a:ext cx="12317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26648" name="Text Box 24"/>
          <p:cNvSpPr txBox="1">
            <a:spLocks noChangeArrowheads="1"/>
          </p:cNvSpPr>
          <p:nvPr/>
        </p:nvSpPr>
        <p:spPr bwMode="auto">
          <a:xfrm>
            <a:off x="3662805" y="5022249"/>
            <a:ext cx="2217112" cy="30793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400" b="1" dirty="0">
                <a:solidFill>
                  <a:srgbClr val="FF0000"/>
                </a:solidFill>
              </a:rPr>
              <a:t>Potential page faults</a:t>
            </a:r>
          </a:p>
        </p:txBody>
      </p:sp>
      <p:cxnSp>
        <p:nvCxnSpPr>
          <p:cNvPr id="26649" name="AutoShape 25"/>
          <p:cNvCxnSpPr>
            <a:cxnSpLocks noChangeShapeType="1"/>
            <a:stCxn id="26627" idx="2"/>
            <a:endCxn id="26648" idx="1"/>
          </p:cNvCxnSpPr>
          <p:nvPr/>
        </p:nvCxnSpPr>
        <p:spPr bwMode="auto">
          <a:xfrm rot="16200000" flipH="1">
            <a:off x="2334847" y="3848257"/>
            <a:ext cx="2040051" cy="615865"/>
          </a:xfrm>
          <a:prstGeom prst="curvedConnector2">
            <a:avLst/>
          </a:prstGeom>
          <a:noFill/>
          <a:ln w="28575">
            <a:solidFill>
              <a:schemeClr val="tx1"/>
            </a:solidFill>
            <a:prstDash val="lgDashDot"/>
            <a:round/>
            <a:headEnd/>
            <a:tailEnd type="triangle" w="med" len="med"/>
          </a:ln>
          <a:extLst>
            <a:ext uri="{909E8E84-426E-40dd-AFC4-6F175D3DCCD1}">
              <a14:hiddenFill xmlns="" xmlns:a14="http://schemas.microsoft.com/office/drawing/2010/main">
                <a:noFill/>
              </a14:hiddenFill>
            </a:ext>
          </a:extLst>
        </p:spPr>
      </p:cxnSp>
      <p:cxnSp>
        <p:nvCxnSpPr>
          <p:cNvPr id="26650" name="AutoShape 26"/>
          <p:cNvCxnSpPr>
            <a:cxnSpLocks noChangeShapeType="1"/>
            <a:stCxn id="26630" idx="2"/>
            <a:endCxn id="26648" idx="3"/>
          </p:cNvCxnSpPr>
          <p:nvPr/>
        </p:nvCxnSpPr>
        <p:spPr bwMode="auto">
          <a:xfrm rot="5400000">
            <a:off x="5167824" y="3848257"/>
            <a:ext cx="2040051" cy="615865"/>
          </a:xfrm>
          <a:prstGeom prst="curvedConnector2">
            <a:avLst/>
          </a:prstGeom>
          <a:noFill/>
          <a:ln w="28575">
            <a:solidFill>
              <a:schemeClr val="tx1"/>
            </a:solidFill>
            <a:prstDash val="lgDashDot"/>
            <a:round/>
            <a:headEnd/>
            <a:tailEnd type="triangle" w="med" len="med"/>
          </a:ln>
          <a:extLst>
            <a:ext uri="{909E8E84-426E-40dd-AFC4-6F175D3DCCD1}">
              <a14:hiddenFill xmlns="" xmlns:a14="http://schemas.microsoft.com/office/drawing/2010/main">
                <a:noFill/>
              </a14:hiddenFill>
            </a:ext>
          </a:extLst>
        </p:spPr>
      </p:cxnSp>
      <p:sp>
        <p:nvSpPr>
          <p:cNvPr id="26651" name="Text Box 27"/>
          <p:cNvSpPr txBox="1">
            <a:spLocks noChangeArrowheads="1"/>
          </p:cNvSpPr>
          <p:nvPr/>
        </p:nvSpPr>
        <p:spPr bwMode="auto">
          <a:xfrm>
            <a:off x="7578678" y="1762016"/>
            <a:ext cx="370802" cy="307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I</a:t>
            </a:r>
            <a:r>
              <a:rPr lang="en-US" sz="1400" b="1" baseline="-25000"/>
              <a:t>1</a:t>
            </a:r>
          </a:p>
        </p:txBody>
      </p:sp>
      <p:sp>
        <p:nvSpPr>
          <p:cNvPr id="26652" name="Text Box 28"/>
          <p:cNvSpPr txBox="1">
            <a:spLocks noChangeArrowheads="1"/>
          </p:cNvSpPr>
          <p:nvPr/>
        </p:nvSpPr>
        <p:spPr bwMode="auto">
          <a:xfrm>
            <a:off x="6425215" y="1756884"/>
            <a:ext cx="341292" cy="307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I</a:t>
            </a:r>
            <a:r>
              <a:rPr lang="en-US" sz="1400" b="1" baseline="-25000"/>
              <a:t>2</a:t>
            </a:r>
          </a:p>
        </p:txBody>
      </p:sp>
      <p:sp>
        <p:nvSpPr>
          <p:cNvPr id="26653" name="Text Box 29"/>
          <p:cNvSpPr txBox="1">
            <a:spLocks noChangeArrowheads="1"/>
          </p:cNvSpPr>
          <p:nvPr/>
        </p:nvSpPr>
        <p:spPr bwMode="auto">
          <a:xfrm>
            <a:off x="5288431" y="1756884"/>
            <a:ext cx="369519" cy="307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I</a:t>
            </a:r>
            <a:r>
              <a:rPr lang="en-US" sz="1400" b="1" baseline="-25000"/>
              <a:t>3</a:t>
            </a:r>
          </a:p>
        </p:txBody>
      </p:sp>
      <p:sp>
        <p:nvSpPr>
          <p:cNvPr id="26654" name="Text Box 30"/>
          <p:cNvSpPr txBox="1">
            <a:spLocks noChangeArrowheads="1"/>
          </p:cNvSpPr>
          <p:nvPr/>
        </p:nvSpPr>
        <p:spPr bwMode="auto">
          <a:xfrm>
            <a:off x="4208102" y="1756884"/>
            <a:ext cx="415709" cy="307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I</a:t>
            </a:r>
            <a:r>
              <a:rPr lang="en-US" sz="1400" b="1" baseline="-25000"/>
              <a:t>4</a:t>
            </a:r>
          </a:p>
        </p:txBody>
      </p:sp>
      <p:sp>
        <p:nvSpPr>
          <p:cNvPr id="26655" name="Text Box 31"/>
          <p:cNvSpPr txBox="1">
            <a:spLocks noChangeArrowheads="1"/>
          </p:cNvSpPr>
          <p:nvPr/>
        </p:nvSpPr>
        <p:spPr bwMode="auto">
          <a:xfrm>
            <a:off x="2950712" y="1756884"/>
            <a:ext cx="416992" cy="307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I</a:t>
            </a:r>
            <a:r>
              <a:rPr lang="en-US" sz="1400" b="1" baseline="-25000"/>
              <a:t>5</a:t>
            </a:r>
          </a:p>
        </p:txBody>
      </p:sp>
      <p:sp>
        <p:nvSpPr>
          <p:cNvPr id="4" name="Title 3"/>
          <p:cNvSpPr>
            <a:spLocks noGrp="1"/>
          </p:cNvSpPr>
          <p:nvPr>
            <p:ph type="title"/>
          </p:nvPr>
        </p:nvSpPr>
        <p:spPr/>
        <p:txBody>
          <a:bodyPr/>
          <a:lstStyle/>
          <a:p>
            <a:r>
              <a:rPr lang="en-US" dirty="0"/>
              <a:t>Ramification of demand paging</a:t>
            </a:r>
          </a:p>
        </p:txBody>
      </p:sp>
      <p:sp>
        <p:nvSpPr>
          <p:cNvPr id="5" name="Content Placeholder 4"/>
          <p:cNvSpPr>
            <a:spLocks noGrp="1"/>
          </p:cNvSpPr>
          <p:nvPr>
            <p:ph idx="1"/>
          </p:nvPr>
        </p:nvSpPr>
        <p:spPr>
          <a:xfrm>
            <a:off x="235568" y="2064816"/>
            <a:ext cx="4083671" cy="4592005"/>
          </a:xfrm>
        </p:spPr>
        <p:txBody>
          <a:bodyPr>
            <a:normAutofit/>
          </a:bodyPr>
          <a:lstStyle/>
          <a:p>
            <a:pPr marL="0" indent="0">
              <a:spcBef>
                <a:spcPts val="0"/>
              </a:spcBef>
              <a:buNone/>
            </a:pPr>
            <a:r>
              <a:rPr lang="en-US" dirty="0"/>
              <a:t>Where can a page</a:t>
            </a:r>
          </a:p>
          <a:p>
            <a:pPr marL="0" indent="0">
              <a:spcBef>
                <a:spcPts val="0"/>
              </a:spcBef>
              <a:buNone/>
            </a:pPr>
            <a:r>
              <a:rPr lang="en-US" dirty="0"/>
              <a:t>fault hit us?</a:t>
            </a:r>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marL="0" indent="0">
              <a:spcBef>
                <a:spcPts val="0"/>
              </a:spcBef>
              <a:buNone/>
            </a:pPr>
            <a:endParaRPr lang="en-US" dirty="0"/>
          </a:p>
          <a:p>
            <a:pPr marL="0" indent="0">
              <a:spcBef>
                <a:spcPts val="0"/>
              </a:spcBef>
              <a:buNone/>
            </a:pPr>
            <a:r>
              <a:rPr lang="en-US" dirty="0"/>
              <a:t>Let I</a:t>
            </a:r>
            <a:r>
              <a:rPr lang="en-US" baseline="-25000" dirty="0"/>
              <a:t>1</a:t>
            </a:r>
            <a:r>
              <a:rPr lang="en-US" dirty="0"/>
              <a:t> complete</a:t>
            </a:r>
          </a:p>
          <a:p>
            <a:pPr marL="0" indent="0">
              <a:spcBef>
                <a:spcPts val="0"/>
              </a:spcBef>
              <a:buNone/>
            </a:pPr>
            <a:r>
              <a:rPr lang="en-US" dirty="0"/>
              <a:t>Squash I</a:t>
            </a:r>
            <a:r>
              <a:rPr lang="en-US" baseline="-25000" dirty="0"/>
              <a:t>2</a:t>
            </a:r>
            <a:r>
              <a:rPr lang="en-US" dirty="0"/>
              <a:t>-I</a:t>
            </a:r>
            <a:r>
              <a:rPr lang="en-US" baseline="-25000" dirty="0"/>
              <a:t>5</a:t>
            </a:r>
          </a:p>
          <a:p>
            <a:pPr marL="0" indent="0">
              <a:spcBef>
                <a:spcPts val="0"/>
              </a:spcBef>
              <a:buNone/>
            </a:pPr>
            <a:r>
              <a:rPr lang="en-US" dirty="0"/>
              <a:t>Trap to page fault handler,</a:t>
            </a:r>
          </a:p>
          <a:p>
            <a:pPr marL="0" indent="0">
              <a:spcBef>
                <a:spcPts val="0"/>
              </a:spcBef>
              <a:buNone/>
            </a:pPr>
            <a:r>
              <a:rPr lang="en-US" dirty="0"/>
              <a:t>      saving PC of I</a:t>
            </a:r>
            <a:r>
              <a:rPr lang="en-US" baseline="-25000" dirty="0"/>
              <a:t>2</a:t>
            </a:r>
            <a:r>
              <a:rPr lang="en-US" dirty="0"/>
              <a:t> for restart </a:t>
            </a:r>
          </a:p>
          <a:p>
            <a:pPr marL="0" indent="0">
              <a:spcBef>
                <a:spcPts val="0"/>
              </a:spcBef>
              <a:buNone/>
            </a:pPr>
            <a:r>
              <a:rPr lang="en-US" dirty="0"/>
              <a:t>      after page fault is serviced</a:t>
            </a:r>
          </a:p>
        </p:txBody>
      </p:sp>
      <p:sp>
        <p:nvSpPr>
          <p:cNvPr id="7" name="Oval 6"/>
          <p:cNvSpPr/>
          <p:nvPr/>
        </p:nvSpPr>
        <p:spPr>
          <a:xfrm>
            <a:off x="6401697" y="1762016"/>
            <a:ext cx="341292" cy="348182"/>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496365" y="2208116"/>
            <a:ext cx="1565322" cy="338554"/>
          </a:xfrm>
          <a:prstGeom prst="rect">
            <a:avLst/>
          </a:prstGeom>
          <a:noFill/>
        </p:spPr>
        <p:txBody>
          <a:bodyPr wrap="square" rtlCol="0">
            <a:spAutoFit/>
          </a:bodyPr>
          <a:lstStyle/>
          <a:p>
            <a:r>
              <a:rPr lang="en-US" sz="1600" dirty="0">
                <a:solidFill>
                  <a:srgbClr val="FF2929"/>
                </a:solidFill>
              </a:rPr>
              <a:t>Page fault trap</a:t>
            </a:r>
          </a:p>
        </p:txBody>
      </p:sp>
      <p:cxnSp>
        <p:nvCxnSpPr>
          <p:cNvPr id="10" name="Straight Arrow Connector 9"/>
          <p:cNvCxnSpPr>
            <a:stCxn id="8" idx="1"/>
            <a:endCxn id="26652" idx="3"/>
          </p:cNvCxnSpPr>
          <p:nvPr/>
        </p:nvCxnSpPr>
        <p:spPr>
          <a:xfrm flipH="1" flipV="1">
            <a:off x="6766507" y="1910850"/>
            <a:ext cx="729858" cy="466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26651" idx="3"/>
          </p:cNvCxnSpPr>
          <p:nvPr/>
        </p:nvCxnSpPr>
        <p:spPr>
          <a:xfrm flipV="1">
            <a:off x="7949480" y="1910850"/>
            <a:ext cx="1112207" cy="513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43" name="Oval 42"/>
          <p:cNvSpPr/>
          <p:nvPr/>
        </p:nvSpPr>
        <p:spPr>
          <a:xfrm>
            <a:off x="7538724" y="1767030"/>
            <a:ext cx="341292" cy="348182"/>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Multiply 12"/>
          <p:cNvSpPr/>
          <p:nvPr/>
        </p:nvSpPr>
        <p:spPr>
          <a:xfrm>
            <a:off x="2786855" y="1764139"/>
            <a:ext cx="604367" cy="348182"/>
          </a:xfrm>
          <a:prstGeom prst="mathMultiply">
            <a:avLst/>
          </a:prstGeom>
          <a:gradFill flip="none" rotWithShape="1">
            <a:gsLst>
              <a:gs pos="0">
                <a:schemeClr val="accent1">
                  <a:tint val="95000"/>
                  <a:shade val="70000"/>
                  <a:satMod val="150000"/>
                  <a:alpha val="53000"/>
                </a:schemeClr>
              </a:gs>
              <a:gs pos="100000">
                <a:schemeClr val="accent1">
                  <a:tint val="100000"/>
                  <a:shade val="100000"/>
                  <a:satMod val="150000"/>
                  <a:alpha val="53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Multiply 44"/>
          <p:cNvSpPr/>
          <p:nvPr/>
        </p:nvSpPr>
        <p:spPr>
          <a:xfrm>
            <a:off x="4043822" y="1764139"/>
            <a:ext cx="604367" cy="348182"/>
          </a:xfrm>
          <a:prstGeom prst="mathMultiply">
            <a:avLst/>
          </a:prstGeom>
          <a:gradFill flip="none" rotWithShape="1">
            <a:gsLst>
              <a:gs pos="0">
                <a:schemeClr val="accent1">
                  <a:tint val="95000"/>
                  <a:shade val="70000"/>
                  <a:satMod val="150000"/>
                  <a:alpha val="53000"/>
                </a:schemeClr>
              </a:gs>
              <a:gs pos="100000">
                <a:schemeClr val="accent1">
                  <a:tint val="100000"/>
                  <a:shade val="100000"/>
                  <a:satMod val="150000"/>
                  <a:alpha val="53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Multiply 45"/>
          <p:cNvSpPr/>
          <p:nvPr/>
        </p:nvSpPr>
        <p:spPr>
          <a:xfrm>
            <a:off x="5136163" y="1764139"/>
            <a:ext cx="604367" cy="348182"/>
          </a:xfrm>
          <a:prstGeom prst="mathMultiply">
            <a:avLst/>
          </a:prstGeom>
          <a:gradFill flip="none" rotWithShape="1">
            <a:gsLst>
              <a:gs pos="0">
                <a:schemeClr val="accent1">
                  <a:tint val="95000"/>
                  <a:shade val="70000"/>
                  <a:satMod val="150000"/>
                  <a:alpha val="53000"/>
                </a:schemeClr>
              </a:gs>
              <a:gs pos="100000">
                <a:schemeClr val="accent1">
                  <a:tint val="100000"/>
                  <a:shade val="100000"/>
                  <a:satMod val="150000"/>
                  <a:alpha val="53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Multiply 46"/>
          <p:cNvSpPr/>
          <p:nvPr/>
        </p:nvSpPr>
        <p:spPr>
          <a:xfrm>
            <a:off x="6264550" y="1750650"/>
            <a:ext cx="604367" cy="348182"/>
          </a:xfrm>
          <a:prstGeom prst="mathMultiply">
            <a:avLst/>
          </a:prstGeom>
          <a:gradFill flip="none" rotWithShape="1">
            <a:gsLst>
              <a:gs pos="0">
                <a:schemeClr val="accent1">
                  <a:tint val="95000"/>
                  <a:shade val="70000"/>
                  <a:satMod val="150000"/>
                  <a:alpha val="53000"/>
                </a:schemeClr>
              </a:gs>
              <a:gs pos="100000">
                <a:schemeClr val="accent1">
                  <a:tint val="100000"/>
                  <a:shade val="100000"/>
                  <a:satMod val="150000"/>
                  <a:alpha val="53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876798" y="3903739"/>
            <a:ext cx="985383" cy="369332"/>
          </a:xfrm>
          <a:prstGeom prst="rect">
            <a:avLst/>
          </a:prstGeom>
          <a:noFill/>
        </p:spPr>
        <p:txBody>
          <a:bodyPr wrap="square" rtlCol="0">
            <a:spAutoFit/>
          </a:bodyPr>
          <a:lstStyle/>
          <a:p>
            <a:pPr algn="ctr"/>
            <a:r>
              <a:rPr lang="en-US" dirty="0">
                <a:solidFill>
                  <a:srgbClr val="FF2929"/>
                </a:solidFill>
              </a:rPr>
              <a:t>I-fetch</a:t>
            </a:r>
          </a:p>
        </p:txBody>
      </p:sp>
      <p:sp>
        <p:nvSpPr>
          <p:cNvPr id="49" name="TextBox 48"/>
          <p:cNvSpPr txBox="1"/>
          <p:nvPr/>
        </p:nvSpPr>
        <p:spPr>
          <a:xfrm>
            <a:off x="6316737" y="4991549"/>
            <a:ext cx="1221988" cy="646331"/>
          </a:xfrm>
          <a:prstGeom prst="rect">
            <a:avLst/>
          </a:prstGeom>
          <a:noFill/>
        </p:spPr>
        <p:txBody>
          <a:bodyPr wrap="square" rtlCol="0">
            <a:spAutoFit/>
          </a:bodyPr>
          <a:lstStyle/>
          <a:p>
            <a:pPr algn="ctr"/>
            <a:r>
              <a:rPr lang="en-US" dirty="0">
                <a:solidFill>
                  <a:srgbClr val="FF2929"/>
                </a:solidFill>
              </a:rPr>
              <a:t>Data access</a:t>
            </a:r>
          </a:p>
        </p:txBody>
      </p:sp>
      <p:cxnSp>
        <p:nvCxnSpPr>
          <p:cNvPr id="16" name="Straight Arrow Connector 15"/>
          <p:cNvCxnSpPr/>
          <p:nvPr/>
        </p:nvCxnSpPr>
        <p:spPr>
          <a:xfrm flipV="1">
            <a:off x="2422330" y="3685310"/>
            <a:ext cx="624609" cy="2184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9" idx="0"/>
          </p:cNvCxnSpPr>
          <p:nvPr/>
        </p:nvCxnSpPr>
        <p:spPr>
          <a:xfrm flipH="1" flipV="1">
            <a:off x="6401697" y="4609234"/>
            <a:ext cx="526034" cy="382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371927" y="6088697"/>
            <a:ext cx="4689760" cy="584775"/>
          </a:xfrm>
          <a:prstGeom prst="rect">
            <a:avLst/>
          </a:prstGeom>
          <a:noFill/>
        </p:spPr>
        <p:txBody>
          <a:bodyPr wrap="square" rtlCol="0">
            <a:spAutoFit/>
          </a:bodyPr>
          <a:lstStyle/>
          <a:p>
            <a:r>
              <a:rPr lang="en-US" sz="1600" dirty="0">
                <a:solidFill>
                  <a:srgbClr val="FF2929"/>
                </a:solidFill>
              </a:rPr>
              <a:t>As some of you guessed, we’ll need to make the original PC value part of the pipeline buffers</a:t>
            </a:r>
          </a:p>
        </p:txBody>
      </p:sp>
      <p:cxnSp>
        <p:nvCxnSpPr>
          <p:cNvPr id="21" name="Straight Arrow Connector 20"/>
          <p:cNvCxnSpPr>
            <a:cxnSpLocks/>
            <a:stCxn id="19" idx="1"/>
          </p:cNvCxnSpPr>
          <p:nvPr/>
        </p:nvCxnSpPr>
        <p:spPr>
          <a:xfrm flipH="1" flipV="1">
            <a:off x="3970737" y="6073153"/>
            <a:ext cx="401190" cy="3079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037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48"/>
                                        </p:tgtEl>
                                        <p:attrNameLst>
                                          <p:attrName>style.visibility</p:attrName>
                                        </p:attrNameLst>
                                      </p:cBhvr>
                                      <p:to>
                                        <p:strVal val="visible"/>
                                      </p:to>
                                    </p:set>
                                    <p:animEffect transition="in" filter="dissolve">
                                      <p:cBhvr>
                                        <p:cTn id="7" dur="500"/>
                                        <p:tgtEl>
                                          <p:spTgt spid="26648"/>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ssolve">
                                      <p:cBhvr>
                                        <p:cTn id="10" dur="500"/>
                                        <p:tgtEl>
                                          <p:spTgt spid="5">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dissolve">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500"/>
                                        <p:tgtEl>
                                          <p:spTgt spid="1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nodeType="withEffect">
                                  <p:stCondLst>
                                    <p:cond delay="0"/>
                                  </p:stCondLst>
                                  <p:childTnLst>
                                    <p:set>
                                      <p:cBhvr>
                                        <p:cTn id="23" dur="1" fill="hold">
                                          <p:stCondLst>
                                            <p:cond delay="0"/>
                                          </p:stCondLst>
                                        </p:cTn>
                                        <p:tgtEl>
                                          <p:spTgt spid="26649"/>
                                        </p:tgtEl>
                                        <p:attrNameLst>
                                          <p:attrName>style.visibility</p:attrName>
                                        </p:attrNameLst>
                                      </p:cBhvr>
                                      <p:to>
                                        <p:strVal val="visible"/>
                                      </p:to>
                                    </p:set>
                                    <p:animEffect transition="in" filter="dissolve">
                                      <p:cBhvr>
                                        <p:cTn id="24" dur="500"/>
                                        <p:tgtEl>
                                          <p:spTgt spid="2664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dissolve">
                                      <p:cBhvr>
                                        <p:cTn id="29" dur="500"/>
                                        <p:tgtEl>
                                          <p:spTgt spid="49"/>
                                        </p:tgtEl>
                                      </p:cBhvr>
                                    </p:animEffect>
                                  </p:childTnLst>
                                </p:cTn>
                              </p:par>
                              <p:par>
                                <p:cTn id="30" presetID="9"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par>
                                <p:cTn id="33" presetID="9" presetClass="entr" presetSubtype="0" fill="hold" nodeType="withEffect">
                                  <p:stCondLst>
                                    <p:cond delay="0"/>
                                  </p:stCondLst>
                                  <p:childTnLst>
                                    <p:set>
                                      <p:cBhvr>
                                        <p:cTn id="34" dur="1" fill="hold">
                                          <p:stCondLst>
                                            <p:cond delay="0"/>
                                          </p:stCondLst>
                                        </p:cTn>
                                        <p:tgtEl>
                                          <p:spTgt spid="26650"/>
                                        </p:tgtEl>
                                        <p:attrNameLst>
                                          <p:attrName>style.visibility</p:attrName>
                                        </p:attrNameLst>
                                      </p:cBhvr>
                                      <p:to>
                                        <p:strVal val="visible"/>
                                      </p:to>
                                    </p:set>
                                    <p:animEffect transition="in" filter="dissolve">
                                      <p:cBhvr>
                                        <p:cTn id="35" dur="500"/>
                                        <p:tgtEl>
                                          <p:spTgt spid="26650"/>
                                        </p:tgtEl>
                                      </p:cBhvr>
                                    </p:animEffect>
                                  </p:childTnLst>
                                </p:cTn>
                              </p:par>
                              <p:par>
                                <p:cTn id="36" presetID="9"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ssolve">
                                      <p:cBhvr>
                                        <p:cTn id="38" dur="500"/>
                                        <p:tgtEl>
                                          <p:spTgt spid="18"/>
                                        </p:tgtEl>
                                      </p:cBhvr>
                                    </p:animEffect>
                                  </p:childTnLst>
                                </p:cTn>
                              </p:par>
                              <p:par>
                                <p:cTn id="39" presetID="9" presetClass="entr" presetSubtype="0" fill="hold" grpId="1"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dissolve">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dissolve">
                                      <p:cBhvr>
                                        <p:cTn id="54" dur="500"/>
                                        <p:tgtEl>
                                          <p:spTgt spid="5">
                                            <p:txEl>
                                              <p:pRg st="7" end="7"/>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par>
                                <p:cTn id="58" presetID="9" presetClass="entr" presetSubtype="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dissolv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animEffect transition="in" filter="dissolve">
                                      <p:cBhvr>
                                        <p:cTn id="65" dur="500"/>
                                        <p:tgtEl>
                                          <p:spTgt spid="5">
                                            <p:txEl>
                                              <p:pRg st="8" end="8"/>
                                            </p:txEl>
                                          </p:spTgt>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dissolve">
                                      <p:cBhvr>
                                        <p:cTn id="68" dur="500"/>
                                        <p:tgtEl>
                                          <p:spTgt spid="1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dissolve">
                                      <p:cBhvr>
                                        <p:cTn id="71" dur="500"/>
                                        <p:tgtEl>
                                          <p:spTgt spid="4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dissolve">
                                      <p:cBhvr>
                                        <p:cTn id="74" dur="500"/>
                                        <p:tgtEl>
                                          <p:spTgt spid="4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10" end="10"/>
                                            </p:txEl>
                                          </p:spTgt>
                                        </p:tgtEl>
                                        <p:attrNameLst>
                                          <p:attrName>style.visibility</p:attrName>
                                        </p:attrNameLst>
                                      </p:cBhvr>
                                      <p:to>
                                        <p:strVal val="visible"/>
                                      </p:to>
                                    </p:set>
                                    <p:animEffect transition="in" filter="dissolve">
                                      <p:cBhvr>
                                        <p:cTn id="82" dur="500"/>
                                        <p:tgtEl>
                                          <p:spTgt spid="5">
                                            <p:txEl>
                                              <p:pRg st="10" end="10"/>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5">
                                            <p:txEl>
                                              <p:pRg st="11" end="11"/>
                                            </p:txEl>
                                          </p:spTgt>
                                        </p:tgtEl>
                                        <p:attrNameLst>
                                          <p:attrName>style.visibility</p:attrName>
                                        </p:attrNameLst>
                                      </p:cBhvr>
                                      <p:to>
                                        <p:strVal val="visible"/>
                                      </p:to>
                                    </p:set>
                                    <p:animEffect transition="in" filter="dissolve">
                                      <p:cBhvr>
                                        <p:cTn id="85" dur="500"/>
                                        <p:tgtEl>
                                          <p:spTgt spid="5">
                                            <p:txEl>
                                              <p:pRg st="11" end="11"/>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Effect transition="in" filter="dissolve">
                                      <p:cBhvr>
                                        <p:cTn id="88" dur="500"/>
                                        <p:tgtEl>
                                          <p:spTgt spid="5">
                                            <p:txEl>
                                              <p:pRg st="9" end="9"/>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dissolve">
                                      <p:cBhvr>
                                        <p:cTn id="93" dur="500"/>
                                        <p:tgtEl>
                                          <p:spTgt spid="19"/>
                                        </p:tgtEl>
                                      </p:cBhvr>
                                    </p:animEffect>
                                  </p:childTnLst>
                                </p:cTn>
                              </p:par>
                              <p:par>
                                <p:cTn id="94" presetID="9" presetClass="entr" presetSubtype="0" fill="hold"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dissolve">
                                      <p:cBhvr>
                                        <p:cTn id="9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animBg="1"/>
      <p:bldP spid="7" grpId="0" animBg="1"/>
      <p:bldP spid="8" grpId="0"/>
      <p:bldP spid="43" grpId="0" animBg="1"/>
      <p:bldP spid="13" grpId="0" animBg="1"/>
      <p:bldP spid="45" grpId="0" animBg="1"/>
      <p:bldP spid="46" grpId="0" animBg="1"/>
      <p:bldP spid="47" grpId="0" animBg="1"/>
      <p:bldP spid="14" grpId="0"/>
      <p:bldP spid="49" grpId="0"/>
      <p:bldP spid="49" grpId="1"/>
      <p:bldP spid="1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fault handler	</a:t>
            </a:r>
          </a:p>
        </p:txBody>
      </p:sp>
      <p:sp>
        <p:nvSpPr>
          <p:cNvPr id="3" name="Content Placeholder 2"/>
          <p:cNvSpPr>
            <a:spLocks noGrp="1"/>
          </p:cNvSpPr>
          <p:nvPr>
            <p:ph idx="1"/>
          </p:nvPr>
        </p:nvSpPr>
        <p:spPr>
          <a:xfrm>
            <a:off x="1781503" y="2133600"/>
            <a:ext cx="7076747" cy="4415746"/>
          </a:xfrm>
        </p:spPr>
        <p:txBody>
          <a:bodyPr>
            <a:normAutofit lnSpcReduction="10000"/>
          </a:bodyPr>
          <a:lstStyle/>
          <a:p>
            <a:r>
              <a:rPr lang="en-US" dirty="0"/>
              <a:t>Find a free page frame</a:t>
            </a:r>
          </a:p>
          <a:p>
            <a:r>
              <a:rPr lang="en-US" dirty="0"/>
              <a:t>Load the faulting virtual page from disk into the page frame</a:t>
            </a:r>
          </a:p>
          <a:p>
            <a:r>
              <a:rPr lang="en-US" dirty="0"/>
              <a:t>Give up the CPU while waiting for the paging I/O to complete</a:t>
            </a:r>
          </a:p>
          <a:p>
            <a:r>
              <a:rPr lang="en-US" dirty="0"/>
              <a:t>Update the page table entry for the faulting page</a:t>
            </a:r>
          </a:p>
          <a:p>
            <a:r>
              <a:rPr lang="en-US" dirty="0"/>
              <a:t>Place the PCB of the process back in the </a:t>
            </a:r>
            <a:r>
              <a:rPr lang="en-US" dirty="0" err="1"/>
              <a:t>ready_q</a:t>
            </a:r>
            <a:r>
              <a:rPr lang="en-US" dirty="0"/>
              <a:t> of the scheduler</a:t>
            </a:r>
          </a:p>
          <a:p>
            <a:r>
              <a:rPr lang="en-US" dirty="0"/>
              <a:t>Call the scheduler</a:t>
            </a:r>
          </a:p>
        </p:txBody>
      </p:sp>
    </p:spTree>
    <p:extLst>
      <p:ext uri="{BB962C8B-B14F-4D97-AF65-F5344CB8AC3E}">
        <p14:creationId xmlns:p14="http://schemas.microsoft.com/office/powerpoint/2010/main" val="161184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4075113" y="5882610"/>
            <a:ext cx="4783137" cy="975390"/>
          </a:xfrm>
          <a:prstGeom prst="wedgeEllipseCallout">
            <a:avLst>
              <a:gd name="adj1" fmla="val -47953"/>
              <a:gd name="adj2" fmla="val -153398"/>
            </a:avLst>
          </a:prstGeom>
          <a:solidFill>
            <a:srgbClr val="3366FF"/>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Hardware mechanism</a:t>
            </a:r>
          </a:p>
          <a:p>
            <a:pPr algn="ctr"/>
            <a:r>
              <a:rPr lang="en-US" dirty="0"/>
              <a:t>(new register in hardware: FENCE)</a:t>
            </a:r>
          </a:p>
        </p:txBody>
      </p:sp>
      <p:sp>
        <p:nvSpPr>
          <p:cNvPr id="5122" name="Text Box 5"/>
          <p:cNvSpPr txBox="1">
            <a:spLocks noChangeArrowheads="1"/>
          </p:cNvSpPr>
          <p:nvPr/>
        </p:nvSpPr>
        <p:spPr bwMode="auto">
          <a:xfrm>
            <a:off x="641350" y="4504660"/>
            <a:ext cx="914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5123" name="Oval 8"/>
          <p:cNvSpPr>
            <a:spLocks noChangeAspect="1" noChangeArrowheads="1"/>
          </p:cNvSpPr>
          <p:nvPr/>
        </p:nvSpPr>
        <p:spPr bwMode="auto">
          <a:xfrm>
            <a:off x="366713" y="4047460"/>
            <a:ext cx="1371600" cy="1371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124" name="AutoShape 9"/>
          <p:cNvCxnSpPr>
            <a:cxnSpLocks noChangeShapeType="1"/>
            <a:stCxn id="5123" idx="6"/>
            <a:endCxn id="5130" idx="1"/>
          </p:cNvCxnSpPr>
          <p:nvPr/>
        </p:nvCxnSpPr>
        <p:spPr bwMode="auto">
          <a:xfrm flipV="1">
            <a:off x="1738313" y="4717385"/>
            <a:ext cx="1744662" cy="158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125" name="Text Box 10"/>
          <p:cNvSpPr txBox="1">
            <a:spLocks noChangeArrowheads="1"/>
          </p:cNvSpPr>
          <p:nvPr/>
        </p:nvSpPr>
        <p:spPr bwMode="auto">
          <a:xfrm>
            <a:off x="6248400" y="3407698"/>
            <a:ext cx="12604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5126" name="Rectangle 11"/>
          <p:cNvSpPr>
            <a:spLocks noChangeArrowheads="1"/>
          </p:cNvSpPr>
          <p:nvPr/>
        </p:nvSpPr>
        <p:spPr bwMode="auto">
          <a:xfrm>
            <a:off x="5943600" y="3956973"/>
            <a:ext cx="1827213" cy="15541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127" name="AutoShape 12"/>
          <p:cNvCxnSpPr>
            <a:cxnSpLocks noChangeShapeType="1"/>
            <a:stCxn id="5130" idx="3"/>
            <a:endCxn id="5126" idx="1"/>
          </p:cNvCxnSpPr>
          <p:nvPr/>
        </p:nvCxnSpPr>
        <p:spPr bwMode="auto">
          <a:xfrm>
            <a:off x="4397375" y="4717385"/>
            <a:ext cx="1546225" cy="1746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128" name="Text Box 13"/>
          <p:cNvSpPr txBox="1">
            <a:spLocks noChangeArrowheads="1"/>
          </p:cNvSpPr>
          <p:nvPr/>
        </p:nvSpPr>
        <p:spPr bwMode="auto">
          <a:xfrm>
            <a:off x="1738313" y="5053935"/>
            <a:ext cx="2030412"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generated   </a:t>
            </a:r>
          </a:p>
          <a:p>
            <a:pPr eaLnBrk="1" hangingPunct="1"/>
            <a:r>
              <a:rPr lang="en-US" sz="1800" b="1"/>
              <a:t>Address  </a:t>
            </a:r>
          </a:p>
        </p:txBody>
      </p:sp>
      <p:sp>
        <p:nvSpPr>
          <p:cNvPr id="5129" name="Text Box 14"/>
          <p:cNvSpPr txBox="1">
            <a:spLocks noChangeArrowheads="1"/>
          </p:cNvSpPr>
          <p:nvPr/>
        </p:nvSpPr>
        <p:spPr bwMode="auto">
          <a:xfrm>
            <a:off x="4608513" y="5053935"/>
            <a:ext cx="1262062"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5130" name="AutoShape 15"/>
          <p:cNvSpPr>
            <a:spLocks noChangeArrowheads="1"/>
          </p:cNvSpPr>
          <p:nvPr/>
        </p:nvSpPr>
        <p:spPr bwMode="auto">
          <a:xfrm>
            <a:off x="3482975" y="4412585"/>
            <a:ext cx="914400" cy="609600"/>
          </a:xfrm>
          <a:prstGeom prst="flowChartDecision">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31" name="Text Box 16"/>
          <p:cNvSpPr txBox="1">
            <a:spLocks noChangeArrowheads="1"/>
          </p:cNvSpPr>
          <p:nvPr/>
        </p:nvSpPr>
        <p:spPr bwMode="auto">
          <a:xfrm>
            <a:off x="3756025" y="4511010"/>
            <a:ext cx="3190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&gt;</a:t>
            </a:r>
          </a:p>
        </p:txBody>
      </p:sp>
      <p:sp>
        <p:nvSpPr>
          <p:cNvPr id="5132" name="Text Box 17"/>
          <p:cNvSpPr txBox="1">
            <a:spLocks noChangeArrowheads="1"/>
          </p:cNvSpPr>
          <p:nvPr/>
        </p:nvSpPr>
        <p:spPr bwMode="auto">
          <a:xfrm>
            <a:off x="2925763" y="3321973"/>
            <a:ext cx="1954212" cy="3698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Fence register   </a:t>
            </a:r>
          </a:p>
        </p:txBody>
      </p:sp>
      <p:cxnSp>
        <p:nvCxnSpPr>
          <p:cNvPr id="5133" name="AutoShape 18"/>
          <p:cNvCxnSpPr>
            <a:cxnSpLocks noChangeShapeType="1"/>
            <a:stCxn id="5132" idx="2"/>
            <a:endCxn id="5130" idx="0"/>
          </p:cNvCxnSpPr>
          <p:nvPr/>
        </p:nvCxnSpPr>
        <p:spPr bwMode="auto">
          <a:xfrm rot="16200000" flipH="1">
            <a:off x="3561556" y="4032380"/>
            <a:ext cx="720725" cy="3651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134" name="Text Box 20"/>
          <p:cNvSpPr txBox="1">
            <a:spLocks noChangeArrowheads="1"/>
          </p:cNvSpPr>
          <p:nvPr/>
        </p:nvSpPr>
        <p:spPr bwMode="auto">
          <a:xfrm>
            <a:off x="3625850" y="5882610"/>
            <a:ext cx="6715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5135" name="Text Box 21"/>
          <p:cNvSpPr txBox="1">
            <a:spLocks noChangeArrowheads="1"/>
          </p:cNvSpPr>
          <p:nvPr/>
        </p:nvSpPr>
        <p:spPr bwMode="auto">
          <a:xfrm>
            <a:off x="4762500" y="4328448"/>
            <a:ext cx="39846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sp>
        <p:nvSpPr>
          <p:cNvPr id="5136" name="Text Box 22"/>
          <p:cNvSpPr txBox="1">
            <a:spLocks noChangeArrowheads="1"/>
          </p:cNvSpPr>
          <p:nvPr/>
        </p:nvSpPr>
        <p:spPr bwMode="auto">
          <a:xfrm>
            <a:off x="3938588" y="5150773"/>
            <a:ext cx="4159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sp>
        <p:nvSpPr>
          <p:cNvPr id="5137" name="Line 23"/>
          <p:cNvSpPr>
            <a:spLocks noChangeShapeType="1"/>
          </p:cNvSpPr>
          <p:nvPr/>
        </p:nvSpPr>
        <p:spPr bwMode="auto">
          <a:xfrm>
            <a:off x="5943600" y="4418935"/>
            <a:ext cx="18272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38" name="Text Box 24"/>
          <p:cNvSpPr txBox="1">
            <a:spLocks noChangeArrowheads="1"/>
          </p:cNvSpPr>
          <p:nvPr/>
        </p:nvSpPr>
        <p:spPr bwMode="auto">
          <a:xfrm>
            <a:off x="6384925" y="3971260"/>
            <a:ext cx="10302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5139" name="Text Box 25"/>
          <p:cNvSpPr txBox="1">
            <a:spLocks noChangeArrowheads="1"/>
          </p:cNvSpPr>
          <p:nvPr/>
        </p:nvSpPr>
        <p:spPr bwMode="auto">
          <a:xfrm>
            <a:off x="6432550" y="4668173"/>
            <a:ext cx="8890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User   </a:t>
            </a:r>
          </a:p>
        </p:txBody>
      </p:sp>
      <p:sp>
        <p:nvSpPr>
          <p:cNvPr id="5140" name="Text Box 26"/>
          <p:cNvSpPr txBox="1">
            <a:spLocks noChangeArrowheads="1"/>
          </p:cNvSpPr>
          <p:nvPr/>
        </p:nvSpPr>
        <p:spPr bwMode="auto">
          <a:xfrm>
            <a:off x="7772400" y="3856960"/>
            <a:ext cx="7747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  </a:t>
            </a:r>
          </a:p>
        </p:txBody>
      </p:sp>
      <p:sp>
        <p:nvSpPr>
          <p:cNvPr id="5141" name="Text Box 27"/>
          <p:cNvSpPr txBox="1">
            <a:spLocks noChangeArrowheads="1"/>
          </p:cNvSpPr>
          <p:nvPr/>
        </p:nvSpPr>
        <p:spPr bwMode="auto">
          <a:xfrm>
            <a:off x="7770813" y="5201573"/>
            <a:ext cx="8255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  </a:t>
            </a:r>
          </a:p>
        </p:txBody>
      </p:sp>
      <p:cxnSp>
        <p:nvCxnSpPr>
          <p:cNvPr id="5142" name="AutoShape 28"/>
          <p:cNvCxnSpPr>
            <a:cxnSpLocks noChangeShapeType="1"/>
            <a:stCxn id="5130" idx="2"/>
            <a:endCxn id="5134" idx="0"/>
          </p:cNvCxnSpPr>
          <p:nvPr/>
        </p:nvCxnSpPr>
        <p:spPr bwMode="auto">
          <a:xfrm rot="16200000" flipH="1">
            <a:off x="3521075" y="5441285"/>
            <a:ext cx="860425" cy="2222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 name="Title 1"/>
          <p:cNvSpPr>
            <a:spLocks noGrp="1"/>
          </p:cNvSpPr>
          <p:nvPr>
            <p:ph type="title"/>
          </p:nvPr>
        </p:nvSpPr>
        <p:spPr/>
        <p:txBody>
          <a:bodyPr/>
          <a:lstStyle/>
          <a:p>
            <a:r>
              <a:rPr lang="en-US" dirty="0"/>
              <a:t>Simple management</a:t>
            </a:r>
          </a:p>
        </p:txBody>
      </p:sp>
      <p:sp>
        <p:nvSpPr>
          <p:cNvPr id="3" name="Content Placeholder 2"/>
          <p:cNvSpPr>
            <a:spLocks noGrp="1"/>
          </p:cNvSpPr>
          <p:nvPr>
            <p:ph idx="1"/>
          </p:nvPr>
        </p:nvSpPr>
        <p:spPr>
          <a:xfrm>
            <a:off x="459801" y="1828436"/>
            <a:ext cx="8398450" cy="1412384"/>
          </a:xfrm>
        </p:spPr>
        <p:txBody>
          <a:bodyPr/>
          <a:lstStyle/>
          <a:p>
            <a:r>
              <a:rPr lang="en-US" dirty="0">
                <a:solidFill>
                  <a:schemeClr val="accent1">
                    <a:lumMod val="60000"/>
                    <a:lumOff val="40000"/>
                  </a:schemeClr>
                </a:solidFill>
              </a:rPr>
              <a:t>One user process at a time</a:t>
            </a:r>
          </a:p>
          <a:p>
            <a:r>
              <a:rPr lang="en-US" dirty="0">
                <a:solidFill>
                  <a:schemeClr val="accent1">
                    <a:lumMod val="60000"/>
                    <a:lumOff val="40000"/>
                  </a:schemeClr>
                </a:solidFill>
              </a:rPr>
              <a:t>Separation needed between OS and user program</a:t>
            </a:r>
          </a:p>
        </p:txBody>
      </p:sp>
      <p:sp>
        <p:nvSpPr>
          <p:cNvPr id="5" name="Rounded Rectangle 4"/>
          <p:cNvSpPr/>
          <p:nvPr/>
        </p:nvSpPr>
        <p:spPr>
          <a:xfrm>
            <a:off x="93663" y="5791869"/>
            <a:ext cx="3389312" cy="9415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But modern operating systems are </a:t>
            </a:r>
            <a:r>
              <a:rPr lang="en-US" dirty="0" err="1"/>
              <a:t>multiprogrammed</a:t>
            </a:r>
            <a:r>
              <a:rPr lang="en-US" dirty="0"/>
              <a:t>!</a:t>
            </a:r>
          </a:p>
        </p:txBody>
      </p:sp>
      <p:sp>
        <p:nvSpPr>
          <p:cNvPr id="27" name="Oval 26">
            <a:extLst>
              <a:ext uri="{FF2B5EF4-FFF2-40B4-BE49-F238E27FC236}">
                <a16:creationId xmlns:a16="http://schemas.microsoft.com/office/drawing/2014/main" id="{3A4B3735-D42E-244B-BCA4-46087344F39D}"/>
              </a:ext>
            </a:extLst>
          </p:cNvPr>
          <p:cNvSpPr/>
          <p:nvPr/>
        </p:nvSpPr>
        <p:spPr>
          <a:xfrm>
            <a:off x="2573254" y="2846159"/>
            <a:ext cx="2718956" cy="2392758"/>
          </a:xfrm>
          <a:prstGeom prst="ellipse">
            <a:avLst/>
          </a:prstGeom>
          <a:noFill/>
          <a:ln w="28575" cmpd="sng">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97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P spid="5" grpId="0" animBg="1"/>
      <p:bldP spid="2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1714500" y="2043113"/>
            <a:ext cx="5486400" cy="3657600"/>
            <a:chOff x="576" y="432"/>
            <a:chExt cx="3456" cy="2304"/>
          </a:xfrm>
        </p:grpSpPr>
        <p:sp>
          <p:nvSpPr>
            <p:cNvPr id="28676" name="Rectangle 3"/>
            <p:cNvSpPr>
              <a:spLocks noChangeArrowheads="1"/>
            </p:cNvSpPr>
            <p:nvPr/>
          </p:nvSpPr>
          <p:spPr bwMode="auto">
            <a:xfrm>
              <a:off x="1728" y="432"/>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677" name="Text Box 4"/>
            <p:cNvSpPr txBox="1">
              <a:spLocks noChangeArrowheads="1"/>
            </p:cNvSpPr>
            <p:nvPr/>
          </p:nvSpPr>
          <p:spPr bwMode="auto">
            <a:xfrm>
              <a:off x="1786" y="436"/>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&lt;P2, 20&gt; </a:t>
              </a:r>
            </a:p>
          </p:txBody>
        </p:sp>
        <p:sp>
          <p:nvSpPr>
            <p:cNvPr id="28678" name="Rectangle 5"/>
            <p:cNvSpPr>
              <a:spLocks noChangeArrowheads="1"/>
            </p:cNvSpPr>
            <p:nvPr/>
          </p:nvSpPr>
          <p:spPr bwMode="auto">
            <a:xfrm>
              <a:off x="1728" y="720"/>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679" name="Text Box 6"/>
            <p:cNvSpPr txBox="1">
              <a:spLocks noChangeArrowheads="1"/>
            </p:cNvSpPr>
            <p:nvPr/>
          </p:nvSpPr>
          <p:spPr bwMode="auto">
            <a:xfrm>
              <a:off x="1786" y="724"/>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a:t>
              </a:r>
            </a:p>
          </p:txBody>
        </p:sp>
        <p:sp>
          <p:nvSpPr>
            <p:cNvPr id="28680" name="Rectangle 7"/>
            <p:cNvSpPr>
              <a:spLocks noChangeArrowheads="1"/>
            </p:cNvSpPr>
            <p:nvPr/>
          </p:nvSpPr>
          <p:spPr bwMode="auto">
            <a:xfrm>
              <a:off x="1728" y="1008"/>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681" name="Text Box 8"/>
            <p:cNvSpPr txBox="1">
              <a:spLocks noChangeArrowheads="1"/>
            </p:cNvSpPr>
            <p:nvPr/>
          </p:nvSpPr>
          <p:spPr bwMode="auto">
            <a:xfrm>
              <a:off x="1786" y="1012"/>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&lt;P5, 15&gt;</a:t>
              </a:r>
            </a:p>
          </p:txBody>
        </p:sp>
        <p:sp>
          <p:nvSpPr>
            <p:cNvPr id="28682" name="Rectangle 9"/>
            <p:cNvSpPr>
              <a:spLocks noChangeArrowheads="1"/>
            </p:cNvSpPr>
            <p:nvPr/>
          </p:nvSpPr>
          <p:spPr bwMode="auto">
            <a:xfrm>
              <a:off x="1728" y="1296"/>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683" name="Text Box 10"/>
            <p:cNvSpPr txBox="1">
              <a:spLocks noChangeArrowheads="1"/>
            </p:cNvSpPr>
            <p:nvPr/>
          </p:nvSpPr>
          <p:spPr bwMode="auto">
            <a:xfrm>
              <a:off x="1786" y="1300"/>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&lt;P1, 32&gt;</a:t>
              </a:r>
            </a:p>
          </p:txBody>
        </p:sp>
        <p:sp>
          <p:nvSpPr>
            <p:cNvPr id="28684" name="Rectangle 11"/>
            <p:cNvSpPr>
              <a:spLocks noChangeArrowheads="1"/>
            </p:cNvSpPr>
            <p:nvPr/>
          </p:nvSpPr>
          <p:spPr bwMode="auto">
            <a:xfrm>
              <a:off x="1728" y="1584"/>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685" name="Text Box 12"/>
            <p:cNvSpPr txBox="1">
              <a:spLocks noChangeArrowheads="1"/>
            </p:cNvSpPr>
            <p:nvPr/>
          </p:nvSpPr>
          <p:spPr bwMode="auto">
            <a:xfrm>
              <a:off x="1786" y="1588"/>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a:t>
              </a:r>
            </a:p>
          </p:txBody>
        </p:sp>
        <p:sp>
          <p:nvSpPr>
            <p:cNvPr id="28686" name="Rectangle 13"/>
            <p:cNvSpPr>
              <a:spLocks noChangeArrowheads="1"/>
            </p:cNvSpPr>
            <p:nvPr/>
          </p:nvSpPr>
          <p:spPr bwMode="auto">
            <a:xfrm>
              <a:off x="1728" y="1872"/>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687" name="Text Box 14"/>
            <p:cNvSpPr txBox="1">
              <a:spLocks noChangeArrowheads="1"/>
            </p:cNvSpPr>
            <p:nvPr/>
          </p:nvSpPr>
          <p:spPr bwMode="auto">
            <a:xfrm>
              <a:off x="1786" y="1876"/>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&lt;P3, 0&gt;</a:t>
              </a:r>
            </a:p>
          </p:txBody>
        </p:sp>
        <p:sp>
          <p:nvSpPr>
            <p:cNvPr id="28688" name="Rectangle 15"/>
            <p:cNvSpPr>
              <a:spLocks noChangeArrowheads="1"/>
            </p:cNvSpPr>
            <p:nvPr/>
          </p:nvSpPr>
          <p:spPr bwMode="auto">
            <a:xfrm>
              <a:off x="1728" y="2160"/>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689" name="Text Box 16"/>
            <p:cNvSpPr txBox="1">
              <a:spLocks noChangeArrowheads="1"/>
            </p:cNvSpPr>
            <p:nvPr/>
          </p:nvSpPr>
          <p:spPr bwMode="auto">
            <a:xfrm>
              <a:off x="1786" y="2164"/>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&lt;P4, 0&gt;</a:t>
              </a:r>
            </a:p>
          </p:txBody>
        </p:sp>
        <p:sp>
          <p:nvSpPr>
            <p:cNvPr id="28690" name="Rectangle 17"/>
            <p:cNvSpPr>
              <a:spLocks noChangeArrowheads="1"/>
            </p:cNvSpPr>
            <p:nvPr/>
          </p:nvSpPr>
          <p:spPr bwMode="auto">
            <a:xfrm>
              <a:off x="1728" y="2448"/>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8691" name="Text Box 18"/>
            <p:cNvSpPr txBox="1">
              <a:spLocks noChangeArrowheads="1"/>
            </p:cNvSpPr>
            <p:nvPr/>
          </p:nvSpPr>
          <p:spPr bwMode="auto">
            <a:xfrm>
              <a:off x="1786" y="2452"/>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free</a:t>
              </a:r>
            </a:p>
          </p:txBody>
        </p:sp>
        <p:sp>
          <p:nvSpPr>
            <p:cNvPr id="28692" name="Text Box 19"/>
            <p:cNvSpPr txBox="1">
              <a:spLocks noChangeArrowheads="1"/>
            </p:cNvSpPr>
            <p:nvPr/>
          </p:nvSpPr>
          <p:spPr bwMode="auto">
            <a:xfrm>
              <a:off x="2995" y="1353"/>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&lt;PID, VPN&gt;</a:t>
              </a:r>
            </a:p>
          </p:txBody>
        </p:sp>
        <p:sp>
          <p:nvSpPr>
            <p:cNvPr id="28693" name="Text Box 20"/>
            <p:cNvSpPr txBox="1">
              <a:spLocks noChangeArrowheads="1"/>
            </p:cNvSpPr>
            <p:nvPr/>
          </p:nvSpPr>
          <p:spPr bwMode="auto">
            <a:xfrm>
              <a:off x="641" y="1295"/>
              <a:ext cx="407"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PFN  </a:t>
              </a:r>
            </a:p>
          </p:txBody>
        </p:sp>
        <p:sp>
          <p:nvSpPr>
            <p:cNvPr id="28694" name="Text Box 21"/>
            <p:cNvSpPr txBox="1">
              <a:spLocks noChangeArrowheads="1"/>
            </p:cNvSpPr>
            <p:nvPr/>
          </p:nvSpPr>
          <p:spPr bwMode="auto">
            <a:xfrm>
              <a:off x="1382" y="436"/>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0  </a:t>
              </a:r>
            </a:p>
          </p:txBody>
        </p:sp>
        <p:sp>
          <p:nvSpPr>
            <p:cNvPr id="28695" name="Text Box 22"/>
            <p:cNvSpPr txBox="1">
              <a:spLocks noChangeArrowheads="1"/>
            </p:cNvSpPr>
            <p:nvPr/>
          </p:nvSpPr>
          <p:spPr bwMode="auto">
            <a:xfrm>
              <a:off x="1382" y="777"/>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  </a:t>
              </a:r>
            </a:p>
          </p:txBody>
        </p:sp>
        <p:sp>
          <p:nvSpPr>
            <p:cNvPr id="28696" name="Text Box 23"/>
            <p:cNvSpPr txBox="1">
              <a:spLocks noChangeArrowheads="1"/>
            </p:cNvSpPr>
            <p:nvPr/>
          </p:nvSpPr>
          <p:spPr bwMode="auto">
            <a:xfrm>
              <a:off x="1382" y="1065"/>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  </a:t>
              </a:r>
            </a:p>
          </p:txBody>
        </p:sp>
        <p:sp>
          <p:nvSpPr>
            <p:cNvPr id="28697" name="Text Box 24"/>
            <p:cNvSpPr txBox="1">
              <a:spLocks noChangeArrowheads="1"/>
            </p:cNvSpPr>
            <p:nvPr/>
          </p:nvSpPr>
          <p:spPr bwMode="auto">
            <a:xfrm>
              <a:off x="1382" y="1349"/>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  </a:t>
              </a:r>
            </a:p>
          </p:txBody>
        </p:sp>
        <p:sp>
          <p:nvSpPr>
            <p:cNvPr id="28698" name="Text Box 25"/>
            <p:cNvSpPr txBox="1">
              <a:spLocks noChangeArrowheads="1"/>
            </p:cNvSpPr>
            <p:nvPr/>
          </p:nvSpPr>
          <p:spPr bwMode="auto">
            <a:xfrm>
              <a:off x="1382" y="1641"/>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4  </a:t>
              </a:r>
            </a:p>
          </p:txBody>
        </p:sp>
        <p:sp>
          <p:nvSpPr>
            <p:cNvPr id="28699" name="Text Box 26"/>
            <p:cNvSpPr txBox="1">
              <a:spLocks noChangeArrowheads="1"/>
            </p:cNvSpPr>
            <p:nvPr/>
          </p:nvSpPr>
          <p:spPr bwMode="auto">
            <a:xfrm>
              <a:off x="1382" y="1925"/>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5  </a:t>
              </a:r>
            </a:p>
          </p:txBody>
        </p:sp>
        <p:sp>
          <p:nvSpPr>
            <p:cNvPr id="28700" name="Text Box 27"/>
            <p:cNvSpPr txBox="1">
              <a:spLocks noChangeArrowheads="1"/>
            </p:cNvSpPr>
            <p:nvPr/>
          </p:nvSpPr>
          <p:spPr bwMode="auto">
            <a:xfrm>
              <a:off x="1382" y="2213"/>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6  </a:t>
              </a:r>
            </a:p>
          </p:txBody>
        </p:sp>
        <p:sp>
          <p:nvSpPr>
            <p:cNvPr id="28701" name="Text Box 28"/>
            <p:cNvSpPr txBox="1">
              <a:spLocks noChangeArrowheads="1"/>
            </p:cNvSpPr>
            <p:nvPr/>
          </p:nvSpPr>
          <p:spPr bwMode="auto">
            <a:xfrm>
              <a:off x="1382" y="2497"/>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  </a:t>
              </a:r>
            </a:p>
          </p:txBody>
        </p:sp>
        <p:sp>
          <p:nvSpPr>
            <p:cNvPr id="28702" name="Line 29"/>
            <p:cNvSpPr>
              <a:spLocks noChangeShapeType="1"/>
            </p:cNvSpPr>
            <p:nvPr/>
          </p:nvSpPr>
          <p:spPr bwMode="auto">
            <a:xfrm>
              <a:off x="576" y="1584"/>
              <a:ext cx="69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8703" name="Line 30"/>
            <p:cNvSpPr>
              <a:spLocks noChangeShapeType="1"/>
            </p:cNvSpPr>
            <p:nvPr/>
          </p:nvSpPr>
          <p:spPr bwMode="auto">
            <a:xfrm>
              <a:off x="3110" y="1584"/>
              <a:ext cx="57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28675" name="Rectangle 31"/>
          <p:cNvSpPr>
            <a:spLocks noGrp="1" noChangeArrowheads="1"/>
          </p:cNvSpPr>
          <p:nvPr>
            <p:ph type="title"/>
          </p:nvPr>
        </p:nvSpPr>
        <p:spPr/>
        <p:txBody>
          <a:bodyPr/>
          <a:lstStyle/>
          <a:p>
            <a:pPr eaLnBrk="1" hangingPunct="1"/>
            <a:r>
              <a:rPr lang="en-US">
                <a:latin typeface="Arial" charset="0"/>
                <a:cs typeface="Arial" charset="0"/>
              </a:rPr>
              <a:t>Frame Table</a:t>
            </a:r>
          </a:p>
        </p:txBody>
      </p:sp>
      <p:sp>
        <p:nvSpPr>
          <p:cNvPr id="2" name="TextBox 1"/>
          <p:cNvSpPr txBox="1"/>
          <p:nvPr/>
        </p:nvSpPr>
        <p:spPr>
          <a:xfrm>
            <a:off x="1514378" y="5778892"/>
            <a:ext cx="6113656" cy="923330"/>
          </a:xfrm>
          <a:prstGeom prst="rect">
            <a:avLst/>
          </a:prstGeom>
          <a:noFill/>
        </p:spPr>
        <p:txBody>
          <a:bodyPr wrap="square" rtlCol="0">
            <a:spAutoFit/>
          </a:bodyPr>
          <a:lstStyle/>
          <a:p>
            <a:pPr algn="ctr"/>
            <a:r>
              <a:rPr lang="en-US" dirty="0">
                <a:solidFill>
                  <a:srgbClr val="3366FF"/>
                </a:solidFill>
              </a:rPr>
              <a:t>Page table maps forward; Frame table maps in reverse</a:t>
            </a:r>
          </a:p>
          <a:p>
            <a:pPr algn="ctr"/>
            <a:endParaRPr lang="en-US" dirty="0">
              <a:solidFill>
                <a:srgbClr val="3366FF"/>
              </a:solidFill>
            </a:endParaRPr>
          </a:p>
          <a:p>
            <a:pPr algn="ctr"/>
            <a:r>
              <a:rPr lang="en-US" dirty="0">
                <a:solidFill>
                  <a:srgbClr val="3366FF"/>
                </a:solidFill>
              </a:rPr>
              <a:t>We need this for evicting pages</a:t>
            </a:r>
          </a:p>
        </p:txBody>
      </p:sp>
      <p:sp>
        <p:nvSpPr>
          <p:cNvPr id="3" name="TextBox 2"/>
          <p:cNvSpPr txBox="1"/>
          <p:nvPr/>
        </p:nvSpPr>
        <p:spPr>
          <a:xfrm>
            <a:off x="6102859" y="4329113"/>
            <a:ext cx="2755391" cy="923330"/>
          </a:xfrm>
          <a:prstGeom prst="rect">
            <a:avLst/>
          </a:prstGeom>
          <a:noFill/>
        </p:spPr>
        <p:txBody>
          <a:bodyPr wrap="square" rtlCol="0">
            <a:spAutoFit/>
          </a:bodyPr>
          <a:lstStyle/>
          <a:p>
            <a:r>
              <a:rPr lang="en-US" dirty="0">
                <a:solidFill>
                  <a:schemeClr val="accent1">
                    <a:lumMod val="60000"/>
                    <a:lumOff val="40000"/>
                  </a:schemeClr>
                </a:solidFill>
              </a:rPr>
              <a:t>Number of entries =  </a:t>
            </a:r>
          </a:p>
          <a:p>
            <a:r>
              <a:rPr lang="en-US" dirty="0">
                <a:solidFill>
                  <a:schemeClr val="accent1">
                    <a:lumMod val="60000"/>
                    <a:lumOff val="40000"/>
                  </a:schemeClr>
                </a:solidFill>
              </a:rPr>
              <a:t>   number of physical </a:t>
            </a:r>
          </a:p>
          <a:p>
            <a:r>
              <a:rPr lang="en-US" dirty="0">
                <a:solidFill>
                  <a:schemeClr val="accent1">
                    <a:lumMod val="60000"/>
                    <a:lumOff val="40000"/>
                  </a:schemeClr>
                </a:solidFill>
              </a:rPr>
              <a:t>   memory page frames</a:t>
            </a:r>
          </a:p>
        </p:txBody>
      </p:sp>
      <p:sp>
        <p:nvSpPr>
          <p:cNvPr id="4" name="TextBox 3">
            <a:extLst>
              <a:ext uri="{FF2B5EF4-FFF2-40B4-BE49-F238E27FC236}">
                <a16:creationId xmlns:a16="http://schemas.microsoft.com/office/drawing/2014/main" id="{CDC3A746-3580-023E-3F42-5E5861835926}"/>
              </a:ext>
            </a:extLst>
          </p:cNvPr>
          <p:cNvSpPr txBox="1"/>
          <p:nvPr/>
        </p:nvSpPr>
        <p:spPr>
          <a:xfrm>
            <a:off x="5965902" y="1918010"/>
            <a:ext cx="2892348" cy="1754326"/>
          </a:xfrm>
          <a:prstGeom prst="rect">
            <a:avLst/>
          </a:prstGeom>
          <a:noFill/>
        </p:spPr>
        <p:txBody>
          <a:bodyPr wrap="square" rtlCol="0">
            <a:spAutoFit/>
          </a:bodyPr>
          <a:lstStyle/>
          <a:p>
            <a:r>
              <a:rPr lang="en-US" dirty="0"/>
              <a:t>struct </a:t>
            </a:r>
            <a:r>
              <a:rPr lang="en-US" dirty="0" err="1"/>
              <a:t>frametbl</a:t>
            </a:r>
            <a:r>
              <a:rPr lang="en-US" dirty="0"/>
              <a:t> {</a:t>
            </a:r>
          </a:p>
          <a:p>
            <a:r>
              <a:rPr lang="en-US" dirty="0"/>
              <a:t>     int state; </a:t>
            </a:r>
          </a:p>
          <a:p>
            <a:r>
              <a:rPr lang="en-US" dirty="0"/>
              <a:t>     ADDR </a:t>
            </a:r>
            <a:r>
              <a:rPr lang="en-US" dirty="0" err="1"/>
              <a:t>pid</a:t>
            </a:r>
            <a:r>
              <a:rPr lang="en-US" dirty="0"/>
              <a:t>;</a:t>
            </a:r>
          </a:p>
          <a:p>
            <a:r>
              <a:rPr lang="en-US" dirty="0"/>
              <a:t>     ADDR </a:t>
            </a:r>
            <a:r>
              <a:rPr lang="en-US" dirty="0" err="1"/>
              <a:t>vpn</a:t>
            </a:r>
            <a:r>
              <a:rPr lang="en-US" dirty="0"/>
              <a:t>;</a:t>
            </a:r>
          </a:p>
          <a:p>
            <a:r>
              <a:rPr lang="en-US" dirty="0"/>
              <a:t>};</a:t>
            </a:r>
          </a:p>
          <a:p>
            <a:r>
              <a:rPr lang="en-US" dirty="0"/>
              <a:t> </a:t>
            </a:r>
          </a:p>
        </p:txBody>
      </p:sp>
    </p:spTree>
    <p:extLst>
      <p:ext uri="{BB962C8B-B14F-4D97-AF65-F5344CB8AC3E}">
        <p14:creationId xmlns:p14="http://schemas.microsoft.com/office/powerpoint/2010/main" val="152166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dissolv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noChangeAspect="1"/>
          </p:cNvGrpSpPr>
          <p:nvPr/>
        </p:nvGrpSpPr>
        <p:grpSpPr bwMode="auto">
          <a:xfrm>
            <a:off x="3174" y="5707142"/>
            <a:ext cx="9140826" cy="674688"/>
            <a:chOff x="86" y="2884"/>
            <a:chExt cx="6077" cy="449"/>
          </a:xfrm>
        </p:grpSpPr>
        <p:sp>
          <p:nvSpPr>
            <p:cNvPr id="27652" name="Text Box 3"/>
            <p:cNvSpPr txBox="1">
              <a:spLocks noChangeAspect="1" noChangeArrowheads="1"/>
            </p:cNvSpPr>
            <p:nvPr/>
          </p:nvSpPr>
          <p:spPr bwMode="auto">
            <a:xfrm>
              <a:off x="4645" y="3027"/>
              <a:ext cx="275" cy="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27653" name="Text Box 4"/>
            <p:cNvSpPr txBox="1">
              <a:spLocks noChangeAspect="1" noChangeArrowheads="1"/>
            </p:cNvSpPr>
            <p:nvPr/>
          </p:nvSpPr>
          <p:spPr bwMode="auto">
            <a:xfrm>
              <a:off x="864" y="3082"/>
              <a:ext cx="1142" cy="2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Pframe 52</a:t>
              </a:r>
              <a:endParaRPr lang="en-US" sz="1800" b="1" baseline="-25000"/>
            </a:p>
          </p:txBody>
        </p:sp>
        <p:sp>
          <p:nvSpPr>
            <p:cNvPr id="27654" name="Text Box 5"/>
            <p:cNvSpPr txBox="1">
              <a:spLocks noChangeAspect="1" noChangeArrowheads="1"/>
            </p:cNvSpPr>
            <p:nvPr/>
          </p:nvSpPr>
          <p:spPr bwMode="auto">
            <a:xfrm>
              <a:off x="2247" y="3082"/>
              <a:ext cx="979" cy="2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Pframe 20</a:t>
              </a:r>
              <a:endParaRPr lang="en-US" sz="1800" b="1" baseline="-25000"/>
            </a:p>
          </p:txBody>
        </p:sp>
        <p:sp>
          <p:nvSpPr>
            <p:cNvPr id="27655" name="Text Box 6"/>
            <p:cNvSpPr txBox="1">
              <a:spLocks noChangeAspect="1" noChangeArrowheads="1"/>
            </p:cNvSpPr>
            <p:nvPr/>
          </p:nvSpPr>
          <p:spPr bwMode="auto">
            <a:xfrm>
              <a:off x="5241" y="3075"/>
              <a:ext cx="922" cy="25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Pframe 8</a:t>
              </a:r>
              <a:endParaRPr lang="en-US" sz="1800" b="1" baseline="-25000"/>
            </a:p>
          </p:txBody>
        </p:sp>
        <p:cxnSp>
          <p:nvCxnSpPr>
            <p:cNvPr id="27656" name="AutoShape 7"/>
            <p:cNvCxnSpPr>
              <a:cxnSpLocks noChangeAspect="1" noChangeShapeType="1"/>
              <a:stCxn id="27653" idx="3"/>
              <a:endCxn id="27654" idx="1"/>
            </p:cNvCxnSpPr>
            <p:nvPr/>
          </p:nvCxnSpPr>
          <p:spPr bwMode="auto">
            <a:xfrm>
              <a:off x="2006" y="3201"/>
              <a:ext cx="241"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7657" name="Line 8"/>
            <p:cNvSpPr>
              <a:spLocks noChangeAspect="1" noChangeShapeType="1"/>
            </p:cNvSpPr>
            <p:nvPr/>
          </p:nvSpPr>
          <p:spPr bwMode="auto">
            <a:xfrm>
              <a:off x="4435" y="3199"/>
              <a:ext cx="19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7658" name="Line 9"/>
            <p:cNvSpPr>
              <a:spLocks noChangeAspect="1" noChangeShapeType="1"/>
            </p:cNvSpPr>
            <p:nvPr/>
          </p:nvSpPr>
          <p:spPr bwMode="auto">
            <a:xfrm>
              <a:off x="5049" y="3197"/>
              <a:ext cx="19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7659" name="Line 10"/>
            <p:cNvSpPr>
              <a:spLocks noChangeAspect="1" noChangeShapeType="1"/>
            </p:cNvSpPr>
            <p:nvPr/>
          </p:nvSpPr>
          <p:spPr bwMode="auto">
            <a:xfrm>
              <a:off x="672" y="3197"/>
              <a:ext cx="19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7660" name="Text Box 11"/>
            <p:cNvSpPr txBox="1">
              <a:spLocks noChangeAspect="1" noChangeArrowheads="1"/>
            </p:cNvSpPr>
            <p:nvPr/>
          </p:nvSpPr>
          <p:spPr bwMode="auto">
            <a:xfrm>
              <a:off x="86" y="2884"/>
              <a:ext cx="621" cy="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freelist</a:t>
              </a:r>
            </a:p>
          </p:txBody>
        </p:sp>
        <p:sp>
          <p:nvSpPr>
            <p:cNvPr id="27661" name="Text Box 12"/>
            <p:cNvSpPr txBox="1">
              <a:spLocks noChangeAspect="1" noChangeArrowheads="1"/>
            </p:cNvSpPr>
            <p:nvPr/>
          </p:nvSpPr>
          <p:spPr bwMode="auto">
            <a:xfrm>
              <a:off x="3456" y="3082"/>
              <a:ext cx="979" cy="25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Pframe 200</a:t>
              </a:r>
              <a:endParaRPr lang="en-US" sz="1800" b="1" baseline="-25000"/>
            </a:p>
          </p:txBody>
        </p:sp>
        <p:cxnSp>
          <p:nvCxnSpPr>
            <p:cNvPr id="27662" name="AutoShape 13"/>
            <p:cNvCxnSpPr>
              <a:cxnSpLocks noChangeAspect="1" noChangeShapeType="1"/>
              <a:stCxn id="27654" idx="3"/>
              <a:endCxn id="27661" idx="1"/>
            </p:cNvCxnSpPr>
            <p:nvPr/>
          </p:nvCxnSpPr>
          <p:spPr bwMode="auto">
            <a:xfrm>
              <a:off x="3226" y="3201"/>
              <a:ext cx="23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27651" name="Rectangle 14"/>
          <p:cNvSpPr>
            <a:spLocks noGrp="1" noChangeArrowheads="1"/>
          </p:cNvSpPr>
          <p:nvPr>
            <p:ph type="title"/>
          </p:nvPr>
        </p:nvSpPr>
        <p:spPr/>
        <p:txBody>
          <a:bodyPr>
            <a:normAutofit/>
          </a:bodyPr>
          <a:lstStyle/>
          <a:p>
            <a:pPr eaLnBrk="1" hangingPunct="1"/>
            <a:r>
              <a:rPr lang="en-US" dirty="0">
                <a:latin typeface="Arial" charset="0"/>
                <a:cs typeface="Arial" charset="0"/>
              </a:rPr>
              <a:t>Free list for page fault handler</a:t>
            </a:r>
          </a:p>
        </p:txBody>
      </p:sp>
      <p:sp>
        <p:nvSpPr>
          <p:cNvPr id="3" name="Content Placeholder 2"/>
          <p:cNvSpPr>
            <a:spLocks noGrp="1"/>
          </p:cNvSpPr>
          <p:nvPr>
            <p:ph idx="1"/>
          </p:nvPr>
        </p:nvSpPr>
        <p:spPr>
          <a:xfrm>
            <a:off x="770655" y="2595900"/>
            <a:ext cx="3801345" cy="1495970"/>
          </a:xfrm>
        </p:spPr>
        <p:txBody>
          <a:bodyPr>
            <a:normAutofit/>
          </a:bodyPr>
          <a:lstStyle/>
          <a:p>
            <a:pPr marL="0" indent="0">
              <a:buNone/>
            </a:pPr>
            <a:r>
              <a:rPr lang="en-US" sz="1800" dirty="0" err="1"/>
              <a:t>struct</a:t>
            </a:r>
            <a:r>
              <a:rPr lang="en-US" sz="1800" dirty="0"/>
              <a:t> </a:t>
            </a:r>
            <a:r>
              <a:rPr lang="en-US" sz="1800" dirty="0" err="1"/>
              <a:t>pframe</a:t>
            </a:r>
            <a:r>
              <a:rPr lang="en-US" sz="1800" dirty="0"/>
              <a:t> {</a:t>
            </a:r>
            <a:br>
              <a:rPr lang="en-US" sz="1800" dirty="0"/>
            </a:br>
            <a:r>
              <a:rPr lang="en-US" sz="1800" dirty="0"/>
              <a:t>	address PFN;</a:t>
            </a:r>
            <a:br>
              <a:rPr lang="en-US" sz="1800" dirty="0"/>
            </a:br>
            <a:r>
              <a:rPr lang="en-US" sz="1800" dirty="0"/>
              <a:t>	</a:t>
            </a:r>
            <a:r>
              <a:rPr lang="mr-IN" sz="1800" dirty="0"/>
              <a:t>…</a:t>
            </a:r>
            <a:br>
              <a:rPr lang="en-US" sz="1800" dirty="0"/>
            </a:br>
            <a:r>
              <a:rPr lang="en-US" sz="1800" dirty="0"/>
              <a:t>	</a:t>
            </a:r>
            <a:r>
              <a:rPr lang="en-US" sz="1800" dirty="0" err="1"/>
              <a:t>pframe</a:t>
            </a:r>
            <a:r>
              <a:rPr lang="en-US" sz="1800" dirty="0"/>
              <a:t> *next;</a:t>
            </a:r>
            <a:br>
              <a:rPr lang="en-US" sz="1800" dirty="0"/>
            </a:br>
            <a:r>
              <a:rPr lang="en-US" sz="1800" dirty="0"/>
              <a:t>};</a:t>
            </a:r>
          </a:p>
        </p:txBody>
      </p:sp>
      <p:sp>
        <p:nvSpPr>
          <p:cNvPr id="4" name="Rectangle 3"/>
          <p:cNvSpPr/>
          <p:nvPr/>
        </p:nvSpPr>
        <p:spPr>
          <a:xfrm>
            <a:off x="6726080" y="2151760"/>
            <a:ext cx="1458101" cy="37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726080" y="2539782"/>
            <a:ext cx="1458101" cy="3762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726080" y="2927804"/>
            <a:ext cx="1458101" cy="37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726080" y="3315826"/>
            <a:ext cx="1458101" cy="3762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726080" y="3703848"/>
            <a:ext cx="1458101" cy="37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726080" y="4091870"/>
            <a:ext cx="1458101" cy="3762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726080" y="4479892"/>
            <a:ext cx="1458101" cy="37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726080" y="4867914"/>
            <a:ext cx="1458101" cy="37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726080" y="5255936"/>
            <a:ext cx="1458101" cy="3762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055824" y="2234068"/>
            <a:ext cx="587944" cy="3406061"/>
          </a:xfrm>
          <a:prstGeom prst="rect">
            <a:avLst/>
          </a:prstGeom>
          <a:noFill/>
        </p:spPr>
        <p:txBody>
          <a:bodyPr wrap="square" rtlCol="0">
            <a:spAutoFit/>
          </a:bodyPr>
          <a:lstStyle/>
          <a:p>
            <a:pPr algn="r">
              <a:spcBef>
                <a:spcPts val="800"/>
              </a:spcBef>
            </a:pPr>
            <a:endParaRPr lang="en-US" dirty="0"/>
          </a:p>
          <a:p>
            <a:pPr algn="r">
              <a:spcBef>
                <a:spcPts val="800"/>
              </a:spcBef>
            </a:pPr>
            <a:r>
              <a:rPr lang="en-US" dirty="0"/>
              <a:t>8</a:t>
            </a:r>
          </a:p>
          <a:p>
            <a:pPr algn="r">
              <a:spcBef>
                <a:spcPts val="800"/>
              </a:spcBef>
            </a:pPr>
            <a:endParaRPr lang="en-US" dirty="0"/>
          </a:p>
          <a:p>
            <a:pPr algn="r">
              <a:spcBef>
                <a:spcPts val="800"/>
              </a:spcBef>
            </a:pPr>
            <a:r>
              <a:rPr lang="en-US" dirty="0"/>
              <a:t>20</a:t>
            </a:r>
          </a:p>
          <a:p>
            <a:pPr algn="r">
              <a:spcBef>
                <a:spcPts val="800"/>
              </a:spcBef>
            </a:pPr>
            <a:endParaRPr lang="en-US" dirty="0"/>
          </a:p>
          <a:p>
            <a:pPr algn="r">
              <a:spcBef>
                <a:spcPts val="800"/>
              </a:spcBef>
            </a:pPr>
            <a:r>
              <a:rPr lang="en-US" dirty="0"/>
              <a:t>52</a:t>
            </a:r>
          </a:p>
          <a:p>
            <a:pPr algn="r">
              <a:spcBef>
                <a:spcPts val="800"/>
              </a:spcBef>
            </a:pPr>
            <a:endParaRPr lang="en-US" dirty="0"/>
          </a:p>
          <a:p>
            <a:pPr algn="r">
              <a:spcBef>
                <a:spcPts val="800"/>
              </a:spcBef>
            </a:pPr>
            <a:endParaRPr lang="en-US" dirty="0"/>
          </a:p>
          <a:p>
            <a:pPr algn="r">
              <a:spcBef>
                <a:spcPts val="800"/>
              </a:spcBef>
            </a:pPr>
            <a:r>
              <a:rPr lang="en-US" dirty="0"/>
              <a:t>200</a:t>
            </a:r>
          </a:p>
        </p:txBody>
      </p:sp>
      <p:sp>
        <p:nvSpPr>
          <p:cNvPr id="6" name="TextBox 5">
            <a:extLst>
              <a:ext uri="{FF2B5EF4-FFF2-40B4-BE49-F238E27FC236}">
                <a16:creationId xmlns:a16="http://schemas.microsoft.com/office/drawing/2014/main" id="{8A381C84-32A8-9A59-A2DB-DBD2F5688453}"/>
              </a:ext>
            </a:extLst>
          </p:cNvPr>
          <p:cNvSpPr txBox="1"/>
          <p:nvPr/>
        </p:nvSpPr>
        <p:spPr>
          <a:xfrm>
            <a:off x="284163" y="1984917"/>
            <a:ext cx="2162101" cy="369332"/>
          </a:xfrm>
          <a:prstGeom prst="rect">
            <a:avLst/>
          </a:prstGeom>
          <a:noFill/>
        </p:spPr>
        <p:txBody>
          <a:bodyPr wrap="square" rtlCol="0">
            <a:spAutoFit/>
          </a:bodyPr>
          <a:lstStyle/>
          <a:p>
            <a:r>
              <a:rPr lang="en-US" b="1" dirty="0"/>
              <a:t>Use a linked list</a:t>
            </a:r>
          </a:p>
        </p:txBody>
      </p:sp>
      <p:sp>
        <p:nvSpPr>
          <p:cNvPr id="7" name="TextBox 6">
            <a:extLst>
              <a:ext uri="{FF2B5EF4-FFF2-40B4-BE49-F238E27FC236}">
                <a16:creationId xmlns:a16="http://schemas.microsoft.com/office/drawing/2014/main" id="{51E0572B-A88E-F00A-C72B-B9DC786BE0CE}"/>
              </a:ext>
            </a:extLst>
          </p:cNvPr>
          <p:cNvSpPr txBox="1"/>
          <p:nvPr/>
        </p:nvSpPr>
        <p:spPr>
          <a:xfrm>
            <a:off x="197405" y="4404863"/>
            <a:ext cx="4709131" cy="369332"/>
          </a:xfrm>
          <a:prstGeom prst="rect">
            <a:avLst/>
          </a:prstGeom>
          <a:noFill/>
        </p:spPr>
        <p:txBody>
          <a:bodyPr wrap="square" rtlCol="0">
            <a:spAutoFit/>
          </a:bodyPr>
          <a:lstStyle/>
          <a:p>
            <a:r>
              <a:rPr lang="en-US" b="1" dirty="0"/>
              <a:t>Or link free frame table entries together</a:t>
            </a:r>
          </a:p>
        </p:txBody>
      </p:sp>
      <p:sp>
        <p:nvSpPr>
          <p:cNvPr id="9" name="Freeform 8">
            <a:extLst>
              <a:ext uri="{FF2B5EF4-FFF2-40B4-BE49-F238E27FC236}">
                <a16:creationId xmlns:a16="http://schemas.microsoft.com/office/drawing/2014/main" id="{D0BF7E4E-7D54-6A3E-843E-D49921B4C98E}"/>
              </a:ext>
            </a:extLst>
          </p:cNvPr>
          <p:cNvSpPr/>
          <p:nvPr/>
        </p:nvSpPr>
        <p:spPr>
          <a:xfrm>
            <a:off x="8180426" y="2712922"/>
            <a:ext cx="361409" cy="826739"/>
          </a:xfrm>
          <a:custGeom>
            <a:avLst/>
            <a:gdLst>
              <a:gd name="connsiteX0" fmla="*/ 36155 w 359573"/>
              <a:gd name="connsiteY0" fmla="*/ 0 h 840063"/>
              <a:gd name="connsiteX1" fmla="*/ 359540 w 359573"/>
              <a:gd name="connsiteY1" fmla="*/ 457200 h 840063"/>
              <a:gd name="connsiteX2" fmla="*/ 58457 w 359573"/>
              <a:gd name="connsiteY2" fmla="*/ 814039 h 840063"/>
              <a:gd name="connsiteX3" fmla="*/ 2701 w 359573"/>
              <a:gd name="connsiteY3" fmla="*/ 814039 h 840063"/>
              <a:gd name="connsiteX4" fmla="*/ 13852 w 359573"/>
              <a:gd name="connsiteY4" fmla="*/ 825191 h 840063"/>
              <a:gd name="connsiteX0" fmla="*/ 33454 w 356872"/>
              <a:gd name="connsiteY0" fmla="*/ 0 h 840063"/>
              <a:gd name="connsiteX1" fmla="*/ 356839 w 356872"/>
              <a:gd name="connsiteY1" fmla="*/ 457200 h 840063"/>
              <a:gd name="connsiteX2" fmla="*/ 55756 w 356872"/>
              <a:gd name="connsiteY2" fmla="*/ 814039 h 840063"/>
              <a:gd name="connsiteX3" fmla="*/ 0 w 356872"/>
              <a:gd name="connsiteY3" fmla="*/ 814039 h 840063"/>
              <a:gd name="connsiteX0" fmla="*/ 0 w 323418"/>
              <a:gd name="connsiteY0" fmla="*/ 0 h 814039"/>
              <a:gd name="connsiteX1" fmla="*/ 323385 w 323418"/>
              <a:gd name="connsiteY1" fmla="*/ 457200 h 814039"/>
              <a:gd name="connsiteX2" fmla="*/ 22302 w 323418"/>
              <a:gd name="connsiteY2" fmla="*/ 814039 h 814039"/>
              <a:gd name="connsiteX0" fmla="*/ 38023 w 361580"/>
              <a:gd name="connsiteY0" fmla="*/ 0 h 829914"/>
              <a:gd name="connsiteX1" fmla="*/ 361408 w 361580"/>
              <a:gd name="connsiteY1" fmla="*/ 457200 h 829914"/>
              <a:gd name="connsiteX2" fmla="*/ 0 w 361580"/>
              <a:gd name="connsiteY2" fmla="*/ 829914 h 829914"/>
              <a:gd name="connsiteX0" fmla="*/ 3098 w 361409"/>
              <a:gd name="connsiteY0" fmla="*/ 0 h 826739"/>
              <a:gd name="connsiteX1" fmla="*/ 361408 w 361409"/>
              <a:gd name="connsiteY1" fmla="*/ 454025 h 826739"/>
              <a:gd name="connsiteX2" fmla="*/ 0 w 361409"/>
              <a:gd name="connsiteY2" fmla="*/ 826739 h 826739"/>
            </a:gdLst>
            <a:ahLst/>
            <a:cxnLst>
              <a:cxn ang="0">
                <a:pos x="connsiteX0" y="connsiteY0"/>
              </a:cxn>
              <a:cxn ang="0">
                <a:pos x="connsiteX1" y="connsiteY1"/>
              </a:cxn>
              <a:cxn ang="0">
                <a:pos x="connsiteX2" y="connsiteY2"/>
              </a:cxn>
            </a:cxnLst>
            <a:rect l="l" t="t" r="r" b="b"/>
            <a:pathLst>
              <a:path w="361409" h="826739">
                <a:moveTo>
                  <a:pt x="3098" y="0"/>
                </a:moveTo>
                <a:cubicBezTo>
                  <a:pt x="162932" y="160763"/>
                  <a:pt x="361924" y="316235"/>
                  <a:pt x="361408" y="454025"/>
                </a:cubicBezTo>
                <a:cubicBezTo>
                  <a:pt x="360892" y="591815"/>
                  <a:pt x="0" y="826739"/>
                  <a:pt x="0" y="826739"/>
                </a:cubicBezTo>
              </a:path>
            </a:pathLst>
          </a:custGeom>
          <a:noFill/>
          <a:ln>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B6F4F1F7-B741-915B-228D-197AC11C3C72}"/>
              </a:ext>
            </a:extLst>
          </p:cNvPr>
          <p:cNvSpPr/>
          <p:nvPr/>
        </p:nvSpPr>
        <p:spPr>
          <a:xfrm>
            <a:off x="8192640" y="3539662"/>
            <a:ext cx="361409" cy="781514"/>
          </a:xfrm>
          <a:custGeom>
            <a:avLst/>
            <a:gdLst>
              <a:gd name="connsiteX0" fmla="*/ 36155 w 359573"/>
              <a:gd name="connsiteY0" fmla="*/ 0 h 840063"/>
              <a:gd name="connsiteX1" fmla="*/ 359540 w 359573"/>
              <a:gd name="connsiteY1" fmla="*/ 457200 h 840063"/>
              <a:gd name="connsiteX2" fmla="*/ 58457 w 359573"/>
              <a:gd name="connsiteY2" fmla="*/ 814039 h 840063"/>
              <a:gd name="connsiteX3" fmla="*/ 2701 w 359573"/>
              <a:gd name="connsiteY3" fmla="*/ 814039 h 840063"/>
              <a:gd name="connsiteX4" fmla="*/ 13852 w 359573"/>
              <a:gd name="connsiteY4" fmla="*/ 825191 h 840063"/>
              <a:gd name="connsiteX0" fmla="*/ 33454 w 356872"/>
              <a:gd name="connsiteY0" fmla="*/ 0 h 840063"/>
              <a:gd name="connsiteX1" fmla="*/ 356839 w 356872"/>
              <a:gd name="connsiteY1" fmla="*/ 457200 h 840063"/>
              <a:gd name="connsiteX2" fmla="*/ 55756 w 356872"/>
              <a:gd name="connsiteY2" fmla="*/ 814039 h 840063"/>
              <a:gd name="connsiteX3" fmla="*/ 0 w 356872"/>
              <a:gd name="connsiteY3" fmla="*/ 814039 h 840063"/>
              <a:gd name="connsiteX0" fmla="*/ 0 w 323418"/>
              <a:gd name="connsiteY0" fmla="*/ 0 h 814039"/>
              <a:gd name="connsiteX1" fmla="*/ 323385 w 323418"/>
              <a:gd name="connsiteY1" fmla="*/ 457200 h 814039"/>
              <a:gd name="connsiteX2" fmla="*/ 22302 w 323418"/>
              <a:gd name="connsiteY2" fmla="*/ 814039 h 814039"/>
              <a:gd name="connsiteX0" fmla="*/ 38023 w 361580"/>
              <a:gd name="connsiteY0" fmla="*/ 0 h 829914"/>
              <a:gd name="connsiteX1" fmla="*/ 361408 w 361580"/>
              <a:gd name="connsiteY1" fmla="*/ 457200 h 829914"/>
              <a:gd name="connsiteX2" fmla="*/ 0 w 361580"/>
              <a:gd name="connsiteY2" fmla="*/ 829914 h 829914"/>
              <a:gd name="connsiteX0" fmla="*/ 3098 w 361409"/>
              <a:gd name="connsiteY0" fmla="*/ 0 h 826739"/>
              <a:gd name="connsiteX1" fmla="*/ 361408 w 361409"/>
              <a:gd name="connsiteY1" fmla="*/ 454025 h 826739"/>
              <a:gd name="connsiteX2" fmla="*/ 0 w 361409"/>
              <a:gd name="connsiteY2" fmla="*/ 826739 h 826739"/>
            </a:gdLst>
            <a:ahLst/>
            <a:cxnLst>
              <a:cxn ang="0">
                <a:pos x="connsiteX0" y="connsiteY0"/>
              </a:cxn>
              <a:cxn ang="0">
                <a:pos x="connsiteX1" y="connsiteY1"/>
              </a:cxn>
              <a:cxn ang="0">
                <a:pos x="connsiteX2" y="connsiteY2"/>
              </a:cxn>
            </a:cxnLst>
            <a:rect l="l" t="t" r="r" b="b"/>
            <a:pathLst>
              <a:path w="361409" h="826739">
                <a:moveTo>
                  <a:pt x="3098" y="0"/>
                </a:moveTo>
                <a:cubicBezTo>
                  <a:pt x="162932" y="160763"/>
                  <a:pt x="361924" y="316235"/>
                  <a:pt x="361408" y="454025"/>
                </a:cubicBezTo>
                <a:cubicBezTo>
                  <a:pt x="360892" y="591815"/>
                  <a:pt x="0" y="826739"/>
                  <a:pt x="0" y="826739"/>
                </a:cubicBezTo>
              </a:path>
            </a:pathLst>
          </a:custGeom>
          <a:noFill/>
          <a:ln>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D087D347-F2DF-C466-C409-DD2AAD6C7BAD}"/>
              </a:ext>
            </a:extLst>
          </p:cNvPr>
          <p:cNvSpPr/>
          <p:nvPr/>
        </p:nvSpPr>
        <p:spPr>
          <a:xfrm>
            <a:off x="8204854" y="4321177"/>
            <a:ext cx="361409" cy="1085848"/>
          </a:xfrm>
          <a:custGeom>
            <a:avLst/>
            <a:gdLst>
              <a:gd name="connsiteX0" fmla="*/ 36155 w 359573"/>
              <a:gd name="connsiteY0" fmla="*/ 0 h 840063"/>
              <a:gd name="connsiteX1" fmla="*/ 359540 w 359573"/>
              <a:gd name="connsiteY1" fmla="*/ 457200 h 840063"/>
              <a:gd name="connsiteX2" fmla="*/ 58457 w 359573"/>
              <a:gd name="connsiteY2" fmla="*/ 814039 h 840063"/>
              <a:gd name="connsiteX3" fmla="*/ 2701 w 359573"/>
              <a:gd name="connsiteY3" fmla="*/ 814039 h 840063"/>
              <a:gd name="connsiteX4" fmla="*/ 13852 w 359573"/>
              <a:gd name="connsiteY4" fmla="*/ 825191 h 840063"/>
              <a:gd name="connsiteX0" fmla="*/ 33454 w 356872"/>
              <a:gd name="connsiteY0" fmla="*/ 0 h 840063"/>
              <a:gd name="connsiteX1" fmla="*/ 356839 w 356872"/>
              <a:gd name="connsiteY1" fmla="*/ 457200 h 840063"/>
              <a:gd name="connsiteX2" fmla="*/ 55756 w 356872"/>
              <a:gd name="connsiteY2" fmla="*/ 814039 h 840063"/>
              <a:gd name="connsiteX3" fmla="*/ 0 w 356872"/>
              <a:gd name="connsiteY3" fmla="*/ 814039 h 840063"/>
              <a:gd name="connsiteX0" fmla="*/ 0 w 323418"/>
              <a:gd name="connsiteY0" fmla="*/ 0 h 814039"/>
              <a:gd name="connsiteX1" fmla="*/ 323385 w 323418"/>
              <a:gd name="connsiteY1" fmla="*/ 457200 h 814039"/>
              <a:gd name="connsiteX2" fmla="*/ 22302 w 323418"/>
              <a:gd name="connsiteY2" fmla="*/ 814039 h 814039"/>
              <a:gd name="connsiteX0" fmla="*/ 38023 w 361580"/>
              <a:gd name="connsiteY0" fmla="*/ 0 h 829914"/>
              <a:gd name="connsiteX1" fmla="*/ 361408 w 361580"/>
              <a:gd name="connsiteY1" fmla="*/ 457200 h 829914"/>
              <a:gd name="connsiteX2" fmla="*/ 0 w 361580"/>
              <a:gd name="connsiteY2" fmla="*/ 829914 h 829914"/>
              <a:gd name="connsiteX0" fmla="*/ 3098 w 361409"/>
              <a:gd name="connsiteY0" fmla="*/ 0 h 826739"/>
              <a:gd name="connsiteX1" fmla="*/ 361408 w 361409"/>
              <a:gd name="connsiteY1" fmla="*/ 454025 h 826739"/>
              <a:gd name="connsiteX2" fmla="*/ 0 w 361409"/>
              <a:gd name="connsiteY2" fmla="*/ 826739 h 826739"/>
            </a:gdLst>
            <a:ahLst/>
            <a:cxnLst>
              <a:cxn ang="0">
                <a:pos x="connsiteX0" y="connsiteY0"/>
              </a:cxn>
              <a:cxn ang="0">
                <a:pos x="connsiteX1" y="connsiteY1"/>
              </a:cxn>
              <a:cxn ang="0">
                <a:pos x="connsiteX2" y="connsiteY2"/>
              </a:cxn>
            </a:cxnLst>
            <a:rect l="l" t="t" r="r" b="b"/>
            <a:pathLst>
              <a:path w="361409" h="826739">
                <a:moveTo>
                  <a:pt x="3098" y="0"/>
                </a:moveTo>
                <a:cubicBezTo>
                  <a:pt x="162932" y="160763"/>
                  <a:pt x="361924" y="316235"/>
                  <a:pt x="361408" y="454025"/>
                </a:cubicBezTo>
                <a:cubicBezTo>
                  <a:pt x="360892" y="591815"/>
                  <a:pt x="0" y="826739"/>
                  <a:pt x="0" y="826739"/>
                </a:cubicBezTo>
              </a:path>
            </a:pathLst>
          </a:custGeom>
          <a:noFill/>
          <a:ln>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D9BCCBC5-8B24-2860-283C-A0598A3C9C70}"/>
              </a:ext>
            </a:extLst>
          </p:cNvPr>
          <p:cNvSpPr/>
          <p:nvPr/>
        </p:nvSpPr>
        <p:spPr>
          <a:xfrm>
            <a:off x="8188194" y="1890828"/>
            <a:ext cx="361409" cy="826739"/>
          </a:xfrm>
          <a:custGeom>
            <a:avLst/>
            <a:gdLst>
              <a:gd name="connsiteX0" fmla="*/ 36155 w 359573"/>
              <a:gd name="connsiteY0" fmla="*/ 0 h 840063"/>
              <a:gd name="connsiteX1" fmla="*/ 359540 w 359573"/>
              <a:gd name="connsiteY1" fmla="*/ 457200 h 840063"/>
              <a:gd name="connsiteX2" fmla="*/ 58457 w 359573"/>
              <a:gd name="connsiteY2" fmla="*/ 814039 h 840063"/>
              <a:gd name="connsiteX3" fmla="*/ 2701 w 359573"/>
              <a:gd name="connsiteY3" fmla="*/ 814039 h 840063"/>
              <a:gd name="connsiteX4" fmla="*/ 13852 w 359573"/>
              <a:gd name="connsiteY4" fmla="*/ 825191 h 840063"/>
              <a:gd name="connsiteX0" fmla="*/ 33454 w 356872"/>
              <a:gd name="connsiteY0" fmla="*/ 0 h 840063"/>
              <a:gd name="connsiteX1" fmla="*/ 356839 w 356872"/>
              <a:gd name="connsiteY1" fmla="*/ 457200 h 840063"/>
              <a:gd name="connsiteX2" fmla="*/ 55756 w 356872"/>
              <a:gd name="connsiteY2" fmla="*/ 814039 h 840063"/>
              <a:gd name="connsiteX3" fmla="*/ 0 w 356872"/>
              <a:gd name="connsiteY3" fmla="*/ 814039 h 840063"/>
              <a:gd name="connsiteX0" fmla="*/ 0 w 323418"/>
              <a:gd name="connsiteY0" fmla="*/ 0 h 814039"/>
              <a:gd name="connsiteX1" fmla="*/ 323385 w 323418"/>
              <a:gd name="connsiteY1" fmla="*/ 457200 h 814039"/>
              <a:gd name="connsiteX2" fmla="*/ 22302 w 323418"/>
              <a:gd name="connsiteY2" fmla="*/ 814039 h 814039"/>
              <a:gd name="connsiteX0" fmla="*/ 38023 w 361580"/>
              <a:gd name="connsiteY0" fmla="*/ 0 h 829914"/>
              <a:gd name="connsiteX1" fmla="*/ 361408 w 361580"/>
              <a:gd name="connsiteY1" fmla="*/ 457200 h 829914"/>
              <a:gd name="connsiteX2" fmla="*/ 0 w 361580"/>
              <a:gd name="connsiteY2" fmla="*/ 829914 h 829914"/>
              <a:gd name="connsiteX0" fmla="*/ 3098 w 361409"/>
              <a:gd name="connsiteY0" fmla="*/ 0 h 826739"/>
              <a:gd name="connsiteX1" fmla="*/ 361408 w 361409"/>
              <a:gd name="connsiteY1" fmla="*/ 454025 h 826739"/>
              <a:gd name="connsiteX2" fmla="*/ 0 w 361409"/>
              <a:gd name="connsiteY2" fmla="*/ 826739 h 826739"/>
            </a:gdLst>
            <a:ahLst/>
            <a:cxnLst>
              <a:cxn ang="0">
                <a:pos x="connsiteX0" y="connsiteY0"/>
              </a:cxn>
              <a:cxn ang="0">
                <a:pos x="connsiteX1" y="connsiteY1"/>
              </a:cxn>
              <a:cxn ang="0">
                <a:pos x="connsiteX2" y="connsiteY2"/>
              </a:cxn>
            </a:cxnLst>
            <a:rect l="l" t="t" r="r" b="b"/>
            <a:pathLst>
              <a:path w="361409" h="826739">
                <a:moveTo>
                  <a:pt x="3098" y="0"/>
                </a:moveTo>
                <a:cubicBezTo>
                  <a:pt x="162932" y="160763"/>
                  <a:pt x="361924" y="316235"/>
                  <a:pt x="361408" y="454025"/>
                </a:cubicBezTo>
                <a:cubicBezTo>
                  <a:pt x="360892" y="591815"/>
                  <a:pt x="0" y="826739"/>
                  <a:pt x="0" y="826739"/>
                </a:cubicBezTo>
              </a:path>
            </a:pathLst>
          </a:custGeom>
          <a:noFill/>
          <a:ln>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39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7650"/>
                                        </p:tgtEl>
                                        <p:attrNameLst>
                                          <p:attrName>style.visibility</p:attrName>
                                        </p:attrNameLst>
                                      </p:cBhvr>
                                      <p:to>
                                        <p:strVal val="visible"/>
                                      </p:to>
                                    </p:set>
                                    <p:animEffect transition="in" filter="dissolve">
                                      <p:cBhvr>
                                        <p:cTn id="10" dur="500"/>
                                        <p:tgtEl>
                                          <p:spTgt spid="2765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animBg="1"/>
      <p:bldP spid="10" grpId="0" animBg="1"/>
      <p:bldP spid="11" grpId="0" animBg="1"/>
      <p:bldP spid="1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868363" y="2141538"/>
            <a:ext cx="7772400" cy="4108450"/>
            <a:chOff x="576" y="148"/>
            <a:chExt cx="4896" cy="2588"/>
          </a:xfrm>
        </p:grpSpPr>
        <p:sp>
          <p:nvSpPr>
            <p:cNvPr id="29700" name="AutoShape 3"/>
            <p:cNvSpPr>
              <a:spLocks noChangeAspect="1" noChangeArrowheads="1"/>
            </p:cNvSpPr>
            <p:nvPr/>
          </p:nvSpPr>
          <p:spPr bwMode="auto">
            <a:xfrm>
              <a:off x="3745" y="1248"/>
              <a:ext cx="1727" cy="1151"/>
            </a:xfrm>
            <a:prstGeom prst="flowChartMagneticDisk">
              <a:avLst/>
            </a:prstGeom>
            <a:solidFill>
              <a:schemeClr val="tx2">
                <a:lumMod val="50000"/>
                <a:lumOff val="50000"/>
              </a:schemeClr>
            </a:solidFill>
            <a:ln w="9525">
              <a:solidFill>
                <a:schemeClr val="tx1"/>
              </a:solidFill>
              <a:round/>
              <a:headEnd/>
              <a:tailEnd/>
            </a:ln>
          </p:spPr>
          <p:txBody>
            <a:bodyPr wrap="none" anchor="ctr"/>
            <a:lstStyle/>
            <a:p>
              <a:endParaRPr lang="en-US"/>
            </a:p>
          </p:txBody>
        </p:sp>
        <p:sp>
          <p:nvSpPr>
            <p:cNvPr id="29701" name="AutoShape 4"/>
            <p:cNvSpPr>
              <a:spLocks noChangeAspect="1" noChangeArrowheads="1"/>
            </p:cNvSpPr>
            <p:nvPr/>
          </p:nvSpPr>
          <p:spPr bwMode="auto">
            <a:xfrm>
              <a:off x="3745" y="480"/>
              <a:ext cx="1727" cy="1150"/>
            </a:xfrm>
            <a:prstGeom prst="flowChartMagneticDisk">
              <a:avLst/>
            </a:prstGeom>
            <a:solidFill>
              <a:srgbClr val="C0C0C0"/>
            </a:solidFill>
            <a:ln w="9525">
              <a:solidFill>
                <a:schemeClr val="tx1"/>
              </a:solidFill>
              <a:round/>
              <a:headEnd/>
              <a:tailEnd/>
            </a:ln>
          </p:spPr>
          <p:txBody>
            <a:bodyPr wrap="none" anchor="ctr"/>
            <a:lstStyle/>
            <a:p>
              <a:endParaRPr lang="en-US"/>
            </a:p>
          </p:txBody>
        </p:sp>
        <p:sp>
          <p:nvSpPr>
            <p:cNvPr id="29702" name="Text Box 5"/>
            <p:cNvSpPr txBox="1">
              <a:spLocks noChangeArrowheads="1"/>
            </p:cNvSpPr>
            <p:nvPr/>
          </p:nvSpPr>
          <p:spPr bwMode="auto">
            <a:xfrm>
              <a:off x="4177" y="1824"/>
              <a:ext cx="94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Swap space</a:t>
              </a:r>
            </a:p>
          </p:txBody>
        </p:sp>
        <p:sp>
          <p:nvSpPr>
            <p:cNvPr id="29703" name="Rectangle 6"/>
            <p:cNvSpPr>
              <a:spLocks noChangeArrowheads="1"/>
            </p:cNvSpPr>
            <p:nvPr/>
          </p:nvSpPr>
          <p:spPr bwMode="auto">
            <a:xfrm>
              <a:off x="3841" y="960"/>
              <a:ext cx="240"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a:t>P</a:t>
              </a:r>
              <a:r>
                <a:rPr lang="en-US" sz="1800" b="1" baseline="-25000"/>
                <a:t>1</a:t>
              </a:r>
            </a:p>
          </p:txBody>
        </p:sp>
        <p:sp>
          <p:nvSpPr>
            <p:cNvPr id="29704" name="Text Box 7"/>
            <p:cNvSpPr txBox="1">
              <a:spLocks noChangeArrowheads="1"/>
            </p:cNvSpPr>
            <p:nvPr/>
          </p:nvSpPr>
          <p:spPr bwMode="auto">
            <a:xfrm>
              <a:off x="4561" y="960"/>
              <a:ext cx="34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29705" name="Rectangle 8"/>
            <p:cNvSpPr>
              <a:spLocks noChangeArrowheads="1"/>
            </p:cNvSpPr>
            <p:nvPr/>
          </p:nvSpPr>
          <p:spPr bwMode="auto">
            <a:xfrm>
              <a:off x="4225" y="960"/>
              <a:ext cx="240"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a:t>P</a:t>
              </a:r>
              <a:r>
                <a:rPr lang="en-US" sz="1800" b="1" baseline="-25000"/>
                <a:t>2</a:t>
              </a:r>
            </a:p>
          </p:txBody>
        </p:sp>
        <p:sp>
          <p:nvSpPr>
            <p:cNvPr id="29706" name="Rectangle 9"/>
            <p:cNvSpPr>
              <a:spLocks noChangeArrowheads="1"/>
            </p:cNvSpPr>
            <p:nvPr/>
          </p:nvSpPr>
          <p:spPr bwMode="auto">
            <a:xfrm>
              <a:off x="5089" y="960"/>
              <a:ext cx="240"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a:t>p</a:t>
              </a:r>
              <a:r>
                <a:rPr lang="en-US" sz="1800" b="1" baseline="-25000"/>
                <a:t>n</a:t>
              </a:r>
            </a:p>
          </p:txBody>
        </p:sp>
        <p:sp>
          <p:nvSpPr>
            <p:cNvPr id="29707" name="Rectangle 10"/>
            <p:cNvSpPr>
              <a:spLocks noChangeArrowheads="1"/>
            </p:cNvSpPr>
            <p:nvPr/>
          </p:nvSpPr>
          <p:spPr bwMode="auto">
            <a:xfrm>
              <a:off x="1728" y="432"/>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08" name="Text Box 11"/>
            <p:cNvSpPr txBox="1">
              <a:spLocks noChangeArrowheads="1"/>
            </p:cNvSpPr>
            <p:nvPr/>
          </p:nvSpPr>
          <p:spPr bwMode="auto">
            <a:xfrm>
              <a:off x="1786" y="436"/>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a:t>
              </a:r>
              <a:r>
                <a:rPr lang="en-US" sz="1400" b="1"/>
                <a:t>disk address</a:t>
              </a:r>
              <a:r>
                <a:rPr lang="en-US" sz="1800" b="1"/>
                <a:t> </a:t>
              </a:r>
            </a:p>
          </p:txBody>
        </p:sp>
        <p:sp>
          <p:nvSpPr>
            <p:cNvPr id="29709" name="Rectangle 12"/>
            <p:cNvSpPr>
              <a:spLocks noChangeArrowheads="1"/>
            </p:cNvSpPr>
            <p:nvPr/>
          </p:nvSpPr>
          <p:spPr bwMode="auto">
            <a:xfrm>
              <a:off x="1728" y="720"/>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0" name="Rectangle 13"/>
            <p:cNvSpPr>
              <a:spLocks noChangeArrowheads="1"/>
            </p:cNvSpPr>
            <p:nvPr/>
          </p:nvSpPr>
          <p:spPr bwMode="auto">
            <a:xfrm>
              <a:off x="1728" y="1008"/>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1" name="Rectangle 14"/>
            <p:cNvSpPr>
              <a:spLocks noChangeArrowheads="1"/>
            </p:cNvSpPr>
            <p:nvPr/>
          </p:nvSpPr>
          <p:spPr bwMode="auto">
            <a:xfrm>
              <a:off x="1728" y="1296"/>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2" name="Rectangle 15"/>
            <p:cNvSpPr>
              <a:spLocks noChangeArrowheads="1"/>
            </p:cNvSpPr>
            <p:nvPr/>
          </p:nvSpPr>
          <p:spPr bwMode="auto">
            <a:xfrm>
              <a:off x="1728" y="1584"/>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3" name="Rectangle 16"/>
            <p:cNvSpPr>
              <a:spLocks noChangeArrowheads="1"/>
            </p:cNvSpPr>
            <p:nvPr/>
          </p:nvSpPr>
          <p:spPr bwMode="auto">
            <a:xfrm>
              <a:off x="1728" y="1872"/>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4" name="Rectangle 17"/>
            <p:cNvSpPr>
              <a:spLocks noChangeArrowheads="1"/>
            </p:cNvSpPr>
            <p:nvPr/>
          </p:nvSpPr>
          <p:spPr bwMode="auto">
            <a:xfrm>
              <a:off x="1728" y="2160"/>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5" name="Rectangle 18"/>
            <p:cNvSpPr>
              <a:spLocks noChangeArrowheads="1"/>
            </p:cNvSpPr>
            <p:nvPr/>
          </p:nvSpPr>
          <p:spPr bwMode="auto">
            <a:xfrm>
              <a:off x="1728" y="2448"/>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6" name="Text Box 19"/>
            <p:cNvSpPr txBox="1">
              <a:spLocks noChangeArrowheads="1"/>
            </p:cNvSpPr>
            <p:nvPr/>
          </p:nvSpPr>
          <p:spPr bwMode="auto">
            <a:xfrm>
              <a:off x="641" y="1295"/>
              <a:ext cx="49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VPN  </a:t>
              </a:r>
            </a:p>
          </p:txBody>
        </p:sp>
        <p:sp>
          <p:nvSpPr>
            <p:cNvPr id="29717" name="Text Box 20"/>
            <p:cNvSpPr txBox="1">
              <a:spLocks noChangeArrowheads="1"/>
            </p:cNvSpPr>
            <p:nvPr/>
          </p:nvSpPr>
          <p:spPr bwMode="auto">
            <a:xfrm>
              <a:off x="1382" y="436"/>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0  </a:t>
              </a:r>
            </a:p>
          </p:txBody>
        </p:sp>
        <p:sp>
          <p:nvSpPr>
            <p:cNvPr id="29718" name="Text Box 21"/>
            <p:cNvSpPr txBox="1">
              <a:spLocks noChangeArrowheads="1"/>
            </p:cNvSpPr>
            <p:nvPr/>
          </p:nvSpPr>
          <p:spPr bwMode="auto">
            <a:xfrm>
              <a:off x="1382" y="777"/>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  </a:t>
              </a:r>
            </a:p>
          </p:txBody>
        </p:sp>
        <p:sp>
          <p:nvSpPr>
            <p:cNvPr id="29719" name="Text Box 22"/>
            <p:cNvSpPr txBox="1">
              <a:spLocks noChangeArrowheads="1"/>
            </p:cNvSpPr>
            <p:nvPr/>
          </p:nvSpPr>
          <p:spPr bwMode="auto">
            <a:xfrm>
              <a:off x="1382" y="1065"/>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  </a:t>
              </a:r>
            </a:p>
          </p:txBody>
        </p:sp>
        <p:sp>
          <p:nvSpPr>
            <p:cNvPr id="29720" name="Text Box 23"/>
            <p:cNvSpPr txBox="1">
              <a:spLocks noChangeArrowheads="1"/>
            </p:cNvSpPr>
            <p:nvPr/>
          </p:nvSpPr>
          <p:spPr bwMode="auto">
            <a:xfrm>
              <a:off x="1382" y="1349"/>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  </a:t>
              </a:r>
            </a:p>
          </p:txBody>
        </p:sp>
        <p:sp>
          <p:nvSpPr>
            <p:cNvPr id="29721" name="Text Box 24"/>
            <p:cNvSpPr txBox="1">
              <a:spLocks noChangeArrowheads="1"/>
            </p:cNvSpPr>
            <p:nvPr/>
          </p:nvSpPr>
          <p:spPr bwMode="auto">
            <a:xfrm>
              <a:off x="1382" y="1641"/>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4  </a:t>
              </a:r>
            </a:p>
          </p:txBody>
        </p:sp>
        <p:sp>
          <p:nvSpPr>
            <p:cNvPr id="29722" name="Text Box 25"/>
            <p:cNvSpPr txBox="1">
              <a:spLocks noChangeArrowheads="1"/>
            </p:cNvSpPr>
            <p:nvPr/>
          </p:nvSpPr>
          <p:spPr bwMode="auto">
            <a:xfrm>
              <a:off x="1382" y="1925"/>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5  </a:t>
              </a:r>
            </a:p>
          </p:txBody>
        </p:sp>
        <p:sp>
          <p:nvSpPr>
            <p:cNvPr id="29723" name="Text Box 26"/>
            <p:cNvSpPr txBox="1">
              <a:spLocks noChangeArrowheads="1"/>
            </p:cNvSpPr>
            <p:nvPr/>
          </p:nvSpPr>
          <p:spPr bwMode="auto">
            <a:xfrm>
              <a:off x="1382" y="2213"/>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6  </a:t>
              </a:r>
            </a:p>
          </p:txBody>
        </p:sp>
        <p:sp>
          <p:nvSpPr>
            <p:cNvPr id="29724" name="Text Box 27"/>
            <p:cNvSpPr txBox="1">
              <a:spLocks noChangeArrowheads="1"/>
            </p:cNvSpPr>
            <p:nvPr/>
          </p:nvSpPr>
          <p:spPr bwMode="auto">
            <a:xfrm>
              <a:off x="1382" y="2497"/>
              <a:ext cx="2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  </a:t>
              </a:r>
            </a:p>
          </p:txBody>
        </p:sp>
        <p:sp>
          <p:nvSpPr>
            <p:cNvPr id="29725" name="Line 28"/>
            <p:cNvSpPr>
              <a:spLocks noChangeShapeType="1"/>
            </p:cNvSpPr>
            <p:nvPr/>
          </p:nvSpPr>
          <p:spPr bwMode="auto">
            <a:xfrm>
              <a:off x="576" y="1584"/>
              <a:ext cx="69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9726" name="Line 29"/>
            <p:cNvSpPr>
              <a:spLocks noChangeShapeType="1"/>
            </p:cNvSpPr>
            <p:nvPr/>
          </p:nvSpPr>
          <p:spPr bwMode="auto">
            <a:xfrm flipV="1">
              <a:off x="2995" y="1066"/>
              <a:ext cx="864" cy="5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9727" name="Text Box 30"/>
            <p:cNvSpPr txBox="1">
              <a:spLocks noChangeArrowheads="1"/>
            </p:cNvSpPr>
            <p:nvPr/>
          </p:nvSpPr>
          <p:spPr bwMode="auto">
            <a:xfrm>
              <a:off x="1670" y="148"/>
              <a:ext cx="120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Disk map for P1</a:t>
              </a:r>
            </a:p>
          </p:txBody>
        </p:sp>
        <p:sp>
          <p:nvSpPr>
            <p:cNvPr id="29728" name="Text Box 31"/>
            <p:cNvSpPr txBox="1">
              <a:spLocks noChangeArrowheads="1"/>
            </p:cNvSpPr>
            <p:nvPr/>
          </p:nvSpPr>
          <p:spPr bwMode="auto">
            <a:xfrm>
              <a:off x="1786" y="719"/>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a:t>
              </a:r>
              <a:r>
                <a:rPr lang="en-US" sz="1400" b="1"/>
                <a:t>disk address</a:t>
              </a:r>
              <a:r>
                <a:rPr lang="en-US" sz="1800" b="1"/>
                <a:t> </a:t>
              </a:r>
            </a:p>
          </p:txBody>
        </p:sp>
        <p:sp>
          <p:nvSpPr>
            <p:cNvPr id="29729" name="Text Box 32"/>
            <p:cNvSpPr txBox="1">
              <a:spLocks noChangeArrowheads="1"/>
            </p:cNvSpPr>
            <p:nvPr/>
          </p:nvSpPr>
          <p:spPr bwMode="auto">
            <a:xfrm>
              <a:off x="1786" y="1012"/>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a:t>
              </a:r>
              <a:r>
                <a:rPr lang="en-US" sz="1400" b="1"/>
                <a:t>disk address</a:t>
              </a:r>
              <a:r>
                <a:rPr lang="en-US" sz="1800" b="1"/>
                <a:t> </a:t>
              </a:r>
            </a:p>
          </p:txBody>
        </p:sp>
        <p:sp>
          <p:nvSpPr>
            <p:cNvPr id="29730" name="Text Box 33"/>
            <p:cNvSpPr txBox="1">
              <a:spLocks noChangeArrowheads="1"/>
            </p:cNvSpPr>
            <p:nvPr/>
          </p:nvSpPr>
          <p:spPr bwMode="auto">
            <a:xfrm>
              <a:off x="1786" y="1295"/>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a:t>
              </a:r>
              <a:r>
                <a:rPr lang="en-US" sz="1400" b="1"/>
                <a:t>disk address</a:t>
              </a:r>
              <a:r>
                <a:rPr lang="en-US" sz="1800" b="1"/>
                <a:t> </a:t>
              </a:r>
            </a:p>
          </p:txBody>
        </p:sp>
        <p:sp>
          <p:nvSpPr>
            <p:cNvPr id="29731" name="Text Box 34"/>
            <p:cNvSpPr txBox="1">
              <a:spLocks noChangeArrowheads="1"/>
            </p:cNvSpPr>
            <p:nvPr/>
          </p:nvSpPr>
          <p:spPr bwMode="auto">
            <a:xfrm>
              <a:off x="1786" y="1588"/>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a:t>
              </a:r>
              <a:r>
                <a:rPr lang="en-US" sz="1400" b="1"/>
                <a:t>disk address</a:t>
              </a:r>
              <a:r>
                <a:rPr lang="en-US" sz="1800" b="1"/>
                <a:t> </a:t>
              </a:r>
            </a:p>
          </p:txBody>
        </p:sp>
        <p:sp>
          <p:nvSpPr>
            <p:cNvPr id="29732" name="Text Box 35"/>
            <p:cNvSpPr txBox="1">
              <a:spLocks noChangeArrowheads="1"/>
            </p:cNvSpPr>
            <p:nvPr/>
          </p:nvSpPr>
          <p:spPr bwMode="auto">
            <a:xfrm>
              <a:off x="1786" y="1871"/>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a:t>
              </a:r>
              <a:r>
                <a:rPr lang="en-US" sz="1400" b="1"/>
                <a:t>disk address</a:t>
              </a:r>
              <a:r>
                <a:rPr lang="en-US" sz="1800" b="1"/>
                <a:t> </a:t>
              </a:r>
            </a:p>
          </p:txBody>
        </p:sp>
        <p:sp>
          <p:nvSpPr>
            <p:cNvPr id="29733" name="Text Box 36"/>
            <p:cNvSpPr txBox="1">
              <a:spLocks noChangeArrowheads="1"/>
            </p:cNvSpPr>
            <p:nvPr/>
          </p:nvSpPr>
          <p:spPr bwMode="auto">
            <a:xfrm>
              <a:off x="1786" y="2164"/>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a:t>
              </a:r>
              <a:r>
                <a:rPr lang="en-US" sz="1400" b="1"/>
                <a:t>disk address</a:t>
              </a:r>
              <a:r>
                <a:rPr lang="en-US" sz="1800" b="1"/>
                <a:t> </a:t>
              </a:r>
            </a:p>
          </p:txBody>
        </p:sp>
        <p:sp>
          <p:nvSpPr>
            <p:cNvPr id="29734" name="Text Box 37"/>
            <p:cNvSpPr txBox="1">
              <a:spLocks noChangeArrowheads="1"/>
            </p:cNvSpPr>
            <p:nvPr/>
          </p:nvSpPr>
          <p:spPr bwMode="auto">
            <a:xfrm>
              <a:off x="1786" y="2447"/>
              <a:ext cx="10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a:t>
              </a:r>
              <a:r>
                <a:rPr lang="en-US" sz="1400" b="1"/>
                <a:t>disk address</a:t>
              </a:r>
              <a:r>
                <a:rPr lang="en-US" sz="1800" b="1"/>
                <a:t> </a:t>
              </a:r>
            </a:p>
          </p:txBody>
        </p:sp>
      </p:grpSp>
      <p:sp>
        <p:nvSpPr>
          <p:cNvPr id="29699" name="Rectangle 38"/>
          <p:cNvSpPr>
            <a:spLocks noGrp="1" noChangeArrowheads="1"/>
          </p:cNvSpPr>
          <p:nvPr>
            <p:ph type="title"/>
          </p:nvPr>
        </p:nvSpPr>
        <p:spPr/>
        <p:txBody>
          <a:bodyPr/>
          <a:lstStyle/>
          <a:p>
            <a:pPr eaLnBrk="1" hangingPunct="1"/>
            <a:r>
              <a:rPr lang="en-US">
                <a:latin typeface="Arial" charset="0"/>
                <a:cs typeface="Arial" charset="0"/>
              </a:rPr>
              <a:t>Disk Map</a:t>
            </a:r>
          </a:p>
        </p:txBody>
      </p:sp>
    </p:spTree>
    <p:extLst>
      <p:ext uri="{BB962C8B-B14F-4D97-AF65-F5344CB8AC3E}">
        <p14:creationId xmlns:p14="http://schemas.microsoft.com/office/powerpoint/2010/main" val="4614401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2407527" y="762000"/>
            <a:ext cx="1830388" cy="914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531" name="Text Box 5"/>
          <p:cNvSpPr txBox="1">
            <a:spLocks noChangeArrowheads="1"/>
          </p:cNvSpPr>
          <p:nvPr/>
        </p:nvSpPr>
        <p:spPr bwMode="auto">
          <a:xfrm>
            <a:off x="2492212" y="885608"/>
            <a:ext cx="165942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OS/Memory   </a:t>
            </a:r>
          </a:p>
          <a:p>
            <a:pPr algn="ctr" eaLnBrk="1" hangingPunct="1"/>
            <a:r>
              <a:rPr lang="en-US" sz="1800" b="1" dirty="0"/>
              <a:t>manager</a:t>
            </a:r>
          </a:p>
        </p:txBody>
      </p:sp>
      <p:sp>
        <p:nvSpPr>
          <p:cNvPr id="22532" name="Rectangle 6"/>
          <p:cNvSpPr>
            <a:spLocks noChangeArrowheads="1"/>
          </p:cNvSpPr>
          <p:nvPr/>
        </p:nvSpPr>
        <p:spPr bwMode="auto">
          <a:xfrm>
            <a:off x="2407503" y="1687547"/>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533" name="Text Box 7"/>
          <p:cNvSpPr txBox="1">
            <a:spLocks noChangeArrowheads="1"/>
          </p:cNvSpPr>
          <p:nvPr/>
        </p:nvSpPr>
        <p:spPr bwMode="auto">
          <a:xfrm>
            <a:off x="3032978" y="1784385"/>
            <a:ext cx="8382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err="1"/>
              <a:t>PT</a:t>
            </a:r>
            <a:r>
              <a:rPr lang="en-US" sz="1800" b="1" baseline="-25000" dirty="0" err="1"/>
              <a:t>Pn</a:t>
            </a:r>
            <a:endParaRPr lang="en-US" sz="1800" b="1" baseline="-25000" dirty="0"/>
          </a:p>
        </p:txBody>
      </p:sp>
      <p:sp>
        <p:nvSpPr>
          <p:cNvPr id="22534" name="Rectangle 8"/>
          <p:cNvSpPr>
            <a:spLocks noChangeArrowheads="1"/>
          </p:cNvSpPr>
          <p:nvPr/>
        </p:nvSpPr>
        <p:spPr bwMode="auto">
          <a:xfrm>
            <a:off x="2407503" y="2142110"/>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535" name="Text Box 9"/>
          <p:cNvSpPr txBox="1">
            <a:spLocks noChangeArrowheads="1"/>
          </p:cNvSpPr>
          <p:nvPr/>
        </p:nvSpPr>
        <p:spPr bwMode="auto">
          <a:xfrm>
            <a:off x="3047266" y="2234185"/>
            <a:ext cx="838200" cy="296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baseline="-25000" dirty="0"/>
              <a:t>  </a:t>
            </a:r>
            <a:r>
              <a:rPr lang="en-US" sz="2000" b="1" baseline="-25000" dirty="0"/>
              <a:t>…</a:t>
            </a:r>
            <a:endParaRPr lang="en-US" sz="1800" b="1" baseline="-25000" dirty="0"/>
          </a:p>
        </p:txBody>
      </p:sp>
      <p:sp>
        <p:nvSpPr>
          <p:cNvPr id="22536" name="Rectangle 10"/>
          <p:cNvSpPr>
            <a:spLocks noChangeArrowheads="1"/>
          </p:cNvSpPr>
          <p:nvPr/>
        </p:nvSpPr>
        <p:spPr bwMode="auto">
          <a:xfrm>
            <a:off x="2407503" y="2598260"/>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537" name="Text Box 11"/>
          <p:cNvSpPr txBox="1">
            <a:spLocks noChangeArrowheads="1"/>
          </p:cNvSpPr>
          <p:nvPr/>
        </p:nvSpPr>
        <p:spPr bwMode="auto">
          <a:xfrm>
            <a:off x="3032978" y="2706672"/>
            <a:ext cx="838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PT</a:t>
            </a:r>
            <a:r>
              <a:rPr lang="en-US" sz="1800" b="1" baseline="-25000" dirty="0"/>
              <a:t>P2</a:t>
            </a:r>
          </a:p>
        </p:txBody>
      </p:sp>
      <p:sp>
        <p:nvSpPr>
          <p:cNvPr id="22538" name="Rectangle 12"/>
          <p:cNvSpPr>
            <a:spLocks noChangeArrowheads="1"/>
          </p:cNvSpPr>
          <p:nvPr/>
        </p:nvSpPr>
        <p:spPr bwMode="auto">
          <a:xfrm>
            <a:off x="2407503" y="3052816"/>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539" name="Text Box 13"/>
          <p:cNvSpPr txBox="1">
            <a:spLocks noChangeArrowheads="1"/>
          </p:cNvSpPr>
          <p:nvPr/>
        </p:nvSpPr>
        <p:spPr bwMode="auto">
          <a:xfrm>
            <a:off x="3032978" y="3161229"/>
            <a:ext cx="8382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PT</a:t>
            </a:r>
            <a:r>
              <a:rPr lang="en-US" sz="1800" b="1" baseline="-25000" dirty="0"/>
              <a:t>P1</a:t>
            </a:r>
          </a:p>
        </p:txBody>
      </p:sp>
      <p:sp>
        <p:nvSpPr>
          <p:cNvPr id="22540" name="Text Box 17"/>
          <p:cNvSpPr txBox="1">
            <a:spLocks noChangeArrowheads="1"/>
          </p:cNvSpPr>
          <p:nvPr/>
        </p:nvSpPr>
        <p:spPr bwMode="auto">
          <a:xfrm>
            <a:off x="6214120" y="1405786"/>
            <a:ext cx="1120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Kernel </a:t>
            </a:r>
          </a:p>
          <a:p>
            <a:pPr eaLnBrk="1" hangingPunct="1"/>
            <a:r>
              <a:rPr lang="en-US" sz="1800" b="1" dirty="0"/>
              <a:t>Space    </a:t>
            </a:r>
          </a:p>
        </p:txBody>
      </p:sp>
      <p:sp>
        <p:nvSpPr>
          <p:cNvPr id="22541" name="Text Box 18"/>
          <p:cNvSpPr txBox="1">
            <a:spLocks noChangeArrowheads="1"/>
          </p:cNvSpPr>
          <p:nvPr/>
        </p:nvSpPr>
        <p:spPr bwMode="auto">
          <a:xfrm>
            <a:off x="2407527" y="142875"/>
            <a:ext cx="21986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Physical Memory  </a:t>
            </a:r>
          </a:p>
        </p:txBody>
      </p:sp>
      <p:sp>
        <p:nvSpPr>
          <p:cNvPr id="22542" name="Rectangle 14"/>
          <p:cNvSpPr>
            <a:spLocks noChangeArrowheads="1"/>
          </p:cNvSpPr>
          <p:nvPr/>
        </p:nvSpPr>
        <p:spPr bwMode="auto">
          <a:xfrm>
            <a:off x="2407527" y="4229099"/>
            <a:ext cx="1830388" cy="238262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nchor="ctr">
            <a:normAutofit/>
          </a:bodyPr>
          <a:lstStyle/>
          <a:p>
            <a:pPr algn="ctr"/>
            <a:r>
              <a:rPr lang="en-US" dirty="0">
                <a:solidFill>
                  <a:srgbClr val="FF2929"/>
                </a:solidFill>
              </a:rPr>
              <a:t>Page frames for user programs</a:t>
            </a:r>
          </a:p>
        </p:txBody>
      </p:sp>
      <p:sp>
        <p:nvSpPr>
          <p:cNvPr id="22543" name="Text Box 15"/>
          <p:cNvSpPr txBox="1">
            <a:spLocks noChangeArrowheads="1"/>
          </p:cNvSpPr>
          <p:nvPr/>
        </p:nvSpPr>
        <p:spPr bwMode="auto">
          <a:xfrm>
            <a:off x="6193891" y="5383595"/>
            <a:ext cx="150554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User Pages </a:t>
            </a:r>
          </a:p>
        </p:txBody>
      </p:sp>
      <p:sp>
        <p:nvSpPr>
          <p:cNvPr id="22544" name="Line 16"/>
          <p:cNvSpPr>
            <a:spLocks noChangeShapeType="1"/>
          </p:cNvSpPr>
          <p:nvPr/>
        </p:nvSpPr>
        <p:spPr bwMode="auto">
          <a:xfrm>
            <a:off x="5882932" y="4937232"/>
            <a:ext cx="16462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5" name="TextBox 20"/>
          <p:cNvSpPr txBox="1">
            <a:spLocks noChangeArrowheads="1"/>
          </p:cNvSpPr>
          <p:nvPr/>
        </p:nvSpPr>
        <p:spPr bwMode="auto">
          <a:xfrm>
            <a:off x="1493127" y="723900"/>
            <a:ext cx="6461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a:t>
            </a:r>
          </a:p>
        </p:txBody>
      </p:sp>
      <p:sp>
        <p:nvSpPr>
          <p:cNvPr id="22546" name="TextBox 21"/>
          <p:cNvSpPr txBox="1">
            <a:spLocks noChangeArrowheads="1"/>
          </p:cNvSpPr>
          <p:nvPr/>
        </p:nvSpPr>
        <p:spPr bwMode="auto">
          <a:xfrm>
            <a:off x="1493127" y="6107113"/>
            <a:ext cx="6969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a:t>
            </a:r>
          </a:p>
        </p:txBody>
      </p:sp>
      <p:sp>
        <p:nvSpPr>
          <p:cNvPr id="2" name="Vertical Title 1"/>
          <p:cNvSpPr>
            <a:spLocks noGrp="1"/>
          </p:cNvSpPr>
          <p:nvPr>
            <p:ph type="title" orient="vert"/>
          </p:nvPr>
        </p:nvSpPr>
        <p:spPr/>
        <p:txBody>
          <a:bodyPr/>
          <a:lstStyle/>
          <a:p>
            <a:r>
              <a:rPr lang="en-US" dirty="0"/>
              <a:t>Physical memory layout</a:t>
            </a:r>
          </a:p>
        </p:txBody>
      </p:sp>
      <p:sp>
        <p:nvSpPr>
          <p:cNvPr id="4" name="Left Brace 3"/>
          <p:cNvSpPr/>
          <p:nvPr/>
        </p:nvSpPr>
        <p:spPr>
          <a:xfrm>
            <a:off x="1486785" y="1676400"/>
            <a:ext cx="914400" cy="321326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115288" y="2254776"/>
            <a:ext cx="1387548" cy="2308324"/>
          </a:xfrm>
          <a:prstGeom prst="rect">
            <a:avLst/>
          </a:prstGeom>
          <a:noFill/>
        </p:spPr>
        <p:txBody>
          <a:bodyPr wrap="square" rtlCol="0">
            <a:spAutoFit/>
          </a:bodyPr>
          <a:lstStyle/>
          <a:p>
            <a:pPr algn="r"/>
            <a:r>
              <a:rPr lang="en-US" dirty="0"/>
              <a:t>Data structures of memory manager: page tables, frame table, etc.</a:t>
            </a:r>
          </a:p>
        </p:txBody>
      </p:sp>
      <p:sp>
        <p:nvSpPr>
          <p:cNvPr id="6" name="TextBox 5"/>
          <p:cNvSpPr txBox="1"/>
          <p:nvPr/>
        </p:nvSpPr>
        <p:spPr>
          <a:xfrm>
            <a:off x="6109883" y="2740465"/>
            <a:ext cx="1370013" cy="369332"/>
          </a:xfrm>
          <a:prstGeom prst="rect">
            <a:avLst/>
          </a:prstGeom>
          <a:noFill/>
        </p:spPr>
        <p:txBody>
          <a:bodyPr wrap="square" rtlCol="0">
            <a:spAutoFit/>
          </a:bodyPr>
          <a:lstStyle/>
          <a:p>
            <a:r>
              <a:rPr lang="en-US" dirty="0"/>
              <a:t>For P2</a:t>
            </a:r>
          </a:p>
        </p:txBody>
      </p:sp>
      <p:sp>
        <p:nvSpPr>
          <p:cNvPr id="24" name="TextBox 23"/>
          <p:cNvSpPr txBox="1"/>
          <p:nvPr/>
        </p:nvSpPr>
        <p:spPr>
          <a:xfrm>
            <a:off x="6099398" y="3075531"/>
            <a:ext cx="1370013" cy="369332"/>
          </a:xfrm>
          <a:prstGeom prst="rect">
            <a:avLst/>
          </a:prstGeom>
          <a:noFill/>
        </p:spPr>
        <p:txBody>
          <a:bodyPr wrap="square" rtlCol="0">
            <a:spAutoFit/>
          </a:bodyPr>
          <a:lstStyle/>
          <a:p>
            <a:r>
              <a:rPr lang="en-US" dirty="0"/>
              <a:t>For P1</a:t>
            </a:r>
          </a:p>
        </p:txBody>
      </p:sp>
      <p:sp>
        <p:nvSpPr>
          <p:cNvPr id="25" name="Rectangle 12">
            <a:extLst>
              <a:ext uri="{FF2B5EF4-FFF2-40B4-BE49-F238E27FC236}">
                <a16:creationId xmlns:a16="http://schemas.microsoft.com/office/drawing/2014/main" id="{A8B18CE3-F888-F744-B78C-6485F9A9E1B1}"/>
              </a:ext>
            </a:extLst>
          </p:cNvPr>
          <p:cNvSpPr>
            <a:spLocks noChangeArrowheads="1"/>
          </p:cNvSpPr>
          <p:nvPr/>
        </p:nvSpPr>
        <p:spPr bwMode="auto">
          <a:xfrm>
            <a:off x="2406733" y="4233862"/>
            <a:ext cx="1830388" cy="7105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 name="Text Box 13">
            <a:extLst>
              <a:ext uri="{FF2B5EF4-FFF2-40B4-BE49-F238E27FC236}">
                <a16:creationId xmlns:a16="http://schemas.microsoft.com/office/drawing/2014/main" id="{6D97B184-A6A0-AE4E-ADDF-33111329A173}"/>
              </a:ext>
            </a:extLst>
          </p:cNvPr>
          <p:cNvSpPr txBox="1">
            <a:spLocks noChangeArrowheads="1"/>
          </p:cNvSpPr>
          <p:nvPr/>
        </p:nvSpPr>
        <p:spPr bwMode="auto">
          <a:xfrm>
            <a:off x="2401185" y="4365405"/>
            <a:ext cx="18303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Frame table</a:t>
            </a:r>
            <a:endParaRPr lang="en-US" sz="1800" b="1" baseline="-25000" dirty="0"/>
          </a:p>
        </p:txBody>
      </p:sp>
      <p:sp>
        <p:nvSpPr>
          <p:cNvPr id="3" name="Rectangle 8">
            <a:extLst>
              <a:ext uri="{FF2B5EF4-FFF2-40B4-BE49-F238E27FC236}">
                <a16:creationId xmlns:a16="http://schemas.microsoft.com/office/drawing/2014/main" id="{AA5DB3D9-377D-92C8-9573-9631AE76065C}"/>
              </a:ext>
            </a:extLst>
          </p:cNvPr>
          <p:cNvSpPr>
            <a:spLocks noChangeArrowheads="1"/>
          </p:cNvSpPr>
          <p:nvPr/>
        </p:nvSpPr>
        <p:spPr bwMode="auto">
          <a:xfrm>
            <a:off x="4236327" y="758445"/>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7" name="TextBox 6">
            <a:extLst>
              <a:ext uri="{FF2B5EF4-FFF2-40B4-BE49-F238E27FC236}">
                <a16:creationId xmlns:a16="http://schemas.microsoft.com/office/drawing/2014/main" id="{3E72849D-6B4C-9994-E330-24C0789EEE8B}"/>
              </a:ext>
            </a:extLst>
          </p:cNvPr>
          <p:cNvSpPr txBox="1"/>
          <p:nvPr/>
        </p:nvSpPr>
        <p:spPr>
          <a:xfrm>
            <a:off x="4236327" y="779225"/>
            <a:ext cx="1317990" cy="307777"/>
          </a:xfrm>
          <a:prstGeom prst="rect">
            <a:avLst/>
          </a:prstGeom>
          <a:noFill/>
          <a:ln>
            <a:noFill/>
          </a:ln>
        </p:spPr>
        <p:txBody>
          <a:bodyPr wrap="none" rtlCol="0">
            <a:spAutoFit/>
          </a:bodyPr>
          <a:lstStyle/>
          <a:p>
            <a:r>
              <a:rPr lang="en-US" sz="1400" dirty="0">
                <a:ln>
                  <a:solidFill>
                    <a:schemeClr val="bg2">
                      <a:lumMod val="75000"/>
                    </a:schemeClr>
                  </a:solidFill>
                </a:ln>
              </a:rPr>
              <a:t>Page Frame 0</a:t>
            </a:r>
          </a:p>
        </p:txBody>
      </p:sp>
      <p:sp>
        <p:nvSpPr>
          <p:cNvPr id="10" name="Rectangle 8">
            <a:extLst>
              <a:ext uri="{FF2B5EF4-FFF2-40B4-BE49-F238E27FC236}">
                <a16:creationId xmlns:a16="http://schemas.microsoft.com/office/drawing/2014/main" id="{ADCA5BD3-CE46-3289-25B7-DBF5C975A0E1}"/>
              </a:ext>
            </a:extLst>
          </p:cNvPr>
          <p:cNvSpPr>
            <a:spLocks noChangeArrowheads="1"/>
          </p:cNvSpPr>
          <p:nvPr/>
        </p:nvSpPr>
        <p:spPr bwMode="auto">
          <a:xfrm>
            <a:off x="4236327" y="1177070"/>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11" name="TextBox 10">
            <a:extLst>
              <a:ext uri="{FF2B5EF4-FFF2-40B4-BE49-F238E27FC236}">
                <a16:creationId xmlns:a16="http://schemas.microsoft.com/office/drawing/2014/main" id="{2C652712-2138-A3E5-1ECC-49540331D6E1}"/>
              </a:ext>
            </a:extLst>
          </p:cNvPr>
          <p:cNvSpPr txBox="1"/>
          <p:nvPr/>
        </p:nvSpPr>
        <p:spPr>
          <a:xfrm>
            <a:off x="4236327" y="1197850"/>
            <a:ext cx="1317990" cy="307777"/>
          </a:xfrm>
          <a:prstGeom prst="rect">
            <a:avLst/>
          </a:prstGeom>
          <a:noFill/>
          <a:ln>
            <a:noFill/>
          </a:ln>
        </p:spPr>
        <p:txBody>
          <a:bodyPr wrap="none" rtlCol="0">
            <a:spAutoFit/>
          </a:bodyPr>
          <a:lstStyle/>
          <a:p>
            <a:r>
              <a:rPr lang="en-US" sz="1400" dirty="0">
                <a:ln>
                  <a:solidFill>
                    <a:schemeClr val="bg2">
                      <a:lumMod val="75000"/>
                    </a:schemeClr>
                  </a:solidFill>
                </a:ln>
              </a:rPr>
              <a:t>Page Frame 1</a:t>
            </a:r>
          </a:p>
        </p:txBody>
      </p:sp>
      <p:sp>
        <p:nvSpPr>
          <p:cNvPr id="12" name="Rectangle 8">
            <a:extLst>
              <a:ext uri="{FF2B5EF4-FFF2-40B4-BE49-F238E27FC236}">
                <a16:creationId xmlns:a16="http://schemas.microsoft.com/office/drawing/2014/main" id="{CD23270F-F903-FB36-AB47-7A218AEC18FB}"/>
              </a:ext>
            </a:extLst>
          </p:cNvPr>
          <p:cNvSpPr>
            <a:spLocks noChangeArrowheads="1"/>
          </p:cNvSpPr>
          <p:nvPr/>
        </p:nvSpPr>
        <p:spPr bwMode="auto">
          <a:xfrm>
            <a:off x="4236327" y="1595695"/>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13" name="TextBox 12">
            <a:extLst>
              <a:ext uri="{FF2B5EF4-FFF2-40B4-BE49-F238E27FC236}">
                <a16:creationId xmlns:a16="http://schemas.microsoft.com/office/drawing/2014/main" id="{62BB3622-E644-5A9B-76C7-712B13CB4752}"/>
              </a:ext>
            </a:extLst>
          </p:cNvPr>
          <p:cNvSpPr txBox="1"/>
          <p:nvPr/>
        </p:nvSpPr>
        <p:spPr>
          <a:xfrm>
            <a:off x="4236327" y="1616475"/>
            <a:ext cx="1317990" cy="307777"/>
          </a:xfrm>
          <a:prstGeom prst="rect">
            <a:avLst/>
          </a:prstGeom>
          <a:noFill/>
          <a:ln>
            <a:noFill/>
          </a:ln>
        </p:spPr>
        <p:txBody>
          <a:bodyPr wrap="none" rtlCol="0">
            <a:spAutoFit/>
          </a:bodyPr>
          <a:lstStyle/>
          <a:p>
            <a:r>
              <a:rPr lang="en-US" sz="1400" dirty="0">
                <a:ln>
                  <a:solidFill>
                    <a:schemeClr val="bg2">
                      <a:lumMod val="75000"/>
                    </a:schemeClr>
                  </a:solidFill>
                </a:ln>
              </a:rPr>
              <a:t>Page Frame 2</a:t>
            </a:r>
          </a:p>
        </p:txBody>
      </p:sp>
      <p:sp>
        <p:nvSpPr>
          <p:cNvPr id="14" name="Rectangle 8">
            <a:extLst>
              <a:ext uri="{FF2B5EF4-FFF2-40B4-BE49-F238E27FC236}">
                <a16:creationId xmlns:a16="http://schemas.microsoft.com/office/drawing/2014/main" id="{8213BBBA-0A07-D215-DAC4-D729792FFA9B}"/>
              </a:ext>
            </a:extLst>
          </p:cNvPr>
          <p:cNvSpPr>
            <a:spLocks noChangeArrowheads="1"/>
          </p:cNvSpPr>
          <p:nvPr/>
        </p:nvSpPr>
        <p:spPr bwMode="auto">
          <a:xfrm>
            <a:off x="4236327" y="2014320"/>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15" name="TextBox 14">
            <a:extLst>
              <a:ext uri="{FF2B5EF4-FFF2-40B4-BE49-F238E27FC236}">
                <a16:creationId xmlns:a16="http://schemas.microsoft.com/office/drawing/2014/main" id="{4D767C80-2303-0720-6559-9B614F17CEB1}"/>
              </a:ext>
            </a:extLst>
          </p:cNvPr>
          <p:cNvSpPr txBox="1"/>
          <p:nvPr/>
        </p:nvSpPr>
        <p:spPr>
          <a:xfrm>
            <a:off x="4236327" y="2035100"/>
            <a:ext cx="1317990" cy="307777"/>
          </a:xfrm>
          <a:prstGeom prst="rect">
            <a:avLst/>
          </a:prstGeom>
          <a:noFill/>
          <a:ln>
            <a:noFill/>
          </a:ln>
        </p:spPr>
        <p:txBody>
          <a:bodyPr wrap="none" rtlCol="0">
            <a:spAutoFit/>
          </a:bodyPr>
          <a:lstStyle/>
          <a:p>
            <a:r>
              <a:rPr lang="en-US" sz="1400" dirty="0">
                <a:ln>
                  <a:solidFill>
                    <a:schemeClr val="bg2">
                      <a:lumMod val="75000"/>
                    </a:schemeClr>
                  </a:solidFill>
                </a:ln>
              </a:rPr>
              <a:t>Page Frame 3</a:t>
            </a:r>
          </a:p>
        </p:txBody>
      </p:sp>
      <p:sp>
        <p:nvSpPr>
          <p:cNvPr id="16" name="Rectangle 8">
            <a:extLst>
              <a:ext uri="{FF2B5EF4-FFF2-40B4-BE49-F238E27FC236}">
                <a16:creationId xmlns:a16="http://schemas.microsoft.com/office/drawing/2014/main" id="{A491681D-DE24-16BC-4D73-F4C6B57EBEA7}"/>
              </a:ext>
            </a:extLst>
          </p:cNvPr>
          <p:cNvSpPr>
            <a:spLocks noChangeArrowheads="1"/>
          </p:cNvSpPr>
          <p:nvPr/>
        </p:nvSpPr>
        <p:spPr bwMode="auto">
          <a:xfrm>
            <a:off x="4236327" y="2432945"/>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18" name="Rectangle 8">
            <a:extLst>
              <a:ext uri="{FF2B5EF4-FFF2-40B4-BE49-F238E27FC236}">
                <a16:creationId xmlns:a16="http://schemas.microsoft.com/office/drawing/2014/main" id="{AF4AA396-ED91-54C7-C1C1-F0E041291CA6}"/>
              </a:ext>
            </a:extLst>
          </p:cNvPr>
          <p:cNvSpPr>
            <a:spLocks noChangeArrowheads="1"/>
          </p:cNvSpPr>
          <p:nvPr/>
        </p:nvSpPr>
        <p:spPr bwMode="auto">
          <a:xfrm>
            <a:off x="4236327" y="2851570"/>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19" name="TextBox 18">
            <a:extLst>
              <a:ext uri="{FF2B5EF4-FFF2-40B4-BE49-F238E27FC236}">
                <a16:creationId xmlns:a16="http://schemas.microsoft.com/office/drawing/2014/main" id="{BF2BD2E1-25B8-22DE-7D9E-2EC74E3D8CF7}"/>
              </a:ext>
            </a:extLst>
          </p:cNvPr>
          <p:cNvSpPr txBox="1"/>
          <p:nvPr/>
        </p:nvSpPr>
        <p:spPr>
          <a:xfrm>
            <a:off x="4236327" y="2872350"/>
            <a:ext cx="1417376" cy="307777"/>
          </a:xfrm>
          <a:prstGeom prst="rect">
            <a:avLst/>
          </a:prstGeom>
          <a:noFill/>
          <a:ln>
            <a:noFill/>
          </a:ln>
        </p:spPr>
        <p:txBody>
          <a:bodyPr wrap="none" rtlCol="0">
            <a:spAutoFit/>
          </a:bodyPr>
          <a:lstStyle/>
          <a:p>
            <a:r>
              <a:rPr lang="en-US" sz="1400" dirty="0">
                <a:ln>
                  <a:solidFill>
                    <a:schemeClr val="bg2">
                      <a:lumMod val="75000"/>
                    </a:schemeClr>
                  </a:solidFill>
                </a:ln>
              </a:rPr>
              <a:t>Page Frame 99</a:t>
            </a:r>
          </a:p>
        </p:txBody>
      </p:sp>
      <p:sp>
        <p:nvSpPr>
          <p:cNvPr id="20" name="Rectangle 8">
            <a:extLst>
              <a:ext uri="{FF2B5EF4-FFF2-40B4-BE49-F238E27FC236}">
                <a16:creationId xmlns:a16="http://schemas.microsoft.com/office/drawing/2014/main" id="{D6A6E617-2866-C1B5-9092-3104A224A709}"/>
              </a:ext>
            </a:extLst>
          </p:cNvPr>
          <p:cNvSpPr>
            <a:spLocks noChangeArrowheads="1"/>
          </p:cNvSpPr>
          <p:nvPr/>
        </p:nvSpPr>
        <p:spPr bwMode="auto">
          <a:xfrm>
            <a:off x="4236327" y="3270195"/>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21" name="TextBox 20">
            <a:extLst>
              <a:ext uri="{FF2B5EF4-FFF2-40B4-BE49-F238E27FC236}">
                <a16:creationId xmlns:a16="http://schemas.microsoft.com/office/drawing/2014/main" id="{DCF6DEDF-968C-BCD8-3E24-4DD4681968E6}"/>
              </a:ext>
            </a:extLst>
          </p:cNvPr>
          <p:cNvSpPr txBox="1"/>
          <p:nvPr/>
        </p:nvSpPr>
        <p:spPr>
          <a:xfrm>
            <a:off x="4236327" y="3290975"/>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100</a:t>
            </a:r>
          </a:p>
        </p:txBody>
      </p:sp>
      <p:sp>
        <p:nvSpPr>
          <p:cNvPr id="22" name="Rectangle 8">
            <a:extLst>
              <a:ext uri="{FF2B5EF4-FFF2-40B4-BE49-F238E27FC236}">
                <a16:creationId xmlns:a16="http://schemas.microsoft.com/office/drawing/2014/main" id="{60CAF461-251A-088A-E1F8-4F8BD9B20261}"/>
              </a:ext>
            </a:extLst>
          </p:cNvPr>
          <p:cNvSpPr>
            <a:spLocks noChangeArrowheads="1"/>
          </p:cNvSpPr>
          <p:nvPr/>
        </p:nvSpPr>
        <p:spPr bwMode="auto">
          <a:xfrm>
            <a:off x="4236327" y="3688820"/>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23" name="TextBox 22">
            <a:extLst>
              <a:ext uri="{FF2B5EF4-FFF2-40B4-BE49-F238E27FC236}">
                <a16:creationId xmlns:a16="http://schemas.microsoft.com/office/drawing/2014/main" id="{4986CD2A-4D2E-7056-2A60-635217E48B45}"/>
              </a:ext>
            </a:extLst>
          </p:cNvPr>
          <p:cNvSpPr txBox="1"/>
          <p:nvPr/>
        </p:nvSpPr>
        <p:spPr>
          <a:xfrm>
            <a:off x="4236327" y="3709600"/>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101</a:t>
            </a:r>
          </a:p>
        </p:txBody>
      </p:sp>
      <p:sp>
        <p:nvSpPr>
          <p:cNvPr id="27" name="Rectangle 8">
            <a:extLst>
              <a:ext uri="{FF2B5EF4-FFF2-40B4-BE49-F238E27FC236}">
                <a16:creationId xmlns:a16="http://schemas.microsoft.com/office/drawing/2014/main" id="{68C8B92A-7BBD-4FE8-A7AA-EB4429EFA3C1}"/>
              </a:ext>
            </a:extLst>
          </p:cNvPr>
          <p:cNvSpPr>
            <a:spLocks noChangeArrowheads="1"/>
          </p:cNvSpPr>
          <p:nvPr/>
        </p:nvSpPr>
        <p:spPr bwMode="auto">
          <a:xfrm>
            <a:off x="4236327" y="4107445"/>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28" name="TextBox 27">
            <a:extLst>
              <a:ext uri="{FF2B5EF4-FFF2-40B4-BE49-F238E27FC236}">
                <a16:creationId xmlns:a16="http://schemas.microsoft.com/office/drawing/2014/main" id="{753862DF-E0A6-EC4C-D2E7-F395EC3244C6}"/>
              </a:ext>
            </a:extLst>
          </p:cNvPr>
          <p:cNvSpPr txBox="1"/>
          <p:nvPr/>
        </p:nvSpPr>
        <p:spPr>
          <a:xfrm>
            <a:off x="4236327" y="4128225"/>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102</a:t>
            </a:r>
          </a:p>
        </p:txBody>
      </p:sp>
      <p:sp>
        <p:nvSpPr>
          <p:cNvPr id="29" name="Rectangle 8">
            <a:extLst>
              <a:ext uri="{FF2B5EF4-FFF2-40B4-BE49-F238E27FC236}">
                <a16:creationId xmlns:a16="http://schemas.microsoft.com/office/drawing/2014/main" id="{CB82EDC4-F9D2-15C4-23AB-5ECC85864D8D}"/>
              </a:ext>
            </a:extLst>
          </p:cNvPr>
          <p:cNvSpPr>
            <a:spLocks noChangeArrowheads="1"/>
          </p:cNvSpPr>
          <p:nvPr/>
        </p:nvSpPr>
        <p:spPr bwMode="auto">
          <a:xfrm>
            <a:off x="4236327" y="4526070"/>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30" name="TextBox 29">
            <a:extLst>
              <a:ext uri="{FF2B5EF4-FFF2-40B4-BE49-F238E27FC236}">
                <a16:creationId xmlns:a16="http://schemas.microsoft.com/office/drawing/2014/main" id="{B71CDC32-F8D3-DF29-BF46-B7386277C166}"/>
              </a:ext>
            </a:extLst>
          </p:cNvPr>
          <p:cNvSpPr txBox="1"/>
          <p:nvPr/>
        </p:nvSpPr>
        <p:spPr>
          <a:xfrm>
            <a:off x="4236327" y="4546850"/>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103</a:t>
            </a:r>
          </a:p>
        </p:txBody>
      </p:sp>
      <p:sp>
        <p:nvSpPr>
          <p:cNvPr id="31" name="Rectangle 8">
            <a:extLst>
              <a:ext uri="{FF2B5EF4-FFF2-40B4-BE49-F238E27FC236}">
                <a16:creationId xmlns:a16="http://schemas.microsoft.com/office/drawing/2014/main" id="{95C36239-F2F0-3A0D-9A77-F3FB1A30254F}"/>
              </a:ext>
            </a:extLst>
          </p:cNvPr>
          <p:cNvSpPr>
            <a:spLocks noChangeArrowheads="1"/>
          </p:cNvSpPr>
          <p:nvPr/>
        </p:nvSpPr>
        <p:spPr bwMode="auto">
          <a:xfrm>
            <a:off x="4236327" y="4944695"/>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32" name="TextBox 31">
            <a:extLst>
              <a:ext uri="{FF2B5EF4-FFF2-40B4-BE49-F238E27FC236}">
                <a16:creationId xmlns:a16="http://schemas.microsoft.com/office/drawing/2014/main" id="{4D1E2430-898B-1D8B-D003-03A547A0B8B9}"/>
              </a:ext>
            </a:extLst>
          </p:cNvPr>
          <p:cNvSpPr txBox="1"/>
          <p:nvPr/>
        </p:nvSpPr>
        <p:spPr>
          <a:xfrm>
            <a:off x="4236327" y="4965475"/>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104</a:t>
            </a:r>
          </a:p>
        </p:txBody>
      </p:sp>
      <p:sp>
        <p:nvSpPr>
          <p:cNvPr id="33" name="Rectangle 8">
            <a:extLst>
              <a:ext uri="{FF2B5EF4-FFF2-40B4-BE49-F238E27FC236}">
                <a16:creationId xmlns:a16="http://schemas.microsoft.com/office/drawing/2014/main" id="{4D0FCDBB-94D9-72BE-CE1B-00BA75670514}"/>
              </a:ext>
            </a:extLst>
          </p:cNvPr>
          <p:cNvSpPr>
            <a:spLocks noChangeArrowheads="1"/>
          </p:cNvSpPr>
          <p:nvPr/>
        </p:nvSpPr>
        <p:spPr bwMode="auto">
          <a:xfrm>
            <a:off x="4236327" y="5363320"/>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34" name="TextBox 33">
            <a:extLst>
              <a:ext uri="{FF2B5EF4-FFF2-40B4-BE49-F238E27FC236}">
                <a16:creationId xmlns:a16="http://schemas.microsoft.com/office/drawing/2014/main" id="{13FB6C01-6CED-20FC-54CD-AEBAB5812E63}"/>
              </a:ext>
            </a:extLst>
          </p:cNvPr>
          <p:cNvSpPr txBox="1"/>
          <p:nvPr/>
        </p:nvSpPr>
        <p:spPr>
          <a:xfrm>
            <a:off x="4236327" y="5384100"/>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105</a:t>
            </a:r>
          </a:p>
        </p:txBody>
      </p:sp>
      <p:sp>
        <p:nvSpPr>
          <p:cNvPr id="35" name="Rectangle 8">
            <a:extLst>
              <a:ext uri="{FF2B5EF4-FFF2-40B4-BE49-F238E27FC236}">
                <a16:creationId xmlns:a16="http://schemas.microsoft.com/office/drawing/2014/main" id="{9EBA7BBE-DBF8-4E7F-7617-7A59AA96E93C}"/>
              </a:ext>
            </a:extLst>
          </p:cNvPr>
          <p:cNvSpPr>
            <a:spLocks noChangeArrowheads="1"/>
          </p:cNvSpPr>
          <p:nvPr/>
        </p:nvSpPr>
        <p:spPr bwMode="auto">
          <a:xfrm>
            <a:off x="4236327" y="5781945"/>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37" name="Rectangle 8">
            <a:extLst>
              <a:ext uri="{FF2B5EF4-FFF2-40B4-BE49-F238E27FC236}">
                <a16:creationId xmlns:a16="http://schemas.microsoft.com/office/drawing/2014/main" id="{5269DBDD-06DB-00F6-0501-59ADE7D1B413}"/>
              </a:ext>
            </a:extLst>
          </p:cNvPr>
          <p:cNvSpPr>
            <a:spLocks noChangeArrowheads="1"/>
          </p:cNvSpPr>
          <p:nvPr/>
        </p:nvSpPr>
        <p:spPr bwMode="auto">
          <a:xfrm>
            <a:off x="4236327" y="6200570"/>
            <a:ext cx="1513327" cy="411162"/>
          </a:xfrm>
          <a:prstGeom prst="rect">
            <a:avLst/>
          </a:prstGeom>
          <a:noFill/>
          <a:ln w="9525">
            <a:solidFill>
              <a:schemeClr val="bg2">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400">
              <a:ln>
                <a:solidFill>
                  <a:schemeClr val="bg2">
                    <a:lumMod val="75000"/>
                  </a:schemeClr>
                </a:solidFill>
              </a:ln>
            </a:endParaRPr>
          </a:p>
        </p:txBody>
      </p:sp>
      <p:sp>
        <p:nvSpPr>
          <p:cNvPr id="38" name="TextBox 37">
            <a:extLst>
              <a:ext uri="{FF2B5EF4-FFF2-40B4-BE49-F238E27FC236}">
                <a16:creationId xmlns:a16="http://schemas.microsoft.com/office/drawing/2014/main" id="{DD3EA422-1E25-3CCD-9F0C-1B25A069DC2D}"/>
              </a:ext>
            </a:extLst>
          </p:cNvPr>
          <p:cNvSpPr txBox="1"/>
          <p:nvPr/>
        </p:nvSpPr>
        <p:spPr>
          <a:xfrm>
            <a:off x="4236327" y="6221350"/>
            <a:ext cx="1476686" cy="307777"/>
          </a:xfrm>
          <a:prstGeom prst="rect">
            <a:avLst/>
          </a:prstGeom>
          <a:noFill/>
          <a:ln>
            <a:noFill/>
          </a:ln>
        </p:spPr>
        <p:txBody>
          <a:bodyPr wrap="none" rtlCol="0">
            <a:spAutoFit/>
          </a:bodyPr>
          <a:lstStyle/>
          <a:p>
            <a:r>
              <a:rPr lang="en-US" sz="1400" dirty="0">
                <a:ln>
                  <a:solidFill>
                    <a:schemeClr val="bg2">
                      <a:lumMod val="75000"/>
                    </a:schemeClr>
                  </a:solidFill>
                </a:ln>
              </a:rPr>
              <a:t>Page Frame n-1</a:t>
            </a:r>
          </a:p>
        </p:txBody>
      </p:sp>
      <p:sp>
        <p:nvSpPr>
          <p:cNvPr id="41" name="Text Box 9">
            <a:extLst>
              <a:ext uri="{FF2B5EF4-FFF2-40B4-BE49-F238E27FC236}">
                <a16:creationId xmlns:a16="http://schemas.microsoft.com/office/drawing/2014/main" id="{41C86763-59A2-A3D4-5B7D-01D9C18E5E43}"/>
              </a:ext>
            </a:extLst>
          </p:cNvPr>
          <p:cNvSpPr txBox="1">
            <a:spLocks noChangeArrowheads="1"/>
          </p:cNvSpPr>
          <p:nvPr/>
        </p:nvSpPr>
        <p:spPr bwMode="auto">
          <a:xfrm>
            <a:off x="4920744" y="2374241"/>
            <a:ext cx="838200" cy="23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baseline="-25000" dirty="0">
                <a:ln>
                  <a:solidFill>
                    <a:schemeClr val="bg2">
                      <a:lumMod val="75000"/>
                    </a:schemeClr>
                  </a:solidFill>
                </a:ln>
              </a:rPr>
              <a:t>  …</a:t>
            </a:r>
          </a:p>
        </p:txBody>
      </p:sp>
      <p:sp>
        <p:nvSpPr>
          <p:cNvPr id="42" name="Text Box 9">
            <a:extLst>
              <a:ext uri="{FF2B5EF4-FFF2-40B4-BE49-F238E27FC236}">
                <a16:creationId xmlns:a16="http://schemas.microsoft.com/office/drawing/2014/main" id="{84C8C6A4-F97C-BC2C-635E-1B1C6C51A7DC}"/>
              </a:ext>
            </a:extLst>
          </p:cNvPr>
          <p:cNvSpPr txBox="1">
            <a:spLocks noChangeArrowheads="1"/>
          </p:cNvSpPr>
          <p:nvPr/>
        </p:nvSpPr>
        <p:spPr bwMode="auto">
          <a:xfrm>
            <a:off x="4911454" y="5742559"/>
            <a:ext cx="838200" cy="23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baseline="-25000" dirty="0">
                <a:ln>
                  <a:solidFill>
                    <a:schemeClr val="bg2">
                      <a:lumMod val="75000"/>
                    </a:schemeClr>
                  </a:solidFill>
                </a:ln>
              </a:rPr>
              <a:t>  …</a:t>
            </a:r>
          </a:p>
        </p:txBody>
      </p:sp>
      <p:sp>
        <p:nvSpPr>
          <p:cNvPr id="43" name="Rectangle 12">
            <a:extLst>
              <a:ext uri="{FF2B5EF4-FFF2-40B4-BE49-F238E27FC236}">
                <a16:creationId xmlns:a16="http://schemas.microsoft.com/office/drawing/2014/main" id="{F4DA01B9-E450-FD9A-C9CD-5B4027A6A173}"/>
              </a:ext>
            </a:extLst>
          </p:cNvPr>
          <p:cNvSpPr>
            <a:spLocks noChangeArrowheads="1"/>
          </p:cNvSpPr>
          <p:nvPr/>
        </p:nvSpPr>
        <p:spPr bwMode="auto">
          <a:xfrm>
            <a:off x="2416442" y="3519567"/>
            <a:ext cx="1830388" cy="7105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 name="Text Box 13">
            <a:extLst>
              <a:ext uri="{FF2B5EF4-FFF2-40B4-BE49-F238E27FC236}">
                <a16:creationId xmlns:a16="http://schemas.microsoft.com/office/drawing/2014/main" id="{3824D658-57AA-BCE3-60CB-CB7991688467}"/>
              </a:ext>
            </a:extLst>
          </p:cNvPr>
          <p:cNvSpPr txBox="1">
            <a:spLocks noChangeArrowheads="1"/>
          </p:cNvSpPr>
          <p:nvPr/>
        </p:nvSpPr>
        <p:spPr bwMode="auto">
          <a:xfrm>
            <a:off x="2410894" y="3651110"/>
            <a:ext cx="18303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Disk maps</a:t>
            </a:r>
            <a:endParaRPr lang="en-US" sz="1800" b="1" baseline="-25000" dirty="0"/>
          </a:p>
        </p:txBody>
      </p:sp>
    </p:spTree>
    <p:extLst>
      <p:ext uri="{BB962C8B-B14F-4D97-AF65-F5344CB8AC3E}">
        <p14:creationId xmlns:p14="http://schemas.microsoft.com/office/powerpoint/2010/main" val="89253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dissolv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dissolv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2542">
                                            <p:txEl>
                                              <p:pRg st="0" end="0"/>
                                            </p:txEl>
                                          </p:spTgt>
                                        </p:tgtEl>
                                        <p:attrNameLst>
                                          <p:attrName>style.visibility</p:attrName>
                                        </p:attrNameLst>
                                      </p:cBhvr>
                                      <p:to>
                                        <p:strVal val="visible"/>
                                      </p:to>
                                    </p:set>
                                    <p:animEffect transition="in" filter="dissolve">
                                      <p:cBhvr>
                                        <p:cTn id="35" dur="500"/>
                                        <p:tgtEl>
                                          <p:spTgt spid="22542">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dissolve">
                                      <p:cBhvr>
                                        <p:cTn id="49" dur="500"/>
                                        <p:tgtEl>
                                          <p:spTgt spid="1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dissolve">
                                      <p:cBhvr>
                                        <p:cTn id="58" dur="500"/>
                                        <p:tgtEl>
                                          <p:spTgt spid="1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dissolve">
                                      <p:cBhvr>
                                        <p:cTn id="64" dur="500"/>
                                        <p:tgtEl>
                                          <p:spTgt spid="1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dissolve">
                                      <p:cBhvr>
                                        <p:cTn id="67" dur="500"/>
                                        <p:tgtEl>
                                          <p:spTgt spid="1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dissolve">
                                      <p:cBhvr>
                                        <p:cTn id="70" dur="500"/>
                                        <p:tgtEl>
                                          <p:spTgt spid="1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dissolve">
                                      <p:cBhvr>
                                        <p:cTn id="85" dur="500"/>
                                        <p:tgtEl>
                                          <p:spTgt spid="27"/>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dissolve">
                                      <p:cBhvr>
                                        <p:cTn id="88" dur="500"/>
                                        <p:tgtEl>
                                          <p:spTgt spid="28"/>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dissolve">
                                      <p:cBhvr>
                                        <p:cTn id="91" dur="500"/>
                                        <p:tgtEl>
                                          <p:spTgt spid="29"/>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dissolve">
                                      <p:cBhvr>
                                        <p:cTn id="94" dur="500"/>
                                        <p:tgtEl>
                                          <p:spTgt spid="3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dissolve">
                                      <p:cBhvr>
                                        <p:cTn id="97" dur="500"/>
                                        <p:tgtEl>
                                          <p:spTgt spid="3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dissolve">
                                      <p:cBhvr>
                                        <p:cTn id="103" dur="500"/>
                                        <p:tgtEl>
                                          <p:spTgt spid="3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dissolve">
                                      <p:cBhvr>
                                        <p:cTn id="106" dur="500"/>
                                        <p:tgtEl>
                                          <p:spTgt spid="34"/>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dissolve">
                                      <p:cBhvr>
                                        <p:cTn id="109" dur="500"/>
                                        <p:tgtEl>
                                          <p:spTgt spid="3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dissolve">
                                      <p:cBhvr>
                                        <p:cTn id="115" dur="500"/>
                                        <p:tgtEl>
                                          <p:spTgt spid="3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24" grpId="0"/>
      <p:bldP spid="26" grpId="0"/>
      <p:bldP spid="3" grpId="0" animBg="1"/>
      <p:bldP spid="7" grpId="0"/>
      <p:bldP spid="10" grpId="0" animBg="1"/>
      <p:bldP spid="11" grpId="0"/>
      <p:bldP spid="12" grpId="0" animBg="1"/>
      <p:bldP spid="13" grpId="0"/>
      <p:bldP spid="14" grpId="0" animBg="1"/>
      <p:bldP spid="15" grpId="0"/>
      <p:bldP spid="16" grpId="0" animBg="1"/>
      <p:bldP spid="18" grpId="0" animBg="1"/>
      <p:bldP spid="19" grpId="0"/>
      <p:bldP spid="20" grpId="0" animBg="1"/>
      <p:bldP spid="21" grpId="0"/>
      <p:bldP spid="22" grpId="0" animBg="1"/>
      <p:bldP spid="23" grpId="0"/>
      <p:bldP spid="27" grpId="0" animBg="1"/>
      <p:bldP spid="28" grpId="0"/>
      <p:bldP spid="29" grpId="0" animBg="1"/>
      <p:bldP spid="30" grpId="0"/>
      <p:bldP spid="31" grpId="0" animBg="1"/>
      <p:bldP spid="32" grpId="0"/>
      <p:bldP spid="33" grpId="0" animBg="1"/>
      <p:bldP spid="34" grpId="0"/>
      <p:bldP spid="35" grpId="0" animBg="1"/>
      <p:bldP spid="37" grpId="0" animBg="1"/>
      <p:bldP spid="38" grpId="0"/>
      <p:bldP spid="41" grpId="0"/>
      <p:bldP spid="42" grpId="0"/>
      <p:bldP spid="4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1" name="Text Box 18"/>
          <p:cNvSpPr txBox="1">
            <a:spLocks noChangeArrowheads="1"/>
          </p:cNvSpPr>
          <p:nvPr/>
        </p:nvSpPr>
        <p:spPr bwMode="auto">
          <a:xfrm>
            <a:off x="2407527" y="142875"/>
            <a:ext cx="21986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Physical Memory  </a:t>
            </a:r>
          </a:p>
        </p:txBody>
      </p:sp>
      <p:sp>
        <p:nvSpPr>
          <p:cNvPr id="22544" name="Line 16"/>
          <p:cNvSpPr>
            <a:spLocks noChangeShapeType="1"/>
          </p:cNvSpPr>
          <p:nvPr/>
        </p:nvSpPr>
        <p:spPr bwMode="auto">
          <a:xfrm>
            <a:off x="5882932" y="4937232"/>
            <a:ext cx="16462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5" name="TextBox 20"/>
          <p:cNvSpPr txBox="1">
            <a:spLocks noChangeArrowheads="1"/>
          </p:cNvSpPr>
          <p:nvPr/>
        </p:nvSpPr>
        <p:spPr bwMode="auto">
          <a:xfrm>
            <a:off x="1493127" y="723900"/>
            <a:ext cx="6461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Low</a:t>
            </a:r>
          </a:p>
        </p:txBody>
      </p:sp>
      <p:sp>
        <p:nvSpPr>
          <p:cNvPr id="22546" name="TextBox 21"/>
          <p:cNvSpPr txBox="1">
            <a:spLocks noChangeArrowheads="1"/>
          </p:cNvSpPr>
          <p:nvPr/>
        </p:nvSpPr>
        <p:spPr bwMode="auto">
          <a:xfrm>
            <a:off x="1493127" y="6107113"/>
            <a:ext cx="69691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High</a:t>
            </a:r>
          </a:p>
        </p:txBody>
      </p:sp>
      <p:sp>
        <p:nvSpPr>
          <p:cNvPr id="2" name="Vertical Title 1"/>
          <p:cNvSpPr>
            <a:spLocks noGrp="1"/>
          </p:cNvSpPr>
          <p:nvPr>
            <p:ph type="title" orient="vert"/>
          </p:nvPr>
        </p:nvSpPr>
        <p:spPr/>
        <p:txBody>
          <a:bodyPr/>
          <a:lstStyle/>
          <a:p>
            <a:r>
              <a:rPr lang="en-US" dirty="0"/>
              <a:t>Physical memory layout</a:t>
            </a:r>
          </a:p>
        </p:txBody>
      </p:sp>
      <p:sp>
        <p:nvSpPr>
          <p:cNvPr id="4" name="Left Brace 3"/>
          <p:cNvSpPr/>
          <p:nvPr/>
        </p:nvSpPr>
        <p:spPr>
          <a:xfrm>
            <a:off x="1940615" y="1689097"/>
            <a:ext cx="457200" cy="324813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102103" y="2562370"/>
            <a:ext cx="1804056" cy="1477328"/>
          </a:xfrm>
          <a:prstGeom prst="rect">
            <a:avLst/>
          </a:prstGeom>
          <a:noFill/>
        </p:spPr>
        <p:txBody>
          <a:bodyPr wrap="square" rtlCol="0">
            <a:spAutoFit/>
          </a:bodyPr>
          <a:lstStyle/>
          <a:p>
            <a:pPr algn="r"/>
            <a:r>
              <a:rPr lang="en-US" dirty="0"/>
              <a:t>Data structures of memory manager: page tables, frame table, etc.</a:t>
            </a:r>
          </a:p>
        </p:txBody>
      </p:sp>
      <p:sp>
        <p:nvSpPr>
          <p:cNvPr id="3" name="Rectangle 8">
            <a:extLst>
              <a:ext uri="{FF2B5EF4-FFF2-40B4-BE49-F238E27FC236}">
                <a16:creationId xmlns:a16="http://schemas.microsoft.com/office/drawing/2014/main" id="{AA5DB3D9-377D-92C8-9573-9631AE76065C}"/>
              </a:ext>
            </a:extLst>
          </p:cNvPr>
          <p:cNvSpPr>
            <a:spLocks noChangeArrowheads="1"/>
          </p:cNvSpPr>
          <p:nvPr/>
        </p:nvSpPr>
        <p:spPr bwMode="auto">
          <a:xfrm>
            <a:off x="4236327" y="758445"/>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7" name="TextBox 6">
            <a:extLst>
              <a:ext uri="{FF2B5EF4-FFF2-40B4-BE49-F238E27FC236}">
                <a16:creationId xmlns:a16="http://schemas.microsoft.com/office/drawing/2014/main" id="{3E72849D-6B4C-9994-E330-24C0789EEE8B}"/>
              </a:ext>
            </a:extLst>
          </p:cNvPr>
          <p:cNvSpPr txBox="1"/>
          <p:nvPr/>
        </p:nvSpPr>
        <p:spPr>
          <a:xfrm>
            <a:off x="4236327" y="779225"/>
            <a:ext cx="1317990" cy="307777"/>
          </a:xfrm>
          <a:prstGeom prst="rect">
            <a:avLst/>
          </a:prstGeom>
          <a:noFill/>
          <a:ln>
            <a:noFill/>
          </a:ln>
        </p:spPr>
        <p:txBody>
          <a:bodyPr wrap="none" rtlCol="0">
            <a:spAutoFit/>
          </a:bodyPr>
          <a:lstStyle/>
          <a:p>
            <a:r>
              <a:rPr lang="en-US" sz="1400" dirty="0">
                <a:ln>
                  <a:solidFill>
                    <a:schemeClr val="bg2">
                      <a:lumMod val="75000"/>
                    </a:schemeClr>
                  </a:solidFill>
                </a:ln>
              </a:rPr>
              <a:t>Page Frame 0</a:t>
            </a:r>
          </a:p>
        </p:txBody>
      </p:sp>
      <p:sp>
        <p:nvSpPr>
          <p:cNvPr id="10" name="Rectangle 8">
            <a:extLst>
              <a:ext uri="{FF2B5EF4-FFF2-40B4-BE49-F238E27FC236}">
                <a16:creationId xmlns:a16="http://schemas.microsoft.com/office/drawing/2014/main" id="{ADCA5BD3-CE46-3289-25B7-DBF5C975A0E1}"/>
              </a:ext>
            </a:extLst>
          </p:cNvPr>
          <p:cNvSpPr>
            <a:spLocks noChangeArrowheads="1"/>
          </p:cNvSpPr>
          <p:nvPr/>
        </p:nvSpPr>
        <p:spPr bwMode="auto">
          <a:xfrm>
            <a:off x="4236327" y="1177070"/>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11" name="TextBox 10">
            <a:extLst>
              <a:ext uri="{FF2B5EF4-FFF2-40B4-BE49-F238E27FC236}">
                <a16:creationId xmlns:a16="http://schemas.microsoft.com/office/drawing/2014/main" id="{2C652712-2138-A3E5-1ECC-49540331D6E1}"/>
              </a:ext>
            </a:extLst>
          </p:cNvPr>
          <p:cNvSpPr txBox="1"/>
          <p:nvPr/>
        </p:nvSpPr>
        <p:spPr>
          <a:xfrm>
            <a:off x="4236327" y="1197850"/>
            <a:ext cx="1317990" cy="307777"/>
          </a:xfrm>
          <a:prstGeom prst="rect">
            <a:avLst/>
          </a:prstGeom>
          <a:noFill/>
          <a:ln>
            <a:noFill/>
          </a:ln>
        </p:spPr>
        <p:txBody>
          <a:bodyPr wrap="none" rtlCol="0">
            <a:spAutoFit/>
          </a:bodyPr>
          <a:lstStyle/>
          <a:p>
            <a:r>
              <a:rPr lang="en-US" sz="1400" dirty="0">
                <a:ln>
                  <a:solidFill>
                    <a:schemeClr val="bg2">
                      <a:lumMod val="75000"/>
                    </a:schemeClr>
                  </a:solidFill>
                </a:ln>
              </a:rPr>
              <a:t>Page Frame 1</a:t>
            </a:r>
          </a:p>
        </p:txBody>
      </p:sp>
      <p:sp>
        <p:nvSpPr>
          <p:cNvPr id="12" name="Rectangle 8">
            <a:extLst>
              <a:ext uri="{FF2B5EF4-FFF2-40B4-BE49-F238E27FC236}">
                <a16:creationId xmlns:a16="http://schemas.microsoft.com/office/drawing/2014/main" id="{CD23270F-F903-FB36-AB47-7A218AEC18FB}"/>
              </a:ext>
            </a:extLst>
          </p:cNvPr>
          <p:cNvSpPr>
            <a:spLocks noChangeArrowheads="1"/>
          </p:cNvSpPr>
          <p:nvPr/>
        </p:nvSpPr>
        <p:spPr bwMode="auto">
          <a:xfrm>
            <a:off x="4236327" y="1595695"/>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13" name="TextBox 12">
            <a:extLst>
              <a:ext uri="{FF2B5EF4-FFF2-40B4-BE49-F238E27FC236}">
                <a16:creationId xmlns:a16="http://schemas.microsoft.com/office/drawing/2014/main" id="{62BB3622-E644-5A9B-76C7-712B13CB4752}"/>
              </a:ext>
            </a:extLst>
          </p:cNvPr>
          <p:cNvSpPr txBox="1"/>
          <p:nvPr/>
        </p:nvSpPr>
        <p:spPr>
          <a:xfrm>
            <a:off x="4236327" y="1616475"/>
            <a:ext cx="1317990" cy="307777"/>
          </a:xfrm>
          <a:prstGeom prst="rect">
            <a:avLst/>
          </a:prstGeom>
          <a:noFill/>
          <a:ln>
            <a:noFill/>
          </a:ln>
        </p:spPr>
        <p:txBody>
          <a:bodyPr wrap="none" rtlCol="0">
            <a:spAutoFit/>
          </a:bodyPr>
          <a:lstStyle/>
          <a:p>
            <a:r>
              <a:rPr lang="en-US" sz="1400" dirty="0">
                <a:ln>
                  <a:solidFill>
                    <a:schemeClr val="bg2">
                      <a:lumMod val="75000"/>
                    </a:schemeClr>
                  </a:solidFill>
                </a:ln>
              </a:rPr>
              <a:t>Page Frame 2</a:t>
            </a:r>
          </a:p>
        </p:txBody>
      </p:sp>
      <p:sp>
        <p:nvSpPr>
          <p:cNvPr id="14" name="Rectangle 8">
            <a:extLst>
              <a:ext uri="{FF2B5EF4-FFF2-40B4-BE49-F238E27FC236}">
                <a16:creationId xmlns:a16="http://schemas.microsoft.com/office/drawing/2014/main" id="{8213BBBA-0A07-D215-DAC4-D729792FFA9B}"/>
              </a:ext>
            </a:extLst>
          </p:cNvPr>
          <p:cNvSpPr>
            <a:spLocks noChangeArrowheads="1"/>
          </p:cNvSpPr>
          <p:nvPr/>
        </p:nvSpPr>
        <p:spPr bwMode="auto">
          <a:xfrm>
            <a:off x="4236327" y="2014320"/>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15" name="TextBox 14">
            <a:extLst>
              <a:ext uri="{FF2B5EF4-FFF2-40B4-BE49-F238E27FC236}">
                <a16:creationId xmlns:a16="http://schemas.microsoft.com/office/drawing/2014/main" id="{4D767C80-2303-0720-6559-9B614F17CEB1}"/>
              </a:ext>
            </a:extLst>
          </p:cNvPr>
          <p:cNvSpPr txBox="1"/>
          <p:nvPr/>
        </p:nvSpPr>
        <p:spPr>
          <a:xfrm>
            <a:off x="4236327" y="2035100"/>
            <a:ext cx="1317990" cy="307777"/>
          </a:xfrm>
          <a:prstGeom prst="rect">
            <a:avLst/>
          </a:prstGeom>
          <a:noFill/>
          <a:ln>
            <a:noFill/>
          </a:ln>
        </p:spPr>
        <p:txBody>
          <a:bodyPr wrap="none" rtlCol="0">
            <a:spAutoFit/>
          </a:bodyPr>
          <a:lstStyle/>
          <a:p>
            <a:r>
              <a:rPr lang="en-US" sz="1400" dirty="0">
                <a:ln>
                  <a:solidFill>
                    <a:schemeClr val="bg2">
                      <a:lumMod val="75000"/>
                    </a:schemeClr>
                  </a:solidFill>
                </a:ln>
              </a:rPr>
              <a:t>Page Frame 3</a:t>
            </a:r>
          </a:p>
        </p:txBody>
      </p:sp>
      <p:sp>
        <p:nvSpPr>
          <p:cNvPr id="16" name="Rectangle 8">
            <a:extLst>
              <a:ext uri="{FF2B5EF4-FFF2-40B4-BE49-F238E27FC236}">
                <a16:creationId xmlns:a16="http://schemas.microsoft.com/office/drawing/2014/main" id="{A491681D-DE24-16BC-4D73-F4C6B57EBEA7}"/>
              </a:ext>
            </a:extLst>
          </p:cNvPr>
          <p:cNvSpPr>
            <a:spLocks noChangeArrowheads="1"/>
          </p:cNvSpPr>
          <p:nvPr/>
        </p:nvSpPr>
        <p:spPr bwMode="auto">
          <a:xfrm>
            <a:off x="4236327" y="2432945"/>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18" name="Rectangle 8">
            <a:extLst>
              <a:ext uri="{FF2B5EF4-FFF2-40B4-BE49-F238E27FC236}">
                <a16:creationId xmlns:a16="http://schemas.microsoft.com/office/drawing/2014/main" id="{AF4AA396-ED91-54C7-C1C1-F0E041291CA6}"/>
              </a:ext>
            </a:extLst>
          </p:cNvPr>
          <p:cNvSpPr>
            <a:spLocks noChangeArrowheads="1"/>
          </p:cNvSpPr>
          <p:nvPr/>
        </p:nvSpPr>
        <p:spPr bwMode="auto">
          <a:xfrm>
            <a:off x="4236327" y="2851570"/>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19" name="TextBox 18">
            <a:extLst>
              <a:ext uri="{FF2B5EF4-FFF2-40B4-BE49-F238E27FC236}">
                <a16:creationId xmlns:a16="http://schemas.microsoft.com/office/drawing/2014/main" id="{BF2BD2E1-25B8-22DE-7D9E-2EC74E3D8CF7}"/>
              </a:ext>
            </a:extLst>
          </p:cNvPr>
          <p:cNvSpPr txBox="1"/>
          <p:nvPr/>
        </p:nvSpPr>
        <p:spPr>
          <a:xfrm>
            <a:off x="4236327" y="2872350"/>
            <a:ext cx="1417376" cy="307777"/>
          </a:xfrm>
          <a:prstGeom prst="rect">
            <a:avLst/>
          </a:prstGeom>
          <a:noFill/>
          <a:ln>
            <a:noFill/>
          </a:ln>
        </p:spPr>
        <p:txBody>
          <a:bodyPr wrap="none" rtlCol="0">
            <a:spAutoFit/>
          </a:bodyPr>
          <a:lstStyle/>
          <a:p>
            <a:r>
              <a:rPr lang="en-US" sz="1400" dirty="0">
                <a:ln>
                  <a:solidFill>
                    <a:schemeClr val="bg2">
                      <a:lumMod val="75000"/>
                    </a:schemeClr>
                  </a:solidFill>
                </a:ln>
              </a:rPr>
              <a:t>Page Frame 99</a:t>
            </a:r>
          </a:p>
        </p:txBody>
      </p:sp>
      <p:sp>
        <p:nvSpPr>
          <p:cNvPr id="20" name="Rectangle 8">
            <a:extLst>
              <a:ext uri="{FF2B5EF4-FFF2-40B4-BE49-F238E27FC236}">
                <a16:creationId xmlns:a16="http://schemas.microsoft.com/office/drawing/2014/main" id="{D6A6E617-2866-C1B5-9092-3104A224A709}"/>
              </a:ext>
            </a:extLst>
          </p:cNvPr>
          <p:cNvSpPr>
            <a:spLocks noChangeArrowheads="1"/>
          </p:cNvSpPr>
          <p:nvPr/>
        </p:nvSpPr>
        <p:spPr bwMode="auto">
          <a:xfrm>
            <a:off x="4236327" y="3270195"/>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21" name="TextBox 20">
            <a:extLst>
              <a:ext uri="{FF2B5EF4-FFF2-40B4-BE49-F238E27FC236}">
                <a16:creationId xmlns:a16="http://schemas.microsoft.com/office/drawing/2014/main" id="{DCF6DEDF-968C-BCD8-3E24-4DD4681968E6}"/>
              </a:ext>
            </a:extLst>
          </p:cNvPr>
          <p:cNvSpPr txBox="1"/>
          <p:nvPr/>
        </p:nvSpPr>
        <p:spPr>
          <a:xfrm>
            <a:off x="4236327" y="3290975"/>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100</a:t>
            </a:r>
          </a:p>
        </p:txBody>
      </p:sp>
      <p:sp>
        <p:nvSpPr>
          <p:cNvPr id="22" name="Rectangle 8">
            <a:extLst>
              <a:ext uri="{FF2B5EF4-FFF2-40B4-BE49-F238E27FC236}">
                <a16:creationId xmlns:a16="http://schemas.microsoft.com/office/drawing/2014/main" id="{60CAF461-251A-088A-E1F8-4F8BD9B20261}"/>
              </a:ext>
            </a:extLst>
          </p:cNvPr>
          <p:cNvSpPr>
            <a:spLocks noChangeArrowheads="1"/>
          </p:cNvSpPr>
          <p:nvPr/>
        </p:nvSpPr>
        <p:spPr bwMode="auto">
          <a:xfrm>
            <a:off x="4236327" y="3688820"/>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23" name="TextBox 22">
            <a:extLst>
              <a:ext uri="{FF2B5EF4-FFF2-40B4-BE49-F238E27FC236}">
                <a16:creationId xmlns:a16="http://schemas.microsoft.com/office/drawing/2014/main" id="{4986CD2A-4D2E-7056-2A60-635217E48B45}"/>
              </a:ext>
            </a:extLst>
          </p:cNvPr>
          <p:cNvSpPr txBox="1"/>
          <p:nvPr/>
        </p:nvSpPr>
        <p:spPr>
          <a:xfrm>
            <a:off x="4236327" y="3709600"/>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101</a:t>
            </a:r>
          </a:p>
        </p:txBody>
      </p:sp>
      <p:sp>
        <p:nvSpPr>
          <p:cNvPr id="27" name="Rectangle 8">
            <a:extLst>
              <a:ext uri="{FF2B5EF4-FFF2-40B4-BE49-F238E27FC236}">
                <a16:creationId xmlns:a16="http://schemas.microsoft.com/office/drawing/2014/main" id="{68C8B92A-7BBD-4FE8-A7AA-EB4429EFA3C1}"/>
              </a:ext>
            </a:extLst>
          </p:cNvPr>
          <p:cNvSpPr>
            <a:spLocks noChangeArrowheads="1"/>
          </p:cNvSpPr>
          <p:nvPr/>
        </p:nvSpPr>
        <p:spPr bwMode="auto">
          <a:xfrm>
            <a:off x="4236327" y="4107445"/>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28" name="TextBox 27">
            <a:extLst>
              <a:ext uri="{FF2B5EF4-FFF2-40B4-BE49-F238E27FC236}">
                <a16:creationId xmlns:a16="http://schemas.microsoft.com/office/drawing/2014/main" id="{753862DF-E0A6-EC4C-D2E7-F395EC3244C6}"/>
              </a:ext>
            </a:extLst>
          </p:cNvPr>
          <p:cNvSpPr txBox="1"/>
          <p:nvPr/>
        </p:nvSpPr>
        <p:spPr>
          <a:xfrm>
            <a:off x="4236327" y="4128225"/>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102</a:t>
            </a:r>
          </a:p>
        </p:txBody>
      </p:sp>
      <p:sp>
        <p:nvSpPr>
          <p:cNvPr id="29" name="Rectangle 8">
            <a:extLst>
              <a:ext uri="{FF2B5EF4-FFF2-40B4-BE49-F238E27FC236}">
                <a16:creationId xmlns:a16="http://schemas.microsoft.com/office/drawing/2014/main" id="{CB82EDC4-F9D2-15C4-23AB-5ECC85864D8D}"/>
              </a:ext>
            </a:extLst>
          </p:cNvPr>
          <p:cNvSpPr>
            <a:spLocks noChangeArrowheads="1"/>
          </p:cNvSpPr>
          <p:nvPr/>
        </p:nvSpPr>
        <p:spPr bwMode="auto">
          <a:xfrm>
            <a:off x="4236327" y="4526070"/>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30" name="TextBox 29">
            <a:extLst>
              <a:ext uri="{FF2B5EF4-FFF2-40B4-BE49-F238E27FC236}">
                <a16:creationId xmlns:a16="http://schemas.microsoft.com/office/drawing/2014/main" id="{B71CDC32-F8D3-DF29-BF46-B7386277C166}"/>
              </a:ext>
            </a:extLst>
          </p:cNvPr>
          <p:cNvSpPr txBox="1"/>
          <p:nvPr/>
        </p:nvSpPr>
        <p:spPr>
          <a:xfrm>
            <a:off x="4236327" y="4546850"/>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103</a:t>
            </a:r>
          </a:p>
        </p:txBody>
      </p:sp>
      <p:sp>
        <p:nvSpPr>
          <p:cNvPr id="31" name="Rectangle 8">
            <a:extLst>
              <a:ext uri="{FF2B5EF4-FFF2-40B4-BE49-F238E27FC236}">
                <a16:creationId xmlns:a16="http://schemas.microsoft.com/office/drawing/2014/main" id="{95C36239-F2F0-3A0D-9A77-F3FB1A30254F}"/>
              </a:ext>
            </a:extLst>
          </p:cNvPr>
          <p:cNvSpPr>
            <a:spLocks noChangeArrowheads="1"/>
          </p:cNvSpPr>
          <p:nvPr/>
        </p:nvSpPr>
        <p:spPr bwMode="auto">
          <a:xfrm>
            <a:off x="4236327" y="4944695"/>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32" name="TextBox 31">
            <a:extLst>
              <a:ext uri="{FF2B5EF4-FFF2-40B4-BE49-F238E27FC236}">
                <a16:creationId xmlns:a16="http://schemas.microsoft.com/office/drawing/2014/main" id="{4D1E2430-898B-1D8B-D003-03A547A0B8B9}"/>
              </a:ext>
            </a:extLst>
          </p:cNvPr>
          <p:cNvSpPr txBox="1"/>
          <p:nvPr/>
        </p:nvSpPr>
        <p:spPr>
          <a:xfrm>
            <a:off x="4236327" y="4965475"/>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104</a:t>
            </a:r>
          </a:p>
        </p:txBody>
      </p:sp>
      <p:sp>
        <p:nvSpPr>
          <p:cNvPr id="33" name="Rectangle 8">
            <a:extLst>
              <a:ext uri="{FF2B5EF4-FFF2-40B4-BE49-F238E27FC236}">
                <a16:creationId xmlns:a16="http://schemas.microsoft.com/office/drawing/2014/main" id="{4D0FCDBB-94D9-72BE-CE1B-00BA75670514}"/>
              </a:ext>
            </a:extLst>
          </p:cNvPr>
          <p:cNvSpPr>
            <a:spLocks noChangeArrowheads="1"/>
          </p:cNvSpPr>
          <p:nvPr/>
        </p:nvSpPr>
        <p:spPr bwMode="auto">
          <a:xfrm>
            <a:off x="4236327" y="5363320"/>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34" name="TextBox 33">
            <a:extLst>
              <a:ext uri="{FF2B5EF4-FFF2-40B4-BE49-F238E27FC236}">
                <a16:creationId xmlns:a16="http://schemas.microsoft.com/office/drawing/2014/main" id="{13FB6C01-6CED-20FC-54CD-AEBAB5812E63}"/>
              </a:ext>
            </a:extLst>
          </p:cNvPr>
          <p:cNvSpPr txBox="1"/>
          <p:nvPr/>
        </p:nvSpPr>
        <p:spPr>
          <a:xfrm>
            <a:off x="4236327" y="5384100"/>
            <a:ext cx="1516762" cy="307777"/>
          </a:xfrm>
          <a:prstGeom prst="rect">
            <a:avLst/>
          </a:prstGeom>
          <a:noFill/>
          <a:ln>
            <a:noFill/>
          </a:ln>
        </p:spPr>
        <p:txBody>
          <a:bodyPr wrap="none" rtlCol="0">
            <a:spAutoFit/>
          </a:bodyPr>
          <a:lstStyle/>
          <a:p>
            <a:r>
              <a:rPr lang="en-US" sz="1400" dirty="0">
                <a:ln>
                  <a:solidFill>
                    <a:schemeClr val="bg2">
                      <a:lumMod val="75000"/>
                    </a:schemeClr>
                  </a:solidFill>
                </a:ln>
              </a:rPr>
              <a:t>Page Frame 105</a:t>
            </a:r>
          </a:p>
        </p:txBody>
      </p:sp>
      <p:sp>
        <p:nvSpPr>
          <p:cNvPr id="35" name="Rectangle 8">
            <a:extLst>
              <a:ext uri="{FF2B5EF4-FFF2-40B4-BE49-F238E27FC236}">
                <a16:creationId xmlns:a16="http://schemas.microsoft.com/office/drawing/2014/main" id="{9EBA7BBE-DBF8-4E7F-7617-7A59AA96E93C}"/>
              </a:ext>
            </a:extLst>
          </p:cNvPr>
          <p:cNvSpPr>
            <a:spLocks noChangeArrowheads="1"/>
          </p:cNvSpPr>
          <p:nvPr/>
        </p:nvSpPr>
        <p:spPr bwMode="auto">
          <a:xfrm>
            <a:off x="4236327" y="5781945"/>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37" name="Rectangle 8">
            <a:extLst>
              <a:ext uri="{FF2B5EF4-FFF2-40B4-BE49-F238E27FC236}">
                <a16:creationId xmlns:a16="http://schemas.microsoft.com/office/drawing/2014/main" id="{5269DBDD-06DB-00F6-0501-59ADE7D1B413}"/>
              </a:ext>
            </a:extLst>
          </p:cNvPr>
          <p:cNvSpPr>
            <a:spLocks noChangeArrowheads="1"/>
          </p:cNvSpPr>
          <p:nvPr/>
        </p:nvSpPr>
        <p:spPr bwMode="auto">
          <a:xfrm>
            <a:off x="4236327" y="6200570"/>
            <a:ext cx="1513327" cy="411162"/>
          </a:xfrm>
          <a:prstGeom prst="rect">
            <a:avLst/>
          </a:prstGeom>
          <a:noFill/>
          <a:ln w="9525">
            <a:solidFill>
              <a:schemeClr val="bg2">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400">
              <a:ln>
                <a:solidFill>
                  <a:schemeClr val="bg2">
                    <a:lumMod val="75000"/>
                  </a:schemeClr>
                </a:solidFill>
              </a:ln>
            </a:endParaRPr>
          </a:p>
        </p:txBody>
      </p:sp>
      <p:sp>
        <p:nvSpPr>
          <p:cNvPr id="38" name="TextBox 37">
            <a:extLst>
              <a:ext uri="{FF2B5EF4-FFF2-40B4-BE49-F238E27FC236}">
                <a16:creationId xmlns:a16="http://schemas.microsoft.com/office/drawing/2014/main" id="{DD3EA422-1E25-3CCD-9F0C-1B25A069DC2D}"/>
              </a:ext>
            </a:extLst>
          </p:cNvPr>
          <p:cNvSpPr txBox="1"/>
          <p:nvPr/>
        </p:nvSpPr>
        <p:spPr>
          <a:xfrm>
            <a:off x="4236327" y="6221350"/>
            <a:ext cx="1476686" cy="307777"/>
          </a:xfrm>
          <a:prstGeom prst="rect">
            <a:avLst/>
          </a:prstGeom>
          <a:noFill/>
          <a:ln>
            <a:noFill/>
          </a:ln>
        </p:spPr>
        <p:txBody>
          <a:bodyPr wrap="none" rtlCol="0">
            <a:spAutoFit/>
          </a:bodyPr>
          <a:lstStyle/>
          <a:p>
            <a:r>
              <a:rPr lang="en-US" sz="1400" dirty="0">
                <a:ln>
                  <a:solidFill>
                    <a:schemeClr val="bg2">
                      <a:lumMod val="75000"/>
                    </a:schemeClr>
                  </a:solidFill>
                </a:ln>
              </a:rPr>
              <a:t>Page Frame n-1</a:t>
            </a:r>
          </a:p>
        </p:txBody>
      </p:sp>
      <p:sp>
        <p:nvSpPr>
          <p:cNvPr id="41" name="Text Box 9">
            <a:extLst>
              <a:ext uri="{FF2B5EF4-FFF2-40B4-BE49-F238E27FC236}">
                <a16:creationId xmlns:a16="http://schemas.microsoft.com/office/drawing/2014/main" id="{41C86763-59A2-A3D4-5B7D-01D9C18E5E43}"/>
              </a:ext>
            </a:extLst>
          </p:cNvPr>
          <p:cNvSpPr txBox="1">
            <a:spLocks noChangeArrowheads="1"/>
          </p:cNvSpPr>
          <p:nvPr/>
        </p:nvSpPr>
        <p:spPr bwMode="auto">
          <a:xfrm>
            <a:off x="4920744" y="2374241"/>
            <a:ext cx="838200" cy="23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baseline="-25000" dirty="0">
                <a:ln>
                  <a:solidFill>
                    <a:schemeClr val="bg2">
                      <a:lumMod val="75000"/>
                    </a:schemeClr>
                  </a:solidFill>
                </a:ln>
              </a:rPr>
              <a:t>  …</a:t>
            </a:r>
          </a:p>
        </p:txBody>
      </p:sp>
      <p:sp>
        <p:nvSpPr>
          <p:cNvPr id="42" name="Text Box 9">
            <a:extLst>
              <a:ext uri="{FF2B5EF4-FFF2-40B4-BE49-F238E27FC236}">
                <a16:creationId xmlns:a16="http://schemas.microsoft.com/office/drawing/2014/main" id="{84C8C6A4-F97C-BC2C-635E-1B1C6C51A7DC}"/>
              </a:ext>
            </a:extLst>
          </p:cNvPr>
          <p:cNvSpPr txBox="1">
            <a:spLocks noChangeArrowheads="1"/>
          </p:cNvSpPr>
          <p:nvPr/>
        </p:nvSpPr>
        <p:spPr bwMode="auto">
          <a:xfrm>
            <a:off x="4911454" y="5742559"/>
            <a:ext cx="838200" cy="23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baseline="-25000" dirty="0">
                <a:ln>
                  <a:solidFill>
                    <a:schemeClr val="bg2">
                      <a:lumMod val="75000"/>
                    </a:schemeClr>
                  </a:solidFill>
                </a:ln>
              </a:rPr>
              <a:t>  …</a:t>
            </a:r>
          </a:p>
        </p:txBody>
      </p:sp>
      <p:sp>
        <p:nvSpPr>
          <p:cNvPr id="8" name="Left Brace 7">
            <a:extLst>
              <a:ext uri="{FF2B5EF4-FFF2-40B4-BE49-F238E27FC236}">
                <a16:creationId xmlns:a16="http://schemas.microsoft.com/office/drawing/2014/main" id="{F552C030-2E74-805B-1A63-2D4854A1B8DE}"/>
              </a:ext>
            </a:extLst>
          </p:cNvPr>
          <p:cNvSpPr/>
          <p:nvPr/>
        </p:nvSpPr>
        <p:spPr>
          <a:xfrm flipH="1">
            <a:off x="5770925" y="752267"/>
            <a:ext cx="457200" cy="418496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B8328CC4-65B0-EEEC-0A08-21F0BEA8706A}"/>
              </a:ext>
            </a:extLst>
          </p:cNvPr>
          <p:cNvSpPr/>
          <p:nvPr/>
        </p:nvSpPr>
        <p:spPr>
          <a:xfrm flipH="1">
            <a:off x="5774360" y="4965475"/>
            <a:ext cx="457200" cy="160430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1DC3BCF-52DC-6E52-9CD5-8C14FD515023}"/>
              </a:ext>
            </a:extLst>
          </p:cNvPr>
          <p:cNvSpPr txBox="1"/>
          <p:nvPr/>
        </p:nvSpPr>
        <p:spPr>
          <a:xfrm>
            <a:off x="6243241" y="1250053"/>
            <a:ext cx="1326298" cy="3416320"/>
          </a:xfrm>
          <a:prstGeom prst="rect">
            <a:avLst/>
          </a:prstGeom>
          <a:noFill/>
        </p:spPr>
        <p:txBody>
          <a:bodyPr wrap="square" rtlCol="0">
            <a:spAutoFit/>
          </a:bodyPr>
          <a:lstStyle/>
          <a:p>
            <a:r>
              <a:rPr lang="en-US" dirty="0"/>
              <a:t>Each frame 0-103 is marked “wired” in the Frame Table. </a:t>
            </a:r>
            <a:r>
              <a:rPr lang="en-US" dirty="0">
                <a:solidFill>
                  <a:srgbClr val="FF0000"/>
                </a:solidFill>
              </a:rPr>
              <a:t>Page replace-</a:t>
            </a:r>
            <a:r>
              <a:rPr lang="en-US" dirty="0" err="1">
                <a:solidFill>
                  <a:srgbClr val="FF0000"/>
                </a:solidFill>
              </a:rPr>
              <a:t>ment</a:t>
            </a:r>
            <a:r>
              <a:rPr lang="en-US" dirty="0">
                <a:solidFill>
                  <a:srgbClr val="FF0000"/>
                </a:solidFill>
              </a:rPr>
              <a:t> never touches them!</a:t>
            </a:r>
          </a:p>
        </p:txBody>
      </p:sp>
      <p:sp>
        <p:nvSpPr>
          <p:cNvPr id="36" name="TextBox 35">
            <a:extLst>
              <a:ext uri="{FF2B5EF4-FFF2-40B4-BE49-F238E27FC236}">
                <a16:creationId xmlns:a16="http://schemas.microsoft.com/office/drawing/2014/main" id="{5F28B2AE-B2FA-EBFD-3FCA-934192D226E7}"/>
              </a:ext>
            </a:extLst>
          </p:cNvPr>
          <p:cNvSpPr txBox="1"/>
          <p:nvPr/>
        </p:nvSpPr>
        <p:spPr>
          <a:xfrm>
            <a:off x="6246881" y="4884927"/>
            <a:ext cx="1326298" cy="2031325"/>
          </a:xfrm>
          <a:prstGeom prst="rect">
            <a:avLst/>
          </a:prstGeom>
          <a:noFill/>
        </p:spPr>
        <p:txBody>
          <a:bodyPr wrap="square" rtlCol="0">
            <a:spAutoFit/>
          </a:bodyPr>
          <a:lstStyle/>
          <a:p>
            <a:r>
              <a:rPr lang="en-US" dirty="0"/>
              <a:t>Each frame 104-n-1 is marked “free” in the Frame Table</a:t>
            </a:r>
          </a:p>
        </p:txBody>
      </p:sp>
      <p:sp>
        <p:nvSpPr>
          <p:cNvPr id="39" name="Rectangle 4">
            <a:extLst>
              <a:ext uri="{FF2B5EF4-FFF2-40B4-BE49-F238E27FC236}">
                <a16:creationId xmlns:a16="http://schemas.microsoft.com/office/drawing/2014/main" id="{CD6C6F96-4A3B-61A7-2510-0235AE33F491}"/>
              </a:ext>
            </a:extLst>
          </p:cNvPr>
          <p:cNvSpPr>
            <a:spLocks noChangeArrowheads="1"/>
          </p:cNvSpPr>
          <p:nvPr/>
        </p:nvSpPr>
        <p:spPr bwMode="auto">
          <a:xfrm>
            <a:off x="2407527" y="762000"/>
            <a:ext cx="1830388" cy="914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 name="Text Box 5">
            <a:extLst>
              <a:ext uri="{FF2B5EF4-FFF2-40B4-BE49-F238E27FC236}">
                <a16:creationId xmlns:a16="http://schemas.microsoft.com/office/drawing/2014/main" id="{21D03B04-31FE-5FDD-EC48-C1B16D69B680}"/>
              </a:ext>
            </a:extLst>
          </p:cNvPr>
          <p:cNvSpPr txBox="1">
            <a:spLocks noChangeArrowheads="1"/>
          </p:cNvSpPr>
          <p:nvPr/>
        </p:nvSpPr>
        <p:spPr bwMode="auto">
          <a:xfrm>
            <a:off x="2492212" y="885608"/>
            <a:ext cx="165942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OS/Memory   </a:t>
            </a:r>
          </a:p>
          <a:p>
            <a:pPr algn="ctr" eaLnBrk="1" hangingPunct="1"/>
            <a:r>
              <a:rPr lang="en-US" sz="1800" b="1" dirty="0"/>
              <a:t>manager</a:t>
            </a:r>
          </a:p>
        </p:txBody>
      </p:sp>
      <p:sp>
        <p:nvSpPr>
          <p:cNvPr id="43" name="Rectangle 6">
            <a:extLst>
              <a:ext uri="{FF2B5EF4-FFF2-40B4-BE49-F238E27FC236}">
                <a16:creationId xmlns:a16="http://schemas.microsoft.com/office/drawing/2014/main" id="{3B092C7C-532A-C03F-7F23-C1AE73FF42CE}"/>
              </a:ext>
            </a:extLst>
          </p:cNvPr>
          <p:cNvSpPr>
            <a:spLocks noChangeArrowheads="1"/>
          </p:cNvSpPr>
          <p:nvPr/>
        </p:nvSpPr>
        <p:spPr bwMode="auto">
          <a:xfrm>
            <a:off x="2407503" y="1687547"/>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4" name="Text Box 7">
            <a:extLst>
              <a:ext uri="{FF2B5EF4-FFF2-40B4-BE49-F238E27FC236}">
                <a16:creationId xmlns:a16="http://schemas.microsoft.com/office/drawing/2014/main" id="{0E90A46E-F8B0-A35C-9F16-2375A837C831}"/>
              </a:ext>
            </a:extLst>
          </p:cNvPr>
          <p:cNvSpPr txBox="1">
            <a:spLocks noChangeArrowheads="1"/>
          </p:cNvSpPr>
          <p:nvPr/>
        </p:nvSpPr>
        <p:spPr bwMode="auto">
          <a:xfrm>
            <a:off x="3032978" y="1784385"/>
            <a:ext cx="8382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err="1"/>
              <a:t>PT</a:t>
            </a:r>
            <a:r>
              <a:rPr lang="en-US" sz="1800" b="1" baseline="-25000" dirty="0" err="1"/>
              <a:t>Pn</a:t>
            </a:r>
            <a:endParaRPr lang="en-US" sz="1800" b="1" baseline="-25000" dirty="0"/>
          </a:p>
        </p:txBody>
      </p:sp>
      <p:sp>
        <p:nvSpPr>
          <p:cNvPr id="45" name="Rectangle 8">
            <a:extLst>
              <a:ext uri="{FF2B5EF4-FFF2-40B4-BE49-F238E27FC236}">
                <a16:creationId xmlns:a16="http://schemas.microsoft.com/office/drawing/2014/main" id="{6527FBDC-E82D-2F48-10E9-3101287D87DA}"/>
              </a:ext>
            </a:extLst>
          </p:cNvPr>
          <p:cNvSpPr>
            <a:spLocks noChangeArrowheads="1"/>
          </p:cNvSpPr>
          <p:nvPr/>
        </p:nvSpPr>
        <p:spPr bwMode="auto">
          <a:xfrm>
            <a:off x="2407503" y="2142110"/>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6" name="Text Box 9">
            <a:extLst>
              <a:ext uri="{FF2B5EF4-FFF2-40B4-BE49-F238E27FC236}">
                <a16:creationId xmlns:a16="http://schemas.microsoft.com/office/drawing/2014/main" id="{AB82FB1E-56D3-79CE-2287-5B2275B90E31}"/>
              </a:ext>
            </a:extLst>
          </p:cNvPr>
          <p:cNvSpPr txBox="1">
            <a:spLocks noChangeArrowheads="1"/>
          </p:cNvSpPr>
          <p:nvPr/>
        </p:nvSpPr>
        <p:spPr bwMode="auto">
          <a:xfrm>
            <a:off x="3047266" y="2234185"/>
            <a:ext cx="838200" cy="296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baseline="-25000" dirty="0"/>
              <a:t>  </a:t>
            </a:r>
            <a:r>
              <a:rPr lang="en-US" sz="2000" b="1" baseline="-25000" dirty="0"/>
              <a:t>…</a:t>
            </a:r>
            <a:endParaRPr lang="en-US" sz="1800" b="1" baseline="-25000" dirty="0"/>
          </a:p>
        </p:txBody>
      </p:sp>
      <p:sp>
        <p:nvSpPr>
          <p:cNvPr id="47" name="Rectangle 10">
            <a:extLst>
              <a:ext uri="{FF2B5EF4-FFF2-40B4-BE49-F238E27FC236}">
                <a16:creationId xmlns:a16="http://schemas.microsoft.com/office/drawing/2014/main" id="{2B34F7DE-4BD4-071B-3A09-0D571605189D}"/>
              </a:ext>
            </a:extLst>
          </p:cNvPr>
          <p:cNvSpPr>
            <a:spLocks noChangeArrowheads="1"/>
          </p:cNvSpPr>
          <p:nvPr/>
        </p:nvSpPr>
        <p:spPr bwMode="auto">
          <a:xfrm>
            <a:off x="2407503" y="2598260"/>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8" name="Text Box 11">
            <a:extLst>
              <a:ext uri="{FF2B5EF4-FFF2-40B4-BE49-F238E27FC236}">
                <a16:creationId xmlns:a16="http://schemas.microsoft.com/office/drawing/2014/main" id="{EA07DCCC-B30B-7B2A-4A1C-D0182B24C03E}"/>
              </a:ext>
            </a:extLst>
          </p:cNvPr>
          <p:cNvSpPr txBox="1">
            <a:spLocks noChangeArrowheads="1"/>
          </p:cNvSpPr>
          <p:nvPr/>
        </p:nvSpPr>
        <p:spPr bwMode="auto">
          <a:xfrm>
            <a:off x="3032978" y="2706672"/>
            <a:ext cx="838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PT</a:t>
            </a:r>
            <a:r>
              <a:rPr lang="en-US" sz="1800" b="1" baseline="-25000" dirty="0"/>
              <a:t>P2</a:t>
            </a:r>
          </a:p>
        </p:txBody>
      </p:sp>
      <p:sp>
        <p:nvSpPr>
          <p:cNvPr id="49" name="Rectangle 12">
            <a:extLst>
              <a:ext uri="{FF2B5EF4-FFF2-40B4-BE49-F238E27FC236}">
                <a16:creationId xmlns:a16="http://schemas.microsoft.com/office/drawing/2014/main" id="{44FCF861-CE46-D2F7-C197-B7C5BD5044BB}"/>
              </a:ext>
            </a:extLst>
          </p:cNvPr>
          <p:cNvSpPr>
            <a:spLocks noChangeArrowheads="1"/>
          </p:cNvSpPr>
          <p:nvPr/>
        </p:nvSpPr>
        <p:spPr bwMode="auto">
          <a:xfrm>
            <a:off x="2407503" y="3052816"/>
            <a:ext cx="183038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 name="Text Box 13">
            <a:extLst>
              <a:ext uri="{FF2B5EF4-FFF2-40B4-BE49-F238E27FC236}">
                <a16:creationId xmlns:a16="http://schemas.microsoft.com/office/drawing/2014/main" id="{1DA2D254-65A2-D01A-EAAB-4D901E3444F0}"/>
              </a:ext>
            </a:extLst>
          </p:cNvPr>
          <p:cNvSpPr txBox="1">
            <a:spLocks noChangeArrowheads="1"/>
          </p:cNvSpPr>
          <p:nvPr/>
        </p:nvSpPr>
        <p:spPr bwMode="auto">
          <a:xfrm>
            <a:off x="3032978" y="3161229"/>
            <a:ext cx="8382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PT</a:t>
            </a:r>
            <a:r>
              <a:rPr lang="en-US" sz="1800" b="1" baseline="-25000" dirty="0"/>
              <a:t>P1</a:t>
            </a:r>
          </a:p>
        </p:txBody>
      </p:sp>
      <p:sp>
        <p:nvSpPr>
          <p:cNvPr id="51" name="Rectangle 14">
            <a:extLst>
              <a:ext uri="{FF2B5EF4-FFF2-40B4-BE49-F238E27FC236}">
                <a16:creationId xmlns:a16="http://schemas.microsoft.com/office/drawing/2014/main" id="{FE2B81C7-53BE-C346-F1E7-1E358EBF31BE}"/>
              </a:ext>
            </a:extLst>
          </p:cNvPr>
          <p:cNvSpPr>
            <a:spLocks noChangeArrowheads="1"/>
          </p:cNvSpPr>
          <p:nvPr/>
        </p:nvSpPr>
        <p:spPr bwMode="auto">
          <a:xfrm>
            <a:off x="2407527" y="4229099"/>
            <a:ext cx="1830388" cy="238262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nchor="ctr">
            <a:normAutofit/>
          </a:bodyPr>
          <a:lstStyle/>
          <a:p>
            <a:pPr algn="ctr"/>
            <a:r>
              <a:rPr lang="en-US" dirty="0">
                <a:solidFill>
                  <a:srgbClr val="FF2929"/>
                </a:solidFill>
              </a:rPr>
              <a:t>Page frames for user programs</a:t>
            </a:r>
          </a:p>
        </p:txBody>
      </p:sp>
      <p:sp>
        <p:nvSpPr>
          <p:cNvPr id="52" name="Rectangle 12">
            <a:extLst>
              <a:ext uri="{FF2B5EF4-FFF2-40B4-BE49-F238E27FC236}">
                <a16:creationId xmlns:a16="http://schemas.microsoft.com/office/drawing/2014/main" id="{68B17C6D-6E0F-6FA3-C281-6EA692795226}"/>
              </a:ext>
            </a:extLst>
          </p:cNvPr>
          <p:cNvSpPr>
            <a:spLocks noChangeArrowheads="1"/>
          </p:cNvSpPr>
          <p:nvPr/>
        </p:nvSpPr>
        <p:spPr bwMode="auto">
          <a:xfrm>
            <a:off x="2406733" y="4233862"/>
            <a:ext cx="1830388" cy="7105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3" name="Text Box 13">
            <a:extLst>
              <a:ext uri="{FF2B5EF4-FFF2-40B4-BE49-F238E27FC236}">
                <a16:creationId xmlns:a16="http://schemas.microsoft.com/office/drawing/2014/main" id="{581994F7-8D9E-7E8D-4046-03CD3E2CA3C1}"/>
              </a:ext>
            </a:extLst>
          </p:cNvPr>
          <p:cNvSpPr txBox="1">
            <a:spLocks noChangeArrowheads="1"/>
          </p:cNvSpPr>
          <p:nvPr/>
        </p:nvSpPr>
        <p:spPr bwMode="auto">
          <a:xfrm>
            <a:off x="2401185" y="4365405"/>
            <a:ext cx="18303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Frame table</a:t>
            </a:r>
            <a:endParaRPr lang="en-US" sz="1800" b="1" baseline="-25000" dirty="0"/>
          </a:p>
        </p:txBody>
      </p:sp>
      <p:sp>
        <p:nvSpPr>
          <p:cNvPr id="54" name="Rectangle 12">
            <a:extLst>
              <a:ext uri="{FF2B5EF4-FFF2-40B4-BE49-F238E27FC236}">
                <a16:creationId xmlns:a16="http://schemas.microsoft.com/office/drawing/2014/main" id="{2A821D7B-9C09-A281-947A-A80D4DBAA6A5}"/>
              </a:ext>
            </a:extLst>
          </p:cNvPr>
          <p:cNvSpPr>
            <a:spLocks noChangeArrowheads="1"/>
          </p:cNvSpPr>
          <p:nvPr/>
        </p:nvSpPr>
        <p:spPr bwMode="auto">
          <a:xfrm>
            <a:off x="2416442" y="3519567"/>
            <a:ext cx="1830388" cy="7105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5" name="Text Box 13">
            <a:extLst>
              <a:ext uri="{FF2B5EF4-FFF2-40B4-BE49-F238E27FC236}">
                <a16:creationId xmlns:a16="http://schemas.microsoft.com/office/drawing/2014/main" id="{262BD62D-3539-A7BE-E8D0-3686C68DA17A}"/>
              </a:ext>
            </a:extLst>
          </p:cNvPr>
          <p:cNvSpPr txBox="1">
            <a:spLocks noChangeArrowheads="1"/>
          </p:cNvSpPr>
          <p:nvPr/>
        </p:nvSpPr>
        <p:spPr bwMode="auto">
          <a:xfrm>
            <a:off x="2410894" y="3651110"/>
            <a:ext cx="18303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b="1" dirty="0"/>
              <a:t>Disk maps</a:t>
            </a:r>
            <a:endParaRPr lang="en-US" sz="1800" b="1" baseline="-25000" dirty="0"/>
          </a:p>
        </p:txBody>
      </p:sp>
    </p:spTree>
    <p:extLst>
      <p:ext uri="{BB962C8B-B14F-4D97-AF65-F5344CB8AC3E}">
        <p14:creationId xmlns:p14="http://schemas.microsoft.com/office/powerpoint/2010/main" val="1737121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 memory manager data structures</a:t>
            </a:r>
          </a:p>
        </p:txBody>
      </p:sp>
      <p:graphicFrame>
        <p:nvGraphicFramePr>
          <p:cNvPr id="4" name="Table 3"/>
          <p:cNvGraphicFramePr>
            <a:graphicFrameLocks noGrp="1"/>
          </p:cNvGraphicFramePr>
          <p:nvPr>
            <p:extLst>
              <p:ext uri="{D42A27DB-BD31-4B8C-83A1-F6EECF244321}">
                <p14:modId xmlns:p14="http://schemas.microsoft.com/office/powerpoint/2010/main" val="3562469469"/>
              </p:ext>
            </p:extLst>
          </p:nvPr>
        </p:nvGraphicFramePr>
        <p:xfrm>
          <a:off x="946473" y="2431726"/>
          <a:ext cx="7664841" cy="3210560"/>
        </p:xfrm>
        <a:graphic>
          <a:graphicData uri="http://schemas.openxmlformats.org/drawingml/2006/table">
            <a:tbl>
              <a:tblPr bandRow="1">
                <a:tableStyleId>{7DF18680-E054-41AD-8BC1-D1AEF772440D}</a:tableStyleId>
              </a:tblPr>
              <a:tblGrid>
                <a:gridCol w="1385598">
                  <a:extLst>
                    <a:ext uri="{9D8B030D-6E8A-4147-A177-3AD203B41FA5}">
                      <a16:colId xmlns:a16="http://schemas.microsoft.com/office/drawing/2014/main" val="20000"/>
                    </a:ext>
                  </a:extLst>
                </a:gridCol>
                <a:gridCol w="1411066">
                  <a:extLst>
                    <a:ext uri="{9D8B030D-6E8A-4147-A177-3AD203B41FA5}">
                      <a16:colId xmlns:a16="http://schemas.microsoft.com/office/drawing/2014/main" val="20001"/>
                    </a:ext>
                  </a:extLst>
                </a:gridCol>
                <a:gridCol w="4868177">
                  <a:extLst>
                    <a:ext uri="{9D8B030D-6E8A-4147-A177-3AD203B41FA5}">
                      <a16:colId xmlns:a16="http://schemas.microsoft.com/office/drawing/2014/main" val="20002"/>
                    </a:ext>
                  </a:extLst>
                </a:gridCol>
              </a:tblGrid>
              <a:tr h="370840">
                <a:tc>
                  <a:txBody>
                    <a:bodyPr/>
                    <a:lstStyle/>
                    <a:p>
                      <a:r>
                        <a:rPr lang="en-US" dirty="0"/>
                        <a:t>Per process</a:t>
                      </a:r>
                    </a:p>
                  </a:txBody>
                  <a:tcPr/>
                </a:tc>
                <a:tc>
                  <a:txBody>
                    <a:bodyPr/>
                    <a:lstStyle/>
                    <a:p>
                      <a:r>
                        <a:rPr lang="en-US" dirty="0"/>
                        <a:t>PCB</a:t>
                      </a:r>
                    </a:p>
                  </a:txBody>
                  <a:tcPr/>
                </a:tc>
                <a:tc>
                  <a:txBody>
                    <a:bodyPr/>
                    <a:lstStyle/>
                    <a:p>
                      <a:r>
                        <a:rPr lang="en-US" dirty="0"/>
                        <a:t>Holds saved</a:t>
                      </a:r>
                      <a:r>
                        <a:rPr lang="en-US" baseline="0" dirty="0"/>
                        <a:t> PTBR register</a:t>
                      </a:r>
                    </a:p>
                  </a:txBody>
                  <a:tcPr/>
                </a:tc>
                <a:extLst>
                  <a:ext uri="{0D108BD9-81ED-4DB2-BD59-A6C34878D82A}">
                    <a16:rowId xmlns:a16="http://schemas.microsoft.com/office/drawing/2014/main" val="10000"/>
                  </a:ext>
                </a:extLst>
              </a:tr>
              <a:tr h="370840">
                <a:tc>
                  <a:txBody>
                    <a:bodyPr/>
                    <a:lstStyle/>
                    <a:p>
                      <a:r>
                        <a:rPr lang="en-US" dirty="0"/>
                        <a:t>Per process</a:t>
                      </a:r>
                    </a:p>
                  </a:txBody>
                  <a:tcPr/>
                </a:tc>
                <a:tc>
                  <a:txBody>
                    <a:bodyPr/>
                    <a:lstStyle/>
                    <a:p>
                      <a:r>
                        <a:rPr lang="en-US" dirty="0"/>
                        <a:t>Page table</a:t>
                      </a:r>
                    </a:p>
                  </a:txBody>
                  <a:tcPr/>
                </a:tc>
                <a:tc>
                  <a:txBody>
                    <a:bodyPr/>
                    <a:lstStyle/>
                    <a:p>
                      <a:r>
                        <a:rPr lang="en-US" dirty="0"/>
                        <a:t>VPN </a:t>
                      </a:r>
                      <a:r>
                        <a:rPr lang="en-US" dirty="0">
                          <a:sym typeface="Wingdings"/>
                        </a:rPr>
                        <a:t> PFN mapping</a:t>
                      </a:r>
                    </a:p>
                    <a:p>
                      <a:r>
                        <a:rPr lang="en-US" dirty="0">
                          <a:sym typeface="Wingdings"/>
                        </a:rPr>
                        <a:t>Dual role:</a:t>
                      </a:r>
                    </a:p>
                    <a:p>
                      <a:r>
                        <a:rPr lang="en-US" dirty="0"/>
                        <a:t>      Memory</a:t>
                      </a:r>
                      <a:r>
                        <a:rPr lang="en-US" baseline="0" dirty="0"/>
                        <a:t> manager uses it for setup</a:t>
                      </a:r>
                    </a:p>
                    <a:p>
                      <a:r>
                        <a:rPr lang="en-US" baseline="0" dirty="0"/>
                        <a:t>      Hardware uses on each memory access</a:t>
                      </a:r>
                      <a:endParaRPr lang="en-US" dirty="0"/>
                    </a:p>
                  </a:txBody>
                  <a:tcPr/>
                </a:tc>
                <a:extLst>
                  <a:ext uri="{0D108BD9-81ED-4DB2-BD59-A6C34878D82A}">
                    <a16:rowId xmlns:a16="http://schemas.microsoft.com/office/drawing/2014/main" val="10001"/>
                  </a:ext>
                </a:extLst>
              </a:tr>
              <a:tr h="370840">
                <a:tc>
                  <a:txBody>
                    <a:bodyPr/>
                    <a:lstStyle/>
                    <a:p>
                      <a:r>
                        <a:rPr lang="en-US" dirty="0"/>
                        <a:t>Per system</a:t>
                      </a:r>
                    </a:p>
                  </a:txBody>
                  <a:tcPr/>
                </a:tc>
                <a:tc>
                  <a:txBody>
                    <a:bodyPr/>
                    <a:lstStyle/>
                    <a:p>
                      <a:r>
                        <a:rPr lang="en-US" dirty="0"/>
                        <a:t>Free list</a:t>
                      </a:r>
                    </a:p>
                  </a:txBody>
                  <a:tcPr/>
                </a:tc>
                <a:tc>
                  <a:txBody>
                    <a:bodyPr/>
                    <a:lstStyle/>
                    <a:p>
                      <a:r>
                        <a:rPr lang="en-US" dirty="0"/>
                        <a:t>Free page frames in physical memory</a:t>
                      </a:r>
                    </a:p>
                  </a:txBody>
                  <a:tcPr/>
                </a:tc>
                <a:extLst>
                  <a:ext uri="{0D108BD9-81ED-4DB2-BD59-A6C34878D82A}">
                    <a16:rowId xmlns:a16="http://schemas.microsoft.com/office/drawing/2014/main" val="10002"/>
                  </a:ext>
                </a:extLst>
              </a:tr>
              <a:tr h="370840">
                <a:tc>
                  <a:txBody>
                    <a:bodyPr/>
                    <a:lstStyle/>
                    <a:p>
                      <a:r>
                        <a:rPr lang="en-US" dirty="0"/>
                        <a:t>Per system</a:t>
                      </a:r>
                    </a:p>
                  </a:txBody>
                  <a:tcPr/>
                </a:tc>
                <a:tc>
                  <a:txBody>
                    <a:bodyPr/>
                    <a:lstStyle/>
                    <a:p>
                      <a:r>
                        <a:rPr lang="en-US" dirty="0"/>
                        <a:t>Frame table</a:t>
                      </a:r>
                    </a:p>
                  </a:txBody>
                  <a:tcPr/>
                </a:tc>
                <a:tc>
                  <a:txBody>
                    <a:bodyPr/>
                    <a:lstStyle/>
                    <a:p>
                      <a:r>
                        <a:rPr lang="en-US" dirty="0"/>
                        <a:t>PFN to &lt;PID,</a:t>
                      </a:r>
                      <a:r>
                        <a:rPr lang="en-US" baseline="0" dirty="0"/>
                        <a:t> VPN&gt; mapping needed for evicting pages from physical memory</a:t>
                      </a:r>
                      <a:endParaRPr lang="en-US" dirty="0"/>
                    </a:p>
                  </a:txBody>
                  <a:tcPr/>
                </a:tc>
                <a:extLst>
                  <a:ext uri="{0D108BD9-81ED-4DB2-BD59-A6C34878D82A}">
                    <a16:rowId xmlns:a16="http://schemas.microsoft.com/office/drawing/2014/main" val="10003"/>
                  </a:ext>
                </a:extLst>
              </a:tr>
              <a:tr h="370840">
                <a:tc>
                  <a:txBody>
                    <a:bodyPr/>
                    <a:lstStyle/>
                    <a:p>
                      <a:r>
                        <a:rPr lang="en-US" dirty="0"/>
                        <a:t>Per process</a:t>
                      </a:r>
                    </a:p>
                  </a:txBody>
                  <a:tcPr/>
                </a:tc>
                <a:tc>
                  <a:txBody>
                    <a:bodyPr/>
                    <a:lstStyle/>
                    <a:p>
                      <a:r>
                        <a:rPr lang="en-US" dirty="0"/>
                        <a:t>Disk map</a:t>
                      </a:r>
                    </a:p>
                  </a:txBody>
                  <a:tcPr/>
                </a:tc>
                <a:tc>
                  <a:txBody>
                    <a:bodyPr/>
                    <a:lstStyle/>
                    <a:p>
                      <a:r>
                        <a:rPr lang="en-US" dirty="0"/>
                        <a:t>VPN to disk block mapping needed for bringing missing</a:t>
                      </a:r>
                      <a:r>
                        <a:rPr lang="en-US" baseline="0" dirty="0"/>
                        <a:t> pages from disk to physical memory</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041523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atin typeface="Arial" charset="0"/>
                <a:cs typeface="Arial" charset="0"/>
              </a:rPr>
              <a:t>PCB</a:t>
            </a:r>
          </a:p>
        </p:txBody>
      </p:sp>
      <p:sp>
        <p:nvSpPr>
          <p:cNvPr id="23555" name="Rectangle 3"/>
          <p:cNvSpPr>
            <a:spLocks noGrp="1" noChangeArrowheads="1"/>
          </p:cNvSpPr>
          <p:nvPr>
            <p:ph type="body" idx="1"/>
          </p:nvPr>
        </p:nvSpPr>
        <p:spPr>
          <a:xfrm>
            <a:off x="1316995" y="2133600"/>
            <a:ext cx="7541255" cy="4580361"/>
          </a:xfrm>
        </p:spPr>
        <p:txBody>
          <a:bodyPr>
            <a:normAutofit lnSpcReduction="10000"/>
          </a:bodyPr>
          <a:lstStyle/>
          <a:p>
            <a:pPr eaLnBrk="1" hangingPunct="1">
              <a:lnSpc>
                <a:spcPct val="80000"/>
              </a:lnSpc>
              <a:spcBef>
                <a:spcPts val="500"/>
              </a:spcBef>
              <a:buFontTx/>
              <a:buNone/>
            </a:pPr>
            <a:r>
              <a:rPr lang="en-US" sz="2400" b="1" dirty="0" err="1">
                <a:solidFill>
                  <a:srgbClr val="000000"/>
                </a:solidFill>
                <a:latin typeface="Courier New" charset="0"/>
                <a:ea typeface="Times New Roman" charset="0"/>
                <a:cs typeface="Courier New" charset="0"/>
              </a:rPr>
              <a:t>enum</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state_type</a:t>
            </a:r>
            <a:r>
              <a:rPr lang="en-US" sz="2400" b="1" dirty="0">
                <a:solidFill>
                  <a:srgbClr val="000000"/>
                </a:solidFill>
                <a:latin typeface="Courier New" charset="0"/>
                <a:ea typeface="Times New Roman" charset="0"/>
                <a:cs typeface="Courier New" charset="0"/>
              </a:rPr>
              <a:t> {new, ready, running, 				   waiting, halted};</a:t>
            </a:r>
          </a:p>
          <a:p>
            <a:pPr eaLnBrk="1" hangingPunct="1">
              <a:lnSpc>
                <a:spcPct val="80000"/>
              </a:lnSpc>
              <a:spcBef>
                <a:spcPts val="500"/>
              </a:spcBef>
              <a:buFontTx/>
              <a:buNone/>
            </a:pPr>
            <a:r>
              <a:rPr lang="en-US" sz="2400" b="1" dirty="0" err="1">
                <a:solidFill>
                  <a:srgbClr val="000000"/>
                </a:solidFill>
                <a:latin typeface="Courier New" charset="0"/>
                <a:ea typeface="Times New Roman" charset="0"/>
                <a:cs typeface="Courier New" charset="0"/>
              </a:rPr>
              <a:t>typedef</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struct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control_block_type</a:t>
            </a: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5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enum</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state_type</a:t>
            </a:r>
            <a:r>
              <a:rPr lang="en-US" sz="2400" b="1" dirty="0">
                <a:solidFill>
                  <a:srgbClr val="000000"/>
                </a:solidFill>
                <a:latin typeface="Courier New" charset="0"/>
                <a:ea typeface="Times New Roman" charset="0"/>
                <a:cs typeface="Courier New" charset="0"/>
              </a:rPr>
              <a:t> state;</a:t>
            </a:r>
          </a:p>
          <a:p>
            <a:pPr eaLnBrk="1" hangingPunct="1">
              <a:lnSpc>
                <a:spcPct val="80000"/>
              </a:lnSpc>
              <a:spcBef>
                <a:spcPts val="500"/>
              </a:spcBef>
              <a:buFontTx/>
              <a:buNone/>
            </a:pPr>
            <a:r>
              <a:rPr lang="en-US" sz="2400" b="1" dirty="0">
                <a:solidFill>
                  <a:srgbClr val="000000"/>
                </a:solidFill>
                <a:latin typeface="Courier New" charset="0"/>
                <a:ea typeface="Times New Roman" charset="0"/>
                <a:cs typeface="Courier New" charset="0"/>
              </a:rPr>
              <a:t>	address PC;</a:t>
            </a:r>
          </a:p>
          <a:p>
            <a:pPr eaLnBrk="1" hangingPunct="1">
              <a:lnSpc>
                <a:spcPct val="80000"/>
              </a:lnSpc>
              <a:spcBef>
                <a:spcPts val="5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int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reg_file</a:t>
            </a:r>
            <a:r>
              <a:rPr lang="en-US" sz="2400" b="1" dirty="0">
                <a:solidFill>
                  <a:srgbClr val="000000"/>
                </a:solidFill>
                <a:latin typeface="Courier New" charset="0"/>
                <a:ea typeface="Times New Roman" charset="0"/>
                <a:cs typeface="Courier New" charset="0"/>
              </a:rPr>
              <a:t>[NUMREGS];</a:t>
            </a:r>
          </a:p>
          <a:p>
            <a:pPr eaLnBrk="1" hangingPunct="1">
              <a:lnSpc>
                <a:spcPct val="80000"/>
              </a:lnSpc>
              <a:spcBef>
                <a:spcPts val="5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struct</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a:t>
            </a: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next_pcb</a:t>
            </a:r>
            <a:r>
              <a:rPr lang="en-US" sz="2400" b="1" dirty="0">
                <a:solidFill>
                  <a:srgbClr val="000000"/>
                </a:solidFill>
                <a:latin typeface="Courier New" charset="0"/>
                <a:ea typeface="Times New Roman" charset="0"/>
                <a:cs typeface="Courier New" charset="0"/>
              </a:rPr>
              <a:t>;</a:t>
            </a:r>
          </a:p>
          <a:p>
            <a:pPr eaLnBrk="1" hangingPunct="1">
              <a:lnSpc>
                <a:spcPct val="80000"/>
              </a:lnSpc>
              <a:spcBef>
                <a:spcPts val="5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int</a:t>
            </a:r>
            <a:r>
              <a:rPr lang="en-US" sz="2400" b="1" dirty="0">
                <a:solidFill>
                  <a:srgbClr val="000000"/>
                </a:solidFill>
                <a:latin typeface="Courier New" charset="0"/>
                <a:ea typeface="Times New Roman" charset="0"/>
                <a:cs typeface="Courier New" charset="0"/>
              </a:rPr>
              <a:t> priority;</a:t>
            </a:r>
          </a:p>
          <a:p>
            <a:pPr eaLnBrk="1" hangingPunct="1">
              <a:lnSpc>
                <a:spcPct val="80000"/>
              </a:lnSpc>
              <a:spcBef>
                <a:spcPts val="500"/>
              </a:spcBef>
              <a:buFontTx/>
              <a:buNone/>
            </a:pPr>
            <a:r>
              <a:rPr lang="en-US" sz="2400" b="1" dirty="0">
                <a:solidFill>
                  <a:srgbClr val="000000"/>
                </a:solidFill>
                <a:latin typeface="Courier New" charset="0"/>
                <a:ea typeface="Times New Roman" charset="0"/>
                <a:cs typeface="Courier New" charset="0"/>
              </a:rPr>
              <a:t>	</a:t>
            </a:r>
            <a:r>
              <a:rPr lang="en-US" sz="2400" b="1" dirty="0">
                <a:solidFill>
                  <a:srgbClr val="FF3300"/>
                </a:solidFill>
                <a:latin typeface="Courier New" charset="0"/>
                <a:ea typeface="Times New Roman" charset="0"/>
                <a:cs typeface="Courier New" charset="0"/>
              </a:rPr>
              <a:t>address PTBR;</a:t>
            </a:r>
          </a:p>
          <a:p>
            <a:pPr eaLnBrk="1" hangingPunct="1">
              <a:lnSpc>
                <a:spcPct val="80000"/>
              </a:lnSpc>
              <a:spcBef>
                <a:spcPts val="500"/>
              </a:spcBef>
              <a:buFontTx/>
              <a:buNone/>
            </a:pPr>
            <a:r>
              <a:rPr lang="en-US" b="1" dirty="0">
                <a:solidFill>
                  <a:srgbClr val="FF3300"/>
                </a:solidFill>
                <a:latin typeface="Courier New" charset="0"/>
                <a:ea typeface="Times New Roman" charset="0"/>
                <a:cs typeface="Courier New" charset="0"/>
              </a:rPr>
              <a:t>	</a:t>
            </a:r>
            <a:r>
              <a:rPr lang="en-US" b="1" dirty="0" err="1">
                <a:solidFill>
                  <a:srgbClr val="FF3300"/>
                </a:solidFill>
                <a:latin typeface="Courier New" charset="0"/>
                <a:ea typeface="Times New Roman" charset="0"/>
                <a:cs typeface="Courier New" charset="0"/>
              </a:rPr>
              <a:t>disk_address</a:t>
            </a:r>
            <a:r>
              <a:rPr lang="en-US" b="1" dirty="0">
                <a:solidFill>
                  <a:srgbClr val="FF3300"/>
                </a:solidFill>
                <a:latin typeface="Courier New" charset="0"/>
                <a:ea typeface="Times New Roman" charset="0"/>
                <a:cs typeface="Courier New" charset="0"/>
              </a:rPr>
              <a:t> *</a:t>
            </a:r>
            <a:r>
              <a:rPr lang="en-US" b="1" dirty="0" err="1">
                <a:solidFill>
                  <a:srgbClr val="FF3300"/>
                </a:solidFill>
                <a:latin typeface="Courier New" charset="0"/>
                <a:ea typeface="Times New Roman" charset="0"/>
                <a:cs typeface="Courier New" charset="0"/>
              </a:rPr>
              <a:t>disk_map</a:t>
            </a:r>
            <a:r>
              <a:rPr lang="en-US" b="1" dirty="0">
                <a:solidFill>
                  <a:srgbClr val="FF3300"/>
                </a:solidFill>
                <a:latin typeface="Courier New" charset="0"/>
                <a:ea typeface="Times New Roman" charset="0"/>
                <a:cs typeface="Courier New" charset="0"/>
              </a:rPr>
              <a:t>;</a:t>
            </a:r>
            <a:endParaRPr lang="en-US" sz="2400" b="1" dirty="0">
              <a:solidFill>
                <a:srgbClr val="FF3300"/>
              </a:solidFill>
              <a:latin typeface="Courier New" charset="0"/>
              <a:ea typeface="Times New Roman" charset="0"/>
              <a:cs typeface="Courier New" charset="0"/>
            </a:endParaRPr>
          </a:p>
          <a:p>
            <a:pPr eaLnBrk="1" hangingPunct="1">
              <a:lnSpc>
                <a:spcPct val="80000"/>
              </a:lnSpc>
              <a:spcBef>
                <a:spcPts val="500"/>
              </a:spcBef>
              <a:buFontTx/>
              <a:buNone/>
            </a:pP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500"/>
              </a:spcBef>
              <a:buFontTx/>
              <a:buNone/>
            </a:pPr>
            <a:r>
              <a:rPr lang="en-US" sz="2400" b="1" dirty="0">
                <a:solidFill>
                  <a:srgbClr val="000000"/>
                </a:solidFill>
                <a:latin typeface="Courier New" charset="0"/>
                <a:ea typeface="Times New Roman" charset="0"/>
                <a:cs typeface="Courier New" charset="0"/>
              </a:rPr>
              <a:t>	….</a:t>
            </a:r>
          </a:p>
          <a:p>
            <a:pPr eaLnBrk="1" hangingPunct="1">
              <a:lnSpc>
                <a:spcPct val="80000"/>
              </a:lnSpc>
              <a:spcBef>
                <a:spcPts val="500"/>
              </a:spcBef>
              <a:buFontTx/>
              <a:buNone/>
            </a:pPr>
            <a:r>
              <a:rPr lang="en-US" sz="2400" b="1" dirty="0">
                <a:solidFill>
                  <a:srgbClr val="000000"/>
                </a:solidFill>
                <a:latin typeface="Courier New" charset="0"/>
                <a:ea typeface="Times New Roman" charset="0"/>
                <a:cs typeface="Courier New" charset="0"/>
              </a:rPr>
              <a:t>} </a:t>
            </a:r>
            <a:r>
              <a:rPr lang="en-US" sz="2400" b="1" dirty="0" err="1">
                <a:solidFill>
                  <a:srgbClr val="000000"/>
                </a:solidFill>
                <a:latin typeface="Courier New" charset="0"/>
                <a:ea typeface="Times New Roman" charset="0"/>
                <a:cs typeface="Courier New" charset="0"/>
              </a:rPr>
              <a:t>control_block</a:t>
            </a:r>
            <a:r>
              <a:rPr lang="en-US" sz="2400" b="1" dirty="0">
                <a:solidFill>
                  <a:srgbClr val="000000"/>
                </a:solidFill>
                <a:latin typeface="Courier New" charset="0"/>
                <a:ea typeface="Times New Roman" charset="0"/>
                <a:cs typeface="Courier New" charset="0"/>
              </a:rPr>
              <a:t>;</a:t>
            </a:r>
          </a:p>
        </p:txBody>
      </p:sp>
    </p:spTree>
    <p:extLst>
      <p:ext uri="{BB962C8B-B14F-4D97-AF65-F5344CB8AC3E}">
        <p14:creationId xmlns:p14="http://schemas.microsoft.com/office/powerpoint/2010/main" val="31962013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0722" name="Rectangle 3"/>
          <p:cNvSpPr>
            <a:spLocks noGrp="1" noChangeArrowheads="1"/>
          </p:cNvSpPr>
          <p:nvPr>
            <p:ph idx="1"/>
          </p:nvPr>
        </p:nvSpPr>
        <p:spPr>
          <a:xfrm>
            <a:off x="1540413" y="2133600"/>
            <a:ext cx="7317837" cy="3992563"/>
          </a:xfrm>
        </p:spPr>
        <p:txBody>
          <a:bodyPr/>
          <a:lstStyle/>
          <a:p>
            <a:r>
              <a:rPr lang="en-US" dirty="0">
                <a:latin typeface="Arial" charset="0"/>
                <a:cs typeface="Arial" charset="0"/>
              </a:rPr>
              <a:t>process P1 page fault at VPN = 20.  </a:t>
            </a:r>
          </a:p>
          <a:p>
            <a:r>
              <a:rPr lang="en-US" i="1" dirty="0">
                <a:latin typeface="Arial" charset="0"/>
                <a:cs typeface="Arial" charset="0"/>
              </a:rPr>
              <a:t>free-list </a:t>
            </a:r>
            <a:r>
              <a:rPr lang="en-US" dirty="0">
                <a:latin typeface="Arial" charset="0"/>
                <a:cs typeface="Arial" charset="0"/>
              </a:rPr>
              <a:t>is empty.  </a:t>
            </a:r>
          </a:p>
          <a:p>
            <a:r>
              <a:rPr lang="en-US" dirty="0">
                <a:latin typeface="Arial" charset="0"/>
                <a:cs typeface="Arial" charset="0"/>
              </a:rPr>
              <a:t>selects page frame PFN = 52 as the victim.  </a:t>
            </a:r>
          </a:p>
          <a:p>
            <a:r>
              <a:rPr lang="en-US" dirty="0">
                <a:latin typeface="Arial" charset="0"/>
                <a:cs typeface="Arial" charset="0"/>
              </a:rPr>
              <a:t>frame currently houses VPN = 33 of process P4 </a:t>
            </a:r>
          </a:p>
        </p:txBody>
      </p:sp>
    </p:spTree>
    <p:extLst>
      <p:ext uri="{BB962C8B-B14F-4D97-AF65-F5344CB8AC3E}">
        <p14:creationId xmlns:p14="http://schemas.microsoft.com/office/powerpoint/2010/main" val="2452730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10994"/>
            <a:ext cx="6896025" cy="5181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Before</a:t>
            </a:r>
          </a:p>
        </p:txBody>
      </p:sp>
      <p:sp>
        <p:nvSpPr>
          <p:cNvPr id="4" name="TextBox 3"/>
          <p:cNvSpPr txBox="1"/>
          <p:nvPr/>
        </p:nvSpPr>
        <p:spPr>
          <a:xfrm>
            <a:off x="182821" y="3304067"/>
            <a:ext cx="1434583" cy="830997"/>
          </a:xfrm>
          <a:prstGeom prst="rect">
            <a:avLst/>
          </a:prstGeom>
          <a:noFill/>
          <a:ln>
            <a:solidFill>
              <a:schemeClr val="tx1"/>
            </a:solidFill>
          </a:ln>
        </p:spPr>
        <p:txBody>
          <a:bodyPr wrap="square" rtlCol="0">
            <a:spAutoFit/>
          </a:bodyPr>
          <a:lstStyle/>
          <a:p>
            <a:pPr algn="ctr"/>
            <a:r>
              <a:rPr lang="en-US" sz="1600" dirty="0"/>
              <a:t>Missing page at VPN=20 for P1</a:t>
            </a:r>
          </a:p>
        </p:txBody>
      </p:sp>
      <p:sp>
        <p:nvSpPr>
          <p:cNvPr id="6" name="TextBox 5"/>
          <p:cNvSpPr txBox="1"/>
          <p:nvPr/>
        </p:nvSpPr>
        <p:spPr>
          <a:xfrm>
            <a:off x="182821" y="5808117"/>
            <a:ext cx="1434583" cy="830997"/>
          </a:xfrm>
          <a:prstGeom prst="rect">
            <a:avLst/>
          </a:prstGeom>
          <a:noFill/>
          <a:ln>
            <a:solidFill>
              <a:schemeClr val="tx1"/>
            </a:solidFill>
          </a:ln>
        </p:spPr>
        <p:txBody>
          <a:bodyPr wrap="square" rtlCol="0">
            <a:spAutoFit/>
          </a:bodyPr>
          <a:lstStyle/>
          <a:p>
            <a:pPr algn="ctr"/>
            <a:r>
              <a:rPr lang="en-US" sz="1600" dirty="0" err="1"/>
              <a:t>Currenly</a:t>
            </a:r>
            <a:r>
              <a:rPr lang="en-US" sz="1600" dirty="0"/>
              <a:t> PFN=52 in use by P4</a:t>
            </a:r>
          </a:p>
        </p:txBody>
      </p:sp>
      <p:sp>
        <p:nvSpPr>
          <p:cNvPr id="7" name="TextBox 6"/>
          <p:cNvSpPr txBox="1"/>
          <p:nvPr/>
        </p:nvSpPr>
        <p:spPr>
          <a:xfrm>
            <a:off x="4021538" y="5878668"/>
            <a:ext cx="1875634" cy="830997"/>
          </a:xfrm>
          <a:prstGeom prst="rect">
            <a:avLst/>
          </a:prstGeom>
          <a:noFill/>
          <a:ln>
            <a:solidFill>
              <a:schemeClr val="tx1"/>
            </a:solidFill>
          </a:ln>
        </p:spPr>
        <p:txBody>
          <a:bodyPr wrap="square" rtlCol="0">
            <a:spAutoFit/>
          </a:bodyPr>
          <a:lstStyle/>
          <a:p>
            <a:pPr algn="ctr"/>
            <a:r>
              <a:rPr lang="en-US" sz="1600" dirty="0"/>
              <a:t>Page replacement algorithm chooses PFN=52 as victim</a:t>
            </a:r>
          </a:p>
        </p:txBody>
      </p:sp>
      <p:cxnSp>
        <p:nvCxnSpPr>
          <p:cNvPr id="8" name="Straight Arrow Connector 7"/>
          <p:cNvCxnSpPr>
            <a:stCxn id="4" idx="3"/>
          </p:cNvCxnSpPr>
          <p:nvPr/>
        </p:nvCxnSpPr>
        <p:spPr>
          <a:xfrm>
            <a:off x="1617404" y="3719566"/>
            <a:ext cx="369847" cy="77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p:cNvCxnSpPr>
          <p:nvPr/>
        </p:nvCxnSpPr>
        <p:spPr>
          <a:xfrm>
            <a:off x="1617404" y="6223616"/>
            <a:ext cx="463918" cy="82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3628001" y="4997257"/>
            <a:ext cx="934445" cy="1295026"/>
          </a:xfrm>
          <a:custGeom>
            <a:avLst/>
            <a:gdLst>
              <a:gd name="connsiteX0" fmla="*/ 381777 w 934445"/>
              <a:gd name="connsiteY0" fmla="*/ 1293407 h 1295026"/>
              <a:gd name="connsiteX1" fmla="*/ 29011 w 934445"/>
              <a:gd name="connsiteY1" fmla="*/ 1128792 h 1295026"/>
              <a:gd name="connsiteX2" fmla="*/ 123082 w 934445"/>
              <a:gd name="connsiteY2" fmla="*/ 246923 h 1295026"/>
              <a:gd name="connsiteX3" fmla="*/ 934445 w 934445"/>
              <a:gd name="connsiteY3" fmla="*/ 0 h 1295026"/>
            </a:gdLst>
            <a:ahLst/>
            <a:cxnLst>
              <a:cxn ang="0">
                <a:pos x="connsiteX0" y="connsiteY0"/>
              </a:cxn>
              <a:cxn ang="0">
                <a:pos x="connsiteX1" y="connsiteY1"/>
              </a:cxn>
              <a:cxn ang="0">
                <a:pos x="connsiteX2" y="connsiteY2"/>
              </a:cxn>
              <a:cxn ang="0">
                <a:pos x="connsiteX3" y="connsiteY3"/>
              </a:cxn>
            </a:cxnLst>
            <a:rect l="l" t="t" r="r" b="b"/>
            <a:pathLst>
              <a:path w="934445" h="1295026">
                <a:moveTo>
                  <a:pt x="381777" y="1293407"/>
                </a:moveTo>
                <a:cubicBezTo>
                  <a:pt x="226952" y="1298306"/>
                  <a:pt x="72127" y="1303206"/>
                  <a:pt x="29011" y="1128792"/>
                </a:cubicBezTo>
                <a:cubicBezTo>
                  <a:pt x="-14105" y="954378"/>
                  <a:pt x="-27824" y="435055"/>
                  <a:pt x="123082" y="246923"/>
                </a:cubicBezTo>
                <a:cubicBezTo>
                  <a:pt x="273988" y="58791"/>
                  <a:pt x="934445" y="0"/>
                  <a:pt x="934445" y="0"/>
                </a:cubicBezTo>
              </a:path>
            </a:pathLst>
          </a:cu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ectangle 11"/>
          <p:cNvSpPr/>
          <p:nvPr/>
        </p:nvSpPr>
        <p:spPr>
          <a:xfrm>
            <a:off x="1987251" y="3586267"/>
            <a:ext cx="1046540" cy="329231"/>
          </a:xfrm>
          <a:prstGeom prst="rect">
            <a:avLst/>
          </a:prstGeom>
          <a:gradFill flip="none" rotWithShape="1">
            <a:gsLst>
              <a:gs pos="0">
                <a:schemeClr val="accent3">
                  <a:tint val="100000"/>
                  <a:shade val="70000"/>
                  <a:satMod val="150000"/>
                  <a:alpha val="42000"/>
                </a:schemeClr>
              </a:gs>
              <a:gs pos="100000">
                <a:schemeClr val="accent3">
                  <a:tint val="95000"/>
                  <a:satMod val="150000"/>
                  <a:alpha val="42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ectangle 13"/>
          <p:cNvSpPr/>
          <p:nvPr/>
        </p:nvSpPr>
        <p:spPr>
          <a:xfrm>
            <a:off x="1987251" y="6102530"/>
            <a:ext cx="1046540" cy="329231"/>
          </a:xfrm>
          <a:prstGeom prst="rect">
            <a:avLst/>
          </a:prstGeom>
          <a:gradFill flip="none" rotWithShape="1">
            <a:gsLst>
              <a:gs pos="0">
                <a:schemeClr val="accent3">
                  <a:tint val="100000"/>
                  <a:shade val="70000"/>
                  <a:satMod val="150000"/>
                  <a:alpha val="42000"/>
                </a:schemeClr>
              </a:gs>
              <a:gs pos="100000">
                <a:schemeClr val="accent3">
                  <a:tint val="95000"/>
                  <a:satMod val="150000"/>
                  <a:alpha val="42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ectangle 14"/>
          <p:cNvSpPr/>
          <p:nvPr/>
        </p:nvSpPr>
        <p:spPr>
          <a:xfrm>
            <a:off x="4562446" y="4844399"/>
            <a:ext cx="1951974" cy="329231"/>
          </a:xfrm>
          <a:prstGeom prst="rect">
            <a:avLst/>
          </a:prstGeom>
          <a:gradFill flip="none" rotWithShape="1">
            <a:gsLst>
              <a:gs pos="0">
                <a:schemeClr val="accent3">
                  <a:tint val="100000"/>
                  <a:shade val="70000"/>
                  <a:satMod val="150000"/>
                  <a:alpha val="42000"/>
                </a:schemeClr>
              </a:gs>
              <a:gs pos="100000">
                <a:schemeClr val="accent3">
                  <a:tint val="95000"/>
                  <a:satMod val="150000"/>
                  <a:alpha val="42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4234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1" grpId="0" animBg="1"/>
      <p:bldP spid="12" grpId="0" animBg="1"/>
      <p:bldP spid="14" grpId="0" animBg="1"/>
      <p:bldP spid="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26987"/>
            <a:ext cx="6940533" cy="521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2022526" y="3609763"/>
            <a:ext cx="1046540" cy="329231"/>
          </a:xfrm>
          <a:prstGeom prst="rect">
            <a:avLst/>
          </a:prstGeom>
          <a:gradFill flip="none" rotWithShape="1">
            <a:gsLst>
              <a:gs pos="0">
                <a:schemeClr val="accent3">
                  <a:tint val="100000"/>
                  <a:shade val="70000"/>
                  <a:satMod val="150000"/>
                  <a:alpha val="42000"/>
                </a:schemeClr>
              </a:gs>
              <a:gs pos="100000">
                <a:schemeClr val="accent3">
                  <a:tint val="95000"/>
                  <a:satMod val="150000"/>
                  <a:alpha val="42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p:cNvSpPr/>
          <p:nvPr/>
        </p:nvSpPr>
        <p:spPr>
          <a:xfrm>
            <a:off x="2046044" y="6149091"/>
            <a:ext cx="1046540" cy="329231"/>
          </a:xfrm>
          <a:prstGeom prst="rect">
            <a:avLst/>
          </a:prstGeom>
          <a:gradFill flip="none" rotWithShape="1">
            <a:gsLst>
              <a:gs pos="0">
                <a:schemeClr val="accent3">
                  <a:tint val="100000"/>
                  <a:shade val="70000"/>
                  <a:satMod val="150000"/>
                  <a:alpha val="42000"/>
                </a:schemeClr>
              </a:gs>
              <a:gs pos="100000">
                <a:schemeClr val="accent3">
                  <a:tint val="95000"/>
                  <a:satMod val="150000"/>
                  <a:alpha val="42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p:cNvSpPr/>
          <p:nvPr/>
        </p:nvSpPr>
        <p:spPr>
          <a:xfrm>
            <a:off x="4498330" y="4867459"/>
            <a:ext cx="2110162" cy="329231"/>
          </a:xfrm>
          <a:prstGeom prst="rect">
            <a:avLst/>
          </a:prstGeom>
          <a:gradFill flip="none" rotWithShape="1">
            <a:gsLst>
              <a:gs pos="0">
                <a:schemeClr val="accent3">
                  <a:tint val="100000"/>
                  <a:shade val="70000"/>
                  <a:satMod val="150000"/>
                  <a:alpha val="42000"/>
                </a:schemeClr>
              </a:gs>
              <a:gs pos="100000">
                <a:schemeClr val="accent3">
                  <a:tint val="95000"/>
                  <a:satMod val="150000"/>
                  <a:alpha val="42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After</a:t>
            </a:r>
          </a:p>
        </p:txBody>
      </p:sp>
    </p:spTree>
    <p:extLst>
      <p:ext uri="{BB962C8B-B14F-4D97-AF65-F5344CB8AC3E}">
        <p14:creationId xmlns:p14="http://schemas.microsoft.com/office/powerpoint/2010/main" val="199505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5"/>
          <p:cNvSpPr txBox="1">
            <a:spLocks noChangeArrowheads="1"/>
          </p:cNvSpPr>
          <p:nvPr/>
        </p:nvSpPr>
        <p:spPr bwMode="auto">
          <a:xfrm>
            <a:off x="641350" y="4053391"/>
            <a:ext cx="914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5123" name="Oval 8"/>
          <p:cNvSpPr>
            <a:spLocks noChangeAspect="1" noChangeArrowheads="1"/>
          </p:cNvSpPr>
          <p:nvPr/>
        </p:nvSpPr>
        <p:spPr bwMode="auto">
          <a:xfrm>
            <a:off x="366713" y="3596191"/>
            <a:ext cx="1371600" cy="1371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124" name="AutoShape 9"/>
          <p:cNvCxnSpPr>
            <a:cxnSpLocks noChangeShapeType="1"/>
            <a:stCxn id="5123" idx="6"/>
            <a:endCxn id="5130" idx="1"/>
          </p:cNvCxnSpPr>
          <p:nvPr/>
        </p:nvCxnSpPr>
        <p:spPr bwMode="auto">
          <a:xfrm flipV="1">
            <a:off x="1738313" y="4266116"/>
            <a:ext cx="1744662" cy="1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125" name="Text Box 10"/>
          <p:cNvSpPr txBox="1">
            <a:spLocks noChangeArrowheads="1"/>
          </p:cNvSpPr>
          <p:nvPr/>
        </p:nvSpPr>
        <p:spPr bwMode="auto">
          <a:xfrm>
            <a:off x="6248400" y="2956429"/>
            <a:ext cx="12604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p:txBody>
      </p:sp>
      <p:sp>
        <p:nvSpPr>
          <p:cNvPr id="5126" name="Rectangle 11"/>
          <p:cNvSpPr>
            <a:spLocks noChangeArrowheads="1"/>
          </p:cNvSpPr>
          <p:nvPr/>
        </p:nvSpPr>
        <p:spPr bwMode="auto">
          <a:xfrm>
            <a:off x="5943600" y="3505704"/>
            <a:ext cx="1827213" cy="155416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127" name="AutoShape 12"/>
          <p:cNvCxnSpPr>
            <a:cxnSpLocks noChangeShapeType="1"/>
            <a:stCxn id="5130" idx="3"/>
            <a:endCxn id="5126" idx="1"/>
          </p:cNvCxnSpPr>
          <p:nvPr/>
        </p:nvCxnSpPr>
        <p:spPr bwMode="auto">
          <a:xfrm>
            <a:off x="4397375" y="4266116"/>
            <a:ext cx="1546225" cy="17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128" name="Text Box 13"/>
          <p:cNvSpPr txBox="1">
            <a:spLocks noChangeArrowheads="1"/>
          </p:cNvSpPr>
          <p:nvPr/>
        </p:nvSpPr>
        <p:spPr bwMode="auto">
          <a:xfrm>
            <a:off x="1738313" y="4602666"/>
            <a:ext cx="2030412"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generated   </a:t>
            </a:r>
          </a:p>
          <a:p>
            <a:pPr eaLnBrk="1" hangingPunct="1"/>
            <a:r>
              <a:rPr lang="en-US" sz="1800" b="1"/>
              <a:t>Address  </a:t>
            </a:r>
          </a:p>
        </p:txBody>
      </p:sp>
      <p:sp>
        <p:nvSpPr>
          <p:cNvPr id="5129" name="Text Box 14"/>
          <p:cNvSpPr txBox="1">
            <a:spLocks noChangeArrowheads="1"/>
          </p:cNvSpPr>
          <p:nvPr/>
        </p:nvSpPr>
        <p:spPr bwMode="auto">
          <a:xfrm>
            <a:off x="4608513" y="4602666"/>
            <a:ext cx="1262062"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Memory   </a:t>
            </a:r>
          </a:p>
          <a:p>
            <a:pPr eaLnBrk="1" hangingPunct="1"/>
            <a:r>
              <a:rPr lang="en-US" sz="1800" b="1"/>
              <a:t>Address  </a:t>
            </a:r>
          </a:p>
        </p:txBody>
      </p:sp>
      <p:sp>
        <p:nvSpPr>
          <p:cNvPr id="5130" name="AutoShape 15"/>
          <p:cNvSpPr>
            <a:spLocks noChangeArrowheads="1"/>
          </p:cNvSpPr>
          <p:nvPr/>
        </p:nvSpPr>
        <p:spPr bwMode="auto">
          <a:xfrm>
            <a:off x="3482975" y="3961316"/>
            <a:ext cx="914400" cy="609600"/>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1" name="Text Box 16"/>
          <p:cNvSpPr txBox="1">
            <a:spLocks noChangeArrowheads="1"/>
          </p:cNvSpPr>
          <p:nvPr/>
        </p:nvSpPr>
        <p:spPr bwMode="auto">
          <a:xfrm>
            <a:off x="3756025" y="4059741"/>
            <a:ext cx="3190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&gt;</a:t>
            </a:r>
          </a:p>
        </p:txBody>
      </p:sp>
      <p:sp>
        <p:nvSpPr>
          <p:cNvPr id="5132" name="Text Box 17"/>
          <p:cNvSpPr txBox="1">
            <a:spLocks noChangeArrowheads="1"/>
          </p:cNvSpPr>
          <p:nvPr/>
        </p:nvSpPr>
        <p:spPr bwMode="auto">
          <a:xfrm>
            <a:off x="2925763" y="2870704"/>
            <a:ext cx="1762021" cy="64633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Fence register</a:t>
            </a:r>
          </a:p>
          <a:p>
            <a:pPr algn="ctr" eaLnBrk="1" hangingPunct="1"/>
            <a:r>
              <a:rPr lang="en-US" sz="1800" b="1" dirty="0">
                <a:solidFill>
                  <a:srgbClr val="FF0000"/>
                </a:solidFill>
              </a:rPr>
              <a:t>0x2FFF</a:t>
            </a:r>
            <a:r>
              <a:rPr lang="en-US" sz="1800" b="1" dirty="0"/>
              <a:t>   </a:t>
            </a:r>
          </a:p>
        </p:txBody>
      </p:sp>
      <p:cxnSp>
        <p:nvCxnSpPr>
          <p:cNvPr id="5133" name="AutoShape 18"/>
          <p:cNvCxnSpPr>
            <a:cxnSpLocks noChangeShapeType="1"/>
            <a:stCxn id="5132" idx="2"/>
            <a:endCxn id="5130" idx="0"/>
          </p:cNvCxnSpPr>
          <p:nvPr/>
        </p:nvCxnSpPr>
        <p:spPr bwMode="auto">
          <a:xfrm>
            <a:off x="3806774" y="3517035"/>
            <a:ext cx="133401" cy="4442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134" name="Text Box 20"/>
          <p:cNvSpPr txBox="1">
            <a:spLocks noChangeArrowheads="1"/>
          </p:cNvSpPr>
          <p:nvPr/>
        </p:nvSpPr>
        <p:spPr bwMode="auto">
          <a:xfrm>
            <a:off x="3625850" y="5431341"/>
            <a:ext cx="6715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Trap</a:t>
            </a:r>
          </a:p>
        </p:txBody>
      </p:sp>
      <p:sp>
        <p:nvSpPr>
          <p:cNvPr id="5135" name="Text Box 21"/>
          <p:cNvSpPr txBox="1">
            <a:spLocks noChangeArrowheads="1"/>
          </p:cNvSpPr>
          <p:nvPr/>
        </p:nvSpPr>
        <p:spPr bwMode="auto">
          <a:xfrm>
            <a:off x="4762500" y="3877179"/>
            <a:ext cx="39846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Y </a:t>
            </a:r>
          </a:p>
        </p:txBody>
      </p:sp>
      <p:sp>
        <p:nvSpPr>
          <p:cNvPr id="5136" name="Text Box 22"/>
          <p:cNvSpPr txBox="1">
            <a:spLocks noChangeArrowheads="1"/>
          </p:cNvSpPr>
          <p:nvPr/>
        </p:nvSpPr>
        <p:spPr bwMode="auto">
          <a:xfrm>
            <a:off x="3938588" y="4699504"/>
            <a:ext cx="4159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 </a:t>
            </a:r>
          </a:p>
        </p:txBody>
      </p:sp>
      <p:sp>
        <p:nvSpPr>
          <p:cNvPr id="5137" name="Line 23"/>
          <p:cNvSpPr>
            <a:spLocks noChangeShapeType="1"/>
          </p:cNvSpPr>
          <p:nvPr/>
        </p:nvSpPr>
        <p:spPr bwMode="auto">
          <a:xfrm>
            <a:off x="5943600" y="3967666"/>
            <a:ext cx="196536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38" name="Text Box 24"/>
          <p:cNvSpPr txBox="1">
            <a:spLocks noChangeArrowheads="1"/>
          </p:cNvSpPr>
          <p:nvPr/>
        </p:nvSpPr>
        <p:spPr bwMode="auto">
          <a:xfrm>
            <a:off x="6384925" y="3519991"/>
            <a:ext cx="10302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Kernel  </a:t>
            </a:r>
          </a:p>
        </p:txBody>
      </p:sp>
      <p:sp>
        <p:nvSpPr>
          <p:cNvPr id="5139" name="Text Box 25"/>
          <p:cNvSpPr txBox="1">
            <a:spLocks noChangeArrowheads="1"/>
          </p:cNvSpPr>
          <p:nvPr/>
        </p:nvSpPr>
        <p:spPr bwMode="auto">
          <a:xfrm>
            <a:off x="6432550" y="4216904"/>
            <a:ext cx="889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User   </a:t>
            </a:r>
          </a:p>
        </p:txBody>
      </p:sp>
      <p:sp>
        <p:nvSpPr>
          <p:cNvPr id="5140" name="Text Box 26"/>
          <p:cNvSpPr txBox="1">
            <a:spLocks noChangeArrowheads="1"/>
          </p:cNvSpPr>
          <p:nvPr/>
        </p:nvSpPr>
        <p:spPr bwMode="auto">
          <a:xfrm>
            <a:off x="7772400" y="3405691"/>
            <a:ext cx="7747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Low  </a:t>
            </a:r>
          </a:p>
        </p:txBody>
      </p:sp>
      <p:sp>
        <p:nvSpPr>
          <p:cNvPr id="5141" name="Text Box 27"/>
          <p:cNvSpPr txBox="1">
            <a:spLocks noChangeArrowheads="1"/>
          </p:cNvSpPr>
          <p:nvPr/>
        </p:nvSpPr>
        <p:spPr bwMode="auto">
          <a:xfrm>
            <a:off x="7770813" y="4750304"/>
            <a:ext cx="8255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High  </a:t>
            </a:r>
          </a:p>
        </p:txBody>
      </p:sp>
      <p:cxnSp>
        <p:nvCxnSpPr>
          <p:cNvPr id="5142" name="AutoShape 28"/>
          <p:cNvCxnSpPr>
            <a:cxnSpLocks noChangeShapeType="1"/>
            <a:stCxn id="5130" idx="2"/>
            <a:endCxn id="5134" idx="0"/>
          </p:cNvCxnSpPr>
          <p:nvPr/>
        </p:nvCxnSpPr>
        <p:spPr bwMode="auto">
          <a:xfrm rot="16200000" flipH="1">
            <a:off x="3521075" y="4990016"/>
            <a:ext cx="860425" cy="22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 name="Title 1"/>
          <p:cNvSpPr>
            <a:spLocks noGrp="1"/>
          </p:cNvSpPr>
          <p:nvPr>
            <p:ph type="title"/>
          </p:nvPr>
        </p:nvSpPr>
        <p:spPr/>
        <p:txBody>
          <a:bodyPr/>
          <a:lstStyle/>
          <a:p>
            <a:r>
              <a:rPr lang="en-US" dirty="0"/>
              <a:t>Fence register example</a:t>
            </a:r>
          </a:p>
        </p:txBody>
      </p:sp>
      <p:sp>
        <p:nvSpPr>
          <p:cNvPr id="3" name="Content Placeholder 2"/>
          <p:cNvSpPr>
            <a:spLocks noGrp="1"/>
          </p:cNvSpPr>
          <p:nvPr>
            <p:ph idx="1"/>
          </p:nvPr>
        </p:nvSpPr>
        <p:spPr>
          <a:xfrm>
            <a:off x="459801" y="1828436"/>
            <a:ext cx="8398450" cy="981942"/>
          </a:xfrm>
        </p:spPr>
        <p:txBody>
          <a:bodyPr>
            <a:normAutofit fontScale="92500" lnSpcReduction="10000"/>
          </a:bodyPr>
          <a:lstStyle/>
          <a:p>
            <a:r>
              <a:rPr lang="en-US" dirty="0">
                <a:solidFill>
                  <a:schemeClr val="accent1">
                    <a:lumMod val="60000"/>
                    <a:lumOff val="40000"/>
                  </a:schemeClr>
                </a:solidFill>
              </a:rPr>
              <a:t>Provide protection for the OS</a:t>
            </a:r>
          </a:p>
          <a:p>
            <a:r>
              <a:rPr lang="en-US" dirty="0">
                <a:solidFill>
                  <a:schemeClr val="accent1">
                    <a:lumMod val="60000"/>
                    <a:lumOff val="40000"/>
                  </a:schemeClr>
                </a:solidFill>
              </a:rPr>
              <a:t>Performed by </a:t>
            </a:r>
            <a:r>
              <a:rPr lang="en-US" b="1" i="1" dirty="0">
                <a:solidFill>
                  <a:schemeClr val="accent1">
                    <a:lumMod val="60000"/>
                    <a:lumOff val="40000"/>
                  </a:schemeClr>
                </a:solidFill>
              </a:rPr>
              <a:t>hardware</a:t>
            </a:r>
            <a:r>
              <a:rPr lang="en-US" dirty="0">
                <a:solidFill>
                  <a:schemeClr val="accent1">
                    <a:lumMod val="60000"/>
                    <a:lumOff val="40000"/>
                  </a:schemeClr>
                </a:solidFill>
              </a:rPr>
              <a:t> without help from the CPU</a:t>
            </a:r>
          </a:p>
        </p:txBody>
      </p:sp>
      <p:sp>
        <p:nvSpPr>
          <p:cNvPr id="6" name="Rectangle 5">
            <a:extLst>
              <a:ext uri="{FF2B5EF4-FFF2-40B4-BE49-F238E27FC236}">
                <a16:creationId xmlns:a16="http://schemas.microsoft.com/office/drawing/2014/main" id="{6EC0B9FF-93F9-9541-53C5-5708AE4DC894}"/>
              </a:ext>
            </a:extLst>
          </p:cNvPr>
          <p:cNvSpPr/>
          <p:nvPr/>
        </p:nvSpPr>
        <p:spPr>
          <a:xfrm>
            <a:off x="7751576" y="3741010"/>
            <a:ext cx="1184941" cy="369332"/>
          </a:xfrm>
          <a:prstGeom prst="rect">
            <a:avLst/>
          </a:prstGeom>
        </p:spPr>
        <p:txBody>
          <a:bodyPr wrap="none">
            <a:spAutoFit/>
          </a:bodyPr>
          <a:lstStyle/>
          <a:p>
            <a:pPr algn="ctr" eaLnBrk="1" hangingPunct="1"/>
            <a:r>
              <a:rPr lang="en-US" b="1" dirty="0">
                <a:solidFill>
                  <a:srgbClr val="FF0000"/>
                </a:solidFill>
              </a:rPr>
              <a:t>0x2FFF</a:t>
            </a:r>
            <a:r>
              <a:rPr lang="en-US" b="1" dirty="0"/>
              <a:t>   </a:t>
            </a:r>
          </a:p>
        </p:txBody>
      </p:sp>
      <p:sp>
        <p:nvSpPr>
          <p:cNvPr id="8" name="TextBox 7">
            <a:extLst>
              <a:ext uri="{FF2B5EF4-FFF2-40B4-BE49-F238E27FC236}">
                <a16:creationId xmlns:a16="http://schemas.microsoft.com/office/drawing/2014/main" id="{1A1ED404-9FB9-F880-F76C-9C9415049A8A}"/>
              </a:ext>
            </a:extLst>
          </p:cNvPr>
          <p:cNvSpPr txBox="1"/>
          <p:nvPr/>
        </p:nvSpPr>
        <p:spPr>
          <a:xfrm>
            <a:off x="760021" y="5902029"/>
            <a:ext cx="7243948" cy="923330"/>
          </a:xfrm>
          <a:prstGeom prst="rect">
            <a:avLst/>
          </a:prstGeom>
          <a:noFill/>
        </p:spPr>
        <p:txBody>
          <a:bodyPr wrap="square" rtlCol="0">
            <a:spAutoFit/>
          </a:bodyPr>
          <a:lstStyle/>
          <a:p>
            <a:r>
              <a:rPr lang="en-US" dirty="0">
                <a:solidFill>
                  <a:srgbClr val="0070C0"/>
                </a:solidFill>
              </a:rPr>
              <a:t>If the CPU is in “kernel” state, execute the memory operation</a:t>
            </a:r>
          </a:p>
          <a:p>
            <a:r>
              <a:rPr lang="en-US" dirty="0">
                <a:solidFill>
                  <a:srgbClr val="0070C0"/>
                </a:solidFill>
              </a:rPr>
              <a:t>Else if address is &gt;= 0x3000, execute the memory operation</a:t>
            </a:r>
          </a:p>
          <a:p>
            <a:r>
              <a:rPr lang="en-US" dirty="0">
                <a:solidFill>
                  <a:srgbClr val="0070C0"/>
                </a:solidFill>
              </a:rPr>
              <a:t>Else cause a “memory protection violation” trap</a:t>
            </a:r>
          </a:p>
        </p:txBody>
      </p:sp>
    </p:spTree>
    <p:extLst>
      <p:ext uri="{BB962C8B-B14F-4D97-AF65-F5344CB8AC3E}">
        <p14:creationId xmlns:p14="http://schemas.microsoft.com/office/powerpoint/2010/main" val="35500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32">
                                            <p:txEl>
                                              <p:pRg st="1" end="1"/>
                                            </p:txEl>
                                          </p:spTgt>
                                        </p:tgtEl>
                                        <p:attrNameLst>
                                          <p:attrName>style.visibility</p:attrName>
                                        </p:attrNameLst>
                                      </p:cBhvr>
                                      <p:to>
                                        <p:strVal val="visible"/>
                                      </p:to>
                                    </p:set>
                                    <p:animEffect transition="in" filter="dissolve">
                                      <p:cBhvr>
                                        <p:cTn id="17" dur="500"/>
                                        <p:tgtEl>
                                          <p:spTgt spid="513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With paged memory management there can be</a:t>
            </a:r>
          </a:p>
          <a:p>
            <a:endParaRPr lang="en-US" dirty="0"/>
          </a:p>
        </p:txBody>
      </p:sp>
      <p:sp>
        <p:nvSpPr>
          <p:cNvPr id="2" name="Text Placeholder 1">
            <a:extLst>
              <a:ext uri="{FF2B5EF4-FFF2-40B4-BE49-F238E27FC236}">
                <a16:creationId xmlns:a16="http://schemas.microsoft.com/office/drawing/2014/main" id="{9F02E1B8-7053-B943-865A-B5542780808A}"/>
              </a:ext>
            </a:extLst>
          </p:cNvPr>
          <p:cNvSpPr>
            <a:spLocks noGrp="1"/>
          </p:cNvSpPr>
          <p:nvPr>
            <p:ph type="body" sz="quarter" idx="10"/>
          </p:nvPr>
        </p:nvSpPr>
        <p:spPr/>
        <p:txBody>
          <a:bodyPr/>
          <a:lstStyle/>
          <a:p>
            <a:r>
              <a:rPr lang="en-US" dirty="0"/>
              <a:t>External fragmentation</a:t>
            </a:r>
          </a:p>
          <a:p>
            <a:r>
              <a:rPr lang="en-US" dirty="0"/>
              <a:t>Internal fragmentation</a:t>
            </a:r>
          </a:p>
          <a:p>
            <a:r>
              <a:rPr lang="en-US" dirty="0"/>
              <a:t>No fragmentation</a:t>
            </a:r>
          </a:p>
          <a:p>
            <a:r>
              <a:rPr lang="en-US" dirty="0"/>
              <a:t>Both internal and external fragmentation</a:t>
            </a:r>
          </a:p>
          <a:p>
            <a:endParaRPr lang="en-US" dirty="0"/>
          </a:p>
          <a:p>
            <a:pPr marL="0" indent="0">
              <a:buNone/>
            </a:pPr>
            <a:r>
              <a:rPr lang="en-US" dirty="0"/>
              <a:t>Today’s number is 36,050</a:t>
            </a:r>
          </a:p>
          <a:p>
            <a:pPr marL="0" indent="0">
              <a:buNone/>
            </a:pPr>
            <a:endParaRPr lang="en-US" dirty="0"/>
          </a:p>
          <a:p>
            <a:endParaRPr lang="en-US" dirty="0"/>
          </a:p>
        </p:txBody>
      </p:sp>
      <p:sp>
        <p:nvSpPr>
          <p:cNvPr id="3" name="Text Placeholder 2">
            <a:extLst>
              <a:ext uri="{FF2B5EF4-FFF2-40B4-BE49-F238E27FC236}">
                <a16:creationId xmlns:a16="http://schemas.microsoft.com/office/drawing/2014/main" id="{2B9B85E7-9214-8344-A433-0F0842D0FFF4}"/>
              </a:ext>
            </a:extLst>
          </p:cNvPr>
          <p:cNvSpPr>
            <a:spLocks noGrp="1"/>
          </p:cNvSpPr>
          <p:nvPr>
            <p:ph type="body" sz="quarter" idx="11"/>
          </p:nvPr>
        </p:nvSpPr>
        <p:spPr/>
        <p:txBody>
          <a:bodyPr/>
          <a:lstStyle/>
          <a:p>
            <a:r>
              <a:rPr lang="en-US" dirty="0"/>
              <a:t>40</a:t>
            </a:r>
          </a:p>
        </p:txBody>
      </p:sp>
      <p:sp>
        <p:nvSpPr>
          <p:cNvPr id="4" name="Right Arrow 3">
            <a:extLst>
              <a:ext uri="{FF2B5EF4-FFF2-40B4-BE49-F238E27FC236}">
                <a16:creationId xmlns:a16="http://schemas.microsoft.com/office/drawing/2014/main" id="{7B78BFEC-3382-469B-327A-919F6AA25608}"/>
              </a:ext>
            </a:extLst>
          </p:cNvPr>
          <p:cNvSpPr/>
          <p:nvPr/>
        </p:nvSpPr>
        <p:spPr>
          <a:xfrm>
            <a:off x="665018" y="3621975"/>
            <a:ext cx="724395" cy="36813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8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123768" y="188913"/>
            <a:ext cx="8961437" cy="6348412"/>
            <a:chOff x="115" y="119"/>
            <a:chExt cx="5645" cy="3999"/>
          </a:xfrm>
        </p:grpSpPr>
        <p:sp>
          <p:nvSpPr>
            <p:cNvPr id="33795" name="Rectangle 3"/>
            <p:cNvSpPr>
              <a:spLocks noChangeArrowheads="1"/>
            </p:cNvSpPr>
            <p:nvPr/>
          </p:nvSpPr>
          <p:spPr bwMode="auto">
            <a:xfrm>
              <a:off x="3053" y="950"/>
              <a:ext cx="2707" cy="1844"/>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33796" name="Rectangle 4"/>
            <p:cNvSpPr>
              <a:spLocks noChangeArrowheads="1"/>
            </p:cNvSpPr>
            <p:nvPr/>
          </p:nvSpPr>
          <p:spPr bwMode="auto">
            <a:xfrm>
              <a:off x="115" y="1642"/>
              <a:ext cx="2419" cy="1209"/>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33797" name="Rectangle 5"/>
            <p:cNvSpPr>
              <a:spLocks noChangeArrowheads="1"/>
            </p:cNvSpPr>
            <p:nvPr/>
          </p:nvSpPr>
          <p:spPr bwMode="auto">
            <a:xfrm>
              <a:off x="2477" y="3542"/>
              <a:ext cx="749" cy="57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3798" name="Text Box 6"/>
            <p:cNvSpPr txBox="1">
              <a:spLocks noChangeArrowheads="1"/>
            </p:cNvSpPr>
            <p:nvPr/>
          </p:nvSpPr>
          <p:spPr bwMode="auto">
            <a:xfrm>
              <a:off x="2534" y="3715"/>
              <a:ext cx="593"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CPU</a:t>
              </a:r>
            </a:p>
          </p:txBody>
        </p:sp>
        <p:sp>
          <p:nvSpPr>
            <p:cNvPr id="33799" name="Line 7"/>
            <p:cNvSpPr>
              <a:spLocks noChangeShapeType="1"/>
            </p:cNvSpPr>
            <p:nvPr/>
          </p:nvSpPr>
          <p:spPr bwMode="auto">
            <a:xfrm>
              <a:off x="346" y="3020"/>
              <a:ext cx="4953" cy="0"/>
            </a:xfrm>
            <a:prstGeom prst="line">
              <a:avLst/>
            </a:prstGeom>
            <a:noFill/>
            <a:ln w="9525">
              <a:solidFill>
                <a:schemeClr val="tx1"/>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800" name="Text Box 8"/>
            <p:cNvSpPr txBox="1">
              <a:spLocks noChangeArrowheads="1"/>
            </p:cNvSpPr>
            <p:nvPr/>
          </p:nvSpPr>
          <p:spPr bwMode="auto">
            <a:xfrm>
              <a:off x="461" y="3113"/>
              <a:ext cx="68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Hardware  </a:t>
              </a:r>
            </a:p>
          </p:txBody>
        </p:sp>
        <p:sp>
          <p:nvSpPr>
            <p:cNvPr id="33801" name="Text Box 9"/>
            <p:cNvSpPr txBox="1">
              <a:spLocks noChangeArrowheads="1"/>
            </p:cNvSpPr>
            <p:nvPr/>
          </p:nvSpPr>
          <p:spPr bwMode="auto">
            <a:xfrm>
              <a:off x="288" y="2384"/>
              <a:ext cx="1383"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CPU scheduler       </a:t>
              </a:r>
            </a:p>
          </p:txBody>
        </p:sp>
        <p:sp>
          <p:nvSpPr>
            <p:cNvPr id="33802" name="Text Box 10"/>
            <p:cNvSpPr txBox="1">
              <a:spLocks noChangeArrowheads="1"/>
            </p:cNvSpPr>
            <p:nvPr/>
          </p:nvSpPr>
          <p:spPr bwMode="auto">
            <a:xfrm>
              <a:off x="2111" y="2061"/>
              <a:ext cx="22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a:t>
              </a:r>
            </a:p>
          </p:txBody>
        </p:sp>
        <p:sp>
          <p:nvSpPr>
            <p:cNvPr id="33803" name="Text Box 11"/>
            <p:cNvSpPr txBox="1">
              <a:spLocks noChangeArrowheads="1"/>
            </p:cNvSpPr>
            <p:nvPr/>
          </p:nvSpPr>
          <p:spPr bwMode="auto">
            <a:xfrm>
              <a:off x="854" y="2077"/>
              <a:ext cx="432"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PCB</a:t>
              </a:r>
              <a:r>
                <a:rPr lang="en-US" sz="1400" b="1" baseline="-25000"/>
                <a:t>1</a:t>
              </a:r>
            </a:p>
          </p:txBody>
        </p:sp>
        <p:sp>
          <p:nvSpPr>
            <p:cNvPr id="33804" name="Text Box 12"/>
            <p:cNvSpPr txBox="1">
              <a:spLocks noChangeArrowheads="1"/>
            </p:cNvSpPr>
            <p:nvPr/>
          </p:nvSpPr>
          <p:spPr bwMode="auto">
            <a:xfrm>
              <a:off x="1451" y="2077"/>
              <a:ext cx="411"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PCB</a:t>
              </a:r>
              <a:r>
                <a:rPr lang="en-US" sz="1400" b="1" baseline="-25000"/>
                <a:t>2</a:t>
              </a:r>
            </a:p>
          </p:txBody>
        </p:sp>
        <p:cxnSp>
          <p:nvCxnSpPr>
            <p:cNvPr id="33805" name="AutoShape 13"/>
            <p:cNvCxnSpPr>
              <a:cxnSpLocks noChangeShapeType="1"/>
              <a:stCxn id="33803" idx="3"/>
              <a:endCxn id="33804" idx="1"/>
            </p:cNvCxnSpPr>
            <p:nvPr/>
          </p:nvCxnSpPr>
          <p:spPr bwMode="auto">
            <a:xfrm>
              <a:off x="1286" y="2176"/>
              <a:ext cx="165"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3806" name="Line 14"/>
            <p:cNvSpPr>
              <a:spLocks noChangeShapeType="1"/>
            </p:cNvSpPr>
            <p:nvPr/>
          </p:nvSpPr>
          <p:spPr bwMode="auto">
            <a:xfrm>
              <a:off x="1862" y="2173"/>
              <a:ext cx="19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07" name="Line 15"/>
            <p:cNvSpPr>
              <a:spLocks noChangeShapeType="1"/>
            </p:cNvSpPr>
            <p:nvPr/>
          </p:nvSpPr>
          <p:spPr bwMode="auto">
            <a:xfrm>
              <a:off x="662" y="2173"/>
              <a:ext cx="19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08" name="Text Box 16"/>
            <p:cNvSpPr txBox="1">
              <a:spLocks noChangeArrowheads="1"/>
            </p:cNvSpPr>
            <p:nvPr/>
          </p:nvSpPr>
          <p:spPr bwMode="auto">
            <a:xfrm>
              <a:off x="230" y="1949"/>
              <a:ext cx="76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ready_q</a:t>
              </a:r>
            </a:p>
          </p:txBody>
        </p:sp>
        <p:sp>
          <p:nvSpPr>
            <p:cNvPr id="33809" name="Line 17"/>
            <p:cNvSpPr>
              <a:spLocks noChangeShapeType="1"/>
            </p:cNvSpPr>
            <p:nvPr/>
          </p:nvSpPr>
          <p:spPr bwMode="auto">
            <a:xfrm>
              <a:off x="461" y="835"/>
              <a:ext cx="4953" cy="0"/>
            </a:xfrm>
            <a:prstGeom prst="line">
              <a:avLst/>
            </a:prstGeom>
            <a:noFill/>
            <a:ln w="9525">
              <a:solidFill>
                <a:schemeClr val="tx1"/>
              </a:solidFill>
              <a:prstDash val="lg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810" name="Text Box 18"/>
            <p:cNvSpPr txBox="1">
              <a:spLocks noChangeArrowheads="1"/>
            </p:cNvSpPr>
            <p:nvPr/>
          </p:nvSpPr>
          <p:spPr bwMode="auto">
            <a:xfrm>
              <a:off x="461" y="1040"/>
              <a:ext cx="58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Kernel    </a:t>
              </a:r>
            </a:p>
          </p:txBody>
        </p:sp>
        <p:sp>
          <p:nvSpPr>
            <p:cNvPr id="33811" name="Text Box 19"/>
            <p:cNvSpPr txBox="1">
              <a:spLocks noChangeArrowheads="1"/>
            </p:cNvSpPr>
            <p:nvPr/>
          </p:nvSpPr>
          <p:spPr bwMode="auto">
            <a:xfrm>
              <a:off x="518" y="515"/>
              <a:ext cx="738"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Program 1  </a:t>
              </a:r>
            </a:p>
          </p:txBody>
        </p:sp>
        <p:sp>
          <p:nvSpPr>
            <p:cNvPr id="33812" name="Text Box 20"/>
            <p:cNvSpPr txBox="1">
              <a:spLocks noChangeArrowheads="1"/>
            </p:cNvSpPr>
            <p:nvPr/>
          </p:nvSpPr>
          <p:spPr bwMode="auto">
            <a:xfrm>
              <a:off x="1678" y="511"/>
              <a:ext cx="738"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Program 2  </a:t>
              </a:r>
            </a:p>
          </p:txBody>
        </p:sp>
        <p:sp>
          <p:nvSpPr>
            <p:cNvPr id="33813" name="Text Box 21"/>
            <p:cNvSpPr txBox="1">
              <a:spLocks noChangeArrowheads="1"/>
            </p:cNvSpPr>
            <p:nvPr/>
          </p:nvSpPr>
          <p:spPr bwMode="auto">
            <a:xfrm>
              <a:off x="3694" y="511"/>
              <a:ext cx="744"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Program n  </a:t>
              </a:r>
            </a:p>
          </p:txBody>
        </p:sp>
        <p:sp>
          <p:nvSpPr>
            <p:cNvPr id="33814" name="Text Box 22"/>
            <p:cNvSpPr txBox="1">
              <a:spLocks noChangeArrowheads="1"/>
            </p:cNvSpPr>
            <p:nvPr/>
          </p:nvSpPr>
          <p:spPr bwMode="auto">
            <a:xfrm>
              <a:off x="2764" y="515"/>
              <a:ext cx="54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a:t>
              </a:r>
            </a:p>
          </p:txBody>
        </p:sp>
        <p:sp>
          <p:nvSpPr>
            <p:cNvPr id="33815" name="Text Box 23"/>
            <p:cNvSpPr txBox="1">
              <a:spLocks noChangeArrowheads="1"/>
            </p:cNvSpPr>
            <p:nvPr/>
          </p:nvSpPr>
          <p:spPr bwMode="auto">
            <a:xfrm>
              <a:off x="461" y="119"/>
              <a:ext cx="83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User  level     </a:t>
              </a:r>
            </a:p>
          </p:txBody>
        </p:sp>
        <p:sp>
          <p:nvSpPr>
            <p:cNvPr id="33816" name="Text Box 24"/>
            <p:cNvSpPr txBox="1">
              <a:spLocks noChangeArrowheads="1"/>
            </p:cNvSpPr>
            <p:nvPr/>
          </p:nvSpPr>
          <p:spPr bwMode="auto">
            <a:xfrm>
              <a:off x="3802" y="2365"/>
              <a:ext cx="1497"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Memory Manager      </a:t>
              </a:r>
            </a:p>
          </p:txBody>
        </p:sp>
        <p:cxnSp>
          <p:nvCxnSpPr>
            <p:cNvPr id="33817" name="AutoShape 25"/>
            <p:cNvCxnSpPr>
              <a:cxnSpLocks noChangeShapeType="1"/>
              <a:stCxn id="33797" idx="1"/>
              <a:endCxn id="33801" idx="1"/>
            </p:cNvCxnSpPr>
            <p:nvPr/>
          </p:nvCxnSpPr>
          <p:spPr bwMode="auto">
            <a:xfrm rot="10800000">
              <a:off x="288" y="2483"/>
              <a:ext cx="2189" cy="1347"/>
            </a:xfrm>
            <a:prstGeom prst="curvedConnector3">
              <a:avLst>
                <a:gd name="adj1" fmla="val 106579"/>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3818" name="Text Box 26"/>
            <p:cNvSpPr txBox="1">
              <a:spLocks noChangeArrowheads="1"/>
            </p:cNvSpPr>
            <p:nvPr/>
          </p:nvSpPr>
          <p:spPr bwMode="auto">
            <a:xfrm>
              <a:off x="172" y="3862"/>
              <a:ext cx="100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Timer interrupt   </a:t>
              </a:r>
            </a:p>
          </p:txBody>
        </p:sp>
        <p:cxnSp>
          <p:nvCxnSpPr>
            <p:cNvPr id="33819" name="AutoShape 27"/>
            <p:cNvCxnSpPr>
              <a:cxnSpLocks noChangeShapeType="1"/>
              <a:stCxn id="33797" idx="3"/>
              <a:endCxn id="33816" idx="3"/>
            </p:cNvCxnSpPr>
            <p:nvPr/>
          </p:nvCxnSpPr>
          <p:spPr bwMode="auto">
            <a:xfrm flipV="1">
              <a:off x="3226" y="2464"/>
              <a:ext cx="2073" cy="1366"/>
            </a:xfrm>
            <a:prstGeom prst="curvedConnector3">
              <a:avLst>
                <a:gd name="adj1" fmla="val 106898"/>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3820" name="Text Box 28"/>
            <p:cNvSpPr txBox="1">
              <a:spLocks noChangeArrowheads="1"/>
            </p:cNvSpPr>
            <p:nvPr/>
          </p:nvSpPr>
          <p:spPr bwMode="auto">
            <a:xfrm>
              <a:off x="3994" y="3866"/>
              <a:ext cx="68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Page fault </a:t>
              </a:r>
            </a:p>
          </p:txBody>
        </p:sp>
        <p:sp>
          <p:nvSpPr>
            <p:cNvPr id="33821" name="Line 29"/>
            <p:cNvSpPr>
              <a:spLocks noChangeShapeType="1"/>
            </p:cNvSpPr>
            <p:nvPr/>
          </p:nvSpPr>
          <p:spPr bwMode="auto">
            <a:xfrm>
              <a:off x="2822" y="2390"/>
              <a:ext cx="0" cy="80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22" name="Text Box 30"/>
            <p:cNvSpPr txBox="1">
              <a:spLocks noChangeArrowheads="1"/>
            </p:cNvSpPr>
            <p:nvPr/>
          </p:nvSpPr>
          <p:spPr bwMode="auto">
            <a:xfrm>
              <a:off x="2292" y="3290"/>
              <a:ext cx="116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Process dispatch    </a:t>
              </a:r>
            </a:p>
          </p:txBody>
        </p:sp>
        <p:sp>
          <p:nvSpPr>
            <p:cNvPr id="33823" name="Text Box 31"/>
            <p:cNvSpPr txBox="1">
              <a:spLocks noChangeArrowheads="1"/>
            </p:cNvSpPr>
            <p:nvPr/>
          </p:nvSpPr>
          <p:spPr bwMode="auto">
            <a:xfrm>
              <a:off x="5452" y="2052"/>
              <a:ext cx="22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a:t>
              </a:r>
            </a:p>
          </p:txBody>
        </p:sp>
        <p:sp>
          <p:nvSpPr>
            <p:cNvPr id="33824" name="Line 32"/>
            <p:cNvSpPr>
              <a:spLocks noChangeShapeType="1"/>
            </p:cNvSpPr>
            <p:nvPr/>
          </p:nvSpPr>
          <p:spPr bwMode="auto">
            <a:xfrm>
              <a:off x="5242" y="2192"/>
              <a:ext cx="19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25" name="Line 33"/>
            <p:cNvSpPr>
              <a:spLocks noChangeShapeType="1"/>
            </p:cNvSpPr>
            <p:nvPr/>
          </p:nvSpPr>
          <p:spPr bwMode="auto">
            <a:xfrm>
              <a:off x="3802" y="2218"/>
              <a:ext cx="19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26" name="Text Box 34"/>
            <p:cNvSpPr txBox="1">
              <a:spLocks noChangeArrowheads="1"/>
            </p:cNvSpPr>
            <p:nvPr/>
          </p:nvSpPr>
          <p:spPr bwMode="auto">
            <a:xfrm>
              <a:off x="3435" y="2007"/>
              <a:ext cx="48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freelist</a:t>
              </a:r>
            </a:p>
          </p:txBody>
        </p:sp>
        <p:sp>
          <p:nvSpPr>
            <p:cNvPr id="33827" name="Text Box 35"/>
            <p:cNvSpPr txBox="1">
              <a:spLocks noChangeArrowheads="1"/>
            </p:cNvSpPr>
            <p:nvPr/>
          </p:nvSpPr>
          <p:spPr bwMode="auto">
            <a:xfrm>
              <a:off x="3994" y="2077"/>
              <a:ext cx="556"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Pframe</a:t>
              </a:r>
              <a:endParaRPr lang="en-US" sz="1400" b="1" baseline="-25000"/>
            </a:p>
          </p:txBody>
        </p:sp>
        <p:sp>
          <p:nvSpPr>
            <p:cNvPr id="33828" name="Text Box 36"/>
            <p:cNvSpPr txBox="1">
              <a:spLocks noChangeArrowheads="1"/>
            </p:cNvSpPr>
            <p:nvPr/>
          </p:nvSpPr>
          <p:spPr bwMode="auto">
            <a:xfrm>
              <a:off x="4698" y="2077"/>
              <a:ext cx="555"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Pframe</a:t>
              </a:r>
              <a:endParaRPr lang="en-US" sz="1400" b="1" baseline="-25000"/>
            </a:p>
          </p:txBody>
        </p:sp>
        <p:cxnSp>
          <p:nvCxnSpPr>
            <p:cNvPr id="33829" name="AutoShape 37"/>
            <p:cNvCxnSpPr>
              <a:cxnSpLocks noChangeShapeType="1"/>
              <a:stCxn id="33827" idx="3"/>
              <a:endCxn id="33828" idx="1"/>
            </p:cNvCxnSpPr>
            <p:nvPr/>
          </p:nvCxnSpPr>
          <p:spPr bwMode="auto">
            <a:xfrm>
              <a:off x="4550" y="2176"/>
              <a:ext cx="148"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3830" name="Text Box 38"/>
            <p:cNvSpPr txBox="1">
              <a:spLocks noChangeArrowheads="1"/>
            </p:cNvSpPr>
            <p:nvPr/>
          </p:nvSpPr>
          <p:spPr bwMode="auto">
            <a:xfrm>
              <a:off x="3974" y="1066"/>
              <a:ext cx="40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PT</a:t>
              </a:r>
              <a:r>
                <a:rPr lang="en-US" sz="1400" b="1" baseline="-25000"/>
                <a:t>1</a:t>
              </a:r>
            </a:p>
          </p:txBody>
        </p:sp>
        <p:sp>
          <p:nvSpPr>
            <p:cNvPr id="33831" name="Rectangle 39"/>
            <p:cNvSpPr>
              <a:spLocks noChangeArrowheads="1"/>
            </p:cNvSpPr>
            <p:nvPr/>
          </p:nvSpPr>
          <p:spPr bwMode="auto">
            <a:xfrm>
              <a:off x="3917" y="1008"/>
              <a:ext cx="518"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3832" name="Text Box 40"/>
            <p:cNvSpPr txBox="1">
              <a:spLocks noChangeArrowheads="1"/>
            </p:cNvSpPr>
            <p:nvPr/>
          </p:nvSpPr>
          <p:spPr bwMode="auto">
            <a:xfrm>
              <a:off x="3974" y="1354"/>
              <a:ext cx="40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PT</a:t>
              </a:r>
              <a:r>
                <a:rPr lang="en-US" sz="1400" b="1" baseline="-25000"/>
                <a:t>2</a:t>
              </a:r>
            </a:p>
          </p:txBody>
        </p:sp>
        <p:sp>
          <p:nvSpPr>
            <p:cNvPr id="33833" name="Rectangle 41"/>
            <p:cNvSpPr>
              <a:spLocks noChangeArrowheads="1"/>
            </p:cNvSpPr>
            <p:nvPr/>
          </p:nvSpPr>
          <p:spPr bwMode="auto">
            <a:xfrm>
              <a:off x="3917" y="1296"/>
              <a:ext cx="518"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3834" name="Text Box 42"/>
            <p:cNvSpPr txBox="1">
              <a:spLocks noChangeArrowheads="1"/>
            </p:cNvSpPr>
            <p:nvPr/>
          </p:nvSpPr>
          <p:spPr bwMode="auto">
            <a:xfrm>
              <a:off x="4089" y="1562"/>
              <a:ext cx="147" cy="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a:t>
              </a:r>
            </a:p>
            <a:p>
              <a:pPr eaLnBrk="1" hangingPunct="1"/>
              <a:r>
                <a:rPr lang="en-US" sz="1400" b="1"/>
                <a:t>.</a:t>
              </a:r>
            </a:p>
            <a:p>
              <a:pPr eaLnBrk="1" hangingPunct="1"/>
              <a:endParaRPr lang="en-US" sz="1400" b="1"/>
            </a:p>
          </p:txBody>
        </p:sp>
        <p:sp>
          <p:nvSpPr>
            <p:cNvPr id="33835" name="Text Box 43"/>
            <p:cNvSpPr txBox="1">
              <a:spLocks noChangeArrowheads="1"/>
            </p:cNvSpPr>
            <p:nvPr/>
          </p:nvSpPr>
          <p:spPr bwMode="auto">
            <a:xfrm>
              <a:off x="4435" y="1066"/>
              <a:ext cx="40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DM</a:t>
              </a:r>
              <a:r>
                <a:rPr lang="en-US" sz="1400" b="1" baseline="-25000"/>
                <a:t>1</a:t>
              </a:r>
            </a:p>
          </p:txBody>
        </p:sp>
        <p:sp>
          <p:nvSpPr>
            <p:cNvPr id="33836" name="Rectangle 44"/>
            <p:cNvSpPr>
              <a:spLocks noChangeArrowheads="1"/>
            </p:cNvSpPr>
            <p:nvPr/>
          </p:nvSpPr>
          <p:spPr bwMode="auto">
            <a:xfrm>
              <a:off x="4436" y="1008"/>
              <a:ext cx="518"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3837" name="Text Box 45"/>
            <p:cNvSpPr txBox="1">
              <a:spLocks noChangeArrowheads="1"/>
            </p:cNvSpPr>
            <p:nvPr/>
          </p:nvSpPr>
          <p:spPr bwMode="auto">
            <a:xfrm>
              <a:off x="4435" y="1354"/>
              <a:ext cx="40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DM</a:t>
              </a:r>
              <a:r>
                <a:rPr lang="en-US" sz="1400" b="1" baseline="-25000"/>
                <a:t>2</a:t>
              </a:r>
            </a:p>
          </p:txBody>
        </p:sp>
        <p:sp>
          <p:nvSpPr>
            <p:cNvPr id="33838" name="Rectangle 46"/>
            <p:cNvSpPr>
              <a:spLocks noChangeArrowheads="1"/>
            </p:cNvSpPr>
            <p:nvPr/>
          </p:nvSpPr>
          <p:spPr bwMode="auto">
            <a:xfrm>
              <a:off x="4436" y="1296"/>
              <a:ext cx="518"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3839" name="Text Box 47"/>
            <p:cNvSpPr txBox="1">
              <a:spLocks noChangeArrowheads="1"/>
            </p:cNvSpPr>
            <p:nvPr/>
          </p:nvSpPr>
          <p:spPr bwMode="auto">
            <a:xfrm>
              <a:off x="4608" y="1585"/>
              <a:ext cx="147" cy="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a:t>
              </a:r>
            </a:p>
            <a:p>
              <a:pPr eaLnBrk="1" hangingPunct="1"/>
              <a:r>
                <a:rPr lang="en-US" sz="1400" b="1"/>
                <a:t>.</a:t>
              </a:r>
            </a:p>
            <a:p>
              <a:pPr eaLnBrk="1" hangingPunct="1"/>
              <a:endParaRPr lang="en-US" sz="1400" b="1"/>
            </a:p>
          </p:txBody>
        </p:sp>
        <p:sp>
          <p:nvSpPr>
            <p:cNvPr id="33840" name="Text Box 48"/>
            <p:cNvSpPr txBox="1">
              <a:spLocks noChangeArrowheads="1"/>
            </p:cNvSpPr>
            <p:nvPr/>
          </p:nvSpPr>
          <p:spPr bwMode="auto">
            <a:xfrm>
              <a:off x="3283" y="1674"/>
              <a:ext cx="320"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FT  </a:t>
              </a:r>
            </a:p>
          </p:txBody>
        </p:sp>
      </p:grpSp>
    </p:spTree>
    <p:extLst>
      <p:ext uri="{BB962C8B-B14F-4D97-AF65-F5344CB8AC3E}">
        <p14:creationId xmlns:p14="http://schemas.microsoft.com/office/powerpoint/2010/main" val="11762427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2025650" y="2419350"/>
            <a:ext cx="3741738" cy="2773363"/>
            <a:chOff x="522" y="125"/>
            <a:chExt cx="2358" cy="1747"/>
          </a:xfrm>
        </p:grpSpPr>
        <p:sp>
          <p:nvSpPr>
            <p:cNvPr id="34820" name="Rectangle 3"/>
            <p:cNvSpPr>
              <a:spLocks noChangeArrowheads="1"/>
            </p:cNvSpPr>
            <p:nvPr/>
          </p:nvSpPr>
          <p:spPr bwMode="auto">
            <a:xfrm>
              <a:off x="1728" y="432"/>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4821" name="Text Box 4"/>
            <p:cNvSpPr txBox="1">
              <a:spLocks noChangeArrowheads="1"/>
            </p:cNvSpPr>
            <p:nvPr/>
          </p:nvSpPr>
          <p:spPr bwMode="auto">
            <a:xfrm>
              <a:off x="1958" y="468"/>
              <a:ext cx="72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&lt;PID, VPN&gt;</a:t>
              </a:r>
            </a:p>
          </p:txBody>
        </p:sp>
        <p:sp>
          <p:nvSpPr>
            <p:cNvPr id="34822" name="Text Box 5"/>
            <p:cNvSpPr txBox="1">
              <a:spLocks noChangeArrowheads="1"/>
            </p:cNvSpPr>
            <p:nvPr/>
          </p:nvSpPr>
          <p:spPr bwMode="auto">
            <a:xfrm>
              <a:off x="1809" y="125"/>
              <a:ext cx="89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Circular queue</a:t>
              </a:r>
            </a:p>
          </p:txBody>
        </p:sp>
        <p:sp>
          <p:nvSpPr>
            <p:cNvPr id="34823" name="Rectangle 6"/>
            <p:cNvSpPr>
              <a:spLocks noChangeArrowheads="1"/>
            </p:cNvSpPr>
            <p:nvPr/>
          </p:nvSpPr>
          <p:spPr bwMode="auto">
            <a:xfrm>
              <a:off x="1728" y="720"/>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4824" name="Text Box 7"/>
            <p:cNvSpPr txBox="1">
              <a:spLocks noChangeArrowheads="1"/>
            </p:cNvSpPr>
            <p:nvPr/>
          </p:nvSpPr>
          <p:spPr bwMode="auto">
            <a:xfrm>
              <a:off x="1958" y="756"/>
              <a:ext cx="72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&lt;PID, VPN&gt;</a:t>
              </a:r>
            </a:p>
          </p:txBody>
        </p:sp>
        <p:sp>
          <p:nvSpPr>
            <p:cNvPr id="34825" name="Rectangle 8"/>
            <p:cNvSpPr>
              <a:spLocks noChangeArrowheads="1"/>
            </p:cNvSpPr>
            <p:nvPr/>
          </p:nvSpPr>
          <p:spPr bwMode="auto">
            <a:xfrm>
              <a:off x="1728" y="1008"/>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4826" name="Text Box 9"/>
            <p:cNvSpPr txBox="1">
              <a:spLocks noChangeArrowheads="1"/>
            </p:cNvSpPr>
            <p:nvPr/>
          </p:nvSpPr>
          <p:spPr bwMode="auto">
            <a:xfrm>
              <a:off x="1958" y="1044"/>
              <a:ext cx="7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         </a:t>
              </a:r>
            </a:p>
          </p:txBody>
        </p:sp>
        <p:sp>
          <p:nvSpPr>
            <p:cNvPr id="34827" name="Rectangle 10"/>
            <p:cNvSpPr>
              <a:spLocks noChangeArrowheads="1"/>
            </p:cNvSpPr>
            <p:nvPr/>
          </p:nvSpPr>
          <p:spPr bwMode="auto">
            <a:xfrm>
              <a:off x="1728" y="1296"/>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4828" name="Text Box 11"/>
            <p:cNvSpPr txBox="1">
              <a:spLocks noChangeArrowheads="1"/>
            </p:cNvSpPr>
            <p:nvPr/>
          </p:nvSpPr>
          <p:spPr bwMode="auto">
            <a:xfrm>
              <a:off x="1958" y="1332"/>
              <a:ext cx="72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&lt;PID, VPN&gt;</a:t>
              </a:r>
            </a:p>
          </p:txBody>
        </p:sp>
        <p:sp>
          <p:nvSpPr>
            <p:cNvPr id="34829" name="Text Box 12"/>
            <p:cNvSpPr txBox="1">
              <a:spLocks noChangeArrowheads="1"/>
            </p:cNvSpPr>
            <p:nvPr/>
          </p:nvSpPr>
          <p:spPr bwMode="auto">
            <a:xfrm>
              <a:off x="522" y="490"/>
              <a:ext cx="457"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sp>
          <p:nvSpPr>
            <p:cNvPr id="34830" name="Text Box 13"/>
            <p:cNvSpPr txBox="1">
              <a:spLocks noChangeArrowheads="1"/>
            </p:cNvSpPr>
            <p:nvPr/>
          </p:nvSpPr>
          <p:spPr bwMode="auto">
            <a:xfrm>
              <a:off x="541" y="1616"/>
              <a:ext cx="438"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Tail    </a:t>
              </a:r>
            </a:p>
          </p:txBody>
        </p:sp>
        <p:sp>
          <p:nvSpPr>
            <p:cNvPr id="34831" name="Rectangle 14"/>
            <p:cNvSpPr>
              <a:spLocks noChangeArrowheads="1"/>
            </p:cNvSpPr>
            <p:nvPr/>
          </p:nvSpPr>
          <p:spPr bwMode="auto">
            <a:xfrm>
              <a:off x="1728" y="1584"/>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4832" name="Text Box 15"/>
            <p:cNvSpPr txBox="1">
              <a:spLocks noChangeArrowheads="1"/>
            </p:cNvSpPr>
            <p:nvPr/>
          </p:nvSpPr>
          <p:spPr bwMode="auto">
            <a:xfrm>
              <a:off x="2125" y="1620"/>
              <a:ext cx="44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cxnSp>
          <p:nvCxnSpPr>
            <p:cNvPr id="34833" name="AutoShape 16"/>
            <p:cNvCxnSpPr>
              <a:cxnSpLocks noChangeShapeType="1"/>
              <a:stCxn id="34829" idx="3"/>
              <a:endCxn id="34820" idx="1"/>
            </p:cNvCxnSpPr>
            <p:nvPr/>
          </p:nvCxnSpPr>
          <p:spPr bwMode="auto">
            <a:xfrm flipV="1">
              <a:off x="979" y="576"/>
              <a:ext cx="749" cy="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4834" name="AutoShape 17"/>
            <p:cNvCxnSpPr>
              <a:cxnSpLocks noChangeShapeType="1"/>
              <a:stCxn id="34830" idx="3"/>
              <a:endCxn id="34831" idx="1"/>
            </p:cNvCxnSpPr>
            <p:nvPr/>
          </p:nvCxnSpPr>
          <p:spPr bwMode="auto">
            <a:xfrm>
              <a:off x="979" y="1715"/>
              <a:ext cx="749" cy="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4835" name="Text Box 18"/>
            <p:cNvSpPr txBox="1">
              <a:spLocks noChangeArrowheads="1"/>
            </p:cNvSpPr>
            <p:nvPr/>
          </p:nvSpPr>
          <p:spPr bwMode="auto">
            <a:xfrm>
              <a:off x="535" y="986"/>
              <a:ext cx="444"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Full    </a:t>
              </a:r>
            </a:p>
          </p:txBody>
        </p:sp>
      </p:grpSp>
      <p:sp>
        <p:nvSpPr>
          <p:cNvPr id="34819" name="Rectangle 19"/>
          <p:cNvSpPr>
            <a:spLocks noGrp="1" noChangeArrowheads="1"/>
          </p:cNvSpPr>
          <p:nvPr>
            <p:ph type="title"/>
          </p:nvPr>
        </p:nvSpPr>
        <p:spPr/>
        <p:txBody>
          <a:bodyPr/>
          <a:lstStyle/>
          <a:p>
            <a:pPr eaLnBrk="1" hangingPunct="1"/>
            <a:r>
              <a:rPr lang="en-US">
                <a:latin typeface="Arial" charset="0"/>
                <a:cs typeface="Arial" charset="0"/>
              </a:rPr>
              <a:t>FIFO Page Replacement</a:t>
            </a:r>
          </a:p>
        </p:txBody>
      </p:sp>
    </p:spTree>
    <p:extLst>
      <p:ext uri="{BB962C8B-B14F-4D97-AF65-F5344CB8AC3E}">
        <p14:creationId xmlns:p14="http://schemas.microsoft.com/office/powerpoint/2010/main" val="12777520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2058053" y="4059210"/>
            <a:ext cx="4114800" cy="2681288"/>
            <a:chOff x="403" y="125"/>
            <a:chExt cx="2592" cy="1689"/>
          </a:xfrm>
        </p:grpSpPr>
        <p:sp>
          <p:nvSpPr>
            <p:cNvPr id="35844" name="Rectangle 3"/>
            <p:cNvSpPr>
              <a:spLocks noChangeArrowheads="1"/>
            </p:cNvSpPr>
            <p:nvPr/>
          </p:nvSpPr>
          <p:spPr bwMode="auto">
            <a:xfrm>
              <a:off x="1728" y="432"/>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5845" name="Text Box 4"/>
            <p:cNvSpPr txBox="1">
              <a:spLocks noChangeArrowheads="1"/>
            </p:cNvSpPr>
            <p:nvPr/>
          </p:nvSpPr>
          <p:spPr bwMode="auto">
            <a:xfrm>
              <a:off x="1958" y="468"/>
              <a:ext cx="631"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35846" name="Text Box 5"/>
            <p:cNvSpPr txBox="1">
              <a:spLocks noChangeArrowheads="1"/>
            </p:cNvSpPr>
            <p:nvPr/>
          </p:nvSpPr>
          <p:spPr bwMode="auto">
            <a:xfrm>
              <a:off x="1809" y="125"/>
              <a:ext cx="11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Circular queue</a:t>
              </a:r>
            </a:p>
          </p:txBody>
        </p:sp>
        <p:sp>
          <p:nvSpPr>
            <p:cNvPr id="35847" name="Rectangle 6"/>
            <p:cNvSpPr>
              <a:spLocks noChangeArrowheads="1"/>
            </p:cNvSpPr>
            <p:nvPr/>
          </p:nvSpPr>
          <p:spPr bwMode="auto">
            <a:xfrm>
              <a:off x="1728" y="720"/>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5848" name="Text Box 7"/>
            <p:cNvSpPr txBox="1">
              <a:spLocks noChangeArrowheads="1"/>
            </p:cNvSpPr>
            <p:nvPr/>
          </p:nvSpPr>
          <p:spPr bwMode="auto">
            <a:xfrm>
              <a:off x="1958" y="756"/>
              <a:ext cx="60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35849" name="Rectangle 8"/>
            <p:cNvSpPr>
              <a:spLocks noChangeArrowheads="1"/>
            </p:cNvSpPr>
            <p:nvPr/>
          </p:nvSpPr>
          <p:spPr bwMode="auto">
            <a:xfrm>
              <a:off x="1728" y="1008"/>
              <a:ext cx="1152" cy="28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5850" name="Text Box 9"/>
            <p:cNvSpPr txBox="1">
              <a:spLocks noChangeArrowheads="1"/>
            </p:cNvSpPr>
            <p:nvPr/>
          </p:nvSpPr>
          <p:spPr bwMode="auto">
            <a:xfrm>
              <a:off x="1958" y="1044"/>
              <a:ext cx="72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35851" name="Text Box 10"/>
            <p:cNvSpPr txBox="1">
              <a:spLocks noChangeArrowheads="1"/>
            </p:cNvSpPr>
            <p:nvPr/>
          </p:nvSpPr>
          <p:spPr bwMode="auto">
            <a:xfrm>
              <a:off x="522" y="490"/>
              <a:ext cx="457"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sp>
          <p:nvSpPr>
            <p:cNvPr id="35852" name="Text Box 11"/>
            <p:cNvSpPr txBox="1">
              <a:spLocks noChangeArrowheads="1"/>
            </p:cNvSpPr>
            <p:nvPr/>
          </p:nvSpPr>
          <p:spPr bwMode="auto">
            <a:xfrm>
              <a:off x="541" y="1616"/>
              <a:ext cx="438"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Tail    </a:t>
              </a:r>
            </a:p>
          </p:txBody>
        </p:sp>
        <p:cxnSp>
          <p:nvCxnSpPr>
            <p:cNvPr id="35853" name="AutoShape 12"/>
            <p:cNvCxnSpPr>
              <a:cxnSpLocks noChangeShapeType="1"/>
              <a:stCxn id="35851" idx="3"/>
              <a:endCxn id="35844" idx="1"/>
            </p:cNvCxnSpPr>
            <p:nvPr/>
          </p:nvCxnSpPr>
          <p:spPr bwMode="auto">
            <a:xfrm flipV="1">
              <a:off x="979" y="576"/>
              <a:ext cx="749" cy="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5854" name="AutoShape 13"/>
            <p:cNvCxnSpPr>
              <a:cxnSpLocks noChangeShapeType="1"/>
              <a:stCxn id="35852" idx="3"/>
              <a:endCxn id="35844" idx="1"/>
            </p:cNvCxnSpPr>
            <p:nvPr/>
          </p:nvCxnSpPr>
          <p:spPr bwMode="auto">
            <a:xfrm flipV="1">
              <a:off x="979" y="576"/>
              <a:ext cx="749" cy="1139"/>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5855" name="Text Box 14"/>
            <p:cNvSpPr txBox="1">
              <a:spLocks noChangeArrowheads="1"/>
            </p:cNvSpPr>
            <p:nvPr/>
          </p:nvSpPr>
          <p:spPr bwMode="auto">
            <a:xfrm>
              <a:off x="403" y="986"/>
              <a:ext cx="856" cy="1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Full = false     </a:t>
              </a:r>
            </a:p>
          </p:txBody>
        </p:sp>
      </p:grpSp>
      <p:sp>
        <p:nvSpPr>
          <p:cNvPr id="35843" name="Text Box 15"/>
          <p:cNvSpPr txBox="1">
            <a:spLocks noChangeArrowheads="1"/>
          </p:cNvSpPr>
          <p:nvPr/>
        </p:nvSpPr>
        <p:spPr bwMode="auto">
          <a:xfrm>
            <a:off x="1074601" y="1930426"/>
            <a:ext cx="6904029" cy="1754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Consider a string of page references by a process:</a:t>
            </a:r>
          </a:p>
          <a:p>
            <a:pPr eaLnBrk="1" hangingPunct="1"/>
            <a:r>
              <a:rPr lang="en-US" sz="1800" dirty="0"/>
              <a:t>Reference number:    1   2   3   4   5   6   7   8   9   10   11   12   13</a:t>
            </a:r>
          </a:p>
          <a:p>
            <a:pPr eaLnBrk="1" hangingPunct="1"/>
            <a:r>
              <a:rPr lang="en-US" sz="1800" dirty="0"/>
              <a:t>                                   ----------------------------------------------------------</a:t>
            </a:r>
          </a:p>
          <a:p>
            <a:pPr eaLnBrk="1" hangingPunct="1"/>
            <a:r>
              <a:rPr lang="en-US" sz="1800" dirty="0"/>
              <a:t>Virtual page number:  9   0   3   4   0   5   0   6   4    5     0     5     4</a:t>
            </a:r>
          </a:p>
          <a:p>
            <a:pPr eaLnBrk="1" hangingPunct="1"/>
            <a:r>
              <a:rPr lang="en-US" sz="1800" dirty="0"/>
              <a:t> </a:t>
            </a:r>
          </a:p>
          <a:p>
            <a:pPr eaLnBrk="1" hangingPunct="1"/>
            <a:r>
              <a:rPr lang="en-US" sz="1800" dirty="0"/>
              <a:t>Assume there are 3 physical frames. </a:t>
            </a:r>
          </a:p>
        </p:txBody>
      </p:sp>
      <p:sp>
        <p:nvSpPr>
          <p:cNvPr id="2" name="Title 1"/>
          <p:cNvSpPr>
            <a:spLocks noGrp="1"/>
          </p:cNvSpPr>
          <p:nvPr>
            <p:ph type="title"/>
          </p:nvPr>
        </p:nvSpPr>
        <p:spPr/>
        <p:txBody>
          <a:bodyPr/>
          <a:lstStyle/>
          <a:p>
            <a:r>
              <a:rPr lang="en-US" dirty="0"/>
              <a:t>FIFO example</a:t>
            </a:r>
          </a:p>
        </p:txBody>
      </p:sp>
    </p:spTree>
    <p:extLst>
      <p:ext uri="{BB962C8B-B14F-4D97-AF65-F5344CB8AC3E}">
        <p14:creationId xmlns:p14="http://schemas.microsoft.com/office/powerpoint/2010/main" val="30535374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a:off x="2744788" y="6858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2996" name="Text Box 4"/>
          <p:cNvSpPr txBox="1">
            <a:spLocks noChangeArrowheads="1"/>
          </p:cNvSpPr>
          <p:nvPr/>
        </p:nvSpPr>
        <p:spPr bwMode="auto">
          <a:xfrm>
            <a:off x="3109913" y="742950"/>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9   </a:t>
            </a:r>
          </a:p>
        </p:txBody>
      </p:sp>
      <p:sp>
        <p:nvSpPr>
          <p:cNvPr id="212997" name="Rectangle 5"/>
          <p:cNvSpPr>
            <a:spLocks noChangeArrowheads="1"/>
          </p:cNvSpPr>
          <p:nvPr/>
        </p:nvSpPr>
        <p:spPr bwMode="auto">
          <a:xfrm>
            <a:off x="2744788" y="11430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2998" name="Text Box 6"/>
          <p:cNvSpPr txBox="1">
            <a:spLocks noChangeArrowheads="1"/>
          </p:cNvSpPr>
          <p:nvPr/>
        </p:nvSpPr>
        <p:spPr bwMode="auto">
          <a:xfrm>
            <a:off x="3109913" y="1200150"/>
            <a:ext cx="9525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212999" name="Rectangle 7"/>
          <p:cNvSpPr>
            <a:spLocks noChangeArrowheads="1"/>
          </p:cNvSpPr>
          <p:nvPr/>
        </p:nvSpPr>
        <p:spPr bwMode="auto">
          <a:xfrm>
            <a:off x="2744788" y="16002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00" name="Text Box 8"/>
          <p:cNvSpPr txBox="1">
            <a:spLocks noChangeArrowheads="1"/>
          </p:cNvSpPr>
          <p:nvPr/>
        </p:nvSpPr>
        <p:spPr bwMode="auto">
          <a:xfrm>
            <a:off x="3109913" y="1657350"/>
            <a:ext cx="11493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213001" name="Text Box 9"/>
          <p:cNvSpPr txBox="1">
            <a:spLocks noChangeArrowheads="1"/>
          </p:cNvSpPr>
          <p:nvPr/>
        </p:nvSpPr>
        <p:spPr bwMode="auto">
          <a:xfrm>
            <a:off x="1654175" y="777875"/>
            <a:ext cx="725488"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sp>
        <p:nvSpPr>
          <p:cNvPr id="213002" name="Text Box 10"/>
          <p:cNvSpPr txBox="1">
            <a:spLocks noChangeArrowheads="1"/>
          </p:cNvSpPr>
          <p:nvPr/>
        </p:nvSpPr>
        <p:spPr bwMode="auto">
          <a:xfrm>
            <a:off x="1592263" y="1965325"/>
            <a:ext cx="695325"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Tail    </a:t>
            </a:r>
          </a:p>
        </p:txBody>
      </p:sp>
      <p:cxnSp>
        <p:nvCxnSpPr>
          <p:cNvPr id="213003" name="AutoShape 11"/>
          <p:cNvCxnSpPr>
            <a:cxnSpLocks noChangeShapeType="1"/>
            <a:stCxn id="213001" idx="3"/>
            <a:endCxn id="212995" idx="1"/>
          </p:cNvCxnSpPr>
          <p:nvPr/>
        </p:nvCxnSpPr>
        <p:spPr bwMode="auto">
          <a:xfrm flipV="1">
            <a:off x="2379663" y="914400"/>
            <a:ext cx="365125" cy="206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3004" name="AutoShape 12"/>
          <p:cNvCxnSpPr>
            <a:cxnSpLocks noChangeShapeType="1"/>
            <a:stCxn id="213002" idx="3"/>
            <a:endCxn id="212997" idx="1"/>
          </p:cNvCxnSpPr>
          <p:nvPr/>
        </p:nvCxnSpPr>
        <p:spPr bwMode="auto">
          <a:xfrm flipV="1">
            <a:off x="2287588" y="1371600"/>
            <a:ext cx="457200" cy="75088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3005" name="Text Box 13"/>
          <p:cNvSpPr txBox="1">
            <a:spLocks noChangeArrowheads="1"/>
          </p:cNvSpPr>
          <p:nvPr/>
        </p:nvSpPr>
        <p:spPr bwMode="auto">
          <a:xfrm>
            <a:off x="1020763" y="1325563"/>
            <a:ext cx="1358900"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Full = false     </a:t>
            </a:r>
          </a:p>
        </p:txBody>
      </p:sp>
      <p:sp>
        <p:nvSpPr>
          <p:cNvPr id="213006" name="Text Box 14"/>
          <p:cNvSpPr txBox="1">
            <a:spLocks noChangeArrowheads="1"/>
          </p:cNvSpPr>
          <p:nvPr/>
        </p:nvSpPr>
        <p:spPr bwMode="auto">
          <a:xfrm>
            <a:off x="2652713" y="288925"/>
            <a:ext cx="1828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#1 (PF)</a:t>
            </a:r>
          </a:p>
        </p:txBody>
      </p:sp>
      <p:sp>
        <p:nvSpPr>
          <p:cNvPr id="213007" name="Rectangle 15"/>
          <p:cNvSpPr>
            <a:spLocks noChangeArrowheads="1"/>
          </p:cNvSpPr>
          <p:nvPr/>
        </p:nvSpPr>
        <p:spPr bwMode="auto">
          <a:xfrm>
            <a:off x="6494463" y="7191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08" name="Text Box 16"/>
          <p:cNvSpPr txBox="1">
            <a:spLocks noChangeArrowheads="1"/>
          </p:cNvSpPr>
          <p:nvPr/>
        </p:nvSpPr>
        <p:spPr bwMode="auto">
          <a:xfrm>
            <a:off x="6859588" y="776288"/>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9   </a:t>
            </a:r>
          </a:p>
        </p:txBody>
      </p:sp>
      <p:sp>
        <p:nvSpPr>
          <p:cNvPr id="213009" name="Rectangle 17"/>
          <p:cNvSpPr>
            <a:spLocks noChangeArrowheads="1"/>
          </p:cNvSpPr>
          <p:nvPr/>
        </p:nvSpPr>
        <p:spPr bwMode="auto">
          <a:xfrm>
            <a:off x="6494463" y="11763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10" name="Text Box 18"/>
          <p:cNvSpPr txBox="1">
            <a:spLocks noChangeArrowheads="1"/>
          </p:cNvSpPr>
          <p:nvPr/>
        </p:nvSpPr>
        <p:spPr bwMode="auto">
          <a:xfrm>
            <a:off x="6859588" y="1233488"/>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3011" name="Rectangle 19"/>
          <p:cNvSpPr>
            <a:spLocks noChangeArrowheads="1"/>
          </p:cNvSpPr>
          <p:nvPr/>
        </p:nvSpPr>
        <p:spPr bwMode="auto">
          <a:xfrm>
            <a:off x="6494463" y="16335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12" name="Text Box 20"/>
          <p:cNvSpPr txBox="1">
            <a:spLocks noChangeArrowheads="1"/>
          </p:cNvSpPr>
          <p:nvPr/>
        </p:nvSpPr>
        <p:spPr bwMode="auto">
          <a:xfrm>
            <a:off x="6859588" y="1690688"/>
            <a:ext cx="11493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213013" name="Text Box 21"/>
          <p:cNvSpPr txBox="1">
            <a:spLocks noChangeArrowheads="1"/>
          </p:cNvSpPr>
          <p:nvPr/>
        </p:nvSpPr>
        <p:spPr bwMode="auto">
          <a:xfrm>
            <a:off x="5403850" y="811213"/>
            <a:ext cx="725488"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sp>
        <p:nvSpPr>
          <p:cNvPr id="213014" name="Text Box 22"/>
          <p:cNvSpPr txBox="1">
            <a:spLocks noChangeArrowheads="1"/>
          </p:cNvSpPr>
          <p:nvPr/>
        </p:nvSpPr>
        <p:spPr bwMode="auto">
          <a:xfrm>
            <a:off x="5341938" y="1998663"/>
            <a:ext cx="695325"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Tail    </a:t>
            </a:r>
          </a:p>
        </p:txBody>
      </p:sp>
      <p:cxnSp>
        <p:nvCxnSpPr>
          <p:cNvPr id="213015" name="AutoShape 23"/>
          <p:cNvCxnSpPr>
            <a:cxnSpLocks noChangeShapeType="1"/>
            <a:stCxn id="213013" idx="3"/>
            <a:endCxn id="213007" idx="1"/>
          </p:cNvCxnSpPr>
          <p:nvPr/>
        </p:nvCxnSpPr>
        <p:spPr bwMode="auto">
          <a:xfrm flipV="1">
            <a:off x="6129338" y="947738"/>
            <a:ext cx="365125" cy="2063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3016" name="AutoShape 24"/>
          <p:cNvCxnSpPr>
            <a:cxnSpLocks noChangeShapeType="1"/>
            <a:stCxn id="213014" idx="3"/>
            <a:endCxn id="213011" idx="1"/>
          </p:cNvCxnSpPr>
          <p:nvPr/>
        </p:nvCxnSpPr>
        <p:spPr bwMode="auto">
          <a:xfrm flipV="1">
            <a:off x="6037263" y="1862138"/>
            <a:ext cx="457200" cy="29368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3017" name="Text Box 25"/>
          <p:cNvSpPr txBox="1">
            <a:spLocks noChangeArrowheads="1"/>
          </p:cNvSpPr>
          <p:nvPr/>
        </p:nvSpPr>
        <p:spPr bwMode="auto">
          <a:xfrm>
            <a:off x="4770438" y="1358900"/>
            <a:ext cx="1358900"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Full = false     </a:t>
            </a:r>
          </a:p>
        </p:txBody>
      </p:sp>
      <p:sp>
        <p:nvSpPr>
          <p:cNvPr id="213018" name="Text Box 26"/>
          <p:cNvSpPr txBox="1">
            <a:spLocks noChangeArrowheads="1"/>
          </p:cNvSpPr>
          <p:nvPr/>
        </p:nvSpPr>
        <p:spPr bwMode="auto">
          <a:xfrm>
            <a:off x="6402388" y="288925"/>
            <a:ext cx="1828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#2 (PF)</a:t>
            </a:r>
          </a:p>
        </p:txBody>
      </p:sp>
      <p:sp>
        <p:nvSpPr>
          <p:cNvPr id="213019" name="Rectangle 27"/>
          <p:cNvSpPr>
            <a:spLocks noChangeArrowheads="1"/>
          </p:cNvSpPr>
          <p:nvPr/>
        </p:nvSpPr>
        <p:spPr bwMode="auto">
          <a:xfrm>
            <a:off x="2744788" y="28527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20" name="Text Box 28"/>
          <p:cNvSpPr txBox="1">
            <a:spLocks noChangeArrowheads="1"/>
          </p:cNvSpPr>
          <p:nvPr/>
        </p:nvSpPr>
        <p:spPr bwMode="auto">
          <a:xfrm>
            <a:off x="3109913" y="2909888"/>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9   </a:t>
            </a:r>
          </a:p>
        </p:txBody>
      </p:sp>
      <p:sp>
        <p:nvSpPr>
          <p:cNvPr id="213021" name="Rectangle 29"/>
          <p:cNvSpPr>
            <a:spLocks noChangeArrowheads="1"/>
          </p:cNvSpPr>
          <p:nvPr/>
        </p:nvSpPr>
        <p:spPr bwMode="auto">
          <a:xfrm>
            <a:off x="2744788" y="33099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22" name="Text Box 30"/>
          <p:cNvSpPr txBox="1">
            <a:spLocks noChangeArrowheads="1"/>
          </p:cNvSpPr>
          <p:nvPr/>
        </p:nvSpPr>
        <p:spPr bwMode="auto">
          <a:xfrm>
            <a:off x="3109913" y="3367088"/>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3023" name="Rectangle 31"/>
          <p:cNvSpPr>
            <a:spLocks noChangeArrowheads="1"/>
          </p:cNvSpPr>
          <p:nvPr/>
        </p:nvSpPr>
        <p:spPr bwMode="auto">
          <a:xfrm>
            <a:off x="2744788" y="37671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24" name="Text Box 32"/>
          <p:cNvSpPr txBox="1">
            <a:spLocks noChangeArrowheads="1"/>
          </p:cNvSpPr>
          <p:nvPr/>
        </p:nvSpPr>
        <p:spPr bwMode="auto">
          <a:xfrm>
            <a:off x="3109913" y="3824288"/>
            <a:ext cx="1020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3025" name="Text Box 33"/>
          <p:cNvSpPr txBox="1">
            <a:spLocks noChangeArrowheads="1"/>
          </p:cNvSpPr>
          <p:nvPr/>
        </p:nvSpPr>
        <p:spPr bwMode="auto">
          <a:xfrm>
            <a:off x="1654175" y="2944813"/>
            <a:ext cx="725488"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sp>
        <p:nvSpPr>
          <p:cNvPr id="213026" name="Text Box 34"/>
          <p:cNvSpPr txBox="1">
            <a:spLocks noChangeArrowheads="1"/>
          </p:cNvSpPr>
          <p:nvPr/>
        </p:nvSpPr>
        <p:spPr bwMode="auto">
          <a:xfrm>
            <a:off x="1592263" y="4132263"/>
            <a:ext cx="695325"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Tail    </a:t>
            </a:r>
          </a:p>
        </p:txBody>
      </p:sp>
      <p:cxnSp>
        <p:nvCxnSpPr>
          <p:cNvPr id="213027" name="AutoShape 35"/>
          <p:cNvCxnSpPr>
            <a:cxnSpLocks noChangeShapeType="1"/>
            <a:stCxn id="213025" idx="3"/>
            <a:endCxn id="213019" idx="1"/>
          </p:cNvCxnSpPr>
          <p:nvPr/>
        </p:nvCxnSpPr>
        <p:spPr bwMode="auto">
          <a:xfrm flipV="1">
            <a:off x="2379663" y="3081338"/>
            <a:ext cx="365125" cy="2063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3028" name="AutoShape 36"/>
          <p:cNvCxnSpPr>
            <a:cxnSpLocks noChangeShapeType="1"/>
            <a:stCxn id="213026" idx="3"/>
            <a:endCxn id="213019" idx="1"/>
          </p:cNvCxnSpPr>
          <p:nvPr/>
        </p:nvCxnSpPr>
        <p:spPr bwMode="auto">
          <a:xfrm flipV="1">
            <a:off x="2287588" y="3081338"/>
            <a:ext cx="457200" cy="120808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3029" name="Text Box 37"/>
          <p:cNvSpPr txBox="1">
            <a:spLocks noChangeArrowheads="1"/>
          </p:cNvSpPr>
          <p:nvPr/>
        </p:nvSpPr>
        <p:spPr bwMode="auto">
          <a:xfrm>
            <a:off x="1020763" y="3492500"/>
            <a:ext cx="1290637"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Full = true     </a:t>
            </a:r>
          </a:p>
        </p:txBody>
      </p:sp>
      <p:sp>
        <p:nvSpPr>
          <p:cNvPr id="213030" name="Text Box 38"/>
          <p:cNvSpPr txBox="1">
            <a:spLocks noChangeArrowheads="1"/>
          </p:cNvSpPr>
          <p:nvPr/>
        </p:nvSpPr>
        <p:spPr bwMode="auto">
          <a:xfrm>
            <a:off x="2652713" y="2422525"/>
            <a:ext cx="1828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#3 (PF)</a:t>
            </a:r>
          </a:p>
        </p:txBody>
      </p:sp>
      <p:sp>
        <p:nvSpPr>
          <p:cNvPr id="213031" name="Rectangle 39"/>
          <p:cNvSpPr>
            <a:spLocks noChangeArrowheads="1"/>
          </p:cNvSpPr>
          <p:nvPr/>
        </p:nvSpPr>
        <p:spPr bwMode="auto">
          <a:xfrm>
            <a:off x="6402388" y="28702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32" name="Text Box 40"/>
          <p:cNvSpPr txBox="1">
            <a:spLocks noChangeArrowheads="1"/>
          </p:cNvSpPr>
          <p:nvPr/>
        </p:nvSpPr>
        <p:spPr bwMode="auto">
          <a:xfrm>
            <a:off x="6767513" y="2927350"/>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4   </a:t>
            </a:r>
          </a:p>
        </p:txBody>
      </p:sp>
      <p:sp>
        <p:nvSpPr>
          <p:cNvPr id="213033" name="Rectangle 41"/>
          <p:cNvSpPr>
            <a:spLocks noChangeArrowheads="1"/>
          </p:cNvSpPr>
          <p:nvPr/>
        </p:nvSpPr>
        <p:spPr bwMode="auto">
          <a:xfrm>
            <a:off x="6402388" y="33274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34" name="Text Box 42"/>
          <p:cNvSpPr txBox="1">
            <a:spLocks noChangeArrowheads="1"/>
          </p:cNvSpPr>
          <p:nvPr/>
        </p:nvSpPr>
        <p:spPr bwMode="auto">
          <a:xfrm>
            <a:off x="6767513" y="3384550"/>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3035" name="Rectangle 43"/>
          <p:cNvSpPr>
            <a:spLocks noChangeArrowheads="1"/>
          </p:cNvSpPr>
          <p:nvPr/>
        </p:nvSpPr>
        <p:spPr bwMode="auto">
          <a:xfrm>
            <a:off x="6402388" y="3784600"/>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36" name="Text Box 44"/>
          <p:cNvSpPr txBox="1">
            <a:spLocks noChangeArrowheads="1"/>
          </p:cNvSpPr>
          <p:nvPr/>
        </p:nvSpPr>
        <p:spPr bwMode="auto">
          <a:xfrm>
            <a:off x="6767513" y="3841750"/>
            <a:ext cx="1020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3037" name="Text Box 45"/>
          <p:cNvSpPr txBox="1">
            <a:spLocks noChangeArrowheads="1"/>
          </p:cNvSpPr>
          <p:nvPr/>
        </p:nvSpPr>
        <p:spPr bwMode="auto">
          <a:xfrm>
            <a:off x="5311775" y="2962275"/>
            <a:ext cx="725488"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sp>
        <p:nvSpPr>
          <p:cNvPr id="213038" name="Text Box 46"/>
          <p:cNvSpPr txBox="1">
            <a:spLocks noChangeArrowheads="1"/>
          </p:cNvSpPr>
          <p:nvPr/>
        </p:nvSpPr>
        <p:spPr bwMode="auto">
          <a:xfrm>
            <a:off x="5249863" y="4149725"/>
            <a:ext cx="695325"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Tail    </a:t>
            </a:r>
          </a:p>
        </p:txBody>
      </p:sp>
      <p:cxnSp>
        <p:nvCxnSpPr>
          <p:cNvPr id="213039" name="AutoShape 47"/>
          <p:cNvCxnSpPr>
            <a:cxnSpLocks noChangeShapeType="1"/>
            <a:stCxn id="213037" idx="3"/>
            <a:endCxn id="213033" idx="1"/>
          </p:cNvCxnSpPr>
          <p:nvPr/>
        </p:nvCxnSpPr>
        <p:spPr bwMode="auto">
          <a:xfrm>
            <a:off x="6037263" y="3119438"/>
            <a:ext cx="365125" cy="43656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3040" name="AutoShape 48"/>
          <p:cNvCxnSpPr>
            <a:cxnSpLocks noChangeShapeType="1"/>
            <a:stCxn id="213038" idx="3"/>
            <a:endCxn id="213033" idx="1"/>
          </p:cNvCxnSpPr>
          <p:nvPr/>
        </p:nvCxnSpPr>
        <p:spPr bwMode="auto">
          <a:xfrm flipV="1">
            <a:off x="5945188" y="3556000"/>
            <a:ext cx="457200" cy="75088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3041" name="Text Box 49"/>
          <p:cNvSpPr txBox="1">
            <a:spLocks noChangeArrowheads="1"/>
          </p:cNvSpPr>
          <p:nvPr/>
        </p:nvSpPr>
        <p:spPr bwMode="auto">
          <a:xfrm>
            <a:off x="4678363" y="3509963"/>
            <a:ext cx="1290637"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Full = true     </a:t>
            </a:r>
          </a:p>
        </p:txBody>
      </p:sp>
      <p:sp>
        <p:nvSpPr>
          <p:cNvPr id="213042" name="Text Box 50"/>
          <p:cNvSpPr txBox="1">
            <a:spLocks noChangeArrowheads="1"/>
          </p:cNvSpPr>
          <p:nvPr/>
        </p:nvSpPr>
        <p:spPr bwMode="auto">
          <a:xfrm>
            <a:off x="6310313" y="2439988"/>
            <a:ext cx="19208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#4 (PF)</a:t>
            </a:r>
          </a:p>
        </p:txBody>
      </p:sp>
      <p:sp>
        <p:nvSpPr>
          <p:cNvPr id="213043" name="Rectangle 51"/>
          <p:cNvSpPr>
            <a:spLocks noChangeArrowheads="1"/>
          </p:cNvSpPr>
          <p:nvPr/>
        </p:nvSpPr>
        <p:spPr bwMode="auto">
          <a:xfrm>
            <a:off x="2732088" y="5127625"/>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44" name="Text Box 52"/>
          <p:cNvSpPr txBox="1">
            <a:spLocks noChangeArrowheads="1"/>
          </p:cNvSpPr>
          <p:nvPr/>
        </p:nvSpPr>
        <p:spPr bwMode="auto">
          <a:xfrm>
            <a:off x="3097213" y="5184775"/>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4   </a:t>
            </a:r>
          </a:p>
        </p:txBody>
      </p:sp>
      <p:sp>
        <p:nvSpPr>
          <p:cNvPr id="213045" name="Rectangle 53"/>
          <p:cNvSpPr>
            <a:spLocks noChangeArrowheads="1"/>
          </p:cNvSpPr>
          <p:nvPr/>
        </p:nvSpPr>
        <p:spPr bwMode="auto">
          <a:xfrm>
            <a:off x="2732088" y="5584825"/>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46" name="Text Box 54"/>
          <p:cNvSpPr txBox="1">
            <a:spLocks noChangeArrowheads="1"/>
          </p:cNvSpPr>
          <p:nvPr/>
        </p:nvSpPr>
        <p:spPr bwMode="auto">
          <a:xfrm>
            <a:off x="3097213" y="5641975"/>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3047" name="Rectangle 55"/>
          <p:cNvSpPr>
            <a:spLocks noChangeArrowheads="1"/>
          </p:cNvSpPr>
          <p:nvPr/>
        </p:nvSpPr>
        <p:spPr bwMode="auto">
          <a:xfrm>
            <a:off x="2732088" y="6042025"/>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48" name="Text Box 56"/>
          <p:cNvSpPr txBox="1">
            <a:spLocks noChangeArrowheads="1"/>
          </p:cNvSpPr>
          <p:nvPr/>
        </p:nvSpPr>
        <p:spPr bwMode="auto">
          <a:xfrm>
            <a:off x="3097213" y="6099175"/>
            <a:ext cx="1020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3049" name="Text Box 57"/>
          <p:cNvSpPr txBox="1">
            <a:spLocks noChangeArrowheads="1"/>
          </p:cNvSpPr>
          <p:nvPr/>
        </p:nvSpPr>
        <p:spPr bwMode="auto">
          <a:xfrm>
            <a:off x="1641475" y="5219700"/>
            <a:ext cx="725488"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sp>
        <p:nvSpPr>
          <p:cNvPr id="213050" name="Text Box 58"/>
          <p:cNvSpPr txBox="1">
            <a:spLocks noChangeArrowheads="1"/>
          </p:cNvSpPr>
          <p:nvPr/>
        </p:nvSpPr>
        <p:spPr bwMode="auto">
          <a:xfrm>
            <a:off x="1579563" y="6407150"/>
            <a:ext cx="695325"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Tail    </a:t>
            </a:r>
          </a:p>
        </p:txBody>
      </p:sp>
      <p:cxnSp>
        <p:nvCxnSpPr>
          <p:cNvPr id="213051" name="AutoShape 59"/>
          <p:cNvCxnSpPr>
            <a:cxnSpLocks noChangeShapeType="1"/>
            <a:stCxn id="213049" idx="3"/>
            <a:endCxn id="213045" idx="1"/>
          </p:cNvCxnSpPr>
          <p:nvPr/>
        </p:nvCxnSpPr>
        <p:spPr bwMode="auto">
          <a:xfrm>
            <a:off x="2366963" y="5376863"/>
            <a:ext cx="365125" cy="43656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3052" name="AutoShape 60"/>
          <p:cNvCxnSpPr>
            <a:cxnSpLocks noChangeShapeType="1"/>
            <a:stCxn id="213050" idx="3"/>
            <a:endCxn id="213045" idx="1"/>
          </p:cNvCxnSpPr>
          <p:nvPr/>
        </p:nvCxnSpPr>
        <p:spPr bwMode="auto">
          <a:xfrm flipV="1">
            <a:off x="2274888" y="5813425"/>
            <a:ext cx="457200" cy="75088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3053" name="Text Box 61"/>
          <p:cNvSpPr txBox="1">
            <a:spLocks noChangeArrowheads="1"/>
          </p:cNvSpPr>
          <p:nvPr/>
        </p:nvSpPr>
        <p:spPr bwMode="auto">
          <a:xfrm>
            <a:off x="1008063" y="5767388"/>
            <a:ext cx="1290637"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Full = true     </a:t>
            </a:r>
          </a:p>
        </p:txBody>
      </p:sp>
      <p:sp>
        <p:nvSpPr>
          <p:cNvPr id="213054" name="Text Box 62"/>
          <p:cNvSpPr txBox="1">
            <a:spLocks noChangeArrowheads="1"/>
          </p:cNvSpPr>
          <p:nvPr/>
        </p:nvSpPr>
        <p:spPr bwMode="auto">
          <a:xfrm>
            <a:off x="2640013" y="4697413"/>
            <a:ext cx="19335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#5 (HIT)</a:t>
            </a:r>
          </a:p>
        </p:txBody>
      </p:sp>
      <p:sp>
        <p:nvSpPr>
          <p:cNvPr id="213055" name="Rectangle 63"/>
          <p:cNvSpPr>
            <a:spLocks noChangeArrowheads="1"/>
          </p:cNvSpPr>
          <p:nvPr/>
        </p:nvSpPr>
        <p:spPr bwMode="auto">
          <a:xfrm>
            <a:off x="6402388" y="51387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56" name="Text Box 64"/>
          <p:cNvSpPr txBox="1">
            <a:spLocks noChangeArrowheads="1"/>
          </p:cNvSpPr>
          <p:nvPr/>
        </p:nvSpPr>
        <p:spPr bwMode="auto">
          <a:xfrm>
            <a:off x="6767513" y="5195888"/>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4   </a:t>
            </a:r>
          </a:p>
        </p:txBody>
      </p:sp>
      <p:sp>
        <p:nvSpPr>
          <p:cNvPr id="213057" name="Rectangle 65"/>
          <p:cNvSpPr>
            <a:spLocks noChangeArrowheads="1"/>
          </p:cNvSpPr>
          <p:nvPr/>
        </p:nvSpPr>
        <p:spPr bwMode="auto">
          <a:xfrm>
            <a:off x="6402388" y="55959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58" name="Text Box 66"/>
          <p:cNvSpPr txBox="1">
            <a:spLocks noChangeArrowheads="1"/>
          </p:cNvSpPr>
          <p:nvPr/>
        </p:nvSpPr>
        <p:spPr bwMode="auto">
          <a:xfrm>
            <a:off x="6767513" y="5653088"/>
            <a:ext cx="823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5   </a:t>
            </a:r>
          </a:p>
        </p:txBody>
      </p:sp>
      <p:sp>
        <p:nvSpPr>
          <p:cNvPr id="213059" name="Rectangle 67"/>
          <p:cNvSpPr>
            <a:spLocks noChangeArrowheads="1"/>
          </p:cNvSpPr>
          <p:nvPr/>
        </p:nvSpPr>
        <p:spPr bwMode="auto">
          <a:xfrm>
            <a:off x="6402388" y="6053138"/>
            <a:ext cx="182880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13060" name="Text Box 68"/>
          <p:cNvSpPr txBox="1">
            <a:spLocks noChangeArrowheads="1"/>
          </p:cNvSpPr>
          <p:nvPr/>
        </p:nvSpPr>
        <p:spPr bwMode="auto">
          <a:xfrm>
            <a:off x="6767513" y="6110288"/>
            <a:ext cx="1020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3061" name="Text Box 69"/>
          <p:cNvSpPr txBox="1">
            <a:spLocks noChangeArrowheads="1"/>
          </p:cNvSpPr>
          <p:nvPr/>
        </p:nvSpPr>
        <p:spPr bwMode="auto">
          <a:xfrm>
            <a:off x="5311775" y="5230813"/>
            <a:ext cx="725488"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sp>
        <p:nvSpPr>
          <p:cNvPr id="213062" name="Text Box 70"/>
          <p:cNvSpPr txBox="1">
            <a:spLocks noChangeArrowheads="1"/>
          </p:cNvSpPr>
          <p:nvPr/>
        </p:nvSpPr>
        <p:spPr bwMode="auto">
          <a:xfrm>
            <a:off x="5249863" y="6418263"/>
            <a:ext cx="695325"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Tail    </a:t>
            </a:r>
          </a:p>
        </p:txBody>
      </p:sp>
      <p:cxnSp>
        <p:nvCxnSpPr>
          <p:cNvPr id="213063" name="AutoShape 71"/>
          <p:cNvCxnSpPr>
            <a:cxnSpLocks noChangeShapeType="1"/>
            <a:stCxn id="213061" idx="3"/>
            <a:endCxn id="213059" idx="1"/>
          </p:cNvCxnSpPr>
          <p:nvPr/>
        </p:nvCxnSpPr>
        <p:spPr bwMode="auto">
          <a:xfrm>
            <a:off x="6037263" y="5387975"/>
            <a:ext cx="365125" cy="89376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13064" name="AutoShape 72"/>
          <p:cNvCxnSpPr>
            <a:cxnSpLocks noChangeShapeType="1"/>
            <a:stCxn id="213062" idx="3"/>
            <a:endCxn id="213059" idx="1"/>
          </p:cNvCxnSpPr>
          <p:nvPr/>
        </p:nvCxnSpPr>
        <p:spPr bwMode="auto">
          <a:xfrm flipV="1">
            <a:off x="5945188" y="6281738"/>
            <a:ext cx="457200" cy="29368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13065" name="Text Box 73"/>
          <p:cNvSpPr txBox="1">
            <a:spLocks noChangeArrowheads="1"/>
          </p:cNvSpPr>
          <p:nvPr/>
        </p:nvSpPr>
        <p:spPr bwMode="auto">
          <a:xfrm>
            <a:off x="4678363" y="5778500"/>
            <a:ext cx="1290637"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Full = true     </a:t>
            </a:r>
          </a:p>
        </p:txBody>
      </p:sp>
      <p:sp>
        <p:nvSpPr>
          <p:cNvPr id="213066" name="Text Box 74"/>
          <p:cNvSpPr txBox="1">
            <a:spLocks noChangeArrowheads="1"/>
          </p:cNvSpPr>
          <p:nvPr/>
        </p:nvSpPr>
        <p:spPr bwMode="auto">
          <a:xfrm>
            <a:off x="6310313" y="4708525"/>
            <a:ext cx="19208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#6 (PF)</a:t>
            </a:r>
          </a:p>
        </p:txBody>
      </p:sp>
      <p:sp>
        <p:nvSpPr>
          <p:cNvPr id="2" name="Rectangle 1"/>
          <p:cNvSpPr/>
          <p:nvPr/>
        </p:nvSpPr>
        <p:spPr>
          <a:xfrm>
            <a:off x="12700" y="0"/>
            <a:ext cx="4572000" cy="523220"/>
          </a:xfrm>
          <a:prstGeom prst="rect">
            <a:avLst/>
          </a:prstGeom>
        </p:spPr>
        <p:txBody>
          <a:bodyPr>
            <a:spAutoFit/>
          </a:bodyPr>
          <a:lstStyle/>
          <a:p>
            <a:pPr eaLnBrk="1" hangingPunct="1"/>
            <a:r>
              <a:rPr lang="en-US" sz="1400" dirty="0"/>
              <a:t>Ref:    1   2   3   4   5   6   </a:t>
            </a:r>
          </a:p>
          <a:p>
            <a:pPr eaLnBrk="1" hangingPunct="1"/>
            <a:r>
              <a:rPr lang="en-US" sz="1400" dirty="0"/>
              <a:t>VPN:  9   0   3   4   0   5 </a:t>
            </a:r>
          </a:p>
        </p:txBody>
      </p:sp>
    </p:spTree>
    <p:extLst>
      <p:ext uri="{BB962C8B-B14F-4D97-AF65-F5344CB8AC3E}">
        <p14:creationId xmlns:p14="http://schemas.microsoft.com/office/powerpoint/2010/main" val="304259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29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29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29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29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30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30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30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00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30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30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300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300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300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00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30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0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30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0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30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30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30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30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301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30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30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30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30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30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0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302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302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130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30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30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303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303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30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303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303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1303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303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1303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1303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130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304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1304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1304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304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1304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1304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304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1304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1304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1304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1305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1305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1305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1305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13054"/>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1305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1305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1305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1305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1305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1306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1306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13062"/>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1306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1306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1306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13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nimBg="1"/>
      <p:bldP spid="212996" grpId="0"/>
      <p:bldP spid="212997" grpId="0" animBg="1"/>
      <p:bldP spid="212998" grpId="0"/>
      <p:bldP spid="212999" grpId="0" animBg="1"/>
      <p:bldP spid="213000" grpId="0"/>
      <p:bldP spid="213001" grpId="0" animBg="1"/>
      <p:bldP spid="213002" grpId="0" animBg="1"/>
      <p:bldP spid="213005" grpId="0" animBg="1"/>
      <p:bldP spid="213006" grpId="0"/>
      <p:bldP spid="213007" grpId="0" animBg="1"/>
      <p:bldP spid="213008" grpId="0"/>
      <p:bldP spid="213009" grpId="0" animBg="1"/>
      <p:bldP spid="213010" grpId="0"/>
      <p:bldP spid="213011" grpId="0" animBg="1"/>
      <p:bldP spid="213012" grpId="0"/>
      <p:bldP spid="213013" grpId="0" animBg="1"/>
      <p:bldP spid="213014" grpId="0" animBg="1"/>
      <p:bldP spid="213017" grpId="0" animBg="1"/>
      <p:bldP spid="213018" grpId="0"/>
      <p:bldP spid="213019" grpId="0" animBg="1"/>
      <p:bldP spid="213020" grpId="0"/>
      <p:bldP spid="213021" grpId="0" animBg="1"/>
      <p:bldP spid="213022" grpId="0"/>
      <p:bldP spid="213023" grpId="0" animBg="1"/>
      <p:bldP spid="213024" grpId="0"/>
      <p:bldP spid="213025" grpId="0" animBg="1"/>
      <p:bldP spid="213026" grpId="0" animBg="1"/>
      <p:bldP spid="213029" grpId="0" animBg="1"/>
      <p:bldP spid="213030" grpId="0"/>
      <p:bldP spid="213031" grpId="0" animBg="1"/>
      <p:bldP spid="213032" grpId="0"/>
      <p:bldP spid="213033" grpId="0" animBg="1"/>
      <p:bldP spid="213034" grpId="0"/>
      <p:bldP spid="213035" grpId="0" animBg="1"/>
      <p:bldP spid="213036" grpId="0"/>
      <p:bldP spid="213037" grpId="0" animBg="1"/>
      <p:bldP spid="213038" grpId="0" animBg="1"/>
      <p:bldP spid="213041" grpId="0" animBg="1"/>
      <p:bldP spid="213042" grpId="0"/>
      <p:bldP spid="213043" grpId="0" animBg="1"/>
      <p:bldP spid="213044" grpId="0"/>
      <p:bldP spid="213045" grpId="0" animBg="1"/>
      <p:bldP spid="213046" grpId="0"/>
      <p:bldP spid="213047" grpId="0" animBg="1"/>
      <p:bldP spid="213048" grpId="0"/>
      <p:bldP spid="213049" grpId="0" animBg="1"/>
      <p:bldP spid="213050" grpId="0" animBg="1"/>
      <p:bldP spid="213053" grpId="0" animBg="1"/>
      <p:bldP spid="213054" grpId="0"/>
      <p:bldP spid="213055" grpId="0" animBg="1"/>
      <p:bldP spid="213056" grpId="0"/>
      <p:bldP spid="213057" grpId="0" animBg="1"/>
      <p:bldP spid="213058" grpId="0"/>
      <p:bldP spid="213059" grpId="0" animBg="1"/>
      <p:bldP spid="213060" grpId="0"/>
      <p:bldP spid="213061" grpId="0" animBg="1"/>
      <p:bldP spid="213062" grpId="0" animBg="1"/>
      <p:bldP spid="213065" grpId="0" animBg="1"/>
      <p:bldP spid="21306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F00B-C34A-7040-8656-2A3535FCAE27}"/>
              </a:ext>
            </a:extLst>
          </p:cNvPr>
          <p:cNvSpPr>
            <a:spLocks noGrp="1"/>
          </p:cNvSpPr>
          <p:nvPr>
            <p:ph type="title"/>
          </p:nvPr>
        </p:nvSpPr>
        <p:spPr/>
        <p:txBody>
          <a:bodyPr/>
          <a:lstStyle/>
          <a:p>
            <a:r>
              <a:rPr lang="en-US" dirty="0"/>
              <a:t>Using the Frame Table as a Queue</a:t>
            </a:r>
          </a:p>
        </p:txBody>
      </p:sp>
      <p:sp>
        <p:nvSpPr>
          <p:cNvPr id="3" name="Content Placeholder 2">
            <a:extLst>
              <a:ext uri="{FF2B5EF4-FFF2-40B4-BE49-F238E27FC236}">
                <a16:creationId xmlns:a16="http://schemas.microsoft.com/office/drawing/2014/main" id="{808176F4-8C83-9744-9100-427D80D2CA1F}"/>
              </a:ext>
            </a:extLst>
          </p:cNvPr>
          <p:cNvSpPr>
            <a:spLocks noGrp="1"/>
          </p:cNvSpPr>
          <p:nvPr>
            <p:ph idx="1"/>
          </p:nvPr>
        </p:nvSpPr>
        <p:spPr>
          <a:xfrm>
            <a:off x="1781503" y="1996966"/>
            <a:ext cx="7215352" cy="4861034"/>
          </a:xfrm>
        </p:spPr>
        <p:txBody>
          <a:bodyPr>
            <a:normAutofit fontScale="85000" lnSpcReduction="20000"/>
          </a:bodyPr>
          <a:lstStyle/>
          <a:p>
            <a:r>
              <a:rPr lang="en-US" dirty="0"/>
              <a:t>In real life, there is very little reason to have time stamps or a separate queue for FIFO page replacement.</a:t>
            </a:r>
          </a:p>
          <a:p>
            <a:r>
              <a:rPr lang="en-US" dirty="0"/>
              <a:t>That’s because the Frame Table will serve that purpose nicely and not take up any extra space!</a:t>
            </a:r>
          </a:p>
          <a:p>
            <a:r>
              <a:rPr lang="en-US" dirty="0"/>
              <a:t>So in your mind, you can think of a queue ordered by timestamp for implementing FIFO, but it’s never actually implemented that way.</a:t>
            </a:r>
          </a:p>
          <a:p>
            <a:r>
              <a:rPr lang="en-US" dirty="0"/>
              <a:t>How?  When the system starts up</a:t>
            </a:r>
          </a:p>
          <a:p>
            <a:pPr lvl="1"/>
            <a:r>
              <a:rPr lang="en-US" dirty="0"/>
              <a:t>Point the Head pointer to the first Frame Table entry; you don’t really need the Tail pointer or Full flag</a:t>
            </a:r>
          </a:p>
          <a:p>
            <a:pPr lvl="1"/>
            <a:r>
              <a:rPr lang="en-US" dirty="0"/>
              <a:t>Treat the end of the Frame Table as the limit of the circular queue after which the queue wraps around</a:t>
            </a:r>
          </a:p>
          <a:p>
            <a:pPr lvl="1"/>
            <a:r>
              <a:rPr lang="en-US" dirty="0"/>
              <a:t>As you fill in the pages, they will naturally be ordered by time so when you wrap around, you will be considering the first-in pages first!</a:t>
            </a:r>
          </a:p>
        </p:txBody>
      </p:sp>
    </p:spTree>
    <p:extLst>
      <p:ext uri="{BB962C8B-B14F-4D97-AF65-F5344CB8AC3E}">
        <p14:creationId xmlns:p14="http://schemas.microsoft.com/office/powerpoint/2010/main" val="328009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a:off x="2744788" y="685800"/>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2996" name="Text Box 4"/>
          <p:cNvSpPr txBox="1">
            <a:spLocks noChangeArrowheads="1"/>
          </p:cNvSpPr>
          <p:nvPr/>
        </p:nvSpPr>
        <p:spPr bwMode="auto">
          <a:xfrm>
            <a:off x="3109913" y="742950"/>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9   </a:t>
            </a:r>
          </a:p>
        </p:txBody>
      </p:sp>
      <p:sp>
        <p:nvSpPr>
          <p:cNvPr id="212997" name="Rectangle 5"/>
          <p:cNvSpPr>
            <a:spLocks noChangeArrowheads="1"/>
          </p:cNvSpPr>
          <p:nvPr/>
        </p:nvSpPr>
        <p:spPr bwMode="auto">
          <a:xfrm>
            <a:off x="2744788" y="1143000"/>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2998" name="Text Box 6"/>
          <p:cNvSpPr txBox="1">
            <a:spLocks noChangeArrowheads="1"/>
          </p:cNvSpPr>
          <p:nvPr/>
        </p:nvSpPr>
        <p:spPr bwMode="auto">
          <a:xfrm>
            <a:off x="3109913" y="1200150"/>
            <a:ext cx="952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212999" name="Rectangle 7"/>
          <p:cNvSpPr>
            <a:spLocks noChangeArrowheads="1"/>
          </p:cNvSpPr>
          <p:nvPr/>
        </p:nvSpPr>
        <p:spPr bwMode="auto">
          <a:xfrm>
            <a:off x="2744788" y="1600200"/>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00" name="Text Box 8"/>
          <p:cNvSpPr txBox="1">
            <a:spLocks noChangeArrowheads="1"/>
          </p:cNvSpPr>
          <p:nvPr/>
        </p:nvSpPr>
        <p:spPr bwMode="auto">
          <a:xfrm>
            <a:off x="3109913" y="1657350"/>
            <a:ext cx="1149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213001" name="Text Box 9"/>
          <p:cNvSpPr txBox="1">
            <a:spLocks noChangeArrowheads="1"/>
          </p:cNvSpPr>
          <p:nvPr/>
        </p:nvSpPr>
        <p:spPr bwMode="auto">
          <a:xfrm>
            <a:off x="1654175" y="777875"/>
            <a:ext cx="725488" cy="314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cxnSp>
        <p:nvCxnSpPr>
          <p:cNvPr id="213003" name="AutoShape 11"/>
          <p:cNvCxnSpPr>
            <a:cxnSpLocks noChangeShapeType="1"/>
            <a:stCxn id="213001" idx="3"/>
            <a:endCxn id="212995" idx="1"/>
          </p:cNvCxnSpPr>
          <p:nvPr/>
        </p:nvCxnSpPr>
        <p:spPr bwMode="auto">
          <a:xfrm flipV="1">
            <a:off x="2379663" y="914400"/>
            <a:ext cx="365125" cy="206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13006" name="Text Box 14"/>
          <p:cNvSpPr txBox="1">
            <a:spLocks noChangeArrowheads="1"/>
          </p:cNvSpPr>
          <p:nvPr/>
        </p:nvSpPr>
        <p:spPr bwMode="auto">
          <a:xfrm>
            <a:off x="2652713" y="288925"/>
            <a:ext cx="1828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#1 (PF)</a:t>
            </a:r>
          </a:p>
        </p:txBody>
      </p:sp>
      <p:sp>
        <p:nvSpPr>
          <p:cNvPr id="213007" name="Rectangle 15"/>
          <p:cNvSpPr>
            <a:spLocks noChangeArrowheads="1"/>
          </p:cNvSpPr>
          <p:nvPr/>
        </p:nvSpPr>
        <p:spPr bwMode="auto">
          <a:xfrm>
            <a:off x="6494463" y="719138"/>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08" name="Text Box 16"/>
          <p:cNvSpPr txBox="1">
            <a:spLocks noChangeArrowheads="1"/>
          </p:cNvSpPr>
          <p:nvPr/>
        </p:nvSpPr>
        <p:spPr bwMode="auto">
          <a:xfrm>
            <a:off x="6859588" y="776288"/>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9   </a:t>
            </a:r>
          </a:p>
        </p:txBody>
      </p:sp>
      <p:sp>
        <p:nvSpPr>
          <p:cNvPr id="213009" name="Rectangle 17"/>
          <p:cNvSpPr>
            <a:spLocks noChangeArrowheads="1"/>
          </p:cNvSpPr>
          <p:nvPr/>
        </p:nvSpPr>
        <p:spPr bwMode="auto">
          <a:xfrm>
            <a:off x="6494463" y="1176338"/>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10" name="Text Box 18"/>
          <p:cNvSpPr txBox="1">
            <a:spLocks noChangeArrowheads="1"/>
          </p:cNvSpPr>
          <p:nvPr/>
        </p:nvSpPr>
        <p:spPr bwMode="auto">
          <a:xfrm>
            <a:off x="6859588" y="1233488"/>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3011" name="Rectangle 19"/>
          <p:cNvSpPr>
            <a:spLocks noChangeArrowheads="1"/>
          </p:cNvSpPr>
          <p:nvPr/>
        </p:nvSpPr>
        <p:spPr bwMode="auto">
          <a:xfrm>
            <a:off x="6494463" y="1633538"/>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12" name="Text Box 20"/>
          <p:cNvSpPr txBox="1">
            <a:spLocks noChangeArrowheads="1"/>
          </p:cNvSpPr>
          <p:nvPr/>
        </p:nvSpPr>
        <p:spPr bwMode="auto">
          <a:xfrm>
            <a:off x="6859588" y="1690688"/>
            <a:ext cx="1149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free       </a:t>
            </a:r>
          </a:p>
        </p:txBody>
      </p:sp>
      <p:sp>
        <p:nvSpPr>
          <p:cNvPr id="213013" name="Text Box 21"/>
          <p:cNvSpPr txBox="1">
            <a:spLocks noChangeArrowheads="1"/>
          </p:cNvSpPr>
          <p:nvPr/>
        </p:nvSpPr>
        <p:spPr bwMode="auto">
          <a:xfrm>
            <a:off x="5403850" y="811213"/>
            <a:ext cx="725488" cy="314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cxnSp>
        <p:nvCxnSpPr>
          <p:cNvPr id="213015" name="AutoShape 23"/>
          <p:cNvCxnSpPr>
            <a:cxnSpLocks noChangeShapeType="1"/>
            <a:stCxn id="213013" idx="3"/>
            <a:endCxn id="213009" idx="1"/>
          </p:cNvCxnSpPr>
          <p:nvPr/>
        </p:nvCxnSpPr>
        <p:spPr bwMode="auto">
          <a:xfrm>
            <a:off x="6129338" y="968376"/>
            <a:ext cx="365125" cy="436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13018" name="Text Box 26"/>
          <p:cNvSpPr txBox="1">
            <a:spLocks noChangeArrowheads="1"/>
          </p:cNvSpPr>
          <p:nvPr/>
        </p:nvSpPr>
        <p:spPr bwMode="auto">
          <a:xfrm>
            <a:off x="6402388" y="288925"/>
            <a:ext cx="1828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#2 (PF)</a:t>
            </a:r>
          </a:p>
        </p:txBody>
      </p:sp>
      <p:sp>
        <p:nvSpPr>
          <p:cNvPr id="213019" name="Rectangle 27"/>
          <p:cNvSpPr>
            <a:spLocks noChangeArrowheads="1"/>
          </p:cNvSpPr>
          <p:nvPr/>
        </p:nvSpPr>
        <p:spPr bwMode="auto">
          <a:xfrm>
            <a:off x="2744788" y="2852738"/>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20" name="Text Box 28"/>
          <p:cNvSpPr txBox="1">
            <a:spLocks noChangeArrowheads="1"/>
          </p:cNvSpPr>
          <p:nvPr/>
        </p:nvSpPr>
        <p:spPr bwMode="auto">
          <a:xfrm>
            <a:off x="3109913" y="2909888"/>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9   </a:t>
            </a:r>
          </a:p>
        </p:txBody>
      </p:sp>
      <p:sp>
        <p:nvSpPr>
          <p:cNvPr id="213021" name="Rectangle 29"/>
          <p:cNvSpPr>
            <a:spLocks noChangeArrowheads="1"/>
          </p:cNvSpPr>
          <p:nvPr/>
        </p:nvSpPr>
        <p:spPr bwMode="auto">
          <a:xfrm>
            <a:off x="2744788" y="3309938"/>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22" name="Text Box 30"/>
          <p:cNvSpPr txBox="1">
            <a:spLocks noChangeArrowheads="1"/>
          </p:cNvSpPr>
          <p:nvPr/>
        </p:nvSpPr>
        <p:spPr bwMode="auto">
          <a:xfrm>
            <a:off x="3109913" y="3367088"/>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3023" name="Rectangle 31"/>
          <p:cNvSpPr>
            <a:spLocks noChangeArrowheads="1"/>
          </p:cNvSpPr>
          <p:nvPr/>
        </p:nvSpPr>
        <p:spPr bwMode="auto">
          <a:xfrm>
            <a:off x="2744788" y="3767138"/>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24" name="Text Box 32"/>
          <p:cNvSpPr txBox="1">
            <a:spLocks noChangeArrowheads="1"/>
          </p:cNvSpPr>
          <p:nvPr/>
        </p:nvSpPr>
        <p:spPr bwMode="auto">
          <a:xfrm>
            <a:off x="3109913" y="3824288"/>
            <a:ext cx="10207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3025" name="Text Box 33"/>
          <p:cNvSpPr txBox="1">
            <a:spLocks noChangeArrowheads="1"/>
          </p:cNvSpPr>
          <p:nvPr/>
        </p:nvSpPr>
        <p:spPr bwMode="auto">
          <a:xfrm>
            <a:off x="1654175" y="2944813"/>
            <a:ext cx="725488" cy="314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cxnSp>
        <p:nvCxnSpPr>
          <p:cNvPr id="213027" name="AutoShape 35"/>
          <p:cNvCxnSpPr>
            <a:cxnSpLocks noChangeShapeType="1"/>
            <a:stCxn id="213025" idx="3"/>
            <a:endCxn id="213023" idx="1"/>
          </p:cNvCxnSpPr>
          <p:nvPr/>
        </p:nvCxnSpPr>
        <p:spPr bwMode="auto">
          <a:xfrm>
            <a:off x="2379663" y="3101976"/>
            <a:ext cx="365125" cy="893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13030" name="Text Box 38"/>
          <p:cNvSpPr txBox="1">
            <a:spLocks noChangeArrowheads="1"/>
          </p:cNvSpPr>
          <p:nvPr/>
        </p:nvSpPr>
        <p:spPr bwMode="auto">
          <a:xfrm>
            <a:off x="2652713" y="2422525"/>
            <a:ext cx="1828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#3 (PF)</a:t>
            </a:r>
          </a:p>
        </p:txBody>
      </p:sp>
      <p:sp>
        <p:nvSpPr>
          <p:cNvPr id="213031" name="Rectangle 39"/>
          <p:cNvSpPr>
            <a:spLocks noChangeArrowheads="1"/>
          </p:cNvSpPr>
          <p:nvPr/>
        </p:nvSpPr>
        <p:spPr bwMode="auto">
          <a:xfrm>
            <a:off x="6402388" y="2870200"/>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32" name="Text Box 40"/>
          <p:cNvSpPr txBox="1">
            <a:spLocks noChangeArrowheads="1"/>
          </p:cNvSpPr>
          <p:nvPr/>
        </p:nvSpPr>
        <p:spPr bwMode="auto">
          <a:xfrm>
            <a:off x="6767513" y="2927350"/>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4   </a:t>
            </a:r>
          </a:p>
        </p:txBody>
      </p:sp>
      <p:sp>
        <p:nvSpPr>
          <p:cNvPr id="213033" name="Rectangle 41"/>
          <p:cNvSpPr>
            <a:spLocks noChangeArrowheads="1"/>
          </p:cNvSpPr>
          <p:nvPr/>
        </p:nvSpPr>
        <p:spPr bwMode="auto">
          <a:xfrm>
            <a:off x="6402388" y="3327400"/>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34" name="Text Box 42"/>
          <p:cNvSpPr txBox="1">
            <a:spLocks noChangeArrowheads="1"/>
          </p:cNvSpPr>
          <p:nvPr/>
        </p:nvSpPr>
        <p:spPr bwMode="auto">
          <a:xfrm>
            <a:off x="6767513" y="3384550"/>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3035" name="Rectangle 43"/>
          <p:cNvSpPr>
            <a:spLocks noChangeArrowheads="1"/>
          </p:cNvSpPr>
          <p:nvPr/>
        </p:nvSpPr>
        <p:spPr bwMode="auto">
          <a:xfrm>
            <a:off x="6402388" y="3784600"/>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36" name="Text Box 44"/>
          <p:cNvSpPr txBox="1">
            <a:spLocks noChangeArrowheads="1"/>
          </p:cNvSpPr>
          <p:nvPr/>
        </p:nvSpPr>
        <p:spPr bwMode="auto">
          <a:xfrm>
            <a:off x="6767513" y="3841750"/>
            <a:ext cx="10207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3037" name="Text Box 45"/>
          <p:cNvSpPr txBox="1">
            <a:spLocks noChangeArrowheads="1"/>
          </p:cNvSpPr>
          <p:nvPr/>
        </p:nvSpPr>
        <p:spPr bwMode="auto">
          <a:xfrm>
            <a:off x="5311775" y="2962275"/>
            <a:ext cx="725488" cy="314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cxnSp>
        <p:nvCxnSpPr>
          <p:cNvPr id="213039" name="AutoShape 47"/>
          <p:cNvCxnSpPr>
            <a:cxnSpLocks noChangeShapeType="1"/>
            <a:stCxn id="213037" idx="3"/>
            <a:endCxn id="213031" idx="1"/>
          </p:cNvCxnSpPr>
          <p:nvPr/>
        </p:nvCxnSpPr>
        <p:spPr bwMode="auto">
          <a:xfrm flipV="1">
            <a:off x="6037263" y="3098800"/>
            <a:ext cx="365125" cy="206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13042" name="Text Box 50"/>
          <p:cNvSpPr txBox="1">
            <a:spLocks noChangeArrowheads="1"/>
          </p:cNvSpPr>
          <p:nvPr/>
        </p:nvSpPr>
        <p:spPr bwMode="auto">
          <a:xfrm>
            <a:off x="6310313" y="2439988"/>
            <a:ext cx="19208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#4 (PF)</a:t>
            </a:r>
          </a:p>
        </p:txBody>
      </p:sp>
      <p:sp>
        <p:nvSpPr>
          <p:cNvPr id="213043" name="Rectangle 51"/>
          <p:cNvSpPr>
            <a:spLocks noChangeArrowheads="1"/>
          </p:cNvSpPr>
          <p:nvPr/>
        </p:nvSpPr>
        <p:spPr bwMode="auto">
          <a:xfrm>
            <a:off x="2732088" y="5127625"/>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44" name="Text Box 52"/>
          <p:cNvSpPr txBox="1">
            <a:spLocks noChangeArrowheads="1"/>
          </p:cNvSpPr>
          <p:nvPr/>
        </p:nvSpPr>
        <p:spPr bwMode="auto">
          <a:xfrm>
            <a:off x="3097213" y="5184775"/>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4   </a:t>
            </a:r>
          </a:p>
        </p:txBody>
      </p:sp>
      <p:sp>
        <p:nvSpPr>
          <p:cNvPr id="213045" name="Rectangle 53"/>
          <p:cNvSpPr>
            <a:spLocks noChangeArrowheads="1"/>
          </p:cNvSpPr>
          <p:nvPr/>
        </p:nvSpPr>
        <p:spPr bwMode="auto">
          <a:xfrm>
            <a:off x="2732088" y="5584825"/>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46" name="Text Box 54"/>
          <p:cNvSpPr txBox="1">
            <a:spLocks noChangeArrowheads="1"/>
          </p:cNvSpPr>
          <p:nvPr/>
        </p:nvSpPr>
        <p:spPr bwMode="auto">
          <a:xfrm>
            <a:off x="3097213" y="5641975"/>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0   </a:t>
            </a:r>
          </a:p>
        </p:txBody>
      </p:sp>
      <p:sp>
        <p:nvSpPr>
          <p:cNvPr id="213047" name="Rectangle 55"/>
          <p:cNvSpPr>
            <a:spLocks noChangeArrowheads="1"/>
          </p:cNvSpPr>
          <p:nvPr/>
        </p:nvSpPr>
        <p:spPr bwMode="auto">
          <a:xfrm>
            <a:off x="2732088" y="6042025"/>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48" name="Text Box 56"/>
          <p:cNvSpPr txBox="1">
            <a:spLocks noChangeArrowheads="1"/>
          </p:cNvSpPr>
          <p:nvPr/>
        </p:nvSpPr>
        <p:spPr bwMode="auto">
          <a:xfrm>
            <a:off x="3097213" y="6099175"/>
            <a:ext cx="10207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3049" name="Text Box 57"/>
          <p:cNvSpPr txBox="1">
            <a:spLocks noChangeArrowheads="1"/>
          </p:cNvSpPr>
          <p:nvPr/>
        </p:nvSpPr>
        <p:spPr bwMode="auto">
          <a:xfrm>
            <a:off x="1641475" y="5219700"/>
            <a:ext cx="725488" cy="314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cxnSp>
        <p:nvCxnSpPr>
          <p:cNvPr id="213051" name="AutoShape 59"/>
          <p:cNvCxnSpPr>
            <a:cxnSpLocks noChangeShapeType="1"/>
            <a:endCxn id="213043" idx="1"/>
          </p:cNvCxnSpPr>
          <p:nvPr/>
        </p:nvCxnSpPr>
        <p:spPr bwMode="auto">
          <a:xfrm flipV="1">
            <a:off x="2356644" y="5356225"/>
            <a:ext cx="375444" cy="1032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13054" name="Text Box 62"/>
          <p:cNvSpPr txBox="1">
            <a:spLocks noChangeArrowheads="1"/>
          </p:cNvSpPr>
          <p:nvPr/>
        </p:nvSpPr>
        <p:spPr bwMode="auto">
          <a:xfrm>
            <a:off x="2640013" y="4697413"/>
            <a:ext cx="1933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#5 (HIT)</a:t>
            </a:r>
          </a:p>
        </p:txBody>
      </p:sp>
      <p:sp>
        <p:nvSpPr>
          <p:cNvPr id="213055" name="Rectangle 63"/>
          <p:cNvSpPr>
            <a:spLocks noChangeArrowheads="1"/>
          </p:cNvSpPr>
          <p:nvPr/>
        </p:nvSpPr>
        <p:spPr bwMode="auto">
          <a:xfrm>
            <a:off x="6402388" y="5138738"/>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56" name="Text Box 64"/>
          <p:cNvSpPr txBox="1">
            <a:spLocks noChangeArrowheads="1"/>
          </p:cNvSpPr>
          <p:nvPr/>
        </p:nvSpPr>
        <p:spPr bwMode="auto">
          <a:xfrm>
            <a:off x="6767513" y="5195888"/>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4   </a:t>
            </a:r>
          </a:p>
        </p:txBody>
      </p:sp>
      <p:sp>
        <p:nvSpPr>
          <p:cNvPr id="213057" name="Rectangle 65"/>
          <p:cNvSpPr>
            <a:spLocks noChangeArrowheads="1"/>
          </p:cNvSpPr>
          <p:nvPr/>
        </p:nvSpPr>
        <p:spPr bwMode="auto">
          <a:xfrm>
            <a:off x="6402388" y="5595938"/>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58" name="Text Box 66"/>
          <p:cNvSpPr txBox="1">
            <a:spLocks noChangeArrowheads="1"/>
          </p:cNvSpPr>
          <p:nvPr/>
        </p:nvSpPr>
        <p:spPr bwMode="auto">
          <a:xfrm>
            <a:off x="6767513" y="5653088"/>
            <a:ext cx="823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5   </a:t>
            </a:r>
          </a:p>
        </p:txBody>
      </p:sp>
      <p:sp>
        <p:nvSpPr>
          <p:cNvPr id="213059" name="Rectangle 67"/>
          <p:cNvSpPr>
            <a:spLocks noChangeArrowheads="1"/>
          </p:cNvSpPr>
          <p:nvPr/>
        </p:nvSpPr>
        <p:spPr bwMode="auto">
          <a:xfrm>
            <a:off x="6402388" y="6053138"/>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3060" name="Text Box 68"/>
          <p:cNvSpPr txBox="1">
            <a:spLocks noChangeArrowheads="1"/>
          </p:cNvSpPr>
          <p:nvPr/>
        </p:nvSpPr>
        <p:spPr bwMode="auto">
          <a:xfrm>
            <a:off x="6767513" y="6110288"/>
            <a:ext cx="10207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3       </a:t>
            </a:r>
          </a:p>
        </p:txBody>
      </p:sp>
      <p:sp>
        <p:nvSpPr>
          <p:cNvPr id="213061" name="Text Box 69"/>
          <p:cNvSpPr txBox="1">
            <a:spLocks noChangeArrowheads="1"/>
          </p:cNvSpPr>
          <p:nvPr/>
        </p:nvSpPr>
        <p:spPr bwMode="auto">
          <a:xfrm>
            <a:off x="5311775" y="5230813"/>
            <a:ext cx="725488" cy="314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Head  </a:t>
            </a:r>
          </a:p>
        </p:txBody>
      </p:sp>
      <p:cxnSp>
        <p:nvCxnSpPr>
          <p:cNvPr id="213063" name="AutoShape 71"/>
          <p:cNvCxnSpPr>
            <a:cxnSpLocks noChangeShapeType="1"/>
            <a:stCxn id="213061" idx="3"/>
            <a:endCxn id="213057" idx="1"/>
          </p:cNvCxnSpPr>
          <p:nvPr/>
        </p:nvCxnSpPr>
        <p:spPr bwMode="auto">
          <a:xfrm>
            <a:off x="6037263" y="5387976"/>
            <a:ext cx="365125" cy="436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13066" name="Text Box 74"/>
          <p:cNvSpPr txBox="1">
            <a:spLocks noChangeArrowheads="1"/>
          </p:cNvSpPr>
          <p:nvPr/>
        </p:nvSpPr>
        <p:spPr bwMode="auto">
          <a:xfrm>
            <a:off x="6310313" y="4708525"/>
            <a:ext cx="19208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Reference #6 (PF)</a:t>
            </a:r>
          </a:p>
        </p:txBody>
      </p:sp>
      <p:sp>
        <p:nvSpPr>
          <p:cNvPr id="2" name="Rectangle 1"/>
          <p:cNvSpPr/>
          <p:nvPr/>
        </p:nvSpPr>
        <p:spPr>
          <a:xfrm>
            <a:off x="12700" y="0"/>
            <a:ext cx="4572000" cy="523220"/>
          </a:xfrm>
          <a:prstGeom prst="rect">
            <a:avLst/>
          </a:prstGeom>
        </p:spPr>
        <p:txBody>
          <a:bodyPr>
            <a:spAutoFit/>
          </a:bodyPr>
          <a:lstStyle/>
          <a:p>
            <a:pPr eaLnBrk="1" hangingPunct="1"/>
            <a:r>
              <a:rPr lang="en-US" sz="1400" dirty="0"/>
              <a:t>Ref:    1   2   3   4   5   6   </a:t>
            </a:r>
          </a:p>
          <a:p>
            <a:pPr eaLnBrk="1" hangingPunct="1"/>
            <a:r>
              <a:rPr lang="en-US" sz="1400" dirty="0"/>
              <a:t>VPN:  9   0   3   4   0   5 </a:t>
            </a:r>
          </a:p>
        </p:txBody>
      </p:sp>
    </p:spTree>
    <p:extLst>
      <p:ext uri="{BB962C8B-B14F-4D97-AF65-F5344CB8AC3E}">
        <p14:creationId xmlns:p14="http://schemas.microsoft.com/office/powerpoint/2010/main" val="20178679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8010-2324-6E46-8DFA-EE2F4785740C}"/>
              </a:ext>
            </a:extLst>
          </p:cNvPr>
          <p:cNvSpPr>
            <a:spLocks noGrp="1"/>
          </p:cNvSpPr>
          <p:nvPr>
            <p:ph type="title"/>
          </p:nvPr>
        </p:nvSpPr>
        <p:spPr/>
        <p:txBody>
          <a:bodyPr/>
          <a:lstStyle/>
          <a:p>
            <a:r>
              <a:rPr lang="en-US" dirty="0"/>
              <a:t>Frame Table as FIFO Queue</a:t>
            </a:r>
          </a:p>
        </p:txBody>
      </p:sp>
      <p:sp>
        <p:nvSpPr>
          <p:cNvPr id="3" name="Content Placeholder 2">
            <a:extLst>
              <a:ext uri="{FF2B5EF4-FFF2-40B4-BE49-F238E27FC236}">
                <a16:creationId xmlns:a16="http://schemas.microsoft.com/office/drawing/2014/main" id="{E498ADBB-919C-E441-821B-9EE152825AF1}"/>
              </a:ext>
            </a:extLst>
          </p:cNvPr>
          <p:cNvSpPr>
            <a:spLocks noGrp="1"/>
          </p:cNvSpPr>
          <p:nvPr>
            <p:ph idx="1"/>
          </p:nvPr>
        </p:nvSpPr>
        <p:spPr/>
        <p:txBody>
          <a:bodyPr/>
          <a:lstStyle/>
          <a:p>
            <a:r>
              <a:rPr lang="en-US" dirty="0"/>
              <a:t>If you read carefully, the textbook implies that this is the way to implement FIFO replacement, but it never makes that statement crystal clear</a:t>
            </a:r>
          </a:p>
          <a:p>
            <a:r>
              <a:rPr lang="en-US" dirty="0"/>
              <a:t>Also, you should be able to see that our Head pointer is acting like a “clock hand,” pointing to each frame in turn</a:t>
            </a:r>
          </a:p>
          <a:p>
            <a:r>
              <a:rPr lang="en-US" dirty="0"/>
              <a:t>We’ll use that term a bit later when we implement a version of LRU paging (which will still be based on this FIFO algorithm!)</a:t>
            </a:r>
          </a:p>
          <a:p>
            <a:pPr marL="0" indent="0">
              <a:buNone/>
            </a:pPr>
            <a:endParaRPr lang="en-US" dirty="0"/>
          </a:p>
        </p:txBody>
      </p:sp>
    </p:spTree>
    <p:extLst>
      <p:ext uri="{BB962C8B-B14F-4D97-AF65-F5344CB8AC3E}">
        <p14:creationId xmlns:p14="http://schemas.microsoft.com/office/powerpoint/2010/main" val="317087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of the FIFO queue</a:t>
            </a:r>
          </a:p>
        </p:txBody>
      </p:sp>
      <p:sp>
        <p:nvSpPr>
          <p:cNvPr id="3" name="Content Placeholder 2"/>
          <p:cNvSpPr>
            <a:spLocks noGrp="1"/>
          </p:cNvSpPr>
          <p:nvPr>
            <p:ph idx="1"/>
          </p:nvPr>
        </p:nvSpPr>
        <p:spPr/>
        <p:txBody>
          <a:bodyPr/>
          <a:lstStyle/>
          <a:p>
            <a:r>
              <a:rPr lang="en-US" dirty="0"/>
              <a:t>3</a:t>
            </a:r>
          </a:p>
          <a:p>
            <a:r>
              <a:rPr lang="en-US" dirty="0"/>
              <a:t>Number of physical page frames</a:t>
            </a:r>
          </a:p>
          <a:p>
            <a:r>
              <a:rPr lang="en-US" dirty="0"/>
              <a:t>Number of virtual pages</a:t>
            </a:r>
          </a:p>
          <a:p>
            <a:r>
              <a:rPr lang="en-US" dirty="0"/>
              <a:t>No clue</a:t>
            </a:r>
          </a:p>
        </p:txBody>
      </p:sp>
    </p:spTree>
    <p:extLst>
      <p:ext uri="{BB962C8B-B14F-4D97-AF65-F5344CB8AC3E}">
        <p14:creationId xmlns:p14="http://schemas.microsoft.com/office/powerpoint/2010/main" val="20683522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82550" y="1927494"/>
            <a:ext cx="9048750" cy="191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Consider a string of page references by a process:</a:t>
            </a:r>
          </a:p>
          <a:p>
            <a:pPr eaLnBrk="1" hangingPunct="1"/>
            <a:r>
              <a:rPr lang="en-US" dirty="0"/>
              <a:t>Reference number:    1   2   3   4   5   6   7   8   9   10   11   12   13</a:t>
            </a:r>
          </a:p>
          <a:p>
            <a:pPr eaLnBrk="1" hangingPunct="1"/>
            <a:r>
              <a:rPr lang="en-US" dirty="0"/>
              <a:t>                                   ----------------------------------------------------------</a:t>
            </a:r>
          </a:p>
          <a:p>
            <a:pPr eaLnBrk="1" hangingPunct="1"/>
            <a:r>
              <a:rPr lang="en-US" dirty="0"/>
              <a:t>Virtual page number:  9   0   3   4   0   5   0   6   4    5     0     5     4</a:t>
            </a:r>
          </a:p>
          <a:p>
            <a:pPr eaLnBrk="1" hangingPunct="1"/>
            <a:r>
              <a:rPr lang="en-US" dirty="0"/>
              <a:t> </a:t>
            </a:r>
          </a:p>
        </p:txBody>
      </p:sp>
      <p:sp>
        <p:nvSpPr>
          <p:cNvPr id="38915" name="Rectangle 3"/>
          <p:cNvSpPr>
            <a:spLocks noGrp="1" noChangeArrowheads="1"/>
          </p:cNvSpPr>
          <p:nvPr>
            <p:ph type="title"/>
          </p:nvPr>
        </p:nvSpPr>
        <p:spPr/>
        <p:txBody>
          <a:bodyPr/>
          <a:lstStyle/>
          <a:p>
            <a:pPr eaLnBrk="1" hangingPunct="1"/>
            <a:r>
              <a:rPr lang="en-US" dirty="0" err="1">
                <a:latin typeface="Arial" charset="0"/>
                <a:cs typeface="Arial" charset="0"/>
              </a:rPr>
              <a:t>Belady’s</a:t>
            </a:r>
            <a:r>
              <a:rPr lang="en-US" dirty="0">
                <a:latin typeface="Arial" charset="0"/>
                <a:cs typeface="Arial" charset="0"/>
              </a:rPr>
              <a:t> Min</a:t>
            </a:r>
          </a:p>
        </p:txBody>
      </p:sp>
      <p:sp>
        <p:nvSpPr>
          <p:cNvPr id="2" name="Content Placeholder 1"/>
          <p:cNvSpPr>
            <a:spLocks noGrp="1"/>
          </p:cNvSpPr>
          <p:nvPr>
            <p:ph idx="1"/>
          </p:nvPr>
        </p:nvSpPr>
        <p:spPr>
          <a:xfrm>
            <a:off x="1781503" y="3480442"/>
            <a:ext cx="7076747" cy="3257036"/>
          </a:xfrm>
        </p:spPr>
        <p:txBody>
          <a:bodyPr>
            <a:normAutofit fontScale="92500" lnSpcReduction="10000"/>
          </a:bodyPr>
          <a:lstStyle/>
          <a:p>
            <a:r>
              <a:rPr lang="en-US" dirty="0"/>
              <a:t>Theoretically the best algorithm</a:t>
            </a:r>
          </a:p>
          <a:p>
            <a:r>
              <a:rPr lang="en-US" dirty="0"/>
              <a:t>As the victim page, choose the page with the longest time to its next reference</a:t>
            </a:r>
          </a:p>
          <a:p>
            <a:r>
              <a:rPr lang="en-US" dirty="0">
                <a:solidFill>
                  <a:srgbClr val="FF2929"/>
                </a:solidFill>
              </a:rPr>
              <a:t>Merely requires us to predict the future</a:t>
            </a:r>
          </a:p>
          <a:p>
            <a:r>
              <a:rPr lang="en-US" dirty="0"/>
              <a:t>If we had pages 0-9 in memory, which pages should we evict first?</a:t>
            </a:r>
          </a:p>
          <a:p>
            <a:r>
              <a:rPr lang="en-US" dirty="0"/>
              <a:t>(1, 2, 7, 8) can go first.  Then 6, 5, 4, 3, 0, 9</a:t>
            </a:r>
          </a:p>
        </p:txBody>
      </p:sp>
    </p:spTree>
    <p:extLst>
      <p:ext uri="{BB962C8B-B14F-4D97-AF65-F5344CB8AC3E}">
        <p14:creationId xmlns:p14="http://schemas.microsoft.com/office/powerpoint/2010/main" val="40874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92010</TotalTime>
  <Words>8590</Words>
  <Application>Microsoft Macintosh PowerPoint</Application>
  <PresentationFormat>On-screen Show (4:3)</PresentationFormat>
  <Paragraphs>2660</Paragraphs>
  <Slides>149</Slides>
  <Notes>86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149</vt:i4>
      </vt:variant>
    </vt:vector>
  </HeadingPairs>
  <TitlesOfParts>
    <vt:vector size="158" baseType="lpstr">
      <vt:lpstr>Arial</vt:lpstr>
      <vt:lpstr>Calibri</vt:lpstr>
      <vt:lpstr>Corbel</vt:lpstr>
      <vt:lpstr>Courier</vt:lpstr>
      <vt:lpstr>Courier New</vt:lpstr>
      <vt:lpstr>Times New Roman</vt:lpstr>
      <vt:lpstr>Wingdings</vt:lpstr>
      <vt:lpstr>Spectrum</vt:lpstr>
      <vt:lpstr>Equation</vt:lpstr>
      <vt:lpstr>Memory Management</vt:lpstr>
      <vt:lpstr>So far</vt:lpstr>
      <vt:lpstr>A “small” laptop’s workload</vt:lpstr>
      <vt:lpstr>Goals of memory management</vt:lpstr>
      <vt:lpstr>Nothing in LC-2200 to manage memory</vt:lpstr>
      <vt:lpstr>What’s missing in LC-2200?</vt:lpstr>
      <vt:lpstr>To manage memory…</vt:lpstr>
      <vt:lpstr>Simple management</vt:lpstr>
      <vt:lpstr>Fence register example</vt:lpstr>
      <vt:lpstr>Multiprogrammed OS</vt:lpstr>
      <vt:lpstr>Bounds registers example</vt:lpstr>
      <vt:lpstr>Multiprogrammed OS</vt:lpstr>
      <vt:lpstr>Bounds registers example</vt:lpstr>
      <vt:lpstr>Bounds registers example</vt:lpstr>
      <vt:lpstr>PowerPoint Presentation</vt:lpstr>
      <vt:lpstr>PCB</vt:lpstr>
      <vt:lpstr>PCB</vt:lpstr>
      <vt:lpstr>“Management” by the OS</vt:lpstr>
      <vt:lpstr>Limits of “bounds register” mechanism?</vt:lpstr>
      <vt:lpstr>Limits of “bounds register” mechanism?</vt:lpstr>
      <vt:lpstr>Limits of “bounds register” mechanism?</vt:lpstr>
      <vt:lpstr>Can we move an LC-2200 process?</vt:lpstr>
      <vt:lpstr>Can we make P1 dynamically relocatable?</vt:lpstr>
      <vt:lpstr>But there’s a hardware solution…</vt:lpstr>
      <vt:lpstr>But there’s a hardware solution…</vt:lpstr>
      <vt:lpstr>Base &amp; limit register example</vt:lpstr>
      <vt:lpstr>Base &amp; limit register example</vt:lpstr>
      <vt:lpstr>PCB</vt:lpstr>
      <vt:lpstr>PCB</vt:lpstr>
      <vt:lpstr>The previous example with BASE + LIMIT</vt:lpstr>
      <vt:lpstr>The previous example with BASE + LIMIT</vt:lpstr>
      <vt:lpstr>The previous example with BASE + LIMIT</vt:lpstr>
      <vt:lpstr>PowerPoint Presentation</vt:lpstr>
      <vt:lpstr>Recap</vt:lpstr>
      <vt:lpstr>Memory allocation by OS </vt:lpstr>
      <vt:lpstr>Fixed size partitions</vt:lpstr>
      <vt:lpstr>P1 needs 6K of memory</vt:lpstr>
      <vt:lpstr>P1 needs 6K of memory</vt:lpstr>
      <vt:lpstr>Another process needs 6K memory</vt:lpstr>
      <vt:lpstr>Another process needs 6K memory</vt:lpstr>
      <vt:lpstr>External fragmentation</vt:lpstr>
      <vt:lpstr>Fragmentation</vt:lpstr>
      <vt:lpstr>Fixed size partition memory management</vt:lpstr>
      <vt:lpstr>PowerPoint Presentation</vt:lpstr>
      <vt:lpstr>PowerPoint Presentation</vt:lpstr>
      <vt:lpstr>Overcoming internal fragmentation</vt:lpstr>
      <vt:lpstr>Variable size partitions</vt:lpstr>
      <vt:lpstr>Partition table a little while later</vt:lpstr>
      <vt:lpstr>P1 exits</vt:lpstr>
      <vt:lpstr>P2 exits</vt:lpstr>
      <vt:lpstr>Coalescing two free areas</vt:lpstr>
      <vt:lpstr>Reducing external fragmentation</vt:lpstr>
      <vt:lpstr>Compaction</vt:lpstr>
      <vt:lpstr>Compaction</vt:lpstr>
      <vt:lpstr>PowerPoint Presentation</vt:lpstr>
      <vt:lpstr>External fragmentation with variable size partitions</vt:lpstr>
      <vt:lpstr>How might we solve the external fragmentation problem?</vt:lpstr>
      <vt:lpstr>How might we solve the external fragmentation problem?</vt:lpstr>
      <vt:lpstr>Could the broker help?</vt:lpstr>
      <vt:lpstr>Broker for paging</vt:lpstr>
      <vt:lpstr>Broker for paging</vt:lpstr>
      <vt:lpstr>How big is this table?</vt:lpstr>
      <vt:lpstr>Choosing a page size</vt:lpstr>
      <vt:lpstr>Splitting up a virtual address</vt:lpstr>
      <vt:lpstr>Page table in use</vt:lpstr>
      <vt:lpstr>Address translation</vt:lpstr>
      <vt:lpstr>Examples</vt:lpstr>
      <vt:lpstr> Examples</vt:lpstr>
      <vt:lpstr>Example</vt:lpstr>
      <vt:lpstr>Important facts about paging</vt:lpstr>
      <vt:lpstr>So exactly where is the page table?</vt:lpstr>
      <vt:lpstr>How many page tables are there?</vt:lpstr>
      <vt:lpstr>What hardware assist does LC-2200 need?</vt:lpstr>
      <vt:lpstr>What hardware assist does LC-2200 need?</vt:lpstr>
      <vt:lpstr>PCB</vt:lpstr>
      <vt:lpstr>Paged memory allocation</vt:lpstr>
      <vt:lpstr>Demand paging</vt:lpstr>
      <vt:lpstr>Ramification of demand paging</vt:lpstr>
      <vt:lpstr>Page fault handler </vt:lpstr>
      <vt:lpstr>Frame Table</vt:lpstr>
      <vt:lpstr>Free list for page fault handler</vt:lpstr>
      <vt:lpstr>Disk Map</vt:lpstr>
      <vt:lpstr>Physical memory layout</vt:lpstr>
      <vt:lpstr>Physical memory layout</vt:lpstr>
      <vt:lpstr>Virtual memory manager data structures</vt:lpstr>
      <vt:lpstr>PCB</vt:lpstr>
      <vt:lpstr>Example</vt:lpstr>
      <vt:lpstr>Before</vt:lpstr>
      <vt:lpstr>After</vt:lpstr>
      <vt:lpstr>PowerPoint Presentation</vt:lpstr>
      <vt:lpstr>PowerPoint Presentation</vt:lpstr>
      <vt:lpstr>FIFO Page Replacement</vt:lpstr>
      <vt:lpstr>FIFO example</vt:lpstr>
      <vt:lpstr>PowerPoint Presentation</vt:lpstr>
      <vt:lpstr>Using the Frame Table as a Queue</vt:lpstr>
      <vt:lpstr>PowerPoint Presentation</vt:lpstr>
      <vt:lpstr>Frame Table as FIFO Queue</vt:lpstr>
      <vt:lpstr>Size of the FIFO queue</vt:lpstr>
      <vt:lpstr>Belady’s Min</vt:lpstr>
      <vt:lpstr>PowerPoint Presentation</vt:lpstr>
      <vt:lpstr>LRU</vt:lpstr>
      <vt:lpstr>LRU example</vt:lpstr>
      <vt:lpstr>PowerPoint Presentation</vt:lpstr>
      <vt:lpstr>PowerPoint Presentation</vt:lpstr>
      <vt:lpstr>Problems with LRU</vt:lpstr>
      <vt:lpstr>Ways to approximate LRU</vt:lpstr>
      <vt:lpstr>Approximate LRU with ref bits</vt:lpstr>
      <vt:lpstr>Second chance page replacement using reference bits</vt:lpstr>
      <vt:lpstr>Second chance replacement</vt:lpstr>
      <vt:lpstr>Second chance replacement</vt:lpstr>
      <vt:lpstr>Second chance replacement</vt:lpstr>
      <vt:lpstr>Second chance replacement</vt:lpstr>
      <vt:lpstr>Second chance replacement</vt:lpstr>
      <vt:lpstr>Second chance replacement</vt:lpstr>
      <vt:lpstr>Page replacement algorithms</vt:lpstr>
      <vt:lpstr>Page Table Entry (PTE) Example</vt:lpstr>
      <vt:lpstr>Oops!</vt:lpstr>
      <vt:lpstr>Back to our pipelined processor</vt:lpstr>
      <vt:lpstr>Speeding up address translation</vt:lpstr>
      <vt:lpstr>Why will this work?</vt:lpstr>
      <vt:lpstr>TLB (translation lookaside buffer)</vt:lpstr>
      <vt:lpstr>Speeding up address translation</vt:lpstr>
      <vt:lpstr>Speeding up address translation</vt:lpstr>
      <vt:lpstr>Speeding up address translation</vt:lpstr>
      <vt:lpstr>TLB</vt:lpstr>
      <vt:lpstr>Another new instruction</vt:lpstr>
      <vt:lpstr>PowerPoint Presentation</vt:lpstr>
      <vt:lpstr>Given the nature of a process</vt:lpstr>
      <vt:lpstr>Extending the utilization curve</vt:lpstr>
      <vt:lpstr>Working set of a program</vt:lpstr>
      <vt:lpstr>Working set of a program</vt:lpstr>
      <vt:lpstr>Memory pressure</vt:lpstr>
      <vt:lpstr>Controlling thrashing</vt:lpstr>
      <vt:lpstr>Page faults are disruptive…</vt:lpstr>
      <vt:lpstr>PowerPoint Presentation</vt:lpstr>
      <vt:lpstr>PowerPoint Presentation</vt:lpstr>
      <vt:lpstr>Optimizations</vt:lpstr>
      <vt:lpstr>Reverse mapping to page table</vt:lpstr>
      <vt:lpstr>Linux VM and kswapd</vt:lpstr>
      <vt:lpstr>Segmented virtual memory</vt:lpstr>
      <vt:lpstr>Segmented virtual memory</vt:lpstr>
      <vt:lpstr>Segmented virtual memory</vt:lpstr>
      <vt:lpstr>Segmented virtual memory example</vt:lpstr>
      <vt:lpstr>Hardware for segmentation</vt:lpstr>
      <vt:lpstr>64-bit Virtual Addresses?</vt:lpstr>
      <vt:lpstr>Paged segmentation</vt:lpstr>
      <vt:lpstr>64-bit Physical Addresses?</vt:lpstr>
      <vt:lpstr>Intel’s X86-64 4-layer Page Tables</vt:lpstr>
      <vt:lpstr>PowerPoint Presentation</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slides - Processor</dc:title>
  <dc:creator> College of Computing</dc:creator>
  <cp:lastModifiedBy>Forsyth, Daniel H</cp:lastModifiedBy>
  <cp:revision>935</cp:revision>
  <dcterms:created xsi:type="dcterms:W3CDTF">2006-01-17T13:54:25Z</dcterms:created>
  <dcterms:modified xsi:type="dcterms:W3CDTF">2023-10-19T02:44:29Z</dcterms:modified>
</cp:coreProperties>
</file>