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2D2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8"/>
    <p:restoredTop sz="94717"/>
  </p:normalViewPr>
  <p:slideViewPr>
    <p:cSldViewPr snapToGrid="0">
      <p:cViewPr>
        <p:scale>
          <a:sx n="169" d="100"/>
          <a:sy n="169" d="100"/>
        </p:scale>
        <p:origin x="15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6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460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3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9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6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29,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4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29,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552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29,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993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29,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3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8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29,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242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23" r:id="rId3"/>
    <p:sldLayoutId id="2147483718" r:id="rId4"/>
    <p:sldLayoutId id="2147483719" r:id="rId5"/>
    <p:sldLayoutId id="2147483715" r:id="rId6"/>
    <p:sldLayoutId id="2147483720" r:id="rId7"/>
    <p:sldLayoutId id="2147483721" r:id="rId8"/>
    <p:sldLayoutId id="2147483724" r:id="rId9"/>
    <p:sldLayoutId id="2147483722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4E7058-4A48-6F1C-FF58-14C16021AB70}"/>
              </a:ext>
            </a:extLst>
          </p:cNvPr>
          <p:cNvSpPr txBox="1"/>
          <p:nvPr/>
        </p:nvSpPr>
        <p:spPr>
          <a:xfrm>
            <a:off x="4417407" y="342217"/>
            <a:ext cx="2312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Fanout</a:t>
            </a:r>
            <a:r>
              <a:rPr lang="en-US" sz="2400" dirty="0"/>
              <a:t> Exchange</a:t>
            </a:r>
            <a:endParaRPr lang="ru-RU" sz="2400" dirty="0"/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67E4258B-EB19-55B7-A6CC-E22BC99B6524}"/>
              </a:ext>
            </a:extLst>
          </p:cNvPr>
          <p:cNvSpPr/>
          <p:nvPr/>
        </p:nvSpPr>
        <p:spPr>
          <a:xfrm>
            <a:off x="518265" y="3472392"/>
            <a:ext cx="1270449" cy="736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Publisher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A7DF9B46-93DE-1244-9503-A863CEF80DF5}"/>
              </a:ext>
            </a:extLst>
          </p:cNvPr>
          <p:cNvSpPr/>
          <p:nvPr/>
        </p:nvSpPr>
        <p:spPr>
          <a:xfrm>
            <a:off x="4264184" y="3472392"/>
            <a:ext cx="1570513" cy="7363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Exchange</a:t>
            </a: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26809259-6EC3-8DC4-1546-8FD054C83C57}"/>
              </a:ext>
            </a:extLst>
          </p:cNvPr>
          <p:cNvSpPr/>
          <p:nvPr/>
        </p:nvSpPr>
        <p:spPr>
          <a:xfrm>
            <a:off x="7682161" y="1516577"/>
            <a:ext cx="2325478" cy="4710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Очередь</a:t>
            </a:r>
            <a:endParaRPr lang="en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Стрелка вправо 12">
            <a:extLst>
              <a:ext uri="{FF2B5EF4-FFF2-40B4-BE49-F238E27FC236}">
                <a16:creationId xmlns:a16="http://schemas.microsoft.com/office/drawing/2014/main" id="{22DF8C31-7C3D-82B5-ACAA-C4DC77A33397}"/>
              </a:ext>
            </a:extLst>
          </p:cNvPr>
          <p:cNvSpPr/>
          <p:nvPr/>
        </p:nvSpPr>
        <p:spPr>
          <a:xfrm rot="19164862">
            <a:off x="5635663" y="2630224"/>
            <a:ext cx="2292348" cy="16610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5E9BD-316D-2099-3090-774317AFE4BC}"/>
              </a:ext>
            </a:extLst>
          </p:cNvPr>
          <p:cNvSpPr txBox="1"/>
          <p:nvPr/>
        </p:nvSpPr>
        <p:spPr>
          <a:xfrm>
            <a:off x="508151" y="2642210"/>
            <a:ext cx="2012121" cy="707886"/>
          </a:xfrm>
          <a:prstGeom prst="rect">
            <a:avLst/>
          </a:prstGeom>
          <a:solidFill>
            <a:srgbClr val="2D2A2E">
              <a:alpha val="98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118329" dist="30672" dir="3180000" algn="ctr" rotWithShape="0">
              <a:srgbClr val="000000">
                <a:alpha val="43137"/>
              </a:srgbClr>
            </a:outerShdw>
            <a:softEdge rad="0"/>
          </a:effectLst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" sz="1000" dirty="0" err="1">
                <a:solidFill>
                  <a:srgbClr val="FCFCFA"/>
                </a:solidFill>
                <a:effectLst/>
              </a:rPr>
              <a:t>channel</a:t>
            </a:r>
            <a:r>
              <a:rPr lang="en" sz="1000" dirty="0" err="1">
                <a:solidFill>
                  <a:srgbClr val="A9DC76"/>
                </a:solidFill>
                <a:effectLst/>
              </a:rPr>
              <a:t>.basic_publish</a:t>
            </a:r>
            <a:r>
              <a:rPr lang="en" sz="1000" dirty="0">
                <a:solidFill>
                  <a:srgbClr val="939293"/>
                </a:solidFill>
                <a:effectLst/>
              </a:rPr>
              <a:t>(</a:t>
            </a:r>
            <a:br>
              <a:rPr lang="en" sz="1000" dirty="0">
                <a:solidFill>
                  <a:srgbClr val="939293"/>
                </a:solidFill>
                <a:effectLst/>
              </a:rPr>
            </a:br>
            <a:r>
              <a:rPr lang="en" sz="1000" dirty="0">
                <a:solidFill>
                  <a:srgbClr val="939293"/>
                </a:solidFill>
                <a:effectLst/>
              </a:rPr>
              <a:t>    </a:t>
            </a:r>
            <a:r>
              <a:rPr lang="en" sz="1000" dirty="0">
                <a:solidFill>
                  <a:srgbClr val="F59762"/>
                </a:solidFill>
                <a:effectLst/>
              </a:rPr>
              <a:t>exchange</a:t>
            </a:r>
            <a:r>
              <a:rPr lang="en" sz="1000" dirty="0">
                <a:solidFill>
                  <a:srgbClr val="FF6188"/>
                </a:solidFill>
                <a:effectLst/>
              </a:rPr>
              <a:t>=</a:t>
            </a:r>
            <a:r>
              <a:rPr lang="en" sz="1000" dirty="0">
                <a:solidFill>
                  <a:schemeClr val="bg1"/>
                </a:solidFill>
                <a:effectLst/>
              </a:rPr>
              <a:t>‘</a:t>
            </a:r>
            <a:r>
              <a:rPr lang="en" sz="1000" dirty="0">
                <a:solidFill>
                  <a:srgbClr val="FFD866"/>
                </a:solidFill>
                <a:highlight>
                  <a:srgbClr val="2D2A2E"/>
                </a:highlight>
              </a:rPr>
              <a:t>events</a:t>
            </a:r>
            <a:r>
              <a:rPr lang="en" sz="1000" dirty="0">
                <a:solidFill>
                  <a:srgbClr val="FFD866"/>
                </a:solidFill>
                <a:effectLst/>
              </a:rPr>
              <a:t>'</a:t>
            </a:r>
            <a:r>
              <a:rPr lang="en" sz="1000" dirty="0">
                <a:solidFill>
                  <a:srgbClr val="939293"/>
                </a:solidFill>
                <a:effectLst/>
              </a:rPr>
              <a:t>, </a:t>
            </a:r>
            <a:br>
              <a:rPr lang="en" sz="1000" dirty="0">
                <a:solidFill>
                  <a:srgbClr val="939293"/>
                </a:solidFill>
                <a:effectLst/>
              </a:rPr>
            </a:br>
            <a:r>
              <a:rPr lang="en" sz="1000" dirty="0">
                <a:solidFill>
                  <a:srgbClr val="939293"/>
                </a:solidFill>
                <a:effectLst/>
              </a:rPr>
              <a:t>    </a:t>
            </a:r>
            <a:r>
              <a:rPr lang="en" sz="1000" dirty="0" err="1">
                <a:solidFill>
                  <a:srgbClr val="F59762"/>
                </a:solidFill>
              </a:rPr>
              <a:t>routing_key</a:t>
            </a:r>
            <a:r>
              <a:rPr lang="en" sz="1000" dirty="0">
                <a:solidFill>
                  <a:srgbClr val="F59762"/>
                </a:solidFill>
              </a:rPr>
              <a:t>=“”</a:t>
            </a:r>
            <a:br>
              <a:rPr lang="en" sz="1000" dirty="0">
                <a:solidFill>
                  <a:srgbClr val="FCFCFA"/>
                </a:solidFill>
                <a:effectLst/>
              </a:rPr>
            </a:br>
            <a:r>
              <a:rPr lang="en" sz="1000" dirty="0">
                <a:solidFill>
                  <a:srgbClr val="939293"/>
                </a:solidFill>
                <a:effectLst/>
              </a:rPr>
              <a:t>)</a:t>
            </a:r>
            <a:endParaRPr lang="en" sz="1000" dirty="0">
              <a:solidFill>
                <a:srgbClr val="FCFCFA"/>
              </a:solidFill>
              <a:effectLst/>
            </a:endParaRPr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89B43FF4-93B1-E6C0-9CC7-E4EAD373D016}"/>
              </a:ext>
            </a:extLst>
          </p:cNvPr>
          <p:cNvSpPr/>
          <p:nvPr/>
        </p:nvSpPr>
        <p:spPr>
          <a:xfrm>
            <a:off x="10719841" y="1399304"/>
            <a:ext cx="1270449" cy="736375"/>
          </a:xfrm>
          <a:prstGeom prst="roundRect">
            <a:avLst/>
          </a:prstGeom>
          <a:solidFill>
            <a:srgbClr val="FF4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Consumer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3562C-CAE5-493E-4DB5-5DB4C4256A9C}"/>
              </a:ext>
            </a:extLst>
          </p:cNvPr>
          <p:cNvSpPr txBox="1"/>
          <p:nvPr/>
        </p:nvSpPr>
        <p:spPr>
          <a:xfrm>
            <a:off x="3974995" y="2566351"/>
            <a:ext cx="2115709" cy="615553"/>
          </a:xfrm>
          <a:prstGeom prst="rect">
            <a:avLst/>
          </a:prstGeom>
          <a:solidFill>
            <a:srgbClr val="2D2A2E">
              <a:alpha val="98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118329" dist="30672" dir="3180000" algn="ctr" rotWithShape="0">
              <a:srgbClr val="000000">
                <a:alpha val="43137"/>
              </a:srgbClr>
            </a:outerShdw>
            <a:softEdge rad="0"/>
          </a:effectLst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solidFill>
                  <a:srgbClr val="FCFCFA"/>
                </a:solidFill>
                <a:effectLst/>
              </a:defRPr>
            </a:lvl1pPr>
          </a:lstStyle>
          <a:p>
            <a:r>
              <a:rPr lang="en" sz="800" dirty="0" err="1">
                <a:solidFill>
                  <a:srgbClr val="FCFCFA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channel</a:t>
            </a:r>
            <a:r>
              <a:rPr lang="en" sz="800" dirty="0" err="1">
                <a:solidFill>
                  <a:srgbClr val="A9DC76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.exchange_declare</a:t>
            </a:r>
            <a:r>
              <a:rPr lang="en" sz="80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endParaRPr lang="en-US" sz="800" dirty="0">
              <a:solidFill>
                <a:srgbClr val="939293"/>
              </a:solidFill>
              <a:highlight>
                <a:srgbClr val="2D2A2E"/>
              </a:highligh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" sz="800" i="1" dirty="0">
                <a:solidFill>
                  <a:srgbClr val="F59762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e</a:t>
            </a:r>
            <a:r>
              <a:rPr lang="en" sz="800" i="1" dirty="0">
                <a:solidFill>
                  <a:srgbClr val="F59762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xchange</a:t>
            </a:r>
            <a:r>
              <a:rPr lang="en" sz="80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ru-RU" sz="800" dirty="0">
                <a:solidFill>
                  <a:srgbClr val="FCFCFA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‘</a:t>
            </a:r>
            <a:r>
              <a:rPr lang="en" sz="1000" dirty="0">
                <a:solidFill>
                  <a:srgbClr val="FFD866"/>
                </a:solidFill>
                <a:highlight>
                  <a:srgbClr val="2D2A2E"/>
                </a:highlight>
              </a:rPr>
              <a:t>events</a:t>
            </a:r>
            <a:r>
              <a:rPr lang="en-US" sz="800" dirty="0">
                <a:solidFill>
                  <a:srgbClr val="FCFCFA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</a:t>
            </a:r>
            <a:r>
              <a:rPr lang="en" sz="80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</a:p>
          <a:p>
            <a:r>
              <a:rPr lang="en" sz="800" i="1" dirty="0">
                <a:solidFill>
                  <a:srgbClr val="939293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" sz="800" i="1" dirty="0" err="1">
                <a:solidFill>
                  <a:srgbClr val="F59762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exchange_type</a:t>
            </a:r>
            <a:r>
              <a:rPr lang="en" sz="80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" sz="800" dirty="0" err="1">
                <a:solidFill>
                  <a:srgbClr val="78DCE8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ExchangeType</a:t>
            </a:r>
            <a:r>
              <a:rPr lang="en" sz="800" dirty="0" err="1">
                <a:solidFill>
                  <a:srgbClr val="939293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" sz="800" dirty="0" err="1">
                <a:solidFill>
                  <a:srgbClr val="FCFCFA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fanout</a:t>
            </a:r>
            <a:endParaRPr lang="ru-RU" sz="800" dirty="0">
              <a:solidFill>
                <a:srgbClr val="FCFCFA"/>
              </a:solidFill>
              <a:effectLst/>
              <a:highlight>
                <a:srgbClr val="2D2A2E"/>
              </a:highligh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" sz="80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endParaRPr lang="en" sz="800" dirty="0">
              <a:solidFill>
                <a:srgbClr val="FCFCFA"/>
              </a:solidFill>
              <a:effectLst/>
              <a:highlight>
                <a:srgbClr val="2D2A2E"/>
              </a:highligh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Стрелка влево 13">
            <a:extLst>
              <a:ext uri="{FF2B5EF4-FFF2-40B4-BE49-F238E27FC236}">
                <a16:creationId xmlns:a16="http://schemas.microsoft.com/office/drawing/2014/main" id="{E0D92BEB-7416-B3D6-959D-AE1EF569348B}"/>
              </a:ext>
            </a:extLst>
          </p:cNvPr>
          <p:cNvSpPr/>
          <p:nvPr/>
        </p:nvSpPr>
        <p:spPr>
          <a:xfrm rot="10800000">
            <a:off x="10063848" y="1661530"/>
            <a:ext cx="438061" cy="181103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лево 18">
            <a:extLst>
              <a:ext uri="{FF2B5EF4-FFF2-40B4-BE49-F238E27FC236}">
                <a16:creationId xmlns:a16="http://schemas.microsoft.com/office/drawing/2014/main" id="{F8582765-B28B-EB02-7581-A9263761A60E}"/>
              </a:ext>
            </a:extLst>
          </p:cNvPr>
          <p:cNvSpPr/>
          <p:nvPr/>
        </p:nvSpPr>
        <p:spPr>
          <a:xfrm rot="10800000">
            <a:off x="1865958" y="3749039"/>
            <a:ext cx="2361694" cy="148019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89F34F-59D1-0A0F-EA11-52478FFA53BC}"/>
              </a:ext>
            </a:extLst>
          </p:cNvPr>
          <p:cNvSpPr txBox="1"/>
          <p:nvPr/>
        </p:nvSpPr>
        <p:spPr>
          <a:xfrm>
            <a:off x="7690095" y="510773"/>
            <a:ext cx="2111604" cy="877163"/>
          </a:xfrm>
          <a:prstGeom prst="rect">
            <a:avLst/>
          </a:prstGeom>
          <a:solidFill>
            <a:srgbClr val="2D2A2E">
              <a:alpha val="98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118329" dist="30672" dir="3180000" algn="ctr" rotWithShape="0">
              <a:srgbClr val="000000">
                <a:alpha val="43137"/>
              </a:srgbClr>
            </a:outerShdw>
            <a:softEdge rad="0"/>
          </a:effectLst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solidFill>
                  <a:srgbClr val="FCFCFA"/>
                </a:solidFill>
                <a:effectLst/>
              </a:defRPr>
            </a:lvl1pPr>
          </a:lstStyle>
          <a:p>
            <a:r>
              <a:rPr lang="en" sz="1000" dirty="0" err="1">
                <a:solidFill>
                  <a:srgbClr val="FCFCFA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channel</a:t>
            </a:r>
            <a:r>
              <a:rPr lang="en" sz="1000" dirty="0" err="1">
                <a:solidFill>
                  <a:srgbClr val="A9DC76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.queue_bind</a:t>
            </a:r>
            <a:r>
              <a:rPr lang="en" sz="100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</a:p>
          <a:p>
            <a:r>
              <a:rPr lang="en" sz="1000" i="1" dirty="0">
                <a:solidFill>
                  <a:srgbClr val="F59762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exchange</a:t>
            </a:r>
            <a:r>
              <a:rPr lang="en" sz="100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" sz="1000" dirty="0">
                <a:solidFill>
                  <a:srgbClr val="FCFCFA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‘</a:t>
            </a:r>
            <a:r>
              <a:rPr lang="en-US" sz="1100" dirty="0">
                <a:solidFill>
                  <a:srgbClr val="FFD866"/>
                </a:solidFill>
                <a:highlight>
                  <a:srgbClr val="2D2A2E"/>
                </a:highlight>
              </a:rPr>
              <a:t>events</a:t>
            </a:r>
            <a:r>
              <a:rPr lang="en" sz="1100" dirty="0">
                <a:solidFill>
                  <a:srgbClr val="FFD866"/>
                </a:solidFill>
                <a:effectLst/>
                <a:highlight>
                  <a:srgbClr val="2D2A2E"/>
                </a:highlight>
              </a:rPr>
              <a:t>’</a:t>
            </a:r>
            <a:endParaRPr lang="en" sz="1000" dirty="0">
              <a:solidFill>
                <a:srgbClr val="939293"/>
              </a:solidFill>
              <a:effectLst/>
              <a:highlight>
                <a:srgbClr val="2D2A2E"/>
              </a:highligh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" sz="1000" i="1" dirty="0">
                <a:solidFill>
                  <a:srgbClr val="F59762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queue</a:t>
            </a:r>
            <a:r>
              <a:rPr lang="en" sz="100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" sz="1000" dirty="0" err="1">
                <a:solidFill>
                  <a:srgbClr val="FCFCFA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queue_name</a:t>
            </a:r>
            <a:r>
              <a:rPr lang="en" sz="100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</a:p>
          <a:p>
            <a:r>
              <a:rPr lang="en" sz="1000" i="1" dirty="0">
                <a:solidFill>
                  <a:srgbClr val="F59762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" sz="1000" b="1" i="1" dirty="0" err="1">
                <a:solidFill>
                  <a:srgbClr val="F59762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routing_key</a:t>
            </a:r>
            <a:r>
              <a:rPr lang="en" sz="1000" b="1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" sz="1000" b="1" dirty="0">
                <a:solidFill>
                  <a:srgbClr val="FF6188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</a:t>
            </a:r>
            <a:r>
              <a:rPr lang="en" sz="1000" b="1" dirty="0">
                <a:solidFill>
                  <a:srgbClr val="FF40FF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  <a:p>
            <a:r>
              <a:rPr lang="en" sz="100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endParaRPr lang="en" sz="1000" dirty="0">
              <a:solidFill>
                <a:srgbClr val="FCFCFA"/>
              </a:solidFill>
              <a:effectLst/>
              <a:highlight>
                <a:srgbClr val="2D2A2E"/>
              </a:highligh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Скругленный прямоугольник 25">
            <a:extLst>
              <a:ext uri="{FF2B5EF4-FFF2-40B4-BE49-F238E27FC236}">
                <a16:creationId xmlns:a16="http://schemas.microsoft.com/office/drawing/2014/main" id="{B5634A6C-4CF4-7FCD-7257-913D9FDD27C2}"/>
              </a:ext>
            </a:extLst>
          </p:cNvPr>
          <p:cNvSpPr/>
          <p:nvPr/>
        </p:nvSpPr>
        <p:spPr>
          <a:xfrm>
            <a:off x="7641306" y="5629936"/>
            <a:ext cx="2325478" cy="4710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Очередь</a:t>
            </a:r>
            <a:endParaRPr lang="en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Скругленный прямоугольник 26">
            <a:extLst>
              <a:ext uri="{FF2B5EF4-FFF2-40B4-BE49-F238E27FC236}">
                <a16:creationId xmlns:a16="http://schemas.microsoft.com/office/drawing/2014/main" id="{397C8DE2-9E19-3C19-5557-94A8BBCA8CF2}"/>
              </a:ext>
            </a:extLst>
          </p:cNvPr>
          <p:cNvSpPr/>
          <p:nvPr/>
        </p:nvSpPr>
        <p:spPr>
          <a:xfrm>
            <a:off x="10719841" y="5507064"/>
            <a:ext cx="1270449" cy="736375"/>
          </a:xfrm>
          <a:prstGeom prst="roundRect">
            <a:avLst/>
          </a:prstGeom>
          <a:solidFill>
            <a:srgbClr val="FF4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Consumer</a:t>
            </a:r>
            <a:endParaRPr lang="ru-RU" sz="1400" dirty="0"/>
          </a:p>
        </p:txBody>
      </p:sp>
      <p:sp>
        <p:nvSpPr>
          <p:cNvPr id="28" name="Стрелка влево 27">
            <a:extLst>
              <a:ext uri="{FF2B5EF4-FFF2-40B4-BE49-F238E27FC236}">
                <a16:creationId xmlns:a16="http://schemas.microsoft.com/office/drawing/2014/main" id="{052B7D18-968D-A50B-E912-1FB6C57CA5D0}"/>
              </a:ext>
            </a:extLst>
          </p:cNvPr>
          <p:cNvSpPr/>
          <p:nvPr/>
        </p:nvSpPr>
        <p:spPr>
          <a:xfrm rot="10800000">
            <a:off x="10063849" y="5774889"/>
            <a:ext cx="438061" cy="181103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13B0C9-BC5C-EA46-E4E4-2814151F9541}"/>
              </a:ext>
            </a:extLst>
          </p:cNvPr>
          <p:cNvSpPr txBox="1"/>
          <p:nvPr/>
        </p:nvSpPr>
        <p:spPr>
          <a:xfrm>
            <a:off x="7641306" y="4629901"/>
            <a:ext cx="1909729" cy="877163"/>
          </a:xfrm>
          <a:prstGeom prst="rect">
            <a:avLst/>
          </a:prstGeom>
          <a:solidFill>
            <a:srgbClr val="2D2A2E">
              <a:alpha val="98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118329" dist="30672" dir="3180000" algn="ctr" rotWithShape="0">
              <a:srgbClr val="000000">
                <a:alpha val="43137"/>
              </a:srgbClr>
            </a:outerShdw>
            <a:softEdge rad="0"/>
          </a:effectLst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solidFill>
                  <a:srgbClr val="FCFCFA"/>
                </a:solidFill>
                <a:effectLst/>
              </a:defRPr>
            </a:lvl1pPr>
          </a:lstStyle>
          <a:p>
            <a:r>
              <a:rPr lang="en" sz="1000" dirty="0" err="1"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channel</a:t>
            </a:r>
            <a:r>
              <a:rPr lang="en" sz="1000" dirty="0" err="1">
                <a:solidFill>
                  <a:srgbClr val="A9DC76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.queue_bind</a:t>
            </a:r>
            <a:r>
              <a:rPr lang="en" sz="1000" dirty="0">
                <a:solidFill>
                  <a:srgbClr val="939293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</a:p>
          <a:p>
            <a:r>
              <a:rPr lang="en" sz="1000" i="1" dirty="0">
                <a:solidFill>
                  <a:srgbClr val="F59762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exchange</a:t>
            </a:r>
            <a:r>
              <a:rPr lang="en" sz="1000" dirty="0">
                <a:solidFill>
                  <a:srgbClr val="FF6188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" sz="1000" dirty="0"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‘</a:t>
            </a:r>
            <a:r>
              <a:rPr lang="en-US" sz="1100" dirty="0">
                <a:solidFill>
                  <a:srgbClr val="FFD866"/>
                </a:solidFill>
                <a:highlight>
                  <a:srgbClr val="2D2A2E"/>
                </a:highlight>
              </a:rPr>
              <a:t>events</a:t>
            </a:r>
            <a:r>
              <a:rPr lang="en" sz="1100" dirty="0">
                <a:solidFill>
                  <a:srgbClr val="FFD866"/>
                </a:solidFill>
                <a:highlight>
                  <a:srgbClr val="2D2A2E"/>
                </a:highlight>
              </a:rPr>
              <a:t>’</a:t>
            </a:r>
            <a:endParaRPr lang="en" sz="1000" dirty="0">
              <a:solidFill>
                <a:srgbClr val="939293"/>
              </a:solidFill>
              <a:highlight>
                <a:srgbClr val="2D2A2E"/>
              </a:highligh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" sz="1000" i="1" dirty="0">
                <a:solidFill>
                  <a:srgbClr val="F59762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queue</a:t>
            </a:r>
            <a:r>
              <a:rPr lang="en" sz="1000" dirty="0">
                <a:solidFill>
                  <a:srgbClr val="FF6188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" sz="1000" dirty="0" err="1"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queue_name</a:t>
            </a:r>
            <a:r>
              <a:rPr lang="en" sz="1000" dirty="0">
                <a:solidFill>
                  <a:srgbClr val="939293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</a:p>
          <a:p>
            <a:r>
              <a:rPr lang="en" sz="1000" i="1" dirty="0">
                <a:solidFill>
                  <a:srgbClr val="F59762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" sz="1000" b="1" i="1" dirty="0" err="1">
                <a:solidFill>
                  <a:srgbClr val="F59762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routing_key</a:t>
            </a:r>
            <a:r>
              <a:rPr lang="en" sz="1000" b="1" dirty="0">
                <a:solidFill>
                  <a:srgbClr val="FF6188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=“</a:t>
            </a:r>
            <a:r>
              <a:rPr lang="en" sz="1000" b="1" dirty="0">
                <a:solidFill>
                  <a:srgbClr val="FF40FF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  <a:p>
            <a:r>
              <a:rPr lang="en" sz="1000" dirty="0">
                <a:solidFill>
                  <a:srgbClr val="939293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endParaRPr lang="en" sz="1000" dirty="0">
              <a:highlight>
                <a:srgbClr val="2D2A2E"/>
              </a:highligh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7" name="Стрелка вправо 36">
            <a:extLst>
              <a:ext uri="{FF2B5EF4-FFF2-40B4-BE49-F238E27FC236}">
                <a16:creationId xmlns:a16="http://schemas.microsoft.com/office/drawing/2014/main" id="{E17842C6-0150-9306-1B0B-5CCF7B6A6043}"/>
              </a:ext>
            </a:extLst>
          </p:cNvPr>
          <p:cNvSpPr/>
          <p:nvPr/>
        </p:nvSpPr>
        <p:spPr>
          <a:xfrm rot="2337292">
            <a:off x="5711412" y="4733435"/>
            <a:ext cx="2021564" cy="15542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кругленный прямоугольник 38">
            <a:extLst>
              <a:ext uri="{FF2B5EF4-FFF2-40B4-BE49-F238E27FC236}">
                <a16:creationId xmlns:a16="http://schemas.microsoft.com/office/drawing/2014/main" id="{30E07CB6-9289-FEFC-695B-5ABABE9A9254}"/>
              </a:ext>
            </a:extLst>
          </p:cNvPr>
          <p:cNvSpPr/>
          <p:nvPr/>
        </p:nvSpPr>
        <p:spPr>
          <a:xfrm>
            <a:off x="489138" y="3701495"/>
            <a:ext cx="1328702" cy="27816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Уведомление</a:t>
            </a:r>
            <a:endParaRPr lang="ru-RU" sz="1200" b="1" dirty="0">
              <a:solidFill>
                <a:srgbClr val="00206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57449DB8-94CB-6918-50CD-43CF0B2D18A8}"/>
              </a:ext>
            </a:extLst>
          </p:cNvPr>
          <p:cNvSpPr/>
          <p:nvPr/>
        </p:nvSpPr>
        <p:spPr>
          <a:xfrm>
            <a:off x="4417407" y="3701495"/>
            <a:ext cx="1328702" cy="3046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Уведомление</a:t>
            </a:r>
            <a:endParaRPr lang="ru-RU" sz="1200" b="1" dirty="0">
              <a:solidFill>
                <a:srgbClr val="00206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81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325 -0.0034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1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 -0.00347 L 0.56055 -0.3083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-1525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96296E-6 L 0.2125 0.29282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1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10"/>
                            </p:stCondLst>
                            <p:childTnLst>
                              <p:par>
                                <p:cTn id="2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055 -0.30833 L 0.85964 -0.3092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-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 0.29282 L 0.53216 0.29514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10"/>
                            </p:stCondLst>
                            <p:childTnLst>
                              <p:par>
                                <p:cTn id="28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9" grpId="2" animBg="1"/>
      <p:bldP spid="39" grpId="3" animBg="1"/>
      <p:bldP spid="39" grpId="4" animBg="1"/>
      <p:bldP spid="9" grpId="0" animBg="1"/>
      <p:bldP spid="9" grpId="1" animBg="1"/>
      <p:bldP spid="9" grpId="3" animBg="1"/>
      <p:bldP spid="9" grpId="4" animBg="1"/>
    </p:bldLst>
  </p:timing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100</Words>
  <Application>Microsoft Macintosh PowerPoint</Application>
  <PresentationFormat>Широкоэкранный</PresentationFormat>
  <Paragraphs>24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Bembo</vt:lpstr>
      <vt:lpstr>Helvetica Neue</vt:lpstr>
      <vt:lpstr>ArchiveVTI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WG1445</dc:creator>
  <cp:lastModifiedBy>WG1445</cp:lastModifiedBy>
  <cp:revision>14</cp:revision>
  <dcterms:created xsi:type="dcterms:W3CDTF">2024-03-28T13:49:52Z</dcterms:created>
  <dcterms:modified xsi:type="dcterms:W3CDTF">2024-03-28T22:59:45Z</dcterms:modified>
</cp:coreProperties>
</file>