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2D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/>
    <p:restoredTop sz="94716"/>
  </p:normalViewPr>
  <p:slideViewPr>
    <p:cSldViewPr snapToGrid="0">
      <p:cViewPr varScale="1">
        <p:scale>
          <a:sx n="156" d="100"/>
          <a:sy n="15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6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29,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29,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4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29,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552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993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29,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36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29,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29,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242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23" r:id="rId3"/>
    <p:sldLayoutId id="2147483718" r:id="rId4"/>
    <p:sldLayoutId id="2147483719" r:id="rId5"/>
    <p:sldLayoutId id="2147483715" r:id="rId6"/>
    <p:sldLayoutId id="2147483720" r:id="rId7"/>
    <p:sldLayoutId id="2147483721" r:id="rId8"/>
    <p:sldLayoutId id="2147483724" r:id="rId9"/>
    <p:sldLayoutId id="2147483722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4E7058-4A48-6F1C-FF58-14C16021AB70}"/>
              </a:ext>
            </a:extLst>
          </p:cNvPr>
          <p:cNvSpPr txBox="1"/>
          <p:nvPr/>
        </p:nvSpPr>
        <p:spPr>
          <a:xfrm>
            <a:off x="2510779" y="522026"/>
            <a:ext cx="236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Default</a:t>
            </a:r>
            <a:r>
              <a:rPr lang="en-US" sz="2400" dirty="0"/>
              <a:t> Exchange</a:t>
            </a:r>
            <a:endParaRPr lang="ru-RU" sz="2400" dirty="0"/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67E4258B-EB19-55B7-A6CC-E22BC99B6524}"/>
              </a:ext>
            </a:extLst>
          </p:cNvPr>
          <p:cNvSpPr/>
          <p:nvPr/>
        </p:nvSpPr>
        <p:spPr>
          <a:xfrm>
            <a:off x="2510779" y="1622542"/>
            <a:ext cx="1270449" cy="7363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Publisher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A7DF9B46-93DE-1244-9503-A863CEF80DF5}"/>
              </a:ext>
            </a:extLst>
          </p:cNvPr>
          <p:cNvSpPr/>
          <p:nvPr/>
        </p:nvSpPr>
        <p:spPr>
          <a:xfrm>
            <a:off x="5124507" y="1622541"/>
            <a:ext cx="1155813" cy="7363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Exchange</a:t>
            </a:r>
          </a:p>
          <a:p>
            <a:pPr algn="ct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AMQP Default</a:t>
            </a:r>
            <a:endParaRPr lang="ru-RU" sz="1000" dirty="0"/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26809259-6EC3-8DC4-1546-8FD054C83C57}"/>
              </a:ext>
            </a:extLst>
          </p:cNvPr>
          <p:cNvSpPr/>
          <p:nvPr/>
        </p:nvSpPr>
        <p:spPr>
          <a:xfrm>
            <a:off x="7579540" y="1610401"/>
            <a:ext cx="2050879" cy="40298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Очередь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hello_default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7D87215D-737D-5A23-08F7-FA14A45F0F29}"/>
              </a:ext>
            </a:extLst>
          </p:cNvPr>
          <p:cNvSpPr/>
          <p:nvPr/>
        </p:nvSpPr>
        <p:spPr>
          <a:xfrm>
            <a:off x="2510779" y="4907910"/>
            <a:ext cx="1270449" cy="736375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</a:t>
            </a:r>
            <a:endParaRPr lang="ru-RU" sz="1400" dirty="0"/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34D86832-E02B-135D-B2D7-D668CCB4B251}"/>
              </a:ext>
            </a:extLst>
          </p:cNvPr>
          <p:cNvSpPr/>
          <p:nvPr/>
        </p:nvSpPr>
        <p:spPr>
          <a:xfrm>
            <a:off x="3911376" y="1868742"/>
            <a:ext cx="1076240" cy="24397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лево 11">
            <a:extLst>
              <a:ext uri="{FF2B5EF4-FFF2-40B4-BE49-F238E27FC236}">
                <a16:creationId xmlns:a16="http://schemas.microsoft.com/office/drawing/2014/main" id="{3231F910-F53E-8FB1-C62E-97884682B719}"/>
              </a:ext>
            </a:extLst>
          </p:cNvPr>
          <p:cNvSpPr/>
          <p:nvPr/>
        </p:nvSpPr>
        <p:spPr>
          <a:xfrm>
            <a:off x="3854057" y="5140558"/>
            <a:ext cx="3639393" cy="243973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22DF8C31-7C3D-82B5-ACAA-C4DC77A33397}"/>
              </a:ext>
            </a:extLst>
          </p:cNvPr>
          <p:cNvSpPr/>
          <p:nvPr/>
        </p:nvSpPr>
        <p:spPr>
          <a:xfrm>
            <a:off x="6417211" y="1868742"/>
            <a:ext cx="1076240" cy="24397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5E9BD-316D-2099-3090-774317AFE4BC}"/>
              </a:ext>
            </a:extLst>
          </p:cNvPr>
          <p:cNvSpPr txBox="1"/>
          <p:nvPr/>
        </p:nvSpPr>
        <p:spPr>
          <a:xfrm>
            <a:off x="1992325" y="2455768"/>
            <a:ext cx="2418804" cy="1169551"/>
          </a:xfrm>
          <a:prstGeom prst="rect">
            <a:avLst/>
          </a:prstGeom>
          <a:solidFill>
            <a:srgbClr val="2D2A2E">
              <a:alpha val="98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118329" dist="30672" dir="3180000" algn="ctr" rotWithShape="0">
              <a:srgbClr val="000000">
                <a:alpha val="43137"/>
              </a:srgbClr>
            </a:outerShdw>
            <a:softEdge rad="0"/>
          </a:effectLst>
          <a:scene3d>
            <a:camera prst="orthographicFront"/>
            <a:lightRig rig="threePt" dir="t"/>
          </a:scene3d>
          <a:sp3d/>
        </p:spPr>
        <p:txBody>
          <a:bodyPr wrap="none" rtlCol="0">
            <a:spAutoFit/>
          </a:bodyPr>
          <a:lstStyle/>
          <a:p>
            <a:r>
              <a:rPr lang="en" sz="1400" dirty="0" err="1">
                <a:solidFill>
                  <a:srgbClr val="FCFCFA"/>
                </a:solidFill>
                <a:effectLst/>
              </a:rPr>
              <a:t>channel</a:t>
            </a:r>
            <a:r>
              <a:rPr lang="en" sz="1400" dirty="0" err="1">
                <a:solidFill>
                  <a:srgbClr val="A9DC76"/>
                </a:solidFill>
                <a:effectLst/>
              </a:rPr>
              <a:t>.basic_publish</a:t>
            </a:r>
            <a:r>
              <a:rPr lang="en" sz="1400" dirty="0">
                <a:solidFill>
                  <a:srgbClr val="939293"/>
                </a:solidFill>
                <a:effectLst/>
              </a:rPr>
              <a:t>(</a:t>
            </a:r>
            <a:br>
              <a:rPr lang="en" sz="1400" dirty="0">
                <a:solidFill>
                  <a:srgbClr val="939293"/>
                </a:solidFill>
                <a:effectLst/>
              </a:rPr>
            </a:br>
            <a:r>
              <a:rPr lang="en" sz="1400" dirty="0">
                <a:solidFill>
                  <a:srgbClr val="939293"/>
                </a:solidFill>
                <a:effectLst/>
              </a:rPr>
              <a:t>    </a:t>
            </a:r>
            <a:r>
              <a:rPr lang="en" sz="1400" dirty="0">
                <a:solidFill>
                  <a:srgbClr val="F59762"/>
                </a:solidFill>
                <a:effectLst/>
              </a:rPr>
              <a:t>exchange</a:t>
            </a:r>
            <a:r>
              <a:rPr lang="en" sz="1400" dirty="0">
                <a:solidFill>
                  <a:srgbClr val="FF6188"/>
                </a:solidFill>
                <a:effectLst/>
              </a:rPr>
              <a:t>=</a:t>
            </a:r>
            <a:r>
              <a:rPr lang="en" sz="1400" dirty="0">
                <a:solidFill>
                  <a:srgbClr val="FFD866"/>
                </a:solidFill>
                <a:effectLst/>
              </a:rPr>
              <a:t>''</a:t>
            </a:r>
            <a:r>
              <a:rPr lang="en" sz="1400" dirty="0">
                <a:solidFill>
                  <a:srgbClr val="939293"/>
                </a:solidFill>
                <a:effectLst/>
              </a:rPr>
              <a:t>, </a:t>
            </a:r>
            <a:br>
              <a:rPr lang="en" sz="1400" dirty="0">
                <a:solidFill>
                  <a:srgbClr val="939293"/>
                </a:solidFill>
                <a:effectLst/>
              </a:rPr>
            </a:br>
            <a:r>
              <a:rPr lang="en" sz="1400" dirty="0">
                <a:solidFill>
                  <a:srgbClr val="939293"/>
                </a:solidFill>
                <a:effectLst/>
              </a:rPr>
              <a:t>    </a:t>
            </a:r>
            <a:r>
              <a:rPr lang="en" sz="1400" dirty="0" err="1">
                <a:solidFill>
                  <a:srgbClr val="F59762"/>
                </a:solidFill>
                <a:effectLst/>
              </a:rPr>
              <a:t>routing_key</a:t>
            </a:r>
            <a:r>
              <a:rPr lang="en" sz="1400" dirty="0">
                <a:solidFill>
                  <a:srgbClr val="FF6188"/>
                </a:solidFill>
                <a:effectLst/>
              </a:rPr>
              <a:t>=</a:t>
            </a:r>
            <a:r>
              <a:rPr lang="en" sz="1400" dirty="0">
                <a:solidFill>
                  <a:srgbClr val="FFD866"/>
                </a:solidFill>
                <a:effectLst/>
              </a:rPr>
              <a:t>'</a:t>
            </a:r>
            <a:r>
              <a:rPr lang="en" sz="1400" dirty="0" err="1">
                <a:solidFill>
                  <a:srgbClr val="FFD866"/>
                </a:solidFill>
                <a:effectLst/>
              </a:rPr>
              <a:t>hello_default</a:t>
            </a:r>
            <a:r>
              <a:rPr lang="en" sz="1400" dirty="0">
                <a:solidFill>
                  <a:srgbClr val="FFD866"/>
                </a:solidFill>
                <a:effectLst/>
              </a:rPr>
              <a:t>'</a:t>
            </a:r>
            <a:r>
              <a:rPr lang="en" sz="1400" dirty="0">
                <a:solidFill>
                  <a:srgbClr val="939293"/>
                </a:solidFill>
                <a:effectLst/>
              </a:rPr>
              <a:t>, </a:t>
            </a:r>
            <a:br>
              <a:rPr lang="en" sz="1400" dirty="0">
                <a:solidFill>
                  <a:srgbClr val="939293"/>
                </a:solidFill>
                <a:effectLst/>
              </a:rPr>
            </a:br>
            <a:r>
              <a:rPr lang="en" sz="1400" dirty="0">
                <a:solidFill>
                  <a:srgbClr val="939293"/>
                </a:solidFill>
                <a:effectLst/>
              </a:rPr>
              <a:t>    </a:t>
            </a:r>
            <a:r>
              <a:rPr lang="en" sz="1400" dirty="0">
                <a:solidFill>
                  <a:srgbClr val="F59762"/>
                </a:solidFill>
                <a:effectLst/>
              </a:rPr>
              <a:t>body</a:t>
            </a:r>
            <a:r>
              <a:rPr lang="en" sz="1400" dirty="0">
                <a:solidFill>
                  <a:srgbClr val="FF6188"/>
                </a:solidFill>
                <a:effectLst/>
              </a:rPr>
              <a:t>=</a:t>
            </a:r>
            <a:r>
              <a:rPr lang="en" sz="1400" dirty="0" err="1">
                <a:solidFill>
                  <a:srgbClr val="FCFCFA"/>
                </a:solidFill>
                <a:effectLst/>
              </a:rPr>
              <a:t>message_body</a:t>
            </a:r>
            <a:br>
              <a:rPr lang="en" sz="1400" dirty="0">
                <a:solidFill>
                  <a:srgbClr val="FCFCFA"/>
                </a:solidFill>
                <a:effectLst/>
              </a:rPr>
            </a:br>
            <a:r>
              <a:rPr lang="en" sz="1400" dirty="0">
                <a:solidFill>
                  <a:srgbClr val="939293"/>
                </a:solidFill>
                <a:effectLst/>
              </a:rPr>
              <a:t>)</a:t>
            </a:r>
            <a:endParaRPr lang="en" sz="1400" dirty="0">
              <a:solidFill>
                <a:srgbClr val="FCFCFA"/>
              </a:solidFill>
              <a:effectLst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89B43FF4-93B1-E6C0-9CC7-E4EAD373D016}"/>
              </a:ext>
            </a:extLst>
          </p:cNvPr>
          <p:cNvSpPr/>
          <p:nvPr/>
        </p:nvSpPr>
        <p:spPr>
          <a:xfrm>
            <a:off x="2510779" y="4003446"/>
            <a:ext cx="1270449" cy="736375"/>
          </a:xfrm>
          <a:prstGeom prst="roundRect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Consumer</a:t>
            </a:r>
            <a:endParaRPr lang="ru-RU" sz="1400" dirty="0"/>
          </a:p>
        </p:txBody>
      </p:sp>
      <p:sp>
        <p:nvSpPr>
          <p:cNvPr id="17" name="Стрелка влево 16">
            <a:extLst>
              <a:ext uri="{FF2B5EF4-FFF2-40B4-BE49-F238E27FC236}">
                <a16:creationId xmlns:a16="http://schemas.microsoft.com/office/drawing/2014/main" id="{A46E0EF2-D98D-4793-0319-29390B255758}"/>
              </a:ext>
            </a:extLst>
          </p:cNvPr>
          <p:cNvSpPr/>
          <p:nvPr/>
        </p:nvSpPr>
        <p:spPr>
          <a:xfrm>
            <a:off x="3854057" y="4236094"/>
            <a:ext cx="3639394" cy="262991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9B828863-F539-E32A-34CC-B362696ECC96}"/>
              </a:ext>
            </a:extLst>
          </p:cNvPr>
          <p:cNvSpPr/>
          <p:nvPr/>
        </p:nvSpPr>
        <p:spPr>
          <a:xfrm>
            <a:off x="2618312" y="1774351"/>
            <a:ext cx="1055381" cy="360401"/>
          </a:xfrm>
          <a:prstGeom prst="roundRect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Приве</a:t>
            </a: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т, Практикум!</a:t>
            </a:r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B6F773DA-90D2-5DD3-AD92-2B7569C2FA6C}"/>
              </a:ext>
            </a:extLst>
          </p:cNvPr>
          <p:cNvSpPr/>
          <p:nvPr/>
        </p:nvSpPr>
        <p:spPr>
          <a:xfrm>
            <a:off x="2638703" y="1763797"/>
            <a:ext cx="1055381" cy="360401"/>
          </a:xfrm>
          <a:prstGeom prst="roundRect">
            <a:avLst/>
          </a:prstGeom>
          <a:solidFill>
            <a:srgbClr val="00B0F0">
              <a:alpha val="7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Приве</a:t>
            </a: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т, Практикум!</a:t>
            </a:r>
          </a:p>
        </p:txBody>
      </p:sp>
    </p:spTree>
    <p:extLst>
      <p:ext uri="{BB962C8B-B14F-4D97-AF65-F5344CB8AC3E}">
        <p14:creationId xmlns:p14="http://schemas.microsoft.com/office/powerpoint/2010/main" val="28998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43959 0.0039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7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76 0.00139 L 0.44037 0.3495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37 0.34954 L 0.0013 0.34954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3476 0.00834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789 0.00556 L 0.43684 0.4847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684 0.48473 L -0.00222 0.48473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8" grpId="1" animBg="1"/>
      <p:bldP spid="18" grpId="2" animBg="1"/>
      <p:bldP spid="18" grpId="3" animBg="1"/>
      <p:bldP spid="18" grpId="4" animBg="1"/>
      <p:bldP spid="25" grpId="0" animBg="1"/>
      <p:bldP spid="25" grpId="1" animBg="1"/>
      <p:bldP spid="25" grpId="2" animBg="1"/>
      <p:bldP spid="25" grpId="3" animBg="1"/>
      <p:bldP spid="25" grpId="4" animBg="1"/>
    </p:bldLst>
  </p:timing>
</p:sld>
</file>

<file path=ppt/theme/theme1.xml><?xml version="1.0" encoding="utf-8"?>
<a:theme xmlns:a="http://schemas.openxmlformats.org/drawingml/2006/main" name="Archiv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53</Words>
  <Application>Microsoft Macintosh PowerPoint</Application>
  <PresentationFormat>Широкоэкранный</PresentationFormat>
  <Paragraphs>10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Bembo</vt:lpstr>
      <vt:lpstr>Helvetica Neue</vt:lpstr>
      <vt:lpstr>ArchiveVTI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WG1445</dc:creator>
  <cp:lastModifiedBy>WG1445</cp:lastModifiedBy>
  <cp:revision>6</cp:revision>
  <dcterms:created xsi:type="dcterms:W3CDTF">2024-03-28T13:49:52Z</dcterms:created>
  <dcterms:modified xsi:type="dcterms:W3CDTF">2024-03-28T22:02:53Z</dcterms:modified>
</cp:coreProperties>
</file>