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64B"/>
    <a:srgbClr val="073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80" d="100"/>
          <a:sy n="80"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389909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390490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189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114443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652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9567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399087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39047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39917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104992-3FEF-4499-B8D9-72912B99CC75}" type="datetimeFigureOut">
              <a:rPr lang="fr-FR" smtClean="0"/>
              <a:t>18/11/2024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5253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E104992-3FEF-4499-B8D9-72912B99CC75}" type="datetimeFigureOut">
              <a:rPr lang="fr-FR" smtClean="0"/>
              <a:t>18/11/2024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60960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E104992-3FEF-4499-B8D9-72912B99CC75}" type="datetimeFigureOut">
              <a:rPr lang="fr-FR" smtClean="0"/>
              <a:t>18/11/2024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00861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E104992-3FEF-4499-B8D9-72912B99CC75}" type="datetimeFigureOut">
              <a:rPr lang="fr-FR" smtClean="0"/>
              <a:t>18/11/2024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121105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04992-3FEF-4499-B8D9-72912B99CC75}" type="datetimeFigureOut">
              <a:rPr lang="fr-FR" smtClean="0"/>
              <a:t>18/11/2024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76420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E104992-3FEF-4499-B8D9-72912B99CC75}" type="datetimeFigureOut">
              <a:rPr lang="fr-FR" smtClean="0"/>
              <a:t>18/11/2024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D67578-731A-4E21-A1D6-65DBE803647F}" type="slidenum">
              <a:rPr lang="fr-FR" smtClean="0"/>
              <a:t>‹N°›</a:t>
            </a:fld>
            <a:endParaRPr lang="fr-FR"/>
          </a:p>
        </p:txBody>
      </p:sp>
    </p:spTree>
    <p:extLst>
      <p:ext uri="{BB962C8B-B14F-4D97-AF65-F5344CB8AC3E}">
        <p14:creationId xmlns:p14="http://schemas.microsoft.com/office/powerpoint/2010/main" val="259885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D67578-731A-4E21-A1D6-65DBE803647F}" type="slidenum">
              <a:rPr lang="fr-FR" smtClean="0"/>
              <a:t>‹N°›</a:t>
            </a:fld>
            <a:endParaRPr lang="fr-FR"/>
          </a:p>
        </p:txBody>
      </p:sp>
      <p:sp>
        <p:nvSpPr>
          <p:cNvPr id="5" name="Date Placeholder 4"/>
          <p:cNvSpPr>
            <a:spLocks noGrp="1"/>
          </p:cNvSpPr>
          <p:nvPr>
            <p:ph type="dt" sz="half" idx="10"/>
          </p:nvPr>
        </p:nvSpPr>
        <p:spPr/>
        <p:txBody>
          <a:bodyPr/>
          <a:lstStyle/>
          <a:p>
            <a:fld id="{3E104992-3FEF-4499-B8D9-72912B99CC75}" type="datetimeFigureOut">
              <a:rPr lang="fr-FR" smtClean="0"/>
              <a:t>18/11/2024</a:t>
            </a:fld>
            <a:endParaRPr lang="fr-FR"/>
          </a:p>
        </p:txBody>
      </p:sp>
    </p:spTree>
    <p:extLst>
      <p:ext uri="{BB962C8B-B14F-4D97-AF65-F5344CB8AC3E}">
        <p14:creationId xmlns:p14="http://schemas.microsoft.com/office/powerpoint/2010/main" val="123181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104992-3FEF-4499-B8D9-72912B99CC75}" type="datetimeFigureOut">
              <a:rPr lang="fr-FR" smtClean="0"/>
              <a:t>18/11/2024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D67578-731A-4E21-A1D6-65DBE803647F}" type="slidenum">
              <a:rPr lang="fr-FR" smtClean="0"/>
              <a:t>‹N°›</a:t>
            </a:fld>
            <a:endParaRPr lang="fr-FR"/>
          </a:p>
        </p:txBody>
      </p:sp>
    </p:spTree>
    <p:extLst>
      <p:ext uri="{BB962C8B-B14F-4D97-AF65-F5344CB8AC3E}">
        <p14:creationId xmlns:p14="http://schemas.microsoft.com/office/powerpoint/2010/main" val="78227256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ctrTitle"/>
          </p:nvPr>
        </p:nvSpPr>
        <p:spPr>
          <a:xfrm>
            <a:off x="989610" y="-634533"/>
            <a:ext cx="9144000" cy="2387600"/>
          </a:xfrm>
        </p:spPr>
        <p:txBody>
          <a:bodyPr/>
          <a:lstStyle/>
          <a:p>
            <a:r>
              <a:rPr lang="fr-FR" sz="6600" dirty="0" smtClean="0">
                <a:solidFill>
                  <a:srgbClr val="0070C0"/>
                </a:solidFill>
                <a:latin typeface="Arial Black" panose="020B0A04020102020204" pitchFamily="34" charset="0"/>
              </a:rPr>
              <a:t>MATERIALIZE  UI</a:t>
            </a:r>
            <a:r>
              <a:rPr lang="fr-FR" sz="6600" dirty="0" smtClean="0">
                <a:solidFill>
                  <a:schemeClr val="tx1">
                    <a:lumMod val="95000"/>
                    <a:lumOff val="5000"/>
                  </a:schemeClr>
                </a:solidFill>
                <a:latin typeface="Arial Black" panose="020B0A04020102020204" pitchFamily="34" charset="0"/>
              </a:rPr>
              <a:t> </a:t>
            </a:r>
            <a:endParaRPr lang="fr-FR" sz="6600" dirty="0">
              <a:solidFill>
                <a:schemeClr val="tx1">
                  <a:lumMod val="95000"/>
                  <a:lumOff val="5000"/>
                </a:schemeClr>
              </a:solidFill>
              <a:latin typeface="Arial Black" panose="020B0A04020102020204" pitchFamily="34" charset="0"/>
            </a:endParaRP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386674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COMPARAISON AVEC D’AUTRES  FRAMEWORK</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PHILOSOPHIE: base sur material design de Google, avec un style prédéfinis et une esthétique moderne </a:t>
            </a:r>
          </a:p>
          <a:p>
            <a:r>
              <a:rPr lang="fr-FR" dirty="0" smtClean="0"/>
              <a:t>POPULARITE: moins populaire que </a:t>
            </a:r>
            <a:r>
              <a:rPr lang="fr-FR" dirty="0" err="1" smtClean="0"/>
              <a:t>bootstrap</a:t>
            </a:r>
            <a:r>
              <a:rPr lang="fr-FR" dirty="0" smtClean="0"/>
              <a:t> et tailwind,mais encore utilisé pour des projets Material Design</a:t>
            </a:r>
          </a:p>
          <a:p>
            <a:r>
              <a:rPr lang="fr-FR" dirty="0" smtClean="0"/>
              <a:t>FACILITER D’UTILISATION :facile  a apprendre pour les développeurs débutants grâce aux composants prêts a l’emploi </a:t>
            </a:r>
          </a:p>
          <a:p>
            <a:r>
              <a:rPr lang="fr-FR" dirty="0" smtClean="0"/>
              <a:t>PERSONNALISATION: moins flexible car il suit strictement Material Design</a:t>
            </a:r>
          </a:p>
          <a:p>
            <a:r>
              <a:rPr lang="fr-FR" dirty="0" smtClean="0"/>
              <a:t>COMPOSANTS INTEGRE: fournit une large gamme de composants </a:t>
            </a:r>
          </a:p>
          <a:p>
            <a:r>
              <a:rPr lang="fr-FR" dirty="0" smtClean="0"/>
              <a:t>PERFORMANCE :peut être lourd si vous n ’utiliser pas tous les composants</a:t>
            </a:r>
          </a:p>
          <a:p>
            <a:r>
              <a:rPr lang="fr-FR" dirty="0" smtClean="0"/>
              <a:t>SUPPORT COMMUNITAIRE :une communauté active mais plus petite</a:t>
            </a:r>
          </a:p>
          <a:p>
            <a:r>
              <a:rPr lang="fr-FR" dirty="0" smtClean="0"/>
              <a:t>RESPONSIVITE: très bien intégrer grâce a son système de grille mobile-first</a:t>
            </a:r>
          </a:p>
          <a:p>
            <a:r>
              <a:rPr lang="fr-FR" dirty="0" smtClean="0"/>
              <a:t>CAS D’UTILISATION :projets qui suivent strictement Material Design</a:t>
            </a:r>
            <a:endParaRPr lang="fr-FR" dirty="0"/>
          </a:p>
          <a:p>
            <a:pPr marL="0" indent="0">
              <a:buNone/>
            </a:pPr>
            <a:r>
              <a:rPr lang="fr-FR" dirty="0" smtClean="0"/>
              <a:t> </a:t>
            </a:r>
            <a:endParaRPr lang="fr-FR" dirty="0"/>
          </a:p>
        </p:txBody>
      </p:sp>
    </p:spTree>
    <p:extLst>
      <p:ext uri="{BB962C8B-B14F-4D97-AF65-F5344CB8AC3E}">
        <p14:creationId xmlns:p14="http://schemas.microsoft.com/office/powerpoint/2010/main" val="1385971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a:t>
            </a:r>
            <a:endParaRPr lang="fr-FR" dirty="0"/>
          </a:p>
        </p:txBody>
      </p:sp>
      <p:sp>
        <p:nvSpPr>
          <p:cNvPr id="3" name="Espace réservé du contenu 2"/>
          <p:cNvSpPr>
            <a:spLocks noGrp="1"/>
          </p:cNvSpPr>
          <p:nvPr>
            <p:ph idx="1"/>
          </p:nvPr>
        </p:nvSpPr>
        <p:spPr/>
        <p:txBody>
          <a:bodyPr/>
          <a:lstStyle/>
          <a:p>
            <a:pPr marL="0" indent="0">
              <a:buNone/>
            </a:pPr>
            <a:r>
              <a:rPr lang="fr-FR" dirty="0" smtClean="0"/>
              <a:t>MATERIALIZE UI est une excellent choix si vous rechercher une interface utilisateur qui suit les principes de MATERIAL DESIGN .cependant ,si vous avez besoin de beaucoup de flexibilité ou si travailler sur un projet nécessitant des personnalité avancé ,il pourrait être judicieux d’explorer d’autres options .Pour les débutants ou les projets simples c’est une solution efficace et rapide </a:t>
            </a:r>
            <a:endParaRPr lang="fr-FR" dirty="0"/>
          </a:p>
        </p:txBody>
      </p:sp>
    </p:spTree>
    <p:extLst>
      <p:ext uri="{BB962C8B-B14F-4D97-AF65-F5344CB8AC3E}">
        <p14:creationId xmlns:p14="http://schemas.microsoft.com/office/powerpoint/2010/main" val="3288848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73" y="4100975"/>
            <a:ext cx="4203865" cy="2843481"/>
          </a:xfrm>
          <a:prstGeom prst="rect">
            <a:avLst/>
          </a:prstGeom>
        </p:spPr>
      </p:pic>
      <p:sp>
        <p:nvSpPr>
          <p:cNvPr id="2" name="Titre 1"/>
          <p:cNvSpPr>
            <a:spLocks noGrp="1"/>
          </p:cNvSpPr>
          <p:nvPr>
            <p:ph type="title"/>
          </p:nvPr>
        </p:nvSpPr>
        <p:spPr>
          <a:xfrm>
            <a:off x="677334" y="645225"/>
            <a:ext cx="8596668" cy="1320800"/>
          </a:xfrm>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r>
              <a:rPr lang="fr-FR" dirty="0" smtClean="0"/>
              <a:t>INRODUCTION</a:t>
            </a:r>
          </a:p>
          <a:p>
            <a:r>
              <a:rPr lang="fr-FR" dirty="0" smtClean="0"/>
              <a:t>LES CONCEPTS DE BASE </a:t>
            </a:r>
          </a:p>
          <a:p>
            <a:r>
              <a:rPr lang="fr-FR" dirty="0" smtClean="0"/>
              <a:t>FONCTIONNALITE PRINCIPALE</a:t>
            </a:r>
          </a:p>
          <a:p>
            <a:r>
              <a:rPr lang="fr-FR" dirty="0" smtClean="0"/>
              <a:t>DEMONSTRATION PRATIQUE </a:t>
            </a:r>
          </a:p>
          <a:p>
            <a:r>
              <a:rPr lang="fr-FR" dirty="0" smtClean="0"/>
              <a:t>AVANTAGES ET INCONVENIENTS</a:t>
            </a:r>
          </a:p>
          <a:p>
            <a:r>
              <a:rPr lang="fr-FR" dirty="0" smtClean="0"/>
              <a:t>COMPARAISON AVEC D’AUTRES FRAMEWORKS</a:t>
            </a:r>
          </a:p>
          <a:p>
            <a:r>
              <a:rPr lang="fr-FR" dirty="0" smtClean="0"/>
              <a:t>CONCLUSION </a:t>
            </a:r>
          </a:p>
          <a:p>
            <a:pPr marL="0" indent="0">
              <a:buNone/>
            </a:pPr>
            <a:endParaRPr lang="fr-FR" dirty="0"/>
          </a:p>
        </p:txBody>
      </p:sp>
    </p:spTree>
    <p:extLst>
      <p:ext uri="{BB962C8B-B14F-4D97-AF65-F5344CB8AC3E}">
        <p14:creationId xmlns:p14="http://schemas.microsoft.com/office/powerpoint/2010/main" val="3812073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DEFINITION:</a:t>
            </a:r>
          </a:p>
          <a:p>
            <a:r>
              <a:rPr lang="fr-FR" dirty="0" smtClean="0"/>
              <a:t>Matérialize UI est une bibliothèque front-end basée sur le Material Design de google</a:t>
            </a:r>
            <a:endParaRPr lang="fr-FR" dirty="0"/>
          </a:p>
          <a:p>
            <a:r>
              <a:rPr lang="fr-FR" dirty="0"/>
              <a:t>Crée par des INGENIEURS de DOGFALO , une équipe dirigée par ALAN CHAN pour faciliter la </a:t>
            </a:r>
            <a:r>
              <a:rPr lang="fr-FR" dirty="0" smtClean="0"/>
              <a:t>conception </a:t>
            </a:r>
            <a:r>
              <a:rPr lang="fr-FR" dirty="0"/>
              <a:t>d’interface </a:t>
            </a:r>
            <a:r>
              <a:rPr lang="fr-FR" dirty="0" smtClean="0"/>
              <a:t>modernes et </a:t>
            </a:r>
            <a:r>
              <a:rPr lang="fr-FR" dirty="0"/>
              <a:t>f</a:t>
            </a:r>
            <a:r>
              <a:rPr lang="fr-FR" dirty="0" smtClean="0"/>
              <a:t>ournit des composants et des styles prédéfinis pour créer des interfaces modernes ,cohérentes et réactives</a:t>
            </a:r>
          </a:p>
          <a:p>
            <a:pPr marL="0" indent="0">
              <a:buNone/>
            </a:pPr>
            <a:endParaRPr lang="fr-FR" dirty="0" smtClean="0"/>
          </a:p>
          <a:p>
            <a:endParaRPr lang="fr-FR" dirty="0"/>
          </a:p>
        </p:txBody>
      </p:sp>
    </p:spTree>
    <p:extLst>
      <p:ext uri="{BB962C8B-B14F-4D97-AF65-F5344CB8AC3E}">
        <p14:creationId xmlns:p14="http://schemas.microsoft.com/office/powerpoint/2010/main" val="132439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L’UTILISER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Gain de temps pour le développement  </a:t>
            </a:r>
          </a:p>
          <a:p>
            <a:pPr>
              <a:buFont typeface="Wingdings" panose="05000000000000000000" pitchFamily="2" charset="2"/>
              <a:buChar char="Ø"/>
            </a:pPr>
            <a:r>
              <a:rPr lang="fr-FR" dirty="0" smtClean="0"/>
              <a:t>Interfaces visuellement attrayante et cohérentes</a:t>
            </a:r>
          </a:p>
          <a:p>
            <a:pPr>
              <a:buFont typeface="Wingdings" panose="05000000000000000000" pitchFamily="2" charset="2"/>
              <a:buChar char="Ø"/>
            </a:pPr>
            <a:r>
              <a:rPr lang="fr-FR" dirty="0" smtClean="0"/>
              <a:t>Comptabilité mobile (design réactif)</a:t>
            </a:r>
          </a:p>
          <a:p>
            <a:pPr>
              <a:buFont typeface="Wingdings" panose="05000000000000000000" pitchFamily="2" charset="2"/>
              <a:buChar char="Ø"/>
            </a:pPr>
            <a:r>
              <a:rPr lang="fr-FR" dirty="0" smtClean="0"/>
              <a:t>Facilite l’apprentissage et l’utilisation</a:t>
            </a:r>
            <a:endParaRPr lang="fr-FR" dirty="0"/>
          </a:p>
        </p:txBody>
      </p:sp>
    </p:spTree>
    <p:extLst>
      <p:ext uri="{BB962C8B-B14F-4D97-AF65-F5344CB8AC3E}">
        <p14:creationId xmlns:p14="http://schemas.microsoft.com/office/powerpoint/2010/main" val="1822910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CARACTERISTIQUES PRINCIPALES</a:t>
            </a:r>
            <a:endParaRPr lang="fr-FR" dirty="0"/>
          </a:p>
        </p:txBody>
      </p:sp>
      <p:sp>
        <p:nvSpPr>
          <p:cNvPr id="3" name="Espace réservé du contenu 2"/>
          <p:cNvSpPr>
            <a:spLocks noGrp="1"/>
          </p:cNvSpPr>
          <p:nvPr>
            <p:ph idx="1"/>
          </p:nvPr>
        </p:nvSpPr>
        <p:spPr>
          <a:xfrm>
            <a:off x="154379" y="1690687"/>
            <a:ext cx="11218224" cy="4733863"/>
          </a:xfrm>
        </p:spPr>
        <p:txBody>
          <a:bodyPr>
            <a:normAutofit/>
          </a:bodyPr>
          <a:lstStyle/>
          <a:p>
            <a:pPr marL="0" indent="0">
              <a:buNone/>
            </a:pPr>
            <a:endParaRPr lang="fr-FR" dirty="0" smtClean="0"/>
          </a:p>
          <a:p>
            <a:pPr marL="0" indent="0">
              <a:buNone/>
            </a:pPr>
            <a:endParaRPr lang="fr-FR" dirty="0" smtClean="0"/>
          </a:p>
          <a:p>
            <a:endParaRPr lang="fr-FR" dirty="0" smtClean="0"/>
          </a:p>
          <a:p>
            <a:pPr marL="514350" indent="-514350">
              <a:buFont typeface="+mj-lt"/>
              <a:buAutoNum type="arabicPeriod"/>
            </a:pPr>
            <a:r>
              <a:rPr lang="fr-FR" dirty="0" smtClean="0"/>
              <a:t>COMPOSANTS PRE CONSTRUITS : MUI offre un large éventail de composants prêt a l’emploi comme des boutons des barres de navigation ,des dialogues  , des cartes ,en respectant les directives de material design</a:t>
            </a:r>
          </a:p>
          <a:p>
            <a:pPr marL="514350" indent="-514350">
              <a:buFont typeface="+mj-lt"/>
              <a:buAutoNum type="arabicPeriod"/>
            </a:pPr>
            <a:r>
              <a:rPr lang="fr-FR" dirty="0" smtClean="0"/>
              <a:t>PRESONALISATION FACILE : elle permet de personnaliser les thèmes (couleur typographie styles )pour adapter l’apparence des composants aux besoins spécifiques d’une application  </a:t>
            </a:r>
          </a:p>
          <a:p>
            <a:pPr marL="514350" indent="-514350">
              <a:buFont typeface="+mj-lt"/>
              <a:buAutoNum type="arabicPeriod"/>
            </a:pPr>
            <a:r>
              <a:rPr lang="fr-FR" dirty="0" smtClean="0"/>
              <a:t>PERFOMANCES OPTIMISEES : les composants sont conçus pour être légers et performant</a:t>
            </a:r>
          </a:p>
          <a:p>
            <a:pPr marL="514350" indent="-514350">
              <a:buFont typeface="+mj-lt"/>
              <a:buAutoNum type="arabicPeriod"/>
            </a:pPr>
            <a:endParaRPr lang="fr-FR" dirty="0"/>
          </a:p>
        </p:txBody>
      </p:sp>
    </p:spTree>
    <p:extLst>
      <p:ext uri="{BB962C8B-B14F-4D97-AF65-F5344CB8AC3E}">
        <p14:creationId xmlns:p14="http://schemas.microsoft.com/office/powerpoint/2010/main" val="2996623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L’UTILISER ?</a:t>
            </a:r>
            <a:endParaRPr lang="fr-FR" dirty="0"/>
          </a:p>
        </p:txBody>
      </p:sp>
      <p:sp>
        <p:nvSpPr>
          <p:cNvPr id="8" name="Espace réservé du texte 7"/>
          <p:cNvSpPr>
            <a:spLocks noGrp="1"/>
          </p:cNvSpPr>
          <p:nvPr>
            <p:ph type="body" idx="1"/>
          </p:nvPr>
        </p:nvSpPr>
        <p:spPr/>
        <p:txBody>
          <a:bodyPr/>
          <a:lstStyle/>
          <a:p>
            <a:pPr>
              <a:buFont typeface="Wingdings" panose="05000000000000000000" pitchFamily="2" charset="2"/>
              <a:buChar char="q"/>
            </a:pPr>
            <a:r>
              <a:rPr lang="fr-FR" dirty="0">
                <a:solidFill>
                  <a:schemeClr val="tx1">
                    <a:lumMod val="85000"/>
                    <a:lumOff val="15000"/>
                  </a:schemeClr>
                </a:solidFill>
              </a:rPr>
              <a:t>Pour les icônes </a:t>
            </a:r>
            <a:r>
              <a:rPr lang="fr-FR" dirty="0" err="1">
                <a:solidFill>
                  <a:schemeClr val="tx1">
                    <a:lumMod val="85000"/>
                    <a:lumOff val="15000"/>
                  </a:schemeClr>
                </a:solidFill>
              </a:rPr>
              <a:t>Material</a:t>
            </a:r>
            <a:r>
              <a:rPr lang="fr-FR" dirty="0">
                <a:solidFill>
                  <a:schemeClr val="tx1">
                    <a:lumMod val="85000"/>
                    <a:lumOff val="15000"/>
                  </a:schemeClr>
                </a:solidFill>
              </a:rPr>
              <a:t> Design :</a:t>
            </a:r>
          </a:p>
        </p:txBody>
      </p:sp>
      <p:sp>
        <p:nvSpPr>
          <p:cNvPr id="3" name="Espace réservé du contenu 2"/>
          <p:cNvSpPr>
            <a:spLocks noGrp="1"/>
          </p:cNvSpPr>
          <p:nvPr>
            <p:ph sz="half" idx="2"/>
          </p:nvPr>
        </p:nvSpPr>
        <p:spPr>
          <a:xfrm>
            <a:off x="675746" y="2737246"/>
            <a:ext cx="4107348" cy="1466274"/>
          </a:xfrm>
        </p:spPr>
        <p:txBody>
          <a:bodyPr>
            <a:normAutofit/>
          </a:bodyPr>
          <a:lstStyle/>
          <a:p>
            <a:pPr marL="0" indent="0">
              <a:buNone/>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a:p>
            <a:pPr marL="0" indent="0">
              <a:buNone/>
            </a:pPr>
            <a:endParaRPr lang="fr-FR" dirty="0" smtClean="0"/>
          </a:p>
          <a:p>
            <a:pPr>
              <a:buFont typeface="Wingdings" panose="05000000000000000000" pitchFamily="2" charset="2"/>
              <a:buChar char="q"/>
            </a:pPr>
            <a:endParaRPr lang="fr-FR" dirty="0">
              <a:solidFill>
                <a:schemeClr val="tx1">
                  <a:lumMod val="85000"/>
                  <a:lumOff val="15000"/>
                </a:schemeClr>
              </a:solidFill>
            </a:endParaRPr>
          </a:p>
          <a:p>
            <a:pPr>
              <a:buFont typeface="Wingdings" panose="05000000000000000000" pitchFamily="2" charset="2"/>
              <a:buChar char="q"/>
            </a:pPr>
            <a:endParaRPr lang="fr-FR" dirty="0" smtClean="0">
              <a:solidFill>
                <a:schemeClr val="tx1">
                  <a:lumMod val="85000"/>
                  <a:lumOff val="15000"/>
                </a:schemeClr>
              </a:solidFill>
            </a:endParaRPr>
          </a:p>
          <a:p>
            <a:pPr>
              <a:buFont typeface="Wingdings" panose="05000000000000000000" pitchFamily="2" charset="2"/>
              <a:buChar char="q"/>
            </a:pPr>
            <a:endParaRPr lang="fr-FR" dirty="0">
              <a:solidFill>
                <a:schemeClr val="tx1">
                  <a:lumMod val="85000"/>
                  <a:lumOff val="15000"/>
                </a:schemeClr>
              </a:solidFill>
            </a:endParaRPr>
          </a:p>
          <a:p>
            <a:pPr>
              <a:buFont typeface="Wingdings" panose="05000000000000000000" pitchFamily="2" charset="2"/>
              <a:buChar char="q"/>
            </a:pPr>
            <a:endParaRPr lang="fr-FR" dirty="0" smtClean="0">
              <a:solidFill>
                <a:schemeClr val="tx1">
                  <a:lumMod val="85000"/>
                  <a:lumOff val="15000"/>
                </a:schemeClr>
              </a:solidFill>
            </a:endParaRPr>
          </a:p>
          <a:p>
            <a:pPr>
              <a:buFont typeface="Wingdings" panose="05000000000000000000" pitchFamily="2" charset="2"/>
              <a:buChar char="q"/>
            </a:pPr>
            <a:endParaRPr lang="fr-FR" dirty="0" smtClean="0">
              <a:solidFill>
                <a:schemeClr val="tx1">
                  <a:lumMod val="85000"/>
                  <a:lumOff val="15000"/>
                </a:schemeClr>
              </a:solidFill>
            </a:endParaRPr>
          </a:p>
          <a:p>
            <a:pPr>
              <a:buFont typeface="Wingdings" panose="05000000000000000000" pitchFamily="2" charset="2"/>
              <a:buChar char="q"/>
            </a:pPr>
            <a:endParaRPr lang="fr-FR" dirty="0">
              <a:solidFill>
                <a:schemeClr val="tx1">
                  <a:lumMod val="85000"/>
                  <a:lumOff val="15000"/>
                </a:schemeClr>
              </a:solidFill>
            </a:endParaRPr>
          </a:p>
          <a:p>
            <a:pPr>
              <a:buFont typeface="Wingdings" panose="05000000000000000000" pitchFamily="2" charset="2"/>
              <a:buChar char="q"/>
            </a:pPr>
            <a:endParaRPr lang="fr-FR" dirty="0" smtClean="0">
              <a:solidFill>
                <a:schemeClr val="tx1">
                  <a:lumMod val="85000"/>
                  <a:lumOff val="15000"/>
                </a:schemeClr>
              </a:solidFill>
            </a:endParaRPr>
          </a:p>
        </p:txBody>
      </p:sp>
      <p:sp>
        <p:nvSpPr>
          <p:cNvPr id="9" name="Espace réservé du texte 8"/>
          <p:cNvSpPr>
            <a:spLocks noGrp="1"/>
          </p:cNvSpPr>
          <p:nvPr>
            <p:ph type="body" sz="quarter" idx="3"/>
          </p:nvPr>
        </p:nvSpPr>
        <p:spPr/>
        <p:txBody>
          <a:bodyPr/>
          <a:lstStyle/>
          <a:p>
            <a:pPr>
              <a:buFont typeface="Wingdings" panose="05000000000000000000" pitchFamily="2" charset="2"/>
              <a:buChar char="q"/>
            </a:pPr>
            <a:endParaRPr lang="fr-FR" sz="2000" dirty="0">
              <a:solidFill>
                <a:schemeClr val="tx1"/>
              </a:solidFill>
            </a:endParaRPr>
          </a:p>
          <a:p>
            <a:pPr>
              <a:buFont typeface="Wingdings" panose="05000000000000000000" pitchFamily="2" charset="2"/>
              <a:buChar char="q"/>
            </a:pPr>
            <a:r>
              <a:rPr lang="fr-FR" dirty="0">
                <a:solidFill>
                  <a:schemeClr val="tx1"/>
                </a:solidFill>
              </a:rPr>
              <a:t>Pour les </a:t>
            </a:r>
            <a:r>
              <a:rPr lang="fr-FR" dirty="0" smtClean="0">
                <a:solidFill>
                  <a:schemeClr val="tx1"/>
                </a:solidFill>
              </a:rPr>
              <a:t>CSS </a:t>
            </a:r>
            <a:r>
              <a:rPr lang="fr-FR" dirty="0">
                <a:solidFill>
                  <a:schemeClr val="tx1"/>
                </a:solidFill>
              </a:rPr>
              <a:t>de MUI :</a:t>
            </a:r>
          </a:p>
        </p:txBody>
      </p:sp>
      <p:sp>
        <p:nvSpPr>
          <p:cNvPr id="10" name="Espace réservé du contenu 9"/>
          <p:cNvSpPr>
            <a:spLocks noGrp="1"/>
          </p:cNvSpPr>
          <p:nvPr>
            <p:ph sz="quarter" idx="4"/>
          </p:nvPr>
        </p:nvSpPr>
        <p:spPr>
          <a:xfrm>
            <a:off x="5077756" y="2737245"/>
            <a:ext cx="4319759" cy="1466274"/>
          </a:xfrm>
        </p:spPr>
        <p:txBody>
          <a:bodyPr/>
          <a:lstStyle/>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756" y="2737245"/>
            <a:ext cx="4309132" cy="1466274"/>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18" y="2718771"/>
            <a:ext cx="4029075" cy="1484748"/>
          </a:xfrm>
          <a:prstGeom prst="rect">
            <a:avLst/>
          </a:prstGeom>
        </p:spPr>
      </p:pic>
    </p:spTree>
    <p:extLst>
      <p:ext uri="{BB962C8B-B14F-4D97-AF65-F5344CB8AC3E}">
        <p14:creationId xmlns:p14="http://schemas.microsoft.com/office/powerpoint/2010/main" val="2477862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texte 2"/>
          <p:cNvSpPr>
            <a:spLocks noGrp="1"/>
          </p:cNvSpPr>
          <p:nvPr>
            <p:ph type="body" idx="1"/>
          </p:nvPr>
        </p:nvSpPr>
        <p:spPr/>
        <p:txBody>
          <a:bodyPr/>
          <a:lstStyle/>
          <a:p>
            <a:r>
              <a:rPr lang="fr-FR" dirty="0" smtClean="0"/>
              <a:t>Pour les </a:t>
            </a:r>
            <a:r>
              <a:rPr lang="fr-FR" dirty="0" err="1" smtClean="0"/>
              <a:t>Javascript</a:t>
            </a:r>
            <a:r>
              <a:rPr lang="fr-FR" dirty="0" smtClean="0"/>
              <a:t>:</a:t>
            </a:r>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3455388"/>
            <a:ext cx="4184650" cy="1868097"/>
          </a:xfrm>
        </p:spPr>
      </p:pic>
      <p:sp>
        <p:nvSpPr>
          <p:cNvPr id="5" name="Espace réservé du texte 4"/>
          <p:cNvSpPr>
            <a:spLocks noGrp="1"/>
          </p:cNvSpPr>
          <p:nvPr>
            <p:ph type="body" sz="quarter" idx="3"/>
          </p:nvPr>
        </p:nvSpPr>
        <p:spPr/>
        <p:txBody>
          <a:bodyPr/>
          <a:lstStyle/>
          <a:p>
            <a:r>
              <a:rPr lang="fr-FR" dirty="0" smtClean="0"/>
              <a:t>Lier dans le HTML:</a:t>
            </a:r>
            <a:endParaRPr lang="fr-FR" dirty="0"/>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3455389"/>
            <a:ext cx="4186237" cy="1868097"/>
          </a:xfrm>
        </p:spPr>
      </p:pic>
    </p:spTree>
    <p:extLst>
      <p:ext uri="{BB962C8B-B14F-4D97-AF65-F5344CB8AC3E}">
        <p14:creationId xmlns:p14="http://schemas.microsoft.com/office/powerpoint/2010/main" val="149954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a:t>
            </a:r>
            <a:endParaRPr lang="fr-FR" dirty="0"/>
          </a:p>
        </p:txBody>
      </p:sp>
      <p:sp>
        <p:nvSpPr>
          <p:cNvPr id="3" name="Espace réservé du contenu 2"/>
          <p:cNvSpPr>
            <a:spLocks noGrp="1"/>
          </p:cNvSpPr>
          <p:nvPr>
            <p:ph idx="1"/>
          </p:nvPr>
        </p:nvSpPr>
        <p:spPr/>
        <p:txBody>
          <a:bodyPr/>
          <a:lstStyle/>
          <a:p>
            <a:r>
              <a:rPr lang="fr-FR" dirty="0" smtClean="0"/>
              <a:t>Facile à utiliser ,même pour les débutants</a:t>
            </a:r>
          </a:p>
          <a:p>
            <a:r>
              <a:rPr lang="fr-FR" dirty="0" smtClean="0"/>
              <a:t>Parfait pour des projets nécessitant une esthétique moderne</a:t>
            </a:r>
          </a:p>
          <a:p>
            <a:r>
              <a:rPr lang="fr-FR" dirty="0" smtClean="0"/>
              <a:t>Compatibilité avec les appareils mobiles :smartphone et tablettes </a:t>
            </a:r>
          </a:p>
          <a:p>
            <a:r>
              <a:rPr lang="fr-FR" dirty="0" smtClean="0"/>
              <a:t>Responsives design intégré</a:t>
            </a:r>
            <a:endParaRPr lang="fr-FR" dirty="0"/>
          </a:p>
          <a:p>
            <a:r>
              <a:rPr lang="fr-FR" dirty="0" smtClean="0"/>
              <a:t>Standardisation du design</a:t>
            </a:r>
          </a:p>
          <a:p>
            <a:r>
              <a:rPr lang="fr-FR" dirty="0" smtClean="0"/>
              <a:t>Faciliter l’apprentissage et l’utilisation</a:t>
            </a:r>
          </a:p>
          <a:p>
            <a:r>
              <a:rPr lang="fr-FR" dirty="0" err="1" smtClean="0"/>
              <a:t>Ecosysteme</a:t>
            </a:r>
            <a:r>
              <a:rPr lang="fr-FR" dirty="0" smtClean="0"/>
              <a:t> complet</a:t>
            </a:r>
          </a:p>
          <a:p>
            <a:endParaRPr lang="fr-FR" dirty="0" smtClean="0"/>
          </a:p>
        </p:txBody>
      </p:sp>
    </p:spTree>
    <p:extLst>
      <p:ext uri="{BB962C8B-B14F-4D97-AF65-F5344CB8AC3E}">
        <p14:creationId xmlns:p14="http://schemas.microsoft.com/office/powerpoint/2010/main" val="4283551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INCOVENIENTS</a:t>
            </a:r>
            <a:endParaRPr lang="fr-FR" dirty="0"/>
          </a:p>
        </p:txBody>
      </p:sp>
      <p:sp>
        <p:nvSpPr>
          <p:cNvPr id="3" name="Espace réservé du contenu 2"/>
          <p:cNvSpPr>
            <a:spLocks noGrp="1"/>
          </p:cNvSpPr>
          <p:nvPr>
            <p:ph idx="1"/>
          </p:nvPr>
        </p:nvSpPr>
        <p:spPr/>
        <p:txBody>
          <a:bodyPr/>
          <a:lstStyle/>
          <a:p>
            <a:r>
              <a:rPr lang="fr-FR" dirty="0" smtClean="0"/>
              <a:t>Limitations dans le personnalisation avancée</a:t>
            </a:r>
          </a:p>
          <a:p>
            <a:r>
              <a:rPr lang="fr-FR" dirty="0" smtClean="0"/>
              <a:t>Dépendance au </a:t>
            </a:r>
            <a:r>
              <a:rPr lang="fr-FR" dirty="0" err="1" smtClean="0"/>
              <a:t>framework</a:t>
            </a:r>
            <a:r>
              <a:rPr lang="fr-FR" dirty="0" smtClean="0"/>
              <a:t> si utilisé massivement</a:t>
            </a:r>
          </a:p>
          <a:p>
            <a:r>
              <a:rPr lang="fr-FR" dirty="0" smtClean="0"/>
              <a:t>Apprentissage </a:t>
            </a:r>
            <a:r>
              <a:rPr lang="fr-FR" dirty="0" err="1" smtClean="0"/>
              <a:t>necessaire</a:t>
            </a:r>
            <a:endParaRPr lang="fr-FR" dirty="0" smtClean="0"/>
          </a:p>
          <a:p>
            <a:r>
              <a:rPr lang="fr-FR" dirty="0" smtClean="0"/>
              <a:t>Manque de flexibilité </a:t>
            </a:r>
          </a:p>
          <a:p>
            <a:r>
              <a:rPr lang="fr-FR" dirty="0" err="1" smtClean="0"/>
              <a:t>Popularite</a:t>
            </a:r>
            <a:r>
              <a:rPr lang="fr-FR" dirty="0" smtClean="0"/>
              <a:t> en </a:t>
            </a:r>
            <a:r>
              <a:rPr lang="fr-FR" dirty="0" err="1" smtClean="0"/>
              <a:t>declin</a:t>
            </a:r>
            <a:r>
              <a:rPr lang="fr-FR" dirty="0" smtClean="0"/>
              <a:t> </a:t>
            </a:r>
          </a:p>
          <a:p>
            <a:r>
              <a:rPr lang="fr-FR" dirty="0" smtClean="0"/>
              <a:t>Support limité pour les anciens navigateur </a:t>
            </a:r>
          </a:p>
          <a:p>
            <a:r>
              <a:rPr lang="fr-FR" dirty="0" smtClean="0"/>
              <a:t>Documentation parfois  </a:t>
            </a:r>
            <a:r>
              <a:rPr lang="fr-FR" dirty="0" err="1" smtClean="0"/>
              <a:t>insuffisantes,pour</a:t>
            </a:r>
            <a:r>
              <a:rPr lang="fr-FR" dirty="0" smtClean="0"/>
              <a:t> </a:t>
            </a:r>
            <a:r>
              <a:rPr lang="fr-FR" dirty="0" err="1" smtClean="0"/>
              <a:t>des,cas,complexes</a:t>
            </a:r>
            <a:r>
              <a:rPr lang="fr-FR" dirty="0" smtClean="0"/>
              <a:t>, </a:t>
            </a:r>
            <a:endParaRPr lang="fr-FR" dirty="0"/>
          </a:p>
        </p:txBody>
      </p:sp>
    </p:spTree>
    <p:extLst>
      <p:ext uri="{BB962C8B-B14F-4D97-AF65-F5344CB8AC3E}">
        <p14:creationId xmlns:p14="http://schemas.microsoft.com/office/powerpoint/2010/main" val="89146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307</TotalTime>
  <Words>404</Words>
  <Application>Microsoft Office PowerPoint</Application>
  <PresentationFormat>Grand écran</PresentationFormat>
  <Paragraphs>69</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Black</vt:lpstr>
      <vt:lpstr>Trebuchet MS</vt:lpstr>
      <vt:lpstr>Wingdings</vt:lpstr>
      <vt:lpstr>Wingdings 3</vt:lpstr>
      <vt:lpstr>Facette</vt:lpstr>
      <vt:lpstr>MATERIALIZE  UI </vt:lpstr>
      <vt:lpstr>PLAN</vt:lpstr>
      <vt:lpstr>INTRODUCTION </vt:lpstr>
      <vt:lpstr>POURQUOI L’UTILISER ?</vt:lpstr>
      <vt:lpstr>CARACTERISTIQUES PRINCIPALES</vt:lpstr>
      <vt:lpstr>COMMENT L’UTILISER ?</vt:lpstr>
      <vt:lpstr>Présentation PowerPoint</vt:lpstr>
      <vt:lpstr>AVANTAGES</vt:lpstr>
      <vt:lpstr>INCOVENIENTS</vt:lpstr>
      <vt:lpstr>COMPARAISON AVEC D’AUTRES  FRAMEWORK</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MATERIALIZE  UI</dc:title>
  <dc:creator>HP</dc:creator>
  <cp:lastModifiedBy>HP</cp:lastModifiedBy>
  <cp:revision>31</cp:revision>
  <dcterms:created xsi:type="dcterms:W3CDTF">2024-11-15T11:29:21Z</dcterms:created>
  <dcterms:modified xsi:type="dcterms:W3CDTF">2024-11-18T12:52:15Z</dcterms:modified>
</cp:coreProperties>
</file>