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075D1E-543A-4931-9F04-CE45C86AFCE4}" v="69" dt="2024-09-19T16:45:11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189" autoAdjust="0"/>
  </p:normalViewPr>
  <p:slideViewPr>
    <p:cSldViewPr snapToGrid="0">
      <p:cViewPr varScale="1">
        <p:scale>
          <a:sx n="108" d="100"/>
          <a:sy n="108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6716D-86C4-41F7-8841-1630B1ED545E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C6EF6-46ED-46C5-9A0B-EADCF2A242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C6EF6-46ED-46C5-9A0B-EADCF2A2422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562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C6EF6-46ED-46C5-9A0B-EADCF2A2422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243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C6EF6-46ED-46C5-9A0B-EADCF2A2422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89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C6EF6-46ED-46C5-9A0B-EADCF2A2422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224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C6EF6-46ED-46C5-9A0B-EADCF2A2422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065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C6EF6-46ED-46C5-9A0B-EADCF2A2422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779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C6EF6-46ED-46C5-9A0B-EADCF2A2422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736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C6EF6-46ED-46C5-9A0B-EADCF2A2422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230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C6EF6-46ED-46C5-9A0B-EADCF2A2422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47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C6EF6-46ED-46C5-9A0B-EADCF2A2422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33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C6EF6-46ED-46C5-9A0B-EADCF2A2422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002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C6EF6-46ED-46C5-9A0B-EADCF2A2422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671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C6EF6-46ED-46C5-9A0B-EADCF2A2422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669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C6EF6-46ED-46C5-9A0B-EADCF2A2422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083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C6EF6-46ED-46C5-9A0B-EADCF2A2422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867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C6EF6-46ED-46C5-9A0B-EADCF2A2422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360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C6EF6-46ED-46C5-9A0B-EADCF2A2422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133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C6EF6-46ED-46C5-9A0B-EADCF2A2422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397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C6EF6-46ED-46C5-9A0B-EADCF2A2422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989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C6EF6-46ED-46C5-9A0B-EADCF2A2422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471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C6EF6-46ED-46C5-9A0B-EADCF2A2422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57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A50E-E942-FFD1-AD0C-DE67A9E29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8F2AA-03CE-58C4-E302-8D5CECC60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80C03-5E2D-A7B1-A0CB-59A76D40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98CE-57AB-4352-B09F-F2FA2EAA74C9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60CC1-CEF9-8FB6-83C5-B10BF7CA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719F8-EC5E-E4C1-1FFF-DD034D0C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4C86-EDF4-4305-BB1D-CF91815EA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45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0C3CF-EBC5-0C69-FE09-B8E9E4F0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3534F-8EA7-0BFC-AED9-2E352339C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C6FEA-52B6-C71D-9D8D-1B0C8A8A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98CE-57AB-4352-B09F-F2FA2EAA74C9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C087A-2BEC-23F1-9F5B-14C17912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0DA99-D057-242C-AAA2-9BE3E948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4C86-EDF4-4305-BB1D-CF91815EA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85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A49E0-FC3C-F28F-440E-5275B8CC3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9C608-9786-B7D5-5924-A33AF7E2B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46501-A0F1-A20F-F911-0CD2026DB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98CE-57AB-4352-B09F-F2FA2EAA74C9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077C6-B75F-A564-3109-2B6EE744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7E3F6-4CF4-E102-3F25-9759B853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4C86-EDF4-4305-BB1D-CF91815EA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64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B63E-15B9-832B-76CB-C3807FD4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18AD4-29FB-C801-466F-B911DB33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1E62B-1C5D-3D7F-AA57-7AB15860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98CE-57AB-4352-B09F-F2FA2EAA74C9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87F2F-0E8C-84E1-1F2A-EB2C6F2C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186C3-6055-79D7-73BA-0F6EE782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4C86-EDF4-4305-BB1D-CF91815EA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62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21CE-7511-D2A4-5CA6-5E948FB05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F4C6C-159B-E5A5-E560-95A078D37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BA752-4EFD-71B5-A47C-B2E0DE6B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98CE-57AB-4352-B09F-F2FA2EAA74C9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1C801-9558-569E-6D3D-36094800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8D411-B70E-5129-AF62-1D896ED1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4C86-EDF4-4305-BB1D-CF91815EA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61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BBE8-766B-E199-3701-3734495F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1B79D-CA50-57FA-36C1-12F9C20BB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5AD4C-C2DF-7F67-A710-1BCEE1782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B1F39-BCC9-B986-6EA2-D79D7677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98CE-57AB-4352-B09F-F2FA2EAA74C9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94981-87B7-3198-AFB9-B94FC0E2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42600-5F55-3C82-6ADC-DE7C95B1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4C86-EDF4-4305-BB1D-CF91815EA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86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0FDF-8355-F57E-3A64-7C93A8491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02AFB-8B24-8C65-FC0D-F9C0DB660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59E51-8865-A0BF-0CE8-AF6FCCD39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54587-E4D8-6A83-0CEF-5257BE764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40316-326E-DCB2-A33C-6ECEE1808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DA0CB-BD60-80DF-4631-45F98326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98CE-57AB-4352-B09F-F2FA2EAA74C9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4B892B-F885-FFCC-0BD7-7019B38F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7FAB7-53AA-7A1C-3341-30E787B1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4C86-EDF4-4305-BB1D-CF91815EA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55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9214-D83E-5C02-96CD-9ECD56EEE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FFE89-FCF0-02A8-2076-BE8547F0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98CE-57AB-4352-B09F-F2FA2EAA74C9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2F8FB-A22F-FFDD-2C78-1CAAFECB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B9630-2FCF-0309-FF80-CC437C6F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4C86-EDF4-4305-BB1D-CF91815EA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05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F37E32-7514-2E02-C038-32DB0D26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98CE-57AB-4352-B09F-F2FA2EAA74C9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C27EA-5980-D62F-BD35-30800909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DB766-6F8C-8857-88B2-70E038CD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4C86-EDF4-4305-BB1D-CF91815EA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95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B291-00CF-DC7C-CEDB-DE556EC2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9B9C6-9B7D-62D9-149B-4C6423AF8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F733E-A195-C54B-0E1D-DCCFA152D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4B636-EAE8-6BAF-067C-A49F01BA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98CE-57AB-4352-B09F-F2FA2EAA74C9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536BE-8C94-FA26-E00F-FFDEBA93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7A256-B36C-28C5-6BFC-1FA78587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4C86-EDF4-4305-BB1D-CF91815EA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3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9E71-876F-C624-3BEB-F5D9E3ED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6ACC4A-4B02-7FCB-2CFD-8DE6704EC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131AC-5B11-F906-ED57-25A7BA6AC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E2D92-9F2F-B528-1A4E-5C705BBC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98CE-57AB-4352-B09F-F2FA2EAA74C9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3719A-B004-9F92-377B-30E66E1B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CB148-D009-CFA2-2B5B-47B7ECF7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4C86-EDF4-4305-BB1D-CF91815EA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79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50172-8C6B-D1CD-A382-91F7D4868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84ABF-4FFF-0A30-8D9C-D09CDC2E8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2DA82-0ED8-24F7-7D28-C7B37BAAF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F298CE-57AB-4352-B09F-F2FA2EAA74C9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AF1F5-0B95-7148-5039-C92C9470C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5EFA9-E3E2-4139-4EFC-0624C6C22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6C4C86-EDF4-4305-BB1D-CF91815EA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05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">
            <a:extLst>
              <a:ext uri="{FF2B5EF4-FFF2-40B4-BE49-F238E27FC236}">
                <a16:creationId xmlns:a16="http://schemas.microsoft.com/office/drawing/2014/main" id="{88C902E3-60C6-6857-6C61-9E5E246E95C6}"/>
              </a:ext>
            </a:extLst>
          </p:cNvPr>
          <p:cNvSpPr txBox="1"/>
          <p:nvPr/>
        </p:nvSpPr>
        <p:spPr>
          <a:xfrm>
            <a:off x="3826337" y="2951937"/>
            <a:ext cx="4539326" cy="9268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702"/>
              </a:lnSpc>
              <a:spcBef>
                <a:spcPct val="0"/>
              </a:spcBef>
            </a:pPr>
            <a:r>
              <a:rPr lang="en-US" sz="5501" spc="308" dirty="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Smith Yando</a:t>
            </a: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223DD55D-57F0-24FA-7D87-14885F06900B}"/>
              </a:ext>
            </a:extLst>
          </p:cNvPr>
          <p:cNvSpPr txBox="1"/>
          <p:nvPr/>
        </p:nvSpPr>
        <p:spPr>
          <a:xfrm>
            <a:off x="12515" y="1354808"/>
            <a:ext cx="12166970" cy="1281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495"/>
              </a:lnSpc>
              <a:spcBef>
                <a:spcPct val="0"/>
              </a:spcBef>
            </a:pPr>
            <a:r>
              <a:rPr lang="en-US" sz="4800" b="1" spc="1149" dirty="0">
                <a:solidFill>
                  <a:srgbClr val="191919"/>
                </a:solidFill>
                <a:latin typeface="+mj-lt"/>
                <a:ea typeface="Gotham Bold"/>
                <a:cs typeface="Gotham Bold"/>
                <a:sym typeface="Gotham Bold"/>
              </a:rPr>
              <a:t>WIDE CHRONICLE JOBS</a:t>
            </a:r>
          </a:p>
        </p:txBody>
      </p:sp>
      <p:sp>
        <p:nvSpPr>
          <p:cNvPr id="6" name="TextBox 21">
            <a:extLst>
              <a:ext uri="{FF2B5EF4-FFF2-40B4-BE49-F238E27FC236}">
                <a16:creationId xmlns:a16="http://schemas.microsoft.com/office/drawing/2014/main" id="{9FC9CAB1-5155-3EC4-ABF5-71F336CE5A28}"/>
              </a:ext>
            </a:extLst>
          </p:cNvPr>
          <p:cNvSpPr txBox="1"/>
          <p:nvPr/>
        </p:nvSpPr>
        <p:spPr>
          <a:xfrm>
            <a:off x="3003094" y="4221880"/>
            <a:ext cx="6185813" cy="3411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1224" dirty="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LC00017001697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B2B4E-1C53-AF5A-38C2-9BE2B3B28B76}"/>
              </a:ext>
            </a:extLst>
          </p:cNvPr>
          <p:cNvSpPr txBox="1"/>
          <p:nvPr/>
        </p:nvSpPr>
        <p:spPr>
          <a:xfrm>
            <a:off x="-6660292" y="4957116"/>
            <a:ext cx="82543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/>
              <a:t>What is it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865842-740C-9614-198B-11EC14552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663" y="-4925613"/>
            <a:ext cx="15558770" cy="192088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DC00CD-BABA-C16A-C7A7-A51F8CCA5D0A}"/>
              </a:ext>
            </a:extLst>
          </p:cNvPr>
          <p:cNvSpPr txBox="1"/>
          <p:nvPr/>
        </p:nvSpPr>
        <p:spPr>
          <a:xfrm>
            <a:off x="2882284" y="5992427"/>
            <a:ext cx="642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Supervised by: </a:t>
            </a:r>
            <a:r>
              <a:rPr lang="en-GB" spc="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Dr.</a:t>
            </a:r>
            <a:r>
              <a:rPr lang="en-GB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Pawan Kumar Sharma</a:t>
            </a:r>
          </a:p>
        </p:txBody>
      </p:sp>
    </p:spTree>
    <p:extLst>
      <p:ext uri="{BB962C8B-B14F-4D97-AF65-F5344CB8AC3E}">
        <p14:creationId xmlns:p14="http://schemas.microsoft.com/office/powerpoint/2010/main" val="1665871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black screen">
            <a:extLst>
              <a:ext uri="{FF2B5EF4-FFF2-40B4-BE49-F238E27FC236}">
                <a16:creationId xmlns:a16="http://schemas.microsoft.com/office/drawing/2014/main" id="{4144D6B9-0F72-EDA6-281D-FEA772413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04" y="-35684712"/>
            <a:ext cx="13015558" cy="19490310"/>
          </a:xfrm>
          <a:prstGeom prst="rect">
            <a:avLst/>
          </a:prstGeom>
        </p:spPr>
      </p:pic>
      <p:sp>
        <p:nvSpPr>
          <p:cNvPr id="2" name="TextBox 36">
            <a:extLst>
              <a:ext uri="{FF2B5EF4-FFF2-40B4-BE49-F238E27FC236}">
                <a16:creationId xmlns:a16="http://schemas.microsoft.com/office/drawing/2014/main" id="{B2610F47-7FED-7938-8A90-30394365118C}"/>
              </a:ext>
            </a:extLst>
          </p:cNvPr>
          <p:cNvSpPr txBox="1"/>
          <p:nvPr/>
        </p:nvSpPr>
        <p:spPr>
          <a:xfrm>
            <a:off x="908104" y="735234"/>
            <a:ext cx="6989101" cy="126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59"/>
              </a:lnSpc>
            </a:pPr>
            <a:r>
              <a:rPr lang="en-US" sz="7350" dirty="0">
                <a:solidFill>
                  <a:srgbClr val="191919"/>
                </a:solidFill>
                <a:latin typeface="Gotham Bold"/>
                <a:ea typeface="Gotham Bold"/>
                <a:cs typeface="Gotham Bold"/>
              </a:rPr>
              <a:t>ER-Diagram</a:t>
            </a:r>
            <a:endParaRPr lang="en-US" sz="7399" dirty="0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62ED4F-52D0-FDE7-6F5D-3C4AF548FA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54" y="1828800"/>
            <a:ext cx="7430484" cy="4686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FA925F-2B6C-46E4-C9DD-E78DF8A904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1573" y="-10584332"/>
            <a:ext cx="23035146" cy="2482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44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black screen">
            <a:extLst>
              <a:ext uri="{FF2B5EF4-FFF2-40B4-BE49-F238E27FC236}">
                <a16:creationId xmlns:a16="http://schemas.microsoft.com/office/drawing/2014/main" id="{4144D6B9-0F72-EDA6-281D-FEA772413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04" y="-35684712"/>
            <a:ext cx="13015558" cy="19490310"/>
          </a:xfrm>
          <a:prstGeom prst="rect">
            <a:avLst/>
          </a:prstGeom>
        </p:spPr>
      </p:pic>
      <p:sp>
        <p:nvSpPr>
          <p:cNvPr id="2" name="TextBox 36">
            <a:extLst>
              <a:ext uri="{FF2B5EF4-FFF2-40B4-BE49-F238E27FC236}">
                <a16:creationId xmlns:a16="http://schemas.microsoft.com/office/drawing/2014/main" id="{B2610F47-7FED-7938-8A90-30394365118C}"/>
              </a:ext>
            </a:extLst>
          </p:cNvPr>
          <p:cNvSpPr txBox="1"/>
          <p:nvPr/>
        </p:nvSpPr>
        <p:spPr>
          <a:xfrm>
            <a:off x="908104" y="-1269365"/>
            <a:ext cx="6989101" cy="126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59"/>
              </a:lnSpc>
            </a:pPr>
            <a:r>
              <a:rPr lang="en-US" sz="7350" dirty="0">
                <a:solidFill>
                  <a:srgbClr val="191919"/>
                </a:solidFill>
                <a:latin typeface="Gotham Bold"/>
                <a:ea typeface="Gotham Bold"/>
                <a:cs typeface="Gotham Bold"/>
              </a:rPr>
              <a:t>ER-Diagram</a:t>
            </a:r>
            <a:endParaRPr lang="en-US" sz="7399" dirty="0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62ED4F-52D0-FDE7-6F5D-3C4AF548FA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1283" y="507771"/>
            <a:ext cx="27754566" cy="175044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58C664-7614-B645-9885-0DD06D1144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4508" y="-12585775"/>
            <a:ext cx="28390430" cy="3059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48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black screen">
            <a:extLst>
              <a:ext uri="{FF2B5EF4-FFF2-40B4-BE49-F238E27FC236}">
                <a16:creationId xmlns:a16="http://schemas.microsoft.com/office/drawing/2014/main" id="{4144D6B9-0F72-EDA6-281D-FEA772413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04" y="-35684712"/>
            <a:ext cx="13015558" cy="19490310"/>
          </a:xfrm>
          <a:prstGeom prst="rect">
            <a:avLst/>
          </a:prstGeom>
        </p:spPr>
      </p:pic>
      <p:sp>
        <p:nvSpPr>
          <p:cNvPr id="2" name="TextBox 36">
            <a:extLst>
              <a:ext uri="{FF2B5EF4-FFF2-40B4-BE49-F238E27FC236}">
                <a16:creationId xmlns:a16="http://schemas.microsoft.com/office/drawing/2014/main" id="{B2610F47-7FED-7938-8A90-30394365118C}"/>
              </a:ext>
            </a:extLst>
          </p:cNvPr>
          <p:cNvSpPr txBox="1"/>
          <p:nvPr/>
        </p:nvSpPr>
        <p:spPr>
          <a:xfrm>
            <a:off x="908104" y="-1269365"/>
            <a:ext cx="6989101" cy="126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59"/>
              </a:lnSpc>
            </a:pPr>
            <a:r>
              <a:rPr lang="en-US" sz="7350" dirty="0">
                <a:solidFill>
                  <a:srgbClr val="191919"/>
                </a:solidFill>
                <a:latin typeface="Gotham Bold"/>
                <a:ea typeface="Gotham Bold"/>
                <a:cs typeface="Gotham Bold"/>
              </a:rPr>
              <a:t>ER-Diagram</a:t>
            </a:r>
            <a:endParaRPr lang="en-US" sz="7399" dirty="0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62ED4F-52D0-FDE7-6F5D-3C4AF548FA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04" y="730193"/>
            <a:ext cx="27754566" cy="175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46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black screen">
            <a:extLst>
              <a:ext uri="{FF2B5EF4-FFF2-40B4-BE49-F238E27FC236}">
                <a16:creationId xmlns:a16="http://schemas.microsoft.com/office/drawing/2014/main" id="{4144D6B9-0F72-EDA6-281D-FEA772413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04" y="-35684712"/>
            <a:ext cx="13015558" cy="19490310"/>
          </a:xfrm>
          <a:prstGeom prst="rect">
            <a:avLst/>
          </a:prstGeom>
        </p:spPr>
      </p:pic>
      <p:sp>
        <p:nvSpPr>
          <p:cNvPr id="2" name="TextBox 36">
            <a:extLst>
              <a:ext uri="{FF2B5EF4-FFF2-40B4-BE49-F238E27FC236}">
                <a16:creationId xmlns:a16="http://schemas.microsoft.com/office/drawing/2014/main" id="{B2610F47-7FED-7938-8A90-30394365118C}"/>
              </a:ext>
            </a:extLst>
          </p:cNvPr>
          <p:cNvSpPr txBox="1"/>
          <p:nvPr/>
        </p:nvSpPr>
        <p:spPr>
          <a:xfrm>
            <a:off x="908104" y="-1269365"/>
            <a:ext cx="6989101" cy="126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59"/>
              </a:lnSpc>
            </a:pPr>
            <a:r>
              <a:rPr lang="en-US" sz="7350" dirty="0">
                <a:solidFill>
                  <a:srgbClr val="191919"/>
                </a:solidFill>
                <a:latin typeface="Gotham Bold"/>
                <a:ea typeface="Gotham Bold"/>
                <a:cs typeface="Gotham Bold"/>
              </a:rPr>
              <a:t>ER-Diagram</a:t>
            </a:r>
            <a:endParaRPr lang="en-US" sz="7399" dirty="0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62ED4F-52D0-FDE7-6F5D-3C4AF548FA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27031" y="186495"/>
            <a:ext cx="27754566" cy="175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99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black screen">
            <a:extLst>
              <a:ext uri="{FF2B5EF4-FFF2-40B4-BE49-F238E27FC236}">
                <a16:creationId xmlns:a16="http://schemas.microsoft.com/office/drawing/2014/main" id="{4144D6B9-0F72-EDA6-281D-FEA772413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04" y="-35684712"/>
            <a:ext cx="13015558" cy="19490310"/>
          </a:xfrm>
          <a:prstGeom prst="rect">
            <a:avLst/>
          </a:prstGeom>
        </p:spPr>
      </p:pic>
      <p:sp>
        <p:nvSpPr>
          <p:cNvPr id="2" name="TextBox 36">
            <a:extLst>
              <a:ext uri="{FF2B5EF4-FFF2-40B4-BE49-F238E27FC236}">
                <a16:creationId xmlns:a16="http://schemas.microsoft.com/office/drawing/2014/main" id="{B2610F47-7FED-7938-8A90-30394365118C}"/>
              </a:ext>
            </a:extLst>
          </p:cNvPr>
          <p:cNvSpPr txBox="1"/>
          <p:nvPr/>
        </p:nvSpPr>
        <p:spPr>
          <a:xfrm>
            <a:off x="908104" y="-1269365"/>
            <a:ext cx="6989101" cy="126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59"/>
              </a:lnSpc>
            </a:pPr>
            <a:r>
              <a:rPr lang="en-US" sz="7350" dirty="0">
                <a:solidFill>
                  <a:srgbClr val="191919"/>
                </a:solidFill>
                <a:latin typeface="Gotham Bold"/>
                <a:ea typeface="Gotham Bold"/>
                <a:cs typeface="Gotham Bold"/>
              </a:rPr>
              <a:t>ER-Diagram</a:t>
            </a:r>
            <a:endParaRPr lang="en-US" sz="7399" dirty="0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62ED4F-52D0-FDE7-6F5D-3C4AF548FA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04" y="-11478284"/>
            <a:ext cx="27754566" cy="175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15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black screen">
            <a:extLst>
              <a:ext uri="{FF2B5EF4-FFF2-40B4-BE49-F238E27FC236}">
                <a16:creationId xmlns:a16="http://schemas.microsoft.com/office/drawing/2014/main" id="{4144D6B9-0F72-EDA6-281D-FEA772413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04" y="-35684712"/>
            <a:ext cx="13015558" cy="19490310"/>
          </a:xfrm>
          <a:prstGeom prst="rect">
            <a:avLst/>
          </a:prstGeom>
        </p:spPr>
      </p:pic>
      <p:sp>
        <p:nvSpPr>
          <p:cNvPr id="2" name="TextBox 36">
            <a:extLst>
              <a:ext uri="{FF2B5EF4-FFF2-40B4-BE49-F238E27FC236}">
                <a16:creationId xmlns:a16="http://schemas.microsoft.com/office/drawing/2014/main" id="{B2610F47-7FED-7938-8A90-30394365118C}"/>
              </a:ext>
            </a:extLst>
          </p:cNvPr>
          <p:cNvSpPr txBox="1"/>
          <p:nvPr/>
        </p:nvSpPr>
        <p:spPr>
          <a:xfrm>
            <a:off x="908104" y="-1269365"/>
            <a:ext cx="6989101" cy="126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59"/>
              </a:lnSpc>
            </a:pPr>
            <a:r>
              <a:rPr lang="en-US" sz="7350" dirty="0">
                <a:solidFill>
                  <a:srgbClr val="191919"/>
                </a:solidFill>
                <a:latin typeface="Gotham Bold"/>
                <a:ea typeface="Gotham Bold"/>
                <a:cs typeface="Gotham Bold"/>
              </a:rPr>
              <a:t>ER-Diagram</a:t>
            </a:r>
            <a:endParaRPr lang="en-US" sz="7399" dirty="0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62ED4F-52D0-FDE7-6F5D-3C4AF548FA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2371" y="-11132295"/>
            <a:ext cx="27754566" cy="175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00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black screen">
            <a:extLst>
              <a:ext uri="{FF2B5EF4-FFF2-40B4-BE49-F238E27FC236}">
                <a16:creationId xmlns:a16="http://schemas.microsoft.com/office/drawing/2014/main" id="{4144D6B9-0F72-EDA6-281D-FEA772413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04" y="-35684712"/>
            <a:ext cx="13015558" cy="19490310"/>
          </a:xfrm>
          <a:prstGeom prst="rect">
            <a:avLst/>
          </a:prstGeom>
        </p:spPr>
      </p:pic>
      <p:sp>
        <p:nvSpPr>
          <p:cNvPr id="2" name="TextBox 36">
            <a:extLst>
              <a:ext uri="{FF2B5EF4-FFF2-40B4-BE49-F238E27FC236}">
                <a16:creationId xmlns:a16="http://schemas.microsoft.com/office/drawing/2014/main" id="{B2610F47-7FED-7938-8A90-30394365118C}"/>
              </a:ext>
            </a:extLst>
          </p:cNvPr>
          <p:cNvSpPr txBox="1"/>
          <p:nvPr/>
        </p:nvSpPr>
        <p:spPr>
          <a:xfrm>
            <a:off x="908104" y="-1269365"/>
            <a:ext cx="6989101" cy="126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59"/>
              </a:lnSpc>
            </a:pPr>
            <a:r>
              <a:rPr lang="en-US" sz="7350" dirty="0">
                <a:solidFill>
                  <a:srgbClr val="191919"/>
                </a:solidFill>
                <a:latin typeface="Gotham Bold"/>
                <a:ea typeface="Gotham Bold"/>
                <a:cs typeface="Gotham Bold"/>
              </a:rPr>
              <a:t>ER-Diagram</a:t>
            </a:r>
            <a:endParaRPr lang="en-US" sz="7399" dirty="0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62ED4F-52D0-FDE7-6F5D-3C4AF548FA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95" y="320410"/>
            <a:ext cx="9857810" cy="6217179"/>
          </a:xfrm>
          <a:prstGeom prst="rect">
            <a:avLst/>
          </a:prstGeom>
        </p:spPr>
      </p:pic>
      <p:sp>
        <p:nvSpPr>
          <p:cNvPr id="3" name="TextBox 42">
            <a:extLst>
              <a:ext uri="{FF2B5EF4-FFF2-40B4-BE49-F238E27FC236}">
                <a16:creationId xmlns:a16="http://schemas.microsoft.com/office/drawing/2014/main" id="{40925DB6-A230-6B3F-9766-CAE14F724059}"/>
              </a:ext>
            </a:extLst>
          </p:cNvPr>
          <p:cNvSpPr txBox="1"/>
          <p:nvPr/>
        </p:nvSpPr>
        <p:spPr>
          <a:xfrm>
            <a:off x="4400551" y="-2410703"/>
            <a:ext cx="9247782" cy="11413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902"/>
              </a:lnSpc>
              <a:spcBef>
                <a:spcPct val="0"/>
              </a:spcBef>
            </a:pPr>
            <a:r>
              <a:rPr lang="en-US" sz="8200" dirty="0">
                <a:solidFill>
                  <a:srgbClr val="191919"/>
                </a:solidFill>
                <a:latin typeface="Gotham Bold"/>
                <a:ea typeface="Gotham Bold"/>
                <a:cs typeface="Gotham Bold"/>
              </a:rPr>
              <a:t>Context Diagram</a:t>
            </a:r>
          </a:p>
        </p:txBody>
      </p:sp>
      <p:pic>
        <p:nvPicPr>
          <p:cNvPr id="5" name="Picture 4" descr="A white circle with black text&#10;&#10;Description automatically generated">
            <a:extLst>
              <a:ext uri="{FF2B5EF4-FFF2-40B4-BE49-F238E27FC236}">
                <a16:creationId xmlns:a16="http://schemas.microsoft.com/office/drawing/2014/main" id="{D6F5EB38-3ED0-9A4B-83A5-86375CA555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986026"/>
            <a:ext cx="13955980" cy="469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54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black screen">
            <a:extLst>
              <a:ext uri="{FF2B5EF4-FFF2-40B4-BE49-F238E27FC236}">
                <a16:creationId xmlns:a16="http://schemas.microsoft.com/office/drawing/2014/main" id="{4144D6B9-0F72-EDA6-281D-FEA772413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04" y="-35684712"/>
            <a:ext cx="13015558" cy="19490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62ED4F-52D0-FDE7-6F5D-3C4AF548FA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57424" y="1776287"/>
            <a:ext cx="4022743" cy="2537086"/>
          </a:xfrm>
          <a:prstGeom prst="rect">
            <a:avLst/>
          </a:prstGeom>
        </p:spPr>
      </p:pic>
      <p:sp>
        <p:nvSpPr>
          <p:cNvPr id="3" name="TextBox 42">
            <a:extLst>
              <a:ext uri="{FF2B5EF4-FFF2-40B4-BE49-F238E27FC236}">
                <a16:creationId xmlns:a16="http://schemas.microsoft.com/office/drawing/2014/main" id="{2087EEA9-BA56-4742-8C7E-93B48C6DD3DA}"/>
              </a:ext>
            </a:extLst>
          </p:cNvPr>
          <p:cNvSpPr txBox="1"/>
          <p:nvPr/>
        </p:nvSpPr>
        <p:spPr>
          <a:xfrm>
            <a:off x="1703792" y="437241"/>
            <a:ext cx="8784416" cy="11413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02"/>
              </a:lnSpc>
              <a:spcBef>
                <a:spcPct val="0"/>
              </a:spcBef>
            </a:pPr>
            <a:r>
              <a:rPr lang="en-US" sz="8200" dirty="0">
                <a:solidFill>
                  <a:srgbClr val="191919"/>
                </a:solidFill>
                <a:latin typeface="Gotham Bold"/>
                <a:ea typeface="Gotham Bold"/>
                <a:cs typeface="Gotham Bold"/>
              </a:rPr>
              <a:t>Context Diagram</a:t>
            </a:r>
          </a:p>
        </p:txBody>
      </p:sp>
      <p:pic>
        <p:nvPicPr>
          <p:cNvPr id="5" name="Picture 4" descr="A white circle with black text&#10;&#10;Description automatically generated">
            <a:extLst>
              <a:ext uri="{FF2B5EF4-FFF2-40B4-BE49-F238E27FC236}">
                <a16:creationId xmlns:a16="http://schemas.microsoft.com/office/drawing/2014/main" id="{E34C4E03-1614-0145-8D22-0B39A6A6F0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254" y="2080322"/>
            <a:ext cx="10963491" cy="3691456"/>
          </a:xfrm>
          <a:prstGeom prst="rect">
            <a:avLst/>
          </a:prstGeom>
        </p:spPr>
      </p:pic>
      <p:sp>
        <p:nvSpPr>
          <p:cNvPr id="6" name="TextBox 42">
            <a:extLst>
              <a:ext uri="{FF2B5EF4-FFF2-40B4-BE49-F238E27FC236}">
                <a16:creationId xmlns:a16="http://schemas.microsoft.com/office/drawing/2014/main" id="{9F0392DC-B22E-14C1-1745-B473DF78B1EE}"/>
              </a:ext>
            </a:extLst>
          </p:cNvPr>
          <p:cNvSpPr txBox="1"/>
          <p:nvPr/>
        </p:nvSpPr>
        <p:spPr>
          <a:xfrm>
            <a:off x="908104" y="-1699693"/>
            <a:ext cx="5751127" cy="1141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02"/>
              </a:lnSpc>
              <a:spcBef>
                <a:spcPct val="0"/>
              </a:spcBef>
            </a:pPr>
            <a:r>
              <a:rPr lang="en-US" sz="8200" dirty="0">
                <a:solidFill>
                  <a:srgbClr val="191919"/>
                </a:solidFill>
                <a:latin typeface="Gotham Bold"/>
                <a:cs typeface="Gotham Bold"/>
              </a:rPr>
              <a:t>Live Demo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A14AAC-77E6-49DD-84FC-D5E861F22F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52217" y="1578579"/>
            <a:ext cx="3084007" cy="30840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AEE90A-97E5-BEF6-21C8-4CA9D6D23EFE}"/>
              </a:ext>
            </a:extLst>
          </p:cNvPr>
          <p:cNvSpPr txBox="1"/>
          <p:nvPr/>
        </p:nvSpPr>
        <p:spPr>
          <a:xfrm>
            <a:off x="908104" y="7324064"/>
            <a:ext cx="10094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/>
              <a:t>https://tinyurl.com/3duht7n8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AB041B-E140-7417-1E2E-B4CB0EB79F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80162" y="-9606712"/>
            <a:ext cx="23618139" cy="254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10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black screen">
            <a:extLst>
              <a:ext uri="{FF2B5EF4-FFF2-40B4-BE49-F238E27FC236}">
                <a16:creationId xmlns:a16="http://schemas.microsoft.com/office/drawing/2014/main" id="{4144D6B9-0F72-EDA6-281D-FEA772413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04" y="-35684712"/>
            <a:ext cx="13015558" cy="19490310"/>
          </a:xfrm>
          <a:prstGeom prst="rect">
            <a:avLst/>
          </a:prstGeom>
        </p:spPr>
      </p:pic>
      <p:sp>
        <p:nvSpPr>
          <p:cNvPr id="3" name="TextBox 42">
            <a:extLst>
              <a:ext uri="{FF2B5EF4-FFF2-40B4-BE49-F238E27FC236}">
                <a16:creationId xmlns:a16="http://schemas.microsoft.com/office/drawing/2014/main" id="{2087EEA9-BA56-4742-8C7E-93B48C6DD3DA}"/>
              </a:ext>
            </a:extLst>
          </p:cNvPr>
          <p:cNvSpPr txBox="1"/>
          <p:nvPr/>
        </p:nvSpPr>
        <p:spPr>
          <a:xfrm>
            <a:off x="12701305" y="437241"/>
            <a:ext cx="8784416" cy="11413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02"/>
              </a:lnSpc>
              <a:spcBef>
                <a:spcPct val="0"/>
              </a:spcBef>
            </a:pPr>
            <a:r>
              <a:rPr lang="en-US" sz="8200" dirty="0">
                <a:solidFill>
                  <a:srgbClr val="191919"/>
                </a:solidFill>
                <a:latin typeface="Gotham Bold"/>
                <a:ea typeface="Gotham Bold"/>
                <a:cs typeface="Gotham Bold"/>
              </a:rPr>
              <a:t>Context Diagram</a:t>
            </a:r>
          </a:p>
        </p:txBody>
      </p:sp>
      <p:pic>
        <p:nvPicPr>
          <p:cNvPr id="5" name="Picture 4" descr="A white circle with black text&#10;&#10;Description automatically generated">
            <a:extLst>
              <a:ext uri="{FF2B5EF4-FFF2-40B4-BE49-F238E27FC236}">
                <a16:creationId xmlns:a16="http://schemas.microsoft.com/office/drawing/2014/main" id="{E34C4E03-1614-0145-8D22-0B39A6A6F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6427" y="2080322"/>
            <a:ext cx="10963491" cy="3691456"/>
          </a:xfrm>
          <a:prstGeom prst="rect">
            <a:avLst/>
          </a:prstGeom>
        </p:spPr>
      </p:pic>
      <p:sp>
        <p:nvSpPr>
          <p:cNvPr id="2" name="TextBox 42">
            <a:extLst>
              <a:ext uri="{FF2B5EF4-FFF2-40B4-BE49-F238E27FC236}">
                <a16:creationId xmlns:a16="http://schemas.microsoft.com/office/drawing/2014/main" id="{08DBD079-7D31-D99A-9A3F-D482F8323EF2}"/>
              </a:ext>
            </a:extLst>
          </p:cNvPr>
          <p:cNvSpPr txBox="1"/>
          <p:nvPr/>
        </p:nvSpPr>
        <p:spPr>
          <a:xfrm>
            <a:off x="3439612" y="537182"/>
            <a:ext cx="5751127" cy="1141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02"/>
              </a:lnSpc>
              <a:spcBef>
                <a:spcPct val="0"/>
              </a:spcBef>
            </a:pPr>
            <a:r>
              <a:rPr lang="en-US" sz="8200" dirty="0">
                <a:solidFill>
                  <a:srgbClr val="191919"/>
                </a:solidFill>
                <a:latin typeface="Gotham Bold"/>
                <a:cs typeface="Gotham Bold"/>
              </a:rPr>
              <a:t>Live Demo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EF4EA-AD67-F572-E601-271AF7370DFF}"/>
              </a:ext>
            </a:extLst>
          </p:cNvPr>
          <p:cNvSpPr txBox="1"/>
          <p:nvPr/>
        </p:nvSpPr>
        <p:spPr>
          <a:xfrm>
            <a:off x="1048577" y="5450785"/>
            <a:ext cx="10094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/>
              <a:t>https://tinyurl.com/3duht7n8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8D7670-6A3A-3D1D-32C7-6E042F8F63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995" y="1886996"/>
            <a:ext cx="3084007" cy="3084007"/>
          </a:xfrm>
          <a:prstGeom prst="rect">
            <a:avLst/>
          </a:prstGeom>
        </p:spPr>
      </p:pic>
      <p:sp>
        <p:nvSpPr>
          <p:cNvPr id="11" name="TextBox 42">
            <a:extLst>
              <a:ext uri="{FF2B5EF4-FFF2-40B4-BE49-F238E27FC236}">
                <a16:creationId xmlns:a16="http://schemas.microsoft.com/office/drawing/2014/main" id="{C1BC81A6-9CCC-1FC5-8EEC-916BC404570A}"/>
              </a:ext>
            </a:extLst>
          </p:cNvPr>
          <p:cNvSpPr txBox="1"/>
          <p:nvPr/>
        </p:nvSpPr>
        <p:spPr>
          <a:xfrm>
            <a:off x="1048579" y="-3170366"/>
            <a:ext cx="11362217" cy="22826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02"/>
              </a:lnSpc>
              <a:spcBef>
                <a:spcPct val="0"/>
              </a:spcBef>
            </a:pPr>
            <a:r>
              <a:rPr lang="en-US" sz="8200" dirty="0">
                <a:solidFill>
                  <a:srgbClr val="191919"/>
                </a:solidFill>
                <a:latin typeface="Gotham Bold"/>
                <a:ea typeface="Gotham Bold"/>
                <a:cs typeface="Gotham Bold"/>
              </a:rPr>
              <a:t>Conclusion and Future Recommendation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2EA22B-656B-F876-A282-CB68BE4E410B}"/>
              </a:ext>
            </a:extLst>
          </p:cNvPr>
          <p:cNvSpPr txBox="1"/>
          <p:nvPr/>
        </p:nvSpPr>
        <p:spPr>
          <a:xfrm>
            <a:off x="-9914742" y="3595107"/>
            <a:ext cx="1102047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Payment integration</a:t>
            </a:r>
          </a:p>
          <a:p>
            <a:r>
              <a:rPr lang="en-US" dirty="0">
                <a:ea typeface="+mn-lt"/>
                <a:cs typeface="+mn-lt"/>
              </a:rPr>
              <a:t>Advanced filtering and search</a:t>
            </a:r>
          </a:p>
          <a:p>
            <a:r>
              <a:rPr lang="en-US" dirty="0">
                <a:ea typeface="+mn-lt"/>
                <a:cs typeface="+mn-lt"/>
              </a:rPr>
              <a:t>Ratings and reviews for jobs and sellers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B5E95E-BF3F-B50A-F5CC-823ADB5ECD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42285">
            <a:off x="-3581259" y="-5457841"/>
            <a:ext cx="17656338" cy="1902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92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black screen">
            <a:extLst>
              <a:ext uri="{FF2B5EF4-FFF2-40B4-BE49-F238E27FC236}">
                <a16:creationId xmlns:a16="http://schemas.microsoft.com/office/drawing/2014/main" id="{4144D6B9-0F72-EDA6-281D-FEA772413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04" y="-35684712"/>
            <a:ext cx="13015558" cy="19490310"/>
          </a:xfrm>
          <a:prstGeom prst="rect">
            <a:avLst/>
          </a:prstGeom>
        </p:spPr>
      </p:pic>
      <p:sp>
        <p:nvSpPr>
          <p:cNvPr id="2" name="TextBox 42">
            <a:extLst>
              <a:ext uri="{FF2B5EF4-FFF2-40B4-BE49-F238E27FC236}">
                <a16:creationId xmlns:a16="http://schemas.microsoft.com/office/drawing/2014/main" id="{08DBD079-7D31-D99A-9A3F-D482F8323EF2}"/>
              </a:ext>
            </a:extLst>
          </p:cNvPr>
          <p:cNvSpPr txBox="1"/>
          <p:nvPr/>
        </p:nvSpPr>
        <p:spPr>
          <a:xfrm>
            <a:off x="1092150" y="7454427"/>
            <a:ext cx="5751127" cy="1141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02"/>
              </a:lnSpc>
              <a:spcBef>
                <a:spcPct val="0"/>
              </a:spcBef>
            </a:pPr>
            <a:r>
              <a:rPr lang="en-US" sz="8200" dirty="0">
                <a:solidFill>
                  <a:srgbClr val="191919"/>
                </a:solidFill>
                <a:latin typeface="Gotham Bold"/>
                <a:cs typeface="Gotham Bold"/>
              </a:rPr>
              <a:t>Live Demo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EF4EA-AD67-F572-E601-271AF7370DFF}"/>
              </a:ext>
            </a:extLst>
          </p:cNvPr>
          <p:cNvSpPr txBox="1"/>
          <p:nvPr/>
        </p:nvSpPr>
        <p:spPr>
          <a:xfrm>
            <a:off x="1365853" y="10629557"/>
            <a:ext cx="10094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/>
              <a:t>https://tinyurl.com/3duht7n8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8D7670-6A3A-3D1D-32C7-6E042F8F6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287" y="7545550"/>
            <a:ext cx="3084007" cy="3084007"/>
          </a:xfrm>
          <a:prstGeom prst="rect">
            <a:avLst/>
          </a:prstGeom>
        </p:spPr>
      </p:pic>
      <p:sp>
        <p:nvSpPr>
          <p:cNvPr id="6" name="TextBox 42">
            <a:extLst>
              <a:ext uri="{FF2B5EF4-FFF2-40B4-BE49-F238E27FC236}">
                <a16:creationId xmlns:a16="http://schemas.microsoft.com/office/drawing/2014/main" id="{BF6BA5FE-060D-03C2-FA56-7ADD4C1CEB02}"/>
              </a:ext>
            </a:extLst>
          </p:cNvPr>
          <p:cNvSpPr txBox="1"/>
          <p:nvPr/>
        </p:nvSpPr>
        <p:spPr>
          <a:xfrm>
            <a:off x="414892" y="487192"/>
            <a:ext cx="11362217" cy="22826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02"/>
              </a:lnSpc>
              <a:spcBef>
                <a:spcPct val="0"/>
              </a:spcBef>
            </a:pPr>
            <a:r>
              <a:rPr lang="en-US" sz="8200" dirty="0">
                <a:solidFill>
                  <a:srgbClr val="191919"/>
                </a:solidFill>
                <a:latin typeface="Gotham Bold"/>
                <a:ea typeface="Gotham Bold"/>
                <a:cs typeface="Gotham Bold"/>
              </a:rPr>
              <a:t>Conclusion and Future Recommendation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C51CB-B70F-8EA9-AB8F-9D29C8B60E31}"/>
              </a:ext>
            </a:extLst>
          </p:cNvPr>
          <p:cNvSpPr txBox="1"/>
          <p:nvPr/>
        </p:nvSpPr>
        <p:spPr>
          <a:xfrm>
            <a:off x="908104" y="3464385"/>
            <a:ext cx="1102047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Payment integration</a:t>
            </a:r>
          </a:p>
          <a:p>
            <a:r>
              <a:rPr lang="en-US" sz="2400" dirty="0">
                <a:ea typeface="+mn-lt"/>
                <a:cs typeface="+mn-lt"/>
              </a:rPr>
              <a:t>Advanced filtering and search</a:t>
            </a:r>
          </a:p>
          <a:p>
            <a:r>
              <a:rPr lang="en-US" sz="2400" dirty="0">
                <a:ea typeface="+mn-lt"/>
                <a:cs typeface="+mn-lt"/>
              </a:rPr>
              <a:t>Ratings and reviews for jobs and sellers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76404-68C9-964B-07D6-9E07F2336C48}"/>
              </a:ext>
            </a:extLst>
          </p:cNvPr>
          <p:cNvSpPr txBox="1"/>
          <p:nvPr/>
        </p:nvSpPr>
        <p:spPr>
          <a:xfrm>
            <a:off x="903037" y="4959416"/>
            <a:ext cx="1102047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Wide Chronicle Jobs aims to streamline freelancing job postings and hiring</a:t>
            </a:r>
          </a:p>
          <a:p>
            <a:r>
              <a:rPr lang="en-US" sz="2400" dirty="0">
                <a:ea typeface="+mn-lt"/>
                <a:cs typeface="+mn-lt"/>
              </a:rPr>
              <a:t>Focus on user-friendly experience and efficient job management</a:t>
            </a:r>
          </a:p>
          <a:p>
            <a:r>
              <a:rPr lang="en-US" sz="2400" dirty="0">
                <a:cs typeface="Calibri"/>
              </a:rPr>
              <a:t>Mainly focusing on Students to build the professional Career .</a:t>
            </a:r>
          </a:p>
        </p:txBody>
      </p:sp>
      <p:sp>
        <p:nvSpPr>
          <p:cNvPr id="11" name="TextBox 42">
            <a:extLst>
              <a:ext uri="{FF2B5EF4-FFF2-40B4-BE49-F238E27FC236}">
                <a16:creationId xmlns:a16="http://schemas.microsoft.com/office/drawing/2014/main" id="{9B9A131B-DF4E-675D-B331-0FA5AFD801E6}"/>
              </a:ext>
            </a:extLst>
          </p:cNvPr>
          <p:cNvSpPr txBox="1"/>
          <p:nvPr/>
        </p:nvSpPr>
        <p:spPr>
          <a:xfrm>
            <a:off x="13302289" y="2352542"/>
            <a:ext cx="11362217" cy="3424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902"/>
              </a:lnSpc>
              <a:spcBef>
                <a:spcPct val="0"/>
              </a:spcBef>
            </a:pPr>
            <a:r>
              <a:rPr lang="en-US" sz="8200" dirty="0">
                <a:solidFill>
                  <a:srgbClr val="191919"/>
                </a:solidFill>
                <a:latin typeface="Gotham Bold"/>
                <a:ea typeface="Gotham Bold"/>
                <a:cs typeface="Gotham Bold"/>
              </a:rPr>
              <a:t>Question Answer Session</a:t>
            </a:r>
          </a:p>
          <a:p>
            <a:pPr>
              <a:lnSpc>
                <a:spcPts val="8902"/>
              </a:lnSpc>
              <a:spcBef>
                <a:spcPct val="0"/>
              </a:spcBef>
            </a:pPr>
            <a:endParaRPr lang="en-US" sz="8200" dirty="0">
              <a:solidFill>
                <a:srgbClr val="191919"/>
              </a:solidFill>
              <a:latin typeface="Gotham Bold"/>
              <a:ea typeface="Gotham Bold"/>
              <a:cs typeface="Gotham 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D37B80-EE91-C62F-222A-D0F2DDA4B9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97536" y="-8555465"/>
            <a:ext cx="21016508" cy="2265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26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2549DE4-5C96-E790-40D2-D71A609B4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887" y="-4925613"/>
            <a:ext cx="15558770" cy="19208815"/>
          </a:xfrm>
          <a:prstGeom prst="rect">
            <a:avLst/>
          </a:prstGeom>
        </p:spPr>
      </p:pic>
      <p:sp>
        <p:nvSpPr>
          <p:cNvPr id="4" name="TextBox 19">
            <a:extLst>
              <a:ext uri="{FF2B5EF4-FFF2-40B4-BE49-F238E27FC236}">
                <a16:creationId xmlns:a16="http://schemas.microsoft.com/office/drawing/2014/main" id="{88C902E3-60C6-6857-6C61-9E5E246E95C6}"/>
              </a:ext>
            </a:extLst>
          </p:cNvPr>
          <p:cNvSpPr txBox="1"/>
          <p:nvPr/>
        </p:nvSpPr>
        <p:spPr>
          <a:xfrm>
            <a:off x="3826337" y="7227375"/>
            <a:ext cx="4539326" cy="9012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702"/>
              </a:lnSpc>
              <a:spcBef>
                <a:spcPct val="0"/>
              </a:spcBef>
            </a:pPr>
            <a:r>
              <a:rPr lang="en-US" sz="5501" spc="308" dirty="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Smith Yando</a:t>
            </a: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223DD55D-57F0-24FA-7D87-14885F06900B}"/>
              </a:ext>
            </a:extLst>
          </p:cNvPr>
          <p:cNvSpPr txBox="1"/>
          <p:nvPr/>
        </p:nvSpPr>
        <p:spPr>
          <a:xfrm>
            <a:off x="1791887" y="1354808"/>
            <a:ext cx="7009213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7200" spc="1149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WIDE CHRONICLE JOBS</a:t>
            </a:r>
          </a:p>
        </p:txBody>
      </p:sp>
      <p:sp>
        <p:nvSpPr>
          <p:cNvPr id="6" name="TextBox 21">
            <a:extLst>
              <a:ext uri="{FF2B5EF4-FFF2-40B4-BE49-F238E27FC236}">
                <a16:creationId xmlns:a16="http://schemas.microsoft.com/office/drawing/2014/main" id="{9FC9CAB1-5155-3EC4-ABF5-71F336CE5A28}"/>
              </a:ext>
            </a:extLst>
          </p:cNvPr>
          <p:cNvSpPr txBox="1"/>
          <p:nvPr/>
        </p:nvSpPr>
        <p:spPr>
          <a:xfrm>
            <a:off x="3003094" y="8497318"/>
            <a:ext cx="6185813" cy="3411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1224" dirty="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LC00017001697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151FF2-AE3B-5104-0215-D267CCB96C92}"/>
              </a:ext>
            </a:extLst>
          </p:cNvPr>
          <p:cNvSpPr txBox="1"/>
          <p:nvPr/>
        </p:nvSpPr>
        <p:spPr>
          <a:xfrm>
            <a:off x="1791887" y="5480060"/>
            <a:ext cx="8254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What is it </a:t>
            </a:r>
          </a:p>
        </p:txBody>
      </p:sp>
    </p:spTree>
    <p:extLst>
      <p:ext uri="{BB962C8B-B14F-4D97-AF65-F5344CB8AC3E}">
        <p14:creationId xmlns:p14="http://schemas.microsoft.com/office/powerpoint/2010/main" val="1011998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2">
            <a:extLst>
              <a:ext uri="{FF2B5EF4-FFF2-40B4-BE49-F238E27FC236}">
                <a16:creationId xmlns:a16="http://schemas.microsoft.com/office/drawing/2014/main" id="{BF6BA5FE-060D-03C2-FA56-7ADD4C1CEB02}"/>
              </a:ext>
            </a:extLst>
          </p:cNvPr>
          <p:cNvSpPr txBox="1"/>
          <p:nvPr/>
        </p:nvSpPr>
        <p:spPr>
          <a:xfrm>
            <a:off x="414892" y="-6980408"/>
            <a:ext cx="11362217" cy="22826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02"/>
              </a:lnSpc>
              <a:spcBef>
                <a:spcPct val="0"/>
              </a:spcBef>
            </a:pPr>
            <a:r>
              <a:rPr lang="en-US" sz="8200" dirty="0">
                <a:solidFill>
                  <a:srgbClr val="191919"/>
                </a:solidFill>
                <a:latin typeface="Gotham Bold"/>
                <a:ea typeface="Gotham Bold"/>
                <a:cs typeface="Gotham Bold"/>
              </a:rPr>
              <a:t>Conclusion and Future Recommendation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C51CB-B70F-8EA9-AB8F-9D29C8B60E31}"/>
              </a:ext>
            </a:extLst>
          </p:cNvPr>
          <p:cNvSpPr txBox="1"/>
          <p:nvPr/>
        </p:nvSpPr>
        <p:spPr>
          <a:xfrm>
            <a:off x="908104" y="-4003215"/>
            <a:ext cx="1102047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Payment integration</a:t>
            </a:r>
          </a:p>
          <a:p>
            <a:r>
              <a:rPr lang="en-US" sz="2400" dirty="0">
                <a:ea typeface="+mn-lt"/>
                <a:cs typeface="+mn-lt"/>
              </a:rPr>
              <a:t>Advanced filtering and search</a:t>
            </a:r>
          </a:p>
          <a:p>
            <a:r>
              <a:rPr lang="en-US" sz="2400" dirty="0">
                <a:ea typeface="+mn-lt"/>
                <a:cs typeface="+mn-lt"/>
              </a:rPr>
              <a:t>Ratings and reviews for jobs and sellers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76404-68C9-964B-07D6-9E07F2336C48}"/>
              </a:ext>
            </a:extLst>
          </p:cNvPr>
          <p:cNvSpPr txBox="1"/>
          <p:nvPr/>
        </p:nvSpPr>
        <p:spPr>
          <a:xfrm>
            <a:off x="903037" y="-2508184"/>
            <a:ext cx="1102047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Wide Chronicle Jobs aims to streamline freelancing job postings and hiring</a:t>
            </a:r>
          </a:p>
          <a:p>
            <a:r>
              <a:rPr lang="en-US" sz="2400" dirty="0">
                <a:ea typeface="+mn-lt"/>
                <a:cs typeface="+mn-lt"/>
              </a:rPr>
              <a:t>Focus on user-friendly experience and efficient job management</a:t>
            </a:r>
          </a:p>
          <a:p>
            <a:r>
              <a:rPr lang="en-US" sz="2400" dirty="0">
                <a:cs typeface="Calibri"/>
              </a:rPr>
              <a:t>Mainly focusing on Students to build the professional Career .</a:t>
            </a:r>
          </a:p>
        </p:txBody>
      </p:sp>
      <p:sp>
        <p:nvSpPr>
          <p:cNvPr id="3" name="TextBox 42">
            <a:extLst>
              <a:ext uri="{FF2B5EF4-FFF2-40B4-BE49-F238E27FC236}">
                <a16:creationId xmlns:a16="http://schemas.microsoft.com/office/drawing/2014/main" id="{1F386C67-CDDD-0B3F-C279-800006730B0E}"/>
              </a:ext>
            </a:extLst>
          </p:cNvPr>
          <p:cNvSpPr txBox="1"/>
          <p:nvPr/>
        </p:nvSpPr>
        <p:spPr>
          <a:xfrm>
            <a:off x="414892" y="2287662"/>
            <a:ext cx="11362217" cy="22826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02"/>
              </a:lnSpc>
              <a:spcBef>
                <a:spcPct val="0"/>
              </a:spcBef>
            </a:pPr>
            <a:r>
              <a:rPr lang="en-US" sz="8200" b="1" dirty="0">
                <a:solidFill>
                  <a:srgbClr val="191919"/>
                </a:solidFill>
                <a:latin typeface="Gotham Bold"/>
                <a:ea typeface="Gotham Bold"/>
                <a:cs typeface="Gotham Bold"/>
              </a:rPr>
              <a:t>Question Answer Session</a:t>
            </a:r>
          </a:p>
        </p:txBody>
      </p:sp>
      <p:sp>
        <p:nvSpPr>
          <p:cNvPr id="5" name="TextBox 42">
            <a:extLst>
              <a:ext uri="{FF2B5EF4-FFF2-40B4-BE49-F238E27FC236}">
                <a16:creationId xmlns:a16="http://schemas.microsoft.com/office/drawing/2014/main" id="{E2A4364A-B5B8-443C-3068-FF498242EF6E}"/>
              </a:ext>
            </a:extLst>
          </p:cNvPr>
          <p:cNvSpPr txBox="1"/>
          <p:nvPr/>
        </p:nvSpPr>
        <p:spPr>
          <a:xfrm>
            <a:off x="414892" y="-1398950"/>
            <a:ext cx="11362217" cy="11413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02"/>
              </a:lnSpc>
              <a:spcBef>
                <a:spcPct val="0"/>
              </a:spcBef>
            </a:pPr>
            <a:r>
              <a:rPr lang="en-US" sz="8200" b="1" dirty="0">
                <a:solidFill>
                  <a:srgbClr val="191919"/>
                </a:solidFill>
                <a:latin typeface="Gotham Bold"/>
                <a:ea typeface="Gotham Bold"/>
                <a:cs typeface="Gotham Bold"/>
              </a:rPr>
              <a:t>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8D5AA2-955E-15FA-6D05-A557E2681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817348" y="-5501584"/>
            <a:ext cx="16572553" cy="1786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64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2">
            <a:extLst>
              <a:ext uri="{FF2B5EF4-FFF2-40B4-BE49-F238E27FC236}">
                <a16:creationId xmlns:a16="http://schemas.microsoft.com/office/drawing/2014/main" id="{1F386C67-CDDD-0B3F-C279-800006730B0E}"/>
              </a:ext>
            </a:extLst>
          </p:cNvPr>
          <p:cNvSpPr txBox="1"/>
          <p:nvPr/>
        </p:nvSpPr>
        <p:spPr>
          <a:xfrm>
            <a:off x="414892" y="7463819"/>
            <a:ext cx="11362217" cy="22826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02"/>
              </a:lnSpc>
              <a:spcBef>
                <a:spcPct val="0"/>
              </a:spcBef>
            </a:pPr>
            <a:r>
              <a:rPr lang="en-US" sz="8200" b="1" dirty="0">
                <a:solidFill>
                  <a:srgbClr val="191919"/>
                </a:solidFill>
                <a:latin typeface="Gotham Bold"/>
                <a:ea typeface="Gotham Bold"/>
                <a:cs typeface="Gotham Bold"/>
              </a:rPr>
              <a:t>Question Answer Session</a:t>
            </a:r>
          </a:p>
        </p:txBody>
      </p:sp>
      <p:sp>
        <p:nvSpPr>
          <p:cNvPr id="2" name="TextBox 42">
            <a:extLst>
              <a:ext uri="{FF2B5EF4-FFF2-40B4-BE49-F238E27FC236}">
                <a16:creationId xmlns:a16="http://schemas.microsoft.com/office/drawing/2014/main" id="{64ECD2F8-CCAD-41E1-E5DD-EB96C56A845B}"/>
              </a:ext>
            </a:extLst>
          </p:cNvPr>
          <p:cNvSpPr txBox="1"/>
          <p:nvPr/>
        </p:nvSpPr>
        <p:spPr>
          <a:xfrm>
            <a:off x="414892" y="2858331"/>
            <a:ext cx="11362217" cy="11413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02"/>
              </a:lnSpc>
              <a:spcBef>
                <a:spcPct val="0"/>
              </a:spcBef>
            </a:pPr>
            <a:r>
              <a:rPr lang="en-US" sz="8200" b="1" dirty="0">
                <a:solidFill>
                  <a:srgbClr val="191919"/>
                </a:solidFill>
                <a:latin typeface="Gotham Bold"/>
                <a:ea typeface="Gotham Bold"/>
                <a:cs typeface="Gotham Bold"/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99FE25-9F96-3724-3299-CD05CBAA8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59194" y="-18680653"/>
            <a:ext cx="28390430" cy="3059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32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29EB29D-8958-BB86-7842-131C79320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1752433" y="-156879985"/>
            <a:ext cx="233274451" cy="288000000"/>
          </a:xfrm>
          <a:prstGeom prst="rect">
            <a:avLst/>
          </a:prstGeom>
        </p:spPr>
      </p:pic>
      <p:sp>
        <p:nvSpPr>
          <p:cNvPr id="4" name="TextBox 19">
            <a:extLst>
              <a:ext uri="{FF2B5EF4-FFF2-40B4-BE49-F238E27FC236}">
                <a16:creationId xmlns:a16="http://schemas.microsoft.com/office/drawing/2014/main" id="{88C902E3-60C6-6857-6C61-9E5E246E95C6}"/>
              </a:ext>
            </a:extLst>
          </p:cNvPr>
          <p:cNvSpPr txBox="1"/>
          <p:nvPr/>
        </p:nvSpPr>
        <p:spPr>
          <a:xfrm>
            <a:off x="1791887" y="4253497"/>
            <a:ext cx="9404725" cy="16240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34"/>
              </a:lnSpc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Develop a platform that enables freelancers to secure steady, fulfilling work and advance their careers. </a:t>
            </a:r>
          </a:p>
          <a:p>
            <a:pPr>
              <a:lnSpc>
                <a:spcPts val="3234"/>
              </a:lnSpc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Streamline the hiring process for clients, making it more efficient to locate and oversee top-quality talent.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223DD55D-57F0-24FA-7D87-14885F06900B}"/>
              </a:ext>
            </a:extLst>
          </p:cNvPr>
          <p:cNvSpPr txBox="1"/>
          <p:nvPr/>
        </p:nvSpPr>
        <p:spPr>
          <a:xfrm>
            <a:off x="1791887" y="828715"/>
            <a:ext cx="7009213" cy="2492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b="1" spc="1149" dirty="0">
                <a:solidFill>
                  <a:schemeClr val="bg1"/>
                </a:solidFill>
                <a:latin typeface="Gotham Bold"/>
                <a:ea typeface="Gotham Bold"/>
                <a:cs typeface="Gotham Bold"/>
                <a:sym typeface="Gotham Bold"/>
              </a:rPr>
              <a:t>WIDE CHRONICLE JOBS</a:t>
            </a:r>
          </a:p>
        </p:txBody>
      </p:sp>
      <p:sp>
        <p:nvSpPr>
          <p:cNvPr id="6" name="TextBox 21">
            <a:extLst>
              <a:ext uri="{FF2B5EF4-FFF2-40B4-BE49-F238E27FC236}">
                <a16:creationId xmlns:a16="http://schemas.microsoft.com/office/drawing/2014/main" id="{9FC9CAB1-5155-3EC4-ABF5-71F336CE5A28}"/>
              </a:ext>
            </a:extLst>
          </p:cNvPr>
          <p:cNvSpPr txBox="1"/>
          <p:nvPr/>
        </p:nvSpPr>
        <p:spPr>
          <a:xfrm>
            <a:off x="1791887" y="3601195"/>
            <a:ext cx="6185813" cy="340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  <a:ea typeface="Poppins"/>
                <a:cs typeface="Poppins"/>
                <a:sym typeface="Poppins"/>
              </a:rPr>
              <a:t>Freelancing Platform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151FF2-AE3B-5104-0215-D267CCB96C92}"/>
              </a:ext>
            </a:extLst>
          </p:cNvPr>
          <p:cNvSpPr txBox="1"/>
          <p:nvPr/>
        </p:nvSpPr>
        <p:spPr>
          <a:xfrm>
            <a:off x="1791887" y="8128584"/>
            <a:ext cx="8254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What is it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586400-7D0C-0A4E-61B8-1DCF132125BC}"/>
              </a:ext>
            </a:extLst>
          </p:cNvPr>
          <p:cNvSpPr txBox="1"/>
          <p:nvPr/>
        </p:nvSpPr>
        <p:spPr>
          <a:xfrm>
            <a:off x="14123224" y="3424846"/>
            <a:ext cx="9654442" cy="3357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34"/>
              </a:lnSpc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Key Features:</a:t>
            </a:r>
          </a:p>
          <a:p>
            <a:pPr marL="342900" indent="-342900">
              <a:lnSpc>
                <a:spcPts val="3234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 Strong and secured User Authentication and Profiles</a:t>
            </a:r>
          </a:p>
          <a:p>
            <a:pPr marL="342900" indent="-342900">
              <a:lnSpc>
                <a:spcPts val="3234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 Job Listings and Applications</a:t>
            </a:r>
          </a:p>
          <a:p>
            <a:pPr marL="342900" indent="-342900">
              <a:lnSpc>
                <a:spcPts val="3234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 Search and Filter</a:t>
            </a:r>
          </a:p>
          <a:p>
            <a:pPr marL="342900" indent="-342900">
              <a:lnSpc>
                <a:spcPts val="3234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 Account Selection for either Seller Or Buyer </a:t>
            </a:r>
          </a:p>
          <a:p>
            <a:pPr marL="342900" indent="-342900">
              <a:lnSpc>
                <a:spcPts val="3234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 Messaging System </a:t>
            </a:r>
          </a:p>
          <a:p>
            <a:pPr marL="342900" indent="-342900">
              <a:lnSpc>
                <a:spcPts val="3234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Notification</a:t>
            </a:r>
          </a:p>
          <a:p>
            <a:pPr>
              <a:lnSpc>
                <a:spcPts val="3234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7883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9A8D454-B50D-30CE-9A36-E4D22BDD3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1752433" y="-156879985"/>
            <a:ext cx="233274451" cy="288000000"/>
          </a:xfrm>
          <a:prstGeom prst="rect">
            <a:avLst/>
          </a:prstGeom>
        </p:spPr>
      </p:pic>
      <p:sp>
        <p:nvSpPr>
          <p:cNvPr id="4" name="TextBox 19">
            <a:extLst>
              <a:ext uri="{FF2B5EF4-FFF2-40B4-BE49-F238E27FC236}">
                <a16:creationId xmlns:a16="http://schemas.microsoft.com/office/drawing/2014/main" id="{88C902E3-60C6-6857-6C61-9E5E246E95C6}"/>
              </a:ext>
            </a:extLst>
          </p:cNvPr>
          <p:cNvSpPr txBox="1"/>
          <p:nvPr/>
        </p:nvSpPr>
        <p:spPr>
          <a:xfrm>
            <a:off x="-10003873" y="4253497"/>
            <a:ext cx="9404725" cy="16240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34"/>
              </a:lnSpc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Develop a platform that enables freelancers to secure steady, fulfilling work and advance their careers. </a:t>
            </a:r>
          </a:p>
          <a:p>
            <a:pPr>
              <a:lnSpc>
                <a:spcPts val="3234"/>
              </a:lnSpc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Streamline the hiring process for clients, making it more efficient to locate and oversee top-quality talent.</a:t>
            </a:r>
            <a:endParaRPr lang="en-US" sz="2400" dirty="0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223DD55D-57F0-24FA-7D87-14885F06900B}"/>
              </a:ext>
            </a:extLst>
          </p:cNvPr>
          <p:cNvSpPr txBox="1"/>
          <p:nvPr/>
        </p:nvSpPr>
        <p:spPr>
          <a:xfrm>
            <a:off x="1791887" y="593584"/>
            <a:ext cx="7009213" cy="2492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b="1" spc="1149" dirty="0">
                <a:solidFill>
                  <a:schemeClr val="bg1"/>
                </a:solidFill>
                <a:latin typeface="Gotham Bold"/>
                <a:ea typeface="Gotham Bold"/>
                <a:cs typeface="Gotham Bold"/>
                <a:sym typeface="Gotham Bold"/>
              </a:rPr>
              <a:t>WIDE CHRONICLE JOBS</a:t>
            </a:r>
          </a:p>
        </p:txBody>
      </p:sp>
      <p:sp>
        <p:nvSpPr>
          <p:cNvPr id="6" name="TextBox 21">
            <a:extLst>
              <a:ext uri="{FF2B5EF4-FFF2-40B4-BE49-F238E27FC236}">
                <a16:creationId xmlns:a16="http://schemas.microsoft.com/office/drawing/2014/main" id="{9FC9CAB1-5155-3EC4-ABF5-71F336CE5A28}"/>
              </a:ext>
            </a:extLst>
          </p:cNvPr>
          <p:cNvSpPr txBox="1"/>
          <p:nvPr/>
        </p:nvSpPr>
        <p:spPr>
          <a:xfrm>
            <a:off x="-5636047" y="3601195"/>
            <a:ext cx="6185813" cy="340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191919"/>
                </a:solidFill>
                <a:ea typeface="Poppins"/>
                <a:cs typeface="Poppins"/>
                <a:sym typeface="Poppins"/>
              </a:rPr>
              <a:t>Freelancing Platform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151FF2-AE3B-5104-0215-D267CCB96C92}"/>
              </a:ext>
            </a:extLst>
          </p:cNvPr>
          <p:cNvSpPr txBox="1"/>
          <p:nvPr/>
        </p:nvSpPr>
        <p:spPr>
          <a:xfrm>
            <a:off x="1791887" y="3291426"/>
            <a:ext cx="9654442" cy="3357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34"/>
              </a:lnSpc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Key Features:</a:t>
            </a:r>
          </a:p>
          <a:p>
            <a:pPr marL="342900" indent="-342900">
              <a:lnSpc>
                <a:spcPts val="3234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Strong and secured User Authentication and Profiles</a:t>
            </a:r>
          </a:p>
          <a:p>
            <a:pPr marL="342900" indent="-342900">
              <a:lnSpc>
                <a:spcPts val="3234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Job Listings and Applications</a:t>
            </a:r>
          </a:p>
          <a:p>
            <a:pPr marL="342900" indent="-342900">
              <a:lnSpc>
                <a:spcPts val="3234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Search and Filter</a:t>
            </a:r>
          </a:p>
          <a:p>
            <a:pPr marL="342900" indent="-342900">
              <a:lnSpc>
                <a:spcPts val="3234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Account Selection for either Seller Or Buyer </a:t>
            </a:r>
          </a:p>
          <a:p>
            <a:pPr marL="342900" indent="-342900">
              <a:lnSpc>
                <a:spcPts val="3234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Messaging System </a:t>
            </a:r>
          </a:p>
          <a:p>
            <a:pPr marL="342900" indent="-342900">
              <a:lnSpc>
                <a:spcPts val="3234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Notification</a:t>
            </a:r>
          </a:p>
          <a:p>
            <a:pPr>
              <a:lnSpc>
                <a:spcPts val="3234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36">
            <a:extLst>
              <a:ext uri="{FF2B5EF4-FFF2-40B4-BE49-F238E27FC236}">
                <a16:creationId xmlns:a16="http://schemas.microsoft.com/office/drawing/2014/main" id="{24715FDA-244C-39FE-44DA-D77D99174CCE}"/>
              </a:ext>
            </a:extLst>
          </p:cNvPr>
          <p:cNvSpPr txBox="1"/>
          <p:nvPr/>
        </p:nvSpPr>
        <p:spPr>
          <a:xfrm>
            <a:off x="13837364" y="1134079"/>
            <a:ext cx="6989101" cy="126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59"/>
              </a:lnSpc>
            </a:pPr>
            <a:r>
              <a:rPr lang="en-US" sz="7350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Objective</a:t>
            </a:r>
            <a:endParaRPr lang="en-US" sz="7399" dirty="0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sp>
        <p:nvSpPr>
          <p:cNvPr id="7" name="TextBox 38">
            <a:extLst>
              <a:ext uri="{FF2B5EF4-FFF2-40B4-BE49-F238E27FC236}">
                <a16:creationId xmlns:a16="http://schemas.microsoft.com/office/drawing/2014/main" id="{9FB0C68F-2191-D1C1-6576-8342BA0E1E89}"/>
              </a:ext>
            </a:extLst>
          </p:cNvPr>
          <p:cNvSpPr txBox="1"/>
          <p:nvPr/>
        </p:nvSpPr>
        <p:spPr>
          <a:xfrm>
            <a:off x="13837364" y="3233332"/>
            <a:ext cx="10172167" cy="20248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90"/>
              </a:lnSpc>
            </a:pPr>
            <a:r>
              <a:rPr lang="en-US" sz="2850" dirty="0">
                <a:solidFill>
                  <a:srgbClr val="000000"/>
                </a:solidFill>
                <a:ea typeface="+mn-lt"/>
                <a:cs typeface="+mn-lt"/>
                <a:sym typeface="Gotham"/>
              </a:rPr>
              <a:t>To create a platform that connects freelancers with clients.</a:t>
            </a:r>
          </a:p>
          <a:p>
            <a:pPr>
              <a:lnSpc>
                <a:spcPts val="3990"/>
              </a:lnSpc>
            </a:pPr>
            <a:r>
              <a:rPr lang="en-US" sz="2850" dirty="0">
                <a:solidFill>
                  <a:srgbClr val="000000"/>
                </a:solidFill>
                <a:ea typeface="+mn-lt"/>
                <a:cs typeface="+mn-lt"/>
              </a:rPr>
              <a:t>To facilitate the process of finding and hiring freelance talent.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ts val="3990"/>
              </a:lnSpc>
            </a:pPr>
            <a:r>
              <a:rPr lang="en-US" sz="2850" dirty="0">
                <a:solidFill>
                  <a:srgbClr val="000000"/>
                </a:solidFill>
                <a:ea typeface="+mn-lt"/>
                <a:cs typeface="+mn-lt"/>
              </a:rPr>
              <a:t>To provide a user-friendly interface for both freelancers and clients to chat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89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E88A629-B0FA-0EAD-1A75-D1672190A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861667" y="-70615426"/>
            <a:ext cx="101374299" cy="125156433"/>
          </a:xfrm>
          <a:prstGeom prst="rect">
            <a:avLst/>
          </a:prstGeom>
        </p:spPr>
      </p:pic>
      <p:sp>
        <p:nvSpPr>
          <p:cNvPr id="5" name="TextBox 20">
            <a:extLst>
              <a:ext uri="{FF2B5EF4-FFF2-40B4-BE49-F238E27FC236}">
                <a16:creationId xmlns:a16="http://schemas.microsoft.com/office/drawing/2014/main" id="{223DD55D-57F0-24FA-7D87-14885F06900B}"/>
              </a:ext>
            </a:extLst>
          </p:cNvPr>
          <p:cNvSpPr txBox="1"/>
          <p:nvPr/>
        </p:nvSpPr>
        <p:spPr>
          <a:xfrm>
            <a:off x="-12730824" y="828715"/>
            <a:ext cx="7009213" cy="2492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b="1" spc="1149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WIDE CHRONICLE JOBS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151FF2-AE3B-5104-0215-D267CCB96C92}"/>
              </a:ext>
            </a:extLst>
          </p:cNvPr>
          <p:cNvSpPr txBox="1"/>
          <p:nvPr/>
        </p:nvSpPr>
        <p:spPr>
          <a:xfrm>
            <a:off x="-12730824" y="3321705"/>
            <a:ext cx="9654442" cy="3357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34"/>
              </a:lnSpc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Key Features:</a:t>
            </a:r>
          </a:p>
          <a:p>
            <a:pPr marL="342900" indent="-342900">
              <a:lnSpc>
                <a:spcPts val="3234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 Strong and secured User Authentication and Profiles</a:t>
            </a:r>
          </a:p>
          <a:p>
            <a:pPr marL="342900" indent="-342900">
              <a:lnSpc>
                <a:spcPts val="3234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 Job Listings and Applications</a:t>
            </a:r>
          </a:p>
          <a:p>
            <a:pPr marL="342900" indent="-342900">
              <a:lnSpc>
                <a:spcPts val="3234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 Search and Filter</a:t>
            </a:r>
          </a:p>
          <a:p>
            <a:pPr marL="342900" indent="-342900">
              <a:lnSpc>
                <a:spcPts val="3234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 Account Selection for either Seller Or Buyer </a:t>
            </a:r>
          </a:p>
          <a:p>
            <a:pPr marL="342900" indent="-342900">
              <a:lnSpc>
                <a:spcPts val="3234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 Messaging System </a:t>
            </a:r>
          </a:p>
          <a:p>
            <a:pPr marL="342900" indent="-342900">
              <a:lnSpc>
                <a:spcPts val="3234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Notification</a:t>
            </a:r>
          </a:p>
          <a:p>
            <a:pPr>
              <a:lnSpc>
                <a:spcPts val="3234"/>
              </a:lnSpc>
            </a:pPr>
            <a:endParaRPr lang="en-US" sz="2400" dirty="0"/>
          </a:p>
        </p:txBody>
      </p:sp>
      <p:sp>
        <p:nvSpPr>
          <p:cNvPr id="3" name="TextBox 36">
            <a:extLst>
              <a:ext uri="{FF2B5EF4-FFF2-40B4-BE49-F238E27FC236}">
                <a16:creationId xmlns:a16="http://schemas.microsoft.com/office/drawing/2014/main" id="{AC6C82F5-3579-714A-E31A-DECCA732B11C}"/>
              </a:ext>
            </a:extLst>
          </p:cNvPr>
          <p:cNvSpPr txBox="1"/>
          <p:nvPr/>
        </p:nvSpPr>
        <p:spPr>
          <a:xfrm>
            <a:off x="3002846" y="265235"/>
            <a:ext cx="5645272" cy="1214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359"/>
              </a:lnSpc>
            </a:pPr>
            <a:r>
              <a:rPr lang="en-US" sz="7350" b="1" dirty="0">
                <a:solidFill>
                  <a:schemeClr val="bg1"/>
                </a:solidFill>
                <a:latin typeface="Gotham Bold"/>
                <a:ea typeface="Gotham Bold"/>
                <a:cs typeface="Gotham Bold"/>
                <a:sym typeface="Gotham Bold"/>
              </a:rPr>
              <a:t>Objective</a:t>
            </a:r>
            <a:endParaRPr lang="en-US" sz="7399" b="1" dirty="0">
              <a:solidFill>
                <a:schemeClr val="bg1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sp>
        <p:nvSpPr>
          <p:cNvPr id="7" name="TextBox 38">
            <a:extLst>
              <a:ext uri="{FF2B5EF4-FFF2-40B4-BE49-F238E27FC236}">
                <a16:creationId xmlns:a16="http://schemas.microsoft.com/office/drawing/2014/main" id="{4549371C-781D-F8B0-8B1A-AB52191A6BA3}"/>
              </a:ext>
            </a:extLst>
          </p:cNvPr>
          <p:cNvSpPr txBox="1"/>
          <p:nvPr/>
        </p:nvSpPr>
        <p:spPr>
          <a:xfrm>
            <a:off x="998262" y="2927968"/>
            <a:ext cx="9654442" cy="20248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90"/>
              </a:lnSpc>
            </a:pPr>
            <a:r>
              <a:rPr lang="en-US" sz="2850" dirty="0">
                <a:solidFill>
                  <a:srgbClr val="000000"/>
                </a:solidFill>
                <a:ea typeface="+mn-lt"/>
                <a:cs typeface="+mn-lt"/>
                <a:sym typeface="Gotham"/>
              </a:rPr>
              <a:t>To create a platform that connects freelancers with clients.</a:t>
            </a:r>
          </a:p>
          <a:p>
            <a:pPr>
              <a:lnSpc>
                <a:spcPts val="3990"/>
              </a:lnSpc>
            </a:pPr>
            <a:r>
              <a:rPr lang="en-US" sz="2850">
                <a:solidFill>
                  <a:srgbClr val="000000"/>
                </a:solidFill>
                <a:ea typeface="+mn-lt"/>
                <a:cs typeface="+mn-lt"/>
              </a:rPr>
              <a:t>To facilitate the process of finding and hiring freelance talent.</a:t>
            </a:r>
            <a:endParaRPr lang="en-US">
              <a:ea typeface="+mn-lt"/>
              <a:cs typeface="+mn-lt"/>
            </a:endParaRPr>
          </a:p>
          <a:p>
            <a:pPr>
              <a:lnSpc>
                <a:spcPts val="3990"/>
              </a:lnSpc>
            </a:pPr>
            <a:r>
              <a:rPr lang="en-US" sz="2850" dirty="0">
                <a:solidFill>
                  <a:srgbClr val="000000"/>
                </a:solidFill>
                <a:ea typeface="+mn-lt"/>
                <a:cs typeface="+mn-lt"/>
              </a:rPr>
              <a:t>To provide a user-friendly interface for both freelancers and clients to chat </a:t>
            </a:r>
            <a:endParaRPr lang="en-US" dirty="0"/>
          </a:p>
        </p:txBody>
      </p:sp>
      <p:sp>
        <p:nvSpPr>
          <p:cNvPr id="9" name="TextBox 36">
            <a:extLst>
              <a:ext uri="{FF2B5EF4-FFF2-40B4-BE49-F238E27FC236}">
                <a16:creationId xmlns:a16="http://schemas.microsoft.com/office/drawing/2014/main" id="{B458008D-E957-7465-1680-842790C40A02}"/>
              </a:ext>
            </a:extLst>
          </p:cNvPr>
          <p:cNvSpPr txBox="1"/>
          <p:nvPr/>
        </p:nvSpPr>
        <p:spPr>
          <a:xfrm>
            <a:off x="1571020" y="7848389"/>
            <a:ext cx="6989101" cy="25601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59"/>
              </a:lnSpc>
            </a:pPr>
            <a:r>
              <a:rPr lang="en-US" sz="7350" dirty="0">
                <a:solidFill>
                  <a:srgbClr val="191919"/>
                </a:solidFill>
                <a:latin typeface="Gotham Bold"/>
                <a:ea typeface="Gotham Bold"/>
                <a:cs typeface="Gotham Bold"/>
              </a:rPr>
              <a:t>Literature Review</a:t>
            </a:r>
            <a:endParaRPr lang="en-US" sz="7399" dirty="0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E46525-7B5C-AAB0-590E-475632EF2E59}"/>
              </a:ext>
            </a:extLst>
          </p:cNvPr>
          <p:cNvSpPr txBox="1"/>
          <p:nvPr/>
        </p:nvSpPr>
        <p:spPr>
          <a:xfrm>
            <a:off x="5825483" y="9564206"/>
            <a:ext cx="6082395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500" dirty="0">
                <a:latin typeface="Gill Sans MT"/>
                <a:cs typeface="Arial"/>
              </a:rPr>
              <a:t>Upwork</a:t>
            </a:r>
            <a:endParaRPr lang="en-US" sz="3500" dirty="0">
              <a:solidFill>
                <a:srgbClr val="000000"/>
              </a:solidFill>
              <a:latin typeface="Gill Sans MT"/>
              <a:cs typeface="Arial"/>
            </a:endParaRPr>
          </a:p>
          <a:p>
            <a:r>
              <a:rPr lang="en-US" sz="3500" dirty="0">
                <a:latin typeface="Gill Sans MT"/>
                <a:cs typeface="Arial"/>
              </a:rPr>
              <a:t>Fiverr</a:t>
            </a:r>
          </a:p>
          <a:p>
            <a:r>
              <a:rPr lang="en-US" sz="3500" dirty="0">
                <a:latin typeface="Gill Sans MT"/>
                <a:cs typeface="Arial"/>
              </a:rPr>
              <a:t>Freelancer.com</a:t>
            </a:r>
          </a:p>
          <a:p>
            <a:r>
              <a:rPr lang="en-US" sz="3500" dirty="0">
                <a:latin typeface="Gill Sans MT"/>
                <a:cs typeface="Arial"/>
              </a:rPr>
              <a:t> Collaborative Work Theory</a:t>
            </a:r>
            <a:endParaRPr lang="en-US" sz="3500" dirty="0">
              <a:latin typeface="Gill Sans MT"/>
            </a:endParaRPr>
          </a:p>
          <a:p>
            <a:r>
              <a:rPr lang="en-US" sz="3500" dirty="0">
                <a:latin typeface="Gill Sans MT"/>
              </a:rPr>
              <a:t>1.1.1. Gig Economy Trends</a:t>
            </a:r>
          </a:p>
          <a:p>
            <a:endParaRPr lang="en-US" sz="3500" dirty="0">
              <a:latin typeface="Gill Sans MT"/>
              <a:cs typeface="Calibri"/>
            </a:endParaRPr>
          </a:p>
          <a:p>
            <a:endParaRPr lang="en-US" sz="3500" dirty="0">
              <a:latin typeface="Gill Sans MT"/>
              <a:cs typeface="Arial"/>
            </a:endParaRPr>
          </a:p>
          <a:p>
            <a:endParaRPr lang="en-US" sz="3500" dirty="0">
              <a:latin typeface="Gill Sans MT"/>
              <a:cs typeface="Calibri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BC691B-F7B1-E137-CA18-A577E49723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52003" y="-9485164"/>
            <a:ext cx="23035146" cy="2482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58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6">
            <a:extLst>
              <a:ext uri="{FF2B5EF4-FFF2-40B4-BE49-F238E27FC236}">
                <a16:creationId xmlns:a16="http://schemas.microsoft.com/office/drawing/2014/main" id="{AC6C82F5-3579-714A-E31A-DECCA732B11C}"/>
              </a:ext>
            </a:extLst>
          </p:cNvPr>
          <p:cNvSpPr txBox="1"/>
          <p:nvPr/>
        </p:nvSpPr>
        <p:spPr>
          <a:xfrm>
            <a:off x="998262" y="-5807216"/>
            <a:ext cx="5645272" cy="1214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359"/>
              </a:lnSpc>
            </a:pPr>
            <a:r>
              <a:rPr lang="en-US" sz="7350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Objective</a:t>
            </a:r>
            <a:endParaRPr lang="en-US" sz="7399" dirty="0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sp>
        <p:nvSpPr>
          <p:cNvPr id="7" name="TextBox 38">
            <a:extLst>
              <a:ext uri="{FF2B5EF4-FFF2-40B4-BE49-F238E27FC236}">
                <a16:creationId xmlns:a16="http://schemas.microsoft.com/office/drawing/2014/main" id="{4549371C-781D-F8B0-8B1A-AB52191A6BA3}"/>
              </a:ext>
            </a:extLst>
          </p:cNvPr>
          <p:cNvSpPr txBox="1"/>
          <p:nvPr/>
        </p:nvSpPr>
        <p:spPr>
          <a:xfrm>
            <a:off x="998262" y="-3707963"/>
            <a:ext cx="9654442" cy="20248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90"/>
              </a:lnSpc>
            </a:pPr>
            <a:r>
              <a:rPr lang="en-US" sz="2850" dirty="0">
                <a:solidFill>
                  <a:srgbClr val="000000"/>
                </a:solidFill>
                <a:ea typeface="+mn-lt"/>
                <a:cs typeface="+mn-lt"/>
                <a:sym typeface="Gotham"/>
              </a:rPr>
              <a:t>To create a platform that connects freelancers with clients.</a:t>
            </a:r>
          </a:p>
          <a:p>
            <a:pPr>
              <a:lnSpc>
                <a:spcPts val="3990"/>
              </a:lnSpc>
            </a:pPr>
            <a:r>
              <a:rPr lang="en-US" sz="2850">
                <a:solidFill>
                  <a:srgbClr val="000000"/>
                </a:solidFill>
                <a:ea typeface="+mn-lt"/>
                <a:cs typeface="+mn-lt"/>
              </a:rPr>
              <a:t>To facilitate the process of finding and hiring freelance talent.</a:t>
            </a:r>
            <a:endParaRPr lang="en-US">
              <a:ea typeface="+mn-lt"/>
              <a:cs typeface="+mn-lt"/>
            </a:endParaRPr>
          </a:p>
          <a:p>
            <a:pPr>
              <a:lnSpc>
                <a:spcPts val="3990"/>
              </a:lnSpc>
            </a:pPr>
            <a:r>
              <a:rPr lang="en-US" sz="2850" dirty="0">
                <a:solidFill>
                  <a:srgbClr val="000000"/>
                </a:solidFill>
                <a:ea typeface="+mn-lt"/>
                <a:cs typeface="+mn-lt"/>
              </a:rPr>
              <a:t>To provide a user-friendly interface for both freelancers and clients to chat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78AF5-7BCE-6721-F1F9-D3E32AFCEDE5}"/>
              </a:ext>
            </a:extLst>
          </p:cNvPr>
          <p:cNvSpPr txBox="1"/>
          <p:nvPr/>
        </p:nvSpPr>
        <p:spPr>
          <a:xfrm>
            <a:off x="5792020" y="2576743"/>
            <a:ext cx="6082395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500" dirty="0">
                <a:latin typeface="Gill Sans MT"/>
                <a:cs typeface="Arial"/>
              </a:rPr>
              <a:t>Upwork</a:t>
            </a:r>
            <a:endParaRPr lang="en-US" sz="3500" dirty="0">
              <a:solidFill>
                <a:srgbClr val="000000"/>
              </a:solidFill>
              <a:latin typeface="Gill Sans MT"/>
              <a:cs typeface="Arial"/>
            </a:endParaRPr>
          </a:p>
          <a:p>
            <a:r>
              <a:rPr lang="en-US" sz="3500" dirty="0">
                <a:latin typeface="Gill Sans MT"/>
                <a:cs typeface="Arial"/>
              </a:rPr>
              <a:t>Fiverr</a:t>
            </a:r>
          </a:p>
          <a:p>
            <a:r>
              <a:rPr lang="en-US" sz="3500" dirty="0">
                <a:latin typeface="Gill Sans MT"/>
                <a:cs typeface="Arial"/>
              </a:rPr>
              <a:t>Freelancer.com</a:t>
            </a:r>
          </a:p>
          <a:p>
            <a:r>
              <a:rPr lang="en-US" sz="3500" dirty="0">
                <a:latin typeface="Gill Sans MT"/>
                <a:cs typeface="Arial"/>
              </a:rPr>
              <a:t>Collaborative Work Theory</a:t>
            </a:r>
            <a:endParaRPr lang="en-US" sz="3500" dirty="0">
              <a:latin typeface="Gill Sans MT"/>
            </a:endParaRPr>
          </a:p>
          <a:p>
            <a:r>
              <a:rPr lang="en-US" sz="3500" dirty="0">
                <a:latin typeface="Gill Sans MT"/>
              </a:rPr>
              <a:t>Gig Economy Trends</a:t>
            </a:r>
          </a:p>
          <a:p>
            <a:endParaRPr lang="en-US" sz="3500" dirty="0">
              <a:latin typeface="Gill Sans MT"/>
              <a:cs typeface="Calibri"/>
            </a:endParaRPr>
          </a:p>
          <a:p>
            <a:endParaRPr lang="en-US" sz="3500" dirty="0">
              <a:latin typeface="Gill Sans MT"/>
              <a:cs typeface="Arial"/>
            </a:endParaRPr>
          </a:p>
          <a:p>
            <a:endParaRPr lang="en-US" sz="3500" dirty="0">
              <a:latin typeface="Gill Sans MT"/>
              <a:cs typeface="Calibri"/>
            </a:endParaRPr>
          </a:p>
        </p:txBody>
      </p:sp>
      <p:sp>
        <p:nvSpPr>
          <p:cNvPr id="9" name="TextBox 36">
            <a:extLst>
              <a:ext uri="{FF2B5EF4-FFF2-40B4-BE49-F238E27FC236}">
                <a16:creationId xmlns:a16="http://schemas.microsoft.com/office/drawing/2014/main" id="{B458008D-E957-7465-1680-842790C40A02}"/>
              </a:ext>
            </a:extLst>
          </p:cNvPr>
          <p:cNvSpPr txBox="1"/>
          <p:nvPr/>
        </p:nvSpPr>
        <p:spPr>
          <a:xfrm>
            <a:off x="1571020" y="570755"/>
            <a:ext cx="6989101" cy="25601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59"/>
              </a:lnSpc>
            </a:pPr>
            <a:r>
              <a:rPr lang="en-US" sz="7350" dirty="0">
                <a:solidFill>
                  <a:srgbClr val="191919"/>
                </a:solidFill>
                <a:latin typeface="Gotham Bold"/>
                <a:ea typeface="Gotham Bold"/>
                <a:cs typeface="Gotham Bold"/>
              </a:rPr>
              <a:t>Literature Review</a:t>
            </a:r>
            <a:endParaRPr lang="en-US" sz="7399" dirty="0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pic>
        <p:nvPicPr>
          <p:cNvPr id="4" name="Picture 3" descr="A screenshot of a black screen">
            <a:extLst>
              <a:ext uri="{FF2B5EF4-FFF2-40B4-BE49-F238E27FC236}">
                <a16:creationId xmlns:a16="http://schemas.microsoft.com/office/drawing/2014/main" id="{4144D6B9-0F72-EDA6-281D-FEA772413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1552" y="300669"/>
            <a:ext cx="5850825" cy="8761392"/>
          </a:xfrm>
          <a:prstGeom prst="rect">
            <a:avLst/>
          </a:prstGeom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8C20FB25-D23A-4401-2299-577D610461E3}"/>
              </a:ext>
            </a:extLst>
          </p:cNvPr>
          <p:cNvSpPr txBox="1"/>
          <p:nvPr/>
        </p:nvSpPr>
        <p:spPr>
          <a:xfrm>
            <a:off x="13714423" y="1369917"/>
            <a:ext cx="6989101" cy="25601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59"/>
              </a:lnSpc>
            </a:pPr>
            <a:r>
              <a:rPr lang="en-US" sz="7350" dirty="0">
                <a:solidFill>
                  <a:srgbClr val="191919"/>
                </a:solidFill>
                <a:latin typeface="Gotham Bold"/>
                <a:ea typeface="Gotham Bold"/>
                <a:cs typeface="Gotham Bold"/>
              </a:rPr>
              <a:t>Use Case Diagram</a:t>
            </a:r>
            <a:endParaRPr lang="en-US" sz="7399" dirty="0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E08EB6-DE39-D5B6-7926-FF31DA0B1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147834" y="-53281424"/>
            <a:ext cx="42487668" cy="524551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987072-CA78-2015-EC91-4953273DF2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4039" y="-13239397"/>
            <a:ext cx="23035146" cy="2482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67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6">
            <a:extLst>
              <a:ext uri="{FF2B5EF4-FFF2-40B4-BE49-F238E27FC236}">
                <a16:creationId xmlns:a16="http://schemas.microsoft.com/office/drawing/2014/main" id="{AC6C82F5-3579-714A-E31A-DECCA732B11C}"/>
              </a:ext>
            </a:extLst>
          </p:cNvPr>
          <p:cNvSpPr txBox="1"/>
          <p:nvPr/>
        </p:nvSpPr>
        <p:spPr>
          <a:xfrm>
            <a:off x="998262" y="-5807216"/>
            <a:ext cx="5645272" cy="1214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359"/>
              </a:lnSpc>
            </a:pPr>
            <a:r>
              <a:rPr lang="en-US" sz="7350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Objective</a:t>
            </a:r>
            <a:endParaRPr lang="en-US" sz="7399" dirty="0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sp>
        <p:nvSpPr>
          <p:cNvPr id="7" name="TextBox 38">
            <a:extLst>
              <a:ext uri="{FF2B5EF4-FFF2-40B4-BE49-F238E27FC236}">
                <a16:creationId xmlns:a16="http://schemas.microsoft.com/office/drawing/2014/main" id="{4549371C-781D-F8B0-8B1A-AB52191A6BA3}"/>
              </a:ext>
            </a:extLst>
          </p:cNvPr>
          <p:cNvSpPr txBox="1"/>
          <p:nvPr/>
        </p:nvSpPr>
        <p:spPr>
          <a:xfrm>
            <a:off x="998262" y="-3707963"/>
            <a:ext cx="9654442" cy="20248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90"/>
              </a:lnSpc>
            </a:pPr>
            <a:r>
              <a:rPr lang="en-US" sz="2850" dirty="0">
                <a:solidFill>
                  <a:srgbClr val="000000"/>
                </a:solidFill>
                <a:ea typeface="+mn-lt"/>
                <a:cs typeface="+mn-lt"/>
                <a:sym typeface="Gotham"/>
              </a:rPr>
              <a:t>To create a platform that connects freelancers with clients.</a:t>
            </a:r>
          </a:p>
          <a:p>
            <a:pPr>
              <a:lnSpc>
                <a:spcPts val="3990"/>
              </a:lnSpc>
            </a:pPr>
            <a:r>
              <a:rPr lang="en-US" sz="2850">
                <a:solidFill>
                  <a:srgbClr val="000000"/>
                </a:solidFill>
                <a:ea typeface="+mn-lt"/>
                <a:cs typeface="+mn-lt"/>
              </a:rPr>
              <a:t>To facilitate the process of finding and hiring freelance talent.</a:t>
            </a:r>
            <a:endParaRPr lang="en-US">
              <a:ea typeface="+mn-lt"/>
              <a:cs typeface="+mn-lt"/>
            </a:endParaRPr>
          </a:p>
          <a:p>
            <a:pPr>
              <a:lnSpc>
                <a:spcPts val="3990"/>
              </a:lnSpc>
            </a:pPr>
            <a:r>
              <a:rPr lang="en-US" sz="2850" dirty="0">
                <a:solidFill>
                  <a:srgbClr val="000000"/>
                </a:solidFill>
                <a:ea typeface="+mn-lt"/>
                <a:cs typeface="+mn-lt"/>
              </a:rPr>
              <a:t>To provide a user-friendly interface for both freelancers and clients to chat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78AF5-7BCE-6721-F1F9-D3E32AFCEDE5}"/>
              </a:ext>
            </a:extLst>
          </p:cNvPr>
          <p:cNvSpPr txBox="1"/>
          <p:nvPr/>
        </p:nvSpPr>
        <p:spPr>
          <a:xfrm>
            <a:off x="-9525348" y="3429000"/>
            <a:ext cx="6082395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500" dirty="0">
                <a:latin typeface="Gill Sans MT"/>
                <a:cs typeface="Arial"/>
              </a:rPr>
              <a:t>Upwork</a:t>
            </a:r>
            <a:endParaRPr lang="en-US" sz="3500" dirty="0">
              <a:solidFill>
                <a:srgbClr val="000000"/>
              </a:solidFill>
              <a:latin typeface="Gill Sans MT"/>
              <a:cs typeface="Arial"/>
            </a:endParaRPr>
          </a:p>
          <a:p>
            <a:r>
              <a:rPr lang="en-US" sz="3500" dirty="0">
                <a:latin typeface="Gill Sans MT"/>
                <a:cs typeface="Arial"/>
              </a:rPr>
              <a:t>Fiverr</a:t>
            </a:r>
          </a:p>
          <a:p>
            <a:r>
              <a:rPr lang="en-US" sz="3500" dirty="0">
                <a:latin typeface="Gill Sans MT"/>
                <a:cs typeface="Arial"/>
              </a:rPr>
              <a:t>Freelancer.com</a:t>
            </a:r>
          </a:p>
          <a:p>
            <a:r>
              <a:rPr lang="en-US" sz="3500" dirty="0">
                <a:latin typeface="Gill Sans MT"/>
                <a:cs typeface="Arial"/>
              </a:rPr>
              <a:t> Collaborative Work Theory</a:t>
            </a:r>
            <a:endParaRPr lang="en-US" sz="3500" dirty="0">
              <a:latin typeface="Gill Sans MT"/>
            </a:endParaRPr>
          </a:p>
          <a:p>
            <a:r>
              <a:rPr lang="en-US" sz="3500" dirty="0">
                <a:latin typeface="Gill Sans MT"/>
              </a:rPr>
              <a:t>1.1.1. Gig Economy Trends</a:t>
            </a:r>
          </a:p>
          <a:p>
            <a:endParaRPr lang="en-US" sz="3500" dirty="0">
              <a:latin typeface="Gill Sans MT"/>
              <a:cs typeface="Calibri"/>
            </a:endParaRPr>
          </a:p>
          <a:p>
            <a:endParaRPr lang="en-US" sz="3500" dirty="0">
              <a:latin typeface="Gill Sans MT"/>
              <a:cs typeface="Arial"/>
            </a:endParaRPr>
          </a:p>
          <a:p>
            <a:endParaRPr lang="en-US" sz="3500" dirty="0">
              <a:latin typeface="Gill Sans MT"/>
              <a:cs typeface="Calibri"/>
            </a:endParaRPr>
          </a:p>
        </p:txBody>
      </p:sp>
      <p:sp>
        <p:nvSpPr>
          <p:cNvPr id="9" name="TextBox 36">
            <a:extLst>
              <a:ext uri="{FF2B5EF4-FFF2-40B4-BE49-F238E27FC236}">
                <a16:creationId xmlns:a16="http://schemas.microsoft.com/office/drawing/2014/main" id="{B458008D-E957-7465-1680-842790C40A02}"/>
              </a:ext>
            </a:extLst>
          </p:cNvPr>
          <p:cNvSpPr txBox="1"/>
          <p:nvPr/>
        </p:nvSpPr>
        <p:spPr>
          <a:xfrm>
            <a:off x="-9525348" y="89823"/>
            <a:ext cx="6989101" cy="25601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59"/>
              </a:lnSpc>
            </a:pPr>
            <a:r>
              <a:rPr lang="en-US" sz="7350" dirty="0">
                <a:solidFill>
                  <a:srgbClr val="191919"/>
                </a:solidFill>
                <a:latin typeface="Gotham Bold"/>
                <a:ea typeface="Gotham Bold"/>
                <a:cs typeface="Gotham Bold"/>
              </a:rPr>
              <a:t>Literature Review</a:t>
            </a:r>
            <a:endParaRPr lang="en-US" sz="7399" dirty="0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pic>
        <p:nvPicPr>
          <p:cNvPr id="4" name="Picture 3" descr="A screenshot of a black screen">
            <a:extLst>
              <a:ext uri="{FF2B5EF4-FFF2-40B4-BE49-F238E27FC236}">
                <a16:creationId xmlns:a16="http://schemas.microsoft.com/office/drawing/2014/main" id="{4144D6B9-0F72-EDA6-281D-FEA772413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534" y="545999"/>
            <a:ext cx="3850514" cy="5766001"/>
          </a:xfrm>
          <a:prstGeom prst="rect">
            <a:avLst/>
          </a:prstGeom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8C20FB25-D23A-4401-2299-577D610461E3}"/>
              </a:ext>
            </a:extLst>
          </p:cNvPr>
          <p:cNvSpPr txBox="1"/>
          <p:nvPr/>
        </p:nvSpPr>
        <p:spPr>
          <a:xfrm>
            <a:off x="998262" y="628511"/>
            <a:ext cx="6989101" cy="1117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59"/>
              </a:lnSpc>
            </a:pPr>
            <a:r>
              <a:rPr lang="en-US" sz="4000" dirty="0">
                <a:solidFill>
                  <a:srgbClr val="191919"/>
                </a:solidFill>
                <a:latin typeface="Gotham Bold"/>
                <a:ea typeface="Gotham Bold"/>
                <a:cs typeface="Gotham Bold"/>
              </a:rPr>
              <a:t>Use Case Diagram</a:t>
            </a:r>
            <a:endParaRPr lang="en-US" sz="4000" dirty="0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FDBEED-AC62-E5D9-2E25-D7B988030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20192">
            <a:off x="-4874040" y="-10667521"/>
            <a:ext cx="23035146" cy="2482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88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2E78AF5-7BCE-6721-F1F9-D3E32AFCEDE5}"/>
              </a:ext>
            </a:extLst>
          </p:cNvPr>
          <p:cNvSpPr txBox="1"/>
          <p:nvPr/>
        </p:nvSpPr>
        <p:spPr>
          <a:xfrm>
            <a:off x="-9525348" y="3429000"/>
            <a:ext cx="6082395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500" dirty="0">
                <a:latin typeface="Gill Sans MT"/>
                <a:cs typeface="Arial"/>
              </a:rPr>
              <a:t>Upwork</a:t>
            </a:r>
            <a:endParaRPr lang="en-US" sz="3500" dirty="0">
              <a:solidFill>
                <a:srgbClr val="000000"/>
              </a:solidFill>
              <a:latin typeface="Gill Sans MT"/>
              <a:cs typeface="Arial"/>
            </a:endParaRPr>
          </a:p>
          <a:p>
            <a:r>
              <a:rPr lang="en-US" sz="3500" dirty="0">
                <a:latin typeface="Gill Sans MT"/>
                <a:cs typeface="Arial"/>
              </a:rPr>
              <a:t>Fiverr</a:t>
            </a:r>
          </a:p>
          <a:p>
            <a:r>
              <a:rPr lang="en-US" sz="3500" dirty="0">
                <a:latin typeface="Gill Sans MT"/>
                <a:cs typeface="Arial"/>
              </a:rPr>
              <a:t>Freelancer.com</a:t>
            </a:r>
          </a:p>
          <a:p>
            <a:r>
              <a:rPr lang="en-US" sz="3500" dirty="0">
                <a:latin typeface="Gill Sans MT"/>
                <a:cs typeface="Arial"/>
              </a:rPr>
              <a:t> Collaborative Work Theory</a:t>
            </a:r>
            <a:endParaRPr lang="en-US" sz="3500" dirty="0">
              <a:latin typeface="Gill Sans MT"/>
            </a:endParaRPr>
          </a:p>
          <a:p>
            <a:r>
              <a:rPr lang="en-US" sz="3500" dirty="0">
                <a:latin typeface="Gill Sans MT"/>
              </a:rPr>
              <a:t>1.1.1. Gig Economy Trends</a:t>
            </a:r>
          </a:p>
          <a:p>
            <a:endParaRPr lang="en-US" sz="3500" dirty="0">
              <a:latin typeface="Gill Sans MT"/>
              <a:cs typeface="Calibri"/>
            </a:endParaRPr>
          </a:p>
          <a:p>
            <a:endParaRPr lang="en-US" sz="3500" dirty="0">
              <a:latin typeface="Gill Sans MT"/>
              <a:cs typeface="Arial"/>
            </a:endParaRPr>
          </a:p>
          <a:p>
            <a:endParaRPr lang="en-US" sz="3500" dirty="0">
              <a:latin typeface="Gill Sans MT"/>
              <a:cs typeface="Calibri"/>
            </a:endParaRPr>
          </a:p>
        </p:txBody>
      </p:sp>
      <p:sp>
        <p:nvSpPr>
          <p:cNvPr id="9" name="TextBox 36">
            <a:extLst>
              <a:ext uri="{FF2B5EF4-FFF2-40B4-BE49-F238E27FC236}">
                <a16:creationId xmlns:a16="http://schemas.microsoft.com/office/drawing/2014/main" id="{B458008D-E957-7465-1680-842790C40A02}"/>
              </a:ext>
            </a:extLst>
          </p:cNvPr>
          <p:cNvSpPr txBox="1"/>
          <p:nvPr/>
        </p:nvSpPr>
        <p:spPr>
          <a:xfrm>
            <a:off x="-9525348" y="89823"/>
            <a:ext cx="6989101" cy="25601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59"/>
              </a:lnSpc>
            </a:pPr>
            <a:r>
              <a:rPr lang="en-US" sz="7350" dirty="0">
                <a:solidFill>
                  <a:srgbClr val="191919"/>
                </a:solidFill>
                <a:latin typeface="Gotham Bold"/>
                <a:ea typeface="Gotham Bold"/>
                <a:cs typeface="Gotham Bold"/>
              </a:rPr>
              <a:t>Literature Review</a:t>
            </a:r>
            <a:endParaRPr lang="en-US" sz="7399" dirty="0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pic>
        <p:nvPicPr>
          <p:cNvPr id="4" name="Picture 3" descr="A screenshot of a black screen">
            <a:extLst>
              <a:ext uri="{FF2B5EF4-FFF2-40B4-BE49-F238E27FC236}">
                <a16:creationId xmlns:a16="http://schemas.microsoft.com/office/drawing/2014/main" id="{4144D6B9-0F72-EDA6-281D-FEA772413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675" y="112630"/>
            <a:ext cx="6457022" cy="9669148"/>
          </a:xfrm>
          <a:prstGeom prst="rect">
            <a:avLst/>
          </a:prstGeom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8C20FB25-D23A-4401-2299-577D610461E3}"/>
              </a:ext>
            </a:extLst>
          </p:cNvPr>
          <p:cNvSpPr txBox="1"/>
          <p:nvPr/>
        </p:nvSpPr>
        <p:spPr>
          <a:xfrm>
            <a:off x="-9525348" y="545999"/>
            <a:ext cx="6989101" cy="1117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59"/>
              </a:lnSpc>
            </a:pPr>
            <a:r>
              <a:rPr lang="en-US" sz="4000" dirty="0">
                <a:solidFill>
                  <a:srgbClr val="191919"/>
                </a:solidFill>
                <a:latin typeface="Gotham Bold"/>
                <a:ea typeface="Gotham Bold"/>
                <a:cs typeface="Gotham Bold"/>
              </a:rPr>
              <a:t>Use Case Diagram</a:t>
            </a:r>
            <a:endParaRPr lang="en-US" sz="4000" dirty="0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0BF510-509A-1E89-2752-17CC70A5F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3911" y="-8267525"/>
            <a:ext cx="20259756" cy="2183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52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2E78AF5-7BCE-6721-F1F9-D3E32AFCEDE5}"/>
              </a:ext>
            </a:extLst>
          </p:cNvPr>
          <p:cNvSpPr txBox="1"/>
          <p:nvPr/>
        </p:nvSpPr>
        <p:spPr>
          <a:xfrm>
            <a:off x="-9525348" y="3429000"/>
            <a:ext cx="6082395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500" dirty="0">
                <a:latin typeface="Gill Sans MT"/>
                <a:cs typeface="Arial"/>
              </a:rPr>
              <a:t>Upwork</a:t>
            </a:r>
            <a:endParaRPr lang="en-US" sz="3500" dirty="0">
              <a:solidFill>
                <a:srgbClr val="000000"/>
              </a:solidFill>
              <a:latin typeface="Gill Sans MT"/>
              <a:cs typeface="Arial"/>
            </a:endParaRPr>
          </a:p>
          <a:p>
            <a:r>
              <a:rPr lang="en-US" sz="3500" dirty="0">
                <a:latin typeface="Gill Sans MT"/>
                <a:cs typeface="Arial"/>
              </a:rPr>
              <a:t>Fiverr</a:t>
            </a:r>
          </a:p>
          <a:p>
            <a:r>
              <a:rPr lang="en-US" sz="3500" dirty="0">
                <a:latin typeface="Gill Sans MT"/>
                <a:cs typeface="Arial"/>
              </a:rPr>
              <a:t>Freelancer.com</a:t>
            </a:r>
          </a:p>
          <a:p>
            <a:r>
              <a:rPr lang="en-US" sz="3500" dirty="0">
                <a:latin typeface="Gill Sans MT"/>
                <a:cs typeface="Arial"/>
              </a:rPr>
              <a:t> Collaborative Work Theory</a:t>
            </a:r>
            <a:endParaRPr lang="en-US" sz="3500" dirty="0">
              <a:latin typeface="Gill Sans MT"/>
            </a:endParaRPr>
          </a:p>
          <a:p>
            <a:r>
              <a:rPr lang="en-US" sz="3500" dirty="0">
                <a:latin typeface="Gill Sans MT"/>
              </a:rPr>
              <a:t>1.1.1. Gig Economy Trends</a:t>
            </a:r>
          </a:p>
          <a:p>
            <a:endParaRPr lang="en-US" sz="3500" dirty="0">
              <a:latin typeface="Gill Sans MT"/>
              <a:cs typeface="Calibri"/>
            </a:endParaRPr>
          </a:p>
          <a:p>
            <a:endParaRPr lang="en-US" sz="3500" dirty="0">
              <a:latin typeface="Gill Sans MT"/>
              <a:cs typeface="Arial"/>
            </a:endParaRPr>
          </a:p>
          <a:p>
            <a:endParaRPr lang="en-US" sz="3500" dirty="0">
              <a:latin typeface="Gill Sans MT"/>
              <a:cs typeface="Calibri"/>
            </a:endParaRPr>
          </a:p>
        </p:txBody>
      </p:sp>
      <p:sp>
        <p:nvSpPr>
          <p:cNvPr id="9" name="TextBox 36">
            <a:extLst>
              <a:ext uri="{FF2B5EF4-FFF2-40B4-BE49-F238E27FC236}">
                <a16:creationId xmlns:a16="http://schemas.microsoft.com/office/drawing/2014/main" id="{B458008D-E957-7465-1680-842790C40A02}"/>
              </a:ext>
            </a:extLst>
          </p:cNvPr>
          <p:cNvSpPr txBox="1"/>
          <p:nvPr/>
        </p:nvSpPr>
        <p:spPr>
          <a:xfrm>
            <a:off x="-9525348" y="89823"/>
            <a:ext cx="6989101" cy="25601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59"/>
              </a:lnSpc>
            </a:pPr>
            <a:r>
              <a:rPr lang="en-US" sz="7350" dirty="0">
                <a:solidFill>
                  <a:srgbClr val="191919"/>
                </a:solidFill>
                <a:latin typeface="Gotham Bold"/>
                <a:ea typeface="Gotham Bold"/>
                <a:cs typeface="Gotham Bold"/>
              </a:rPr>
              <a:t>Literature Review</a:t>
            </a:r>
            <a:endParaRPr lang="en-US" sz="7399" dirty="0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pic>
        <p:nvPicPr>
          <p:cNvPr id="4" name="Picture 3" descr="A screenshot of a black screen">
            <a:extLst>
              <a:ext uri="{FF2B5EF4-FFF2-40B4-BE49-F238E27FC236}">
                <a16:creationId xmlns:a16="http://schemas.microsoft.com/office/drawing/2014/main" id="{4144D6B9-0F72-EDA6-281D-FEA772413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753" y="-8710571"/>
            <a:ext cx="8439607" cy="12637994"/>
          </a:xfrm>
          <a:prstGeom prst="rect">
            <a:avLst/>
          </a:prstGeom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8C20FB25-D23A-4401-2299-577D610461E3}"/>
              </a:ext>
            </a:extLst>
          </p:cNvPr>
          <p:cNvSpPr txBox="1"/>
          <p:nvPr/>
        </p:nvSpPr>
        <p:spPr>
          <a:xfrm>
            <a:off x="-9525348" y="545999"/>
            <a:ext cx="6989101" cy="1117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59"/>
              </a:lnSpc>
            </a:pPr>
            <a:r>
              <a:rPr lang="en-US" sz="4000" dirty="0">
                <a:solidFill>
                  <a:srgbClr val="191919"/>
                </a:solidFill>
                <a:latin typeface="Gotham Bold"/>
                <a:ea typeface="Gotham Bold"/>
                <a:cs typeface="Gotham Bold"/>
              </a:rPr>
              <a:t>Use Case Diagram</a:t>
            </a:r>
            <a:endParaRPr lang="en-US" sz="4000" dirty="0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sp>
        <p:nvSpPr>
          <p:cNvPr id="2" name="TextBox 36">
            <a:extLst>
              <a:ext uri="{FF2B5EF4-FFF2-40B4-BE49-F238E27FC236}">
                <a16:creationId xmlns:a16="http://schemas.microsoft.com/office/drawing/2014/main" id="{B2610F47-7FED-7938-8A90-30394365118C}"/>
              </a:ext>
            </a:extLst>
          </p:cNvPr>
          <p:cNvSpPr txBox="1"/>
          <p:nvPr/>
        </p:nvSpPr>
        <p:spPr>
          <a:xfrm>
            <a:off x="16121488" y="1028417"/>
            <a:ext cx="6989101" cy="126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59"/>
              </a:lnSpc>
            </a:pPr>
            <a:r>
              <a:rPr lang="en-US" sz="7350" dirty="0">
                <a:solidFill>
                  <a:srgbClr val="191919"/>
                </a:solidFill>
                <a:latin typeface="Gotham Bold"/>
                <a:ea typeface="Gotham Bold"/>
                <a:cs typeface="Gotham Bold"/>
              </a:rPr>
              <a:t>ER-Diagram</a:t>
            </a:r>
            <a:endParaRPr lang="en-US" sz="7399" dirty="0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CB2278-5F83-C47F-16E0-9E8A1D527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60" y="7308147"/>
            <a:ext cx="1087387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4D6E57-3E5E-DD46-70FE-667A3DA48C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55223">
            <a:off x="-8003568" y="-13017572"/>
            <a:ext cx="23035146" cy="2482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00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617</Words>
  <Application>Microsoft Office PowerPoint</Application>
  <PresentationFormat>Widescreen</PresentationFormat>
  <Paragraphs>156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Gill Sans MT</vt:lpstr>
      <vt:lpstr>Gotham</vt:lpstr>
      <vt:lpstr>Gotham Bold</vt:lpstr>
      <vt:lpstr>Poppins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Smith Sparsha Yando</dc:creator>
  <cp:lastModifiedBy>Smith Sparsha Yando</cp:lastModifiedBy>
  <cp:revision>3</cp:revision>
  <dcterms:created xsi:type="dcterms:W3CDTF">2024-09-19T06:29:54Z</dcterms:created>
  <dcterms:modified xsi:type="dcterms:W3CDTF">2024-09-20T02:14:42Z</dcterms:modified>
</cp:coreProperties>
</file>