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62" r:id="rId2"/>
    <p:sldId id="280" r:id="rId3"/>
    <p:sldId id="329" r:id="rId4"/>
    <p:sldId id="285" r:id="rId5"/>
    <p:sldId id="318" r:id="rId6"/>
    <p:sldId id="325" r:id="rId7"/>
    <p:sldId id="322" r:id="rId8"/>
    <p:sldId id="315" r:id="rId9"/>
    <p:sldId id="316" r:id="rId10"/>
    <p:sldId id="326" r:id="rId11"/>
    <p:sldId id="308" r:id="rId12"/>
    <p:sldId id="298" r:id="rId13"/>
    <p:sldId id="309" r:id="rId14"/>
    <p:sldId id="327" r:id="rId15"/>
    <p:sldId id="297" r:id="rId16"/>
    <p:sldId id="310" r:id="rId17"/>
    <p:sldId id="273" r:id="rId18"/>
    <p:sldId id="302" r:id="rId19"/>
    <p:sldId id="30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E10D7C-8FC7-4ACC-AE9C-70FE0F5B190C}">
          <p14:sldIdLst>
            <p14:sldId id="262"/>
            <p14:sldId id="280"/>
            <p14:sldId id="329"/>
            <p14:sldId id="285"/>
            <p14:sldId id="318"/>
            <p14:sldId id="325"/>
            <p14:sldId id="322"/>
            <p14:sldId id="315"/>
            <p14:sldId id="316"/>
            <p14:sldId id="326"/>
            <p14:sldId id="308"/>
            <p14:sldId id="298"/>
            <p14:sldId id="309"/>
            <p14:sldId id="327"/>
            <p14:sldId id="297"/>
            <p14:sldId id="310"/>
            <p14:sldId id="273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DEB"/>
    <a:srgbClr val="84F117"/>
    <a:srgbClr val="17F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044D-C461-4B55-829D-041BE37D2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4E181-4CF5-4731-95C1-6789603FC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7A11-C702-4174-9EFA-7EDCB468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FBFB-D34F-4E36-802E-B0DB4CE8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2712-9C14-452F-94CA-44A2E181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0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04BD-09CB-40E8-B2DF-D27ACBDA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A2EEC-868E-4C83-A0BB-9ED5CF20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9652-CA8A-4C83-B2B8-72ABEFB8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C747-076E-4600-A36D-1149F51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80AB-2EA3-4E4A-9DCF-47D78772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28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EFEA3-BEB0-4F76-A205-F4652E2AE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EFB-06FA-4AF7-823A-0C9DC595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831D-700D-430D-A502-2120284F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956B-B223-498C-88CE-2E470352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5F6E-8ED9-4077-B2A1-E4903A5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85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8524-2636-48E1-87EF-7BD81287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741A-F6F0-4D57-A778-9831BA4C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BF4D-58BC-40DE-A4C2-A348502E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4BAB-8E9A-4902-8D2A-76F8CED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8610-F88B-4C81-8A41-DEC06434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514-A5D7-4370-BBFB-E3327CB5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0B54-8411-45DF-BF1D-72F0CCF30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C687-6683-48F7-8F27-AFD2D76F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A8B4-2478-40DF-A05B-6A001DF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5DB0-6642-4F06-9D03-E8DD862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7998-2270-461E-9176-B5B38187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7A81-8BF9-416F-9590-67A179D4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C7C8D-BD00-4B86-B366-FBB8433D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CDDCE-60CD-4EAD-B47D-E07ECC45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7619B-344B-4803-BF9E-540BE151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C79E-13BB-4E3E-B548-26E6BECD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2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EC67-0E7E-4B89-9D86-F77ACC64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3E3F-269B-457D-91AD-8ADB31F8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D35DA-323D-475A-82E4-9633D982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57DE0-E8C1-43F0-B024-9EB260E02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1ABE-5C0B-44FF-8F33-5455A374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5E065-3CAF-48B6-8F43-C4EC0BA8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EE63F-2798-4314-8B2C-CF9F2DC4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8F0D3-62AE-4B31-AF4C-3A0C79F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AD1D-55F2-4310-847E-6F78DCF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AC4A-8CE9-411F-B967-18DCEC5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CA567-E2C4-4D5C-BF5F-D9E5BC4D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842D-83C6-47DA-B4EA-B55CA196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04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C1B8-B3D6-47EE-A182-4F9CBC44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47B0-557A-4291-B74A-312187A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210B-6E01-40D3-9238-330255A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5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8BCF-E1DF-497E-83D3-C679E2F2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CB3A-7D0D-4C15-B531-65329C20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9DE24-6948-43B2-8902-9617F50E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EBD5-F954-429A-B17F-C1EEA527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6103-C18C-4F68-AEB2-C77C4BE0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199A-971E-4956-A389-DE6D5973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22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7655-F20A-48F8-82E3-D23EC1AA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13541-EE5C-4FED-B18C-9444ACFC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39920-C16F-4873-99AD-9C88AD71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F59D-30D5-45B1-BD87-637A68E1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6AE8-4DD0-47F8-ACE4-20AF9424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7DA4F-6CCD-4A62-AF59-776AB3FB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80DE1-A71C-4B3D-A479-C32A6AFB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35367-8832-49B0-97D2-990016BA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E30D-785F-4253-BAF6-7A72339D3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AF92-DCCB-4BC5-B4B7-CE26B8F2FE4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3DB6-BD35-402C-98A0-A10D22C0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8D0D-20A7-46A8-8454-DFAA79AE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3D07-5B54-413D-8F58-547DCB17BD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9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571B8D-EADF-493A-BD40-8C4A9382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5422-9604-426D-8362-FC7B9A94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849"/>
            <a:ext cx="10515600" cy="3948113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La ciudad con mayor número de víctimas es Chicago con un total de 244, de ellas 23 infantes y 221 adolescentes. Seguida de Houston con un total de 132 victimas, de ellas 16 infantes y  116 adolescentes.</a:t>
            </a:r>
          </a:p>
          <a:p>
            <a:pPr marL="0" indent="0">
              <a:buNone/>
            </a:pPr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Chicago es la ciudad con mayor número de heridos, sumando un  total de 544 heridos, de ellos 178 son infantes y 366 son adolescentes.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EA268615-5513-47B3-87C0-011BE6616D1E}"/>
              </a:ext>
            </a:extLst>
          </p:cNvPr>
          <p:cNvSpPr/>
          <p:nvPr/>
        </p:nvSpPr>
        <p:spPr>
          <a:xfrm>
            <a:off x="714375" y="572294"/>
            <a:ext cx="10515600" cy="914400"/>
          </a:xfrm>
          <a:prstGeom prst="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CIUDADES CON MAYOR ÍNDICE DE VIOLENCIA CON ARMAS DE FUEGO</a:t>
            </a:r>
          </a:p>
        </p:txBody>
      </p:sp>
    </p:spTree>
    <p:extLst>
      <p:ext uri="{BB962C8B-B14F-4D97-AF65-F5344CB8AC3E}">
        <p14:creationId xmlns:p14="http://schemas.microsoft.com/office/powerpoint/2010/main" val="4074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4B3F2-125C-4860-A4D6-99D558120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101" y="981056"/>
            <a:ext cx="6896099" cy="51959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B6E72C-1D36-41CE-B823-32146919D221}"/>
              </a:ext>
            </a:extLst>
          </p:cNvPr>
          <p:cNvSpPr/>
          <p:nvPr/>
        </p:nvSpPr>
        <p:spPr>
          <a:xfrm>
            <a:off x="838200" y="981056"/>
            <a:ext cx="3467102" cy="6429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TEXAS 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1.006.555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9EE11-0F57-49BB-80AD-4A1225F644F8}"/>
              </a:ext>
            </a:extLst>
          </p:cNvPr>
          <p:cNvSpPr/>
          <p:nvPr/>
        </p:nvSpPr>
        <p:spPr>
          <a:xfrm>
            <a:off x="838199" y="2119299"/>
            <a:ext cx="3467103" cy="642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518.725</a:t>
            </a:r>
          </a:p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61A8-9F5A-47A0-9725-36485DB88C04}"/>
              </a:ext>
            </a:extLst>
          </p:cNvPr>
          <p:cNvSpPr/>
          <p:nvPr/>
        </p:nvSpPr>
        <p:spPr>
          <a:xfrm>
            <a:off x="828676" y="3257541"/>
            <a:ext cx="3476626" cy="64294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VIRGINIA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423.707</a:t>
            </a:r>
          </a:p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E3BB4-27E9-4722-AB30-B874B9B1468A}"/>
              </a:ext>
            </a:extLst>
          </p:cNvPr>
          <p:cNvSpPr/>
          <p:nvPr/>
        </p:nvSpPr>
        <p:spPr>
          <a:xfrm>
            <a:off x="838200" y="4395783"/>
            <a:ext cx="3476626" cy="642942"/>
          </a:xfrm>
          <a:prstGeom prst="rect">
            <a:avLst/>
          </a:prstGeom>
          <a:solidFill>
            <a:srgbClr val="84F117"/>
          </a:solidFill>
          <a:ln>
            <a:solidFill>
              <a:srgbClr val="84F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CALIFORNIA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406.360</a:t>
            </a:r>
          </a:p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033BE-3AD0-48EE-912D-E1C560B08FE4}"/>
              </a:ext>
            </a:extLst>
          </p:cNvPr>
          <p:cNvSpPr/>
          <p:nvPr/>
        </p:nvSpPr>
        <p:spPr>
          <a:xfrm>
            <a:off x="838200" y="5534023"/>
            <a:ext cx="3486150" cy="642940"/>
          </a:xfrm>
          <a:prstGeom prst="rect">
            <a:avLst/>
          </a:prstGeom>
          <a:solidFill>
            <a:srgbClr val="491DEB"/>
          </a:solidFill>
          <a:ln>
            <a:solidFill>
              <a:srgbClr val="491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GEORGIA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304.124</a:t>
            </a:r>
          </a:p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0E986-9F4B-4C34-99EA-AA48574B9292}"/>
              </a:ext>
            </a:extLst>
          </p:cNvPr>
          <p:cNvSpPr/>
          <p:nvPr/>
        </p:nvSpPr>
        <p:spPr>
          <a:xfrm>
            <a:off x="828676" y="123824"/>
            <a:ext cx="11058524" cy="6381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Los 5 Estados con mayores Registros de Armas de Fuego</a:t>
            </a:r>
          </a:p>
        </p:txBody>
      </p:sp>
    </p:spTree>
    <p:extLst>
      <p:ext uri="{BB962C8B-B14F-4D97-AF65-F5344CB8AC3E}">
        <p14:creationId xmlns:p14="http://schemas.microsoft.com/office/powerpoint/2010/main" val="113306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0E13A-7C45-4D29-8D01-1DE472A905D8}"/>
              </a:ext>
            </a:extLst>
          </p:cNvPr>
          <p:cNvSpPr/>
          <p:nvPr/>
        </p:nvSpPr>
        <p:spPr>
          <a:xfrm>
            <a:off x="190500" y="481012"/>
            <a:ext cx="5019675" cy="60912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000" b="0" i="0" dirty="0">
              <a:solidFill>
                <a:srgbClr val="002060"/>
              </a:solidFill>
              <a:effectLst/>
              <a:latin typeface="Raleway" panose="020B0604020202020204" pitchFamily="2" charset="0"/>
            </a:endParaRPr>
          </a:p>
          <a:p>
            <a:endParaRPr lang="es-ES" sz="2000" dirty="0">
              <a:solidFill>
                <a:srgbClr val="002060"/>
              </a:solidFill>
              <a:latin typeface="Raleway" panose="020B0604020202020204" pitchFamily="2" charset="0"/>
            </a:endParaRPr>
          </a:p>
          <a:p>
            <a:endParaRPr lang="es-ES" sz="2000" b="0" i="0" dirty="0">
              <a:solidFill>
                <a:srgbClr val="002060"/>
              </a:solidFill>
              <a:effectLst/>
              <a:latin typeface="Raleway" panose="020B0604020202020204" pitchFamily="2" charset="0"/>
            </a:endParaRPr>
          </a:p>
          <a:p>
            <a:endParaRPr lang="es-ES" sz="2000" dirty="0">
              <a:solidFill>
                <a:srgbClr val="002060"/>
              </a:solidFill>
              <a:latin typeface="Raleway" panose="020B0604020202020204" pitchFamily="2" charset="0"/>
            </a:endParaRPr>
          </a:p>
          <a:p>
            <a:endParaRPr lang="es-ES" sz="2000" b="0" i="0" dirty="0">
              <a:solidFill>
                <a:srgbClr val="002060"/>
              </a:solidFill>
              <a:effectLst/>
              <a:latin typeface="Raleway" panose="020B0604020202020204" pitchFamily="2" charset="0"/>
            </a:endParaRPr>
          </a:p>
          <a:p>
            <a:endParaRPr lang="es-ES" sz="2400" b="0" i="0" dirty="0">
              <a:solidFill>
                <a:srgbClr val="002060"/>
              </a:solidFill>
              <a:effectLst/>
              <a:latin typeface="Raleway" panose="020B0604020202020204" pitchFamily="2" charset="0"/>
            </a:endParaRPr>
          </a:p>
          <a:p>
            <a:endParaRPr lang="es-ES" sz="2400" dirty="0">
              <a:solidFill>
                <a:srgbClr val="002060"/>
              </a:solidFill>
              <a:latin typeface="Raleway" panose="020B0604020202020204" pitchFamily="2" charset="0"/>
            </a:endParaRPr>
          </a:p>
          <a:p>
            <a:r>
              <a:rPr lang="es-ES" sz="2400" b="0" i="0" dirty="0">
                <a:solidFill>
                  <a:srgbClr val="002060"/>
                </a:solidFill>
                <a:effectLst/>
                <a:latin typeface="Raleway" panose="020B0604020202020204" pitchFamily="2" charset="0"/>
              </a:rPr>
              <a:t>Si bien la Constitución de EE.UU. </a:t>
            </a:r>
            <a:r>
              <a:rPr lang="es-ES" sz="2400" dirty="0">
                <a:solidFill>
                  <a:srgbClr val="002060"/>
                </a:solidFill>
                <a:latin typeface="Raleway" panose="020B0604020202020204" pitchFamily="2" charset="0"/>
              </a:rPr>
              <a:t>Protege el derecho a sus ciudadanos a la tenencia de armas de fuego, este no es un derecho sin límites</a:t>
            </a:r>
            <a:r>
              <a:rPr lang="es-ES" sz="2400" b="0" i="0" dirty="0">
                <a:solidFill>
                  <a:srgbClr val="002060"/>
                </a:solidFill>
                <a:effectLst/>
                <a:latin typeface="Raleway" panose="020B0604020202020204" pitchFamily="2" charset="0"/>
              </a:rPr>
              <a:t>.</a:t>
            </a:r>
          </a:p>
          <a:p>
            <a:endParaRPr lang="es-ES" sz="2400" dirty="0">
              <a:solidFill>
                <a:srgbClr val="002060"/>
              </a:solidFill>
              <a:latin typeface="Raleway" panose="020B0604020202020204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0" i="0" dirty="0">
                <a:solidFill>
                  <a:srgbClr val="002060"/>
                </a:solidFill>
                <a:effectLst/>
                <a:latin typeface="Raleway" pitchFamily="2" charset="0"/>
              </a:rPr>
              <a:t>Aunque existen varias leyes federales que regulan la compra y posesión de armas , los estados también tienen las suyas. Y la ley federal no las puede eliminar. Esto hace que el proceso de regulación sea menos uniforme.</a:t>
            </a:r>
            <a:endParaRPr lang="es-ES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3C92C-FB21-45EC-8794-9B6C8696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66687"/>
            <a:ext cx="6419847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2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F3CDB18-D45D-4B2B-9ED6-2FDA857250C8}"/>
              </a:ext>
            </a:extLst>
          </p:cNvPr>
          <p:cNvSpPr/>
          <p:nvPr/>
        </p:nvSpPr>
        <p:spPr>
          <a:xfrm>
            <a:off x="1857375" y="819150"/>
            <a:ext cx="8220075" cy="638175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LEYES ESTATALES DE ARMAS DE FUEGO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C92BCF-C80C-44B4-9F27-EA301B8175C4}"/>
              </a:ext>
            </a:extLst>
          </p:cNvPr>
          <p:cNvSpPr/>
          <p:nvPr/>
        </p:nvSpPr>
        <p:spPr>
          <a:xfrm>
            <a:off x="1024128" y="1952625"/>
            <a:ext cx="9720072" cy="447674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Se requieren verificaciones de antecedentes penales para todas las ventas de armas de fuego.   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Los abusadores domésticos no pueden poseer ni portar armas de fuego.</a:t>
            </a: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Se requiere un permiso para portar un arma de fuego oculta en público.</a:t>
            </a:r>
          </a:p>
          <a:p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Se requiere entrenamiento práctico de seguridad para portar un arma de fuego oculta en público.</a:t>
            </a:r>
          </a:p>
        </p:txBody>
      </p:sp>
    </p:spTree>
    <p:extLst>
      <p:ext uri="{BB962C8B-B14F-4D97-AF65-F5344CB8AC3E}">
        <p14:creationId xmlns:p14="http://schemas.microsoft.com/office/powerpoint/2010/main" val="420657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Wave 3">
            <a:extLst>
              <a:ext uri="{FF2B5EF4-FFF2-40B4-BE49-F238E27FC236}">
                <a16:creationId xmlns:a16="http://schemas.microsoft.com/office/drawing/2014/main" id="{C5BBE10A-5CA5-4A31-88DD-D15C4699DD32}"/>
              </a:ext>
            </a:extLst>
          </p:cNvPr>
          <p:cNvSpPr/>
          <p:nvPr/>
        </p:nvSpPr>
        <p:spPr>
          <a:xfrm>
            <a:off x="247649" y="361950"/>
            <a:ext cx="11772901" cy="6172200"/>
          </a:xfrm>
          <a:prstGeom prst="doubleWave">
            <a:avLst>
              <a:gd name="adj1" fmla="val 6250"/>
              <a:gd name="adj2" fmla="val 393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002060"/>
                </a:solidFill>
              </a:rPr>
              <a:t>EL ESTADO DE TEXAS</a:t>
            </a:r>
          </a:p>
          <a:p>
            <a:pPr algn="ctr"/>
            <a:r>
              <a:rPr lang="es-ES" sz="4000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s-ES" sz="2800" dirty="0">
                <a:solidFill>
                  <a:srgbClr val="002060"/>
                </a:solidFill>
              </a:rPr>
              <a:t>MAYOR NÚMERO DE VÍCTIMAS INFANTILES Y </a:t>
            </a:r>
          </a:p>
          <a:p>
            <a:pPr algn="ctr"/>
            <a:endParaRPr lang="es-ES" sz="2800" dirty="0">
              <a:solidFill>
                <a:srgbClr val="002060"/>
              </a:solidFill>
            </a:endParaRPr>
          </a:p>
          <a:p>
            <a:pPr algn="ctr"/>
            <a:r>
              <a:rPr lang="es-ES" sz="2800" dirty="0">
                <a:solidFill>
                  <a:srgbClr val="002060"/>
                </a:solidFill>
              </a:rPr>
              <a:t>ADOLESCENTES</a:t>
            </a:r>
          </a:p>
          <a:p>
            <a:pPr algn="ctr"/>
            <a:endParaRPr lang="es-ES" sz="2800" dirty="0">
              <a:solidFill>
                <a:srgbClr val="002060"/>
              </a:solidFill>
            </a:endParaRPr>
          </a:p>
          <a:p>
            <a:pPr algn="ctr"/>
            <a:r>
              <a:rPr lang="es-ES" sz="2800" dirty="0">
                <a:solidFill>
                  <a:srgbClr val="002060"/>
                </a:solidFill>
              </a:rPr>
              <a:t>MAYORES REGISTROS DE ARMAS</a:t>
            </a:r>
          </a:p>
          <a:p>
            <a:pPr algn="ctr"/>
            <a:endParaRPr lang="es-ES" sz="2800" dirty="0">
              <a:solidFill>
                <a:srgbClr val="002060"/>
              </a:solidFill>
            </a:endParaRPr>
          </a:p>
          <a:p>
            <a:pPr algn="ctr"/>
            <a:r>
              <a:rPr lang="es-ES" sz="2800" dirty="0">
                <a:solidFill>
                  <a:srgbClr val="002060"/>
                </a:solidFill>
              </a:rPr>
              <a:t>SOLO APLICA UNA DE LAS 4 LEYES ESTATALES DE ARMAS </a:t>
            </a:r>
          </a:p>
        </p:txBody>
      </p:sp>
    </p:spTree>
    <p:extLst>
      <p:ext uri="{BB962C8B-B14F-4D97-AF65-F5344CB8AC3E}">
        <p14:creationId xmlns:p14="http://schemas.microsoft.com/office/powerpoint/2010/main" val="200906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4AAA7-4384-44D8-8891-63A0DC3D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1999" cy="5167311"/>
          </a:xfrm>
        </p:spPr>
      </p:pic>
      <p:sp>
        <p:nvSpPr>
          <p:cNvPr id="3" name="Wave 2">
            <a:extLst>
              <a:ext uri="{FF2B5EF4-FFF2-40B4-BE49-F238E27FC236}">
                <a16:creationId xmlns:a16="http://schemas.microsoft.com/office/drawing/2014/main" id="{200CCAE9-ED4E-45AF-948D-8B165FB3EF2B}"/>
              </a:ext>
            </a:extLst>
          </p:cNvPr>
          <p:cNvSpPr/>
          <p:nvPr/>
        </p:nvSpPr>
        <p:spPr>
          <a:xfrm>
            <a:off x="990601" y="104775"/>
            <a:ext cx="10029824" cy="1125537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ANÁLISIS SOBRE LA EVOLUCIÓN DE LAS VÍCTIMAS POR AÑO (2021-2024)</a:t>
            </a:r>
          </a:p>
        </p:txBody>
      </p:sp>
    </p:spTree>
    <p:extLst>
      <p:ext uri="{BB962C8B-B14F-4D97-AF65-F5344CB8AC3E}">
        <p14:creationId xmlns:p14="http://schemas.microsoft.com/office/powerpoint/2010/main" val="82740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153D-517A-46B2-A4F0-0FC6A223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8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El número de víctimas adolescentes es considerablemente mayor en comparación con las víctimas infantiles.</a:t>
            </a:r>
          </a:p>
          <a:p>
            <a:pPr marL="0" indent="0">
              <a:buNone/>
            </a:pPr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El número de víctimas adolescentes tuvo un aumento entre 2021 y 2023, alcanzando un pico en 2023, luego se observa una disminución pronunciada entre 2023 y 2024.</a:t>
            </a:r>
          </a:p>
          <a:p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La tendencia en el número de víctimas infantiles es bastante estable, presentando una ligera disminución entre 2023 y 2024.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E86C03BC-BF02-45CE-B659-67ADFB106EAF}"/>
              </a:ext>
            </a:extLst>
          </p:cNvPr>
          <p:cNvSpPr/>
          <p:nvPr/>
        </p:nvSpPr>
        <p:spPr>
          <a:xfrm>
            <a:off x="628650" y="204787"/>
            <a:ext cx="10515600" cy="881063"/>
          </a:xfrm>
          <a:prstGeom prst="wave">
            <a:avLst>
              <a:gd name="adj1" fmla="val 12500"/>
              <a:gd name="adj2" fmla="val 1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 SOBRE LA EVOLUCIÓN DE VÍCTIMAS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9654-8164-4281-9D01-E7C05D88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Se ha podido constatar que los niños y adolescentes son grupos que sufren la violencia con armas de fuego.</a:t>
            </a:r>
          </a:p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Los adolescentes son los más afectados por la violencia de armas.</a:t>
            </a:r>
          </a:p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El género masculino, tanto infantes como adolescentes, es el que presenta mayores cifras de víctimas y lesionados.</a:t>
            </a:r>
          </a:p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La ciudad donde mueren más niños y adolescentes a causa de la violencia con armas de fuego es Chicago, del estado de Illinois.</a:t>
            </a:r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73D3DF81-74C7-40D8-9C49-70EEB48DADF7}"/>
              </a:ext>
            </a:extLst>
          </p:cNvPr>
          <p:cNvSpPr/>
          <p:nvPr/>
        </p:nvSpPr>
        <p:spPr>
          <a:xfrm>
            <a:off x="3000375" y="414337"/>
            <a:ext cx="5248275" cy="914400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7983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EB5F-3039-4C2C-B611-72AA0F9A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Texas es el Estado que presenta mayor violencia con armas de fuego.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En el año 2024 registró un total de 137 víctimas, de ellas fueron, 17 víctimas infantiles y 120  víctimas adolescentes.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Es uno de los estados con menos restricciones para la adquisición de armas, pues de las cuatro principales leyes estatales, a partir del año 2021, sólo aplican la verificación de antecedentes por violencia doméstica.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Presenta la mayor cifra en registros de armas, seguido de el estado de Florida.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45633CE9-B76E-44A9-8F9C-329AC3301832}"/>
              </a:ext>
            </a:extLst>
          </p:cNvPr>
          <p:cNvSpPr/>
          <p:nvPr/>
        </p:nvSpPr>
        <p:spPr>
          <a:xfrm>
            <a:off x="838200" y="414337"/>
            <a:ext cx="10515600" cy="914400"/>
          </a:xfrm>
          <a:prstGeom prst="doubleWave">
            <a:avLst>
              <a:gd name="adj1" fmla="val 6250"/>
              <a:gd name="adj2" fmla="val 39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19357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61EB-D9BC-424E-840C-FCC170EA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576"/>
            <a:ext cx="10515600" cy="4600574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puede confirmar que una de las causas fundamentales en el crecimiento de la violencia con armas de fuego es el fácil acceso a estas, producto de las frágiles leyes que regulan su adquisición y control.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Los datos indican que el número de víctimas infantiles se han mantenido ligeramente estables hasta 2023, teniendo una pequeña disminución hacia el 2024.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Las víctimas adolescentes alcanzan el pico más alto en 2022 y en 2024 disminuye el número en 328 víctimas menos que el año 2023.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52768-BD1F-4118-BE54-BF898D9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800"/>
            <a:ext cx="10515600" cy="1325563"/>
          </a:xfrm>
          <a:prstGeom prst="double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7474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1935-27E5-4BF5-87E6-07452803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95275"/>
            <a:ext cx="10906125" cy="6267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6000" dirty="0"/>
          </a:p>
          <a:p>
            <a:pPr marL="0" indent="0">
              <a:buNone/>
            </a:pPr>
            <a:endParaRPr lang="es-ES" sz="6000" dirty="0"/>
          </a:p>
          <a:p>
            <a:pPr marL="0" indent="0">
              <a:buNone/>
            </a:pPr>
            <a:endParaRPr lang="es-ES" sz="6000" dirty="0"/>
          </a:p>
          <a:p>
            <a:pPr marL="0" indent="0">
              <a:buNone/>
            </a:pPr>
            <a:endParaRPr lang="es-ES" sz="60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B8452F-7C97-4ABE-85A8-CD1C439459B8}"/>
              </a:ext>
            </a:extLst>
          </p:cNvPr>
          <p:cNvSpPr/>
          <p:nvPr/>
        </p:nvSpPr>
        <p:spPr>
          <a:xfrm>
            <a:off x="1047750" y="695325"/>
            <a:ext cx="10420349" cy="2136648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“PARA QUE LLORE MI MADRE, QUE LLORE LA DE ÉL”</a:t>
            </a:r>
          </a:p>
          <a:p>
            <a:pPr algn="ctr"/>
            <a:endParaRPr lang="es-E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58FA2AA-6FAC-463D-98DA-97C6D9A03858}"/>
              </a:ext>
            </a:extLst>
          </p:cNvPr>
          <p:cNvSpPr/>
          <p:nvPr/>
        </p:nvSpPr>
        <p:spPr>
          <a:xfrm>
            <a:off x="1047750" y="3324225"/>
            <a:ext cx="10334624" cy="2476500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“PREFIERO TENER UN ARMA Y NO TENER QUE USARLA, QUE TENER QUE USARLA Y NO TENERLA”</a:t>
            </a:r>
            <a:endParaRPr lang="es-ES" sz="3200" b="1" dirty="0">
              <a:ln/>
              <a:solidFill>
                <a:schemeClr val="accent3"/>
              </a:solidFill>
            </a:endParaRPr>
          </a:p>
          <a:p>
            <a:pPr algn="ctr"/>
            <a:endParaRPr lang="es-E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>
            <a:extLst>
              <a:ext uri="{FF2B5EF4-FFF2-40B4-BE49-F238E27FC236}">
                <a16:creationId xmlns:a16="http://schemas.microsoft.com/office/drawing/2014/main" id="{79AAD436-130E-48C8-A1B6-B8B9F29FF5ED}"/>
              </a:ext>
            </a:extLst>
          </p:cNvPr>
          <p:cNvSpPr/>
          <p:nvPr/>
        </p:nvSpPr>
        <p:spPr>
          <a:xfrm>
            <a:off x="1521902" y="3695699"/>
            <a:ext cx="484632" cy="7810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631A7-1079-49E1-B831-882F7860B259}"/>
              </a:ext>
            </a:extLst>
          </p:cNvPr>
          <p:cNvSpPr/>
          <p:nvPr/>
        </p:nvSpPr>
        <p:spPr>
          <a:xfrm>
            <a:off x="425956" y="4476747"/>
            <a:ext cx="2676525" cy="14954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Afecta la salud mental y el desarrollo de niños y adolescentes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DA0D6DB-0E10-4282-970C-08A47510F655}"/>
              </a:ext>
            </a:extLst>
          </p:cNvPr>
          <p:cNvSpPr/>
          <p:nvPr/>
        </p:nvSpPr>
        <p:spPr>
          <a:xfrm>
            <a:off x="5681660" y="3686172"/>
            <a:ext cx="484632" cy="7905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6C1246F-7F3C-41BF-89CE-FEA6B36BB678}"/>
              </a:ext>
            </a:extLst>
          </p:cNvPr>
          <p:cNvSpPr/>
          <p:nvPr/>
        </p:nvSpPr>
        <p:spPr>
          <a:xfrm>
            <a:off x="9818369" y="3695695"/>
            <a:ext cx="484632" cy="7905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A300DB7-116F-47AE-AB04-907BA58132A5}"/>
              </a:ext>
            </a:extLst>
          </p:cNvPr>
          <p:cNvSpPr/>
          <p:nvPr/>
        </p:nvSpPr>
        <p:spPr>
          <a:xfrm>
            <a:off x="4414264" y="4486270"/>
            <a:ext cx="2809875" cy="149543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causa de muerte de niños y adolescentes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8C58A57-ABDD-4734-9940-DCE8AE723BAD}"/>
              </a:ext>
            </a:extLst>
          </p:cNvPr>
          <p:cNvSpPr/>
          <p:nvPr/>
        </p:nvSpPr>
        <p:spPr>
          <a:xfrm>
            <a:off x="8448295" y="4486270"/>
            <a:ext cx="2828925" cy="149543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Viola los derechos a la salud, la educación, y el más importante, el “derecho a la vida”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E79AA1D-528F-4C2E-BD61-D4D9CBF50B0B}"/>
              </a:ext>
            </a:extLst>
          </p:cNvPr>
          <p:cNvSpPr/>
          <p:nvPr/>
        </p:nvSpPr>
        <p:spPr>
          <a:xfrm>
            <a:off x="1247775" y="2581275"/>
            <a:ext cx="9467850" cy="111442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HA CONVERTIDO EN UN PROBLEMA DE SALUD PÚBLICA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CE60F7D-3C24-4841-8362-BC10F5BE36AC}"/>
              </a:ext>
            </a:extLst>
          </p:cNvPr>
          <p:cNvSpPr/>
          <p:nvPr/>
        </p:nvSpPr>
        <p:spPr>
          <a:xfrm>
            <a:off x="2733675" y="438150"/>
            <a:ext cx="6343650" cy="134303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VIOLENCIA CON ARMAS DE FUEGO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92AFBB0-2E98-4B66-971B-269F24225337}"/>
              </a:ext>
            </a:extLst>
          </p:cNvPr>
          <p:cNvSpPr/>
          <p:nvPr/>
        </p:nvSpPr>
        <p:spPr>
          <a:xfrm>
            <a:off x="5701284" y="1790703"/>
            <a:ext cx="484632" cy="79057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425-7CC4-4CCA-A1A5-0E78A75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9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¿La violencia con armas de fuego afecta a los infantes y a los adolescentes?</a:t>
            </a:r>
          </a:p>
          <a:p>
            <a:pPr marL="0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OTRAS HIPÓTESIS</a:t>
            </a:r>
          </a:p>
          <a:p>
            <a:pPr marL="0" indent="0" algn="ctr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¿El fácil acceso a las armas de fuego puede ser una de las principales causas del aumento de la violencia que afecta a niños y jóvenes?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¿Aumenta cada año la mortalidad en infantes y  adolescentes debido a la violencia con armas de fuego?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5856E8-BED0-410D-A7CA-9E5B6F80E3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600" dirty="0">
              <a:latin typeface="+mn-lt"/>
            </a:endParaRPr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id="{72513A65-A981-4E52-BAA7-1773465AEA53}"/>
              </a:ext>
            </a:extLst>
          </p:cNvPr>
          <p:cNvSpPr/>
          <p:nvPr/>
        </p:nvSpPr>
        <p:spPr>
          <a:xfrm>
            <a:off x="990600" y="365127"/>
            <a:ext cx="10210800" cy="1325562"/>
          </a:xfrm>
          <a:prstGeom prst="wav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HIPÓTESIS PRINCIPAL</a:t>
            </a:r>
          </a:p>
        </p:txBody>
      </p:sp>
    </p:spTree>
    <p:extLst>
      <p:ext uri="{BB962C8B-B14F-4D97-AF65-F5344CB8AC3E}">
        <p14:creationId xmlns:p14="http://schemas.microsoft.com/office/powerpoint/2010/main" val="4304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2E759E1F-DA45-496B-AA21-836AEF05C5E4}"/>
              </a:ext>
            </a:extLst>
          </p:cNvPr>
          <p:cNvSpPr/>
          <p:nvPr/>
        </p:nvSpPr>
        <p:spPr>
          <a:xfrm>
            <a:off x="664370" y="1730304"/>
            <a:ext cx="2100259" cy="73038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NIÑAS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407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6CEB38F-171C-44F6-8EAA-0B30C610FE64}"/>
              </a:ext>
            </a:extLst>
          </p:cNvPr>
          <p:cNvSpPr/>
          <p:nvPr/>
        </p:nvSpPr>
        <p:spPr>
          <a:xfrm>
            <a:off x="4574377" y="1730304"/>
            <a:ext cx="2028823" cy="730379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NIÑOS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713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ACC341D6-1603-4357-AA9B-0813710FCA5B}"/>
              </a:ext>
            </a:extLst>
          </p:cNvPr>
          <p:cNvSpPr/>
          <p:nvPr/>
        </p:nvSpPr>
        <p:spPr>
          <a:xfrm>
            <a:off x="8665362" y="1730304"/>
            <a:ext cx="1847846" cy="73038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DESCONOCIDO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48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F1AF45-8C0A-40EF-8404-A60E4EDD6FF5}"/>
              </a:ext>
            </a:extLst>
          </p:cNvPr>
          <p:cNvSpPr/>
          <p:nvPr/>
        </p:nvSpPr>
        <p:spPr>
          <a:xfrm>
            <a:off x="2512217" y="317562"/>
            <a:ext cx="6153145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VICTIMAS INFANTILES (0-11 años)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1.168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A3FF6A93-BA2B-4075-8958-DF253426F317}"/>
              </a:ext>
            </a:extLst>
          </p:cNvPr>
          <p:cNvSpPr/>
          <p:nvPr/>
        </p:nvSpPr>
        <p:spPr>
          <a:xfrm>
            <a:off x="2728921" y="3305174"/>
            <a:ext cx="6153145" cy="914400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ADOLESCENTES (12-17 años)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5.198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0B7BB44F-7D9B-4783-86E1-8E7CC7A217B3}"/>
              </a:ext>
            </a:extLst>
          </p:cNvPr>
          <p:cNvSpPr/>
          <p:nvPr/>
        </p:nvSpPr>
        <p:spPr>
          <a:xfrm>
            <a:off x="628662" y="4686300"/>
            <a:ext cx="2100259" cy="730380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CHICAS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724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9115DD8B-5C51-4E69-AD6E-BE5CB2C0BB4E}"/>
              </a:ext>
            </a:extLst>
          </p:cNvPr>
          <p:cNvSpPr/>
          <p:nvPr/>
        </p:nvSpPr>
        <p:spPr>
          <a:xfrm>
            <a:off x="4755363" y="4686300"/>
            <a:ext cx="2100259" cy="73037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CHICOS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4357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B5DC106-D872-4518-8467-411C2FA23681}"/>
              </a:ext>
            </a:extLst>
          </p:cNvPr>
          <p:cNvSpPr/>
          <p:nvPr/>
        </p:nvSpPr>
        <p:spPr>
          <a:xfrm>
            <a:off x="8915404" y="4714872"/>
            <a:ext cx="1847846" cy="730380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DESCONOCIDO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117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D935C9-B668-4BAF-8465-4F65182891F3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5588789" y="1231962"/>
            <a:ext cx="1" cy="4983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9B22EE-0D9D-4ED3-BBD7-F1A1DFF4012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714500" y="774762"/>
            <a:ext cx="79771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6F8D7-8688-4B4A-A534-036FCD28797C}"/>
              </a:ext>
            </a:extLst>
          </p:cNvPr>
          <p:cNvCxnSpPr>
            <a:endCxn id="33" idx="0"/>
          </p:cNvCxnSpPr>
          <p:nvPr/>
        </p:nvCxnSpPr>
        <p:spPr>
          <a:xfrm flipH="1">
            <a:off x="1714500" y="781050"/>
            <a:ext cx="35708" cy="9492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EB75C3-E2A7-4239-AE6C-2C6047C196D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665362" y="774762"/>
            <a:ext cx="9453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DD91D-95A1-473D-897D-9D6D755ED2F7}"/>
              </a:ext>
            </a:extLst>
          </p:cNvPr>
          <p:cNvCxnSpPr>
            <a:stCxn id="35" idx="0"/>
          </p:cNvCxnSpPr>
          <p:nvPr/>
        </p:nvCxnSpPr>
        <p:spPr>
          <a:xfrm flipV="1">
            <a:off x="9589285" y="774762"/>
            <a:ext cx="21440" cy="955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BDF224-CA34-4516-BA67-37117E7C4A5C}"/>
              </a:ext>
            </a:extLst>
          </p:cNvPr>
          <p:cNvCxnSpPr>
            <a:stCxn id="40" idx="0"/>
            <a:endCxn id="38" idx="2"/>
          </p:cNvCxnSpPr>
          <p:nvPr/>
        </p:nvCxnSpPr>
        <p:spPr>
          <a:xfrm flipV="1">
            <a:off x="5805493" y="4219574"/>
            <a:ext cx="1" cy="4667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42B1EA-DA1C-414D-BA64-7F47EEC63A4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839327" y="3762374"/>
            <a:ext cx="0" cy="9524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ECBD9-0566-4246-B665-2A6443320159}"/>
              </a:ext>
            </a:extLst>
          </p:cNvPr>
          <p:cNvCxnSpPr>
            <a:stCxn id="38" idx="3"/>
          </p:cNvCxnSpPr>
          <p:nvPr/>
        </p:nvCxnSpPr>
        <p:spPr>
          <a:xfrm>
            <a:off x="8882066" y="3762374"/>
            <a:ext cx="9572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78D082-3B7E-4E54-87A2-BF6399F0FF28}"/>
              </a:ext>
            </a:extLst>
          </p:cNvPr>
          <p:cNvCxnSpPr>
            <a:stCxn id="38" idx="1"/>
          </p:cNvCxnSpPr>
          <p:nvPr/>
        </p:nvCxnSpPr>
        <p:spPr>
          <a:xfrm flipH="1">
            <a:off x="1678792" y="3762374"/>
            <a:ext cx="10501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540552-351B-42EB-BA95-12BCA4D6EAED}"/>
              </a:ext>
            </a:extLst>
          </p:cNvPr>
          <p:cNvCxnSpPr>
            <a:stCxn id="39" idx="0"/>
          </p:cNvCxnSpPr>
          <p:nvPr/>
        </p:nvCxnSpPr>
        <p:spPr>
          <a:xfrm flipV="1">
            <a:off x="1678792" y="3762374"/>
            <a:ext cx="0" cy="923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D07B0C-2FAF-4FD9-8CD5-BE5E1303D91A}"/>
              </a:ext>
            </a:extLst>
          </p:cNvPr>
          <p:cNvSpPr/>
          <p:nvPr/>
        </p:nvSpPr>
        <p:spPr>
          <a:xfrm>
            <a:off x="10698966" y="161925"/>
            <a:ext cx="1350159" cy="7303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AÑOS 2021- 2024</a:t>
            </a:r>
          </a:p>
        </p:txBody>
      </p:sp>
    </p:spTree>
    <p:extLst>
      <p:ext uri="{BB962C8B-B14F-4D97-AF65-F5344CB8AC3E}">
        <p14:creationId xmlns:p14="http://schemas.microsoft.com/office/powerpoint/2010/main" val="23202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2E759E1F-DA45-496B-AA21-836AEF05C5E4}"/>
              </a:ext>
            </a:extLst>
          </p:cNvPr>
          <p:cNvSpPr/>
          <p:nvPr/>
        </p:nvSpPr>
        <p:spPr>
          <a:xfrm>
            <a:off x="664370" y="1730304"/>
            <a:ext cx="2100259" cy="73038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NIÑAS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1.114</a:t>
            </a:r>
          </a:p>
          <a:p>
            <a:pPr algn="ctr"/>
            <a:endParaRPr lang="es-ES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6CEB38F-171C-44F6-8EAA-0B30C610FE64}"/>
              </a:ext>
            </a:extLst>
          </p:cNvPr>
          <p:cNvSpPr/>
          <p:nvPr/>
        </p:nvSpPr>
        <p:spPr>
          <a:xfrm>
            <a:off x="4574377" y="1730304"/>
            <a:ext cx="2028823" cy="730379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NIÑOS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1.932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ACC341D6-1603-4357-AA9B-0813710FCA5B}"/>
              </a:ext>
            </a:extLst>
          </p:cNvPr>
          <p:cNvSpPr/>
          <p:nvPr/>
        </p:nvSpPr>
        <p:spPr>
          <a:xfrm>
            <a:off x="8665362" y="1730304"/>
            <a:ext cx="1847846" cy="73038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DESCONOCIDO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738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F1AF45-8C0A-40EF-8404-A60E4EDD6FF5}"/>
              </a:ext>
            </a:extLst>
          </p:cNvPr>
          <p:cNvSpPr/>
          <p:nvPr/>
        </p:nvSpPr>
        <p:spPr>
          <a:xfrm>
            <a:off x="2512217" y="317562"/>
            <a:ext cx="6153145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HERIDOS INFANTILES (0-11 años)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3.784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A3FF6A93-BA2B-4075-8958-DF253426F317}"/>
              </a:ext>
            </a:extLst>
          </p:cNvPr>
          <p:cNvSpPr/>
          <p:nvPr/>
        </p:nvSpPr>
        <p:spPr>
          <a:xfrm>
            <a:off x="2728921" y="3305174"/>
            <a:ext cx="6153145" cy="914400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HERIDOS ADOLESCENTES (12-17 años)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3.590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0B7BB44F-7D9B-4783-86E1-8E7CC7A217B3}"/>
              </a:ext>
            </a:extLst>
          </p:cNvPr>
          <p:cNvSpPr/>
          <p:nvPr/>
        </p:nvSpPr>
        <p:spPr>
          <a:xfrm>
            <a:off x="664370" y="4686300"/>
            <a:ext cx="2100259" cy="730380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CHICAS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578</a:t>
            </a:r>
          </a:p>
          <a:p>
            <a:pPr algn="ctr"/>
            <a:endParaRPr lang="es-ES" dirty="0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9115DD8B-5C51-4E69-AD6E-BE5CB2C0BB4E}"/>
              </a:ext>
            </a:extLst>
          </p:cNvPr>
          <p:cNvSpPr/>
          <p:nvPr/>
        </p:nvSpPr>
        <p:spPr>
          <a:xfrm>
            <a:off x="4755363" y="4686300"/>
            <a:ext cx="2100259" cy="73037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CHICOS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2.492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B5DC106-D872-4518-8467-411C2FA23681}"/>
              </a:ext>
            </a:extLst>
          </p:cNvPr>
          <p:cNvSpPr/>
          <p:nvPr/>
        </p:nvSpPr>
        <p:spPr>
          <a:xfrm>
            <a:off x="8915404" y="4714872"/>
            <a:ext cx="1847846" cy="730380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DESCONOCIDO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520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D935C9-B668-4BAF-8465-4F65182891F3}"/>
              </a:ext>
            </a:extLst>
          </p:cNvPr>
          <p:cNvCxnSpPr>
            <a:stCxn id="37" idx="2"/>
            <a:endCxn id="34" idx="0"/>
          </p:cNvCxnSpPr>
          <p:nvPr/>
        </p:nvCxnSpPr>
        <p:spPr>
          <a:xfrm flipH="1">
            <a:off x="5588789" y="1231962"/>
            <a:ext cx="1" cy="49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9B22EE-0D9D-4ED3-BBD7-F1A1DFF4012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714500" y="774762"/>
            <a:ext cx="79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6F8D7-8688-4B4A-A534-036FCD28797C}"/>
              </a:ext>
            </a:extLst>
          </p:cNvPr>
          <p:cNvCxnSpPr>
            <a:endCxn id="33" idx="0"/>
          </p:cNvCxnSpPr>
          <p:nvPr/>
        </p:nvCxnSpPr>
        <p:spPr>
          <a:xfrm flipH="1">
            <a:off x="1714500" y="781050"/>
            <a:ext cx="35708" cy="94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EB75C3-E2A7-4239-AE6C-2C6047C196D8}"/>
              </a:ext>
            </a:extLst>
          </p:cNvPr>
          <p:cNvCxnSpPr>
            <a:stCxn id="37" idx="3"/>
          </p:cNvCxnSpPr>
          <p:nvPr/>
        </p:nvCxnSpPr>
        <p:spPr>
          <a:xfrm>
            <a:off x="8665362" y="774762"/>
            <a:ext cx="945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DD91D-95A1-473D-897D-9D6D755ED2F7}"/>
              </a:ext>
            </a:extLst>
          </p:cNvPr>
          <p:cNvCxnSpPr>
            <a:stCxn id="35" idx="0"/>
          </p:cNvCxnSpPr>
          <p:nvPr/>
        </p:nvCxnSpPr>
        <p:spPr>
          <a:xfrm flipV="1">
            <a:off x="9589285" y="774762"/>
            <a:ext cx="21440" cy="95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BDF224-CA34-4516-BA67-37117E7C4A5C}"/>
              </a:ext>
            </a:extLst>
          </p:cNvPr>
          <p:cNvCxnSpPr>
            <a:stCxn id="40" idx="0"/>
            <a:endCxn id="38" idx="2"/>
          </p:cNvCxnSpPr>
          <p:nvPr/>
        </p:nvCxnSpPr>
        <p:spPr>
          <a:xfrm flipV="1">
            <a:off x="5805493" y="4219574"/>
            <a:ext cx="1" cy="46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42B1EA-DA1C-414D-BA64-7F47EEC63A4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839327" y="3762374"/>
            <a:ext cx="0" cy="95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ECBD9-0566-4246-B665-2A6443320159}"/>
              </a:ext>
            </a:extLst>
          </p:cNvPr>
          <p:cNvCxnSpPr>
            <a:stCxn id="38" idx="3"/>
          </p:cNvCxnSpPr>
          <p:nvPr/>
        </p:nvCxnSpPr>
        <p:spPr>
          <a:xfrm>
            <a:off x="8882066" y="3762374"/>
            <a:ext cx="95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78D082-3B7E-4E54-87A2-BF6399F0FF28}"/>
              </a:ext>
            </a:extLst>
          </p:cNvPr>
          <p:cNvCxnSpPr>
            <a:stCxn id="38" idx="1"/>
          </p:cNvCxnSpPr>
          <p:nvPr/>
        </p:nvCxnSpPr>
        <p:spPr>
          <a:xfrm flipH="1">
            <a:off x="1678792" y="3762374"/>
            <a:ext cx="1050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540552-351B-42EB-BA95-12BCA4D6EAED}"/>
              </a:ext>
            </a:extLst>
          </p:cNvPr>
          <p:cNvCxnSpPr>
            <a:stCxn id="39" idx="0"/>
          </p:cNvCxnSpPr>
          <p:nvPr/>
        </p:nvCxnSpPr>
        <p:spPr>
          <a:xfrm flipV="1">
            <a:off x="1714500" y="3762374"/>
            <a:ext cx="0" cy="923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025DCD-AB41-4CD4-A0BC-1E632971D0B2}"/>
              </a:ext>
            </a:extLst>
          </p:cNvPr>
          <p:cNvSpPr/>
          <p:nvPr/>
        </p:nvSpPr>
        <p:spPr>
          <a:xfrm>
            <a:off x="10477500" y="161925"/>
            <a:ext cx="1571626" cy="7303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AÑOS </a:t>
            </a:r>
          </a:p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2021- 2024</a:t>
            </a:r>
          </a:p>
        </p:txBody>
      </p:sp>
    </p:spTree>
    <p:extLst>
      <p:ext uri="{BB962C8B-B14F-4D97-AF65-F5344CB8AC3E}">
        <p14:creationId xmlns:p14="http://schemas.microsoft.com/office/powerpoint/2010/main" val="12735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9B0-DB1E-4DB3-9423-C614DE05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39550" cy="835025"/>
          </a:xfrm>
        </p:spPr>
        <p:txBody>
          <a:bodyPr>
            <a:norm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+mn-lt"/>
              </a:rPr>
              <a:t>DISTRIBUCIÓN DE VÍCTIMAS POR GÉNERO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3408F6-30EA-459B-AB3E-11649B6CC5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099" y="1550540"/>
            <a:ext cx="5829301" cy="44756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EA405E-44ED-4445-A029-C72CF84D0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9876" y="1567514"/>
            <a:ext cx="5257799" cy="4441662"/>
          </a:xfrm>
        </p:spPr>
      </p:pic>
    </p:spTree>
    <p:extLst>
      <p:ext uri="{BB962C8B-B14F-4D97-AF65-F5344CB8AC3E}">
        <p14:creationId xmlns:p14="http://schemas.microsoft.com/office/powerpoint/2010/main" val="290031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9D3D-95FF-416D-B6B2-9C6E55B4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76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Los Estados con mayor número de Víctimas son: Texas, Illinois y California</a:t>
            </a:r>
            <a:endParaRPr lang="es-ES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C9D61-0E1A-4FFE-9651-45B9E01B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2476"/>
            <a:ext cx="12192000" cy="6105524"/>
          </a:xfrm>
        </p:spPr>
      </p:pic>
    </p:spTree>
    <p:extLst>
      <p:ext uri="{BB962C8B-B14F-4D97-AF65-F5344CB8AC3E}">
        <p14:creationId xmlns:p14="http://schemas.microsoft.com/office/powerpoint/2010/main" val="192128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179E-4CFD-4A05-8C90-EEBF2E93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Los Estados con mayor número de Heridos son: Illinois y Texas</a:t>
            </a:r>
            <a:endParaRPr lang="es-E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43758-C369-4359-8C3D-6EF846F0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25"/>
            <a:ext cx="12192000" cy="6048374"/>
          </a:xfrm>
        </p:spPr>
      </p:pic>
    </p:spTree>
    <p:extLst>
      <p:ext uri="{BB962C8B-B14F-4D97-AF65-F5344CB8AC3E}">
        <p14:creationId xmlns:p14="http://schemas.microsoft.com/office/powerpoint/2010/main" val="408161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848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DISTRIBUCIÓN DE VÍCTIMAS POR GÉNERO</vt:lpstr>
      <vt:lpstr>Los Estados con mayor número de Víctimas son: Texas, Illinois y California</vt:lpstr>
      <vt:lpstr>Los Estados con mayor número de Heridos son: Illinois y Texas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armas de fuego (NICS)</dc:title>
  <dc:creator>Yanelis Gonzalez</dc:creator>
  <cp:lastModifiedBy>Yanelis Gonzalez</cp:lastModifiedBy>
  <cp:revision>176</cp:revision>
  <dcterms:created xsi:type="dcterms:W3CDTF">2024-12-30T22:24:11Z</dcterms:created>
  <dcterms:modified xsi:type="dcterms:W3CDTF">2025-01-15T14:26:10Z</dcterms:modified>
</cp:coreProperties>
</file>