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5e668bf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5e668bf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5e668bf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5e668bf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5e668bf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b5e668bf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5e668bf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5e668bf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5e668bf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5e668bf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5e668bf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5e668bf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43075" y="1693500"/>
            <a:ext cx="4996200" cy="9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Montserrat"/>
                <a:ea typeface="Montserrat"/>
                <a:cs typeface="Montserrat"/>
                <a:sym typeface="Montserrat"/>
              </a:rPr>
              <a:t>Búsqueda</a:t>
            </a:r>
            <a:r>
              <a:rPr lang="es">
                <a:latin typeface="Montserrat"/>
                <a:ea typeface="Montserrat"/>
                <a:cs typeface="Montserrat"/>
                <a:sym typeface="Montserrat"/>
              </a:rPr>
              <a:t> Binaria</a:t>
            </a:r>
            <a:endParaRPr>
              <a:latin typeface="Montserrat"/>
              <a:ea typeface="Montserrat"/>
              <a:cs typeface="Montserrat"/>
              <a:sym typeface="Montserrat"/>
            </a:endParaRPr>
          </a:p>
        </p:txBody>
      </p:sp>
      <p:sp>
        <p:nvSpPr>
          <p:cNvPr id="135" name="Google Shape;135;p13"/>
          <p:cNvSpPr txBox="1"/>
          <p:nvPr>
            <p:ph idx="1" type="subTitle"/>
          </p:nvPr>
        </p:nvSpPr>
        <p:spPr>
          <a:xfrm>
            <a:off x="6256450" y="2334600"/>
            <a:ext cx="2193600" cy="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Jhonatan Tamayo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808775"/>
            <a:ext cx="7038900" cy="5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a:t>
            </a:r>
            <a:r>
              <a:rPr lang="es"/>
              <a:t> funciona la </a:t>
            </a:r>
            <a:r>
              <a:rPr lang="es"/>
              <a:t>búsqueda</a:t>
            </a:r>
            <a:r>
              <a:rPr lang="es"/>
              <a:t> binaria</a:t>
            </a:r>
            <a:endParaRPr/>
          </a:p>
        </p:txBody>
      </p:sp>
      <p:sp>
        <p:nvSpPr>
          <p:cNvPr id="141" name="Google Shape;141;p14"/>
          <p:cNvSpPr txBox="1"/>
          <p:nvPr>
            <p:ph idx="1" type="body"/>
          </p:nvPr>
        </p:nvSpPr>
        <p:spPr>
          <a:xfrm>
            <a:off x="1042200" y="1552725"/>
            <a:ext cx="7549500" cy="2911200"/>
          </a:xfrm>
          <a:prstGeom prst="rect">
            <a:avLst/>
          </a:prstGeom>
          <a:solidFill>
            <a:schemeClr val="dk2"/>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lang="es">
                <a:solidFill>
                  <a:srgbClr val="000000"/>
                </a:solidFill>
                <a:latin typeface="Montserrat"/>
                <a:ea typeface="Montserrat"/>
                <a:cs typeface="Montserrat"/>
                <a:sym typeface="Montserrat"/>
              </a:rPr>
              <a:t>La  </a:t>
            </a:r>
            <a:r>
              <a:rPr b="1" lang="es">
                <a:solidFill>
                  <a:srgbClr val="000000"/>
                </a:solidFill>
                <a:latin typeface="Montserrat"/>
                <a:ea typeface="Montserrat"/>
                <a:cs typeface="Montserrat"/>
                <a:sym typeface="Montserrat"/>
              </a:rPr>
              <a:t>algoritmo de búsqueda binaria </a:t>
            </a:r>
            <a:r>
              <a:rPr lang="es">
                <a:solidFill>
                  <a:srgbClr val="000000"/>
                </a:solidFill>
                <a:latin typeface="Montserrat"/>
                <a:ea typeface="Montserrat"/>
                <a:cs typeface="Montserrat"/>
                <a:sym typeface="Montserrat"/>
              </a:rPr>
              <a:t>itera sobre la matriz y verifica el elemento del medio, si lo encuentra, luego detiene el programa. De lo contrario, si el elemento intermedio es menor que el elemento requerido, omite la parte izquierda de la matriz del elemento intermedio de la búsqueda. De lo contrario, si el elemento intermedio es mayor que el elemento requerido, omite la parte derecha de la matriz del elemento intermedio de la búsqueda.</a:t>
            </a:r>
            <a:endParaRPr>
              <a:solidFill>
                <a:srgbClr val="000000"/>
              </a:solidFill>
              <a:latin typeface="Montserrat"/>
              <a:ea typeface="Montserrat"/>
              <a:cs typeface="Montserrat"/>
              <a:sym typeface="Montserrat"/>
            </a:endParaRPr>
          </a:p>
          <a:p>
            <a:pPr indent="0" lvl="0" marL="0" rtl="0" algn="l">
              <a:spcBef>
                <a:spcPts val="1200"/>
              </a:spcBef>
              <a:spcAft>
                <a:spcPts val="0"/>
              </a:spcAft>
              <a:buNone/>
            </a:pPr>
            <a:r>
              <a:rPr lang="es">
                <a:solidFill>
                  <a:srgbClr val="000000"/>
                </a:solidFill>
                <a:latin typeface="Montserrat"/>
                <a:ea typeface="Montserrat"/>
                <a:cs typeface="Montserrat"/>
                <a:sym typeface="Montserrat"/>
              </a:rPr>
              <a:t>En cada iteración, el algoritmo de búsqueda binaria reduce el área para buscar el elemento. Por tanto, el número de comprobaciones es menor que el número de comprobaciones realizadas en el algoritmo de búsqueda lineal.</a:t>
            </a:r>
            <a:endParaRPr>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1742400" cy="514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297500" y="1411875"/>
            <a:ext cx="7038900" cy="305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1742400" cy="514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297500" y="1426700"/>
            <a:ext cx="7038900" cy="305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1742400" cy="514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1297500" y="1382225"/>
            <a:ext cx="7038900" cy="309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1742400" cy="514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1297500" y="1382225"/>
            <a:ext cx="7038900" cy="309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1742400" cy="514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1297500" y="1352575"/>
            <a:ext cx="7038900" cy="312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