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9" r:id="rId4"/>
    <p:sldId id="261" r:id="rId5"/>
    <p:sldId id="262" r:id="rId6"/>
    <p:sldId id="264" r:id="rId7"/>
    <p:sldId id="263" r:id="rId8"/>
    <p:sldId id="266"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16AD6F-B7E1-4ACE-9257-7ABDB2BF3B4F}" type="datetimeFigureOut">
              <a:rPr lang="es-CL" smtClean="0"/>
              <a:t>11-01-2023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323245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16AD6F-B7E1-4ACE-9257-7ABDB2BF3B4F}" type="datetimeFigureOut">
              <a:rPr lang="es-CL" smtClean="0"/>
              <a:t>11-01-2023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107614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16AD6F-B7E1-4ACE-9257-7ABDB2BF3B4F}" type="datetimeFigureOut">
              <a:rPr lang="es-CL" smtClean="0"/>
              <a:t>11-01-2023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670645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16AD6F-B7E1-4ACE-9257-7ABDB2BF3B4F}" type="datetimeFigureOut">
              <a:rPr lang="es-CL" smtClean="0"/>
              <a:t>11-01-2023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1B0382F-0988-46FE-A413-6400D7F2BBF2}" type="slidenum">
              <a:rPr lang="es-CL" smtClean="0"/>
              <a:t>‹Nº›</a:t>
            </a:fld>
            <a:endParaRPr lang="es-C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2455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16AD6F-B7E1-4ACE-9257-7ABDB2BF3B4F}" type="datetimeFigureOut">
              <a:rPr lang="es-CL" smtClean="0"/>
              <a:t>11-01-2023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857671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16AD6F-B7E1-4ACE-9257-7ABDB2BF3B4F}" type="datetimeFigureOut">
              <a:rPr lang="es-CL" smtClean="0"/>
              <a:t>11-01-2023</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4084773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16AD6F-B7E1-4ACE-9257-7ABDB2BF3B4F}" type="datetimeFigureOut">
              <a:rPr lang="es-CL" smtClean="0"/>
              <a:t>11-01-2023</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171188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16AD6F-B7E1-4ACE-9257-7ABDB2BF3B4F}" type="datetimeFigureOut">
              <a:rPr lang="es-CL" smtClean="0"/>
              <a:t>11-01-2023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310262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16AD6F-B7E1-4ACE-9257-7ABDB2BF3B4F}" type="datetimeFigureOut">
              <a:rPr lang="es-CL" smtClean="0"/>
              <a:t>11-01-2023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235607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16AD6F-B7E1-4ACE-9257-7ABDB2BF3B4F}" type="datetimeFigureOut">
              <a:rPr lang="es-CL" smtClean="0"/>
              <a:t>11-01-2023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97212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16AD6F-B7E1-4ACE-9257-7ABDB2BF3B4F}" type="datetimeFigureOut">
              <a:rPr lang="es-CL" smtClean="0"/>
              <a:t>11-01-2023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256616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16AD6F-B7E1-4ACE-9257-7ABDB2BF3B4F}" type="datetimeFigureOut">
              <a:rPr lang="es-CL" smtClean="0"/>
              <a:t>11-01-2023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8025830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16AD6F-B7E1-4ACE-9257-7ABDB2BF3B4F}" type="datetimeFigureOut">
              <a:rPr lang="es-CL" smtClean="0"/>
              <a:t>11-01-2023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6566517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16AD6F-B7E1-4ACE-9257-7ABDB2BF3B4F}" type="datetimeFigureOut">
              <a:rPr lang="es-CL" smtClean="0"/>
              <a:t>11-01-2023</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360653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6AD6F-B7E1-4ACE-9257-7ABDB2BF3B4F}" type="datetimeFigureOut">
              <a:rPr lang="es-CL" smtClean="0"/>
              <a:t>11-01-2023</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335854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16AD6F-B7E1-4ACE-9257-7ABDB2BF3B4F}" type="datetimeFigureOut">
              <a:rPr lang="es-CL" smtClean="0"/>
              <a:t>11-01-2023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14593149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16AD6F-B7E1-4ACE-9257-7ABDB2BF3B4F}" type="datetimeFigureOut">
              <a:rPr lang="es-CL" smtClean="0"/>
              <a:t>11-01-2023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1B0382F-0988-46FE-A413-6400D7F2BBF2}" type="slidenum">
              <a:rPr lang="es-CL" smtClean="0"/>
              <a:t>‹Nº›</a:t>
            </a:fld>
            <a:endParaRPr lang="es-CL"/>
          </a:p>
        </p:txBody>
      </p:sp>
    </p:spTree>
    <p:extLst>
      <p:ext uri="{BB962C8B-B14F-4D97-AF65-F5344CB8AC3E}">
        <p14:creationId xmlns:p14="http://schemas.microsoft.com/office/powerpoint/2010/main" val="186929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16AD6F-B7E1-4ACE-9257-7ABDB2BF3B4F}" type="datetimeFigureOut">
              <a:rPr lang="es-CL" smtClean="0"/>
              <a:t>11-01-2023</a:t>
            </a:fld>
            <a:endParaRPr lang="es-C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B0382F-0988-46FE-A413-6400D7F2BBF2}" type="slidenum">
              <a:rPr lang="es-CL" smtClean="0"/>
              <a:t>‹Nº›</a:t>
            </a:fld>
            <a:endParaRPr lang="es-CL"/>
          </a:p>
        </p:txBody>
      </p:sp>
    </p:spTree>
    <p:extLst>
      <p:ext uri="{BB962C8B-B14F-4D97-AF65-F5344CB8AC3E}">
        <p14:creationId xmlns:p14="http://schemas.microsoft.com/office/powerpoint/2010/main" val="2385165552"/>
      </p:ext>
    </p:extLst>
  </p:cSld>
  <p:clrMap bg1="dk1" tx1="lt1" bg2="dk2"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 id="214748393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4610CE3-7404-E1D7-9600-C1CF166777AF}"/>
              </a:ext>
            </a:extLst>
          </p:cNvPr>
          <p:cNvSpPr txBox="1"/>
          <p:nvPr/>
        </p:nvSpPr>
        <p:spPr>
          <a:xfrm>
            <a:off x="3134986" y="863664"/>
            <a:ext cx="5343525" cy="3416320"/>
          </a:xfrm>
          <a:prstGeom prst="rect">
            <a:avLst/>
          </a:prstGeom>
          <a:noFill/>
        </p:spPr>
        <p:txBody>
          <a:bodyPr wrap="square" rtlCol="0">
            <a:spAutoFit/>
          </a:bodyPr>
          <a:lstStyle/>
          <a:p>
            <a:pPr algn="ctr"/>
            <a:r>
              <a:rPr lang="es-ES" sz="5400" dirty="0"/>
              <a:t>PROYECTO FINAL</a:t>
            </a:r>
          </a:p>
          <a:p>
            <a:pPr algn="ctr"/>
            <a:r>
              <a:rPr lang="es-ES" sz="5400" u="sng" dirty="0"/>
              <a:t>DATA ANALYTICS</a:t>
            </a:r>
            <a:endParaRPr lang="es-CL" sz="5400" u="sng" dirty="0"/>
          </a:p>
        </p:txBody>
      </p:sp>
      <p:sp>
        <p:nvSpPr>
          <p:cNvPr id="5" name="CuadroTexto 4">
            <a:extLst>
              <a:ext uri="{FF2B5EF4-FFF2-40B4-BE49-F238E27FC236}">
                <a16:creationId xmlns:a16="http://schemas.microsoft.com/office/drawing/2014/main" id="{0C2425C3-3786-77F1-690C-5652712EE47C}"/>
              </a:ext>
            </a:extLst>
          </p:cNvPr>
          <p:cNvSpPr txBox="1"/>
          <p:nvPr/>
        </p:nvSpPr>
        <p:spPr>
          <a:xfrm>
            <a:off x="-263678" y="5470247"/>
            <a:ext cx="2761959" cy="1077218"/>
          </a:xfrm>
          <a:prstGeom prst="rect">
            <a:avLst/>
          </a:prstGeom>
          <a:noFill/>
        </p:spPr>
        <p:txBody>
          <a:bodyPr wrap="square" rtlCol="0">
            <a:spAutoFit/>
          </a:bodyPr>
          <a:lstStyle/>
          <a:p>
            <a:pPr algn="ctr"/>
            <a:r>
              <a:rPr lang="es-ES" sz="3200" dirty="0"/>
              <a:t>DIEGO YAÑEZ</a:t>
            </a:r>
            <a:endParaRPr lang="es-CL" sz="3200" u="sng" dirty="0"/>
          </a:p>
        </p:txBody>
      </p:sp>
    </p:spTree>
    <p:extLst>
      <p:ext uri="{BB962C8B-B14F-4D97-AF65-F5344CB8AC3E}">
        <p14:creationId xmlns:p14="http://schemas.microsoft.com/office/powerpoint/2010/main" val="226793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312800D-D0A9-FB67-8B01-0503DD331A4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19660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6272DF-74E6-FB77-5726-F01061800DEE}"/>
              </a:ext>
            </a:extLst>
          </p:cNvPr>
          <p:cNvSpPr txBox="1"/>
          <p:nvPr/>
        </p:nvSpPr>
        <p:spPr>
          <a:xfrm>
            <a:off x="2097833" y="285176"/>
            <a:ext cx="7996334" cy="923330"/>
          </a:xfrm>
          <a:prstGeom prst="rect">
            <a:avLst/>
          </a:prstGeom>
          <a:noFill/>
        </p:spPr>
        <p:txBody>
          <a:bodyPr wrap="square" rtlCol="0">
            <a:spAutoFit/>
          </a:bodyPr>
          <a:lstStyle/>
          <a:p>
            <a:pPr algn="ctr"/>
            <a:r>
              <a:rPr lang="es-ES" sz="5400" u="sng" dirty="0"/>
              <a:t>Conclusiones</a:t>
            </a:r>
            <a:endParaRPr lang="es-CL" sz="5400" u="sng" dirty="0"/>
          </a:p>
        </p:txBody>
      </p:sp>
      <p:sp>
        <p:nvSpPr>
          <p:cNvPr id="3" name="CuadroTexto 2">
            <a:extLst>
              <a:ext uri="{FF2B5EF4-FFF2-40B4-BE49-F238E27FC236}">
                <a16:creationId xmlns:a16="http://schemas.microsoft.com/office/drawing/2014/main" id="{06EF21F3-A4BD-3426-B7FA-E3A949C5BE36}"/>
              </a:ext>
            </a:extLst>
          </p:cNvPr>
          <p:cNvSpPr txBox="1"/>
          <p:nvPr/>
        </p:nvSpPr>
        <p:spPr>
          <a:xfrm>
            <a:off x="513185" y="1208506"/>
            <a:ext cx="11355354" cy="5401479"/>
          </a:xfrm>
          <a:prstGeom prst="rect">
            <a:avLst/>
          </a:prstGeom>
          <a:solidFill>
            <a:schemeClr val="tx2">
              <a:lumMod val="10000"/>
              <a:alpha val="76000"/>
            </a:schemeClr>
          </a:solidFill>
          <a:ln cap="rnd">
            <a:solidFill>
              <a:schemeClr val="accent1">
                <a:lumMod val="75000"/>
              </a:schemeClr>
            </a:solidFill>
          </a:ln>
        </p:spPr>
        <p:txBody>
          <a:bodyPr wrap="square" rtlCol="0">
            <a:spAutoFit/>
          </a:bodyPr>
          <a:lstStyle/>
          <a:p>
            <a:pPr marL="342900" indent="-342900" algn="just">
              <a:buFont typeface="Arial" panose="020B0604020202020204" pitchFamily="34" charset="0"/>
              <a:buChar char="•"/>
            </a:pPr>
            <a:r>
              <a:rPr lang="es-ES" sz="1500" dirty="0"/>
              <a:t>Daniel </a:t>
            </a:r>
            <a:r>
              <a:rPr lang="es-ES" sz="1500" dirty="0" err="1"/>
              <a:t>Sturridge</a:t>
            </a:r>
            <a:r>
              <a:rPr lang="es-ES" sz="1500" dirty="0"/>
              <a:t> pareciera ser el jugador que mejores estadísticas presenta. De cara a portería es quien tiene la mejor ponderación de goles por minuto, pero además, también presenta una buena cantidad de asistencias por minuto.  Un factor que puede frenar su contratación, es la edad.</a:t>
            </a:r>
          </a:p>
          <a:p>
            <a:pPr marL="342900" indent="-342900" algn="just">
              <a:buFont typeface="Arial" panose="020B0604020202020204" pitchFamily="34" charset="0"/>
              <a:buChar char="•"/>
            </a:pPr>
            <a:r>
              <a:rPr lang="es-ES" sz="1500" dirty="0"/>
              <a:t>Luka </a:t>
            </a:r>
            <a:r>
              <a:rPr lang="es-ES" sz="1500" dirty="0" err="1"/>
              <a:t>Jovic</a:t>
            </a:r>
            <a:r>
              <a:rPr lang="es-ES" sz="1500" dirty="0"/>
              <a:t> resulta ser una buena opción para clubes que busquen un goleador, ya que presenta buenas estadísticas de cara al arco y posee buena proyección por la edad que tiene.</a:t>
            </a:r>
          </a:p>
          <a:p>
            <a:pPr marL="342900" indent="-342900" algn="just">
              <a:buFont typeface="Arial" panose="020B0604020202020204" pitchFamily="34" charset="0"/>
              <a:buChar char="•"/>
            </a:pPr>
            <a:r>
              <a:rPr lang="es-ES" sz="1500" dirty="0"/>
              <a:t>Si vemos a los asistidores, Diego </a:t>
            </a:r>
            <a:r>
              <a:rPr lang="es-ES" sz="1500" dirty="0" err="1"/>
              <a:t>Rolán</a:t>
            </a:r>
            <a:r>
              <a:rPr lang="es-ES" sz="1500" dirty="0"/>
              <a:t> puede ser una buena opción al tener buenas estadísticas y ser un jugador proveniente de Sudamérica, lo cual significa que el pase del jugador puede ser de bajo costo.</a:t>
            </a:r>
          </a:p>
          <a:p>
            <a:pPr marL="342900" indent="-342900" algn="just">
              <a:buFont typeface="Arial" panose="020B0604020202020204" pitchFamily="34" charset="0"/>
              <a:buChar char="•"/>
            </a:pPr>
            <a:r>
              <a:rPr lang="es-ES" sz="1500" dirty="0"/>
              <a:t>Un jugador con una gran cantidad de pases clave puede significar que sus compañeros no materializan las opciones que estos jugadores crean. Payet, </a:t>
            </a:r>
            <a:r>
              <a:rPr lang="es-ES" sz="1500" dirty="0" err="1"/>
              <a:t>Ozil</a:t>
            </a:r>
            <a:r>
              <a:rPr lang="es-ES" sz="1500" dirty="0"/>
              <a:t> y </a:t>
            </a:r>
            <a:r>
              <a:rPr lang="es-ES" sz="1500" dirty="0" err="1"/>
              <a:t>Birsa</a:t>
            </a:r>
            <a:r>
              <a:rPr lang="es-ES" sz="1500" dirty="0"/>
              <a:t> probablemente sean buenos asistidores.</a:t>
            </a:r>
          </a:p>
          <a:p>
            <a:pPr marL="342900" indent="-342900" algn="just">
              <a:buFont typeface="Arial" panose="020B0604020202020204" pitchFamily="34" charset="0"/>
              <a:buChar char="•"/>
            </a:pPr>
            <a:r>
              <a:rPr lang="es-ES" sz="1500" dirty="0"/>
              <a:t>Al filtrar por “Defensa Lateral Izquierdo”, sorprendentemente se puede encontrar a Alexander </a:t>
            </a:r>
            <a:r>
              <a:rPr lang="es-ES" sz="1500" dirty="0" err="1"/>
              <a:t>Kolarov</a:t>
            </a:r>
            <a:r>
              <a:rPr lang="es-ES" sz="1500" dirty="0"/>
              <a:t> como un gran realizador de goles, siendo un gran porcentaje de ellos de tiro libre. Además es un gran realizador de pases claves.</a:t>
            </a:r>
          </a:p>
          <a:p>
            <a:pPr marL="342900" indent="-342900" algn="just">
              <a:buFont typeface="Arial" panose="020B0604020202020204" pitchFamily="34" charset="0"/>
              <a:buChar char="•"/>
            </a:pPr>
            <a:r>
              <a:rPr lang="es-ES" sz="1500" dirty="0"/>
              <a:t>Si un club tuviese una gran plantilla y buscase un revulsivo desde el banco, </a:t>
            </a:r>
            <a:r>
              <a:rPr lang="es-ES" sz="1500" dirty="0" err="1"/>
              <a:t>Dries</a:t>
            </a:r>
            <a:r>
              <a:rPr lang="es-ES" sz="1500" dirty="0"/>
              <a:t> </a:t>
            </a:r>
            <a:r>
              <a:rPr lang="es-ES" sz="1500" dirty="0" err="1"/>
              <a:t>Mertens</a:t>
            </a:r>
            <a:r>
              <a:rPr lang="es-ES" sz="1500" dirty="0"/>
              <a:t> y Luis Muriel son jugadores que cuando sustituyen a otro jugador, marcan una gran diferencia con un promedio de 5 y 4 pases claves por partido como sustituto.</a:t>
            </a:r>
          </a:p>
          <a:p>
            <a:pPr marL="342900" indent="-342900" algn="just">
              <a:buFont typeface="Arial" panose="020B0604020202020204" pitchFamily="34" charset="0"/>
              <a:buChar char="•"/>
            </a:pPr>
            <a:r>
              <a:rPr lang="es-ES" sz="1500" dirty="0"/>
              <a:t>Otro hallazgo importante es el de </a:t>
            </a:r>
            <a:r>
              <a:rPr lang="es-ES" sz="1500" dirty="0" err="1"/>
              <a:t>Ademola</a:t>
            </a:r>
            <a:r>
              <a:rPr lang="es-ES" sz="1500" dirty="0"/>
              <a:t> </a:t>
            </a:r>
            <a:r>
              <a:rPr lang="es-ES" sz="1500" dirty="0" err="1"/>
              <a:t>Lookman</a:t>
            </a:r>
            <a:r>
              <a:rPr lang="es-ES" sz="1500" dirty="0"/>
              <a:t>, jugador que no aparece en las portadas de los noticieros el fin de semana por no ser de renombre pero que silenciosamente aparece en el ranking de los jugadores con una mayor cantidad de goles por minuto.</a:t>
            </a:r>
          </a:p>
          <a:p>
            <a:pPr marL="342900" indent="-342900" algn="just">
              <a:buFont typeface="Arial" panose="020B0604020202020204" pitchFamily="34" charset="0"/>
              <a:buChar char="•"/>
            </a:pPr>
            <a:r>
              <a:rPr lang="es-ES" sz="1500" dirty="0"/>
              <a:t>Se pueden encontrar jugadores de renombre como James </a:t>
            </a:r>
            <a:r>
              <a:rPr lang="es-ES" sz="1500" dirty="0" err="1"/>
              <a:t>Rodriguez</a:t>
            </a:r>
            <a:r>
              <a:rPr lang="es-ES" sz="1500" dirty="0"/>
              <a:t>, Cavani, Kevin De </a:t>
            </a:r>
            <a:r>
              <a:rPr lang="es-ES" sz="1500" dirty="0" err="1"/>
              <a:t>Bruyne</a:t>
            </a:r>
            <a:r>
              <a:rPr lang="es-ES" sz="1500" dirty="0"/>
              <a:t>, </a:t>
            </a:r>
            <a:r>
              <a:rPr lang="es-ES" sz="1500" dirty="0" err="1"/>
              <a:t>Origi</a:t>
            </a:r>
            <a:r>
              <a:rPr lang="es-ES" sz="1500" dirty="0"/>
              <a:t>, </a:t>
            </a:r>
            <a:r>
              <a:rPr lang="es-ES" sz="1500" dirty="0" err="1"/>
              <a:t>Fabregas</a:t>
            </a:r>
            <a:r>
              <a:rPr lang="es-ES" sz="1500" dirty="0"/>
              <a:t> o </a:t>
            </a:r>
            <a:r>
              <a:rPr lang="es-ES" sz="1500" dirty="0" err="1"/>
              <a:t>Pjanic</a:t>
            </a:r>
            <a:r>
              <a:rPr lang="es-ES" sz="1500" dirty="0"/>
              <a:t> dentro de las estadísticas, sin embargo, estos hallazgos no son tan importantes porque es sabido que son de talla mundial.</a:t>
            </a:r>
          </a:p>
          <a:p>
            <a:pPr marL="342900" indent="-342900" algn="just">
              <a:buFont typeface="Arial" panose="020B0604020202020204" pitchFamily="34" charset="0"/>
              <a:buChar char="•"/>
            </a:pPr>
            <a:r>
              <a:rPr lang="es-ES" sz="1500" dirty="0"/>
              <a:t>Al filtrar aumentando el promedio de minutos jugados, es decir, jugadores que son titulares indiscutidos y juegan una mayor cantidad de tiempo en </a:t>
            </a:r>
            <a:r>
              <a:rPr lang="es-ES" sz="1500"/>
              <a:t>los partidos, </a:t>
            </a:r>
            <a:r>
              <a:rPr lang="es-ES" sz="1500" dirty="0"/>
              <a:t>se pueden encontrar jugadores más conocidos como Messi, Cristiano Ronaldo, </a:t>
            </a:r>
            <a:r>
              <a:rPr lang="es-ES" sz="1500" dirty="0" err="1"/>
              <a:t>Lewandoski</a:t>
            </a:r>
            <a:r>
              <a:rPr lang="es-ES" sz="1500" dirty="0"/>
              <a:t>, Di María, Luis Suarez, Neymar, </a:t>
            </a:r>
            <a:r>
              <a:rPr lang="es-ES" sz="1500" dirty="0" err="1"/>
              <a:t>Jadon</a:t>
            </a:r>
            <a:r>
              <a:rPr lang="es-ES" sz="1500" dirty="0"/>
              <a:t> Sancho, </a:t>
            </a:r>
            <a:r>
              <a:rPr lang="es-ES" sz="1500" dirty="0" err="1"/>
              <a:t>Mbappe</a:t>
            </a:r>
            <a:r>
              <a:rPr lang="es-ES" sz="1500" dirty="0"/>
              <a:t>, etc.</a:t>
            </a:r>
          </a:p>
          <a:p>
            <a:pPr algn="just"/>
            <a:r>
              <a:rPr lang="es-ES" sz="1500" dirty="0"/>
              <a:t>	</a:t>
            </a:r>
            <a:endParaRPr lang="es-CL" sz="1500" dirty="0"/>
          </a:p>
        </p:txBody>
      </p:sp>
    </p:spTree>
    <p:extLst>
      <p:ext uri="{BB962C8B-B14F-4D97-AF65-F5344CB8AC3E}">
        <p14:creationId xmlns:p14="http://schemas.microsoft.com/office/powerpoint/2010/main" val="229222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4610CE3-7404-E1D7-9600-C1CF166777AF}"/>
              </a:ext>
            </a:extLst>
          </p:cNvPr>
          <p:cNvSpPr txBox="1"/>
          <p:nvPr/>
        </p:nvSpPr>
        <p:spPr>
          <a:xfrm>
            <a:off x="3134986" y="863664"/>
            <a:ext cx="5343525" cy="923330"/>
          </a:xfrm>
          <a:prstGeom prst="rect">
            <a:avLst/>
          </a:prstGeom>
          <a:noFill/>
        </p:spPr>
        <p:txBody>
          <a:bodyPr wrap="square" rtlCol="0">
            <a:spAutoFit/>
          </a:bodyPr>
          <a:lstStyle/>
          <a:p>
            <a:pPr algn="ctr"/>
            <a:r>
              <a:rPr lang="es-ES" sz="5400" u="sng" dirty="0"/>
              <a:t>OBJETIVO:</a:t>
            </a:r>
            <a:endParaRPr lang="es-CL" sz="5400" u="sng" dirty="0"/>
          </a:p>
        </p:txBody>
      </p:sp>
      <p:sp>
        <p:nvSpPr>
          <p:cNvPr id="2" name="CuadroTexto 1">
            <a:extLst>
              <a:ext uri="{FF2B5EF4-FFF2-40B4-BE49-F238E27FC236}">
                <a16:creationId xmlns:a16="http://schemas.microsoft.com/office/drawing/2014/main" id="{432922F2-6A22-30E4-4826-9605EC61C942}"/>
              </a:ext>
            </a:extLst>
          </p:cNvPr>
          <p:cNvSpPr txBox="1"/>
          <p:nvPr/>
        </p:nvSpPr>
        <p:spPr>
          <a:xfrm>
            <a:off x="1482012" y="2397948"/>
            <a:ext cx="9227976" cy="2062103"/>
          </a:xfrm>
          <a:prstGeom prst="rect">
            <a:avLst/>
          </a:prstGeom>
          <a:solidFill>
            <a:schemeClr val="tx2">
              <a:lumMod val="10000"/>
              <a:alpha val="76000"/>
            </a:schemeClr>
          </a:solidFill>
          <a:ln cap="rnd">
            <a:solidFill>
              <a:schemeClr val="accent1">
                <a:lumMod val="75000"/>
              </a:schemeClr>
            </a:solidFill>
          </a:ln>
        </p:spPr>
        <p:txBody>
          <a:bodyPr wrap="square" rtlCol="0">
            <a:spAutoFit/>
          </a:bodyPr>
          <a:lstStyle/>
          <a:p>
            <a:pPr algn="just"/>
            <a:r>
              <a:rPr lang="es-ES" sz="3200" dirty="0"/>
              <a:t>Recomendar jugadores con una alta participación en goles para apoyar a los clubes en la toma de decisiones a la hora de buscar fichajes.</a:t>
            </a:r>
            <a:endParaRPr lang="es-CL" sz="3200" dirty="0"/>
          </a:p>
        </p:txBody>
      </p:sp>
    </p:spTree>
    <p:extLst>
      <p:ext uri="{BB962C8B-B14F-4D97-AF65-F5344CB8AC3E}">
        <p14:creationId xmlns:p14="http://schemas.microsoft.com/office/powerpoint/2010/main" val="297307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4610CE3-7404-E1D7-9600-C1CF166777AF}"/>
              </a:ext>
            </a:extLst>
          </p:cNvPr>
          <p:cNvSpPr txBox="1"/>
          <p:nvPr/>
        </p:nvSpPr>
        <p:spPr>
          <a:xfrm>
            <a:off x="1482011" y="335903"/>
            <a:ext cx="9227976" cy="923330"/>
          </a:xfrm>
          <a:prstGeom prst="rect">
            <a:avLst/>
          </a:prstGeom>
          <a:noFill/>
        </p:spPr>
        <p:txBody>
          <a:bodyPr wrap="square" rtlCol="0">
            <a:spAutoFit/>
          </a:bodyPr>
          <a:lstStyle/>
          <a:p>
            <a:pPr algn="ctr"/>
            <a:r>
              <a:rPr lang="es-ES" sz="5400" u="sng" dirty="0" err="1"/>
              <a:t>Schema</a:t>
            </a:r>
            <a:r>
              <a:rPr lang="es-ES" sz="5400" u="sng" dirty="0"/>
              <a:t> inicial</a:t>
            </a:r>
            <a:endParaRPr lang="es-CL" sz="5400" u="sng" dirty="0"/>
          </a:p>
        </p:txBody>
      </p:sp>
      <p:pic>
        <p:nvPicPr>
          <p:cNvPr id="3" name="Imagen 2">
            <a:extLst>
              <a:ext uri="{FF2B5EF4-FFF2-40B4-BE49-F238E27FC236}">
                <a16:creationId xmlns:a16="http://schemas.microsoft.com/office/drawing/2014/main" id="{5B887B1A-3BA4-6C1C-73B7-610E0A5F1605}"/>
              </a:ext>
            </a:extLst>
          </p:cNvPr>
          <p:cNvPicPr>
            <a:picLocks noChangeAspect="1"/>
          </p:cNvPicPr>
          <p:nvPr/>
        </p:nvPicPr>
        <p:blipFill>
          <a:blip r:embed="rId3"/>
          <a:stretch>
            <a:fillRect/>
          </a:stretch>
        </p:blipFill>
        <p:spPr>
          <a:xfrm>
            <a:off x="2811965" y="1389861"/>
            <a:ext cx="6568069" cy="5048261"/>
          </a:xfrm>
          <a:prstGeom prst="rect">
            <a:avLst/>
          </a:prstGeom>
        </p:spPr>
      </p:pic>
    </p:spTree>
    <p:extLst>
      <p:ext uri="{BB962C8B-B14F-4D97-AF65-F5344CB8AC3E}">
        <p14:creationId xmlns:p14="http://schemas.microsoft.com/office/powerpoint/2010/main" val="321730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4610CE3-7404-E1D7-9600-C1CF166777AF}"/>
              </a:ext>
            </a:extLst>
          </p:cNvPr>
          <p:cNvSpPr txBox="1"/>
          <p:nvPr/>
        </p:nvSpPr>
        <p:spPr>
          <a:xfrm>
            <a:off x="2097833" y="471779"/>
            <a:ext cx="7996334" cy="923330"/>
          </a:xfrm>
          <a:prstGeom prst="rect">
            <a:avLst/>
          </a:prstGeom>
          <a:noFill/>
        </p:spPr>
        <p:txBody>
          <a:bodyPr wrap="square" rtlCol="0">
            <a:spAutoFit/>
          </a:bodyPr>
          <a:lstStyle/>
          <a:p>
            <a:pPr algn="ctr"/>
            <a:r>
              <a:rPr lang="es-ES" sz="5400" u="sng" dirty="0"/>
              <a:t>Tratamiento de los datos</a:t>
            </a:r>
            <a:endParaRPr lang="es-CL" sz="5400" u="sng" dirty="0"/>
          </a:p>
        </p:txBody>
      </p:sp>
      <p:sp>
        <p:nvSpPr>
          <p:cNvPr id="3" name="CuadroTexto 2">
            <a:extLst>
              <a:ext uri="{FF2B5EF4-FFF2-40B4-BE49-F238E27FC236}">
                <a16:creationId xmlns:a16="http://schemas.microsoft.com/office/drawing/2014/main" id="{056ACFFF-C3B2-2075-0776-63964C4BBBA2}"/>
              </a:ext>
            </a:extLst>
          </p:cNvPr>
          <p:cNvSpPr txBox="1"/>
          <p:nvPr/>
        </p:nvSpPr>
        <p:spPr>
          <a:xfrm>
            <a:off x="1482012" y="1978071"/>
            <a:ext cx="9227976" cy="2554545"/>
          </a:xfrm>
          <a:prstGeom prst="rect">
            <a:avLst/>
          </a:prstGeom>
          <a:solidFill>
            <a:schemeClr val="tx2">
              <a:lumMod val="10000"/>
              <a:alpha val="76000"/>
            </a:schemeClr>
          </a:solidFill>
          <a:ln cap="rnd">
            <a:solidFill>
              <a:schemeClr val="accent1">
                <a:lumMod val="75000"/>
              </a:schemeClr>
            </a:solidFill>
          </a:ln>
        </p:spPr>
        <p:txBody>
          <a:bodyPr wrap="square" rtlCol="0">
            <a:spAutoFit/>
          </a:bodyPr>
          <a:lstStyle/>
          <a:p>
            <a:pPr algn="just"/>
            <a:r>
              <a:rPr lang="es-ES" sz="3200" dirty="0"/>
              <a:t>Se ha conectado MySQL a Python para realizar la selección, el preprocesamiento/limpieza y la transformación de los datos. El resultado de lo anterior se puede reflejar en la siguiente tabla resumen.</a:t>
            </a:r>
            <a:endParaRPr lang="es-CL" sz="3200" dirty="0"/>
          </a:p>
        </p:txBody>
      </p:sp>
    </p:spTree>
    <p:extLst>
      <p:ext uri="{BB962C8B-B14F-4D97-AF65-F5344CB8AC3E}">
        <p14:creationId xmlns:p14="http://schemas.microsoft.com/office/powerpoint/2010/main" val="111214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0372F5C9-E15E-812B-CE07-E1146A8AEA59}"/>
              </a:ext>
            </a:extLst>
          </p:cNvPr>
          <p:cNvGrpSpPr/>
          <p:nvPr/>
        </p:nvGrpSpPr>
        <p:grpSpPr>
          <a:xfrm>
            <a:off x="551186" y="1894162"/>
            <a:ext cx="11089627" cy="3069676"/>
            <a:chOff x="536316" y="2220781"/>
            <a:chExt cx="10839450" cy="2231961"/>
          </a:xfrm>
        </p:grpSpPr>
        <p:pic>
          <p:nvPicPr>
            <p:cNvPr id="7" name="Imagen 6">
              <a:extLst>
                <a:ext uri="{FF2B5EF4-FFF2-40B4-BE49-F238E27FC236}">
                  <a16:creationId xmlns:a16="http://schemas.microsoft.com/office/drawing/2014/main" id="{86950653-D15F-8FD1-0A64-E49D1395C573}"/>
                </a:ext>
              </a:extLst>
            </p:cNvPr>
            <p:cNvPicPr>
              <a:picLocks noChangeAspect="1"/>
            </p:cNvPicPr>
            <p:nvPr/>
          </p:nvPicPr>
          <p:blipFill rotWithShape="1">
            <a:blip r:embed="rId3"/>
            <a:srcRect b="48158"/>
            <a:stretch/>
          </p:blipFill>
          <p:spPr>
            <a:xfrm>
              <a:off x="536316" y="2220782"/>
              <a:ext cx="5419725" cy="2231960"/>
            </a:xfrm>
            <a:prstGeom prst="rect">
              <a:avLst/>
            </a:prstGeom>
          </p:spPr>
        </p:pic>
        <p:pic>
          <p:nvPicPr>
            <p:cNvPr id="8" name="Imagen 7">
              <a:extLst>
                <a:ext uri="{FF2B5EF4-FFF2-40B4-BE49-F238E27FC236}">
                  <a16:creationId xmlns:a16="http://schemas.microsoft.com/office/drawing/2014/main" id="{DE2E2091-F903-7636-F664-DD292FDE508B}"/>
                </a:ext>
              </a:extLst>
            </p:cNvPr>
            <p:cNvPicPr>
              <a:picLocks noChangeAspect="1"/>
            </p:cNvPicPr>
            <p:nvPr/>
          </p:nvPicPr>
          <p:blipFill rotWithShape="1">
            <a:blip r:embed="rId4"/>
            <a:srcRect b="48948"/>
            <a:stretch/>
          </p:blipFill>
          <p:spPr>
            <a:xfrm>
              <a:off x="5956041" y="2220781"/>
              <a:ext cx="5419725" cy="2231961"/>
            </a:xfrm>
            <a:prstGeom prst="rect">
              <a:avLst/>
            </a:prstGeom>
          </p:spPr>
        </p:pic>
      </p:grpSp>
      <p:sp>
        <p:nvSpPr>
          <p:cNvPr id="10" name="Rectángulo 9">
            <a:extLst>
              <a:ext uri="{FF2B5EF4-FFF2-40B4-BE49-F238E27FC236}">
                <a16:creationId xmlns:a16="http://schemas.microsoft.com/office/drawing/2014/main" id="{B1E71F5A-01EA-CFA3-5942-484FBE87D524}"/>
              </a:ext>
            </a:extLst>
          </p:cNvPr>
          <p:cNvSpPr/>
          <p:nvPr/>
        </p:nvSpPr>
        <p:spPr>
          <a:xfrm>
            <a:off x="6477875" y="1894162"/>
            <a:ext cx="5162940" cy="306967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CuadroTexto 10">
            <a:extLst>
              <a:ext uri="{FF2B5EF4-FFF2-40B4-BE49-F238E27FC236}">
                <a16:creationId xmlns:a16="http://schemas.microsoft.com/office/drawing/2014/main" id="{674E9044-DD59-4DB1-0AB2-70AD611EFCFB}"/>
              </a:ext>
            </a:extLst>
          </p:cNvPr>
          <p:cNvSpPr txBox="1"/>
          <p:nvPr/>
        </p:nvSpPr>
        <p:spPr>
          <a:xfrm>
            <a:off x="6477874" y="1490292"/>
            <a:ext cx="5162940" cy="338554"/>
          </a:xfrm>
          <a:prstGeom prst="rect">
            <a:avLst/>
          </a:prstGeom>
          <a:noFill/>
        </p:spPr>
        <p:txBody>
          <a:bodyPr wrap="square" rtlCol="0">
            <a:spAutoFit/>
          </a:bodyPr>
          <a:lstStyle/>
          <a:p>
            <a:pPr algn="ctr"/>
            <a:r>
              <a:rPr lang="es-ES" sz="1600" dirty="0">
                <a:solidFill>
                  <a:srgbClr val="FF0000"/>
                </a:solidFill>
              </a:rPr>
              <a:t>Variables creadas</a:t>
            </a:r>
            <a:endParaRPr lang="es-CL" sz="1600" dirty="0">
              <a:solidFill>
                <a:srgbClr val="FF0000"/>
              </a:solidFill>
            </a:endParaRPr>
          </a:p>
        </p:txBody>
      </p:sp>
    </p:spTree>
    <p:extLst>
      <p:ext uri="{BB962C8B-B14F-4D97-AF65-F5344CB8AC3E}">
        <p14:creationId xmlns:p14="http://schemas.microsoft.com/office/powerpoint/2010/main" val="87498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35D7789-DB24-F4F4-2B62-5C53846B1C87}"/>
              </a:ext>
            </a:extLst>
          </p:cNvPr>
          <p:cNvSpPr txBox="1"/>
          <p:nvPr/>
        </p:nvSpPr>
        <p:spPr>
          <a:xfrm>
            <a:off x="2097833" y="471779"/>
            <a:ext cx="7996334" cy="923330"/>
          </a:xfrm>
          <a:prstGeom prst="rect">
            <a:avLst/>
          </a:prstGeom>
          <a:noFill/>
        </p:spPr>
        <p:txBody>
          <a:bodyPr wrap="square" rtlCol="0">
            <a:spAutoFit/>
          </a:bodyPr>
          <a:lstStyle/>
          <a:p>
            <a:pPr algn="ctr"/>
            <a:r>
              <a:rPr lang="es-ES" sz="5400" u="sng" dirty="0"/>
              <a:t>Creación de vistas</a:t>
            </a:r>
            <a:endParaRPr lang="es-CL" sz="5400" u="sng" dirty="0"/>
          </a:p>
        </p:txBody>
      </p:sp>
      <p:sp>
        <p:nvSpPr>
          <p:cNvPr id="7" name="CuadroTexto 6">
            <a:extLst>
              <a:ext uri="{FF2B5EF4-FFF2-40B4-BE49-F238E27FC236}">
                <a16:creationId xmlns:a16="http://schemas.microsoft.com/office/drawing/2014/main" id="{52AB4861-2306-0733-D638-595368B50E76}"/>
              </a:ext>
            </a:extLst>
          </p:cNvPr>
          <p:cNvSpPr txBox="1"/>
          <p:nvPr/>
        </p:nvSpPr>
        <p:spPr>
          <a:xfrm>
            <a:off x="1482012" y="2453933"/>
            <a:ext cx="9227976" cy="1569660"/>
          </a:xfrm>
          <a:prstGeom prst="rect">
            <a:avLst/>
          </a:prstGeom>
          <a:solidFill>
            <a:schemeClr val="tx2">
              <a:lumMod val="10000"/>
              <a:alpha val="76000"/>
            </a:schemeClr>
          </a:solidFill>
          <a:ln cap="rnd">
            <a:solidFill>
              <a:schemeClr val="accent1">
                <a:lumMod val="75000"/>
              </a:schemeClr>
            </a:solidFill>
          </a:ln>
        </p:spPr>
        <p:txBody>
          <a:bodyPr wrap="square" rtlCol="0">
            <a:spAutoFit/>
          </a:bodyPr>
          <a:lstStyle/>
          <a:p>
            <a:pPr algn="just"/>
            <a:r>
              <a:rPr lang="es-ES" sz="3200" dirty="0"/>
              <a:t>Se crean tres vistas a partir de consultas que puedan aportar en la visualización de los datos con INNER JOIN en MySQL.</a:t>
            </a:r>
            <a:endParaRPr lang="es-CL" sz="3200" dirty="0"/>
          </a:p>
        </p:txBody>
      </p:sp>
    </p:spTree>
    <p:extLst>
      <p:ext uri="{BB962C8B-B14F-4D97-AF65-F5344CB8AC3E}">
        <p14:creationId xmlns:p14="http://schemas.microsoft.com/office/powerpoint/2010/main" val="248264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A214329-05EE-1E7D-C7A2-C5630684EB3F}"/>
              </a:ext>
            </a:extLst>
          </p:cNvPr>
          <p:cNvPicPr>
            <a:picLocks noChangeAspect="1"/>
          </p:cNvPicPr>
          <p:nvPr/>
        </p:nvPicPr>
        <p:blipFill>
          <a:blip r:embed="rId3"/>
          <a:stretch>
            <a:fillRect/>
          </a:stretch>
        </p:blipFill>
        <p:spPr>
          <a:xfrm>
            <a:off x="8133670" y="2260437"/>
            <a:ext cx="3416780" cy="3197971"/>
          </a:xfrm>
          <a:prstGeom prst="rect">
            <a:avLst/>
          </a:prstGeom>
        </p:spPr>
      </p:pic>
      <p:sp>
        <p:nvSpPr>
          <p:cNvPr id="5" name="CuadroTexto 4">
            <a:extLst>
              <a:ext uri="{FF2B5EF4-FFF2-40B4-BE49-F238E27FC236}">
                <a16:creationId xmlns:a16="http://schemas.microsoft.com/office/drawing/2014/main" id="{F85B42F9-FD49-7EFC-0554-5523A11DA171}"/>
              </a:ext>
            </a:extLst>
          </p:cNvPr>
          <p:cNvSpPr txBox="1"/>
          <p:nvPr/>
        </p:nvSpPr>
        <p:spPr>
          <a:xfrm>
            <a:off x="-412102" y="994303"/>
            <a:ext cx="7996334" cy="923330"/>
          </a:xfrm>
          <a:prstGeom prst="rect">
            <a:avLst/>
          </a:prstGeom>
          <a:noFill/>
        </p:spPr>
        <p:txBody>
          <a:bodyPr wrap="square" rtlCol="0">
            <a:spAutoFit/>
          </a:bodyPr>
          <a:lstStyle/>
          <a:p>
            <a:pPr algn="ctr"/>
            <a:r>
              <a:rPr lang="es-ES" sz="5400" u="sng" dirty="0"/>
              <a:t>Vista 1:</a:t>
            </a:r>
            <a:endParaRPr lang="es-CL" sz="5400" u="sng" dirty="0"/>
          </a:p>
        </p:txBody>
      </p:sp>
      <p:sp>
        <p:nvSpPr>
          <p:cNvPr id="6" name="CuadroTexto 5">
            <a:extLst>
              <a:ext uri="{FF2B5EF4-FFF2-40B4-BE49-F238E27FC236}">
                <a16:creationId xmlns:a16="http://schemas.microsoft.com/office/drawing/2014/main" id="{A9A19181-A464-BD3D-C5BF-90F9F14B932C}"/>
              </a:ext>
            </a:extLst>
          </p:cNvPr>
          <p:cNvSpPr txBox="1"/>
          <p:nvPr/>
        </p:nvSpPr>
        <p:spPr>
          <a:xfrm>
            <a:off x="503854" y="2080727"/>
            <a:ext cx="6680718" cy="4385816"/>
          </a:xfrm>
          <a:prstGeom prst="rect">
            <a:avLst/>
          </a:prstGeom>
          <a:solidFill>
            <a:schemeClr val="tx2">
              <a:lumMod val="10000"/>
              <a:alpha val="76000"/>
            </a:schemeClr>
          </a:solidFill>
          <a:ln cap="rnd">
            <a:solidFill>
              <a:schemeClr val="accent1">
                <a:lumMod val="75000"/>
              </a:schemeClr>
            </a:solidFill>
          </a:ln>
        </p:spPr>
        <p:txBody>
          <a:bodyPr wrap="square" rtlCol="0">
            <a:spAutoFit/>
          </a:bodyPr>
          <a:lstStyle/>
          <a:p>
            <a:pPr algn="just"/>
            <a:r>
              <a:rPr lang="es-ES" sz="3000" dirty="0"/>
              <a:t>Existen equipos en la actualidad que plantean como estrategia jugar al contragolpe realizando centros y aprovechando la altura de sus jugadores para marcar la diferencia tanto en saques de esquina, saques de falta o jugadas rápidas. Esta vista entrega aquellos jugadores que más marcan de cabeza.</a:t>
            </a:r>
            <a:endParaRPr lang="es-CL" sz="3000" dirty="0"/>
          </a:p>
        </p:txBody>
      </p:sp>
    </p:spTree>
    <p:extLst>
      <p:ext uri="{BB962C8B-B14F-4D97-AF65-F5344CB8AC3E}">
        <p14:creationId xmlns:p14="http://schemas.microsoft.com/office/powerpoint/2010/main" val="230852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44443B5-761E-4569-CED5-301F696D05C2}"/>
              </a:ext>
            </a:extLst>
          </p:cNvPr>
          <p:cNvSpPr txBox="1"/>
          <p:nvPr/>
        </p:nvSpPr>
        <p:spPr>
          <a:xfrm>
            <a:off x="-412102" y="994303"/>
            <a:ext cx="7996334" cy="923330"/>
          </a:xfrm>
          <a:prstGeom prst="rect">
            <a:avLst/>
          </a:prstGeom>
          <a:noFill/>
        </p:spPr>
        <p:txBody>
          <a:bodyPr wrap="square" rtlCol="0">
            <a:spAutoFit/>
          </a:bodyPr>
          <a:lstStyle/>
          <a:p>
            <a:pPr algn="ctr"/>
            <a:r>
              <a:rPr lang="es-ES" sz="5400" u="sng" dirty="0"/>
              <a:t>Vista 2:</a:t>
            </a:r>
            <a:endParaRPr lang="es-CL" sz="5400" u="sng" dirty="0"/>
          </a:p>
        </p:txBody>
      </p:sp>
      <p:sp>
        <p:nvSpPr>
          <p:cNvPr id="3" name="CuadroTexto 2">
            <a:extLst>
              <a:ext uri="{FF2B5EF4-FFF2-40B4-BE49-F238E27FC236}">
                <a16:creationId xmlns:a16="http://schemas.microsoft.com/office/drawing/2014/main" id="{200C8741-F7E8-616C-FF01-5BDB9355825B}"/>
              </a:ext>
            </a:extLst>
          </p:cNvPr>
          <p:cNvSpPr txBox="1"/>
          <p:nvPr/>
        </p:nvSpPr>
        <p:spPr>
          <a:xfrm>
            <a:off x="503854" y="2080727"/>
            <a:ext cx="6680718" cy="3539430"/>
          </a:xfrm>
          <a:prstGeom prst="rect">
            <a:avLst/>
          </a:prstGeom>
          <a:solidFill>
            <a:schemeClr val="tx2">
              <a:lumMod val="10000"/>
              <a:alpha val="76000"/>
            </a:schemeClr>
          </a:solidFill>
          <a:ln cap="rnd">
            <a:solidFill>
              <a:schemeClr val="accent1">
                <a:lumMod val="75000"/>
              </a:schemeClr>
            </a:solidFill>
          </a:ln>
        </p:spPr>
        <p:txBody>
          <a:bodyPr wrap="square" rtlCol="0">
            <a:spAutoFit/>
          </a:bodyPr>
          <a:lstStyle/>
          <a:p>
            <a:pPr algn="just"/>
            <a:r>
              <a:rPr lang="es-ES" sz="3200" dirty="0"/>
              <a:t>Otro importante recurso son los tiros de falta directa. Jugadores talentosos pueden marcar la diferencia cuando los partidos están muy apretados. Esta vista entrega aquellos jugadores que más marcan de tiro libre.</a:t>
            </a:r>
            <a:endParaRPr lang="es-CL" sz="3200" dirty="0"/>
          </a:p>
        </p:txBody>
      </p:sp>
      <p:pic>
        <p:nvPicPr>
          <p:cNvPr id="5" name="Imagen 4">
            <a:extLst>
              <a:ext uri="{FF2B5EF4-FFF2-40B4-BE49-F238E27FC236}">
                <a16:creationId xmlns:a16="http://schemas.microsoft.com/office/drawing/2014/main" id="{53992DEC-BF97-9678-28CB-B95016AD4A44}"/>
              </a:ext>
            </a:extLst>
          </p:cNvPr>
          <p:cNvPicPr>
            <a:picLocks noChangeAspect="1"/>
          </p:cNvPicPr>
          <p:nvPr/>
        </p:nvPicPr>
        <p:blipFill>
          <a:blip r:embed="rId3"/>
          <a:stretch>
            <a:fillRect/>
          </a:stretch>
        </p:blipFill>
        <p:spPr>
          <a:xfrm>
            <a:off x="8133670" y="2265102"/>
            <a:ext cx="3416780" cy="3193306"/>
          </a:xfrm>
          <a:prstGeom prst="rect">
            <a:avLst/>
          </a:prstGeom>
        </p:spPr>
      </p:pic>
    </p:spTree>
    <p:extLst>
      <p:ext uri="{BB962C8B-B14F-4D97-AF65-F5344CB8AC3E}">
        <p14:creationId xmlns:p14="http://schemas.microsoft.com/office/powerpoint/2010/main" val="415106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6272DF-74E6-FB77-5726-F01061800DEE}"/>
              </a:ext>
            </a:extLst>
          </p:cNvPr>
          <p:cNvSpPr txBox="1"/>
          <p:nvPr/>
        </p:nvSpPr>
        <p:spPr>
          <a:xfrm>
            <a:off x="-412102" y="994303"/>
            <a:ext cx="7996334" cy="923330"/>
          </a:xfrm>
          <a:prstGeom prst="rect">
            <a:avLst/>
          </a:prstGeom>
          <a:noFill/>
        </p:spPr>
        <p:txBody>
          <a:bodyPr wrap="square" rtlCol="0">
            <a:spAutoFit/>
          </a:bodyPr>
          <a:lstStyle/>
          <a:p>
            <a:pPr algn="ctr"/>
            <a:r>
              <a:rPr lang="es-ES" sz="5400" u="sng" dirty="0"/>
              <a:t>Vista 3:</a:t>
            </a:r>
            <a:endParaRPr lang="es-CL" sz="5400" u="sng" dirty="0"/>
          </a:p>
        </p:txBody>
      </p:sp>
      <p:sp>
        <p:nvSpPr>
          <p:cNvPr id="4" name="CuadroTexto 3">
            <a:extLst>
              <a:ext uri="{FF2B5EF4-FFF2-40B4-BE49-F238E27FC236}">
                <a16:creationId xmlns:a16="http://schemas.microsoft.com/office/drawing/2014/main" id="{78F8B0B9-5A92-88C0-C33E-2C7882F1723E}"/>
              </a:ext>
            </a:extLst>
          </p:cNvPr>
          <p:cNvSpPr txBox="1"/>
          <p:nvPr/>
        </p:nvSpPr>
        <p:spPr>
          <a:xfrm>
            <a:off x="503854" y="2080727"/>
            <a:ext cx="6680718" cy="4154984"/>
          </a:xfrm>
          <a:prstGeom prst="rect">
            <a:avLst/>
          </a:prstGeom>
          <a:solidFill>
            <a:schemeClr val="tx2">
              <a:lumMod val="10000"/>
              <a:alpha val="76000"/>
            </a:schemeClr>
          </a:solidFill>
          <a:ln cap="rnd">
            <a:solidFill>
              <a:schemeClr val="accent1">
                <a:lumMod val="75000"/>
              </a:schemeClr>
            </a:solidFill>
          </a:ln>
        </p:spPr>
        <p:txBody>
          <a:bodyPr wrap="square" rtlCol="0">
            <a:spAutoFit/>
          </a:bodyPr>
          <a:lstStyle/>
          <a:p>
            <a:pPr algn="just"/>
            <a:r>
              <a:rPr lang="es-ES" sz="2400" dirty="0"/>
              <a:t>El </a:t>
            </a:r>
            <a:r>
              <a:rPr lang="es-ES" sz="2400" dirty="0" err="1"/>
              <a:t>Fair</a:t>
            </a:r>
            <a:r>
              <a:rPr lang="es-ES" sz="2400" dirty="0"/>
              <a:t> Play está siendo cada vez más importante en el fútbol. En el mundial de fútbol recién pasado selecciones cómo la de Senegal y Japón han debido decidir el paso a octavos de final  por la cantidad de tarjetas. Senegal, quedó fuera de la fase eliminatoria por dos tarjetas amarillas más que Japón.</a:t>
            </a:r>
          </a:p>
          <a:p>
            <a:pPr algn="just"/>
            <a:r>
              <a:rPr lang="es-ES" sz="2400" dirty="0"/>
              <a:t>En la siguiente vista se exponen los jugadores con mas cantidad de tarjetas amarillas de manera de poder advertir la agresividad de los jugadores a la hora de contratarlos.</a:t>
            </a:r>
            <a:endParaRPr lang="es-CL" sz="2400" dirty="0"/>
          </a:p>
        </p:txBody>
      </p:sp>
      <p:pic>
        <p:nvPicPr>
          <p:cNvPr id="5" name="Imagen 4">
            <a:extLst>
              <a:ext uri="{FF2B5EF4-FFF2-40B4-BE49-F238E27FC236}">
                <a16:creationId xmlns:a16="http://schemas.microsoft.com/office/drawing/2014/main" id="{63F06625-FA67-B462-883A-C5B776A78246}"/>
              </a:ext>
            </a:extLst>
          </p:cNvPr>
          <p:cNvPicPr>
            <a:picLocks noChangeAspect="1"/>
          </p:cNvPicPr>
          <p:nvPr/>
        </p:nvPicPr>
        <p:blipFill>
          <a:blip r:embed="rId3"/>
          <a:stretch>
            <a:fillRect/>
          </a:stretch>
        </p:blipFill>
        <p:spPr>
          <a:xfrm>
            <a:off x="8133670" y="2265101"/>
            <a:ext cx="3406455" cy="3193306"/>
          </a:xfrm>
          <a:prstGeom prst="rect">
            <a:avLst/>
          </a:prstGeom>
        </p:spPr>
      </p:pic>
    </p:spTree>
    <p:extLst>
      <p:ext uri="{BB962C8B-B14F-4D97-AF65-F5344CB8AC3E}">
        <p14:creationId xmlns:p14="http://schemas.microsoft.com/office/powerpoint/2010/main" val="1583697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143</TotalTime>
  <Words>678</Words>
  <Application>Microsoft Office PowerPoint</Application>
  <PresentationFormat>Panorámica</PresentationFormat>
  <Paragraphs>29</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Bookman Old Style</vt:lpstr>
      <vt:lpstr>Rockwell</vt:lpstr>
      <vt:lpstr>Damask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Yañez</dc:creator>
  <cp:lastModifiedBy>Diego Yañez</cp:lastModifiedBy>
  <cp:revision>4</cp:revision>
  <dcterms:created xsi:type="dcterms:W3CDTF">2023-01-12T00:24:55Z</dcterms:created>
  <dcterms:modified xsi:type="dcterms:W3CDTF">2023-01-12T02:48:11Z</dcterms:modified>
</cp:coreProperties>
</file>