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319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320" r:id="rId15"/>
    <p:sldId id="321" r:id="rId16"/>
    <p:sldId id="322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346" r:id="rId25"/>
    <p:sldId id="323" r:id="rId26"/>
    <p:sldId id="281" r:id="rId27"/>
    <p:sldId id="324" r:id="rId28"/>
    <p:sldId id="282" r:id="rId29"/>
    <p:sldId id="283" r:id="rId30"/>
    <p:sldId id="286" r:id="rId31"/>
    <p:sldId id="327" r:id="rId32"/>
    <p:sldId id="328" r:id="rId33"/>
    <p:sldId id="287" r:id="rId34"/>
    <p:sldId id="325" r:id="rId35"/>
    <p:sldId id="288" r:id="rId36"/>
    <p:sldId id="329" r:id="rId37"/>
    <p:sldId id="331" r:id="rId38"/>
    <p:sldId id="332" r:id="rId39"/>
    <p:sldId id="333" r:id="rId40"/>
    <p:sldId id="334" r:id="rId41"/>
    <p:sldId id="335" r:id="rId42"/>
    <p:sldId id="338" r:id="rId43"/>
    <p:sldId id="341" r:id="rId44"/>
    <p:sldId id="337" r:id="rId45"/>
    <p:sldId id="339" r:id="rId46"/>
    <p:sldId id="340" r:id="rId47"/>
    <p:sldId id="342" r:id="rId48"/>
    <p:sldId id="343" r:id="rId49"/>
    <p:sldId id="344" r:id="rId50"/>
    <p:sldId id="345" r:id="rId51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1pPr>
    <a:lvl2pPr marL="0" marR="0" indent="3429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2pPr>
    <a:lvl3pPr marL="0" marR="0" indent="6858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3pPr>
    <a:lvl4pPr marL="0" marR="0" indent="10287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4pPr>
    <a:lvl5pPr marL="0" marR="0" indent="13716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5pPr>
    <a:lvl6pPr marL="0" marR="0" indent="17145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6pPr>
    <a:lvl7pPr marL="0" marR="0" indent="20574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7pPr>
    <a:lvl8pPr marL="0" marR="0" indent="24003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8pPr>
    <a:lvl9pPr marL="0" marR="0" indent="27432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596900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>
              <a:spcBef>
                <a:spcPts val="0"/>
              </a:spcBef>
              <a:buClr>
                <a:srgbClr val="0433FF"/>
              </a:buClr>
              <a:buSzTx/>
              <a:buFontTx/>
              <a:buNone/>
              <a:defRPr sz="340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2807" y="12196"/>
            <a:ext cx="1797193" cy="2018925"/>
          </a:xfrm>
          <a:prstGeom prst="rect">
            <a:avLst/>
          </a:prstGeom>
          <a:ln w="12700"/>
        </p:spPr>
      </p:pic>
      <p:sp>
        <p:nvSpPr>
          <p:cNvPr id="3" name="Shape 3"/>
          <p:cNvSpPr/>
          <p:nvPr/>
        </p:nvSpPr>
        <p:spPr>
          <a:xfrm>
            <a:off x="0" y="0"/>
            <a:ext cx="10172700" cy="7620000"/>
          </a:xfrm>
          <a:prstGeom prst="rect">
            <a:avLst/>
          </a:prstGeom>
          <a:solidFill>
            <a:srgbClr val="000000"/>
          </a:solidFill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algn="ctr" defTabSz="6477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102305"/>
            <a:ext cx="9144000" cy="167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2pPr marL="742950" indent="-285750">
              <a:spcBef>
                <a:spcPts val="700"/>
              </a:spcBef>
              <a:buChar char="–"/>
              <a:defRPr sz="2600"/>
            </a:lvl2pPr>
            <a:lvl3pPr marL="1143000" indent="-228600">
              <a:spcBef>
                <a:spcPts val="600"/>
              </a:spcBef>
              <a:defRPr sz="2400"/>
            </a:lvl3pPr>
            <a:lvl4pPr marL="1600200" indent="-228600">
              <a:spcBef>
                <a:spcPts val="500"/>
              </a:spcBef>
              <a:buChar char="–"/>
              <a:defRPr sz="1800"/>
            </a:lvl4pPr>
            <a:lvl5pPr marL="2057400" indent="-228600">
              <a:spcBef>
                <a:spcPts val="500"/>
              </a:spcBef>
              <a:buChar char="»"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396437" y="7201914"/>
            <a:ext cx="255564" cy="25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buClrTx/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0" marR="0" indent="228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0" marR="0" indent="457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0" marR="0" indent="685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0" marR="0" indent="9144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0" marR="0" indent="11430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0" marR="0" indent="1371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0" marR="0" indent="1600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0" marR="0" indent="1828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808892" marR="0" indent="-351692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1219200" marR="0" indent="-3048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17780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22352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34671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38227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41783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45339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5628" y="2671976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 smtClean="0"/>
              <a:t>Knowledge </a:t>
            </a:r>
            <a:r>
              <a:rPr dirty="0"/>
              <a:t>1</a:t>
            </a:r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7525" y="6193713"/>
            <a:ext cx="1549400" cy="114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Exploring a wumpus world </a:t>
            </a:r>
          </a:p>
        </p:txBody>
      </p:sp>
      <p:pic>
        <p:nvPicPr>
          <p:cNvPr id="9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1498600"/>
            <a:ext cx="4635500" cy="463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Exploring a wumpus world </a:t>
            </a:r>
          </a:p>
        </p:txBody>
      </p:sp>
      <p:pic>
        <p:nvPicPr>
          <p:cNvPr id="9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1485900"/>
            <a:ext cx="4635500" cy="463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Exploring a wumpus world </a:t>
            </a:r>
          </a:p>
        </p:txBody>
      </p:sp>
      <p:pic>
        <p:nvPicPr>
          <p:cNvPr id="9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6700" y="1485900"/>
            <a:ext cx="4648200" cy="463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Logic in general </a:t>
            </a:r>
          </a:p>
        </p:txBody>
      </p:sp>
      <p:pic>
        <p:nvPicPr>
          <p:cNvPr id="10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8035" y="1549400"/>
            <a:ext cx="8461865" cy="5346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逻辑研究的内容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317500" y="1841695"/>
            <a:ext cx="6484147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dirty="0" smtClean="0"/>
              <a:t>研究形式化定义的</a:t>
            </a:r>
            <a:r>
              <a:rPr lang="en-US" altLang="zh-CN" dirty="0" smtClean="0"/>
              <a:t>sentences</a:t>
            </a:r>
            <a:r>
              <a:rPr lang="zh-CN" altLang="en-US" dirty="0" smtClean="0"/>
              <a:t>之间的关系</a:t>
            </a:r>
            <a:endParaRPr lang="en-US" altLang="zh-CN" dirty="0" smtClean="0"/>
          </a:p>
          <a:p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两个角度：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r>
              <a:rPr lang="zh-CN" altLang="en-US" dirty="0" smtClean="0"/>
              <a:t>语义：</a:t>
            </a:r>
            <a:r>
              <a:rPr lang="en-US" altLang="zh-CN" dirty="0" smtClean="0"/>
              <a:t>entailment </a:t>
            </a:r>
            <a:r>
              <a:rPr lang="zh-CN" altLang="en-US" dirty="0" smtClean="0"/>
              <a:t>蕴含，逻辑推导</a:t>
            </a:r>
            <a:endParaRPr lang="en-US" altLang="zh-CN" dirty="0" smtClean="0"/>
          </a:p>
          <a:p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语法：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deduction 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演绎，形式推演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33703708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xfrm>
            <a:off x="332249" y="4274165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语义 </a:t>
            </a:r>
            <a:r>
              <a:rPr lang="en-US" altLang="zh-CN" dirty="0" smtClean="0"/>
              <a:t>Entailment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51975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dirty="0"/>
              <a:t>Model (</a:t>
            </a:r>
            <a:r>
              <a:rPr dirty="0" err="1"/>
              <a:t>模型</a:t>
            </a:r>
            <a:r>
              <a:rPr dirty="0" smtClean="0"/>
              <a:t>)</a:t>
            </a:r>
            <a:r>
              <a:rPr lang="en-US" dirty="0" smtClean="0"/>
              <a:t>, Truth Assignment (</a:t>
            </a:r>
            <a:r>
              <a:rPr lang="zh-CN" altLang="en-US" dirty="0" smtClean="0"/>
              <a:t>真值指派</a:t>
            </a:r>
            <a:r>
              <a:rPr lang="en-US" dirty="0" smtClean="0"/>
              <a:t>)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87" y="1597742"/>
            <a:ext cx="7324725" cy="1828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79174" y="3957080"/>
            <a:ext cx="4792979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X+Y=4</a:t>
            </a: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dirty="0" smtClean="0"/>
              <a:t>X=0,Y=4</a:t>
            </a:r>
            <a:r>
              <a:rPr lang="zh-CN" altLang="en-US" dirty="0" smtClean="0"/>
              <a:t>是这个句子的</a:t>
            </a:r>
            <a:r>
              <a:rPr lang="en-US" altLang="zh-CN" dirty="0" smtClean="0"/>
              <a:t>model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5191723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85800"/>
          </a:xfrm>
          <a:prstGeom prst="rect">
            <a:avLst/>
          </a:prstGeom>
        </p:spPr>
        <p:txBody>
          <a:bodyPr/>
          <a:lstStyle/>
          <a:p>
            <a:r>
              <a:t>Entailment (蕴涵／蕴含) </a:t>
            </a:r>
          </a:p>
        </p:txBody>
      </p:sp>
      <p:pic>
        <p:nvPicPr>
          <p:cNvPr id="11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1447800"/>
            <a:ext cx="7823200" cy="55389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文本框 2"/>
          <p:cNvSpPr txBox="1"/>
          <p:nvPr/>
        </p:nvSpPr>
        <p:spPr>
          <a:xfrm>
            <a:off x="302752" y="884825"/>
            <a:ext cx="261610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语义：逻辑推导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85800"/>
          </a:xfrm>
          <a:prstGeom prst="rect">
            <a:avLst/>
          </a:prstGeom>
        </p:spPr>
        <p:txBody>
          <a:bodyPr/>
          <a:lstStyle/>
          <a:p>
            <a:r>
              <a:rPr dirty="0"/>
              <a:t>Model (</a:t>
            </a:r>
            <a:r>
              <a:rPr dirty="0" err="1"/>
              <a:t>模型</a:t>
            </a:r>
            <a:r>
              <a:rPr dirty="0"/>
              <a:t>)</a:t>
            </a:r>
          </a:p>
        </p:txBody>
      </p:sp>
      <p:pic>
        <p:nvPicPr>
          <p:cNvPr id="11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273" y="1460500"/>
            <a:ext cx="866492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768924" y="3881487"/>
            <a:ext cx="5366946" cy="9"/>
          </a:xfrm>
          <a:prstGeom prst="line">
            <a:avLst/>
          </a:prstGeom>
          <a:ln w="38100">
            <a:solidFill>
              <a:srgbClr val="FF4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723205" y="4918055"/>
            <a:ext cx="4571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205" y="5184794"/>
            <a:ext cx="239809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Formal proof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Entailment in the wumpus world </a:t>
            </a:r>
          </a:p>
        </p:txBody>
      </p:sp>
      <p:pic>
        <p:nvPicPr>
          <p:cNvPr id="12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600" y="939800"/>
            <a:ext cx="7759700" cy="396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Knowledge bases </a:t>
            </a:r>
          </a:p>
        </p:txBody>
      </p:sp>
      <p:pic>
        <p:nvPicPr>
          <p:cNvPr id="5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233" y="1536700"/>
            <a:ext cx="8784167" cy="527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5338916" y="3966764"/>
            <a:ext cx="266739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FF0000"/>
                </a:solidFill>
              </a:rPr>
              <a:t>只需要告知想知道什么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328940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Wumpus models </a:t>
            </a:r>
          </a:p>
        </p:txBody>
      </p:sp>
      <p:pic>
        <p:nvPicPr>
          <p:cNvPr id="12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" y="1282700"/>
            <a:ext cx="10058400" cy="505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Wumpus models </a:t>
            </a:r>
          </a:p>
        </p:txBody>
      </p:sp>
      <p:pic>
        <p:nvPicPr>
          <p:cNvPr id="12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" y="1282700"/>
            <a:ext cx="10058400" cy="511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Wumpus models </a:t>
            </a:r>
          </a:p>
        </p:txBody>
      </p:sp>
      <p:pic>
        <p:nvPicPr>
          <p:cNvPr id="13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" y="939800"/>
            <a:ext cx="10058400" cy="57277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矩形 3"/>
          <p:cNvSpPr/>
          <p:nvPr/>
        </p:nvSpPr>
        <p:spPr>
          <a:xfrm>
            <a:off x="2625969" y="6369625"/>
            <a:ext cx="1208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n</a:t>
            </a:r>
            <a:r>
              <a:rPr lang="en-US" altLang="zh-CN" sz="1600" dirty="0" smtClean="0"/>
              <a:t>ot pit </a:t>
            </a:r>
            <a:endParaRPr lang="zh-CN" altLang="en-US" sz="1600" dirty="0"/>
          </a:p>
        </p:txBody>
      </p:sp>
      <p:sp>
        <p:nvSpPr>
          <p:cNvPr id="5" name="Shape 123"/>
          <p:cNvSpPr/>
          <p:nvPr/>
        </p:nvSpPr>
        <p:spPr>
          <a:xfrm>
            <a:off x="2719676" y="6164714"/>
            <a:ext cx="320215" cy="11108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Wumpus models </a:t>
            </a:r>
          </a:p>
        </p:txBody>
      </p:sp>
      <p:pic>
        <p:nvPicPr>
          <p:cNvPr id="14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" y="977900"/>
            <a:ext cx="10058400" cy="56769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矩形 3"/>
          <p:cNvSpPr/>
          <p:nvPr/>
        </p:nvSpPr>
        <p:spPr>
          <a:xfrm>
            <a:off x="2625969" y="6325381"/>
            <a:ext cx="1208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n</a:t>
            </a:r>
            <a:r>
              <a:rPr lang="en-US" altLang="zh-CN" sz="1600" dirty="0" smtClean="0"/>
              <a:t>ot pit </a:t>
            </a:r>
            <a:endParaRPr lang="zh-CN" altLang="en-US" sz="1600" dirty="0"/>
          </a:p>
        </p:txBody>
      </p:sp>
      <p:sp>
        <p:nvSpPr>
          <p:cNvPr id="5" name="Shape 123"/>
          <p:cNvSpPr/>
          <p:nvPr/>
        </p:nvSpPr>
        <p:spPr>
          <a:xfrm>
            <a:off x="2719676" y="6120470"/>
            <a:ext cx="320215" cy="11108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xfrm>
            <a:off x="332249" y="4274165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Propositional </a:t>
            </a:r>
            <a:r>
              <a:rPr lang="en-US" altLang="zh-CN" dirty="0" smtClean="0"/>
              <a:t>logic: syntax and semantics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87202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85800"/>
          </a:xfrm>
          <a:prstGeom prst="rect">
            <a:avLst/>
          </a:prstGeom>
        </p:spPr>
        <p:txBody>
          <a:bodyPr/>
          <a:lstStyle/>
          <a:p>
            <a:r>
              <a:rPr dirty="0"/>
              <a:t>Propositional logic (</a:t>
            </a:r>
            <a:r>
              <a:rPr dirty="0" err="1"/>
              <a:t>命题逻辑</a:t>
            </a:r>
            <a:r>
              <a:rPr dirty="0" smtClean="0"/>
              <a:t>): Syntax 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317501" y="888252"/>
            <a:ext cx="9512300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70C0"/>
                </a:solidFill>
              </a:rPr>
              <a:t>Proposition</a:t>
            </a:r>
            <a:r>
              <a:rPr lang="en-US" altLang="zh-CN" dirty="0" smtClean="0"/>
              <a:t>: a declarative sentence that is either true or false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Propositional logic usually does not consider time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If the truth of a proposition varies over time, we call it </a:t>
            </a:r>
            <a:r>
              <a:rPr lang="en-US" altLang="zh-CN" dirty="0" smtClean="0">
                <a:solidFill>
                  <a:srgbClr val="0070C0"/>
                </a:solidFill>
              </a:rPr>
              <a:t>fluent </a:t>
            </a:r>
            <a:r>
              <a:rPr lang="en-US" altLang="zh-CN" dirty="0" smtClean="0">
                <a:solidFill>
                  <a:schemeClr val="tx1"/>
                </a:solidFill>
              </a:rPr>
              <a:t>(“today is 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onday”)</a:t>
            </a:r>
          </a:p>
          <a:p>
            <a:pPr lvl="8" indent="0"/>
            <a:endParaRPr lang="en-US" altLang="zh-CN" dirty="0">
              <a:solidFill>
                <a:schemeClr val="tx1"/>
              </a:solidFill>
            </a:endParaRPr>
          </a:p>
          <a:p>
            <a:pPr lvl="8" indent="0"/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Atomic propositions</a:t>
            </a:r>
            <a:r>
              <a:rPr kumimoji="0" lang="en-US" altLang="zh-CN" b="0" i="0" u="none" strike="noStrike" cap="none" spc="0" normalizeH="0" dirty="0" smtClean="0">
                <a:ln>
                  <a:noFill/>
                </a:ln>
                <a:solidFill>
                  <a:srgbClr val="0070C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</a:rPr>
              <a:t>原子命题</a:t>
            </a:r>
            <a:r>
              <a:rPr kumimoji="0" lang="en-US" altLang="zh-CN" b="0" i="0" u="none" strike="noStrike" cap="none" spc="0" normalizeH="0" dirty="0" smtClean="0">
                <a:ln>
                  <a:noFill/>
                </a:ln>
                <a:solidFill>
                  <a:srgbClr val="0070C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) </a:t>
            </a:r>
            <a:r>
              <a:rPr kumimoji="0" lang="en-US" altLang="zh-CN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are minimal propositions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aseline="0" dirty="0" smtClean="0">
                <a:solidFill>
                  <a:srgbClr val="0070C0"/>
                </a:solidFill>
              </a:rPr>
              <a:t>Literals (</a:t>
            </a:r>
            <a:r>
              <a:rPr lang="zh-CN" altLang="en-US" baseline="0" dirty="0" smtClean="0">
                <a:solidFill>
                  <a:srgbClr val="0070C0"/>
                </a:solidFill>
              </a:rPr>
              <a:t>文字</a:t>
            </a:r>
            <a:r>
              <a:rPr lang="en-US" altLang="zh-CN" baseline="0" dirty="0" smtClean="0">
                <a:solidFill>
                  <a:srgbClr val="0070C0"/>
                </a:solidFill>
              </a:rPr>
              <a:t>)</a:t>
            </a:r>
            <a:r>
              <a:rPr lang="en-US" altLang="zh-CN" baseline="0" dirty="0" smtClean="0"/>
              <a:t> are atomic propositions or their</a:t>
            </a:r>
            <a:r>
              <a:rPr lang="en-US" altLang="zh-CN" dirty="0" smtClean="0"/>
              <a:t> negations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2481244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85800"/>
          </a:xfrm>
          <a:prstGeom prst="rect">
            <a:avLst/>
          </a:prstGeom>
        </p:spPr>
        <p:txBody>
          <a:bodyPr/>
          <a:lstStyle/>
          <a:p>
            <a:r>
              <a:t>Propositional logic (命题逻辑): Syntax </a:t>
            </a:r>
          </a:p>
        </p:txBody>
      </p:sp>
      <p:pic>
        <p:nvPicPr>
          <p:cNvPr id="14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00" y="1739900"/>
            <a:ext cx="8280401" cy="4169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85800"/>
          </a:xfrm>
          <a:prstGeom prst="rect">
            <a:avLst/>
          </a:prstGeom>
        </p:spPr>
        <p:txBody>
          <a:bodyPr/>
          <a:lstStyle/>
          <a:p>
            <a:r>
              <a:t>Propositional logic (命题逻辑): Syntax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7500" y="1092160"/>
            <a:ext cx="62100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Defined in Backus-Naur form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 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(BNF)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90" y="1858141"/>
            <a:ext cx="8745246" cy="42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234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Propositional logic: Semantics </a:t>
            </a:r>
          </a:p>
        </p:txBody>
      </p:sp>
      <p:pic>
        <p:nvPicPr>
          <p:cNvPr id="15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797" y="1206500"/>
            <a:ext cx="8714804" cy="568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206500"/>
          </a:xfrm>
          <a:prstGeom prst="rect">
            <a:avLst/>
          </a:prstGeom>
        </p:spPr>
        <p:txBody>
          <a:bodyPr/>
          <a:lstStyle/>
          <a:p>
            <a:r>
              <a:rPr dirty="0"/>
              <a:t>Truth tables for connectives </a:t>
            </a:r>
          </a:p>
          <a:p>
            <a:r>
              <a:rPr dirty="0"/>
              <a:t>（</a:t>
            </a:r>
            <a:r>
              <a:rPr dirty="0" err="1"/>
              <a:t>真值表</a:t>
            </a:r>
            <a:r>
              <a:rPr dirty="0"/>
              <a:t>）</a:t>
            </a:r>
          </a:p>
        </p:txBody>
      </p:sp>
      <p:pic>
        <p:nvPicPr>
          <p:cNvPr id="15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2362200"/>
            <a:ext cx="9080500" cy="2136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数理逻辑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317500" y="1841695"/>
            <a:ext cx="7797006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《</a:t>
            </a:r>
            <a:r>
              <a:rPr lang="zh-CN" altLang="en-US" dirty="0" smtClean="0"/>
              <a:t>计算机科学的数理逻辑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》</a:t>
            </a:r>
          </a:p>
          <a:p>
            <a:r>
              <a:rPr lang="zh-CN" altLang="en-US" dirty="0" smtClean="0"/>
              <a:t>陆钟万著</a:t>
            </a:r>
            <a:endParaRPr lang="en-US" altLang="zh-CN" dirty="0" smtClean="0"/>
          </a:p>
          <a:p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r>
              <a:rPr lang="zh-CN" altLang="en-US" dirty="0" smtClean="0"/>
              <a:t>授课视频：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r>
              <a:rPr lang="en-US" altLang="zh-CN" dirty="0"/>
              <a:t>http://www.1ketang.com/course/2025.html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Inference by enumeration </a:t>
            </a:r>
          </a:p>
        </p:txBody>
      </p:sp>
      <p:pic>
        <p:nvPicPr>
          <p:cNvPr id="16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522" y="1117600"/>
            <a:ext cx="8481679" cy="574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48" y="384687"/>
            <a:ext cx="1339215" cy="542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4363" y="374827"/>
            <a:ext cx="153888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dirty="0" smtClean="0"/>
              <a:t>是否成立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Wumpus world sentences </a:t>
            </a:r>
          </a:p>
        </p:txBody>
      </p:sp>
      <p:pic>
        <p:nvPicPr>
          <p:cNvPr id="16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" y="1600200"/>
            <a:ext cx="8128000" cy="46532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012186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Truth tables for inference </a:t>
            </a:r>
          </a:p>
        </p:txBody>
      </p:sp>
      <p:pic>
        <p:nvPicPr>
          <p:cNvPr id="16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9" y="1790700"/>
            <a:ext cx="9156701" cy="463685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33194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Logical equivalence </a:t>
            </a:r>
          </a:p>
        </p:txBody>
      </p:sp>
      <p:pic>
        <p:nvPicPr>
          <p:cNvPr id="17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1409700"/>
            <a:ext cx="8978901" cy="541311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/>
          <p:cNvSpPr txBox="1"/>
          <p:nvPr/>
        </p:nvSpPr>
        <p:spPr>
          <a:xfrm>
            <a:off x="302752" y="844756"/>
            <a:ext cx="82073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语义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Entailment</a:t>
            </a:r>
            <a:r>
              <a:rPr lang="zh-CN" altLang="en-US" dirty="0"/>
              <a:t>与</a:t>
            </a:r>
            <a:r>
              <a:rPr lang="en-US" dirty="0"/>
              <a:t>implication</a:t>
            </a:r>
            <a:r>
              <a:rPr lang="zh-CN" altLang="en-US" dirty="0"/>
              <a:t>的</a:t>
            </a:r>
            <a:r>
              <a:rPr lang="zh-CN" altLang="en-US" dirty="0" smtClean="0"/>
              <a:t>区别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317500" y="1189106"/>
            <a:ext cx="9386939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Entailment: </a:t>
            </a:r>
            <a:r>
              <a:rPr lang="zh-CN" altLang="en-US" dirty="0" smtClean="0">
                <a:solidFill>
                  <a:srgbClr val="FF0000"/>
                </a:solidFill>
              </a:rPr>
              <a:t>逻辑上的概念，刻画两组</a:t>
            </a:r>
            <a:r>
              <a:rPr lang="en-US" altLang="zh-CN" dirty="0" smtClean="0">
                <a:solidFill>
                  <a:srgbClr val="FF0000"/>
                </a:solidFill>
              </a:rPr>
              <a:t>sentence</a:t>
            </a:r>
            <a:r>
              <a:rPr lang="zh-CN" altLang="en-US" dirty="0" smtClean="0">
                <a:solidFill>
                  <a:srgbClr val="FF0000"/>
                </a:solidFill>
              </a:rPr>
              <a:t>之间的关系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lang="en-US" altLang="zh-CN" dirty="0">
              <a:solidFill>
                <a:srgbClr val="FF0000"/>
              </a:solidFill>
            </a:endParaRP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Implication: proposition</a:t>
            </a:r>
            <a:r>
              <a:rPr lang="zh-CN" altLang="en-US" dirty="0" smtClean="0">
                <a:solidFill>
                  <a:srgbClr val="FF0000"/>
                </a:solidFill>
              </a:rPr>
              <a:t>之间的一种运算子，使用真值表刻画其语义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41942843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Validity and satisfiability </a:t>
            </a:r>
          </a:p>
        </p:txBody>
      </p:sp>
      <p:pic>
        <p:nvPicPr>
          <p:cNvPr id="17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742" y="1600200"/>
            <a:ext cx="8443158" cy="4991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xfrm>
            <a:off x="332249" y="4274165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形式推演 </a:t>
            </a:r>
            <a:r>
              <a:rPr lang="en-US" altLang="zh-CN" dirty="0" smtClean="0"/>
              <a:t>Deduction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3439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xfrm>
            <a:off x="273257" y="70889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形式</a:t>
            </a:r>
            <a:r>
              <a:rPr lang="zh-CN" altLang="en-US" dirty="0" smtClean="0"/>
              <a:t>推演 </a:t>
            </a:r>
            <a:r>
              <a:rPr lang="en-US" altLang="zh-CN" dirty="0" smtClean="0"/>
              <a:t>Deduction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75" y="1366837"/>
            <a:ext cx="7029450" cy="4886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65523" y="7178853"/>
            <a:ext cx="343042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《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面向计算机科学的数理逻辑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》49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页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2074431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xfrm>
            <a:off x="273257" y="70889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形式</a:t>
            </a:r>
            <a:r>
              <a:rPr lang="zh-CN" altLang="en-US" dirty="0" smtClean="0"/>
              <a:t>推演的</a:t>
            </a:r>
            <a:r>
              <a:rPr lang="en-US" altLang="zh-CN" dirty="0" smtClean="0"/>
              <a:t>11</a:t>
            </a:r>
            <a:r>
              <a:rPr lang="zh-CN" altLang="en-US" dirty="0" smtClean="0"/>
              <a:t>条规则（某一种推演系统）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4365523" y="7178853"/>
            <a:ext cx="343042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《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面向计算机科学的数理逻辑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》49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页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42" y="1076020"/>
            <a:ext cx="68103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671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xfrm>
            <a:off x="273257" y="70889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形式</a:t>
            </a:r>
            <a:r>
              <a:rPr lang="zh-CN" altLang="en-US" dirty="0" smtClean="0"/>
              <a:t>推演的</a:t>
            </a:r>
            <a:r>
              <a:rPr lang="en-US" altLang="zh-CN" dirty="0" smtClean="0"/>
              <a:t>11</a:t>
            </a:r>
            <a:r>
              <a:rPr lang="zh-CN" altLang="en-US" dirty="0" smtClean="0"/>
              <a:t>条规则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4365523" y="7178853"/>
            <a:ext cx="343042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《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面向计算机科学的数理逻辑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》49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页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07" y="1203722"/>
            <a:ext cx="54102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968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Wumpus</a:t>
            </a:r>
            <a:r>
              <a:rPr dirty="0"/>
              <a:t> World </a:t>
            </a:r>
            <a:r>
              <a:rPr dirty="0" smtClean="0"/>
              <a:t>PEAS description </a:t>
            </a:r>
            <a:endParaRPr dirty="0"/>
          </a:p>
        </p:txBody>
      </p:sp>
      <p:pic>
        <p:nvPicPr>
          <p:cNvPr id="6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272" y="1371600"/>
            <a:ext cx="9538928" cy="566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xfrm>
            <a:off x="273257" y="70889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形式</a:t>
            </a:r>
            <a:r>
              <a:rPr lang="zh-CN" altLang="en-US" dirty="0" smtClean="0"/>
              <a:t>推演的</a:t>
            </a:r>
            <a:r>
              <a:rPr lang="en-US" altLang="zh-CN" dirty="0" smtClean="0"/>
              <a:t>11</a:t>
            </a:r>
            <a:r>
              <a:rPr lang="zh-CN" altLang="en-US" dirty="0" smtClean="0"/>
              <a:t>条规则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4365523" y="7178853"/>
            <a:ext cx="343042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《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面向计算机科学的数理逻辑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》49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页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937" y="1695450"/>
            <a:ext cx="55721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99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xfrm>
            <a:off x="273257" y="70889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形式</a:t>
            </a:r>
            <a:r>
              <a:rPr lang="zh-CN" altLang="en-US" dirty="0" smtClean="0"/>
              <a:t>推演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4365523" y="7178853"/>
            <a:ext cx="343042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《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面向计算机科学的数理逻辑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》53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页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82" y="1386348"/>
            <a:ext cx="6953250" cy="2133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169" y="3745669"/>
            <a:ext cx="68484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641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600164"/>
          </a:xfrm>
        </p:spPr>
        <p:txBody>
          <a:bodyPr/>
          <a:lstStyle/>
          <a:p>
            <a:r>
              <a:rPr lang="zh-CN" altLang="en-US" dirty="0"/>
              <a:t>形式</a:t>
            </a:r>
            <a:r>
              <a:rPr lang="zh-CN" altLang="en-US" dirty="0" smtClean="0"/>
              <a:t>推演：例子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65523" y="7178853"/>
            <a:ext cx="343042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《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面向计算机科学的数理逻辑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》51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页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62" y="1528762"/>
            <a:ext cx="69246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7445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xfrm>
            <a:off x="273257" y="70889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逻辑推导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形式推演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4365523" y="7178853"/>
            <a:ext cx="343042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《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面向计算机科学的数理逻辑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》55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页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82" y="1638761"/>
            <a:ext cx="68008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990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600164"/>
          </a:xfrm>
        </p:spPr>
        <p:txBody>
          <a:bodyPr/>
          <a:lstStyle/>
          <a:p>
            <a:r>
              <a:rPr lang="zh-CN" altLang="en-US" dirty="0"/>
              <a:t>形式</a:t>
            </a:r>
            <a:r>
              <a:rPr lang="zh-CN" altLang="en-US" dirty="0" smtClean="0"/>
              <a:t>推演：例子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547812"/>
            <a:ext cx="6400800" cy="4524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6413" y="6194256"/>
            <a:ext cx="379751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Homework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：其余题目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5523" y="7178853"/>
            <a:ext cx="343042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《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面向计算机科学的数理逻辑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》59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页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253993163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600164"/>
          </a:xfrm>
        </p:spPr>
        <p:txBody>
          <a:bodyPr/>
          <a:lstStyle/>
          <a:p>
            <a:r>
              <a:rPr lang="zh-CN" altLang="en-US" dirty="0"/>
              <a:t>形式</a:t>
            </a:r>
            <a:r>
              <a:rPr lang="zh-CN" altLang="en-US" dirty="0" smtClean="0"/>
              <a:t>推演：例子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6413" y="6194256"/>
            <a:ext cx="451566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Homework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：证明这些性质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5523" y="7178853"/>
            <a:ext cx="343042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《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面向计算机科学的数理逻辑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》63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页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49" y="1669530"/>
            <a:ext cx="55054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43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600164"/>
          </a:xfrm>
        </p:spPr>
        <p:txBody>
          <a:bodyPr/>
          <a:lstStyle/>
          <a:p>
            <a:r>
              <a:rPr lang="zh-CN" altLang="en-US" dirty="0"/>
              <a:t>形式</a:t>
            </a:r>
            <a:r>
              <a:rPr lang="zh-CN" altLang="en-US" dirty="0" smtClean="0"/>
              <a:t>推演：常用的定理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2168" y="1250362"/>
            <a:ext cx="9515425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定理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2.6.3</a:t>
            </a:r>
            <a:r>
              <a:rPr lang="en-US" altLang="zh-CN" dirty="0" smtClean="0"/>
              <a:t>, 2.6.4, 2.6.5, 2.6.6, 2.6.7, 2.6.8, 2.6.9</a:t>
            </a: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dirty="0" smtClean="0"/>
              <a:t>可以用基本的</a:t>
            </a:r>
            <a:r>
              <a:rPr lang="en-US" altLang="zh-CN" dirty="0" smtClean="0"/>
              <a:t>11</a:t>
            </a:r>
            <a:r>
              <a:rPr lang="zh-CN" altLang="en-US" dirty="0" smtClean="0"/>
              <a:t>条法则证明，它们则可以在其它证明中使用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5523" y="7178853"/>
            <a:ext cx="297517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《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面向计算机科学的数理逻辑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》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252548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600164"/>
          </a:xfrm>
        </p:spPr>
        <p:txBody>
          <a:bodyPr/>
          <a:lstStyle/>
          <a:p>
            <a:r>
              <a:rPr lang="zh-CN" altLang="en-US" dirty="0"/>
              <a:t>形式</a:t>
            </a:r>
            <a:r>
              <a:rPr lang="zh-CN" altLang="en-US" dirty="0" smtClean="0"/>
              <a:t>推演：</a:t>
            </a:r>
            <a:r>
              <a:rPr lang="en-US" altLang="zh-CN" dirty="0" err="1" smtClean="0"/>
              <a:t>Wumpus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126658" y="5975246"/>
                <a:ext cx="3598607" cy="4881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kumimoji="0" lang="zh-CN" altLang="en-US" sz="24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证明：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KB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658" y="5975246"/>
                <a:ext cx="3598607" cy="488147"/>
              </a:xfrm>
              <a:prstGeom prst="rect">
                <a:avLst/>
              </a:prstGeom>
              <a:blipFill>
                <a:blip r:embed="rId2"/>
                <a:stretch>
                  <a:fillRect l="-3729" t="-13750" b="-187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88" y="1144074"/>
            <a:ext cx="7063404" cy="410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5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600164"/>
          </a:xfrm>
        </p:spPr>
        <p:txBody>
          <a:bodyPr/>
          <a:lstStyle/>
          <a:p>
            <a:r>
              <a:rPr lang="zh-CN" altLang="en-US" dirty="0"/>
              <a:t>形式</a:t>
            </a:r>
            <a:r>
              <a:rPr lang="zh-CN" altLang="en-US" dirty="0" smtClean="0"/>
              <a:t>推演：</a:t>
            </a:r>
            <a:r>
              <a:rPr lang="en-US" altLang="zh-CN" dirty="0" err="1" smtClean="0"/>
              <a:t>Wumpus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38168" y="5879071"/>
                <a:ext cx="5928851" cy="857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kumimoji="0" lang="zh-CN" altLang="en-US" sz="24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证明：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KB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altLang="zh-CN" sz="2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r>
                  <a:rPr lang="zh-CN" altLang="en-US" sz="2400" dirty="0" smtClean="0">
                    <a:solidFill>
                      <a:srgbClr val="FF0000"/>
                    </a:solidFill>
                  </a:rPr>
                  <a:t>证明过程并不是一个机械化的方法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168" y="5879071"/>
                <a:ext cx="5928851" cy="857479"/>
              </a:xfrm>
              <a:prstGeom prst="rect">
                <a:avLst/>
              </a:prstGeom>
              <a:blipFill>
                <a:blip r:embed="rId2"/>
                <a:stretch>
                  <a:fillRect l="-2261" t="-7092" b="-1347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37" y="1267509"/>
            <a:ext cx="8407567" cy="45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29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7500" y="1308773"/>
            <a:ext cx="9268952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dirty="0" smtClean="0"/>
              <a:t>逻辑系统</a:t>
            </a:r>
            <a:endParaRPr lang="en-US" altLang="zh-CN" dirty="0" smtClean="0"/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lang="en-US" altLang="zh-CN" dirty="0"/>
          </a:p>
          <a:p>
            <a:pPr marL="457200" marR="0" indent="-45720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Syntax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formal structure of sentences</a:t>
            </a:r>
          </a:p>
          <a:p>
            <a:pPr marL="457200" marR="0" indent="-45720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Semantics: truth of sentences </a:t>
            </a:r>
            <a:r>
              <a:rPr lang="en-US" altLang="zh-CN" dirty="0" err="1" smtClean="0"/>
              <a:t>wrt</a:t>
            </a:r>
            <a:r>
              <a:rPr lang="en-US" altLang="zh-CN" dirty="0" smtClean="0"/>
              <a:t> models; Entailment: necessary truth of one sentence given another</a:t>
            </a:r>
          </a:p>
          <a:p>
            <a:pPr marL="457200" marR="0" indent="-45720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Deduction: formal deduction based on deduction rules</a:t>
            </a:r>
          </a:p>
        </p:txBody>
      </p:sp>
    </p:spTree>
    <p:extLst>
      <p:ext uri="{BB962C8B-B14F-4D97-AF65-F5344CB8AC3E}">
        <p14:creationId xmlns:p14="http://schemas.microsoft.com/office/powerpoint/2010/main" val="45009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Exploring a wumpus world </a:t>
            </a:r>
          </a:p>
        </p:txBody>
      </p:sp>
      <p:pic>
        <p:nvPicPr>
          <p:cNvPr id="7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1485900"/>
            <a:ext cx="4610100" cy="463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Inference</a:t>
            </a:r>
          </a:p>
        </p:txBody>
      </p:sp>
      <p:pic>
        <p:nvPicPr>
          <p:cNvPr id="14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" y="1053285"/>
            <a:ext cx="8166100" cy="4953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/>
          <p:cNvSpPr txBox="1"/>
          <p:nvPr/>
        </p:nvSpPr>
        <p:spPr>
          <a:xfrm>
            <a:off x="1054100" y="6033373"/>
            <a:ext cx="9386939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哥德尔不完全 定理：在一个大的范围内（证明法和问题与正整数存在一一对应关系），不存在既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sound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又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complete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的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inference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过程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0844421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Exploring a wumpus world </a:t>
            </a:r>
          </a:p>
        </p:txBody>
      </p:sp>
      <p:pic>
        <p:nvPicPr>
          <p:cNvPr id="7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1485900"/>
            <a:ext cx="4622800" cy="464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Exploring a wumpus world </a:t>
            </a:r>
          </a:p>
        </p:txBody>
      </p:sp>
      <p:pic>
        <p:nvPicPr>
          <p:cNvPr id="7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1498600"/>
            <a:ext cx="4635500" cy="463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Exploring a wumpus world </a:t>
            </a:r>
          </a:p>
        </p:txBody>
      </p:sp>
      <p:pic>
        <p:nvPicPr>
          <p:cNvPr id="8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1485900"/>
            <a:ext cx="4610100" cy="463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Exploring a wumpus world </a:t>
            </a:r>
          </a:p>
        </p:txBody>
      </p:sp>
      <p:pic>
        <p:nvPicPr>
          <p:cNvPr id="8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1485900"/>
            <a:ext cx="4635500" cy="463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518</Words>
  <Application>Microsoft Office PowerPoint</Application>
  <PresentationFormat>自定义</PresentationFormat>
  <Paragraphs>105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Lucida Grande</vt:lpstr>
      <vt:lpstr>Arial</vt:lpstr>
      <vt:lpstr>Calibri</vt:lpstr>
      <vt:lpstr>Cambria Math</vt:lpstr>
      <vt:lpstr>Helvetica</vt:lpstr>
      <vt:lpstr>Lucida Bright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Ping</dc:creator>
  <cp:lastModifiedBy>Ping</cp:lastModifiedBy>
  <cp:revision>97</cp:revision>
  <dcterms:modified xsi:type="dcterms:W3CDTF">2017-10-10T23:39:16Z</dcterms:modified>
</cp:coreProperties>
</file>