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14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15" r:id="rId18"/>
    <p:sldId id="273" r:id="rId19"/>
    <p:sldId id="275" r:id="rId20"/>
    <p:sldId id="282" r:id="rId21"/>
    <p:sldId id="316" r:id="rId22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1pPr>
    <a:lvl2pPr marL="0" marR="0" indent="3429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2pPr>
    <a:lvl3pPr marL="0" marR="0" indent="6858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3pPr>
    <a:lvl4pPr marL="0" marR="0" indent="10287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4pPr>
    <a:lvl5pPr marL="0" marR="0" indent="13716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5pPr>
    <a:lvl6pPr marL="0" marR="0" indent="17145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6pPr>
    <a:lvl7pPr marL="0" marR="0" indent="20574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7pPr>
    <a:lvl8pPr marL="0" marR="0" indent="24003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8pPr>
    <a:lvl9pPr marL="0" marR="0" indent="2743200" algn="l" defTabSz="5080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433FF"/>
      </a:buClr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Lucida Br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body" sz="quarter" idx="13"/>
          </p:nvPr>
        </p:nvSpPr>
        <p:spPr>
          <a:xfrm>
            <a:off x="317500" y="292100"/>
            <a:ext cx="9512300" cy="596900"/>
          </a:xfrm>
          <a:prstGeom prst="rect">
            <a:avLst/>
          </a:prstGeom>
        </p:spPr>
        <p:txBody>
          <a:bodyPr lIns="38100" tIns="38100" rIns="38100" bIns="38100">
            <a:spAutoFit/>
          </a:bodyPr>
          <a:lstStyle>
            <a:lvl1pPr marL="0" indent="0">
              <a:spcBef>
                <a:spcPts val="0"/>
              </a:spcBef>
              <a:buClr>
                <a:srgbClr val="0433FF"/>
              </a:buClr>
              <a:buSzTx/>
              <a:buFontTx/>
              <a:buNone/>
              <a:defRPr sz="3400">
                <a:solidFill>
                  <a:srgbClr val="CD665F"/>
                </a:solidFill>
                <a:effectLst>
                  <a:outerShdw blurRad="88900" dist="38100" dir="2700000" rotWithShape="0">
                    <a:srgbClr val="000000">
                      <a:alpha val="40000"/>
                    </a:srgbClr>
                  </a:outerShdw>
                </a:effectLst>
                <a:uFill>
                  <a:solidFill>
                    <a:srgbClr val="CD665F"/>
                  </a:solidFill>
                </a:uFill>
                <a:latin typeface="+mn-lt"/>
                <a:ea typeface="+mn-ea"/>
                <a:cs typeface="+mn-cs"/>
                <a:sym typeface="Lucida Bright"/>
              </a:defRPr>
            </a:lvl1pPr>
          </a:lstStyle>
          <a:p>
            <a:r>
              <a:t>TITLE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xfrm>
            <a:off x="9421838" y="7239263"/>
            <a:ext cx="230163" cy="22860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62807" y="12196"/>
            <a:ext cx="1797193" cy="2018925"/>
          </a:xfrm>
          <a:prstGeom prst="rect">
            <a:avLst/>
          </a:prstGeom>
          <a:ln w="12700"/>
        </p:spPr>
      </p:pic>
      <p:sp>
        <p:nvSpPr>
          <p:cNvPr id="3" name="Shape 3"/>
          <p:cNvSpPr/>
          <p:nvPr/>
        </p:nvSpPr>
        <p:spPr>
          <a:xfrm>
            <a:off x="0" y="0"/>
            <a:ext cx="10172700" cy="7620000"/>
          </a:xfrm>
          <a:prstGeom prst="rect">
            <a:avLst/>
          </a:prstGeom>
          <a:solidFill>
            <a:srgbClr val="000000"/>
          </a:solidFill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algn="ctr" defTabSz="6477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102305"/>
            <a:ext cx="9144000" cy="1675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84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2pPr marL="742950" indent="-285750">
              <a:spcBef>
                <a:spcPts val="700"/>
              </a:spcBef>
              <a:buChar char="–"/>
              <a:defRPr sz="2600"/>
            </a:lvl2pPr>
            <a:lvl3pPr marL="1143000" indent="-228600">
              <a:spcBef>
                <a:spcPts val="600"/>
              </a:spcBef>
              <a:defRPr sz="2400"/>
            </a:lvl3pPr>
            <a:lvl4pPr marL="1600200" indent="-228600">
              <a:spcBef>
                <a:spcPts val="500"/>
              </a:spcBef>
              <a:buChar char="–"/>
              <a:defRPr sz="1800"/>
            </a:lvl4pPr>
            <a:lvl5pPr marL="2057400" indent="-228600">
              <a:spcBef>
                <a:spcPts val="500"/>
              </a:spcBef>
              <a:buChar char="»"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9396437" y="7201914"/>
            <a:ext cx="255564" cy="25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buClrTx/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0" marR="0" indent="228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0" marR="0" indent="457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0" marR="0" indent="685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0" marR="0" indent="9144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0" marR="0" indent="11430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0" marR="0" indent="13716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0" marR="0" indent="16002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0" marR="0" indent="1828800" algn="ct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1pPr>
      <a:lvl2pPr marL="808892" marR="0" indent="-351692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2pPr>
      <a:lvl3pPr marL="1219200" marR="0" indent="-3048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3pPr>
      <a:lvl4pPr marL="17780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4pPr>
      <a:lvl5pPr marL="2235200" marR="0" indent="-4064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5pPr>
      <a:lvl6pPr marL="34671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6pPr>
      <a:lvl7pPr marL="38227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7pPr>
      <a:lvl8pPr marL="41783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8pPr>
      <a:lvl9pPr marL="4533900" marR="0" indent="-1016000" algn="l" defTabSz="508000" latinLnBrk="0">
        <a:lnSpc>
          <a:spcPct val="100000"/>
        </a:lnSpc>
        <a:spcBef>
          <a:spcPts val="8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5080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5628" y="2671976"/>
            <a:ext cx="10121901" cy="1041401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 smtClean="0"/>
              <a:t>Knowledge </a:t>
            </a:r>
            <a:r>
              <a:rPr lang="en-US" dirty="0" smtClean="0"/>
              <a:t>3</a:t>
            </a:r>
            <a:endParaRPr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7525" y="6193713"/>
            <a:ext cx="1549400" cy="1146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Models for FOL: Lots! </a:t>
            </a:r>
          </a:p>
        </p:txBody>
      </p:sp>
      <p:pic>
        <p:nvPicPr>
          <p:cNvPr id="8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2133600"/>
            <a:ext cx="9372600" cy="4078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Universal quantification </a:t>
            </a:r>
          </a:p>
        </p:txBody>
      </p:sp>
      <p:pic>
        <p:nvPicPr>
          <p:cNvPr id="8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173" y="1790700"/>
            <a:ext cx="9326328" cy="4838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 common mistake to avoid </a:t>
            </a:r>
          </a:p>
        </p:txBody>
      </p:sp>
      <p:pic>
        <p:nvPicPr>
          <p:cNvPr id="9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0770" y="1409700"/>
            <a:ext cx="8609631" cy="278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Existential quantification </a:t>
            </a:r>
          </a:p>
        </p:txBody>
      </p:sp>
      <p:pic>
        <p:nvPicPr>
          <p:cNvPr id="95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245" y="1409700"/>
            <a:ext cx="9236256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Another common mistake to avoid </a:t>
            </a:r>
          </a:p>
        </p:txBody>
      </p:sp>
      <p:pic>
        <p:nvPicPr>
          <p:cNvPr id="99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2127704"/>
            <a:ext cx="8915400" cy="2672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Properties of quantifiers </a:t>
            </a:r>
          </a:p>
        </p:txBody>
      </p:sp>
      <p:pic>
        <p:nvPicPr>
          <p:cNvPr id="103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961" y="1308100"/>
            <a:ext cx="8460039" cy="6045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Fun with sentences </a:t>
            </a:r>
          </a:p>
        </p:txBody>
      </p:sp>
      <p:pic>
        <p:nvPicPr>
          <p:cNvPr id="107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994" y="1625600"/>
            <a:ext cx="9606406" cy="527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Fun with sentences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81665" y="1975015"/>
            <a:ext cx="297517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不到长城非好汉。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585" y="3499015"/>
            <a:ext cx="333424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到了长城</a:t>
            </a:r>
            <a:r>
              <a:rPr lang="zh-CN" altLang="en-US" dirty="0" smtClean="0"/>
              <a:t>就是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好汉。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247736494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Equality </a:t>
            </a:r>
          </a:p>
        </p:txBody>
      </p:sp>
      <p:pic>
        <p:nvPicPr>
          <p:cNvPr id="111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676400"/>
            <a:ext cx="9690100" cy="3773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Back to </a:t>
            </a:r>
            <a:r>
              <a:rPr dirty="0" smtClean="0"/>
              <a:t>the </a:t>
            </a:r>
            <a:r>
              <a:rPr dirty="0" err="1"/>
              <a:t>wumpus</a:t>
            </a:r>
            <a:r>
              <a:rPr dirty="0"/>
              <a:t> world </a:t>
            </a:r>
            <a:r>
              <a:rPr lang="en-US" dirty="0" smtClean="0"/>
              <a:t>again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7" y="1326739"/>
            <a:ext cx="8450304" cy="51772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Pros and cons of propositional logic </a:t>
            </a:r>
          </a:p>
        </p:txBody>
      </p:sp>
      <p:pic>
        <p:nvPicPr>
          <p:cNvPr id="5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422400"/>
            <a:ext cx="8773667" cy="496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Short </a:t>
            </a:r>
            <a:r>
              <a:rPr dirty="0" smtClean="0"/>
              <a:t>Summary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790825"/>
            <a:ext cx="9067800" cy="20383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60016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Homework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1" y="3114366"/>
            <a:ext cx="8953150" cy="2357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6" y="1645053"/>
            <a:ext cx="8896482" cy="13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266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02752" y="4392152"/>
            <a:ext cx="9512300" cy="596900"/>
          </a:xfrm>
        </p:spPr>
        <p:txBody>
          <a:bodyPr/>
          <a:lstStyle/>
          <a:p>
            <a:r>
              <a:rPr lang="en-US" altLang="zh-CN" dirty="0" smtClean="0"/>
              <a:t>First-order Logic: syntax and semantics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27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First-order logic </a:t>
            </a:r>
          </a:p>
        </p:txBody>
      </p:sp>
      <p:pic>
        <p:nvPicPr>
          <p:cNvPr id="5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536" y="2044700"/>
            <a:ext cx="9613765" cy="419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 of FOL: Basic elements </a:t>
            </a:r>
          </a:p>
        </p:txBody>
      </p:sp>
      <p:pic>
        <p:nvPicPr>
          <p:cNvPr id="62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4900" y="1485900"/>
            <a:ext cx="6985001" cy="4020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Atomic sentences </a:t>
            </a:r>
          </a:p>
        </p:txBody>
      </p:sp>
      <p:pic>
        <p:nvPicPr>
          <p:cNvPr id="66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899" y="2127600"/>
            <a:ext cx="9740901" cy="299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Complex sentences </a:t>
            </a:r>
          </a:p>
        </p:txBody>
      </p:sp>
      <p:pic>
        <p:nvPicPr>
          <p:cNvPr id="70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029" y="2336800"/>
            <a:ext cx="9721971" cy="248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idx="13"/>
          </p:nvPr>
        </p:nvSpPr>
        <p:spPr>
          <a:xfrm>
            <a:off x="317500" y="292100"/>
            <a:ext cx="9512300" cy="1117600"/>
          </a:xfrm>
          <a:prstGeom prst="rect">
            <a:avLst/>
          </a:prstGeom>
        </p:spPr>
        <p:txBody>
          <a:bodyPr/>
          <a:lstStyle/>
          <a:p>
            <a:r>
              <a:t>Truth in first-order logic </a:t>
            </a:r>
          </a:p>
        </p:txBody>
      </p:sp>
      <p:pic>
        <p:nvPicPr>
          <p:cNvPr id="74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00" y="1993900"/>
            <a:ext cx="9537701" cy="441991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3406880" y="3084342"/>
            <a:ext cx="79508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080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Bright"/>
              </a:rPr>
              <a:t>指示物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Lucida Bright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Models for FOL: Example </a:t>
            </a:r>
          </a:p>
        </p:txBody>
      </p:sp>
      <p:pic>
        <p:nvPicPr>
          <p:cNvPr id="78" name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7600" y="1168400"/>
            <a:ext cx="4584701" cy="3510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4300" y="4787900"/>
            <a:ext cx="6362700" cy="260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Lucida Bright"/>
        <a:ea typeface="Lucida Bright"/>
        <a:cs typeface="Lucida Bright"/>
      </a:majorFont>
      <a:minorFont>
        <a:latin typeface="Lucida Bright"/>
        <a:ea typeface="Lucida Bright"/>
        <a:cs typeface="Lucida Br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 cap="flat">
          <a:solidFill>
            <a:srgbClr val="002E7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080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433FF"/>
          </a:buClr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Lucida Br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87</Words>
  <Application>Microsoft Office PowerPoint</Application>
  <PresentationFormat>自定义</PresentationFormat>
  <Paragraphs>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Lucida Grande</vt:lpstr>
      <vt:lpstr>Arial</vt:lpstr>
      <vt:lpstr>Calibri</vt:lpstr>
      <vt:lpstr>Lucida Bright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Ping</cp:lastModifiedBy>
  <cp:revision>16</cp:revision>
  <dcterms:modified xsi:type="dcterms:W3CDTF">2017-10-24T22:04:53Z</dcterms:modified>
</cp:coreProperties>
</file>