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14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319" r:id="rId12"/>
    <p:sldId id="320" r:id="rId13"/>
    <p:sldId id="321" r:id="rId14"/>
    <p:sldId id="324" r:id="rId15"/>
    <p:sldId id="322" r:id="rId16"/>
    <p:sldId id="323" r:id="rId17"/>
    <p:sldId id="291" r:id="rId18"/>
    <p:sldId id="292" r:id="rId19"/>
    <p:sldId id="294" r:id="rId20"/>
    <p:sldId id="315" r:id="rId21"/>
    <p:sldId id="295" r:id="rId22"/>
    <p:sldId id="296" r:id="rId23"/>
    <p:sldId id="297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16" r:id="rId32"/>
    <p:sldId id="306" r:id="rId33"/>
    <p:sldId id="307" r:id="rId34"/>
    <p:sldId id="308" r:id="rId35"/>
    <p:sldId id="309" r:id="rId36"/>
    <p:sldId id="317" r:id="rId37"/>
    <p:sldId id="318" r:id="rId3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 smtClean="0"/>
              <a:t>Knowledge </a:t>
            </a:r>
            <a:r>
              <a:rPr lang="en-US" dirty="0" smtClean="0"/>
              <a:t>4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Unification </a:t>
            </a:r>
          </a:p>
        </p:txBody>
      </p:sp>
      <p:pic>
        <p:nvPicPr>
          <p:cNvPr id="1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625600"/>
            <a:ext cx="9626601" cy="5118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Resolution: brief summary </a:t>
            </a:r>
          </a:p>
        </p:txBody>
      </p:sp>
      <p:pic>
        <p:nvPicPr>
          <p:cNvPr id="26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498600"/>
            <a:ext cx="9109010" cy="48895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640853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6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878" y="2108200"/>
            <a:ext cx="9007323" cy="4381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92872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Conversion to CNF </a:t>
            </a:r>
          </a:p>
        </p:txBody>
      </p:sp>
      <p:pic>
        <p:nvPicPr>
          <p:cNvPr id="27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029" y="1447800"/>
            <a:ext cx="9553072" cy="5461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868248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knowledge base </a:t>
            </a:r>
          </a:p>
        </p:txBody>
      </p:sp>
      <p:pic>
        <p:nvPicPr>
          <p:cNvPr id="19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1041400"/>
            <a:ext cx="7848600" cy="146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00" y="2781300"/>
            <a:ext cx="8598813" cy="482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185614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Resolution </a:t>
            </a:r>
            <a:r>
              <a:rPr dirty="0" smtClean="0"/>
              <a:t>proof</a:t>
            </a:r>
            <a:endParaRPr dirty="0"/>
          </a:p>
        </p:txBody>
      </p:sp>
      <p:pic>
        <p:nvPicPr>
          <p:cNvPr id="27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1587500"/>
            <a:ext cx="9537701" cy="580494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/>
        </p:nvSpPr>
        <p:spPr>
          <a:xfrm>
            <a:off x="4686300" y="6413500"/>
            <a:ext cx="305247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t>¬</a:t>
            </a:r>
          </a:p>
        </p:txBody>
      </p:sp>
    </p:spTree>
    <p:extLst>
      <p:ext uri="{BB962C8B-B14F-4D97-AF65-F5344CB8AC3E}">
        <p14:creationId xmlns:p14="http://schemas.microsoft.com/office/powerpoint/2010/main" val="404232255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Completeness of FOL resolution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11" y="1621246"/>
            <a:ext cx="9155677" cy="50007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29290" y="142119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反驳</a:t>
            </a:r>
          </a:p>
        </p:txBody>
      </p:sp>
    </p:spTree>
    <p:extLst>
      <p:ext uri="{BB962C8B-B14F-4D97-AF65-F5344CB8AC3E}">
        <p14:creationId xmlns:p14="http://schemas.microsoft.com/office/powerpoint/2010/main" val="380588997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638300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Generalized Modus Ponens (GMP) </a:t>
            </a:r>
          </a:p>
          <a:p>
            <a:r>
              <a:rPr dirty="0"/>
              <a:t> </a:t>
            </a:r>
          </a:p>
        </p:txBody>
      </p:sp>
      <p:pic>
        <p:nvPicPr>
          <p:cNvPr id="18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057400"/>
            <a:ext cx="9677401" cy="410286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806700" y="838200"/>
            <a:ext cx="18415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300">
                <a:solidFill>
                  <a:srgbClr val="497693"/>
                </a:solidFill>
                <a:uFill>
                  <a:solidFill>
                    <a:srgbClr val="497693"/>
                  </a:solidFill>
                </a:uFill>
              </a:defRPr>
            </a:lvl1pPr>
          </a:lstStyle>
          <a:p>
            <a:r>
              <a:t>（前件推理）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Soundness of GMP </a:t>
            </a:r>
          </a:p>
        </p:txBody>
      </p:sp>
      <p:pic>
        <p:nvPicPr>
          <p:cNvPr id="18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900" y="2032000"/>
            <a:ext cx="9347201" cy="431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Forward chaining algorithm </a:t>
            </a:r>
          </a:p>
        </p:txBody>
      </p:sp>
      <p:pic>
        <p:nvPicPr>
          <p:cNvPr id="19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200" y="1587500"/>
            <a:ext cx="8813801" cy="4981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 smtClean="0"/>
              <a:t>First-Order Logic: </a:t>
            </a:r>
            <a:r>
              <a:rPr lang="en-US" altLang="zh-CN" dirty="0"/>
              <a:t>D</a:t>
            </a:r>
            <a:r>
              <a:rPr lang="en-US" altLang="zh-CN" dirty="0" smtClean="0"/>
              <a:t>eduction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7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Forward chaining </a:t>
            </a:r>
            <a:r>
              <a:rPr lang="en-US" dirty="0" smtClean="0"/>
              <a:t>proof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7" y="1237567"/>
            <a:ext cx="9005065" cy="53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3381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Forward chaining proof </a:t>
            </a:r>
          </a:p>
        </p:txBody>
      </p:sp>
      <p:pic>
        <p:nvPicPr>
          <p:cNvPr id="20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802580"/>
            <a:ext cx="9245601" cy="4090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Properties of forward chaining </a:t>
            </a:r>
          </a:p>
        </p:txBody>
      </p:sp>
      <p:pic>
        <p:nvPicPr>
          <p:cNvPr id="20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730" y="2273300"/>
            <a:ext cx="924887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695768" y="4084034"/>
            <a:ext cx="26353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with functions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Efficiency of forward chaining </a:t>
            </a:r>
          </a:p>
        </p:txBody>
      </p:sp>
      <p:pic>
        <p:nvPicPr>
          <p:cNvPr id="20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522" y="2006600"/>
            <a:ext cx="9335079" cy="398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algorithm </a:t>
            </a:r>
          </a:p>
        </p:txBody>
      </p:sp>
      <p:pic>
        <p:nvPicPr>
          <p:cNvPr id="21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701800"/>
            <a:ext cx="9626600" cy="5138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2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" y="1447800"/>
            <a:ext cx="7810500" cy="218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2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900" y="1308100"/>
            <a:ext cx="7924800" cy="374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2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1409700"/>
            <a:ext cx="7772400" cy="377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3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900" y="1397000"/>
            <a:ext cx="7670800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Backward chaining example </a:t>
            </a:r>
          </a:p>
        </p:txBody>
      </p:sp>
      <p:pic>
        <p:nvPicPr>
          <p:cNvPr id="23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346200"/>
            <a:ext cx="8128000" cy="389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 brief history of reasoning </a:t>
            </a:r>
          </a:p>
        </p:txBody>
      </p:sp>
      <p:pic>
        <p:nvPicPr>
          <p:cNvPr id="15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1955800"/>
            <a:ext cx="9258300" cy="408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Properties of backward chaining </a:t>
            </a:r>
          </a:p>
        </p:txBody>
      </p:sp>
      <p:pic>
        <p:nvPicPr>
          <p:cNvPr id="24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854200"/>
            <a:ext cx="8801100" cy="335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634181" y="5673676"/>
            <a:ext cx="9195619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AND-OR search: AND for all premises; OR (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multiple unifiers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) since the goal</a:t>
            </a:r>
            <a:r>
              <a:rPr kumimoji="0" lang="en-US" altLang="zh-CN" sz="2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 query can be proved by any rules.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 smtClean="0"/>
              <a:t>Logic Programming: Prolog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95060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Logic programming </a:t>
            </a:r>
          </a:p>
        </p:txBody>
      </p:sp>
      <p:pic>
        <p:nvPicPr>
          <p:cNvPr id="24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1638300"/>
            <a:ext cx="8835958" cy="415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Prolog systems </a:t>
            </a:r>
          </a:p>
        </p:txBody>
      </p:sp>
      <p:pic>
        <p:nvPicPr>
          <p:cNvPr id="24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49" y="1574800"/>
            <a:ext cx="9314152" cy="54102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4955666" y="3246574"/>
            <a:ext cx="56425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lang="zh-CN" altLang="en-US" sz="1800" dirty="0">
                <a:solidFill>
                  <a:srgbClr val="FF0000"/>
                </a:solidFill>
              </a:rPr>
              <a:t>如果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Prolog examples </a:t>
            </a:r>
          </a:p>
        </p:txBody>
      </p:sp>
      <p:pic>
        <p:nvPicPr>
          <p:cNvPr id="25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1460500"/>
            <a:ext cx="6150449" cy="5054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框 2"/>
          <p:cNvSpPr txBox="1"/>
          <p:nvPr/>
        </p:nvSpPr>
        <p:spPr>
          <a:xfrm>
            <a:off x="4188542" y="3880117"/>
            <a:ext cx="359233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sym typeface="Lucida Bright"/>
              </a:rPr>
              <a:t>第二个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sym typeface="Lucida Bright"/>
              </a:rPr>
              <a:t>input</a:t>
            </a:r>
            <a:r>
              <a:rPr lang="zh-CN" altLang="en-US" sz="2000" dirty="0" smtClean="0">
                <a:solidFill>
                  <a:srgbClr val="FF0000"/>
                </a:solidFill>
              </a:rPr>
              <a:t>放到第一个的右面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Prolog example</a:t>
            </a:r>
          </a:p>
        </p:txBody>
      </p:sp>
      <p:sp>
        <p:nvSpPr>
          <p:cNvPr id="257" name="Shape 257"/>
          <p:cNvSpPr/>
          <p:nvPr/>
        </p:nvSpPr>
        <p:spPr>
          <a:xfrm>
            <a:off x="994697" y="900437"/>
            <a:ext cx="197650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Homework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58" name="e07bd52a2834349ba2f3b741cbea15ce34d3bed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3800" y="4191000"/>
            <a:ext cx="3263900" cy="2819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hape 259"/>
          <p:cNvSpPr/>
          <p:nvPr/>
        </p:nvSpPr>
        <p:spPr>
          <a:xfrm>
            <a:off x="1130300" y="4191000"/>
            <a:ext cx="4798083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/>
            </a:pPr>
            <a:r>
              <a:rPr dirty="0"/>
              <a:t>male(di).</a:t>
            </a:r>
          </a:p>
          <a:p>
            <a:pPr>
              <a:defRPr sz="1800"/>
            </a:pPr>
            <a:r>
              <a:rPr dirty="0"/>
              <a:t>male(</a:t>
            </a:r>
            <a:r>
              <a:rPr dirty="0" err="1"/>
              <a:t>jianbo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female(</a:t>
            </a:r>
            <a:r>
              <a:rPr dirty="0" err="1"/>
              <a:t>xin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female(yuan).</a:t>
            </a:r>
          </a:p>
          <a:p>
            <a:pPr>
              <a:defRPr sz="1800"/>
            </a:pPr>
            <a:r>
              <a:rPr dirty="0"/>
              <a:t>female(</a:t>
            </a:r>
            <a:r>
              <a:rPr dirty="0" err="1"/>
              <a:t>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father(</a:t>
            </a:r>
            <a:r>
              <a:rPr dirty="0" err="1"/>
              <a:t>jianbo,di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father(</a:t>
            </a:r>
            <a:r>
              <a:rPr dirty="0" err="1"/>
              <a:t>di,yuqing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mother(</a:t>
            </a:r>
            <a:r>
              <a:rPr dirty="0" err="1"/>
              <a:t>xin,di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mother(</a:t>
            </a:r>
            <a:r>
              <a:rPr dirty="0" err="1"/>
              <a:t>yuan,yuqing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grandfather(X,Y):-father(X,Z),father(Z,Y).</a:t>
            </a:r>
          </a:p>
          <a:p>
            <a:pPr>
              <a:defRPr sz="1800"/>
            </a:pPr>
            <a:r>
              <a:rPr dirty="0"/>
              <a:t>grandmother(X,Y):-mother(X,Z),father(Z,Y).</a:t>
            </a:r>
          </a:p>
          <a:p>
            <a:pPr>
              <a:defRPr sz="1800"/>
            </a:pPr>
            <a:r>
              <a:rPr dirty="0"/>
              <a:t>daughter(X,Y):-father(X,Y),female(Y).</a:t>
            </a:r>
          </a:p>
        </p:txBody>
      </p:sp>
      <p:sp>
        <p:nvSpPr>
          <p:cNvPr id="260" name="Shape 260"/>
          <p:cNvSpPr/>
          <p:nvPr/>
        </p:nvSpPr>
        <p:spPr>
          <a:xfrm>
            <a:off x="1104900" y="1419705"/>
            <a:ext cx="9055100" cy="2662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r>
              <a:rPr dirty="0"/>
              <a:t>member(1,[1,2,3,4,5</a:t>
            </a:r>
            <a:r>
              <a:rPr dirty="0" smtClean="0"/>
              <a:t>])</a:t>
            </a:r>
            <a:endParaRPr lang="en-US" dirty="0" smtClean="0"/>
          </a:p>
          <a:p>
            <a:r>
              <a:rPr lang="en-US" altLang="zh-CN" dirty="0" smtClean="0"/>
              <a:t>member(3,[</a:t>
            </a:r>
            <a:r>
              <a:rPr lang="en-US" altLang="zh-CN" dirty="0"/>
              <a:t>1,2,3,4,5</a:t>
            </a:r>
            <a:r>
              <a:rPr lang="en-US" altLang="zh-CN" dirty="0" smtClean="0"/>
              <a:t>])       </a:t>
            </a:r>
            <a:r>
              <a:rPr lang="zh-CN" altLang="en-US" sz="1800" dirty="0" smtClean="0">
                <a:solidFill>
                  <a:srgbClr val="FF0000"/>
                </a:solidFill>
              </a:rPr>
              <a:t>要求：给出一个集合，列出其所有元素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altLang="zh-CN" dirty="0" smtClean="0"/>
              <a:t>subset([2,4],[</a:t>
            </a:r>
            <a:r>
              <a:rPr lang="en-US" altLang="zh-CN" dirty="0"/>
              <a:t>1,2,3,4,5])       </a:t>
            </a:r>
            <a:r>
              <a:rPr lang="zh-CN" altLang="en-US" sz="1800" dirty="0">
                <a:solidFill>
                  <a:srgbClr val="FF0000"/>
                </a:solidFill>
              </a:rPr>
              <a:t>要求：给出一个集合，列出其</a:t>
            </a:r>
            <a:r>
              <a:rPr lang="zh-CN" altLang="en-US" sz="1800" dirty="0" smtClean="0">
                <a:solidFill>
                  <a:srgbClr val="FF0000"/>
                </a:solidFill>
              </a:rPr>
              <a:t>所有子集</a:t>
            </a:r>
            <a:endParaRPr lang="en-US" altLang="zh-CN" sz="18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dirty="0"/>
          </a:p>
        </p:txBody>
      </p:sp>
      <p:sp>
        <p:nvSpPr>
          <p:cNvPr id="261" name="Shape 261"/>
          <p:cNvSpPr/>
          <p:nvPr/>
        </p:nvSpPr>
        <p:spPr>
          <a:xfrm>
            <a:off x="1044674" y="3628486"/>
            <a:ext cx="5229126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dirty="0"/>
              <a:t>query: grandfather(</a:t>
            </a:r>
            <a:r>
              <a:rPr dirty="0" err="1"/>
              <a:t>X,yuqing</a:t>
            </a:r>
            <a:r>
              <a:rPr dirty="0"/>
              <a:t>)?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Prolog </a:t>
            </a:r>
            <a:r>
              <a:rPr lang="en-US" altLang="zh-CN" dirty="0" smtClean="0"/>
              <a:t>systems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35" y="1569780"/>
            <a:ext cx="8576909" cy="3960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10" y="5373224"/>
            <a:ext cx="5823259" cy="86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5440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Summary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3" y="1249772"/>
            <a:ext cx="9122514" cy="52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62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Universal </a:t>
            </a:r>
            <a:r>
              <a:rPr lang="en-US" dirty="0" smtClean="0"/>
              <a:t>I</a:t>
            </a:r>
            <a:r>
              <a:rPr dirty="0" smtClean="0"/>
              <a:t>nstantiation </a:t>
            </a:r>
            <a:r>
              <a:rPr dirty="0"/>
              <a:t>(UI) </a:t>
            </a:r>
          </a:p>
        </p:txBody>
      </p:sp>
      <p:pic>
        <p:nvPicPr>
          <p:cNvPr id="15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" y="1790700"/>
            <a:ext cx="9626600" cy="3657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dirty="0"/>
              <a:t>Existential </a:t>
            </a:r>
            <a:r>
              <a:rPr lang="en-US" dirty="0" smtClean="0"/>
              <a:t>I</a:t>
            </a:r>
            <a:r>
              <a:rPr dirty="0" smtClean="0"/>
              <a:t>nstantiation </a:t>
            </a:r>
            <a:r>
              <a:rPr dirty="0"/>
              <a:t>(EI) </a:t>
            </a:r>
          </a:p>
        </p:txBody>
      </p:sp>
      <p:pic>
        <p:nvPicPr>
          <p:cNvPr id="15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718" y="1498600"/>
            <a:ext cx="8673683" cy="558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Instantiation</a:t>
            </a:r>
          </a:p>
        </p:txBody>
      </p:sp>
      <p:pic>
        <p:nvPicPr>
          <p:cNvPr id="16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362" y="2247900"/>
            <a:ext cx="7793538" cy="229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3701845" y="4546601"/>
            <a:ext cx="41501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Inferentially equivalent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rPr dirty="0"/>
              <a:t>Reduction to propositional inference </a:t>
            </a:r>
          </a:p>
        </p:txBody>
      </p:sp>
      <p:pic>
        <p:nvPicPr>
          <p:cNvPr id="16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737" y="1270000"/>
            <a:ext cx="8729663" cy="596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Reduction to propositional inference </a:t>
            </a:r>
          </a:p>
        </p:txBody>
      </p:sp>
      <p:pic>
        <p:nvPicPr>
          <p:cNvPr id="17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600" y="1409700"/>
            <a:ext cx="9398001" cy="61476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文本框 3"/>
          <p:cNvSpPr txBox="1"/>
          <p:nvPr/>
        </p:nvSpPr>
        <p:spPr>
          <a:xfrm>
            <a:off x="3106512" y="876221"/>
            <a:ext cx="41501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Inferentially equivalent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Problems with propositionalization </a:t>
            </a:r>
          </a:p>
        </p:txBody>
      </p:sp>
      <p:pic>
        <p:nvPicPr>
          <p:cNvPr id="17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987" y="1384300"/>
            <a:ext cx="9989513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243</Words>
  <Application>Microsoft Office PowerPoint</Application>
  <PresentationFormat>自定义</PresentationFormat>
  <Paragraphs>65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Lucida Grande</vt:lpstr>
      <vt:lpstr>Arial</vt:lpstr>
      <vt:lpstr>Calibri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Ping</cp:lastModifiedBy>
  <cp:revision>47</cp:revision>
  <dcterms:modified xsi:type="dcterms:W3CDTF">2017-10-28T08:45:30Z</dcterms:modified>
</cp:coreProperties>
</file>