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306" r:id="rId2"/>
    <p:sldId id="389" r:id="rId3"/>
    <p:sldId id="368" r:id="rId4"/>
    <p:sldId id="369" r:id="rId5"/>
    <p:sldId id="375" r:id="rId6"/>
    <p:sldId id="379" r:id="rId7"/>
    <p:sldId id="370" r:id="rId8"/>
    <p:sldId id="371" r:id="rId9"/>
    <p:sldId id="385" r:id="rId10"/>
    <p:sldId id="372" r:id="rId11"/>
    <p:sldId id="387" r:id="rId12"/>
    <p:sldId id="386" r:id="rId13"/>
    <p:sldId id="373" r:id="rId14"/>
    <p:sldId id="374" r:id="rId15"/>
    <p:sldId id="38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79038" autoAdjust="0"/>
  </p:normalViewPr>
  <p:slideViewPr>
    <p:cSldViewPr>
      <p:cViewPr varScale="1">
        <p:scale>
          <a:sx n="55" d="100"/>
          <a:sy n="55" d="100"/>
        </p:scale>
        <p:origin x="-18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CB68C-5C51-4A7B-98EC-02D9C3C4D838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4263D-74D0-4041-B087-510FA5030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7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面向对象系统分析与设计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03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4263D-74D0-4041-B087-510FA5030B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0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8975" y="1677988"/>
            <a:ext cx="3808413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677988"/>
            <a:ext cx="38084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9A158-00AE-41A8-AC76-CB71C6A54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2.16/2012-2013&#31532;&#19968;&#23398;&#26399;/UML&#19982;&#38754;&#21521;&#23545;&#35937;&#31243;&#24207;&#35774;&#35745;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2420888"/>
            <a:ext cx="4968552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移动互联网应用开发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46531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29098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终结性考核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大作业（</a:t>
            </a:r>
            <a:r>
              <a:rPr lang="en-US" altLang="zh-CN" b="1" dirty="0" smtClean="0"/>
              <a:t>50%</a:t>
            </a:r>
            <a:r>
              <a:rPr lang="zh-CN" altLang="en-US" b="1" dirty="0" smtClean="0"/>
              <a:t>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76456" cy="4495800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zh-CN" altLang="en-US" sz="3000" b="1" dirty="0" smtClean="0">
                <a:ea typeface="宋体" charset="-122"/>
              </a:rPr>
              <a:t>第</a:t>
            </a:r>
            <a:r>
              <a:rPr lang="en-US" altLang="zh-CN" sz="3000" b="1" dirty="0" smtClean="0">
                <a:ea typeface="宋体" charset="-122"/>
              </a:rPr>
              <a:t>7-8</a:t>
            </a:r>
            <a:r>
              <a:rPr lang="zh-CN" altLang="en-US" sz="3000" b="1" dirty="0" smtClean="0">
                <a:ea typeface="宋体" charset="-122"/>
              </a:rPr>
              <a:t>周项目选题评审，任课教师交叉评  审  （</a:t>
            </a:r>
            <a:r>
              <a:rPr lang="en-US" altLang="zh-CN" sz="3000" b="1" dirty="0" smtClean="0">
                <a:ea typeface="宋体" charset="-122"/>
              </a:rPr>
              <a:t>30</a:t>
            </a:r>
            <a:r>
              <a:rPr lang="zh-CN" altLang="en-US" sz="3000" b="1" dirty="0" smtClean="0">
                <a:ea typeface="宋体" charset="-122"/>
              </a:rPr>
              <a:t>％），评审项目原型。</a:t>
            </a:r>
            <a:endParaRPr lang="zh-CN" altLang="en-US" sz="3000" b="1" dirty="0">
              <a:ea typeface="宋体" charset="-122"/>
            </a:endParaRPr>
          </a:p>
          <a:p>
            <a:pPr marL="685800" lvl="2" indent="457200">
              <a:buNone/>
            </a:pPr>
            <a:endParaRPr lang="en-US" altLang="zh-CN" sz="2100" b="1" dirty="0" smtClean="0"/>
          </a:p>
          <a:p>
            <a:pPr marL="685800" lvl="2" indent="457200">
              <a:buNone/>
            </a:pPr>
            <a:endParaRPr lang="en-US" altLang="zh-CN" sz="2100" b="1" dirty="0" smtClean="0"/>
          </a:p>
          <a:p>
            <a:pPr marL="0" indent="457200" eaLnBrk="1" hangingPunct="1">
              <a:buNone/>
            </a:pPr>
            <a:endParaRPr lang="en-US" altLang="zh-CN" sz="2400" b="1" dirty="0" smtClean="0"/>
          </a:p>
          <a:p>
            <a:pPr marL="0" indent="457200" eaLnBrk="1" hangingPunct="1">
              <a:lnSpc>
                <a:spcPct val="150000"/>
              </a:lnSpc>
              <a:buNone/>
            </a:pPr>
            <a:r>
              <a:rPr lang="zh-CN" altLang="en-US" sz="3000" b="1" dirty="0" smtClean="0">
                <a:ea typeface="宋体" charset="-122"/>
              </a:rPr>
              <a:t>（</a:t>
            </a:r>
            <a:r>
              <a:rPr lang="en-US" altLang="zh-CN" sz="3000" b="1" dirty="0" smtClean="0">
                <a:ea typeface="宋体" charset="-122"/>
              </a:rPr>
              <a:t>2</a:t>
            </a:r>
            <a:r>
              <a:rPr lang="zh-CN" altLang="en-US" sz="3000" b="1" dirty="0" smtClean="0">
                <a:ea typeface="宋体" charset="-122"/>
              </a:rPr>
              <a:t>）任课教师按人检查项目完成情况</a:t>
            </a:r>
            <a:r>
              <a:rPr lang="en-US" altLang="zh-CN" sz="3000" b="1" dirty="0" smtClean="0">
                <a:ea typeface="宋体" charset="-122"/>
              </a:rPr>
              <a:t>30%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3000" b="1" dirty="0" smtClean="0">
                <a:ea typeface="宋体" charset="-122"/>
              </a:rPr>
              <a:t>（</a:t>
            </a:r>
            <a:r>
              <a:rPr lang="en-US" altLang="zh-CN" sz="3000" b="1" dirty="0" smtClean="0">
                <a:ea typeface="宋体" charset="-122"/>
              </a:rPr>
              <a:t>3</a:t>
            </a:r>
            <a:r>
              <a:rPr lang="zh-CN" altLang="en-US" sz="3000" b="1" dirty="0" smtClean="0">
                <a:ea typeface="宋体" charset="-122"/>
              </a:rPr>
              <a:t>） </a:t>
            </a:r>
            <a:r>
              <a:rPr lang="en-US" altLang="zh-CN" sz="3000" b="1" dirty="0" smtClean="0">
                <a:ea typeface="宋体" charset="-122"/>
              </a:rPr>
              <a:t>16</a:t>
            </a:r>
            <a:r>
              <a:rPr lang="zh-CN" altLang="en-US" sz="3000" b="1" dirty="0" smtClean="0">
                <a:ea typeface="宋体" charset="-122"/>
              </a:rPr>
              <a:t>周大作业答辩，非任课教师答辩</a:t>
            </a:r>
            <a:r>
              <a:rPr lang="en-US" altLang="zh-CN" b="1" dirty="0" smtClean="0"/>
              <a:t>40%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66933"/>
              </p:ext>
            </p:extLst>
          </p:nvPr>
        </p:nvGraphicFramePr>
        <p:xfrm>
          <a:off x="2051720" y="3140968"/>
          <a:ext cx="4032448" cy="936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983"/>
                <a:gridCol w="1284463"/>
                <a:gridCol w="1535002"/>
              </a:tblGrid>
              <a:tr h="9361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项目新颖性（</a:t>
                      </a:r>
                      <a:r>
                        <a:rPr lang="en-US" sz="1600" kern="0" dirty="0">
                          <a:effectLst/>
                        </a:rPr>
                        <a:t>10</a:t>
                      </a:r>
                      <a:r>
                        <a:rPr lang="zh-CN" sz="1600" kern="0" dirty="0" smtClean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功能完整性（</a:t>
                      </a:r>
                      <a:r>
                        <a:rPr lang="en-US" sz="1600" kern="0" dirty="0">
                          <a:effectLst/>
                        </a:rPr>
                        <a:t>10</a:t>
                      </a:r>
                      <a:r>
                        <a:rPr lang="zh-CN" sz="1600" kern="0" dirty="0" smtClean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项目设计创新性（</a:t>
                      </a:r>
                      <a:r>
                        <a:rPr lang="en-US" sz="1600" kern="0" dirty="0">
                          <a:effectLst/>
                        </a:rPr>
                        <a:t>10</a:t>
                      </a:r>
                      <a:r>
                        <a:rPr lang="zh-CN" sz="1600" kern="0" dirty="0" smtClean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成果物提交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sz="3200" b="1" dirty="0" smtClean="0"/>
              <a:t>(1) </a:t>
            </a:r>
            <a:r>
              <a:rPr lang="zh-CN" altLang="en-US" sz="3200" b="1" dirty="0" smtClean="0"/>
              <a:t>原型文件</a:t>
            </a:r>
            <a:endParaRPr lang="en-US" altLang="zh-CN" sz="3200" b="1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3200" b="1" dirty="0" smtClean="0"/>
              <a:t>(2) </a:t>
            </a:r>
            <a:r>
              <a:rPr lang="zh-CN" altLang="en-US" sz="3200" b="1" dirty="0" smtClean="0"/>
              <a:t>答辩</a:t>
            </a:r>
            <a:r>
              <a:rPr lang="en-US" altLang="zh-CN" sz="3200" b="1" dirty="0" err="1" smtClean="0"/>
              <a:t>ppt</a:t>
            </a:r>
            <a:endParaRPr lang="en-US" altLang="zh-CN" sz="3200" b="1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3200" b="1" dirty="0" smtClean="0"/>
              <a:t>(3) </a:t>
            </a:r>
            <a:r>
              <a:rPr lang="zh-CN" altLang="en-US" sz="3200" b="1" dirty="0" smtClean="0"/>
              <a:t>项目源码</a:t>
            </a:r>
            <a:endParaRPr lang="en-US" altLang="zh-CN" sz="3200" b="1" dirty="0"/>
          </a:p>
        </p:txBody>
      </p:sp>
      <p:sp>
        <p:nvSpPr>
          <p:cNvPr id="4" name="云形标注 3"/>
          <p:cNvSpPr/>
          <p:nvPr/>
        </p:nvSpPr>
        <p:spPr>
          <a:xfrm>
            <a:off x="3779912" y="3848100"/>
            <a:ext cx="3240360" cy="1944216"/>
          </a:xfrm>
          <a:prstGeom prst="cloudCallout">
            <a:avLst>
              <a:gd name="adj1" fmla="val -81246"/>
              <a:gd name="adj2" fmla="val -4415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不提交成果物不能及格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2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答辩评分表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02308"/>
              </p:ext>
            </p:extLst>
          </p:nvPr>
        </p:nvGraphicFramePr>
        <p:xfrm>
          <a:off x="251519" y="1772816"/>
          <a:ext cx="8352929" cy="2111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336"/>
                <a:gridCol w="788424"/>
                <a:gridCol w="617028"/>
                <a:gridCol w="582748"/>
                <a:gridCol w="594175"/>
                <a:gridCol w="605601"/>
                <a:gridCol w="311375"/>
                <a:gridCol w="594175"/>
                <a:gridCol w="605601"/>
                <a:gridCol w="628453"/>
                <a:gridCol w="625597"/>
                <a:gridCol w="617028"/>
                <a:gridCol w="574178"/>
                <a:gridCol w="717210"/>
              </a:tblGrid>
              <a:tr h="707170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《</a:t>
                      </a:r>
                      <a:r>
                        <a:rPr lang="zh-CN" altLang="en-US" sz="1800" u="none" strike="noStrike" dirty="0">
                          <a:effectLst/>
                        </a:rPr>
                        <a:t>移动互联网应用开发</a:t>
                      </a:r>
                      <a:r>
                        <a:rPr lang="en-US" altLang="zh-CN" sz="1800" u="none" strike="noStrike" dirty="0">
                          <a:effectLst/>
                        </a:rPr>
                        <a:t>》</a:t>
                      </a:r>
                      <a:r>
                        <a:rPr lang="zh-CN" altLang="en-US" sz="1800" u="none" strike="noStrike" dirty="0">
                          <a:effectLst/>
                        </a:rPr>
                        <a:t>大作业答辩评分表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4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序号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学号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姓名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原型设计（</a:t>
                      </a:r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r>
                        <a:rPr lang="zh-CN" altLang="en-US" sz="1800" u="none" strike="noStrike">
                          <a:effectLst/>
                        </a:rPr>
                        <a:t>）</a:t>
                      </a:r>
                      <a:endParaRPr lang="zh-CN" altLang="en-US" sz="1800" b="0" i="0" u="none" strike="noStrike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大</a:t>
                      </a:r>
                      <a:r>
                        <a:rPr lang="zh-CN" altLang="en-US" sz="1800" u="none" strike="noStrike" smtClean="0">
                          <a:effectLst/>
                        </a:rPr>
                        <a:t>作业检查（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70</a:t>
                      </a:r>
                      <a:r>
                        <a:rPr lang="zh-CN" altLang="en-US" sz="1800" u="none" strike="noStrike" dirty="0">
                          <a:effectLst/>
                        </a:rPr>
                        <a:t>分），每项</a:t>
                      </a:r>
                      <a:r>
                        <a:rPr lang="en-US" altLang="zh-CN" sz="1800" u="none" strike="noStrike" dirty="0">
                          <a:effectLst/>
                        </a:rPr>
                        <a:t>10</a:t>
                      </a:r>
                      <a:r>
                        <a:rPr lang="zh-CN" altLang="en-US" sz="1800" u="none" strike="noStrike" dirty="0">
                          <a:effectLst/>
                        </a:rPr>
                        <a:t>分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</a:tr>
              <a:tr h="1121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项目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zh-CN" altLang="en-US" sz="1800" u="none" strike="noStrike">
                          <a:effectLst/>
                        </a:rPr>
                        <a:t>新颖性</a:t>
                      </a:r>
                      <a:endParaRPr lang="zh-CN" altLang="en-US" sz="1800" b="0" i="0" u="none" strike="noStrike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功能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zh-CN" altLang="en-US" sz="1800" u="none" strike="noStrike" dirty="0">
                          <a:effectLst/>
                        </a:rPr>
                        <a:t>完整性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项目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zh-CN" altLang="en-US" sz="1800" u="none" strike="noStrike">
                          <a:effectLst/>
                        </a:rPr>
                        <a:t>设计创新性</a:t>
                      </a:r>
                      <a:endParaRPr lang="zh-CN" altLang="en-US" sz="1800" b="0" i="0" u="none" strike="noStrike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答辩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zh-CN" altLang="en-US" sz="1800" u="none" strike="noStrike" dirty="0">
                          <a:effectLst/>
                        </a:rPr>
                        <a:t>表现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功能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zh-CN" altLang="en-US" sz="1800" u="none" strike="noStrike">
                          <a:effectLst/>
                        </a:rPr>
                        <a:t>实现</a:t>
                      </a:r>
                      <a:endParaRPr lang="zh-CN" altLang="en-US" sz="1800" b="0" i="0" u="none" strike="noStrike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新技术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zh-CN" altLang="en-US" sz="1800" u="none" strike="noStrike" dirty="0">
                          <a:effectLst/>
                        </a:rPr>
                        <a:t>的使用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性能与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zh-CN" altLang="en-US" sz="1800" u="none" strike="noStrike" dirty="0">
                          <a:effectLst/>
                        </a:rPr>
                        <a:t>稳定性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编码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zh-CN" altLang="en-US" sz="1800" u="none" strike="noStrike" dirty="0">
                          <a:effectLst/>
                        </a:rPr>
                        <a:t>规范性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用户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zh-CN" altLang="en-US" sz="1800" u="none" strike="noStrike" dirty="0">
                          <a:effectLst/>
                        </a:rPr>
                        <a:t>体验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团队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zh-CN" altLang="en-US" sz="1800" u="none" strike="noStrike" dirty="0">
                          <a:effectLst/>
                        </a:rPr>
                        <a:t>合作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总成绩</a:t>
                      </a:r>
                      <a:endParaRPr lang="zh-CN" altLang="en-US" sz="1800" b="0" i="0" u="none" strike="noStrike" dirty="0">
                        <a:effectLst/>
                        <a:latin typeface="宋体"/>
                      </a:endParaRPr>
                    </a:p>
                  </a:txBody>
                  <a:tcPr marL="8786" marR="8786" marT="8786" marB="0" anchor="ctr"/>
                </a:tc>
              </a:tr>
            </a:tbl>
          </a:graphicData>
        </a:graphic>
      </p:graphicFrame>
      <p:sp>
        <p:nvSpPr>
          <p:cNvPr id="6" name="云形标注 5"/>
          <p:cNvSpPr/>
          <p:nvPr/>
        </p:nvSpPr>
        <p:spPr>
          <a:xfrm>
            <a:off x="4427984" y="4509120"/>
            <a:ext cx="4104456" cy="2173188"/>
          </a:xfrm>
          <a:prstGeom prst="cloudCallout">
            <a:avLst>
              <a:gd name="adj1" fmla="val -96935"/>
              <a:gd name="adj2" fmla="val -737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3-4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人一组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按模块划分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不编码的同学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不能及格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8131175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每堂课都需要带电脑和教材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不用电脑时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必须将</a:t>
            </a:r>
            <a:r>
              <a:rPr lang="zh-CN" altLang="en-US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电脑关闭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，否则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次扣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分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、上课时必须把手机调到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振动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、或者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关机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、每堂课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点名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，一次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迟到</a:t>
            </a:r>
            <a:r>
              <a:rPr lang="en-US" altLang="zh-CN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分，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学时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旷课</a:t>
            </a:r>
            <a:r>
              <a:rPr lang="en-US" altLang="zh-CN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分，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旷课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学时将上报，缺课</a:t>
            </a:r>
            <a:r>
              <a:rPr lang="en-US" altLang="zh-CN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1/3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不允许参加本门课程期末考试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课堂要求</a:t>
            </a:r>
          </a:p>
        </p:txBody>
      </p:sp>
    </p:spTree>
    <p:extLst>
      <p:ext uri="{BB962C8B-B14F-4D97-AF65-F5344CB8AC3E}">
        <p14:creationId xmlns:p14="http://schemas.microsoft.com/office/powerpoint/2010/main" val="3717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548681"/>
            <a:ext cx="8713787" cy="5688608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zh-CN" altLang="en-US" sz="3400" b="1" dirty="0" smtClean="0">
                <a:solidFill>
                  <a:srgbClr val="000099"/>
                </a:solidFill>
                <a:ea typeface="黑体" pitchFamily="49" charset="-122"/>
              </a:rPr>
              <a:t>教学参考资源</a:t>
            </a:r>
            <a:endParaRPr lang="en-US" altLang="zh-CN" sz="3400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533400" indent="-533400" eaLnBrk="1" hangingPunct="1">
              <a:buFontTx/>
              <a:buNone/>
            </a:pPr>
            <a:endParaRPr lang="en-US" altLang="zh-CN" sz="3400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533400" indent="-533400" eaLnBrk="1" hangingPunct="1">
              <a:buSzPct val="100000"/>
              <a:buFontTx/>
              <a:buAutoNum type="arabicPeriod"/>
            </a:pPr>
            <a:r>
              <a:rPr lang="en-US" altLang="zh-CN" sz="2400" b="1" dirty="0">
                <a:latin typeface="Arial" charset="0"/>
                <a:ea typeface="宋体" charset="-122"/>
                <a:hlinkClick r:id="rId2"/>
              </a:rPr>
              <a:t>http://192.168.102.16/2015-2016</a:t>
            </a:r>
            <a:r>
              <a:rPr lang="zh-CN" altLang="en-US" sz="2400" b="1" dirty="0">
                <a:latin typeface="Arial" charset="0"/>
                <a:ea typeface="宋体" charset="-122"/>
                <a:hlinkClick r:id="rId2"/>
              </a:rPr>
              <a:t>第二学期</a:t>
            </a:r>
            <a:r>
              <a:rPr lang="en-US" altLang="zh-CN" sz="2400" b="1" dirty="0">
                <a:latin typeface="Arial" charset="0"/>
                <a:ea typeface="宋体" charset="-122"/>
                <a:hlinkClick r:id="rId2"/>
              </a:rPr>
              <a:t>/</a:t>
            </a:r>
            <a:r>
              <a:rPr lang="zh-CN" altLang="en-US" sz="2400" b="1" dirty="0">
                <a:latin typeface="Arial" charset="0"/>
                <a:ea typeface="宋体" charset="-122"/>
                <a:hlinkClick r:id="rId2"/>
              </a:rPr>
              <a:t>移动互联网应用开发</a:t>
            </a:r>
            <a:r>
              <a:rPr lang="en-US" altLang="zh-CN" sz="2400" b="1" dirty="0">
                <a:latin typeface="Arial" charset="0"/>
                <a:ea typeface="宋体" charset="-122"/>
                <a:hlinkClick r:id="rId2"/>
              </a:rPr>
              <a:t>/</a:t>
            </a:r>
            <a:endParaRPr lang="en-US" altLang="zh-CN" sz="2400" b="1" dirty="0">
              <a:latin typeface="Arial" charset="0"/>
              <a:ea typeface="宋体" charset="-122"/>
            </a:endParaRPr>
          </a:p>
          <a:p>
            <a:pPr marL="533400" indent="-533400">
              <a:buSzPct val="100000"/>
              <a:buFontTx/>
              <a:buAutoNum type="arabicPeriod"/>
            </a:pPr>
            <a:r>
              <a:rPr lang="zh-CN" altLang="en-US" sz="2400" b="1" dirty="0">
                <a:latin typeface="Arial" charset="0"/>
                <a:ea typeface="宋体" charset="-122"/>
              </a:rPr>
              <a:t>教材</a:t>
            </a:r>
            <a:r>
              <a:rPr lang="en-US" altLang="zh-CN" sz="2400" b="1" dirty="0">
                <a:latin typeface="Arial" charset="0"/>
                <a:ea typeface="宋体" charset="-122"/>
              </a:rPr>
              <a:t>:Android</a:t>
            </a:r>
            <a:r>
              <a:rPr lang="zh-CN" altLang="en-US" sz="2400" b="1" dirty="0">
                <a:latin typeface="Arial" charset="0"/>
                <a:ea typeface="宋体" charset="-122"/>
              </a:rPr>
              <a:t> 开发权威指南</a:t>
            </a:r>
            <a:endParaRPr lang="en-US" altLang="zh-CN" sz="2400" b="1" dirty="0">
              <a:latin typeface="Arial" charset="0"/>
              <a:ea typeface="宋体" charset="-122"/>
            </a:endParaRPr>
          </a:p>
          <a:p>
            <a:pPr marL="533400" indent="-533400" eaLnBrk="1" hangingPunct="1">
              <a:buSzPct val="100000"/>
              <a:buFontTx/>
              <a:buAutoNum type="arabicPeriod"/>
            </a:pPr>
            <a:r>
              <a:rPr lang="zh-CN" altLang="en-US" sz="2400" b="1" dirty="0">
                <a:latin typeface="Arial" charset="0"/>
                <a:ea typeface="宋体" charset="-122"/>
              </a:rPr>
              <a:t>参考书</a:t>
            </a:r>
            <a:r>
              <a:rPr lang="en-US" altLang="zh-CN" sz="2400" b="1" dirty="0">
                <a:latin typeface="Arial" charset="0"/>
                <a:ea typeface="宋体" charset="-122"/>
              </a:rPr>
              <a:t> </a:t>
            </a:r>
            <a:r>
              <a:rPr lang="zh-CN" altLang="en-US" sz="2400" b="1" dirty="0">
                <a:latin typeface="Arial" charset="0"/>
                <a:ea typeface="宋体" charset="-122"/>
              </a:rPr>
              <a:t>：</a:t>
            </a:r>
            <a:endParaRPr lang="en-US" altLang="zh-CN" sz="2400" b="1" dirty="0">
              <a:latin typeface="Arial" charset="0"/>
              <a:ea typeface="宋体" charset="-122"/>
            </a:endParaRPr>
          </a:p>
          <a:p>
            <a:pPr marL="533400" indent="-533400" eaLnBrk="1" hangingPunct="1">
              <a:buFontTx/>
              <a:buAutoNum type="arabicPeriod"/>
            </a:pPr>
            <a:endParaRPr lang="en-US" altLang="zh-CN" b="1" dirty="0"/>
          </a:p>
          <a:p>
            <a:pPr marL="533400" indent="-533400" eaLnBrk="1" hangingPunct="1">
              <a:buFontTx/>
              <a:buAutoNum type="arabicPeriod"/>
            </a:pPr>
            <a:endParaRPr lang="zh-CN" altLang="en-US" b="1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3573016"/>
            <a:ext cx="776922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3" tIns="45212" rIns="90423" bIns="45212"/>
          <a:lstStyle/>
          <a:p>
            <a:pPr marL="339725" indent="-339725" defTabSz="904875" eaLnBrk="1" hangingPunct="1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l"/>
            </a:pPr>
            <a:r>
              <a:rPr lang="en-US" altLang="zh-CN" sz="2400" b="1" dirty="0" smtClean="0">
                <a:latin typeface="Arial" charset="0"/>
                <a:ea typeface="宋体" charset="-122"/>
              </a:rPr>
              <a:t>Android </a:t>
            </a:r>
            <a:r>
              <a:rPr lang="zh-CN" altLang="en-US" sz="2400" b="1" dirty="0" smtClean="0">
                <a:latin typeface="Arial" charset="0"/>
                <a:ea typeface="宋体" charset="-122"/>
              </a:rPr>
              <a:t>应用开发范例精解       清华大学出版社</a:t>
            </a:r>
            <a:endParaRPr lang="zh-CN" altLang="en-US" sz="2400" b="1" dirty="0">
              <a:latin typeface="Arial" charset="0"/>
              <a:ea typeface="宋体" charset="-122"/>
            </a:endParaRPr>
          </a:p>
          <a:p>
            <a:pPr marL="339725" indent="-339725" defTabSz="904875" eaLnBrk="1" hangingPunct="1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l"/>
            </a:pPr>
            <a:r>
              <a:rPr lang="en-US" altLang="zh-CN" sz="2400" b="1" dirty="0" smtClean="0">
                <a:latin typeface="Verdana" pitchFamily="34" charset="0"/>
                <a:ea typeface="宋体" charset="-122"/>
              </a:rPr>
              <a:t>Android</a:t>
            </a:r>
            <a:r>
              <a:rPr lang="zh-CN" altLang="en-US" sz="2400" b="1" dirty="0" smtClean="0">
                <a:latin typeface="Verdana" pitchFamily="34" charset="0"/>
                <a:ea typeface="宋体" charset="-122"/>
              </a:rPr>
              <a:t>语法范例参考大全    电子</a:t>
            </a:r>
            <a:r>
              <a:rPr lang="zh-CN" altLang="en-US" sz="2400" b="1" dirty="0" smtClean="0">
                <a:latin typeface="Arial" charset="0"/>
                <a:ea typeface="宋体" charset="-122"/>
              </a:rPr>
              <a:t>工业出版社</a:t>
            </a:r>
            <a:endParaRPr lang="en-US" altLang="zh-CN" sz="2400" b="1" dirty="0" smtClean="0">
              <a:latin typeface="Arial" charset="0"/>
              <a:ea typeface="宋体" charset="-122"/>
            </a:endParaRPr>
          </a:p>
          <a:p>
            <a:pPr marL="339725" indent="-339725" defTabSz="904875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Verdana" pitchFamily="34" charset="0"/>
                <a:ea typeface="宋体" charset="-122"/>
              </a:rPr>
              <a:t>Android</a:t>
            </a:r>
            <a:r>
              <a:rPr lang="zh-CN" altLang="en-US" sz="2400" b="1" dirty="0">
                <a:latin typeface="Verdana" pitchFamily="34" charset="0"/>
                <a:ea typeface="宋体" charset="-122"/>
              </a:rPr>
              <a:t>程序设计教程	</a:t>
            </a:r>
            <a:r>
              <a:rPr lang="zh-CN" altLang="en-US" sz="2400" b="1" dirty="0" smtClean="0">
                <a:latin typeface="Verdana" pitchFamily="34" charset="0"/>
                <a:ea typeface="宋体" charset="-122"/>
              </a:rPr>
              <a:t>  电子工业出版社</a:t>
            </a:r>
            <a:endParaRPr lang="en-US" altLang="zh-CN" sz="2400" b="1" dirty="0" smtClean="0">
              <a:latin typeface="Verdana" pitchFamily="34" charset="0"/>
              <a:ea typeface="宋体" charset="-122"/>
            </a:endParaRPr>
          </a:p>
          <a:p>
            <a:pPr marL="339725" indent="-339725" defTabSz="904875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Verdana" pitchFamily="34" charset="0"/>
                <a:ea typeface="宋体" charset="-122"/>
              </a:rPr>
              <a:t>Android </a:t>
            </a:r>
            <a:r>
              <a:rPr lang="zh-CN" altLang="en-US" sz="2400" b="1" dirty="0" smtClean="0">
                <a:latin typeface="Verdana" pitchFamily="34" charset="0"/>
                <a:ea typeface="宋体" charset="-122"/>
              </a:rPr>
              <a:t>群英传  电子工业出版社</a:t>
            </a:r>
            <a:endParaRPr lang="en-US" altLang="zh-CN" sz="2400" b="1" dirty="0" smtClean="0">
              <a:latin typeface="Verdana" pitchFamily="34" charset="0"/>
              <a:ea typeface="宋体" charset="-122"/>
            </a:endParaRPr>
          </a:p>
          <a:p>
            <a:pPr marL="339725" indent="-339725" defTabSz="904875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l"/>
            </a:pPr>
            <a:r>
              <a:rPr lang="en-US" altLang="zh-CN" sz="2400" b="1" dirty="0" smtClean="0">
                <a:latin typeface="Verdana" pitchFamily="34" charset="0"/>
                <a:ea typeface="宋体" charset="-122"/>
              </a:rPr>
              <a:t>Apps</a:t>
            </a:r>
            <a:r>
              <a:rPr lang="zh-CN" altLang="en-US" sz="2400" b="1" dirty="0" smtClean="0">
                <a:latin typeface="Verdana" pitchFamily="34" charset="0"/>
                <a:ea typeface="宋体" charset="-122"/>
              </a:rPr>
              <a:t>研发录</a:t>
            </a:r>
            <a:endParaRPr lang="zh-CN" altLang="en-US" sz="2400" b="1" dirty="0">
              <a:latin typeface="Verdana" pitchFamily="34" charset="0"/>
              <a:ea typeface="宋体" charset="-122"/>
            </a:endParaRPr>
          </a:p>
          <a:p>
            <a:pPr marL="339725" indent="-339725" defTabSz="904875" eaLnBrk="1" hangingPunct="1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endParaRPr lang="zh-CN" altLang="en-US" sz="2400" b="1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754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开发环境安装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 7.0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r>
              <a:rPr lang="en-US" altLang="zh-CN" dirty="0" smtClean="0"/>
              <a:t>Android Studio</a:t>
            </a:r>
          </a:p>
          <a:p>
            <a:r>
              <a:rPr lang="en-US" altLang="zh-CN" dirty="0" err="1" smtClean="0"/>
              <a:t>Genymotion</a:t>
            </a:r>
            <a:r>
              <a:rPr lang="zh-CN" altLang="en-US" dirty="0" smtClean="0"/>
              <a:t>模拟安装</a:t>
            </a:r>
            <a:endParaRPr lang="en-US" altLang="zh-CN" dirty="0" smtClean="0"/>
          </a:p>
          <a:p>
            <a:r>
              <a:rPr lang="en-US" altLang="zh-CN" dirty="0"/>
              <a:t>NDK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3131840" y="3501008"/>
            <a:ext cx="4752528" cy="2389212"/>
          </a:xfrm>
          <a:prstGeom prst="cloudCallout">
            <a:avLst>
              <a:gd name="adj1" fmla="val -96935"/>
              <a:gd name="adj2" fmla="val -737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参考文档自行安装，务必在下次课前完成安装，下次课检查完成情况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7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688"/>
            <a:ext cx="7775575" cy="4546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 smtClean="0">
                <a:solidFill>
                  <a:srgbClr val="000099"/>
                </a:solidFill>
              </a:rPr>
              <a:t>授课教师</a:t>
            </a:r>
            <a:r>
              <a:rPr lang="en-US" altLang="zh-CN" sz="3600" b="1" dirty="0" smtClean="0">
                <a:solidFill>
                  <a:srgbClr val="000099"/>
                </a:solidFill>
              </a:rPr>
              <a:t>:</a:t>
            </a:r>
          </a:p>
          <a:p>
            <a:pPr eaLnBrk="1" hangingPunct="1">
              <a:buFontTx/>
              <a:buNone/>
            </a:pPr>
            <a:endParaRPr lang="en-US" altLang="zh-CN" b="1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姓名：     严凤龙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系别：     软件工程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itchFamily="49" charset="-122"/>
              </a:rPr>
              <a:t>办公地点：  </a:t>
            </a:r>
            <a:r>
              <a:rPr lang="en-US" altLang="zh-CN" b="1" dirty="0" smtClean="0">
                <a:ea typeface="黑体" pitchFamily="49" charset="-122"/>
              </a:rPr>
              <a:t>A3-117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itchFamily="49" charset="-122"/>
              </a:rPr>
              <a:t>电话</a:t>
            </a:r>
            <a:r>
              <a:rPr lang="zh-CN" altLang="en-US" b="1" dirty="0" smtClean="0">
                <a:ea typeface="黑体" pitchFamily="49" charset="-122"/>
              </a:rPr>
              <a:t>：</a:t>
            </a:r>
            <a:r>
              <a:rPr lang="en-US" altLang="zh-CN" b="1" dirty="0" smtClean="0">
                <a:ea typeface="黑体" pitchFamily="49" charset="-122"/>
              </a:rPr>
              <a:t>84835202</a:t>
            </a:r>
            <a:endParaRPr lang="en-US" altLang="zh-CN" b="1" dirty="0" smtClean="0">
              <a:ea typeface="黑体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itchFamily="49" charset="-122"/>
              </a:rPr>
              <a:t>邮箱：</a:t>
            </a:r>
            <a:r>
              <a:rPr lang="en-US" altLang="zh-CN" b="1" dirty="0" smtClean="0">
                <a:ea typeface="黑体" pitchFamily="49" charset="-122"/>
              </a:rPr>
              <a:t>yanfenglong</a:t>
            </a:r>
            <a:r>
              <a:rPr lang="en-US" altLang="zh-CN" b="1" dirty="0" smtClean="0"/>
              <a:t>@neusoft.edu.cn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itchFamily="49" charset="-122"/>
              </a:rPr>
              <a:t>欢迎提问，有问必答！</a:t>
            </a:r>
          </a:p>
        </p:txBody>
      </p:sp>
    </p:spTree>
    <p:extLst>
      <p:ext uri="{BB962C8B-B14F-4D97-AF65-F5344CB8AC3E}">
        <p14:creationId xmlns:p14="http://schemas.microsoft.com/office/powerpoint/2010/main" val="1303767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课程基本信息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Poor Richard" pitchFamily="18" charset="0"/>
              </a:rPr>
              <a:t>课程名称：移动互联网应用开发</a:t>
            </a:r>
            <a:endParaRPr lang="en-US" altLang="zh-CN" b="1" dirty="0" smtClean="0">
              <a:latin typeface="Poor Richard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Poor Richard" pitchFamily="18" charset="0"/>
              </a:rPr>
              <a:t>课程类别：必修课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Poor Richard" pitchFamily="18" charset="0"/>
              </a:rPr>
              <a:t>学时安排：</a:t>
            </a:r>
            <a:r>
              <a:rPr lang="en-US" altLang="zh-CN" b="1" dirty="0" smtClean="0">
                <a:latin typeface="Poor Richard" pitchFamily="18" charset="0"/>
              </a:rPr>
              <a:t>96</a:t>
            </a:r>
            <a:r>
              <a:rPr lang="zh-CN" altLang="en-US" b="1" dirty="0" smtClean="0">
                <a:latin typeface="Poor Richard" pitchFamily="18" charset="0"/>
              </a:rPr>
              <a:t>学时</a:t>
            </a:r>
            <a:endParaRPr lang="en-US" altLang="zh-CN" b="1" dirty="0" smtClean="0">
              <a:latin typeface="Poor Richard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Poor Richard" pitchFamily="18" charset="0"/>
              </a:rPr>
              <a:t>先修课程：</a:t>
            </a:r>
            <a:r>
              <a:rPr lang="en-US" altLang="zh-CN" b="1" dirty="0" smtClean="0">
                <a:latin typeface="Poor Richard" pitchFamily="18" charset="0"/>
              </a:rPr>
              <a:t>Java</a:t>
            </a:r>
            <a:r>
              <a:rPr lang="zh-CN" altLang="en-US" b="1" dirty="0" smtClean="0">
                <a:latin typeface="Poor Richard" pitchFamily="18" charset="0"/>
              </a:rPr>
              <a:t>语言程序设计</a:t>
            </a:r>
            <a:endParaRPr lang="en-US" altLang="zh-CN" b="1" dirty="0" smtClean="0">
              <a:latin typeface="Poor Richard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Poor Richard" pitchFamily="18" charset="0"/>
              </a:rPr>
              <a:t>后续课程：软件工程项目训练（</a:t>
            </a:r>
            <a:r>
              <a:rPr lang="en-US" altLang="zh-CN" b="1" dirty="0" err="1" smtClean="0">
                <a:latin typeface="Poor Richard" pitchFamily="18" charset="0"/>
              </a:rPr>
              <a:t>Java+Android</a:t>
            </a:r>
            <a:r>
              <a:rPr lang="zh-CN" altLang="en-US" b="1" dirty="0" smtClean="0">
                <a:latin typeface="Poor Richard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752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692150"/>
            <a:ext cx="8964613" cy="936625"/>
          </a:xfrm>
          <a:prstGeom prst="cloudCallout">
            <a:avLst>
              <a:gd name="adj1" fmla="val 8861"/>
              <a:gd name="adj2" fmla="val -57625"/>
            </a:avLst>
          </a:prstGeom>
          <a:solidFill>
            <a:schemeClr val="accent1"/>
          </a:solidFill>
          <a:ln w="889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3000" b="1">
                <a:latin typeface="Arial" charset="0"/>
                <a:ea typeface="华文隶书" pitchFamily="2" charset="-122"/>
              </a:rPr>
              <a:t>本次课的主要内容</a:t>
            </a:r>
            <a:endParaRPr lang="en-US" altLang="zh-CN" sz="3000" b="1">
              <a:latin typeface="Arial" charset="0"/>
              <a:ea typeface="华文隶书" pitchFamily="2" charset="-122"/>
            </a:endParaRPr>
          </a:p>
        </p:txBody>
      </p:sp>
      <p:sp>
        <p:nvSpPr>
          <p:cNvPr id="290819" name="AutoShape 3"/>
          <p:cNvSpPr>
            <a:spLocks noChangeArrowheads="1"/>
          </p:cNvSpPr>
          <p:nvPr/>
        </p:nvSpPr>
        <p:spPr bwMode="auto">
          <a:xfrm>
            <a:off x="323850" y="1125538"/>
            <a:ext cx="8569325" cy="5184775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zh-CN" altLang="en-US" sz="2800" b="1" dirty="0">
                <a:latin typeface="Arial" charset="0"/>
              </a:rPr>
              <a:t>  学什么？（</a:t>
            </a:r>
            <a:r>
              <a:rPr lang="en-US" altLang="zh-CN" sz="2800" b="1" dirty="0">
                <a:latin typeface="Arial" charset="0"/>
              </a:rPr>
              <a:t>What</a:t>
            </a:r>
            <a:r>
              <a:rPr lang="zh-CN" altLang="en-US" sz="2800" b="1" dirty="0">
                <a:latin typeface="Arial" charset="0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zh-CN" altLang="en-US" sz="2800" b="1" dirty="0">
                <a:latin typeface="Arial" charset="0"/>
              </a:rPr>
              <a:t>  为什么学？（</a:t>
            </a:r>
            <a:r>
              <a:rPr lang="en-US" altLang="zh-CN" sz="2800" b="1" dirty="0">
                <a:latin typeface="Arial" charset="0"/>
              </a:rPr>
              <a:t>Why</a:t>
            </a:r>
            <a:r>
              <a:rPr lang="zh-CN" altLang="en-US" sz="2800" b="1" dirty="0">
                <a:latin typeface="Arial" charset="0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zh-CN" altLang="en-US" sz="2800" b="1" dirty="0">
                <a:latin typeface="Arial" charset="0"/>
              </a:rPr>
              <a:t>  怎么学？（</a:t>
            </a:r>
            <a:r>
              <a:rPr lang="en-US" altLang="zh-CN" sz="2800" b="1" dirty="0">
                <a:latin typeface="Arial" charset="0"/>
              </a:rPr>
              <a:t>How</a:t>
            </a:r>
            <a:r>
              <a:rPr lang="zh-CN" altLang="en-US" sz="2800" b="1" dirty="0">
                <a:latin typeface="Arial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036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 smtClean="0"/>
              <a:t>一、学什么（</a:t>
            </a:r>
            <a:r>
              <a:rPr lang="en-US" altLang="zh-CN" b="1" dirty="0" smtClean="0"/>
              <a:t>What</a:t>
            </a:r>
            <a:r>
              <a:rPr lang="zh-CN" altLang="en-US" b="1" dirty="0" smtClean="0"/>
              <a:t>）？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77500" lnSpcReduction="20000"/>
          </a:bodyPr>
          <a:lstStyle/>
          <a:p>
            <a:pPr marL="0" indent="457200">
              <a:lnSpc>
                <a:spcPct val="170000"/>
              </a:lnSpc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移动应用开发技术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介绍、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概述、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环境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搭建、第一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程序、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程序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结构、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布局管理器与基本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控件、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高级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控件、资源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样式与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主题、菜单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对话框、线程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Broadcast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、本地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操作、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数据库、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国际化和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本地化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 2D&amp;3D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绘图、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动画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效果、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多媒体、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照相机、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语音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朗读、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系统信息、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电话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操作、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地图与定位、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传感器、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网络应用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70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/>
              <a:t>、</a:t>
            </a:r>
            <a:r>
              <a:rPr lang="zh-CN" altLang="en-US" dirty="0" smtClean="0"/>
              <a:t>为什么学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增加就业砝码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674416"/>
            <a:ext cx="3743328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zh-CN" altLang="en-US" sz="2800" dirty="0"/>
              <a:t>移动互联网产品经理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zh-CN" altLang="en-US" sz="2800" dirty="0"/>
              <a:t>移动顾问 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zh-CN" altLang="en-US" sz="2800" dirty="0"/>
              <a:t>移动通信工程师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zh-CN" altLang="en-US" sz="2800" dirty="0"/>
              <a:t>移动互联网运营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zh-CN" altLang="en-US" sz="2800" dirty="0"/>
              <a:t>移动互联网</a:t>
            </a:r>
            <a:r>
              <a:rPr lang="zh-CN" altLang="en-US" sz="2800" dirty="0" smtClean="0"/>
              <a:t>销售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en-US" altLang="zh-CN" sz="2800" dirty="0"/>
              <a:t>APP</a:t>
            </a:r>
            <a:r>
              <a:rPr lang="zh-CN" altLang="en-US" sz="2800" dirty="0"/>
              <a:t>推广专员</a:t>
            </a:r>
            <a:endParaRPr lang="en-US" altLang="zh-CN" sz="2800" dirty="0"/>
          </a:p>
          <a:p>
            <a:pPr marL="342900" indent="-342900">
              <a:lnSpc>
                <a:spcPct val="125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6016" y="1674416"/>
            <a:ext cx="4176464" cy="449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应用开发工程师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测试工程师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</a:t>
            </a:r>
            <a:r>
              <a:rPr lang="en-US" altLang="zh-CN" sz="2800" dirty="0" smtClean="0"/>
              <a:t>UI</a:t>
            </a:r>
            <a:r>
              <a:rPr lang="zh-CN" altLang="en-US" sz="2800" dirty="0" smtClean="0"/>
              <a:t>设计师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系统架构设计师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系统移植师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70000"/>
              <a:buFont typeface="Wingdings" pitchFamily="2" charset="2"/>
              <a:buChar char="Ø"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游戏动漫架构师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64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7"/>
            <a:ext cx="7769225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三、怎么学？（</a:t>
            </a:r>
            <a:r>
              <a:rPr lang="en-US" altLang="zh-CN" b="1" dirty="0" smtClean="0"/>
              <a:t>How</a:t>
            </a:r>
            <a:r>
              <a:rPr lang="zh-CN" altLang="en-US" b="1" dirty="0" smtClean="0"/>
              <a:t>）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</a:rPr>
            </a:br>
            <a:endParaRPr lang="zh-CN" altLang="en-US" sz="36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ea typeface="黑体" pitchFamily="49" charset="-122"/>
              </a:rPr>
              <a:t>探索编程语言学习之道法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掌握语言的＂环境，规则，元素＂三要素</a:t>
            </a:r>
            <a:r>
              <a:rPr lang="zh-CN" altLang="en-US" dirty="0" smtClean="0"/>
              <a:t> 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编写清晰简洁，能让其它程序员理解其意图的代码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从优秀的代码中学习领悟，使用优秀的代码</a:t>
            </a:r>
            <a:r>
              <a:rPr lang="zh-CN" altLang="en-US" dirty="0" smtClean="0"/>
              <a:t> 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</a:pPr>
            <a:endParaRPr lang="en-US" altLang="zh-CN" sz="26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</a:pPr>
            <a:r>
              <a:rPr lang="zh-CN" altLang="en-US" sz="2600" b="1" dirty="0" smtClean="0">
                <a:solidFill>
                  <a:srgbClr val="0000FF"/>
                </a:solidFill>
                <a:ea typeface="黑体" pitchFamily="49" charset="-122"/>
              </a:rPr>
              <a:t>学习方法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多看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多想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多练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</a:pP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079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620713"/>
            <a:ext cx="77692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zh-CN" altLang="en-US" b="1" dirty="0" smtClean="0">
                <a:solidFill>
                  <a:schemeClr val="tx1"/>
                </a:solidFill>
              </a:rPr>
              <a:t>分值组成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/>
            </a:r>
            <a:br>
              <a:rPr kumimoji="1" lang="en-US" altLang="zh-CN" b="1" dirty="0" smtClean="0">
                <a:solidFill>
                  <a:schemeClr val="tx1"/>
                </a:solidFill>
              </a:rPr>
            </a:br>
            <a:endParaRPr kumimoji="1"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1700808"/>
            <a:ext cx="5759995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/>
              <a:t>形成性考核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CN" altLang="en-US" sz="3200" b="1" dirty="0" smtClean="0"/>
              <a:t>分</a:t>
            </a:r>
            <a:endParaRPr lang="en-US" altLang="zh-CN" sz="3200" b="1" dirty="0" smtClean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课堂</a:t>
            </a:r>
            <a:r>
              <a:rPr lang="zh-CN" altLang="en-US" sz="3200" b="1" dirty="0" smtClean="0"/>
              <a:t>测验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3200" b="1" dirty="0" smtClean="0"/>
              <a:t>分</a:t>
            </a:r>
            <a:endParaRPr lang="en-US" altLang="zh-CN" sz="3200" b="1" dirty="0" smtClean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三</a:t>
            </a:r>
            <a:r>
              <a:rPr lang="zh-CN" altLang="en-US" sz="3200" b="1" dirty="0" smtClean="0"/>
              <a:t>级项目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3200" b="1" dirty="0" smtClean="0"/>
              <a:t>分</a:t>
            </a:r>
            <a:endParaRPr lang="en-US" altLang="zh-CN" sz="32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/>
              <a:t>终结</a:t>
            </a:r>
            <a:r>
              <a:rPr lang="zh-CN" altLang="en-US" sz="3200" b="1" dirty="0" smtClean="0"/>
              <a:t>性考核分</a:t>
            </a:r>
            <a:endParaRPr lang="en-US" altLang="zh-CN" sz="3200" b="1" dirty="0" smtClean="0"/>
          </a:p>
          <a:p>
            <a:pPr lvl="1">
              <a:lnSpc>
                <a:spcPct val="150000"/>
              </a:lnSpc>
            </a:pPr>
            <a:r>
              <a:rPr lang="en-US" altLang="zh-CN" sz="3200" b="1" dirty="0"/>
              <a:t> </a:t>
            </a:r>
            <a:r>
              <a:rPr lang="zh-CN" altLang="en-US" sz="3200" b="1" dirty="0" smtClean="0"/>
              <a:t>大作业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CN" altLang="en-US" sz="3200" b="1" dirty="0" smtClean="0"/>
              <a:t>分</a:t>
            </a:r>
            <a:endParaRPr lang="en-US" altLang="zh-CN" sz="3200" b="1" dirty="0" smtClean="0"/>
          </a:p>
          <a:p>
            <a:pPr eaLnBrk="1" hangingPunct="1"/>
            <a:endParaRPr lang="zh-CN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500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形成性考核</a:t>
            </a:r>
            <a:r>
              <a:rPr lang="en-US" altLang="zh-CN" b="1" dirty="0" smtClean="0"/>
              <a:t>(50</a:t>
            </a:r>
            <a:r>
              <a:rPr lang="zh-CN" altLang="en-US" b="1" dirty="0" smtClean="0"/>
              <a:t>分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351840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CoffeeStore</a:t>
            </a:r>
            <a:r>
              <a:rPr lang="zh-CN" altLang="en-US" sz="2800" b="1" dirty="0" smtClean="0"/>
              <a:t>项目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800" b="1" dirty="0" smtClean="0"/>
              <a:t>分：布局管理器，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zh-CN" altLang="en-US" sz="2800" b="1" dirty="0" smtClean="0"/>
              <a:t>，资源、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zh-CN" altLang="en-US" sz="2800" b="1" dirty="0" smtClean="0"/>
              <a:t>、广播与服务。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每个知识点考核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3-4</a:t>
            </a:r>
            <a:r>
              <a:rPr lang="zh-CN" altLang="en-US" sz="2800" b="1" dirty="0" smtClean="0"/>
              <a:t>次，每次考核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800" b="1" dirty="0" smtClean="0"/>
              <a:t>人左右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考核形式为课堂随机抽查。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15-16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周一次上机考试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道选择题，考试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分钟，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满分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分乘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，作为课堂测验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成绩。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加分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有价值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新技术、准备充分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的技术分享每次加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分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/>
          </a:p>
        </p:txBody>
      </p:sp>
      <p:sp>
        <p:nvSpPr>
          <p:cNvPr id="4" name="云形标注 3"/>
          <p:cNvSpPr/>
          <p:nvPr/>
        </p:nvSpPr>
        <p:spPr>
          <a:xfrm>
            <a:off x="3707904" y="5661248"/>
            <a:ext cx="4608512" cy="1224136"/>
          </a:xfrm>
          <a:prstGeom prst="cloudCallout">
            <a:avLst>
              <a:gd name="adj1" fmla="val -66392"/>
              <a:gd name="adj2" fmla="val -14199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测验低于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不能及格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40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1442</TotalTime>
  <Words>738</Words>
  <Application>Microsoft Office PowerPoint</Application>
  <PresentationFormat>全屏显示(4:3)</PresentationFormat>
  <Paragraphs>116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中性</vt:lpstr>
      <vt:lpstr>移动互联网应用开发</vt:lpstr>
      <vt:lpstr>PowerPoint 演示文稿</vt:lpstr>
      <vt:lpstr>课程基本信息</vt:lpstr>
      <vt:lpstr>PowerPoint 演示文稿</vt:lpstr>
      <vt:lpstr>一、学什么（What）？</vt:lpstr>
      <vt:lpstr>二、为什么学---增加就业砝码</vt:lpstr>
      <vt:lpstr> 三、怎么学？（How） </vt:lpstr>
      <vt:lpstr>分值组成 </vt:lpstr>
      <vt:lpstr>形成性考核(50分)</vt:lpstr>
      <vt:lpstr>终结性考核-大作业（50%）</vt:lpstr>
      <vt:lpstr>成果物提交</vt:lpstr>
      <vt:lpstr>答辩评分表</vt:lpstr>
      <vt:lpstr>课堂要求</vt:lpstr>
      <vt:lpstr>PowerPoint 演示文稿</vt:lpstr>
      <vt:lpstr>开发环境安装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大连东软信息学院 软件工程专业</dc:title>
  <dc:creator>Runner</dc:creator>
  <cp:lastModifiedBy>Sky123.Org</cp:lastModifiedBy>
  <cp:revision>180</cp:revision>
  <dcterms:created xsi:type="dcterms:W3CDTF">2013-08-26T18:37:18Z</dcterms:created>
  <dcterms:modified xsi:type="dcterms:W3CDTF">2016-10-10T00:00:22Z</dcterms:modified>
</cp:coreProperties>
</file>