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4"/>
  </p:notesMasterIdLst>
  <p:sldIdLst>
    <p:sldId id="355" r:id="rId2"/>
    <p:sldId id="360" r:id="rId3"/>
    <p:sldId id="366" r:id="rId4"/>
    <p:sldId id="361" r:id="rId5"/>
    <p:sldId id="362" r:id="rId6"/>
    <p:sldId id="363" r:id="rId7"/>
    <p:sldId id="364" r:id="rId8"/>
    <p:sldId id="365" r:id="rId9"/>
    <p:sldId id="322" r:id="rId10"/>
    <p:sldId id="327" r:id="rId11"/>
    <p:sldId id="346" r:id="rId12"/>
    <p:sldId id="328" r:id="rId13"/>
    <p:sldId id="334" r:id="rId14"/>
    <p:sldId id="356" r:id="rId15"/>
    <p:sldId id="335" r:id="rId16"/>
    <p:sldId id="347" r:id="rId17"/>
    <p:sldId id="348" r:id="rId18"/>
    <p:sldId id="359" r:id="rId19"/>
    <p:sldId id="349" r:id="rId20"/>
    <p:sldId id="357" r:id="rId21"/>
    <p:sldId id="358" r:id="rId22"/>
    <p:sldId id="35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669" autoAdjust="0"/>
  </p:normalViewPr>
  <p:slideViewPr>
    <p:cSldViewPr>
      <p:cViewPr varScale="1">
        <p:scale>
          <a:sx n="62" d="100"/>
          <a:sy n="62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6FED-1FBC-4CF0-8275-F7FA8072E1A6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539C-AEF0-4D5D-9002-5618252465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653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Activity:</a:t>
            </a:r>
            <a:r>
              <a:rPr lang="zh-CN" altLang="en-US" dirty="0" smtClean="0"/>
              <a:t>表示一个可视化的用户界面，在应用程序中是一个单独的屏幕。每个屏幕都是通过继承和扩展基类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实现的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：没有可见的用户界面，只提供服务，能够长时间运行于后台，通过继承和扩展基类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来实现。在后台运行于应用程序进程的主线程中，因此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不会阻塞其他组件或者用户界面。</a:t>
            </a:r>
            <a:endParaRPr lang="en-US" altLang="zh-CN" dirty="0" smtClean="0"/>
          </a:p>
          <a:p>
            <a:r>
              <a:rPr lang="en-US" altLang="zh-CN" dirty="0" smtClean="0"/>
              <a:t>Content Provider:</a:t>
            </a:r>
            <a:r>
              <a:rPr lang="zh-CN" altLang="en-US" dirty="0" smtClean="0"/>
              <a:t>可以将应用程序特定的数据提供给另一个应用程序使用，其数据存储方式可以是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文件系统、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数据库或者其他方式。</a:t>
            </a:r>
            <a:endParaRPr lang="en-US" altLang="zh-CN" dirty="0" smtClean="0"/>
          </a:p>
          <a:p>
            <a:r>
              <a:rPr lang="en-US" altLang="zh-CN" dirty="0" smtClean="0"/>
              <a:t>Broadcast Receiver</a:t>
            </a:r>
            <a:r>
              <a:rPr lang="zh-CN" altLang="en-US" dirty="0" smtClean="0"/>
              <a:t>自身并不实现图形用户界面，但是当收到某个广播后，</a:t>
            </a:r>
            <a:r>
              <a:rPr lang="en-US" altLang="zh-CN" dirty="0" err="1" smtClean="0"/>
              <a:t>Broadcaset</a:t>
            </a:r>
            <a:r>
              <a:rPr lang="en-US" altLang="zh-CN" dirty="0" smtClean="0"/>
              <a:t> Receiver</a:t>
            </a:r>
            <a:r>
              <a:rPr lang="zh-CN" altLang="en-US" dirty="0" smtClean="0"/>
              <a:t>可以启动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作为响应，或者通过</a:t>
            </a:r>
            <a:r>
              <a:rPr lang="en-US" altLang="zh-CN" dirty="0" err="1" smtClean="0"/>
              <a:t>NotificationManager</a:t>
            </a:r>
            <a:r>
              <a:rPr lang="zh-CN" altLang="en-US" dirty="0" smtClean="0"/>
              <a:t>提醒用户，或者调用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处理长时间事务。</a:t>
            </a:r>
            <a:endParaRPr lang="en-US" altLang="zh-CN" dirty="0" smtClean="0"/>
          </a:p>
          <a:p>
            <a:r>
              <a:rPr lang="en-US" altLang="zh-CN" dirty="0" smtClean="0"/>
              <a:t>Intent </a:t>
            </a:r>
            <a:r>
              <a:rPr lang="zh-CN" altLang="en-US" dirty="0" smtClean="0"/>
              <a:t>在不同组件之间传递信息，将一个组件的请求意图传给另一个组件，可以实现组件之间调用，还可以通过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组件间传递数据。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会根据意图的内容选择适当的组件来调用。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57E9A-E437-45A9-88B3-F6A1748455F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807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举例说明，定义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，讲解配置文件，默认启动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441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Context</a:t>
            </a:r>
            <a:r>
              <a:rPr lang="zh-CN" altLang="en-US" dirty="0" smtClean="0"/>
              <a:t>是一个类，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类的子类，就是说，所有的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对象都可向上转型为</a:t>
            </a:r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51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是应用程序与用户交互的窗口，几乎每一个</a:t>
            </a:r>
            <a:r>
              <a:rPr lang="en-US" altLang="zh-CN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200" dirty="0" smtClean="0"/>
              <a:t>应用程序都不开</a:t>
            </a:r>
            <a:r>
              <a:rPr lang="en-US" altLang="zh-CN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 smtClean="0"/>
              <a:t>，他就像一个网站的页面一样，每个页面都可以通过一个独立的类来表示，这个独立的类继承于</a:t>
            </a:r>
            <a:r>
              <a:rPr lang="en-US" altLang="zh-CN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1200" dirty="0" smtClean="0"/>
              <a:t>这个基类，上面可以显示由几个</a:t>
            </a:r>
            <a:r>
              <a:rPr lang="en-US" altLang="zh-CN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1200" dirty="0" smtClean="0"/>
              <a:t>组件组成的用户接口，并且可以对事件进行相应的处理。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57E9A-E437-45A9-88B3-F6A1748455F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7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没有用户界面，运行在后台，负责处理一些用户看不到、并且会有持续时间的事情，如果我们退出应用，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进程并没有结束，他仍然在后台运行，一般在播放音乐，下载数据等情况下会用到</a:t>
            </a:r>
            <a:r>
              <a:rPr lang="en-US" altLang="zh-CN" dirty="0" smtClean="0"/>
              <a:t>Service.</a:t>
            </a:r>
            <a:r>
              <a:rPr lang="zh-CN" altLang="en-US" dirty="0" smtClean="0"/>
              <a:t>有时候我们向一边听音乐，一边做些其他的事情，当我们退出应用时，如果不用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，我们就听不到音乐了，设施后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就发挥他的作用了。注意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是泡在程序主线程中的，处理耗时事情需要启动一个线程，以防止阻塞主线程。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57E9A-E437-45A9-88B3-F6A1748455F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466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中，一个应用的数据库、文件等内容，都不允许其他应用程序直接访问，但有时候需要必要的数据共享。例如，如果不能对系统联系人进行增删改查，那么自己必须重新写一套方法，重头实现该功能，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不能让每个应用都是独立的孤岛，因此它为每个应用准备一个对外提供数据的访问方式，就是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中提供了一系列内置的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，如音乐、手机通讯联系人信息和图像，这些都在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.provider</a:t>
            </a:r>
            <a:r>
              <a:rPr lang="zh-CN" altLang="en-US" dirty="0" smtClean="0"/>
              <a:t>包下。在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文件中添加权限许可，便可以在应用程序中访问这些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57E9A-E437-45A9-88B3-F6A1748455F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190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是一种在应用程序之间进行传输信息的机制。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对发送出来的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进行过滤并响应。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57E9A-E437-45A9-88B3-F6A1748455F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550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1200" dirty="0" smtClean="0"/>
              <a:t>其实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就好比一面墙，我们可以在墙上添加一个壁橱，壁橱的形状、大小、颜色以及放置的位置都由我们自己决定，这个壁橱就好似</a:t>
            </a:r>
            <a:r>
              <a:rPr lang="en-US" altLang="zh-CN" sz="1200" dirty="0" smtClean="0"/>
              <a:t>Android</a:t>
            </a:r>
            <a:r>
              <a:rPr lang="zh-CN" altLang="en-US" sz="1200" dirty="0" smtClean="0"/>
              <a:t>程序中的</a:t>
            </a:r>
            <a:r>
              <a:rPr lang="en-US" altLang="zh-CN" sz="1200" dirty="0" smtClean="0"/>
              <a:t>layout</a:t>
            </a:r>
            <a:r>
              <a:rPr lang="zh-CN" altLang="en-US" sz="1200" dirty="0" smtClean="0"/>
              <a:t>布局管理器。如图我们可以在壁橱上放置任意我们喜欢的东西，各种书籍、花瓶、画、床单、被子等等。这些放置在壁橱上的东西就好似我们前面讲过的</a:t>
            </a:r>
            <a:r>
              <a:rPr lang="en-US" altLang="zh-CN" sz="1200" dirty="0" smtClean="0"/>
              <a:t>UI</a:t>
            </a:r>
            <a:r>
              <a:rPr lang="zh-CN" altLang="en-US" sz="1200" dirty="0" smtClean="0"/>
              <a:t>元素。</a:t>
            </a:r>
          </a:p>
          <a:p>
            <a:pPr>
              <a:buFontTx/>
              <a:buNone/>
            </a:pPr>
            <a:r>
              <a:rPr lang="zh-CN" altLang="en-US" sz="1200" dirty="0" smtClean="0"/>
              <a:t>　　　落实在A</a:t>
            </a:r>
            <a:r>
              <a:rPr lang="en-US" altLang="zh-CN" sz="1200" dirty="0" err="1" smtClean="0"/>
              <a:t>ndroid</a:t>
            </a:r>
            <a:r>
              <a:rPr lang="zh-CN" altLang="en-US" sz="1200" dirty="0" smtClean="0"/>
              <a:t>程序中，隐藏在墙背后我们看不到的东西就是那些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实体类、逻辑控制类、网络连接类等等。</a:t>
            </a: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</a:rPr>
              <a:t>通常一个界面对应一个</a:t>
            </a:r>
            <a:r>
              <a:rPr lang="en-US" altLang="zh-CN" dirty="0" smtClean="0">
                <a:solidFill>
                  <a:schemeClr val="accent2"/>
                </a:solidFill>
              </a:rPr>
              <a:t>Activity</a:t>
            </a:r>
            <a:r>
              <a:rPr lang="zh-CN" altLang="en-US" dirty="0" smtClean="0">
                <a:solidFill>
                  <a:schemeClr val="accent2"/>
                </a:solidFill>
              </a:rPr>
              <a:t>。</a:t>
            </a:r>
            <a:endParaRPr lang="zh-CN" altLang="en-US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accent2"/>
                </a:solidFill>
              </a:rPr>
              <a:t>一个</a:t>
            </a:r>
            <a:r>
              <a:rPr lang="en-US" altLang="zh-CN" dirty="0" smtClean="0">
                <a:solidFill>
                  <a:schemeClr val="accent2"/>
                </a:solidFill>
              </a:rPr>
              <a:t>Activity</a:t>
            </a:r>
            <a:r>
              <a:rPr lang="zh-CN" altLang="en-US" dirty="0" smtClean="0">
                <a:solidFill>
                  <a:schemeClr val="accent2"/>
                </a:solidFill>
              </a:rPr>
              <a:t>不一定对应一个</a:t>
            </a:r>
            <a:r>
              <a:rPr lang="en-US" altLang="zh-CN" dirty="0" smtClean="0">
                <a:solidFill>
                  <a:schemeClr val="accent2"/>
                </a:solidFill>
              </a:rPr>
              <a:t>layout</a:t>
            </a:r>
            <a:r>
              <a:rPr lang="zh-CN" altLang="en-US" dirty="0" smtClean="0">
                <a:solidFill>
                  <a:schemeClr val="accent2"/>
                </a:solidFill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zh-CN" altLang="en-US" sz="1100" dirty="0" smtClean="0"/>
              <a:t>在A</a:t>
            </a:r>
            <a:r>
              <a:rPr lang="en-US" altLang="zh-CN" sz="1100" dirty="0" err="1" smtClean="0"/>
              <a:t>ndroid</a:t>
            </a:r>
            <a:r>
              <a:rPr lang="zh-CN" altLang="en-US" sz="1100" dirty="0" smtClean="0"/>
              <a:t>程序不同界面设计中，如果两个界面风格一样，那么就可以用一个布局</a:t>
            </a:r>
            <a:r>
              <a:rPr lang="en-US" altLang="zh-CN" sz="1100" dirty="0" smtClean="0"/>
              <a:t>layout</a:t>
            </a:r>
            <a:r>
              <a:rPr lang="zh-CN" altLang="en-US" sz="1100" dirty="0" smtClean="0"/>
              <a:t>。</a:t>
            </a:r>
          </a:p>
          <a:p>
            <a:pPr>
              <a:buFontTx/>
              <a:buNone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503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200" dirty="0" smtClean="0"/>
              <a:t>我们同样引用上面的例子把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比喻为墙。主人就好似那个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200" dirty="0" smtClean="0"/>
              <a:t>系统，决定了墙的创建、调用、销毁。这就是墙的整个生命周期。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200" dirty="0" smtClean="0"/>
              <a:t>          由此可知生命周期就是，一件物品、软件或者程序</a:t>
            </a:r>
            <a:r>
              <a:rPr lang="zh-CN" altLang="en-US" sz="1200" dirty="0" smtClean="0">
                <a:solidFill>
                  <a:srgbClr val="FF0000"/>
                </a:solidFill>
              </a:rPr>
              <a:t>从产生到销毁</a:t>
            </a:r>
            <a:r>
              <a:rPr lang="zh-CN" altLang="en-US" sz="1200" dirty="0" smtClean="0"/>
              <a:t>所经历的几个阶段。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490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</a:rPr>
              <a:t>从最初调用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onCreate</a:t>
            </a:r>
            <a:r>
              <a:rPr lang="en-US" altLang="zh-CN" sz="1200" dirty="0" smtClean="0">
                <a:solidFill>
                  <a:srgbClr val="FF0000"/>
                </a:solidFill>
              </a:rPr>
              <a:t>(Bundle) </a:t>
            </a:r>
            <a:r>
              <a:rPr lang="zh-CN" altLang="en-US" sz="1200" dirty="0" smtClean="0">
                <a:solidFill>
                  <a:srgbClr val="FF0000"/>
                </a:solidFill>
              </a:rPr>
              <a:t>到最终调用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onDestroy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称为完整生命周期 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会在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onCreate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进行所有“全局”状态的设置</a:t>
            </a:r>
            <a:r>
              <a:rPr lang="zh-CN" altLang="en-US" sz="1200" dirty="0" smtClean="0"/>
              <a:t>，在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onDestroy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中释放所有持有的资源</a:t>
            </a:r>
            <a:r>
              <a:rPr lang="zh-CN" altLang="en-US" sz="1200" dirty="0" smtClean="0"/>
              <a:t>。举个例子，如果它有一个从网络上下载数据的后台线程，那他可能就会在</a:t>
            </a:r>
            <a:r>
              <a:rPr lang="en-US" altLang="zh-CN" sz="1200" dirty="0" err="1" smtClean="0"/>
              <a:t>onCreate</a:t>
            </a:r>
            <a:r>
              <a:rPr lang="en-US" altLang="zh-CN" sz="1200" dirty="0" smtClean="0"/>
              <a:t>() </a:t>
            </a:r>
            <a:r>
              <a:rPr lang="zh-CN" altLang="en-US" sz="1200" dirty="0" smtClean="0"/>
              <a:t>中创建这个线程并在</a:t>
            </a:r>
            <a:r>
              <a:rPr lang="en-US" altLang="zh-CN" sz="1200" dirty="0" err="1" smtClean="0"/>
              <a:t>onDestroy</a:t>
            </a:r>
            <a:r>
              <a:rPr lang="en-US" altLang="zh-CN" sz="1200" dirty="0" smtClean="0"/>
              <a:t>() </a:t>
            </a:r>
            <a:r>
              <a:rPr lang="zh-CN" altLang="en-US" sz="1200" dirty="0" smtClean="0"/>
              <a:t>中停止这个线程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</a:rPr>
              <a:t>从 </a:t>
            </a:r>
            <a:r>
              <a:rPr lang="en-US" altLang="zh-CN" sz="1200" dirty="0" smtClean="0">
                <a:solidFill>
                  <a:srgbClr val="FF0000"/>
                </a:solidFill>
              </a:rPr>
              <a:t>activity </a:t>
            </a:r>
            <a:r>
              <a:rPr lang="zh-CN" altLang="en-US" sz="1200" dirty="0" smtClean="0">
                <a:solidFill>
                  <a:srgbClr val="FF0000"/>
                </a:solidFill>
              </a:rPr>
              <a:t>调用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onStart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开始，到调用对应的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onStop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为止称为可见生命周期 </a:t>
            </a:r>
            <a:r>
              <a:rPr lang="zh-CN" altLang="en-US" sz="1200" dirty="0" smtClean="0"/>
              <a:t>。在这段时间内用户可以在屏幕上看到这个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，尽管并不一定是在前景也不一定可以和用户交互。在这两个方法之间你可以维护那些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在用户显示时所需的资源。举个例子来说，你可以在</a:t>
            </a:r>
            <a:r>
              <a:rPr lang="en-US" altLang="zh-CN" sz="1200" dirty="0" err="1" smtClean="0"/>
              <a:t>onStart</a:t>
            </a:r>
            <a:r>
              <a:rPr lang="en-US" altLang="zh-CN" sz="1200" dirty="0" smtClean="0"/>
              <a:t>() </a:t>
            </a:r>
            <a:r>
              <a:rPr lang="zh-CN" altLang="en-US" sz="1200" dirty="0" smtClean="0"/>
              <a:t>中注册一个</a:t>
            </a:r>
            <a:r>
              <a:rPr lang="en-US" altLang="zh-CN" sz="1200" dirty="0" err="1" smtClean="0"/>
              <a:t>IntentReceiver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来监控那些可以对你的</a:t>
            </a:r>
            <a:r>
              <a:rPr lang="en-US" altLang="zh-CN" sz="1200" dirty="0" smtClean="0"/>
              <a:t>UI </a:t>
            </a:r>
            <a:r>
              <a:rPr lang="zh-CN" altLang="en-US" sz="1200" dirty="0" smtClean="0"/>
              <a:t>产生影响的环境改变，当你的</a:t>
            </a:r>
            <a:r>
              <a:rPr lang="en-US" altLang="zh-CN" sz="1200" dirty="0" smtClean="0"/>
              <a:t>UI </a:t>
            </a:r>
            <a:r>
              <a:rPr lang="zh-CN" altLang="en-US" sz="1200" dirty="0" smtClean="0"/>
              <a:t>不继续在用户面前显示时你可以在</a:t>
            </a:r>
            <a:r>
              <a:rPr lang="en-US" altLang="zh-CN" sz="1200" dirty="0" err="1" smtClean="0"/>
              <a:t>onStop</a:t>
            </a:r>
            <a:r>
              <a:rPr lang="en-US" altLang="zh-CN" sz="1200" dirty="0" smtClean="0"/>
              <a:t>() </a:t>
            </a:r>
            <a:r>
              <a:rPr lang="zh-CN" altLang="en-US" sz="1200" dirty="0" smtClean="0"/>
              <a:t>中注销这个</a:t>
            </a:r>
            <a:r>
              <a:rPr lang="en-US" altLang="zh-CN" sz="1200" dirty="0" err="1" smtClean="0"/>
              <a:t>IntentReceiver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每当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在用户面前显示或者隐藏时都会调用相应的方法，所以</a:t>
            </a:r>
            <a:r>
              <a:rPr lang="en-US" altLang="zh-CN" sz="1200" dirty="0" err="1" smtClean="0"/>
              <a:t>onStart</a:t>
            </a:r>
            <a:r>
              <a:rPr lang="en-US" altLang="zh-CN" sz="1200" dirty="0" smtClean="0"/>
              <a:t>() 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onStop</a:t>
            </a:r>
            <a:r>
              <a:rPr lang="en-US" altLang="zh-CN" sz="1200" dirty="0" smtClean="0"/>
              <a:t>() </a:t>
            </a:r>
            <a:r>
              <a:rPr lang="zh-CN" altLang="en-US" sz="1200" dirty="0" smtClean="0"/>
              <a:t>方法在整个生命周期中可以多次被调用。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</a:rPr>
              <a:t>从 </a:t>
            </a:r>
            <a:r>
              <a:rPr lang="en-US" altLang="zh-CN" sz="1200" dirty="0" smtClean="0">
                <a:solidFill>
                  <a:srgbClr val="FF0000"/>
                </a:solidFill>
              </a:rPr>
              <a:t>activity </a:t>
            </a:r>
            <a:r>
              <a:rPr lang="zh-CN" altLang="en-US" sz="1200" dirty="0" smtClean="0">
                <a:solidFill>
                  <a:srgbClr val="FF0000"/>
                </a:solidFill>
              </a:rPr>
              <a:t>调用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onResume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开始，到调用对应的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onPause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为止称为前景生命周期 </a:t>
            </a:r>
            <a:r>
              <a:rPr lang="zh-CN" altLang="en-US" sz="1200" dirty="0" smtClean="0"/>
              <a:t>，这段时间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处于其他所有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的前面，且与用户交互。一个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可以经常在</a:t>
            </a:r>
            <a:r>
              <a:rPr lang="en-US" altLang="zh-CN" sz="1200" dirty="0" smtClean="0"/>
              <a:t>resumed 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paused </a:t>
            </a:r>
            <a:r>
              <a:rPr lang="zh-CN" altLang="en-US" sz="1200" dirty="0" smtClean="0"/>
              <a:t>状态之间转换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例如手机进入休眠时、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的结果返回时、新的</a:t>
            </a:r>
            <a:r>
              <a:rPr lang="en-US" altLang="zh-CN" sz="1200" dirty="0" smtClean="0"/>
              <a:t>intent </a:t>
            </a:r>
            <a:r>
              <a:rPr lang="zh-CN" altLang="en-US" sz="1200" dirty="0" smtClean="0"/>
              <a:t>到来时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所以这两个方法中的代码应该非常的简短。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总结：所有 </a:t>
            </a:r>
            <a:r>
              <a:rPr lang="en-US" altLang="zh-CN" sz="1200" dirty="0" smtClean="0"/>
              <a:t>activity </a:t>
            </a:r>
            <a:r>
              <a:rPr lang="zh-CN" altLang="en-US" sz="1200" dirty="0" smtClean="0"/>
              <a:t>都应该实现自己的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onCreate</a:t>
            </a:r>
            <a:r>
              <a:rPr lang="en-US" altLang="zh-CN" sz="1200" dirty="0" smtClean="0">
                <a:solidFill>
                  <a:srgbClr val="FF0000"/>
                </a:solidFill>
              </a:rPr>
              <a:t>(Bundle) </a:t>
            </a:r>
            <a:r>
              <a:rPr lang="zh-CN" altLang="en-US" sz="1200" dirty="0" smtClean="0">
                <a:solidFill>
                  <a:srgbClr val="FF0000"/>
                </a:solidFill>
              </a:rPr>
              <a:t>方法来进行初始化设置</a:t>
            </a:r>
            <a:r>
              <a:rPr lang="zh-CN" altLang="en-US" sz="1200" dirty="0" smtClean="0"/>
              <a:t>；大部分还应该实现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onPause</a:t>
            </a:r>
            <a:r>
              <a:rPr lang="en-US" altLang="zh-CN" sz="1200" dirty="0" smtClean="0">
                <a:solidFill>
                  <a:srgbClr val="FF0000"/>
                </a:solidFill>
              </a:rPr>
              <a:t>() </a:t>
            </a:r>
            <a:r>
              <a:rPr lang="zh-CN" altLang="en-US" sz="1200" dirty="0" smtClean="0">
                <a:solidFill>
                  <a:srgbClr val="FF0000"/>
                </a:solidFill>
              </a:rPr>
              <a:t>方法提交数据的修改并且准备终止与用户的交互</a:t>
            </a:r>
            <a:r>
              <a:rPr lang="zh-CN" altLang="en-US" sz="1200" dirty="0" smtClean="0"/>
              <a:t>。</a:t>
            </a:r>
          </a:p>
          <a:p>
            <a:pPr>
              <a:lnSpc>
                <a:spcPct val="120000"/>
              </a:lnSpc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420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98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96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866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A158-00AE-41A8-AC76-CB71C6A5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469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5016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67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00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0296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257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775F55"/>
                </a:solidFill>
              </a:rPr>
              <a:pPr/>
              <a:t>‹#›</a:t>
            </a:fld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11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4477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388677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2017/9/25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50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03848" y="1844824"/>
            <a:ext cx="3472808" cy="144016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775F55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endParaRPr lang="zh-CN" altLang="en-US" dirty="0">
              <a:solidFill>
                <a:srgbClr val="775F5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50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602632" cy="79695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基本概念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101" t="23808" r="19297" b="43750"/>
          <a:stretch/>
        </p:blipFill>
        <p:spPr bwMode="auto">
          <a:xfrm>
            <a:off x="107504" y="1772816"/>
            <a:ext cx="795867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64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100811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3600" b="1" dirty="0" smtClean="0"/>
              <a:t>生命周期</a:t>
            </a:r>
            <a:endParaRPr lang="zh-CN" altLang="en-US"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302" t="20833" r="20531" b="14445"/>
          <a:stretch/>
        </p:blipFill>
        <p:spPr bwMode="auto">
          <a:xfrm>
            <a:off x="539552" y="1628800"/>
            <a:ext cx="820891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902736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Program Files\Tencent\QQ\Users\526361258\Image\LOMIDB$_JKZVHWKV0A8GHM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4624"/>
            <a:ext cx="6840760" cy="638132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796136" y="4077072"/>
            <a:ext cx="3528392" cy="29249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</a:rPr>
              <a:t>整体生命周期：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onCreate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-&gt;…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onDestory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可视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生命周期：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onStart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</a:rPr>
              <a:t>&gt;…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onStop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</a:rPr>
              <a:t>焦点生命周期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onResume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</a:rPr>
              <a:t>&gt;…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onPause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7187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074144" cy="4752528"/>
          </a:xfrm>
        </p:spPr>
        <p:txBody>
          <a:bodyPr>
            <a:no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Android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系统会尽量久的保留应用进程。但是当内存降低时最终还是要移除旧的进程。进程可以基于其中运行的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所处的生命周期而分成四种状态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: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前景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（处于屏幕最上方，用户与之交互的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）被认为是最重要的。如果设备上的内存无法满足它的使用，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Kill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此进程只能作为最后的手段。一般来说这个时候设备处于内存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paging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状态，为了使用户界面保持响应才会发出这个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kill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请求。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47667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进程生命周期</a:t>
            </a:r>
            <a:r>
              <a:rPr lang="zh-CN" altLang="en-US" sz="3200" dirty="0">
                <a:latin typeface="+mn-ea"/>
              </a:rPr>
              <a:t> 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869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(2)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可见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ctivity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</a:rPr>
              <a:t>一个对用户可见，但是不在前景的</a:t>
            </a:r>
            <a:r>
              <a:rPr lang="en-US" altLang="zh-CN" sz="2400" dirty="0"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>
                <a:latin typeface="Times New Roman" panose="02020603050405020304" pitchFamily="18" charset="0"/>
              </a:rPr>
              <a:t>，比如处在浮动对话框后）被认为是非常重要的，除非为了保证前景</a:t>
            </a:r>
            <a:r>
              <a:rPr lang="en-US" altLang="zh-CN" sz="2400" dirty="0"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>
                <a:latin typeface="Times New Roman" panose="02020603050405020304" pitchFamily="18" charset="0"/>
              </a:rPr>
              <a:t>运行，否则不会被</a:t>
            </a:r>
            <a:r>
              <a:rPr lang="en-US" altLang="zh-CN" sz="2400" dirty="0">
                <a:latin typeface="Times New Roman" panose="02020603050405020304" pitchFamily="18" charset="0"/>
              </a:rPr>
              <a:t>kill 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(3)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后台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ctivity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Times New Roman" panose="02020603050405020304" pitchFamily="18" charset="0"/>
              </a:rPr>
              <a:t>（一个对用户不可见，并处于</a:t>
            </a:r>
            <a:r>
              <a:rPr lang="en-US" altLang="zh-CN" sz="2400" dirty="0">
                <a:latin typeface="Times New Roman" panose="02020603050405020304" pitchFamily="18" charset="0"/>
              </a:rPr>
              <a:t>paused </a:t>
            </a:r>
            <a:r>
              <a:rPr lang="zh-CN" altLang="en-US" sz="2400" dirty="0">
                <a:latin typeface="Times New Roman" panose="02020603050405020304" pitchFamily="18" charset="0"/>
              </a:rPr>
              <a:t>状态的</a:t>
            </a:r>
            <a:r>
              <a:rPr lang="en-US" altLang="zh-CN" sz="2400" dirty="0"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>
                <a:latin typeface="Times New Roman" panose="02020603050405020304" pitchFamily="18" charset="0"/>
              </a:rPr>
              <a:t>）就不再重要了，所以当需要为其它前景的或者可见的</a:t>
            </a:r>
            <a:r>
              <a:rPr lang="en-US" altLang="zh-CN" sz="2400" dirty="0">
                <a:latin typeface="Times New Roman" panose="02020603050405020304" pitchFamily="18" charset="0"/>
              </a:rPr>
              <a:t>Activity </a:t>
            </a:r>
            <a:r>
              <a:rPr lang="zh-CN" altLang="en-US" sz="2400" dirty="0">
                <a:latin typeface="Times New Roman" panose="02020603050405020304" pitchFamily="18" charset="0"/>
              </a:rPr>
              <a:t>运行而回收内存时系统可以很安全的</a:t>
            </a:r>
            <a:r>
              <a:rPr lang="en-US" altLang="zh-CN" sz="2400" dirty="0">
                <a:latin typeface="Times New Roman" panose="02020603050405020304" pitchFamily="18" charset="0"/>
              </a:rPr>
              <a:t>kill </a:t>
            </a:r>
            <a:r>
              <a:rPr lang="zh-CN" altLang="en-US" sz="2400" dirty="0">
                <a:latin typeface="Times New Roman" panose="02020603050405020304" pitchFamily="18" charset="0"/>
              </a:rPr>
              <a:t>它们。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altLang="zh-CN" sz="2400" dirty="0">
              <a:latin typeface="+mn-ea"/>
            </a:endParaRPr>
          </a:p>
          <a:p>
            <a:pPr lvl="1">
              <a:buNone/>
            </a:pPr>
            <a:endParaRPr lang="zh-CN" altLang="en-US" sz="24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47667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进程生命周期</a:t>
            </a:r>
            <a:r>
              <a:rPr lang="zh-CN" altLang="en-US" sz="3200" dirty="0">
                <a:latin typeface="+mn-ea"/>
              </a:rPr>
              <a:t> 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24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568952" cy="3312368"/>
          </a:xfrm>
        </p:spPr>
        <p:txBody>
          <a:bodyPr>
            <a:normAutofit fontScale="85000" lnSpcReduction="10000"/>
          </a:bodyPr>
          <a:lstStyle/>
          <a:p>
            <a:pPr marL="0" lvl="1" indent="457200">
              <a:lnSpc>
                <a:spcPct val="16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(4)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空进程</a:t>
            </a:r>
            <a:r>
              <a:rPr lang="zh-CN" altLang="en-US" sz="2800" dirty="0">
                <a:latin typeface="Times New Roman" panose="02020603050405020304" pitchFamily="18" charset="0"/>
              </a:rPr>
              <a:t>是一个没有运行</a:t>
            </a:r>
            <a:r>
              <a:rPr lang="en-US" altLang="zh-CN" sz="2800" dirty="0">
                <a:latin typeface="Times New Roman" panose="02020603050405020304" pitchFamily="18" charset="0"/>
              </a:rPr>
              <a:t>Activity </a:t>
            </a:r>
            <a:r>
              <a:rPr lang="zh-CN" altLang="en-US" sz="2800" dirty="0">
                <a:latin typeface="Times New Roman" panose="02020603050405020304" pitchFamily="18" charset="0"/>
              </a:rPr>
              <a:t>或者其他应用组件（比如</a:t>
            </a:r>
            <a:r>
              <a:rPr lang="en-US" altLang="zh-CN" sz="2800" dirty="0">
                <a:latin typeface="Times New Roman" panose="02020603050405020304" pitchFamily="18" charset="0"/>
              </a:rPr>
              <a:t>Service </a:t>
            </a:r>
            <a:r>
              <a:rPr lang="zh-CN" altLang="en-US" sz="2800" dirty="0">
                <a:latin typeface="Times New Roman" panose="02020603050405020304" pitchFamily="18" charset="0"/>
              </a:rPr>
              <a:t>或者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IntentReceiver</a:t>
            </a: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</a:rPr>
              <a:t>类）的进程。当内存开始降低时系统很快就会</a:t>
            </a:r>
            <a:r>
              <a:rPr lang="en-US" altLang="zh-CN" sz="2800" dirty="0">
                <a:latin typeface="Times New Roman" panose="02020603050405020304" pitchFamily="18" charset="0"/>
              </a:rPr>
              <a:t>kill </a:t>
            </a:r>
            <a:r>
              <a:rPr lang="zh-CN" altLang="en-US" sz="2800" dirty="0">
                <a:latin typeface="Times New Roman" panose="02020603050405020304" pitchFamily="18" charset="0"/>
              </a:rPr>
              <a:t>掉这些进程。因此当你要在</a:t>
            </a:r>
            <a:r>
              <a:rPr lang="en-US" altLang="zh-CN" sz="2800" dirty="0">
                <a:latin typeface="Times New Roman" panose="02020603050405020304" pitchFamily="18" charset="0"/>
              </a:rPr>
              <a:t>Activity </a:t>
            </a:r>
            <a:r>
              <a:rPr lang="zh-CN" altLang="en-US" sz="2800" dirty="0">
                <a:latin typeface="Times New Roman" panose="02020603050405020304" pitchFamily="18" charset="0"/>
              </a:rPr>
              <a:t>外运行任何的后台操作时，必须在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IntentReceiver</a:t>
            </a: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</a:rPr>
              <a:t>Service </a:t>
            </a:r>
            <a:r>
              <a:rPr lang="zh-CN" altLang="en-US" sz="2800" dirty="0">
                <a:latin typeface="Times New Roman" panose="02020603050405020304" pitchFamily="18" charset="0"/>
              </a:rPr>
              <a:t>的上下文环境中运行，这样系统才知道需要将你的进程保留而不是</a:t>
            </a:r>
            <a:r>
              <a:rPr lang="en-US" altLang="zh-CN" sz="2800" dirty="0">
                <a:latin typeface="Times New Roman" panose="02020603050405020304" pitchFamily="18" charset="0"/>
              </a:rPr>
              <a:t>kill 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82296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476672"/>
            <a:ext cx="30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进程生命周期</a:t>
            </a:r>
            <a:r>
              <a:rPr lang="zh-CN" altLang="en-US" sz="3200" dirty="0">
                <a:latin typeface="+mn-ea"/>
              </a:rPr>
              <a:t> 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8281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zh-CN" altLang="en-US" sz="3600" b="1" dirty="0"/>
              <a:t>创建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1628800"/>
            <a:ext cx="7467600" cy="4873752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定义</a:t>
            </a:r>
            <a:r>
              <a:rPr lang="zh-CN" altLang="en-US" sz="2800" dirty="0">
                <a:latin typeface="Times New Roman" panose="02020603050405020304" pitchFamily="18" charset="0"/>
              </a:rPr>
              <a:t>一个类，继承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Activity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</a:rPr>
              <a:t>该类中，复写</a:t>
            </a:r>
            <a:r>
              <a:rPr lang="en-US" altLang="zh-CN" sz="2800" dirty="0">
                <a:latin typeface="Times New Roman" panose="02020603050405020304" pitchFamily="18" charset="0"/>
              </a:rPr>
              <a:t>Activity</a:t>
            </a:r>
            <a:r>
              <a:rPr lang="zh-CN" altLang="en-US" sz="2800" dirty="0">
                <a:latin typeface="Times New Roman" panose="02020603050405020304" pitchFamily="18" charset="0"/>
              </a:rPr>
              <a:t>中的</a:t>
            </a:r>
            <a:r>
              <a:rPr lang="en-US" altLang="zh-CN" sz="2800" dirty="0" err="1">
                <a:latin typeface="Times New Roman" panose="02020603050405020304" pitchFamily="18" charset="0"/>
              </a:rPr>
              <a:t>onCreate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err="1">
                <a:latin typeface="Times New Roman" panose="02020603050405020304" pitchFamily="18" charset="0"/>
              </a:rPr>
              <a:t>AndroidManifest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.xml</a:t>
            </a:r>
            <a:r>
              <a:rPr lang="zh-CN" altLang="en-US" sz="2800" dirty="0">
                <a:latin typeface="Times New Roman" panose="02020603050405020304" pitchFamily="18" charset="0"/>
              </a:rPr>
              <a:t>文件当中注册该</a:t>
            </a:r>
            <a:r>
              <a:rPr lang="en-US" altLang="zh-CN" sz="2800" dirty="0">
                <a:latin typeface="Times New Roman" panose="02020603050405020304" pitchFamily="18" charset="0"/>
              </a:rPr>
              <a:t>Activity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552" y="2060848"/>
            <a:ext cx="432048" cy="432048"/>
          </a:xfrm>
          <a:prstGeom prst="ellipse">
            <a:avLst/>
          </a:prstGeom>
          <a:solidFill>
            <a:srgbClr val="2424FC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54899" y="2852936"/>
            <a:ext cx="432048" cy="432048"/>
          </a:xfrm>
          <a:prstGeom prst="ellipse">
            <a:avLst/>
          </a:prstGeom>
          <a:solidFill>
            <a:srgbClr val="242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54899" y="3645024"/>
            <a:ext cx="432048" cy="432048"/>
          </a:xfrm>
          <a:prstGeom prst="ellipse">
            <a:avLst/>
          </a:prstGeom>
          <a:solidFill>
            <a:srgbClr val="242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64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841" y="476672"/>
            <a:ext cx="7467600" cy="70609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启动与关闭一</a:t>
            </a:r>
            <a:r>
              <a:rPr lang="zh-CN" altLang="en-US" sz="3600" b="1" dirty="0"/>
              <a:t>个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3600" b="1" dirty="0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0414" y="1568188"/>
            <a:ext cx="7634034" cy="315695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生成一个意图对象</a:t>
            </a:r>
            <a:r>
              <a:rPr lang="en-US" altLang="zh-CN" sz="2800" dirty="0">
                <a:latin typeface="Times New Roman" panose="02020603050405020304" pitchFamily="18" charset="0"/>
              </a:rPr>
              <a:t>Intent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调用</a:t>
            </a:r>
            <a:r>
              <a:rPr lang="en-US" altLang="zh-CN" sz="2800" dirty="0" err="1">
                <a:latin typeface="Times New Roman" panose="02020603050405020304" pitchFamily="18" charset="0"/>
              </a:rPr>
              <a:t>setClass</a:t>
            </a:r>
            <a:r>
              <a:rPr lang="zh-CN" altLang="en-US" sz="2800" dirty="0">
                <a:latin typeface="Times New Roman" panose="02020603050405020304" pitchFamily="18" charset="0"/>
              </a:rPr>
              <a:t>方法设置所要启动的</a:t>
            </a:r>
            <a:r>
              <a:rPr lang="en-US" altLang="zh-CN" sz="2800" dirty="0">
                <a:latin typeface="Times New Roman" panose="02020603050405020304" pitchFamily="18" charset="0"/>
              </a:rPr>
              <a:t>Activity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调用</a:t>
            </a:r>
            <a:r>
              <a:rPr lang="en-US" altLang="zh-CN" sz="2800" dirty="0" err="1">
                <a:latin typeface="Times New Roman" panose="02020603050405020304" pitchFamily="18" charset="0"/>
              </a:rPr>
              <a:t>startActivity</a:t>
            </a:r>
            <a:r>
              <a:rPr lang="zh-CN" altLang="en-US" sz="2800" dirty="0">
                <a:latin typeface="Times New Roman" panose="02020603050405020304" pitchFamily="18" charset="0"/>
              </a:rPr>
              <a:t>方法启动</a:t>
            </a:r>
            <a:r>
              <a:rPr lang="en-US" altLang="zh-CN" sz="2800" dirty="0">
                <a:latin typeface="Times New Roman" panose="02020603050405020304" pitchFamily="18" charset="0"/>
              </a:rPr>
              <a:t>Activity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4438" y="1916832"/>
            <a:ext cx="432048" cy="432048"/>
          </a:xfrm>
          <a:prstGeom prst="ellipse">
            <a:avLst/>
          </a:prstGeom>
          <a:solidFill>
            <a:srgbClr val="2424FC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04438" y="2852936"/>
            <a:ext cx="432048" cy="432048"/>
          </a:xfrm>
          <a:prstGeom prst="ellipse">
            <a:avLst/>
          </a:prstGeom>
          <a:solidFill>
            <a:srgbClr val="242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8814" y="3789040"/>
            <a:ext cx="432048" cy="432048"/>
          </a:xfrm>
          <a:prstGeom prst="ellipse">
            <a:avLst/>
          </a:prstGeom>
          <a:solidFill>
            <a:srgbClr val="242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0862" y="4566323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关闭</a:t>
            </a:r>
            <a:r>
              <a:rPr lang="en-US" altLang="zh-CN" sz="2800" dirty="0">
                <a:latin typeface="Times New Roman" panose="02020603050405020304" pitchFamily="18" charset="0"/>
              </a:rPr>
              <a:t>Activity</a:t>
            </a: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finish</a:t>
            </a:r>
            <a:r>
              <a:rPr lang="zh-CN" altLang="en-US" sz="2800" dirty="0">
                <a:latin typeface="Times New Roman" panose="02020603050405020304" pitchFamily="18" charset="0"/>
              </a:rPr>
              <a:t>方法</a:t>
            </a:r>
          </a:p>
        </p:txBody>
      </p:sp>
    </p:spTree>
    <p:extLst>
      <p:ext uri="{BB962C8B-B14F-4D97-AF65-F5344CB8AC3E}">
        <p14:creationId xmlns="" xmlns:p14="http://schemas.microsoft.com/office/powerpoint/2010/main" val="22137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8501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按钮事件处理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7218" y="1556792"/>
            <a:ext cx="8756781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秉承</a:t>
            </a:r>
            <a:r>
              <a:rPr lang="en-US" altLang="zh-CN" sz="2800" dirty="0">
                <a:latin typeface="Times New Roman" panose="02020603050405020304" pitchFamily="18" charset="0"/>
              </a:rPr>
              <a:t>Java GUI</a:t>
            </a:r>
            <a:r>
              <a:rPr lang="zh-CN" altLang="en-US" sz="2800" dirty="0">
                <a:latin typeface="Times New Roman" panose="02020603050405020304" pitchFamily="18" charset="0"/>
              </a:rPr>
              <a:t>事件处理方式（事件、事件源、事件处理者）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</a:rPr>
              <a:t>种方式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72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实现接口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OnClickListener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onClick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(View 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v.getId</a:t>
            </a:r>
            <a:r>
              <a:rPr lang="en-US" altLang="zh-CN" sz="2800" dirty="0">
                <a:latin typeface="Times New Roman" panose="02020603050405020304" pitchFamily="18" charset="0"/>
              </a:rPr>
              <a:t>()</a:t>
            </a:r>
            <a:r>
              <a:rPr lang="zh-CN" altLang="en-US" sz="2800" dirty="0">
                <a:latin typeface="Times New Roman" panose="02020603050405020304" pitchFamily="18" charset="0"/>
              </a:rPr>
              <a:t>获取事件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源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72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(2)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内</a:t>
            </a:r>
            <a:r>
              <a:rPr lang="zh-CN" altLang="en-US" sz="2800" dirty="0">
                <a:latin typeface="Times New Roman" panose="02020603050405020304" pitchFamily="18" charset="0"/>
              </a:rPr>
              <a:t>部类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72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(3)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匿名</a:t>
            </a:r>
            <a:r>
              <a:rPr lang="zh-CN" altLang="en-US" sz="2800" dirty="0">
                <a:latin typeface="Times New Roman" panose="02020603050405020304" pitchFamily="18" charset="0"/>
              </a:rPr>
              <a:t>类</a:t>
            </a:r>
          </a:p>
        </p:txBody>
      </p:sp>
    </p:spTree>
    <p:extLst>
      <p:ext uri="{BB962C8B-B14F-4D97-AF65-F5344CB8AC3E}">
        <p14:creationId xmlns="" xmlns:p14="http://schemas.microsoft.com/office/powerpoint/2010/main" val="5492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99" y="332656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案例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 marL="0" indent="457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600" dirty="0">
                <a:latin typeface="Times New Roman" panose="02020603050405020304" pitchFamily="18" charset="0"/>
              </a:rPr>
              <a:t>定义两个</a:t>
            </a:r>
            <a:r>
              <a:rPr lang="en-US" altLang="zh-CN" sz="2600" dirty="0">
                <a:latin typeface="Times New Roman" panose="02020603050405020304" pitchFamily="18" charset="0"/>
              </a:rPr>
              <a:t>Activity</a:t>
            </a:r>
            <a:r>
              <a:rPr lang="zh-CN" altLang="zh-CN" sz="2600" dirty="0">
                <a:latin typeface="Times New Roman" panose="02020603050405020304" pitchFamily="18" charset="0"/>
              </a:rPr>
              <a:t>，第一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Activity</a:t>
            </a:r>
            <a:r>
              <a:rPr lang="zh-CN" altLang="zh-CN" sz="2600" dirty="0">
                <a:latin typeface="Times New Roman" panose="02020603050405020304" pitchFamily="18" charset="0"/>
              </a:rPr>
              <a:t>中有个标签，标签的内容为“第一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ctivity</a:t>
            </a:r>
            <a:r>
              <a:rPr lang="zh-CN" altLang="zh-CN" sz="2600" dirty="0">
                <a:latin typeface="Times New Roman" panose="02020603050405020304" pitchFamily="18" charset="0"/>
              </a:rPr>
              <a:t>”，还有一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B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utton,</a:t>
            </a:r>
            <a:r>
              <a:rPr lang="en-US" altLang="zh-CN" sz="2600" dirty="0">
                <a:latin typeface="Times New Roman" panose="02020603050405020304" pitchFamily="18" charset="0"/>
              </a:rPr>
              <a:t> B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utton</a:t>
            </a:r>
            <a:r>
              <a:rPr lang="zh-CN" altLang="zh-CN" sz="2600" dirty="0">
                <a:latin typeface="Times New Roman" panose="02020603050405020304" pitchFamily="18" charset="0"/>
              </a:rPr>
              <a:t>显示的内容为“启动第二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ctivity</a:t>
            </a:r>
            <a:r>
              <a:rPr lang="en-US" altLang="zh-CN" sz="2600" dirty="0">
                <a:latin typeface="Times New Roman" panose="02020603050405020304" pitchFamily="18" charset="0"/>
              </a:rPr>
              <a:t>”,</a:t>
            </a:r>
            <a:r>
              <a:rPr lang="zh-CN" altLang="zh-CN" sz="2600" dirty="0">
                <a:latin typeface="Times New Roman" panose="02020603050405020304" pitchFamily="18" charset="0"/>
              </a:rPr>
              <a:t>第二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ctivity</a:t>
            </a:r>
            <a:r>
              <a:rPr lang="zh-CN" altLang="zh-CN" sz="2600" dirty="0">
                <a:latin typeface="Times New Roman" panose="02020603050405020304" pitchFamily="18" charset="0"/>
              </a:rPr>
              <a:t>有一个标签，标签内容为“第二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ctivity</a:t>
            </a:r>
            <a:r>
              <a:rPr lang="zh-CN" altLang="zh-CN" sz="2600" dirty="0">
                <a:latin typeface="Times New Roman" panose="02020603050405020304" pitchFamily="18" charset="0"/>
              </a:rPr>
              <a:t>”，还有一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B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utton,</a:t>
            </a:r>
            <a:r>
              <a:rPr lang="en-US" altLang="zh-CN" sz="2600" dirty="0">
                <a:latin typeface="Times New Roman" panose="02020603050405020304" pitchFamily="18" charset="0"/>
              </a:rPr>
              <a:t> B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utton</a:t>
            </a:r>
            <a:r>
              <a:rPr lang="zh-CN" altLang="zh-CN" sz="2600" dirty="0">
                <a:latin typeface="Times New Roman" panose="02020603050405020304" pitchFamily="18" charset="0"/>
              </a:rPr>
              <a:t>显示的内容为“返回第一</a:t>
            </a:r>
            <a:r>
              <a:rPr lang="zh-CN" altLang="zh-CN" sz="26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600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ctivity”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。在</a:t>
            </a:r>
            <a:r>
              <a:rPr lang="zh-CN" altLang="en-US" sz="2600" dirty="0">
                <a:latin typeface="Times New Roman" panose="02020603050405020304" pitchFamily="18" charset="0"/>
              </a:rPr>
              <a:t>两个</a:t>
            </a:r>
            <a:r>
              <a:rPr lang="en-US" altLang="zh-CN" sz="2600" dirty="0">
                <a:latin typeface="Times New Roman" panose="02020603050405020304" pitchFamily="18" charset="0"/>
              </a:rPr>
              <a:t>Activity</a:t>
            </a:r>
            <a:r>
              <a:rPr lang="zh-CN" altLang="en-US" sz="2600" dirty="0">
                <a:latin typeface="Times New Roman" panose="02020603050405020304" pitchFamily="18" charset="0"/>
              </a:rPr>
              <a:t>中分别都重写了</a:t>
            </a:r>
            <a:r>
              <a:rPr lang="en-US" altLang="zh-CN" sz="2600" dirty="0">
                <a:latin typeface="Times New Roman" panose="02020603050405020304" pitchFamily="18" charset="0"/>
              </a:rPr>
              <a:t>Activity</a:t>
            </a:r>
            <a:r>
              <a:rPr lang="zh-CN" altLang="en-US" sz="2600" dirty="0">
                <a:latin typeface="Times New Roman" panose="02020603050405020304" pitchFamily="18" charset="0"/>
              </a:rPr>
              <a:t>的</a:t>
            </a:r>
            <a:r>
              <a:rPr lang="en-US" altLang="zh-CN" sz="2600" dirty="0">
                <a:latin typeface="Times New Roman" panose="02020603050405020304" pitchFamily="18" charset="0"/>
              </a:rPr>
              <a:t>7</a:t>
            </a:r>
            <a:r>
              <a:rPr lang="zh-CN" altLang="en-US" sz="2600" dirty="0">
                <a:latin typeface="Times New Roman" panose="02020603050405020304" pitchFamily="18" charset="0"/>
              </a:rPr>
              <a:t>个回调函数，在每个回调函数中用</a:t>
            </a:r>
            <a:r>
              <a:rPr lang="en-US" altLang="zh-CN" sz="2600" dirty="0" err="1">
                <a:latin typeface="Times New Roman" panose="02020603050405020304" pitchFamily="18" charset="0"/>
              </a:rPr>
              <a:t>System.out</a:t>
            </a:r>
            <a:r>
              <a:rPr lang="zh-CN" altLang="en-US" sz="2600" dirty="0">
                <a:latin typeface="Times New Roman" panose="02020603050405020304" pitchFamily="18" charset="0"/>
              </a:rPr>
              <a:t>输出如下内容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：“</a:t>
            </a:r>
            <a:r>
              <a:rPr lang="zh-CN" altLang="en-US" sz="2600" dirty="0">
                <a:latin typeface="Times New Roman" panose="02020603050405020304" pitchFamily="18" charset="0"/>
              </a:rPr>
              <a:t>当前</a:t>
            </a:r>
            <a:r>
              <a:rPr lang="en-US" altLang="zh-CN" sz="2600" dirty="0">
                <a:latin typeface="Times New Roman" panose="02020603050405020304" pitchFamily="18" charset="0"/>
              </a:rPr>
              <a:t>Activity</a:t>
            </a:r>
            <a:r>
              <a:rPr lang="zh-CN" altLang="en-US" sz="2600" dirty="0">
                <a:latin typeface="Times New Roman" panose="02020603050405020304" pitchFamily="18" charset="0"/>
              </a:rPr>
              <a:t>的名字：所在函数的名字”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L="0" indent="4572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用</a:t>
            </a:r>
            <a:r>
              <a:rPr lang="en-US" altLang="zh-CN" sz="2600" dirty="0" err="1">
                <a:latin typeface="Times New Roman" panose="02020603050405020304" pitchFamily="18" charset="0"/>
              </a:rPr>
              <a:t>logCat</a:t>
            </a:r>
            <a:r>
              <a:rPr lang="zh-CN" altLang="en-US" sz="2600" dirty="0">
                <a:latin typeface="Times New Roman" panose="02020603050405020304" pitchFamily="18" charset="0"/>
              </a:rPr>
              <a:t>调试工具输出查看结果，思考各回调函数的执行时机。</a:t>
            </a: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endParaRPr lang="zh-CN" altLang="zh-CN" sz="3000" dirty="0">
              <a:latin typeface="Times New Roman" panose="02020603050405020304" pitchFamily="18" charset="0"/>
            </a:endParaRPr>
          </a:p>
          <a:p>
            <a:pPr indent="457200">
              <a:lnSpc>
                <a:spcPct val="17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8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pic>
        <p:nvPicPr>
          <p:cNvPr id="4" name="Picture 2" descr="E:\Course\ReactNative\PPT\备份\图片\4.1东软主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5" t="4372" r="11405" b="6732"/>
          <a:stretch>
            <a:fillRect/>
          </a:stretch>
        </p:blipFill>
        <p:spPr bwMode="auto">
          <a:xfrm>
            <a:off x="1043608" y="1700808"/>
            <a:ext cx="313057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esktop\image\三级项目\QQ图片20170504103433.png"/>
          <p:cNvPicPr>
            <a:picLocks noChangeAspect="1" noChangeArrowheads="1"/>
          </p:cNvPicPr>
          <p:nvPr/>
        </p:nvPicPr>
        <p:blipFill>
          <a:blip r:embed="rId3" cstate="print"/>
          <a:srcRect t="2960" r="-2326" b="-2138"/>
          <a:stretch>
            <a:fillRect/>
          </a:stretch>
        </p:blipFill>
        <p:spPr bwMode="auto">
          <a:xfrm>
            <a:off x="4860032" y="1700808"/>
            <a:ext cx="3168352" cy="482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9795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467600" cy="778098"/>
          </a:xfrm>
        </p:spPr>
        <p:txBody>
          <a:bodyPr/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全屏显示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代码控制</a:t>
            </a:r>
            <a:endParaRPr lang="zh-CN" altLang="en-US" sz="3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8096250" cy="3096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66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6526879" cy="50405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178904"/>
            <a:ext cx="8153400" cy="990600"/>
          </a:xfrm>
        </p:spPr>
        <p:txBody>
          <a:bodyPr/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全屏显示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主题控制</a:t>
            </a:r>
            <a:endParaRPr lang="zh-CN" altLang="en-US" sz="3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825805" cy="2186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681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课堂实践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19256" cy="4104456"/>
          </a:xfrm>
        </p:spPr>
        <p:txBody>
          <a:bodyPr>
            <a:no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1.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</a:rPr>
              <a:t>页面上放置三个按钮和一个标签：当单击哪个按钮时界面上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TextView</a:t>
            </a:r>
            <a:r>
              <a:rPr lang="zh-CN" altLang="en-US" sz="2800" dirty="0">
                <a:latin typeface="Times New Roman" panose="02020603050405020304" pitchFamily="18" charset="0"/>
              </a:rPr>
              <a:t>显示：“哪个按钮被点击了！”，要求用内部类实现监听器，三个按钮共用一个监听器。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2.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定义</a:t>
            </a:r>
            <a:r>
              <a:rPr lang="zh-CN" altLang="en-US" sz="2800" dirty="0">
                <a:latin typeface="Times New Roman" panose="02020603050405020304" pitchFamily="18" charset="0"/>
              </a:rPr>
              <a:t>两个按钮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点击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分别在标签上显示</a:t>
            </a:r>
            <a:r>
              <a:rPr lang="zh-CN" altLang="en-US" sz="2800" dirty="0">
                <a:latin typeface="Times New Roman" panose="02020603050405020304" pitchFamily="18" charset="0"/>
              </a:rPr>
              <a:t>当前系统时间和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日期。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713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69" t="28120" r="24695" b="12897"/>
          <a:stretch/>
        </p:blipFill>
        <p:spPr bwMode="auto">
          <a:xfrm>
            <a:off x="827584" y="1772816"/>
            <a:ext cx="72008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979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/>
              <a:t>四大组件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320040">
              <a:lnSpc>
                <a:spcPct val="150000"/>
              </a:lnSpc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indent="320040">
              <a:lnSpc>
                <a:spcPct val="150000"/>
              </a:lnSpc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indent="320040">
              <a:lnSpc>
                <a:spcPct val="150000"/>
              </a:lnSpc>
            </a:pP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0040">
              <a:lnSpc>
                <a:spcPct val="150000"/>
              </a:lnSpc>
            </a:pP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78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5010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组件（一）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34" t="22050" r="21962" b="13194"/>
          <a:stretch/>
        </p:blipFill>
        <p:spPr bwMode="auto">
          <a:xfrm>
            <a:off x="755576" y="1772816"/>
            <a:ext cx="7416824" cy="473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291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/>
              <a:t>组件（二）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125" t="21759" r="23345" b="17361"/>
          <a:stretch/>
        </p:blipFill>
        <p:spPr bwMode="auto">
          <a:xfrm>
            <a:off x="457200" y="1700808"/>
            <a:ext cx="8219256" cy="481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266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/>
              <a:t>组件（三）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397" t="20371" r="20836" b="19253"/>
          <a:stretch/>
        </p:blipFill>
        <p:spPr bwMode="auto">
          <a:xfrm>
            <a:off x="228033" y="1556792"/>
            <a:ext cx="830440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21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26" t="21065" r="21002" b="24769"/>
          <a:stretch/>
        </p:blipFill>
        <p:spPr bwMode="auto">
          <a:xfrm>
            <a:off x="683568" y="1700808"/>
            <a:ext cx="79040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/>
              <a:t>组件（四）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58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68" y="260648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本节内容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30768" y="1700808"/>
            <a:ext cx="8435280" cy="269289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</a:rPr>
              <a:t>Activity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的基本概念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</a:rPr>
              <a:t>生命周期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</a:rPr>
              <a:t>如何在一个应用程序中定义多个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Activity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启动一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Activity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的方法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4600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2182</Words>
  <Application>Microsoft Office PowerPoint</Application>
  <PresentationFormat>全屏显示(4:3)</PresentationFormat>
  <Paragraphs>100</Paragraphs>
  <Slides>22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中性</vt:lpstr>
      <vt:lpstr>幻灯片 1</vt:lpstr>
      <vt:lpstr>复习</vt:lpstr>
      <vt:lpstr>复习</vt:lpstr>
      <vt:lpstr>Android四大组件</vt:lpstr>
      <vt:lpstr>Android 组件（一）</vt:lpstr>
      <vt:lpstr>Android组件（二）</vt:lpstr>
      <vt:lpstr>Android组件（三）</vt:lpstr>
      <vt:lpstr> 组件（四）</vt:lpstr>
      <vt:lpstr>本节内容</vt:lpstr>
      <vt:lpstr>基本概念</vt:lpstr>
      <vt:lpstr>Android生命周期</vt:lpstr>
      <vt:lpstr>幻灯片 12</vt:lpstr>
      <vt:lpstr>幻灯片 13</vt:lpstr>
      <vt:lpstr>幻灯片 14</vt:lpstr>
      <vt:lpstr>幻灯片 15</vt:lpstr>
      <vt:lpstr>创建Activity</vt:lpstr>
      <vt:lpstr>启动与关闭一个Activity的方法</vt:lpstr>
      <vt:lpstr>按钮事件处理</vt:lpstr>
      <vt:lpstr>案例</vt:lpstr>
      <vt:lpstr>Activity全屏显示-代码控制</vt:lpstr>
      <vt:lpstr>Activity全屏显示-主题控制</vt:lpstr>
      <vt:lpstr>课堂实践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fuli</dc:creator>
  <cp:lastModifiedBy>yanfenglong</cp:lastModifiedBy>
  <cp:revision>113</cp:revision>
  <dcterms:created xsi:type="dcterms:W3CDTF">2013-10-31T07:24:43Z</dcterms:created>
  <dcterms:modified xsi:type="dcterms:W3CDTF">2017-09-25T08:01:11Z</dcterms:modified>
</cp:coreProperties>
</file>