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73" r:id="rId6"/>
    <p:sldId id="283" r:id="rId7"/>
    <p:sldId id="300" r:id="rId8"/>
    <p:sldId id="301" r:id="rId9"/>
    <p:sldId id="302" r:id="rId10"/>
    <p:sldId id="303" r:id="rId11"/>
    <p:sldId id="264" r:id="rId12"/>
    <p:sldId id="265" r:id="rId13"/>
    <p:sldId id="270" r:id="rId14"/>
    <p:sldId id="282" r:id="rId15"/>
    <p:sldId id="26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39" d="100"/>
          <a:sy n="139" d="100"/>
        </p:scale>
        <p:origin x="900" y="12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g-Jiaxiang/NoteHub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hyperlink" Target="https://notehub-e5514--preview-name-ep6obmih.web.app/posts" TargetMode="Externa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51920" y="1426775"/>
            <a:ext cx="5292080" cy="1080121"/>
          </a:xfrm>
        </p:spPr>
        <p:txBody>
          <a:bodyPr/>
          <a:lstStyle/>
          <a:p>
            <a:r>
              <a:rPr lang="en-US" altLang="zh-TW" sz="3600" dirty="0" err="1">
                <a:ea typeface="맑은 고딕" pitchFamily="50" charset="-127"/>
              </a:rPr>
              <a:t>NoteHub</a:t>
            </a:r>
            <a:endParaRPr lang="en-US" altLang="zh-TW" sz="3600" dirty="0">
              <a:ea typeface="맑은 고딕" pitchFamily="50" charset="-127"/>
            </a:endParaRPr>
          </a:p>
          <a:p>
            <a:r>
              <a:rPr lang="zh-TW" altLang="en-US" sz="3600" dirty="0">
                <a:ea typeface="맑은 고딕" pitchFamily="50" charset="-127"/>
              </a:rPr>
              <a:t>筆記通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772" y="2563098"/>
            <a:ext cx="4680668" cy="920864"/>
          </a:xfrm>
        </p:spPr>
        <p:txBody>
          <a:bodyPr/>
          <a:lstStyle/>
          <a:p>
            <a:pPr algn="just">
              <a:spcBef>
                <a:spcPts val="0"/>
              </a:spcBef>
              <a:defRPr/>
            </a:pPr>
            <a:r>
              <a:rPr lang="zh-TW" altLang="en-US" dirty="0"/>
              <a:t>具有用戶管理功能，用戶可自行依照學術類別分類筆記、上傳筆記，擁有會員管理功能，提供按讚、留言、收藏等多項功能。</a:t>
            </a:r>
            <a:endParaRPr lang="en-US" altLang="ko-KR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2E28EDC-D643-4CBB-B6FD-3B6D13BFE1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10726"/>
            <a:ext cx="1584176" cy="1584176"/>
          </a:xfrm>
          <a:prstGeom prst="rect">
            <a:avLst/>
          </a:prstGeom>
        </p:spPr>
      </p:pic>
      <p:pic>
        <p:nvPicPr>
          <p:cNvPr id="13" name="圖片 12">
            <a:hlinkClick r:id="rId3"/>
            <a:extLst>
              <a:ext uri="{FF2B5EF4-FFF2-40B4-BE49-F238E27FC236}">
                <a16:creationId xmlns:a16="http://schemas.microsoft.com/office/drawing/2014/main" id="{FFFBD3D3-5D5A-47F2-83AC-C20CF18BB9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28" y="4423500"/>
            <a:ext cx="720000" cy="720000"/>
          </a:xfrm>
          <a:prstGeom prst="rect">
            <a:avLst/>
          </a:prstGeom>
        </p:spPr>
      </p:pic>
      <p:pic>
        <p:nvPicPr>
          <p:cNvPr id="14" name="圖片 13">
            <a:hlinkClick r:id="rId5"/>
            <a:extLst>
              <a:ext uri="{FF2B5EF4-FFF2-40B4-BE49-F238E27FC236}">
                <a16:creationId xmlns:a16="http://schemas.microsoft.com/office/drawing/2014/main" id="{E4B4B81F-CFFA-4D4E-97EC-8A09F31AA3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827298"/>
            <a:ext cx="540000" cy="540000"/>
          </a:xfrm>
          <a:prstGeom prst="ellipse">
            <a:avLst/>
          </a:prstGeom>
          <a:ln w="63500"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C1019C7F-03BE-45C2-BD4D-848F2454154D}"/>
              </a:ext>
            </a:extLst>
          </p:cNvPr>
          <p:cNvSpPr txBox="1"/>
          <p:nvPr/>
        </p:nvSpPr>
        <p:spPr>
          <a:xfrm>
            <a:off x="4463928" y="464590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https://github.com/Yang-Jiaxiang/NoteHub</a:t>
            </a:r>
            <a:endParaRPr lang="zh-TW" altLang="en-US" sz="12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815858F-37E2-4FF3-9079-978674A63E35}"/>
              </a:ext>
            </a:extLst>
          </p:cNvPr>
          <p:cNvSpPr txBox="1"/>
          <p:nvPr/>
        </p:nvSpPr>
        <p:spPr>
          <a:xfrm>
            <a:off x="4463928" y="395879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https://notehub-e5514--preview-name-ep6obmih.web.app/posts</a:t>
            </a:r>
            <a:endParaRPr lang="zh-TW" altLang="en-US" sz="120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514F4E-492A-4B99-BCC3-C272C567388B}"/>
              </a:ext>
            </a:extLst>
          </p:cNvPr>
          <p:cNvSpPr txBox="1">
            <a:spLocks/>
          </p:cNvSpPr>
          <p:nvPr/>
        </p:nvSpPr>
        <p:spPr>
          <a:xfrm>
            <a:off x="5328010" y="2315459"/>
            <a:ext cx="1728192" cy="23227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defRPr/>
            </a:pPr>
            <a:r>
              <a:rPr lang="en-US" altLang="zh-TW" dirty="0"/>
              <a:t>082214213</a:t>
            </a:r>
            <a:r>
              <a:rPr lang="zh-TW" altLang="en-US" dirty="0"/>
              <a:t>楊嘉翔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開發環境介紹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zh-TW" altLang="en-US" dirty="0"/>
              <a:t> </a:t>
            </a:r>
            <a:endParaRPr lang="en-US" altLang="ko-KR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530872"/>
            <a:ext cx="2664296" cy="929628"/>
            <a:chOff x="803640" y="3362835"/>
            <a:chExt cx="2059657" cy="92962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將各去塊拆解成不同的組件，選擇使用</a:t>
              </a:r>
              <a:r>
                <a:rPr lang="en-US" altLang="zh-TW" sz="1200" dirty="0">
                  <a:solidFill>
                    <a:schemeClr val="bg1"/>
                  </a:solidFill>
                  <a:cs typeface="Arial" pitchFamily="34" charset="0"/>
                </a:rPr>
                <a:t>v16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版本是因為</a:t>
              </a:r>
              <a:r>
                <a:rPr lang="en-US" altLang="zh-TW" sz="1200" dirty="0" err="1">
                  <a:solidFill>
                    <a:schemeClr val="bg1"/>
                  </a:solidFill>
                  <a:cs typeface="Arial" pitchFamily="34" charset="0"/>
                </a:rPr>
                <a:t>QuillJS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套件最高支援到</a:t>
              </a:r>
              <a:r>
                <a:rPr lang="en-US" altLang="zh-TW" sz="1200" dirty="0">
                  <a:solidFill>
                    <a:schemeClr val="bg1"/>
                  </a:solidFill>
                  <a:cs typeface="Arial" pitchFamily="34" charset="0"/>
                </a:rPr>
                <a:t>v16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版本。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cs typeface="Arial" pitchFamily="34" charset="0"/>
                </a:rPr>
                <a:t>前端使用</a:t>
              </a:r>
              <a:r>
                <a:rPr lang="en-US" altLang="zh-TW" sz="1400" b="1" dirty="0">
                  <a:solidFill>
                    <a:schemeClr val="bg1"/>
                  </a:solidFill>
                  <a:cs typeface="Arial" pitchFamily="34" charset="0"/>
                </a:rPr>
                <a:t>React</a:t>
              </a:r>
              <a:r>
                <a:rPr lang="zh-TW" altLang="en-US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zh-TW" sz="1400" b="1" dirty="0">
                  <a:solidFill>
                    <a:schemeClr val="bg1"/>
                  </a:solidFill>
                  <a:cs typeface="Arial" pitchFamily="34" charset="0"/>
                </a:rPr>
                <a:t>v16.0.0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538984"/>
            <a:ext cx="2664296" cy="744962"/>
            <a:chOff x="803640" y="3362835"/>
            <a:chExt cx="2059657" cy="744962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使用</a:t>
              </a:r>
              <a:r>
                <a:rPr lang="en-US" altLang="zh-TW" sz="1200" dirty="0">
                  <a:solidFill>
                    <a:schemeClr val="bg1"/>
                  </a:solidFill>
                  <a:cs typeface="Arial" pitchFamily="34" charset="0"/>
                </a:rPr>
                <a:t>react-router-</a:t>
              </a:r>
              <a:r>
                <a:rPr lang="en-US" altLang="zh-TW" sz="1200" dirty="0" err="1">
                  <a:solidFill>
                    <a:schemeClr val="bg1"/>
                  </a:solidFill>
                  <a:cs typeface="Arial" pitchFamily="34" charset="0"/>
                </a:rPr>
                <a:t>dom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zh-TW" sz="1200" dirty="0">
                  <a:solidFill>
                    <a:schemeClr val="bg1"/>
                  </a:solidFill>
                  <a:cs typeface="Arial" pitchFamily="34" charset="0"/>
                </a:rPr>
                <a:t>v5.2.0 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對路由分配，針對不同</a:t>
              </a:r>
              <a:r>
                <a:rPr lang="en-US" altLang="zh-TW" sz="1200" dirty="0" err="1">
                  <a:solidFill>
                    <a:schemeClr val="bg1"/>
                  </a:solidFill>
                  <a:cs typeface="Arial" pitchFamily="34" charset="0"/>
                </a:rPr>
                <a:t>url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去做畫面渲染。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chemeClr val="bg1"/>
                  </a:solidFill>
                  <a:cs typeface="Arial" pitchFamily="34" charset="0"/>
                </a:rPr>
                <a:t>Router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744962"/>
            <a:chOff x="803640" y="3362835"/>
            <a:chExt cx="2059657" cy="74496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使用</a:t>
              </a:r>
              <a:r>
                <a:rPr lang="en-US" altLang="zh-TW" sz="1200" dirty="0">
                  <a:solidFill>
                    <a:schemeClr val="bg1"/>
                  </a:solidFill>
                  <a:cs typeface="Arial" pitchFamily="34" charset="0"/>
                </a:rPr>
                <a:t>semantic-</a:t>
              </a:r>
              <a:r>
                <a:rPr lang="en-US" altLang="zh-TW" sz="1200" dirty="0" err="1">
                  <a:solidFill>
                    <a:schemeClr val="bg1"/>
                  </a:solidFill>
                  <a:cs typeface="Arial" pitchFamily="34" charset="0"/>
                </a:rPr>
                <a:t>ui</a:t>
              </a:r>
              <a:r>
                <a:rPr lang="en-US" altLang="zh-TW" sz="1200" dirty="0">
                  <a:solidFill>
                    <a:schemeClr val="bg1"/>
                  </a:solidFill>
                  <a:cs typeface="Arial" pitchFamily="34" charset="0"/>
                </a:rPr>
                <a:t>-react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zh-TW" sz="1200" dirty="0">
                  <a:solidFill>
                    <a:schemeClr val="bg1"/>
                  </a:solidFill>
                  <a:cs typeface="Arial" pitchFamily="34" charset="0"/>
                </a:rPr>
                <a:t>v2.0.4 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做快速建立</a:t>
              </a:r>
              <a:r>
                <a:rPr lang="en-US" altLang="zh-TW" sz="1200" dirty="0">
                  <a:solidFill>
                    <a:schemeClr val="bg1"/>
                  </a:solidFill>
                  <a:cs typeface="Arial" pitchFamily="34" charset="0"/>
                </a:rPr>
                <a:t>UI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，可在</a:t>
              </a:r>
              <a:r>
                <a:rPr lang="en-US" altLang="zh-TW" sz="1200" dirty="0">
                  <a:solidFill>
                    <a:schemeClr val="bg1"/>
                  </a:solidFill>
                  <a:cs typeface="Arial" pitchFamily="34" charset="0"/>
                </a:rPr>
                <a:t>React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中使用</a:t>
              </a:r>
              <a:r>
                <a:rPr lang="en-US" altLang="zh-TW" sz="1200" dirty="0">
                  <a:solidFill>
                    <a:schemeClr val="bg1"/>
                  </a:solidFill>
                  <a:cs typeface="Arial" pitchFamily="34" charset="0"/>
                </a:rPr>
                <a:t>UI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工具。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chemeClr val="bg1"/>
                  </a:solidFill>
                  <a:cs typeface="Arial" pitchFamily="34" charset="0"/>
                </a:rPr>
                <a:t>UI</a:t>
              </a:r>
              <a:r>
                <a:rPr lang="zh-TW" altLang="en-US" sz="1400" b="1" dirty="0">
                  <a:solidFill>
                    <a:schemeClr val="bg1"/>
                  </a:solidFill>
                  <a:cs typeface="Arial" pitchFamily="34" charset="0"/>
                </a:rPr>
                <a:t>套件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539255"/>
            <a:ext cx="2664296" cy="929628"/>
            <a:chOff x="803640" y="3362835"/>
            <a:chExt cx="2059657" cy="92962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使用</a:t>
              </a:r>
              <a:r>
                <a:rPr lang="en-US" altLang="zh-TW" sz="1200" dirty="0">
                  <a:solidFill>
                    <a:schemeClr val="bg1"/>
                  </a:solidFill>
                  <a:cs typeface="Arial" pitchFamily="34" charset="0"/>
                </a:rPr>
                <a:t>Firebase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zh-TW" sz="1200" dirty="0">
                  <a:solidFill>
                    <a:schemeClr val="bg1"/>
                  </a:solidFill>
                  <a:cs typeface="Arial" pitchFamily="34" charset="0"/>
                </a:rPr>
                <a:t>Database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代替資料庫，</a:t>
              </a:r>
              <a:r>
                <a:rPr lang="en-US" altLang="zh-TW" sz="1200" dirty="0">
                  <a:solidFill>
                    <a:schemeClr val="bg1"/>
                  </a:solidFill>
                  <a:cs typeface="Arial" pitchFamily="34" charset="0"/>
                </a:rPr>
                <a:t>Firebase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運作類似</a:t>
              </a:r>
              <a:r>
                <a:rPr lang="en-US" altLang="zh-TW" sz="1200" dirty="0">
                  <a:solidFill>
                    <a:schemeClr val="bg1"/>
                  </a:solidFill>
                  <a:cs typeface="Arial" pitchFamily="34" charset="0"/>
                </a:rPr>
                <a:t>JSON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可做一些基本操作。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cs typeface="Arial" pitchFamily="34" charset="0"/>
                </a:rPr>
                <a:t>後端配置</a:t>
              </a:r>
              <a:r>
                <a:rPr lang="en-US" altLang="zh-TW" sz="1400" b="1" dirty="0">
                  <a:solidFill>
                    <a:schemeClr val="bg1"/>
                  </a:solidFill>
                  <a:cs typeface="Arial" pitchFamily="34" charset="0"/>
                </a:rPr>
                <a:t>Firebase	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47367"/>
            <a:ext cx="2664296" cy="929628"/>
            <a:chOff x="803640" y="3362835"/>
            <a:chExt cx="2059657" cy="92962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使用</a:t>
              </a:r>
              <a:r>
                <a:rPr lang="en-US" altLang="zh-TW" sz="1200" dirty="0">
                  <a:solidFill>
                    <a:schemeClr val="bg1"/>
                  </a:solidFill>
                  <a:cs typeface="Arial" pitchFamily="34" charset="0"/>
                </a:rPr>
                <a:t>Firebase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zh-TW" sz="1200" dirty="0">
                  <a:solidFill>
                    <a:schemeClr val="bg1"/>
                  </a:solidFill>
                  <a:cs typeface="Arial" pitchFamily="34" charset="0"/>
                </a:rPr>
                <a:t>Authentication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做用戶管理，對有無登入在</a:t>
              </a:r>
              <a:r>
                <a:rPr lang="en-US" altLang="zh-TW" sz="1200" dirty="0">
                  <a:solidFill>
                    <a:schemeClr val="bg1"/>
                  </a:solidFill>
                  <a:cs typeface="Arial" pitchFamily="34" charset="0"/>
                </a:rPr>
                <a:t>Router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做出不同的畫面渲染。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cs typeface="Arial" pitchFamily="34" charset="0"/>
                </a:rPr>
                <a:t>登入管理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555479"/>
            <a:ext cx="2664296" cy="560296"/>
            <a:chOff x="803640" y="3362835"/>
            <a:chExt cx="2059657" cy="560296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使用</a:t>
              </a:r>
              <a:r>
                <a:rPr lang="en-US" altLang="zh-TW" sz="1200" dirty="0">
                  <a:solidFill>
                    <a:schemeClr val="bg1"/>
                  </a:solidFill>
                  <a:cs typeface="Arial" pitchFamily="34" charset="0"/>
                </a:rPr>
                <a:t>Firebase Hosting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部屬網站。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cs typeface="Arial" pitchFamily="34" charset="0"/>
                </a:rPr>
                <a:t>部屬網站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活動案例圖展示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zh-TW" altLang="en-US" dirty="0"/>
              <a:t>  </a:t>
            </a:r>
            <a:endParaRPr lang="en-US" altLang="ko-KR" dirty="0"/>
          </a:p>
        </p:txBody>
      </p:sp>
      <p:pic>
        <p:nvPicPr>
          <p:cNvPr id="1026" name="Picture 2" descr="未命名圖表">
            <a:extLst>
              <a:ext uri="{FF2B5EF4-FFF2-40B4-BE49-F238E27FC236}">
                <a16:creationId xmlns:a16="http://schemas.microsoft.com/office/drawing/2014/main" id="{AB8DB045-0E55-4831-80CF-2D1C5BD16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915566"/>
            <a:ext cx="3960440" cy="37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版面配置區 5">
            <a:extLst>
              <a:ext uri="{FF2B5EF4-FFF2-40B4-BE49-F238E27FC236}">
                <a16:creationId xmlns:a16="http://schemas.microsoft.com/office/drawing/2014/main" id="{CA90A8D2-C235-46E9-91A0-A4355780738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77" b="3317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600844" y="2521687"/>
            <a:ext cx="3395091" cy="1152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55576" y="2770862"/>
            <a:ext cx="3168352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cs typeface="Arial" pitchFamily="34" charset="0"/>
              </a:rPr>
              <a:t>未來期望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917721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cs typeface="Arial" pitchFamily="34" charset="0"/>
              </a:rPr>
              <a:t>期望未來能長期運行、針對使用者提出的反饋新增功能、提升運行效能、增加使用者。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35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zh-TW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600" dirty="0">
                <a:cs typeface="Arial" pitchFamily="34" charset="0"/>
              </a:rPr>
              <a:t>目錄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功能介紹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分類功能、收藏功能、留言功能、按讚功能、會員管理</a:t>
              </a:r>
              <a:endPara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開發環境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前端開發、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Firebase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連接、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Hosting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介紹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活動案例圖展示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使用者流程介紹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未來期望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長期運行期望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872859" y="200038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24"/>
          <p:cNvSpPr/>
          <p:nvPr/>
        </p:nvSpPr>
        <p:spPr>
          <a:xfrm>
            <a:off x="4872859" y="273867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4872859" y="347696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功能介紹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58860" y="987781"/>
            <a:ext cx="1052368" cy="369632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83568" y="201382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683568" y="275211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683568" y="349040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81675" y="202649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cs typeface="Arial" pitchFamily="34" charset="0"/>
              </a:rPr>
              <a:t>留言功能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81675" y="2743103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cs typeface="Arial" pitchFamily="34" charset="0"/>
              </a:rPr>
              <a:t>按讚功能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1675" y="3523624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cs typeface="Arial" pitchFamily="34" charset="0"/>
              </a:rPr>
              <a:t>收藏功能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31640" y="2045722"/>
            <a:ext cx="2727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400" b="1" dirty="0">
                <a:solidFill>
                  <a:schemeClr val="bg1"/>
                </a:solidFill>
                <a:cs typeface="Arial" pitchFamily="34" charset="0"/>
              </a:rPr>
              <a:t>使用者管理</a:t>
            </a:r>
            <a:r>
              <a:rPr lang="en-US" altLang="zh-TW" sz="1400" dirty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zh-TW" altLang="en-US" sz="1400" dirty="0">
                <a:solidFill>
                  <a:schemeClr val="bg1"/>
                </a:solidFill>
                <a:cs typeface="Arial" pitchFamily="34" charset="0"/>
              </a:rPr>
              <a:t>可透過</a:t>
            </a:r>
            <a:r>
              <a:rPr lang="en-US" altLang="zh-TW" sz="1400" dirty="0">
                <a:solidFill>
                  <a:schemeClr val="bg1"/>
                </a:solidFill>
                <a:cs typeface="Arial" pitchFamily="34" charset="0"/>
              </a:rPr>
              <a:t>google</a:t>
            </a:r>
            <a:r>
              <a:rPr lang="zh-TW" altLang="en-US" sz="1400" dirty="0">
                <a:solidFill>
                  <a:schemeClr val="bg1"/>
                </a:solidFill>
                <a:cs typeface="Arial" pitchFamily="34" charset="0"/>
              </a:rPr>
              <a:t>登入</a:t>
            </a:r>
            <a:r>
              <a:rPr lang="en-US" altLang="zh-TW" sz="1400" dirty="0">
                <a:solidFill>
                  <a:schemeClr val="bg1"/>
                </a:solidFill>
                <a:cs typeface="Arial" pitchFamily="34" charset="0"/>
              </a:rPr>
              <a:t>)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91680" y="2786063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400" b="1" dirty="0">
                <a:solidFill>
                  <a:schemeClr val="bg1"/>
                </a:solidFill>
                <a:cs typeface="Arial" pitchFamily="34" charset="0"/>
              </a:rPr>
              <a:t>分類功能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11228" y="2393629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使用者可在筆記下方留言交流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11228" y="3150268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使用者可對不同的筆記進行按讚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11228" y="3906907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使用者可對筆記進行收藏，並在會員中開啟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6278" y="2407529"/>
            <a:ext cx="3407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透過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Firebase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Authentication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來管理使用者資訊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6278" y="3164168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筆記依據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Topics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來做分類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0">
            <a:extLst>
              <a:ext uri="{FF2B5EF4-FFF2-40B4-BE49-F238E27FC236}">
                <a16:creationId xmlns:a16="http://schemas.microsoft.com/office/drawing/2014/main" id="{5DF23658-EDDA-4EF9-BF10-729D2DA24A7F}"/>
              </a:ext>
            </a:extLst>
          </p:cNvPr>
          <p:cNvSpPr txBox="1"/>
          <p:nvPr/>
        </p:nvSpPr>
        <p:spPr>
          <a:xfrm>
            <a:off x="1682367" y="3523624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400" b="1" dirty="0">
                <a:solidFill>
                  <a:schemeClr val="bg1"/>
                </a:solidFill>
                <a:cs typeface="Arial" pitchFamily="34" charset="0"/>
              </a:rPr>
              <a:t>後台數據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A39107C6-A9AD-4E77-9FDA-DFCF35EDABB3}"/>
              </a:ext>
            </a:extLst>
          </p:cNvPr>
          <p:cNvSpPr txBox="1"/>
          <p:nvPr/>
        </p:nvSpPr>
        <p:spPr>
          <a:xfrm>
            <a:off x="786278" y="3878720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透過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Firebase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對系統後端監控數據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使用者管理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zh-TW" altLang="en-US" dirty="0"/>
              <a:t>透過</a:t>
            </a:r>
            <a:r>
              <a:rPr lang="en-US" altLang="ko-KR" dirty="0"/>
              <a:t>Firebase Authentication</a:t>
            </a:r>
            <a:r>
              <a:rPr lang="zh-TW" altLang="en-US" dirty="0"/>
              <a:t>來管理使用者資訊 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6300192" y="2044921"/>
            <a:ext cx="25202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透過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Email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註冊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登入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zh-TW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使用者可再會員資料中修改密碼、頭像、名稱。</a:t>
            </a:r>
            <a:endParaRPr lang="en-US" altLang="zh-TW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透過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Google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註冊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登入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zh-TW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系統自動將</a:t>
            </a:r>
            <a:r>
              <a:rPr lang="en-US" altLang="zh-TW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Google</a:t>
            </a:r>
            <a:r>
              <a:rPr lang="zh-TW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頭像、名稱帶入系統中。</a:t>
            </a:r>
            <a:endParaRPr lang="en-US" altLang="zh-TW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300193" y="1734944"/>
            <a:ext cx="2520279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b="1" dirty="0">
                <a:solidFill>
                  <a:schemeClr val="accent1"/>
                </a:solidFill>
                <a:cs typeface="Arial" pitchFamily="34" charset="0"/>
              </a:rPr>
              <a:t>介紹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04DE39C-05FA-406F-9B22-3B0D3E1A7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-12232"/>
            <a:ext cx="2376444" cy="5143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BCB5F5E-D2B1-4143-A1A4-5957CAAC3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060" y="1300177"/>
            <a:ext cx="3600000" cy="1894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4155B71-58DE-4D55-9CD8-EA11978F3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060" y="3411943"/>
            <a:ext cx="3600293" cy="13997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879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3968" y="181632"/>
            <a:ext cx="6012160" cy="576064"/>
          </a:xfrm>
        </p:spPr>
        <p:txBody>
          <a:bodyPr/>
          <a:lstStyle/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分類功能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83968" y="757696"/>
            <a:ext cx="6012160" cy="288032"/>
          </a:xfrm>
        </p:spPr>
        <p:txBody>
          <a:bodyPr/>
          <a:lstStyle/>
          <a:p>
            <a:pPr lvl="0"/>
            <a:r>
              <a:rPr lang="zh-TW" altLang="en-US" dirty="0"/>
              <a:t>筆記依據</a:t>
            </a:r>
            <a:r>
              <a:rPr lang="en-US" altLang="zh-TW" dirty="0"/>
              <a:t>Topics</a:t>
            </a:r>
            <a:r>
              <a:rPr lang="zh-TW" altLang="en-US" dirty="0"/>
              <a:t>來做分類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3967" y="1707654"/>
            <a:ext cx="4501381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透過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Firebase Database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建立</a:t>
            </a:r>
            <a:r>
              <a:rPr lang="en-US" altLang="zh-TW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Topices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集合做分類管理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透過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Google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註冊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登入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zh-TW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系統自動將</a:t>
            </a:r>
            <a:r>
              <a:rPr lang="en-US" altLang="zh-TW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Google</a:t>
            </a:r>
            <a:r>
              <a:rPr lang="zh-TW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頭像、名稱帶入系統中。</a:t>
            </a:r>
            <a:endParaRPr lang="en-US" altLang="zh-TW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283968" y="1315742"/>
            <a:ext cx="2520279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b="1" dirty="0">
                <a:solidFill>
                  <a:schemeClr val="accent1"/>
                </a:solidFill>
                <a:cs typeface="Arial" pitchFamily="34" charset="0"/>
              </a:rPr>
              <a:t>介紹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AEBCF1-C2DB-4167-B7DA-932CD7A5C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51" y="469664"/>
            <a:ext cx="3600000" cy="16722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9D3B377-8196-4180-9C91-A85D20E66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51" y="2427734"/>
            <a:ext cx="3600000" cy="13475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1F55234-EE33-48C0-8886-5C196020F2CC}"/>
              </a:ext>
            </a:extLst>
          </p:cNvPr>
          <p:cNvSpPr/>
          <p:nvPr/>
        </p:nvSpPr>
        <p:spPr>
          <a:xfrm>
            <a:off x="358651" y="2427734"/>
            <a:ext cx="540941" cy="573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63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9952" y="181632"/>
            <a:ext cx="6012160" cy="576064"/>
          </a:xfrm>
        </p:spPr>
        <p:txBody>
          <a:bodyPr/>
          <a:lstStyle/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後台數據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11961" y="757696"/>
            <a:ext cx="6012160" cy="288032"/>
          </a:xfrm>
        </p:spPr>
        <p:txBody>
          <a:bodyPr/>
          <a:lstStyle/>
          <a:p>
            <a:pPr lvl="0"/>
            <a:r>
              <a:rPr lang="zh-TW" altLang="en-US" dirty="0"/>
              <a:t>透過</a:t>
            </a:r>
            <a:r>
              <a:rPr lang="en-US" altLang="zh-TW" dirty="0"/>
              <a:t>Firebase</a:t>
            </a:r>
            <a:r>
              <a:rPr lang="zh-TW" altLang="en-US" dirty="0"/>
              <a:t>對系統後端監控數據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1961" y="1646135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換端使用</a:t>
            </a:r>
            <a:r>
              <a:rPr lang="en-US" altLang="zh-TW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FirebaseApi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連接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可透過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Firebase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自帶分析，分析使用者狀況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211960" y="1358103"/>
            <a:ext cx="2520279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b="1" dirty="0">
                <a:solidFill>
                  <a:schemeClr val="accent1"/>
                </a:solidFill>
                <a:cs typeface="Arial" pitchFamily="34" charset="0"/>
              </a:rPr>
              <a:t>介紹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B8746EA3-141B-401C-84A2-92C48CA47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9503"/>
            <a:ext cx="3600000" cy="21060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E0AFFBE7-4639-4E39-BE10-029D0981A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10622"/>
            <a:ext cx="3600000" cy="189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23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98380" y="181632"/>
            <a:ext cx="6012160" cy="576064"/>
          </a:xfrm>
        </p:spPr>
        <p:txBody>
          <a:bodyPr/>
          <a:lstStyle/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留言功能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32040" y="757696"/>
            <a:ext cx="6012160" cy="288032"/>
          </a:xfrm>
        </p:spPr>
        <p:txBody>
          <a:bodyPr/>
          <a:lstStyle/>
          <a:p>
            <a:pPr lvl="0"/>
            <a:r>
              <a:rPr lang="zh-TW" altLang="en-US" dirty="0"/>
              <a:t>使用者可在筆記下方留言交流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3834" y="1505484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使用者可在筆記下方進行留言功能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932040" y="1131590"/>
            <a:ext cx="2520279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b="1" dirty="0">
                <a:solidFill>
                  <a:schemeClr val="accent1"/>
                </a:solidFill>
                <a:cs typeface="Arial" pitchFamily="34" charset="0"/>
              </a:rPr>
              <a:t>介紹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8C56A87-EB22-43EF-80E3-5DEFC866F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62" y="181632"/>
            <a:ext cx="3814631" cy="22294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A9744B4-39ED-4033-8EA1-6E5D7A3ED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93" y="2697794"/>
            <a:ext cx="3832000" cy="1643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DF600EE9-C90F-4670-AE02-910D51981FA0}"/>
              </a:ext>
            </a:extLst>
          </p:cNvPr>
          <p:cNvSpPr txBox="1">
            <a:spLocks/>
          </p:cNvSpPr>
          <p:nvPr/>
        </p:nvSpPr>
        <p:spPr>
          <a:xfrm>
            <a:off x="4932040" y="2658109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/>
              <a:t>留言功能</a:t>
            </a:r>
            <a:endParaRPr lang="zh-TW" altLang="en-US" b="1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F0D38A3-CA88-4719-A1B1-5C1BC713DD49}"/>
              </a:ext>
            </a:extLst>
          </p:cNvPr>
          <p:cNvSpPr txBox="1">
            <a:spLocks/>
          </p:cNvSpPr>
          <p:nvPr/>
        </p:nvSpPr>
        <p:spPr>
          <a:xfrm>
            <a:off x="4930457" y="3231319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使用者可在筆記下方按讚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AB175623-9DC9-43ED-BCA8-F243530257E8}"/>
              </a:ext>
            </a:extLst>
          </p:cNvPr>
          <p:cNvSpPr txBox="1">
            <a:spLocks/>
          </p:cNvSpPr>
          <p:nvPr/>
        </p:nvSpPr>
        <p:spPr>
          <a:xfrm>
            <a:off x="4932040" y="3535899"/>
            <a:ext cx="2520279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b="1" dirty="0">
                <a:solidFill>
                  <a:schemeClr val="accent1"/>
                </a:solidFill>
                <a:cs typeface="Arial" pitchFamily="34" charset="0"/>
              </a:rPr>
              <a:t>介紹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58733104-1A8A-4727-93E7-1192AA048E22}"/>
              </a:ext>
            </a:extLst>
          </p:cNvPr>
          <p:cNvSpPr txBox="1"/>
          <p:nvPr/>
        </p:nvSpPr>
        <p:spPr>
          <a:xfrm>
            <a:off x="4932039" y="38239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使用者可在筆記下方進行按讚功能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03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98380" y="181632"/>
            <a:ext cx="6012160" cy="576064"/>
          </a:xfrm>
        </p:spPr>
        <p:txBody>
          <a:bodyPr/>
          <a:lstStyle/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收藏功能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32040" y="757696"/>
            <a:ext cx="6012160" cy="288032"/>
          </a:xfrm>
        </p:spPr>
        <p:txBody>
          <a:bodyPr/>
          <a:lstStyle/>
          <a:p>
            <a:pPr lvl="0"/>
            <a:r>
              <a:rPr lang="zh-TW" altLang="en-US" dirty="0"/>
              <a:t>使用者可對筆記進行收藏，並在會員中開啟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3834" y="1505484"/>
            <a:ext cx="410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使用者對筆記進行收藏時，會在會員介面新增收藏筆記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932040" y="1131590"/>
            <a:ext cx="2520279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b="1" dirty="0">
                <a:solidFill>
                  <a:schemeClr val="accent1"/>
                </a:solidFill>
                <a:cs typeface="Arial" pitchFamily="34" charset="0"/>
              </a:rPr>
              <a:t>介紹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7F0495-EA97-4C5F-B408-1DD20C59B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12" y="349892"/>
            <a:ext cx="4320000" cy="18514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67CFD38-2F3C-46A3-9C7C-D5299F51F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25" y="2571750"/>
            <a:ext cx="4320000" cy="16398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69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開發環境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0D38D43-4F37-4AD7-B0CD-7E83DF1348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520</Words>
  <Application>Microsoft Office PowerPoint</Application>
  <PresentationFormat>如螢幕大小 (16:9)</PresentationFormat>
  <Paragraphs>93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楊嘉翔</cp:lastModifiedBy>
  <cp:revision>83</cp:revision>
  <dcterms:created xsi:type="dcterms:W3CDTF">2016-12-05T23:26:54Z</dcterms:created>
  <dcterms:modified xsi:type="dcterms:W3CDTF">2022-01-09T14:07:07Z</dcterms:modified>
</cp:coreProperties>
</file>