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1355"/>
  </p:normalViewPr>
  <p:slideViewPr>
    <p:cSldViewPr snapToGrid="0">
      <p:cViewPr varScale="1">
        <p:scale>
          <a:sx n="100" d="100"/>
          <a:sy n="100" d="100"/>
        </p:scale>
        <p:origin x="564" y="48"/>
      </p:cViewPr>
      <p:guideLst>
        <p:guide orient="horz" pos="213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2021-01-02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2021-01-02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제가 제작하려는 서비스명은 소상공인 및 기업 대출 플랫폼입니다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설명을 드리자면 현재 정부가 코로나로 피해입은 자영업자 및 기업들을 위해 싼 금리에 대출을 해주는 경제지원을 하고 있는데</a:t>
            </a:r>
            <a:endParaRPr lang="ko-KR" altLang="en-US"/>
          </a:p>
          <a:p>
            <a:pPr>
              <a:defRPr/>
            </a:pPr>
            <a:r>
              <a:rPr lang="ko-KR" altLang="en-US"/>
              <a:t>기존에는 정부가 이러한 정책 지원만 해서 대출을 받아야 하는 입장에서는 각 은행에 따로 문의를 해야 하는 번거로움이 있었습니다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따라서 이러한 불편함을 해소할만한 아이디어로써 정부가 제공하는 서비스 내에서 대출신청을 처음부터 끝까지 다 할 수 있도록 하고자</a:t>
            </a:r>
            <a:endParaRPr lang="ko-KR" altLang="en-US"/>
          </a:p>
          <a:p>
            <a:pPr>
              <a:defRPr/>
            </a:pPr>
            <a:r>
              <a:rPr lang="ko-KR" altLang="en-US"/>
              <a:t>하는 서비스를 기획하였습니다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매칭시켜준다</a:t>
            </a:r>
            <a:r>
              <a:rPr lang="en-US" altLang="ko-KR"/>
              <a:t>?</a:t>
            </a:r>
            <a:r>
              <a:rPr lang="ko-KR" altLang="en-US"/>
              <a:t> 정확히 어떻게</a:t>
            </a:r>
            <a:r>
              <a:rPr lang="en-US" altLang="ko-KR"/>
              <a:t>?</a:t>
            </a:r>
            <a:r>
              <a:rPr lang="ko-KR" altLang="en-US"/>
              <a:t> 각 은행도 개인 소상공인 처럼 서비스에 특정 아이디로 접속을 하나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ko-KR" altLang="en-US"/>
              <a:t>소상공인이 대출 신청서를 작성하면 신청한 은행 에 연계된 </a:t>
            </a:r>
            <a:r>
              <a:rPr lang="en-US" altLang="ko-KR"/>
              <a:t>DB</a:t>
            </a:r>
            <a:r>
              <a:rPr lang="ko-KR" altLang="en-US"/>
              <a:t>에 저장이 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은행은 그걸 보고 심사</a:t>
            </a:r>
            <a:r>
              <a:rPr lang="en-US" altLang="ko-KR"/>
              <a:t>,</a:t>
            </a:r>
            <a:r>
              <a:rPr lang="ko-KR" altLang="en-US"/>
              <a:t> 적부 판정 내림</a:t>
            </a:r>
            <a:r>
              <a:rPr lang="en-US" altLang="ko-KR"/>
              <a:t>.</a:t>
            </a:r>
            <a:r>
              <a:rPr lang="ko-KR" altLang="en-US"/>
              <a:t> 대출 시작</a:t>
            </a:r>
            <a:endParaRPr lang="ko-KR" altLang="en-US"/>
          </a:p>
          <a:p>
            <a:pPr>
              <a:defRPr/>
            </a:pPr>
            <a:r>
              <a:rPr lang="ko-KR" altLang="en-US"/>
              <a:t>대출을 해주게 되면 해당 은행의 대출 가능 금액이 그만큼 줄어듦 </a:t>
            </a:r>
            <a:endParaRPr lang="ko-KR" altLang="en-US"/>
          </a:p>
          <a:p>
            <a:pPr>
              <a:defRPr/>
            </a:pPr>
            <a:r>
              <a:rPr lang="ko-KR" altLang="en-US"/>
              <a:t>그리고 만약 대출자가 은행의 대출한도보다 높게 대출받고자 하면 시스템에서 해당 한도 밑으로 신청하라는 메세지가 감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대출받고자 하는 소상공인은 서비스에 접속을 해서 자신의 유형에 맞는 금융지원 프로그램을 선택 한 후</a:t>
            </a:r>
            <a:endParaRPr lang="ko-KR" altLang="en-US"/>
          </a:p>
          <a:p>
            <a:pPr>
              <a:defRPr/>
            </a:pPr>
            <a:r>
              <a:rPr lang="ko-KR" altLang="en-US"/>
              <a:t>자세한 내용을 파악한 후에 신청하기 버튼을 누릅니다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위와같이 개인정보와 서류를 첨부하여 신청서를 작성하게 되고</a:t>
            </a:r>
            <a:r>
              <a:rPr lang="en-US" altLang="ko-KR"/>
              <a:t>,</a:t>
            </a:r>
            <a:r>
              <a:rPr lang="ko-KR" altLang="en-US"/>
              <a:t> 은행을 선택하고 신청 완료 버튼을 누르게 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위는 실제 인터넷 대출 절차인데</a:t>
            </a:r>
            <a:r>
              <a:rPr lang="en-US" altLang="ko-KR"/>
              <a:t>,</a:t>
            </a:r>
            <a:r>
              <a:rPr lang="ko-KR" altLang="en-US"/>
              <a:t> 신청자는 개인정보를 입력하여 대출 신청을 합니다</a:t>
            </a:r>
            <a:r>
              <a:rPr lang="en-US" altLang="ko-KR"/>
              <a:t>.</a:t>
            </a:r>
            <a:r>
              <a:rPr lang="ko-KR" altLang="en-US"/>
              <a:t> 그러면 은행측에서 심사를 한 후 통과되면</a:t>
            </a:r>
            <a:endParaRPr lang="ko-KR" altLang="en-US"/>
          </a:p>
          <a:p>
            <a:pPr>
              <a:defRPr/>
            </a:pPr>
            <a:r>
              <a:rPr lang="ko-KR" altLang="en-US"/>
              <a:t>추가 서류 제출 후 대출이 이루어지게 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위는 실제 인터넷 대출 절차인데</a:t>
            </a:r>
            <a:r>
              <a:rPr lang="en-US" altLang="ko-KR"/>
              <a:t>,</a:t>
            </a:r>
            <a:r>
              <a:rPr lang="ko-KR" altLang="en-US"/>
              <a:t> 신청자는 개인정보를 입력하여 대출 신청을 합니다</a:t>
            </a:r>
            <a:r>
              <a:rPr lang="en-US" altLang="ko-KR"/>
              <a:t>.</a:t>
            </a:r>
            <a:r>
              <a:rPr lang="ko-KR" altLang="en-US"/>
              <a:t> 그러면 은행측에서 심사를 한 후 통과되면</a:t>
            </a:r>
            <a:endParaRPr lang="ko-KR" altLang="en-US"/>
          </a:p>
          <a:p>
            <a:pPr>
              <a:defRPr/>
            </a:pPr>
            <a:r>
              <a:rPr lang="ko-KR" altLang="en-US"/>
              <a:t>추가 서류 제출 후 대출이 이루어지게 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위는 실제 인터넷 대출 절차인데</a:t>
            </a:r>
            <a:r>
              <a:rPr lang="en-US" altLang="ko-KR"/>
              <a:t>,</a:t>
            </a:r>
            <a:r>
              <a:rPr lang="ko-KR" altLang="en-US"/>
              <a:t> 신청자는 개인정보를 입력하여 대출 신청을 합니다</a:t>
            </a:r>
            <a:r>
              <a:rPr lang="en-US" altLang="ko-KR"/>
              <a:t>.</a:t>
            </a:r>
            <a:r>
              <a:rPr lang="ko-KR" altLang="en-US"/>
              <a:t> 그러면 은행측에서 심사를 한 후 통과되면</a:t>
            </a:r>
            <a:endParaRPr lang="ko-KR" altLang="en-US"/>
          </a:p>
          <a:p>
            <a:pPr>
              <a:defRPr/>
            </a:pPr>
            <a:r>
              <a:rPr lang="ko-KR" altLang="en-US"/>
              <a:t>추가 서류 제출 후 대출이 이루어지게 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그래서 대출 시나리오를 종합적으로 살펴보시면 소상공인은 해당 서비스에서 신청서를 작성하고 은행이 심사를 하여 적부 판정을 내립니다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 대출 이후에 소상공인은 서비스에서 남은 상환금 조회 등을 통해 상환 현황을 파악할 수 있고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은행은 대출을 해 준 금액만큼 최대 대출 한도를 갱신합니다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또 정부에서는 소상공인과 은행에 대한 정보를 관리합니다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이런식의 프로세스가 이루어지는 소상공인 및 기업 대출 플랫폼 서비스라고 할 수 있겠습니다</a:t>
            </a:r>
            <a:r>
              <a:rPr lang="en-US" altLang="ko-KR"/>
              <a:t>.</a:t>
            </a:r>
            <a:r>
              <a:rPr lang="ko-KR" altLang="en-US"/>
              <a:t> 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참여개체는 소상공인</a:t>
            </a:r>
            <a:r>
              <a:rPr lang="en-US" altLang="ko-KR"/>
              <a:t>,</a:t>
            </a:r>
            <a:r>
              <a:rPr lang="ko-KR" altLang="en-US"/>
              <a:t> 정부</a:t>
            </a:r>
            <a:r>
              <a:rPr lang="en-US" altLang="ko-KR"/>
              <a:t>,</a:t>
            </a:r>
            <a:r>
              <a:rPr lang="ko-KR" altLang="en-US"/>
              <a:t> 은행으로 나뉩니다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정부는 중간에서</a:t>
            </a:r>
            <a:r>
              <a:rPr lang="en-US" altLang="ko-KR"/>
              <a:t> API</a:t>
            </a:r>
            <a:r>
              <a:rPr lang="ko-KR" altLang="en-US"/>
              <a:t>역할을 한다고 보시면 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소상공인은 정부 플랫폼에서 대출신청</a:t>
            </a:r>
            <a:r>
              <a:rPr lang="en-US" altLang="ko-KR"/>
              <a:t>,</a:t>
            </a:r>
            <a:r>
              <a:rPr lang="ko-KR" altLang="en-US"/>
              <a:t> 선정되면 대출을 받고 상환을 하게 됨</a:t>
            </a:r>
            <a:endParaRPr lang="ko-KR" altLang="en-US"/>
          </a:p>
          <a:p>
            <a:pPr>
              <a:defRPr/>
            </a:pPr>
            <a:r>
              <a:rPr lang="ko-KR" altLang="en-US"/>
              <a:t>상환 내역을 플랫폼에서 열람 가능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은행은 신청서를 받고 적부 판정을 내리고 대출을 해줌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정부는 신청서</a:t>
            </a:r>
            <a:r>
              <a:rPr lang="en-US" altLang="ko-KR"/>
              <a:t>,</a:t>
            </a:r>
            <a:r>
              <a:rPr lang="ko-KR" altLang="en-US"/>
              <a:t> 대출자들 정보</a:t>
            </a:r>
            <a:r>
              <a:rPr lang="en-US" altLang="ko-KR"/>
              <a:t>,</a:t>
            </a:r>
            <a:r>
              <a:rPr lang="ko-KR" altLang="en-US"/>
              <a:t> 각 은행 정보 관리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현재 정부 차원에서 코로나로 인해 피해를 입은 소상공인들을 위한 경제지원을 하고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그 중 하나가 낮은 금리로 대출을 해주는 경제지원이다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현재 정부 차원에서 코로나로 인해 피해를 입은 소상공인들을 위한 경제지원을 하고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그 중 하나가 낮은 금리로 대출을 해주는 경제지원이다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제가 제작하려는 서비스명은 소상공인 및 기업 대출 플랫폼입니다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설명을 드리자면 현재 정부가 코로나로 피해입은 자영업자 및 기업들을 위해 싼 금리에 대출을 해주는 경제지원을 하고 있는데</a:t>
            </a:r>
            <a:endParaRPr lang="ko-KR" altLang="en-US"/>
          </a:p>
          <a:p>
            <a:pPr>
              <a:defRPr/>
            </a:pPr>
            <a:r>
              <a:rPr lang="ko-KR" altLang="en-US"/>
              <a:t>기존에는 정부가 이러한 정책 지원만 해서 대출을 받아야 하는 입장에서는 각 은행에 따로 문의를 해야 하는 번거로움이 있었습니다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따라서 이러한 불편함을 해소할만한 아이디어로써 정부가 제공하는 서비스 내에서 대출신청을 처음부터 끝까지 다 할 수 있도록 하고자</a:t>
            </a:r>
            <a:endParaRPr lang="ko-KR" altLang="en-US"/>
          </a:p>
          <a:p>
            <a:pPr>
              <a:defRPr/>
            </a:pPr>
            <a:r>
              <a:rPr lang="ko-KR" altLang="en-US"/>
              <a:t>하는 서비스를 기획하였습니다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대출을 받으려는 소상공인과 대출을 해주는 은행 사이에서 정부가 플랫폼 역할을 하여 </a:t>
            </a:r>
            <a:endParaRPr lang="ko-KR" altLang="en-US"/>
          </a:p>
          <a:p>
            <a:pPr>
              <a:defRPr/>
            </a:pPr>
            <a:r>
              <a:rPr lang="ko-KR" altLang="en-US"/>
              <a:t>소상공인이 각 은행에 따로 문의를 하고 제출해야 하는 서류를 구비할 필요 없이</a:t>
            </a:r>
            <a:endParaRPr lang="ko-KR" altLang="en-US"/>
          </a:p>
          <a:p>
            <a:pPr>
              <a:defRPr/>
            </a:pPr>
            <a:r>
              <a:rPr lang="ko-KR" altLang="en-US"/>
              <a:t>정부 플랫폼 서비스 내에 안내되어 있는 것만 준비를 하고</a:t>
            </a:r>
            <a:r>
              <a:rPr lang="en-US" altLang="ko-KR"/>
              <a:t>,</a:t>
            </a:r>
            <a:r>
              <a:rPr lang="ko-KR" altLang="en-US"/>
              <a:t> 현재 본인에게 대출을 해 줄 수 있는 은행 목록이 표시되고</a:t>
            </a:r>
            <a:endParaRPr lang="ko-KR" altLang="en-US"/>
          </a:p>
          <a:p>
            <a:pPr>
              <a:defRPr/>
            </a:pPr>
            <a:r>
              <a:rPr lang="ko-KR" altLang="en-US"/>
              <a:t>대출받고자 하는 은행을 선택하여 신청을 하면</a:t>
            </a:r>
            <a:endParaRPr lang="ko-KR" altLang="en-US"/>
          </a:p>
          <a:p>
            <a:pPr>
              <a:defRPr/>
            </a:pPr>
            <a:r>
              <a:rPr lang="ko-KR" altLang="en-US"/>
              <a:t>정부는 접수된 신청서를 대출자가 선정한 은행으로 전송을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그러면 해당 은행에서 적부 판정을 내리고 이를 다시 플랫폼 쪽으로 넘기면 </a:t>
            </a:r>
            <a:endParaRPr lang="ko-KR" altLang="en-US"/>
          </a:p>
          <a:p>
            <a:pPr>
              <a:defRPr/>
            </a:pPr>
            <a:r>
              <a:rPr lang="ko-KR" altLang="en-US"/>
              <a:t>플랫폼에서는 이를 신청자에게 전송한다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그리고 대출이 이루어지는거다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제가 제작하려는 서비스명은 소상공인 및 기업 대출 플랫폼입니다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설명을 드리자면 현재 정부가 코로나로 피해입은 자영업자 및 기업들을 위해 싼 금리에 대출을 해주는 경제지원을 하고 있는데</a:t>
            </a:r>
            <a:endParaRPr lang="ko-KR" altLang="en-US"/>
          </a:p>
          <a:p>
            <a:pPr>
              <a:defRPr/>
            </a:pPr>
            <a:r>
              <a:rPr lang="ko-KR" altLang="en-US"/>
              <a:t>기존에는 정부가 이러한 정책 지원만 해서 대출을 받아야 하는 입장에서는 각 은행에 따로 문의를 해야 하는 번거로움이 있었습니다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따라서 이러한 불편함을 해소할만한 아이디어로써 정부가 제공하는 서비스 내에서 대출신청을 처음부터 끝까지 다 할 수 있도록 하고자</a:t>
            </a:r>
            <a:endParaRPr lang="ko-KR" altLang="en-US"/>
          </a:p>
          <a:p>
            <a:pPr>
              <a:defRPr/>
            </a:pPr>
            <a:r>
              <a:rPr lang="ko-KR" altLang="en-US"/>
              <a:t>하는 서비스를 기획하였습니다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대출을 받으려는 소상공인과 대출을 해주는 은행 사이에서 정부가 플랫폼 역할을 하여 </a:t>
            </a:r>
            <a:endParaRPr lang="ko-KR" altLang="en-US"/>
          </a:p>
          <a:p>
            <a:pPr>
              <a:defRPr/>
            </a:pPr>
            <a:r>
              <a:rPr lang="ko-KR" altLang="en-US"/>
              <a:t>소상공인이 각 은행에 따로 문의를 하고 제출해야 하는 서류를 구비할 필요 없이</a:t>
            </a:r>
            <a:endParaRPr lang="ko-KR" altLang="en-US"/>
          </a:p>
          <a:p>
            <a:pPr>
              <a:defRPr/>
            </a:pPr>
            <a:r>
              <a:rPr lang="ko-KR" altLang="en-US"/>
              <a:t>정부 플랫폼 서비스 내에 안내되어 있는 것만 준비를 하고</a:t>
            </a:r>
            <a:r>
              <a:rPr lang="en-US" altLang="ko-KR"/>
              <a:t>,</a:t>
            </a:r>
            <a:r>
              <a:rPr lang="ko-KR" altLang="en-US"/>
              <a:t> 현재 본인에게 대출을 해 줄 수 있는 은행 목록이 표시되고</a:t>
            </a:r>
            <a:endParaRPr lang="ko-KR" altLang="en-US"/>
          </a:p>
          <a:p>
            <a:pPr>
              <a:defRPr/>
            </a:pPr>
            <a:r>
              <a:rPr lang="ko-KR" altLang="en-US"/>
              <a:t>대출받고자 하는 은행을 선택하여 신청을 하면</a:t>
            </a:r>
            <a:endParaRPr lang="ko-KR" altLang="en-US"/>
          </a:p>
          <a:p>
            <a:pPr>
              <a:defRPr/>
            </a:pPr>
            <a:r>
              <a:rPr lang="ko-KR" altLang="en-US"/>
              <a:t>정부는 접수된 신청서를 대출자가 선정한 은행으로 전송을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그러면 해당 은행에서 적부 판정을 내리고 이를 다시 플랫폼 쪽으로 넘기면 </a:t>
            </a:r>
            <a:endParaRPr lang="ko-KR" altLang="en-US"/>
          </a:p>
          <a:p>
            <a:pPr>
              <a:defRPr/>
            </a:pPr>
            <a:r>
              <a:rPr lang="ko-KR" altLang="en-US"/>
              <a:t>플랫폼에서는 이를 신청자에게 전송한다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그리고 대출이 이루어지는거다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제가 제작하려는 서비스명은 소상공인 및 기업 대출 플랫폼입니다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설명을 드리자면 현재 정부가 코로나로 피해입은 자영업자 및 기업들을 위해 싼 금리에 대출을 해주는 경제지원을 하고 있는데</a:t>
            </a:r>
            <a:endParaRPr lang="ko-KR" altLang="en-US"/>
          </a:p>
          <a:p>
            <a:pPr>
              <a:defRPr/>
            </a:pPr>
            <a:r>
              <a:rPr lang="ko-KR" altLang="en-US"/>
              <a:t>기존에는 정부가 이러한 정책 지원만 해서 대출을 받아야 하는 입장에서는 각 은행에 따로 문의를 해야 하는 번거로움이 있었습니다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따라서 이러한 불편함을 해소할만한 아이디어로써 정부가 제공하는 서비스 내에서 대출신청을 처음부터 끝까지 다 할 수 있도록 하고자</a:t>
            </a:r>
            <a:endParaRPr lang="ko-KR" altLang="en-US"/>
          </a:p>
          <a:p>
            <a:pPr>
              <a:defRPr/>
            </a:pPr>
            <a:r>
              <a:rPr lang="ko-KR" altLang="en-US"/>
              <a:t>하는 서비스를 기획하였습니다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대출을 받으려는 소상공인과 대출을 해주는 은행 사이에서 정부가 플랫폼 역할을 하여 </a:t>
            </a:r>
            <a:endParaRPr lang="ko-KR" altLang="en-US"/>
          </a:p>
          <a:p>
            <a:pPr>
              <a:defRPr/>
            </a:pPr>
            <a:r>
              <a:rPr lang="ko-KR" altLang="en-US"/>
              <a:t>소상공인이 각 은행에 따로 문의를 하고 제출해야 하는 서류를 구비할 필요 없이</a:t>
            </a:r>
            <a:endParaRPr lang="ko-KR" altLang="en-US"/>
          </a:p>
          <a:p>
            <a:pPr>
              <a:defRPr/>
            </a:pPr>
            <a:r>
              <a:rPr lang="ko-KR" altLang="en-US"/>
              <a:t>정부 플랫폼 서비스 내에 안내되어 있는 것만 준비를 하고</a:t>
            </a:r>
            <a:r>
              <a:rPr lang="en-US" altLang="ko-KR"/>
              <a:t>,</a:t>
            </a:r>
            <a:r>
              <a:rPr lang="ko-KR" altLang="en-US"/>
              <a:t> 현재 본인에게 대출을 해 줄 수 있는 은행 목록이 표시되고</a:t>
            </a:r>
            <a:endParaRPr lang="ko-KR" altLang="en-US"/>
          </a:p>
          <a:p>
            <a:pPr>
              <a:defRPr/>
            </a:pPr>
            <a:r>
              <a:rPr lang="ko-KR" altLang="en-US"/>
              <a:t>대출받고자 하는 은행을 선택하여 신청을 하면</a:t>
            </a:r>
            <a:endParaRPr lang="ko-KR" altLang="en-US"/>
          </a:p>
          <a:p>
            <a:pPr>
              <a:defRPr/>
            </a:pPr>
            <a:r>
              <a:rPr lang="ko-KR" altLang="en-US"/>
              <a:t>정부는 접수된 신청서를 대출자가 선정한 은행으로 전송을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그러면 해당 은행에서 적부 판정을 내리고 이를 다시 플랫폼 쪽으로 넘기면 </a:t>
            </a:r>
            <a:endParaRPr lang="ko-KR" altLang="en-US"/>
          </a:p>
          <a:p>
            <a:pPr>
              <a:defRPr/>
            </a:pPr>
            <a:r>
              <a:rPr lang="ko-KR" altLang="en-US"/>
              <a:t>플랫폼에서는 이를 신청자에게 전송한다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그리고 대출이 이루어지는거다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위와 같이 해당 홈페이지에서 바로 대출 신청 절차를 밟을 수 있도록 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대출을 받으려는 소상공인과 대출을 해주는 은행 사이에서 정부가 플랫폼 역할을 하여 </a:t>
            </a:r>
            <a:endParaRPr lang="ko-KR" altLang="en-US"/>
          </a:p>
          <a:p>
            <a:pPr>
              <a:defRPr/>
            </a:pPr>
            <a:r>
              <a:rPr lang="ko-KR" altLang="en-US"/>
              <a:t>소상공인이 각 은행에 따로 문의를 하고 제출해야 하는 서류를 구비할 필요 없이</a:t>
            </a:r>
            <a:endParaRPr lang="ko-KR" altLang="en-US"/>
          </a:p>
          <a:p>
            <a:pPr>
              <a:defRPr/>
            </a:pPr>
            <a:r>
              <a:rPr lang="ko-KR" altLang="en-US"/>
              <a:t>정부 플랫폼 서비스 내에 안내되어 있는 것만 준비를 하고</a:t>
            </a:r>
            <a:r>
              <a:rPr lang="en-US" altLang="ko-KR"/>
              <a:t>,</a:t>
            </a:r>
            <a:r>
              <a:rPr lang="ko-KR" altLang="en-US"/>
              <a:t> 현재 본인에게 대출을 해 줄 수 있는 은행 목록이 표시되고</a:t>
            </a:r>
            <a:endParaRPr lang="ko-KR" altLang="en-US"/>
          </a:p>
          <a:p>
            <a:pPr>
              <a:defRPr/>
            </a:pPr>
            <a:r>
              <a:rPr lang="ko-KR" altLang="en-US"/>
              <a:t>대출받고자 하는 은행을 선택하여 신청을 하면</a:t>
            </a:r>
            <a:endParaRPr lang="ko-KR" altLang="en-US"/>
          </a:p>
          <a:p>
            <a:pPr>
              <a:defRPr/>
            </a:pPr>
            <a:r>
              <a:rPr lang="ko-KR" altLang="en-US"/>
              <a:t>정부는 접수된 신청서를 대출자가 선정한 은행으로 전송을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그러면 해당 은행에서 적부 판정을 내리고 이를 다시 플랫폼 쪽으로 넘기면 </a:t>
            </a:r>
            <a:endParaRPr lang="ko-KR" altLang="en-US"/>
          </a:p>
          <a:p>
            <a:pPr>
              <a:defRPr/>
            </a:pPr>
            <a:r>
              <a:rPr lang="ko-KR" altLang="en-US"/>
              <a:t>플랫폼에서는 이를 신청자에게 전송한다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그리고 대출이 이루어지는거다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참여개체는 소상공인</a:t>
            </a:r>
            <a:r>
              <a:rPr lang="en-US" altLang="ko-KR"/>
              <a:t>,</a:t>
            </a:r>
            <a:r>
              <a:rPr lang="ko-KR" altLang="en-US"/>
              <a:t> 정부</a:t>
            </a:r>
            <a:r>
              <a:rPr lang="en-US" altLang="ko-KR"/>
              <a:t>,</a:t>
            </a:r>
            <a:r>
              <a:rPr lang="ko-KR" altLang="en-US"/>
              <a:t> 은행으로 나뉩니다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정부는 중간에서</a:t>
            </a:r>
            <a:r>
              <a:rPr lang="en-US" altLang="ko-KR"/>
              <a:t> API</a:t>
            </a:r>
            <a:r>
              <a:rPr lang="ko-KR" altLang="en-US"/>
              <a:t>역할을 한다고 보시면 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소상공인은 정부 플랫폼에서 대출신청</a:t>
            </a:r>
            <a:r>
              <a:rPr lang="en-US" altLang="ko-KR"/>
              <a:t>,</a:t>
            </a:r>
            <a:r>
              <a:rPr lang="ko-KR" altLang="en-US"/>
              <a:t> 선정되면 대출을 받고 상환을 하게 됨</a:t>
            </a:r>
            <a:endParaRPr lang="ko-KR" altLang="en-US"/>
          </a:p>
          <a:p>
            <a:pPr>
              <a:defRPr/>
            </a:pPr>
            <a:r>
              <a:rPr lang="ko-KR" altLang="en-US"/>
              <a:t>상환 내역을 플랫폼에서 열람 가능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은행은 신청서를 받고 적부 판정을 내리고 대출을 해줌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정부는 신청서</a:t>
            </a:r>
            <a:r>
              <a:rPr lang="en-US" altLang="ko-KR"/>
              <a:t>,</a:t>
            </a:r>
            <a:r>
              <a:rPr lang="ko-KR" altLang="en-US"/>
              <a:t> 대출자들 정보</a:t>
            </a:r>
            <a:r>
              <a:rPr lang="en-US" altLang="ko-KR"/>
              <a:t>,</a:t>
            </a:r>
            <a:r>
              <a:rPr lang="ko-KR" altLang="en-US"/>
              <a:t> 각 은행 정보 관리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Relationship Id="rId6" Type="http://schemas.openxmlformats.org/officeDocument/2006/relationships/image" Target="../media/image9.jpeg"  /><Relationship Id="rId7" Type="http://schemas.openxmlformats.org/officeDocument/2006/relationships/image" Target="../media/image10.jpeg"  /><Relationship Id="rId8" Type="http://schemas.openxmlformats.org/officeDocument/2006/relationships/image" Target="../media/image11.png"  /><Relationship Id="rId9" Type="http://schemas.openxmlformats.org/officeDocument/2006/relationships/image" Target="../media/image1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Relationship Id="rId5" Type="http://schemas.openxmlformats.org/officeDocument/2006/relationships/image" Target="../media/image12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jpeg"  /><Relationship Id="rId4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jpeg"  /><Relationship Id="rId4" Type="http://schemas.openxmlformats.org/officeDocument/2006/relationships/image" Target="../media/image9.jpeg"  /><Relationship Id="rId5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Relationship Id="rId5" Type="http://schemas.openxmlformats.org/officeDocument/2006/relationships/image" Target="../media/image12.jpeg"  /><Relationship Id="rId6" Type="http://schemas.openxmlformats.org/officeDocument/2006/relationships/image" Target="../media/image8.jpeg"  /><Relationship Id="rId7" Type="http://schemas.openxmlformats.org/officeDocument/2006/relationships/image" Target="../media/image9.jpeg"  /><Relationship Id="rId8" Type="http://schemas.openxmlformats.org/officeDocument/2006/relationships/image" Target="../media/image12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Relationship Id="rId4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62676" y="1357009"/>
            <a:ext cx="7002604" cy="2318610"/>
            <a:chOff x="484018" y="383617"/>
            <a:chExt cx="7002604" cy="2318610"/>
          </a:xfrm>
        </p:grpSpPr>
        <p:sp>
          <p:nvSpPr>
            <p:cNvPr id="7" name="TextBox 6"/>
            <p:cNvSpPr txBox="1"/>
            <p:nvPr/>
          </p:nvSpPr>
          <p:spPr>
            <a:xfrm>
              <a:off x="792718" y="383616"/>
              <a:ext cx="6573364" cy="22891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소상공인 및 기업</a:t>
              </a:r>
              <a:endParaRPr lang="ko-KR" altLang="en-US" sz="7200" b="1" spc="-30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pPr lvl="0">
                <a:defRPr/>
              </a:pPr>
              <a:r>
                <a:rPr lang="ko-KR" altLang="en-US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대출 플랫폼</a:t>
              </a:r>
              <a:endParaRPr lang="ko-KR" altLang="en-US" sz="7200" b="1" spc="-30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4018" y="416690"/>
              <a:ext cx="7002604" cy="22855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200" b="1" spc="-30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소상공인 및 기업 </a:t>
              </a:r>
              <a:endParaRPr lang="ko-KR" altLang="en-US" sz="7200" b="1" spc="-300">
                <a:solidFill>
                  <a:schemeClr val="accent1">
                    <a:alpha val="70000"/>
                  </a:schemeClr>
                </a:solidFill>
              </a:endParaRPr>
            </a:p>
            <a:p>
              <a:pPr lvl="0">
                <a:defRPr/>
              </a:pP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대출 플랫폼</a:t>
              </a:r>
              <a:endParaRPr lang="ko-KR" altLang="en-US" sz="7200" b="1" spc="-30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3"/>
          <p:cNvSpPr txBox="1"/>
          <p:nvPr/>
        </p:nvSpPr>
        <p:spPr>
          <a:xfrm>
            <a:off x="2947234" y="4523305"/>
            <a:ext cx="3148766" cy="546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spc="-300">
                <a:solidFill>
                  <a:srgbClr val="a0b4e6"/>
                </a:solidFill>
              </a:rPr>
              <a:t> </a:t>
            </a:r>
            <a:r>
              <a:rPr lang="ko-KR" altLang="en-US" sz="3000" b="1" spc="-300">
                <a:solidFill>
                  <a:srgbClr val="a0b4e6"/>
                </a:solidFill>
              </a:rPr>
              <a:t>발표자 </a:t>
            </a:r>
            <a:r>
              <a:rPr lang="en-US" altLang="ko-KR" sz="3000" b="1" spc="-300">
                <a:solidFill>
                  <a:srgbClr val="a0b4e6"/>
                </a:solidFill>
              </a:rPr>
              <a:t> : </a:t>
            </a:r>
            <a:r>
              <a:rPr lang="ko-KR" altLang="en-US" sz="3000" b="1" spc="-300">
                <a:solidFill>
                  <a:srgbClr val="a0b4e6"/>
                </a:solidFill>
              </a:rPr>
              <a:t>양준호</a:t>
            </a:r>
            <a:endParaRPr lang="ko-KR" altLang="en-US" sz="3000" b="1" spc="-300">
              <a:solidFill>
                <a:srgbClr val="a0b4e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7113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002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2" y="3549402"/>
            <a:ext cx="1786858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참여 개체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002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221956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참여 개체</a:t>
            </a:r>
            <a:endParaRPr lang="ko-KR" altLang="en-US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 txBox="1"/>
          <p:nvPr/>
        </p:nvSpPr>
        <p:spPr>
          <a:xfrm>
            <a:off x="836909" y="6186876"/>
            <a:ext cx="2196041" cy="476250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>
                <a:latin typeface="으뜸돋움MR"/>
                <a:ea typeface="으뜸돋움MR"/>
              </a:rPr>
              <a:t>&lt;</a:t>
            </a:r>
            <a:r>
              <a:rPr lang="ko-KR" altLang="en-US">
                <a:latin typeface="으뜸돋움MR"/>
                <a:ea typeface="으뜸돋움MR"/>
              </a:rPr>
              <a:t>소상공인</a:t>
            </a:r>
            <a:r>
              <a:rPr lang="en-US" altLang="ko-KR">
                <a:latin typeface="으뜸돋움MR"/>
                <a:ea typeface="으뜸돋움MR"/>
              </a:rPr>
              <a:t>&gt;</a:t>
            </a:r>
            <a:endParaRPr lang="en-US" altLang="ko-KR">
              <a:latin typeface="으뜸돋움MR"/>
              <a:ea typeface="으뜸돋움MR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8285791" y="6100329"/>
            <a:ext cx="2475057" cy="437764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en-US" altLang="ko-KR">
                <a:latin typeface="으뜸돋움MR"/>
                <a:ea typeface="으뜸돋움MR"/>
              </a:rPr>
              <a:t>&lt;</a:t>
            </a:r>
            <a:r>
              <a:rPr lang="ko-KR" altLang="en-US">
                <a:latin typeface="으뜸돋움MR"/>
                <a:ea typeface="으뜸돋움MR"/>
              </a:rPr>
              <a:t>은행</a:t>
            </a:r>
            <a:r>
              <a:rPr lang="en-US" altLang="ko-KR">
                <a:latin typeface="으뜸돋움MR"/>
                <a:ea typeface="으뜸돋움MR"/>
              </a:rPr>
              <a:t>&gt;</a:t>
            </a:r>
            <a:endParaRPr lang="en-US" altLang="ko-KR">
              <a:latin typeface="으뜸돋움MR"/>
              <a:ea typeface="으뜸돋움MR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4727719" y="6104113"/>
            <a:ext cx="1710972" cy="418924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en-US" altLang="ko-KR">
                <a:latin typeface="으뜸돋움MR"/>
                <a:ea typeface="으뜸돋움MR"/>
              </a:rPr>
              <a:t>&lt;</a:t>
            </a:r>
            <a:r>
              <a:rPr lang="ko-KR" altLang="en-US">
                <a:latin typeface="으뜸돋움MR"/>
                <a:ea typeface="으뜸돋움MR"/>
              </a:rPr>
              <a:t>정부</a:t>
            </a:r>
            <a:r>
              <a:rPr lang="en-US" altLang="ko-KR">
                <a:latin typeface="으뜸돋움MR"/>
                <a:ea typeface="으뜸돋움MR"/>
              </a:rPr>
              <a:t>&gt;</a:t>
            </a:r>
            <a:endParaRPr lang="en-US" altLang="ko-KR">
              <a:latin typeface="으뜸돋움MR"/>
              <a:ea typeface="으뜸돋움MR"/>
            </a:endParaRPr>
          </a:p>
        </p:txBody>
      </p:sp>
      <p:cxnSp>
        <p:nvCxnSpPr>
          <p:cNvPr id="42" name=""/>
          <p:cNvCxnSpPr/>
          <p:nvPr/>
        </p:nvCxnSpPr>
        <p:spPr>
          <a:xfrm>
            <a:off x="2597550" y="2457121"/>
            <a:ext cx="1999544" cy="16930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/>
          <p:nvPr/>
        </p:nvCxnSpPr>
        <p:spPr>
          <a:xfrm>
            <a:off x="2568622" y="3812846"/>
            <a:ext cx="2028472" cy="3373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/>
          <p:nvPr/>
        </p:nvCxnSpPr>
        <p:spPr>
          <a:xfrm flipV="1">
            <a:off x="2544633" y="4150190"/>
            <a:ext cx="2052461" cy="10762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 flipV="1">
            <a:off x="6599109" y="2381891"/>
            <a:ext cx="1967837" cy="176829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 flipV="1">
            <a:off x="6599109" y="3894426"/>
            <a:ext cx="2028472" cy="25576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>
            <a:off x="6599108" y="4150190"/>
            <a:ext cx="2222503" cy="104727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5027" y="4666430"/>
            <a:ext cx="1281576" cy="1260157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8839" y="3246197"/>
            <a:ext cx="1292331" cy="1260157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00752" y="1814759"/>
            <a:ext cx="1232075" cy="1260157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20202" y="3122372"/>
            <a:ext cx="1981200" cy="1981200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633484" y="3246197"/>
            <a:ext cx="1512189" cy="1196309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733221" y="4488342"/>
            <a:ext cx="1512189" cy="1512189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574629" y="1601339"/>
            <a:ext cx="1509804" cy="1512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7113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003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2" y="3549402"/>
            <a:ext cx="1786858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필요 기능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003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221956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필요 기능</a:t>
            </a:r>
            <a:endParaRPr lang="ko-KR" altLang="en-US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/>
          <p:cNvSpPr txBox="1"/>
          <p:nvPr/>
        </p:nvSpPr>
        <p:spPr>
          <a:xfrm>
            <a:off x="4608836" y="4185380"/>
            <a:ext cx="2268991" cy="2161337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en-US" altLang="ko-KR" sz="1500">
                <a:latin typeface="Bahnschrift Condensed"/>
                <a:ea typeface="함초롬바탕"/>
                <a:cs typeface="Arial"/>
              </a:rPr>
              <a:t>1.</a:t>
            </a:r>
            <a:r>
              <a:rPr sz="1500">
                <a:latin typeface="Bahnschrift Condensed"/>
                <a:ea typeface="함초롬바탕"/>
                <a:cs typeface="Arial"/>
              </a:rPr>
              <a:t> </a:t>
            </a:r>
            <a:r>
              <a:rPr lang="en-US" altLang="ko-KR" sz="1500">
                <a:latin typeface="Bahnschrift Condensed"/>
                <a:ea typeface="함초롬바탕"/>
                <a:cs typeface="Arial"/>
              </a:rPr>
              <a:t>DB</a:t>
            </a:r>
            <a:r>
              <a:rPr lang="ko-KR" altLang="en-US" sz="1500">
                <a:latin typeface="Bahnschrift Condensed"/>
                <a:ea typeface="함초롬바탕"/>
                <a:cs typeface="Arial"/>
              </a:rPr>
              <a:t>에 고객 및 은행 정보 저장</a:t>
            </a:r>
            <a:endParaRPr lang="ko-KR" altLang="en-US" sz="1500">
              <a:latin typeface="Bahnschrift Condensed"/>
              <a:ea typeface="함초롬바탕"/>
              <a:cs typeface="Arial"/>
            </a:endParaRPr>
          </a:p>
          <a:p>
            <a:pPr>
              <a:defRPr/>
            </a:pPr>
            <a:endParaRPr sz="1500">
              <a:latin typeface="Bahnschrift Condensed"/>
              <a:ea typeface="함초롬바탕"/>
              <a:cs typeface="Arial"/>
            </a:endParaRPr>
          </a:p>
          <a:p>
            <a:pPr>
              <a:defRPr/>
            </a:pPr>
            <a:r>
              <a:rPr lang="en-US" altLang="ko-KR" sz="1500">
                <a:latin typeface="Bahnschrift Condensed"/>
                <a:ea typeface="함초롬바탕"/>
                <a:cs typeface="Arial"/>
              </a:rPr>
              <a:t>2.</a:t>
            </a:r>
            <a:r>
              <a:rPr sz="1500">
                <a:latin typeface="Bahnschrift Condensed"/>
                <a:ea typeface="함초롬바탕"/>
                <a:cs typeface="Arial"/>
              </a:rPr>
              <a:t> 각 </a:t>
            </a:r>
            <a:r>
              <a:rPr lang="ko-KR" altLang="en-US" sz="1500">
                <a:latin typeface="Bahnschrift Condensed"/>
                <a:ea typeface="함초롬바탕"/>
                <a:cs typeface="Arial"/>
              </a:rPr>
              <a:t>은행</a:t>
            </a:r>
            <a:r>
              <a:rPr sz="1500">
                <a:latin typeface="Bahnschrift Condensed"/>
                <a:ea typeface="함초롬바탕"/>
                <a:cs typeface="Arial"/>
              </a:rPr>
              <a:t>별 대출 가능 금액 열람</a:t>
            </a:r>
            <a:endParaRPr sz="1500">
              <a:latin typeface="Bahnschrift Condensed"/>
              <a:ea typeface="함초롬바탕"/>
              <a:cs typeface="Arial"/>
            </a:endParaRPr>
          </a:p>
          <a:p>
            <a:pPr>
              <a:defRPr/>
            </a:pPr>
            <a:endParaRPr sz="1500">
              <a:latin typeface="Bahnschrift Condensed"/>
              <a:ea typeface="함초롬바탕"/>
              <a:cs typeface="Arial"/>
            </a:endParaRPr>
          </a:p>
          <a:p>
            <a:pPr>
              <a:defRPr/>
            </a:pPr>
            <a:r>
              <a:rPr lang="en-US" altLang="ko-KR" sz="1500">
                <a:latin typeface="Bahnschrift Condensed"/>
                <a:ea typeface="함초롬바탕"/>
                <a:cs typeface="Arial"/>
              </a:rPr>
              <a:t>3.</a:t>
            </a:r>
            <a:r>
              <a:rPr sz="1500">
                <a:latin typeface="Bahnschrift Condensed"/>
                <a:ea typeface="함초롬바탕"/>
                <a:cs typeface="Arial"/>
              </a:rPr>
              <a:t> 소상공인 대출 상환 현황 </a:t>
            </a:r>
            <a:r>
              <a:rPr lang="ko-KR" altLang="en-US" sz="1500">
                <a:latin typeface="Bahnschrift Condensed"/>
                <a:ea typeface="함초롬바탕"/>
                <a:cs typeface="Arial"/>
              </a:rPr>
              <a:t>열람</a:t>
            </a:r>
            <a:endParaRPr lang="ko-KR" altLang="en-US" sz="1500">
              <a:latin typeface="Bahnschrift Condensed"/>
              <a:ea typeface="함초롬바탕"/>
              <a:cs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974085" y="4254088"/>
            <a:ext cx="2245178" cy="174762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1500">
                <a:latin typeface="Bahnschrift Condensed"/>
                <a:ea typeface="함초롬바탕"/>
              </a:rPr>
              <a:t>1.</a:t>
            </a:r>
            <a:r>
              <a:rPr sz="1500">
                <a:latin typeface="Bahnschrift Condensed"/>
                <a:ea typeface="함초롬바탕"/>
              </a:rPr>
              <a:t> 신청서 </a:t>
            </a:r>
            <a:r>
              <a:rPr lang="ko-KR" altLang="en-US" sz="1500">
                <a:latin typeface="Bahnschrift Condensed"/>
                <a:ea typeface="함초롬바탕"/>
              </a:rPr>
              <a:t>작성</a:t>
            </a:r>
            <a:endParaRPr lang="ko-KR" altLang="en-US" sz="1500">
              <a:latin typeface="Bahnschrift Condensed"/>
              <a:ea typeface="함초롬바탕"/>
            </a:endParaRPr>
          </a:p>
          <a:p>
            <a:pPr>
              <a:defRPr/>
            </a:pPr>
            <a:endParaRPr sz="1500">
              <a:latin typeface="Bahnschrift Condensed"/>
              <a:ea typeface="함초롬바탕"/>
            </a:endParaRPr>
          </a:p>
          <a:p>
            <a:pPr>
              <a:defRPr/>
            </a:pPr>
            <a:r>
              <a:rPr lang="en-US" altLang="ko-KR" sz="1500">
                <a:latin typeface="Bahnschrift Condensed"/>
                <a:ea typeface="함초롬바탕"/>
              </a:rPr>
              <a:t>2.</a:t>
            </a:r>
            <a:r>
              <a:rPr sz="1500">
                <a:latin typeface="Bahnschrift Condensed"/>
                <a:ea typeface="함초롬바탕"/>
              </a:rPr>
              <a:t> 대출금 상환 현황</a:t>
            </a:r>
            <a:r>
              <a:rPr lang="ko-KR" altLang="en-US" sz="1500">
                <a:latin typeface="Bahnschrift Condensed"/>
                <a:ea typeface="함초롬바탕"/>
              </a:rPr>
              <a:t> 조회</a:t>
            </a:r>
            <a:endParaRPr lang="ko-KR" altLang="en-US" sz="1500">
              <a:latin typeface="Bahnschrift Condensed"/>
              <a:ea typeface="함초롬바탕"/>
            </a:endParaRPr>
          </a:p>
          <a:p>
            <a:pPr>
              <a:defRPr/>
            </a:pPr>
            <a:endParaRPr sz="1500">
              <a:latin typeface="Bahnschrift Condensed"/>
              <a:ea typeface="함초롬바탕"/>
            </a:endParaRPr>
          </a:p>
          <a:p>
            <a:pPr>
              <a:defRPr/>
            </a:pPr>
            <a:r>
              <a:rPr lang="en-US" altLang="ko-KR" sz="1500">
                <a:latin typeface="Bahnschrift Condensed"/>
                <a:ea typeface="함초롬바탕"/>
              </a:rPr>
              <a:t>3.</a:t>
            </a:r>
            <a:r>
              <a:rPr sz="1500">
                <a:latin typeface="Bahnschrift Condensed"/>
                <a:ea typeface="함초롬바탕"/>
              </a:rPr>
              <a:t> 내 정보 조회 및 수정</a:t>
            </a:r>
            <a:endParaRPr sz="1500">
              <a:latin typeface="Bahnschrift Condensed"/>
              <a:ea typeface="함초롬바탕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8557966" y="4204571"/>
            <a:ext cx="1853565" cy="12322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Bahnschrift Condensed"/>
                <a:ea typeface="함초롬바탕"/>
                <a:cs typeface="Arial"/>
              </a:rPr>
              <a:t>1.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rgbClr val="000000"/>
                </a:solidFill>
                <a:latin typeface="Bahnschrift Condensed"/>
                <a:ea typeface="함초롬바탕"/>
                <a:cs typeface="Arial"/>
              </a:rPr>
              <a:t> 대출 가능 금액 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Bahnschrift Condensed"/>
                <a:ea typeface="함초롬바탕"/>
                <a:cs typeface="Arial"/>
              </a:rPr>
              <a:t>조회 및 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rgbClr val="000000"/>
                </a:solidFill>
                <a:latin typeface="Bahnschrift Condensed"/>
                <a:ea typeface="함초롬바탕"/>
                <a:cs typeface="Arial"/>
              </a:rPr>
              <a:t>조정</a:t>
            </a:r>
            <a:endParaRPr xmlns:mc="http://schemas.openxmlformats.org/markup-compatibility/2006" xmlns:hp="http://schemas.haansoft.com/office/presentation/8.0" lang="EN-US" sz="1500" b="0" i="0" u="none" strike="noStrike" mc:Ignorable="hp" hp:hslEmbossed="0">
              <a:solidFill>
                <a:srgbClr val="000000"/>
              </a:solidFill>
              <a:latin typeface="Bahnschrift Condensed"/>
              <a:ea typeface="함초롬바탕"/>
              <a:cs typeface="Arial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rgbClr val="000000"/>
                </a:solidFill>
                <a:latin typeface="Bahnschrift Condensed"/>
                <a:ea typeface="함초롬바탕"/>
                <a:cs typeface="Arial"/>
              </a:rPr>
              <a:t> </a:t>
            </a:r>
            <a:endParaRPr xmlns:mc="http://schemas.openxmlformats.org/markup-compatibility/2006" xmlns:hp="http://schemas.haansoft.com/office/presentation/8.0" lang="EN-US" sz="1500" b="0" i="0" u="none" strike="noStrike" mc:Ignorable="hp" hp:hslEmbossed="0">
              <a:solidFill>
                <a:srgbClr val="000000"/>
              </a:solidFill>
              <a:latin typeface="Bahnschrift Condensed"/>
              <a:ea typeface="함초롬바탕"/>
              <a:cs typeface="Arial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Bahnschrift Condensed"/>
                <a:ea typeface="함초롬바탕"/>
                <a:cs typeface="Arial"/>
              </a:rPr>
              <a:t>2.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rgbClr val="000000"/>
                </a:solidFill>
                <a:latin typeface="Bahnschrift Condensed"/>
                <a:ea typeface="함초롬바탕"/>
                <a:cs typeface="Arial"/>
              </a:rPr>
              <a:t> 할당된 소상공인 관리</a:t>
            </a:r>
            <a:endParaRPr xmlns:mc="http://schemas.openxmlformats.org/markup-compatibility/2006" xmlns:hp="http://schemas.haansoft.com/office/presentation/8.0" lang="EN-US" sz="1500" b="0" i="0" u="none" strike="noStrike" mc:Ignorable="hp" hp:hslEmbossed="0">
              <a:solidFill>
                <a:srgbClr val="000000"/>
              </a:solidFill>
              <a:latin typeface="Bahnschrift Condensed"/>
              <a:ea typeface="함초롬바탕"/>
              <a:cs typeface="Arial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8176" y="1822478"/>
            <a:ext cx="2059499" cy="2106440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39445" y="1833129"/>
            <a:ext cx="2125518" cy="2125518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55386" y="1851490"/>
            <a:ext cx="2038833" cy="2042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7113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004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1" y="3549402"/>
            <a:ext cx="1682084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시나리오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004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208621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시나리오</a:t>
            </a:r>
            <a:endParaRPr lang="ko-KR" altLang="en-US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7208" y="1632715"/>
            <a:ext cx="7666342" cy="1639056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30730" y="2283053"/>
            <a:ext cx="7486908" cy="5547812"/>
          </a:xfrm>
          <a:prstGeom prst="rect">
            <a:avLst/>
          </a:prstGeom>
        </p:spPr>
      </p:pic>
      <p:sp>
        <p:nvSpPr>
          <p:cNvPr id="85" name=""/>
          <p:cNvSpPr/>
          <p:nvPr/>
        </p:nvSpPr>
        <p:spPr>
          <a:xfrm>
            <a:off x="8581259" y="2733784"/>
            <a:ext cx="470776" cy="2145862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004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208621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시나리오</a:t>
            </a:r>
            <a:endParaRPr lang="ko-KR" altLang="en-US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1453" y="1080492"/>
            <a:ext cx="7989093" cy="5991820"/>
          </a:xfrm>
          <a:prstGeom prst="rect">
            <a:avLst/>
          </a:prstGeom>
        </p:spPr>
      </p:pic>
      <p:sp>
        <p:nvSpPr>
          <p:cNvPr id="81" name=""/>
          <p:cNvSpPr/>
          <p:nvPr/>
        </p:nvSpPr>
        <p:spPr>
          <a:xfrm>
            <a:off x="3457466" y="5832146"/>
            <a:ext cx="2211552" cy="580259"/>
          </a:xfrm>
          <a:prstGeom prst="roundRect">
            <a:avLst>
              <a:gd name="adj" fmla="val 16667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r>
              <a:rPr lang="ko-KR" altLang="en-US"/>
              <a:t> 신청 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004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345781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시나리오 </a:t>
            </a:r>
            <a:r>
              <a:rPr lang="en-US" altLang="ko-KR" sz="4000" spc="-15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신청</a:t>
            </a:r>
            <a:r>
              <a:rPr lang="en-US" altLang="ko-KR" sz="4000" spc="-150">
                <a:solidFill>
                  <a:schemeClr val="tx2"/>
                </a:solidFill>
                <a:latin typeface="+mn-ea"/>
              </a:rPr>
              <a:t>)</a:t>
            </a:r>
            <a:endParaRPr lang="en-US" altLang="ko-KR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"/>
          <p:cNvSpPr/>
          <p:nvPr/>
        </p:nvSpPr>
        <p:spPr>
          <a:xfrm>
            <a:off x="387183" y="2581646"/>
            <a:ext cx="1768928" cy="2115292"/>
          </a:xfrm>
          <a:prstGeom prst="verticalScroll">
            <a:avLst>
              <a:gd name="adj" fmla="val 12500"/>
            </a:avLst>
          </a:prstGeom>
          <a:solidFill>
            <a:srgbClr val="bfbfb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  <p:sp>
        <p:nvSpPr>
          <p:cNvPr id="87" name=""/>
          <p:cNvSpPr/>
          <p:nvPr/>
        </p:nvSpPr>
        <p:spPr>
          <a:xfrm>
            <a:off x="2354036" y="3404259"/>
            <a:ext cx="2053443" cy="470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  <p:sp>
        <p:nvSpPr>
          <p:cNvPr id="88" name=""/>
          <p:cNvSpPr/>
          <p:nvPr/>
        </p:nvSpPr>
        <p:spPr>
          <a:xfrm>
            <a:off x="5120986" y="2260022"/>
            <a:ext cx="1880260" cy="2758539"/>
          </a:xfrm>
          <a:prstGeom prst="can">
            <a:avLst>
              <a:gd name="adj" fmla="val 25000"/>
            </a:avLst>
          </a:prstGeom>
          <a:solidFill>
            <a:srgbClr val="3057b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  <p:sp>
        <p:nvSpPr>
          <p:cNvPr id="89" name=""/>
          <p:cNvSpPr txBox="1"/>
          <p:nvPr/>
        </p:nvSpPr>
        <p:spPr>
          <a:xfrm>
            <a:off x="789214" y="3379519"/>
            <a:ext cx="989611" cy="36264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서류</a:t>
            </a:r>
            <a:endParaRPr lang="ko-KR" altLang="en-US"/>
          </a:p>
        </p:txBody>
      </p:sp>
      <p:sp>
        <p:nvSpPr>
          <p:cNvPr id="90" name=""/>
          <p:cNvSpPr txBox="1"/>
          <p:nvPr/>
        </p:nvSpPr>
        <p:spPr>
          <a:xfrm>
            <a:off x="5601194" y="3457970"/>
            <a:ext cx="989611" cy="362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91" name=""/>
          <p:cNvSpPr/>
          <p:nvPr/>
        </p:nvSpPr>
        <p:spPr>
          <a:xfrm>
            <a:off x="7380267" y="3404259"/>
            <a:ext cx="1867891" cy="470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92" name=""/>
          <p:cNvSpPr/>
          <p:nvPr/>
        </p:nvSpPr>
        <p:spPr>
          <a:xfrm>
            <a:off x="9745190" y="2389908"/>
            <a:ext cx="1830780" cy="2486396"/>
          </a:xfrm>
          <a:prstGeom prst="cube">
            <a:avLst>
              <a:gd name="adj" fmla="val 25000"/>
            </a:avLst>
          </a:prstGeom>
          <a:solidFill>
            <a:srgbClr val="9be5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  <p:sp>
        <p:nvSpPr>
          <p:cNvPr id="94" name=""/>
          <p:cNvSpPr txBox="1"/>
          <p:nvPr/>
        </p:nvSpPr>
        <p:spPr>
          <a:xfrm>
            <a:off x="9955480" y="3429000"/>
            <a:ext cx="1026721" cy="3607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은행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004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208621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시나리오</a:t>
            </a:r>
            <a:endParaRPr lang="ko-KR" altLang="en-US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4808" y="1961964"/>
            <a:ext cx="6202383" cy="4138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004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345781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시나리오 </a:t>
            </a:r>
            <a:r>
              <a:rPr lang="en-US" altLang="ko-KR" sz="4000" spc="-15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상환</a:t>
            </a:r>
            <a:r>
              <a:rPr lang="en-US" altLang="ko-KR" sz="4000" spc="-150">
                <a:solidFill>
                  <a:schemeClr val="tx2"/>
                </a:solidFill>
                <a:latin typeface="+mn-ea"/>
              </a:rPr>
              <a:t>)</a:t>
            </a:r>
            <a:endParaRPr lang="en-US" altLang="ko-KR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"/>
          <p:cNvSpPr/>
          <p:nvPr/>
        </p:nvSpPr>
        <p:spPr>
          <a:xfrm>
            <a:off x="2725140" y="3429000"/>
            <a:ext cx="2053443" cy="470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  <p:sp>
        <p:nvSpPr>
          <p:cNvPr id="91" name=""/>
          <p:cNvSpPr/>
          <p:nvPr/>
        </p:nvSpPr>
        <p:spPr>
          <a:xfrm>
            <a:off x="7380267" y="3429000"/>
            <a:ext cx="1867891" cy="470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441" y="2517856"/>
            <a:ext cx="2292352" cy="2292352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75513" y="2543546"/>
            <a:ext cx="2240973" cy="2240973"/>
          </a:xfrm>
          <a:prstGeom prst="rect">
            <a:avLst/>
          </a:prstGeom>
        </p:spPr>
      </p:pic>
      <p:pic>
        <p:nvPicPr>
          <p:cNvPr id="9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98091" y="2740941"/>
            <a:ext cx="1846183" cy="1846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2184" cy="358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12651" y="3568064"/>
            <a:ext cx="10613543" cy="1335406"/>
            <a:chOff x="212651" y="3206557"/>
            <a:chExt cx="10613543" cy="1335406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422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개요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필요성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914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소상공인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은행</a:t>
              </a: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/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기관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정부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 rot="0">
              <a:off x="212651" y="3206557"/>
              <a:ext cx="1145614" cy="369332"/>
              <a:chOff x="212651" y="3255887"/>
              <a:chExt cx="114561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6458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001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60027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설명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0">
              <a:off x="2356877" y="3206557"/>
              <a:ext cx="1592188" cy="369332"/>
              <a:chOff x="2356877" y="3206557"/>
              <a:chExt cx="1592188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57301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002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04684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참여 개체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0">
              <a:off x="4510531" y="3206557"/>
              <a:ext cx="1591183" cy="369332"/>
              <a:chOff x="4952427" y="3207822"/>
              <a:chExt cx="1591183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7200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003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04584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필요 기능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0">
              <a:off x="6787282" y="3206557"/>
              <a:ext cx="1543283" cy="369332"/>
              <a:chOff x="6956206" y="3236652"/>
              <a:chExt cx="1543283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7173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004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7" y="3236652"/>
                <a:ext cx="99794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pc="-150">
                    <a:solidFill>
                      <a:schemeClr val="bg1"/>
                    </a:solidFill>
                  </a:rPr>
                  <a:t>시나리오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912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소상공인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은행</a:t>
              </a: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/</a:t>
              </a: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기관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정부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9191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신청서 작성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실제 예시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전체 흐름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004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208621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시나리오</a:t>
            </a:r>
            <a:endParaRPr lang="ko-KR" altLang="en-US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"/>
          <p:cNvSpPr/>
          <p:nvPr/>
        </p:nvSpPr>
        <p:spPr>
          <a:xfrm>
            <a:off x="2682875" y="2630840"/>
            <a:ext cx="1631596" cy="308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  <p:sp>
        <p:nvSpPr>
          <p:cNvPr id="58" name=""/>
          <p:cNvSpPr txBox="1"/>
          <p:nvPr/>
        </p:nvSpPr>
        <p:spPr>
          <a:xfrm>
            <a:off x="2726972" y="2145770"/>
            <a:ext cx="2361799" cy="405694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 b="1">
                <a:latin typeface="굴림"/>
                <a:ea typeface="굴림"/>
              </a:rPr>
              <a:t>신청서 작성</a:t>
            </a:r>
            <a:endParaRPr lang="ko-KR" altLang="en-US" b="1">
              <a:latin typeface="굴림"/>
              <a:ea typeface="굴림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6538761" y="2129630"/>
            <a:ext cx="1596319" cy="41451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b="1">
                <a:latin typeface="굴림"/>
                <a:ea typeface="굴림"/>
              </a:rPr>
              <a:t>신청서 전달</a:t>
            </a:r>
            <a:endParaRPr lang="ko-KR" altLang="en-US" b="1">
              <a:latin typeface="굴림"/>
              <a:ea typeface="굴림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096000" y="3429000"/>
            <a:ext cx="2359746" cy="512494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r>
              <a:rPr lang="ko-KR" altLang="en-US" b="1">
                <a:latin typeface="굴림"/>
                <a:ea typeface="굴림"/>
              </a:rPr>
              <a:t>적부판정</a:t>
            </a:r>
            <a:endParaRPr lang="en-US" altLang="ko-KR" b="1">
              <a:latin typeface="굴림"/>
              <a:ea typeface="굴림"/>
            </a:endParaRPr>
          </a:p>
        </p:txBody>
      </p:sp>
      <p:sp>
        <p:nvSpPr>
          <p:cNvPr id="63" name=""/>
          <p:cNvSpPr/>
          <p:nvPr/>
        </p:nvSpPr>
        <p:spPr>
          <a:xfrm>
            <a:off x="2632427" y="3039004"/>
            <a:ext cx="1587499" cy="29104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64" name=""/>
          <p:cNvSpPr txBox="1"/>
          <p:nvPr/>
        </p:nvSpPr>
        <p:spPr>
          <a:xfrm>
            <a:off x="586317" y="1815041"/>
            <a:ext cx="1446389" cy="26458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대출 신청 </a:t>
            </a:r>
            <a:endParaRPr lang="ko-KR" altLang="en-US"/>
          </a:p>
        </p:txBody>
      </p:sp>
      <p:sp>
        <p:nvSpPr>
          <p:cNvPr id="69" name=""/>
          <p:cNvSpPr/>
          <p:nvPr/>
        </p:nvSpPr>
        <p:spPr>
          <a:xfrm>
            <a:off x="2764718" y="4996921"/>
            <a:ext cx="1631596" cy="308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70" name=""/>
          <p:cNvSpPr txBox="1"/>
          <p:nvPr/>
        </p:nvSpPr>
        <p:spPr>
          <a:xfrm>
            <a:off x="2202911" y="4544697"/>
            <a:ext cx="2923345" cy="405694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latin typeface="굴림"/>
                <a:ea typeface="굴림"/>
              </a:rPr>
              <a:t>남은 상환금 조회</a:t>
            </a:r>
            <a:endParaRPr lang="ko-KR" altLang="en-US" b="1">
              <a:latin typeface="굴림"/>
              <a:ea typeface="굴림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6334917" y="4236704"/>
            <a:ext cx="3207707" cy="995607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latin typeface="굴림"/>
                <a:ea typeface="굴림"/>
              </a:rPr>
              <a:t>대출 가능 금액 조회 및 갱신</a:t>
            </a:r>
            <a:endParaRPr lang="ko-KR" altLang="en-US" b="1">
              <a:latin typeface="굴림"/>
              <a:ea typeface="굴림"/>
            </a:endParaRPr>
          </a:p>
          <a:p>
            <a:pPr algn="ctr">
              <a:defRPr/>
            </a:pPr>
            <a:r>
              <a:rPr lang="ko-KR" altLang="en-US" b="1">
                <a:latin typeface="굴림"/>
                <a:ea typeface="굴림"/>
              </a:rPr>
              <a:t>고객 관리</a:t>
            </a:r>
            <a:endParaRPr lang="ko-KR" altLang="en-US" b="1">
              <a:latin typeface="굴림"/>
              <a:ea typeface="굴림"/>
            </a:endParaRPr>
          </a:p>
        </p:txBody>
      </p:sp>
      <p:sp>
        <p:nvSpPr>
          <p:cNvPr id="75" name=""/>
          <p:cNvSpPr/>
          <p:nvPr/>
        </p:nvSpPr>
        <p:spPr>
          <a:xfrm>
            <a:off x="2714271" y="5405085"/>
            <a:ext cx="1587499" cy="29104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77" name=""/>
          <p:cNvSpPr txBox="1"/>
          <p:nvPr/>
        </p:nvSpPr>
        <p:spPr>
          <a:xfrm>
            <a:off x="4093678" y="6020595"/>
            <a:ext cx="2821395" cy="435915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b="1">
                <a:latin typeface="굴림"/>
                <a:ea typeface="굴림"/>
              </a:rPr>
              <a:t>소상공인과 은행에 대한 정보 관리</a:t>
            </a:r>
            <a:endParaRPr lang="ko-KR" altLang="en-US" b="1">
              <a:latin typeface="굴림"/>
              <a:ea typeface="굴림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2837745" y="3581400"/>
            <a:ext cx="1446389" cy="26458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b="1">
                <a:latin typeface="굴림"/>
                <a:ea typeface="굴림"/>
              </a:rPr>
              <a:t>결과 통지</a:t>
            </a:r>
            <a:endParaRPr lang="ko-KR" altLang="en-US" b="1">
              <a:latin typeface="굴림"/>
              <a:ea typeface="굴림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659342" y="4234038"/>
            <a:ext cx="1446389" cy="26458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대출 이후 </a:t>
            </a:r>
            <a:endParaRPr lang="ko-KR" altLang="en-US"/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7745" y="2246998"/>
            <a:ext cx="1687258" cy="1725714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30946" y="2261096"/>
            <a:ext cx="1741344" cy="1741344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31220" y="2264372"/>
            <a:ext cx="1670327" cy="1672966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6870" y="4643794"/>
            <a:ext cx="1687258" cy="1725714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639554" y="4230910"/>
            <a:ext cx="1741344" cy="1741344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517931" y="4628324"/>
            <a:ext cx="1670327" cy="1672966"/>
          </a:xfrm>
          <a:prstGeom prst="rect">
            <a:avLst/>
          </a:prstGeom>
        </p:spPr>
      </p:pic>
      <p:sp>
        <p:nvSpPr>
          <p:cNvPr id="86" name=""/>
          <p:cNvSpPr/>
          <p:nvPr/>
        </p:nvSpPr>
        <p:spPr>
          <a:xfrm>
            <a:off x="6502947" y="2645401"/>
            <a:ext cx="1631596" cy="308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87" name=""/>
          <p:cNvSpPr/>
          <p:nvPr/>
        </p:nvSpPr>
        <p:spPr>
          <a:xfrm>
            <a:off x="6452499" y="3053565"/>
            <a:ext cx="1587499" cy="29104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88" name=""/>
          <p:cNvSpPr/>
          <p:nvPr/>
        </p:nvSpPr>
        <p:spPr>
          <a:xfrm>
            <a:off x="6639532" y="4930356"/>
            <a:ext cx="1631596" cy="308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89" name=""/>
          <p:cNvSpPr/>
          <p:nvPr/>
        </p:nvSpPr>
        <p:spPr>
          <a:xfrm>
            <a:off x="6589085" y="5338520"/>
            <a:ext cx="1587499" cy="29104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4869413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200" b="1">
                <a:solidFill>
                  <a:schemeClr val="tx2"/>
                </a:solidFill>
              </a:rPr>
              <a:t>감사합니다</a:t>
            </a:r>
            <a:r>
              <a:rPr lang="en-US" altLang="ko-KR" sz="7200" b="1">
                <a:solidFill>
                  <a:schemeClr val="tx2"/>
                </a:solidFill>
              </a:rPr>
              <a:t>.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001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3" y="3549402"/>
            <a:ext cx="939132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설명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001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113371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설명</a:t>
            </a:r>
            <a:endParaRPr lang="ko-KR" altLang="en-US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0162" y="3061607"/>
            <a:ext cx="8423044" cy="3167064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23857" y="1819275"/>
            <a:ext cx="5715000" cy="3219450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988628" y="2109733"/>
            <a:ext cx="3886638" cy="36486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경제 지원 정책 실시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001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113371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설명</a:t>
            </a:r>
            <a:endParaRPr lang="ko-KR" altLang="en-US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0162" y="3061607"/>
            <a:ext cx="8423044" cy="3167064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23857" y="1819275"/>
            <a:ext cx="5715000" cy="3219450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988628" y="2109733"/>
            <a:ext cx="3886638" cy="36486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경제 지원 정책 실시</a:t>
            </a: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1690687" y="4068178"/>
            <a:ext cx="375986" cy="1416217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001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113371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설명</a:t>
            </a:r>
            <a:endParaRPr lang="ko-KR" altLang="en-US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378" y="1945250"/>
            <a:ext cx="6257526" cy="268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001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113371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설명</a:t>
            </a:r>
            <a:endParaRPr lang="ko-KR" altLang="en-US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378" y="1945250"/>
            <a:ext cx="6257526" cy="2689450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67237" y="2572728"/>
            <a:ext cx="7453851" cy="3408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001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113371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설명</a:t>
            </a:r>
            <a:endParaRPr lang="ko-KR" altLang="en-US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378" y="1945250"/>
            <a:ext cx="6257526" cy="2689450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67237" y="2572728"/>
            <a:ext cx="7453851" cy="3408773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9520948" y="3327670"/>
            <a:ext cx="1884733" cy="2051929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  <p:sp>
        <p:nvSpPr>
          <p:cNvPr id="41" name=""/>
          <p:cNvSpPr txBox="1"/>
          <p:nvPr/>
        </p:nvSpPr>
        <p:spPr>
          <a:xfrm>
            <a:off x="320782" y="5219044"/>
            <a:ext cx="3886639" cy="36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정부의 플랫폼 역할 필요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306" y="448920"/>
            <a:ext cx="1715959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001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0575" y="674892"/>
            <a:ext cx="1133715" cy="698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150">
                <a:solidFill>
                  <a:schemeClr val="tx2"/>
                </a:solidFill>
                <a:latin typeface="+mn-ea"/>
              </a:rPr>
              <a:t>설명</a:t>
            </a:r>
            <a:endParaRPr lang="ko-KR" altLang="en-US" sz="4000" spc="-15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6460" y="6505575"/>
            <a:ext cx="234546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4307" y="1555523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586" y="1803388"/>
            <a:ext cx="6257526" cy="2689450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76689" y="1350718"/>
            <a:ext cx="8293715" cy="6145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2401</ep:Words>
  <ep:PresentationFormat>와이드스크린</ep:PresentationFormat>
  <ep:Paragraphs>355</ep:Paragraphs>
  <ep:Slides>21</ep:Slides>
  <ep:Notes>21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2015-01-21T11:35:38.000</dcterms:created>
  <dc:creator>Saebyeol Yu</dc:creator>
  <cp:lastModifiedBy>butcher313</cp:lastModifiedBy>
  <dcterms:modified xsi:type="dcterms:W3CDTF">2021-01-02T00:14:50.222</dcterms:modified>
  <cp:revision>244</cp:revision>
  <dc:title>PowerPoint 프레젠테이션</dc:title>
  <cp:version>1000.0000.01</cp:version>
</cp:coreProperties>
</file>