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314" r:id="rId4"/>
    <p:sldId id="399" r:id="rId5"/>
    <p:sldId id="394" r:id="rId6"/>
    <p:sldId id="347" r:id="rId7"/>
    <p:sldId id="401" r:id="rId8"/>
    <p:sldId id="402" r:id="rId9"/>
    <p:sldId id="396" r:id="rId10"/>
    <p:sldId id="342" r:id="rId11"/>
    <p:sldId id="39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3" autoAdjust="0"/>
    <p:restoredTop sz="71861" autoAdjust="0"/>
  </p:normalViewPr>
  <p:slideViewPr>
    <p:cSldViewPr snapToGrid="0">
      <p:cViewPr varScale="1">
        <p:scale>
          <a:sx n="86" d="100"/>
          <a:sy n="86" d="100"/>
        </p:scale>
        <p:origin x="119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9DF80-F79F-43E6-A18A-9BE4C93656DA}"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A3166-A36D-43A3-A50C-6C4A4EA83EFC}" type="slidenum">
              <a:rPr lang="zh-CN" altLang="en-US" smtClean="0"/>
              <a:t>‹#›</a:t>
            </a:fld>
            <a:endParaRPr lang="zh-CN" altLang="en-US"/>
          </a:p>
        </p:txBody>
      </p:sp>
    </p:spTree>
    <p:extLst>
      <p:ext uri="{BB962C8B-B14F-4D97-AF65-F5344CB8AC3E}">
        <p14:creationId xmlns:p14="http://schemas.microsoft.com/office/powerpoint/2010/main" val="411451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Sequences</a:t>
            </a:r>
            <a:r>
              <a:rPr lang="en-GB" sz="1200" b="0" i="0" kern="1200" dirty="0">
                <a:solidFill>
                  <a:schemeClr val="tx1"/>
                </a:solidFill>
                <a:effectLst/>
                <a:latin typeface="+mn-lt"/>
                <a:ea typeface="+mn-ea"/>
                <a:cs typeface="+mn-cs"/>
              </a:rPr>
              <a:t>. Depending on your background you might be wondering: </a:t>
            </a:r>
            <a:r>
              <a:rPr lang="en-GB" sz="1200" b="0" i="1" kern="1200" dirty="0">
                <a:solidFill>
                  <a:schemeClr val="tx1"/>
                </a:solidFill>
                <a:effectLst/>
                <a:latin typeface="+mn-lt"/>
                <a:ea typeface="+mn-ea"/>
                <a:cs typeface="+mn-cs"/>
              </a:rPr>
              <a:t>What makes Recurrent Networks so special</a:t>
            </a:r>
          </a:p>
          <a:p>
            <a:endParaRPr lang="en-US"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Each rectangle is a vector and arrows represent functions (e.g. matrix multiply). Input vectors are in red, output vectors are in blue and green vectors hold the RNN's state (more on this soon). From left to right: </a:t>
            </a:r>
            <a:r>
              <a:rPr lang="en-GB" sz="1200" b="1" i="0" kern="1200" dirty="0">
                <a:solidFill>
                  <a:schemeClr val="tx1"/>
                </a:solidFill>
                <a:effectLst/>
                <a:latin typeface="+mn-lt"/>
                <a:ea typeface="+mn-ea"/>
                <a:cs typeface="+mn-cs"/>
              </a:rPr>
              <a:t>(1)</a:t>
            </a:r>
            <a:r>
              <a:rPr lang="en-GB" sz="1200" b="0" i="0" kern="1200" dirty="0">
                <a:solidFill>
                  <a:schemeClr val="tx1"/>
                </a:solidFill>
                <a:effectLst/>
                <a:latin typeface="+mn-lt"/>
                <a:ea typeface="+mn-ea"/>
                <a:cs typeface="+mn-cs"/>
              </a:rPr>
              <a:t> Vanilla mode of processing without RNN, from fixed-sized input to fixed-sized output (e.g. image classification). </a:t>
            </a:r>
            <a:r>
              <a:rPr lang="en-GB" sz="1200" b="1" i="0" kern="1200" dirty="0">
                <a:solidFill>
                  <a:schemeClr val="tx1"/>
                </a:solidFill>
                <a:effectLst/>
                <a:latin typeface="+mn-lt"/>
                <a:ea typeface="+mn-ea"/>
                <a:cs typeface="+mn-cs"/>
              </a:rPr>
              <a:t>(2)</a:t>
            </a:r>
            <a:r>
              <a:rPr lang="en-GB" sz="1200" b="0" i="0" kern="1200" dirty="0">
                <a:solidFill>
                  <a:schemeClr val="tx1"/>
                </a:solidFill>
                <a:effectLst/>
                <a:latin typeface="+mn-lt"/>
                <a:ea typeface="+mn-ea"/>
                <a:cs typeface="+mn-cs"/>
              </a:rPr>
              <a:t> Sequence output (e.g. image captioning takes an image and outputs a sentence of words). </a:t>
            </a:r>
            <a:r>
              <a:rPr lang="en-GB" sz="1200" b="1" i="0" kern="1200" dirty="0">
                <a:solidFill>
                  <a:schemeClr val="tx1"/>
                </a:solidFill>
                <a:effectLst/>
                <a:latin typeface="+mn-lt"/>
                <a:ea typeface="+mn-ea"/>
                <a:cs typeface="+mn-cs"/>
              </a:rPr>
              <a:t>(3)</a:t>
            </a:r>
            <a:r>
              <a:rPr lang="en-GB" sz="1200" b="0" i="0" kern="1200" dirty="0">
                <a:solidFill>
                  <a:schemeClr val="tx1"/>
                </a:solidFill>
                <a:effectLst/>
                <a:latin typeface="+mn-lt"/>
                <a:ea typeface="+mn-ea"/>
                <a:cs typeface="+mn-cs"/>
              </a:rPr>
              <a:t> Sequence input (e.g. sentiment analysis where a given sentence is classified as expressing positive or negative sentiment). </a:t>
            </a:r>
            <a:r>
              <a:rPr lang="en-GB" sz="1200" b="1" i="0" kern="1200" dirty="0">
                <a:solidFill>
                  <a:schemeClr val="tx1"/>
                </a:solidFill>
                <a:effectLst/>
                <a:latin typeface="+mn-lt"/>
                <a:ea typeface="+mn-ea"/>
                <a:cs typeface="+mn-cs"/>
              </a:rPr>
              <a:t>(4)</a:t>
            </a:r>
            <a:r>
              <a:rPr lang="en-GB" sz="1200" b="0" i="0" kern="1200" dirty="0">
                <a:solidFill>
                  <a:schemeClr val="tx1"/>
                </a:solidFill>
                <a:effectLst/>
                <a:latin typeface="+mn-lt"/>
                <a:ea typeface="+mn-ea"/>
                <a:cs typeface="+mn-cs"/>
              </a:rPr>
              <a:t> Sequence input and sequence output (e.g. Machine Translation: an RNN reads a sentence in English and then outputs a sentence in French). </a:t>
            </a:r>
            <a:r>
              <a:rPr lang="en-GB" sz="1200" b="1" i="0" kern="1200" dirty="0">
                <a:solidFill>
                  <a:schemeClr val="tx1"/>
                </a:solidFill>
                <a:effectLst/>
                <a:latin typeface="+mn-lt"/>
                <a:ea typeface="+mn-ea"/>
                <a:cs typeface="+mn-cs"/>
              </a:rPr>
              <a:t>(5)</a:t>
            </a:r>
            <a:r>
              <a:rPr lang="en-GB" sz="1200" b="0" i="0" kern="1200" dirty="0">
                <a:solidFill>
                  <a:schemeClr val="tx1"/>
                </a:solidFill>
                <a:effectLst/>
                <a:latin typeface="+mn-lt"/>
                <a:ea typeface="+mn-ea"/>
                <a:cs typeface="+mn-cs"/>
              </a:rPr>
              <a:t> Synced sequence input and output (e.g. video classification where we wish to label each frame of the video). Notice that in every case are no pre-specified constraints on the lengths sequences because the recurrent transformation (green) is fixed and can be applied as many times as we like.</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 glaring limitation of Vanilla Neural Networks (and also Convolutional Networks) is that their API is too constrained: they accept a fixed-sized vector as input (e.g. an image) and produce a fixed-sized vector as output (e.g. probabilities of different classes). Not only that: These models perform this mapping using a fixed amount of computational steps (e.g. the number of layers in the model). The core reason that recurrent nets are more exciting is that they allow us to operate over </a:t>
            </a:r>
            <a:r>
              <a:rPr lang="en-GB" sz="1200" b="0" i="1" kern="1200" dirty="0">
                <a:solidFill>
                  <a:schemeClr val="tx1"/>
                </a:solidFill>
                <a:effectLst/>
                <a:latin typeface="+mn-lt"/>
                <a:ea typeface="+mn-ea"/>
                <a:cs typeface="+mn-cs"/>
              </a:rPr>
              <a:t>sequences</a:t>
            </a:r>
            <a:r>
              <a:rPr lang="en-GB" sz="1200" b="0" i="0" kern="1200" dirty="0">
                <a:solidFill>
                  <a:schemeClr val="tx1"/>
                </a:solidFill>
                <a:effectLst/>
                <a:latin typeface="+mn-lt"/>
                <a:ea typeface="+mn-ea"/>
                <a:cs typeface="+mn-cs"/>
              </a:rPr>
              <a:t> of vectors: Sequences in the input, the output, or in the most general case both. </a:t>
            </a:r>
            <a:endParaRPr lang="en-GB" dirty="0"/>
          </a:p>
          <a:p>
            <a:endParaRPr lang="en-GB" dirty="0"/>
          </a:p>
        </p:txBody>
      </p:sp>
      <p:sp>
        <p:nvSpPr>
          <p:cNvPr id="4" name="Header Placeholder 3"/>
          <p:cNvSpPr>
            <a:spLocks noGrp="1"/>
          </p:cNvSpPr>
          <p:nvPr>
            <p:ph type="hd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62C7DCC4-95BB-4596-92BE-0D57AC8B89B8}" type="slidenum">
              <a:rPr lang="en-GB" smtClean="0"/>
              <a:t>6</a:t>
            </a:fld>
            <a:endParaRPr lang="en-GB"/>
          </a:p>
        </p:txBody>
      </p:sp>
    </p:spTree>
    <p:extLst>
      <p:ext uri="{BB962C8B-B14F-4D97-AF65-F5344CB8AC3E}">
        <p14:creationId xmlns:p14="http://schemas.microsoft.com/office/powerpoint/2010/main" val="138395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b="0" i="0" kern="1200" dirty="0">
                <a:solidFill>
                  <a:schemeClr val="tx1"/>
                </a:solidFill>
                <a:effectLst/>
                <a:latin typeface="+mn-lt"/>
                <a:ea typeface="+mn-ea"/>
                <a:cs typeface="+mn-cs"/>
              </a:rPr>
              <a:t>A new hybrid front-end seamlessly transitions between eager mode and graph mode to provide both flexibility and speed.</a:t>
            </a:r>
          </a:p>
          <a:p>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Scalable distributed training and performance optimization in research and production is enabled by the </a:t>
            </a:r>
            <a:r>
              <a:rPr lang="en-GB" altLang="zh-CN" sz="1200" b="0" i="0" kern="1200" dirty="0" err="1">
                <a:solidFill>
                  <a:schemeClr val="tx1"/>
                </a:solidFill>
                <a:effectLst/>
                <a:latin typeface="+mn-lt"/>
                <a:ea typeface="+mn-ea"/>
                <a:cs typeface="+mn-cs"/>
              </a:rPr>
              <a:t>torch.distributed</a:t>
            </a:r>
            <a:r>
              <a:rPr lang="en-GB" altLang="zh-CN" sz="1200" b="0" i="0" kern="1200" dirty="0">
                <a:solidFill>
                  <a:schemeClr val="tx1"/>
                </a:solidFill>
                <a:effectLst/>
                <a:latin typeface="+mn-lt"/>
                <a:ea typeface="+mn-ea"/>
                <a:cs typeface="+mn-cs"/>
              </a:rPr>
              <a:t> backend.</a:t>
            </a:r>
          </a:p>
          <a:p>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Deep integration into Python allows popular libraries and packages to be used for easily writing neural network layers in Python.</a:t>
            </a:r>
          </a:p>
          <a:p>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A rich ecosystem of tools and libraries extends </a:t>
            </a:r>
            <a:r>
              <a:rPr lang="en-GB" altLang="zh-CN" sz="1200" b="0" i="0" kern="1200" dirty="0" err="1">
                <a:solidFill>
                  <a:schemeClr val="tx1"/>
                </a:solidFill>
                <a:effectLst/>
                <a:latin typeface="+mn-lt"/>
                <a:ea typeface="+mn-ea"/>
                <a:cs typeface="+mn-cs"/>
              </a:rPr>
              <a:t>PyTorch</a:t>
            </a:r>
            <a:r>
              <a:rPr lang="en-GB" altLang="zh-CN" sz="1200" b="0" i="0" kern="1200" dirty="0">
                <a:solidFill>
                  <a:schemeClr val="tx1"/>
                </a:solidFill>
                <a:effectLst/>
                <a:latin typeface="+mn-lt"/>
                <a:ea typeface="+mn-ea"/>
                <a:cs typeface="+mn-cs"/>
              </a:rPr>
              <a:t> and supports development in computer vision, NLP and more.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8</a:t>
            </a:fld>
            <a:endParaRPr lang="zh-CN" altLang="en-US"/>
          </a:p>
        </p:txBody>
      </p:sp>
    </p:spTree>
    <p:extLst>
      <p:ext uri="{BB962C8B-B14F-4D97-AF65-F5344CB8AC3E}">
        <p14:creationId xmlns:p14="http://schemas.microsoft.com/office/powerpoint/2010/main" val="1846641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F13E3E2-C83A-4ED4-B6B3-9607503E80DD}"/>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7" name="图片 6">
            <a:extLst>
              <a:ext uri="{FF2B5EF4-FFF2-40B4-BE49-F238E27FC236}">
                <a16:creationId xmlns:a16="http://schemas.microsoft.com/office/drawing/2014/main" id="{88E2727B-1BDE-42AB-82B8-14D196CBA5EF}"/>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a:extLst>
              <a:ext uri="{FF2B5EF4-FFF2-40B4-BE49-F238E27FC236}">
                <a16:creationId xmlns:a16="http://schemas.microsoft.com/office/drawing/2014/main" id="{787BEA9B-983C-4DA5-8525-0D7D415348D6}"/>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pic>
        <p:nvPicPr>
          <p:cNvPr id="7" name="图片 6">
            <a:extLst>
              <a:ext uri="{FF2B5EF4-FFF2-40B4-BE49-F238E27FC236}">
                <a16:creationId xmlns:a16="http://schemas.microsoft.com/office/drawing/2014/main" id="{AE89E293-C0B5-49AB-8874-2BD8E6FA002D}"/>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03E6E54F-DC6E-44EC-BCAF-6A6AC63030F7}"/>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a:extLst>
              <a:ext uri="{FF2B5EF4-FFF2-40B4-BE49-F238E27FC236}">
                <a16:creationId xmlns:a16="http://schemas.microsoft.com/office/drawing/2014/main" id="{397F6173-DDDE-4BDA-BA5F-FC24D986BDE0}"/>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pic>
        <p:nvPicPr>
          <p:cNvPr id="11" name="图片 10">
            <a:extLst>
              <a:ext uri="{FF2B5EF4-FFF2-40B4-BE49-F238E27FC236}">
                <a16:creationId xmlns:a16="http://schemas.microsoft.com/office/drawing/2014/main" id="{83842BEF-495A-4AA4-8157-9B5DA794AC49}"/>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图片 5">
            <a:extLst>
              <a:ext uri="{FF2B5EF4-FFF2-40B4-BE49-F238E27FC236}">
                <a16:creationId xmlns:a16="http://schemas.microsoft.com/office/drawing/2014/main" id="{7E3F76F3-A3ED-4AF7-9EAA-2EB4E720C4FB}"/>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0" name="图片 9">
            <a:extLst>
              <a:ext uri="{FF2B5EF4-FFF2-40B4-BE49-F238E27FC236}">
                <a16:creationId xmlns:a16="http://schemas.microsoft.com/office/drawing/2014/main" id="{F1F98C1B-D083-44F9-B41C-A9417FBA6AEC}"/>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pic>
        <p:nvPicPr>
          <p:cNvPr id="10" name="图片 9">
            <a:extLst>
              <a:ext uri="{FF2B5EF4-FFF2-40B4-BE49-F238E27FC236}">
                <a16:creationId xmlns:a16="http://schemas.microsoft.com/office/drawing/2014/main" id="{E69D50FF-33EE-432F-8D2D-154CB25EF1EE}"/>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a:extLst>
              <a:ext uri="{FF2B5EF4-FFF2-40B4-BE49-F238E27FC236}">
                <a16:creationId xmlns:a16="http://schemas.microsoft.com/office/drawing/2014/main" id="{2BD12C3B-F559-40DA-8956-CA706B28A92B}"/>
              </a:ext>
            </a:extLst>
          </p:cNvPr>
          <p:cNvPicPr>
            <a:picLocks noChangeAspect="1"/>
          </p:cNvPicPr>
          <p:nvPr userDrawn="1"/>
        </p:nvPicPr>
        <p:blipFill rotWithShape="1">
          <a:blip r:embed="rId3"/>
          <a:srcRect l="21732" t="17280" r="23222" b="10233"/>
          <a:stretch/>
        </p:blipFill>
        <p:spPr>
          <a:xfrm>
            <a:off x="10500257" y="211385"/>
            <a:ext cx="1424451" cy="12603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yimagesearch.com/2014/11/17/non-maximum-suppression-object-detection-python" TargetMode="External"/><Relationship Id="rId3" Type="http://schemas.openxmlformats.org/officeDocument/2006/relationships/hyperlink" Target="https://classroom.udacity.com/courses/ud123" TargetMode="External"/><Relationship Id="rId7" Type="http://schemas.openxmlformats.org/officeDocument/2006/relationships/hyperlink" Target="https://docs.opencv.org/3.4/d9/df8/tutorial_root.html" TargetMode="External"/><Relationship Id="rId2" Type="http://schemas.openxmlformats.org/officeDocument/2006/relationships/hyperlink" Target="https://classroom.udacity.com/courses/ud777" TargetMode="External"/><Relationship Id="rId1" Type="http://schemas.openxmlformats.org/officeDocument/2006/relationships/slideLayout" Target="../slideLayouts/slideLayout2.xml"/><Relationship Id="rId6" Type="http://schemas.openxmlformats.org/officeDocument/2006/relationships/hyperlink" Target="http://cs231n.stanford.edu/" TargetMode="External"/><Relationship Id="rId5" Type="http://schemas.openxmlformats.org/officeDocument/2006/relationships/hyperlink" Target="https://classroom.udacity.com/courses/ud775" TargetMode="External"/><Relationship Id="rId4" Type="http://schemas.openxmlformats.org/officeDocument/2006/relationships/hyperlink" Target="https://classroom.udacity.com/courses/ud456" TargetMode="External"/><Relationship Id="rId9" Type="http://schemas.openxmlformats.org/officeDocument/2006/relationships/hyperlink" Target="https://www.pyimagesearch.com/2015/02/16/faster-non-maximum-suppression-pyth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tevenwudi/gesture_demo_flappy_bird/blob/master/flappy_bird_game_with_hand_cv2.py" TargetMode="External"/><Relationship Id="rId2" Type="http://schemas.openxmlformats.org/officeDocument/2006/relationships/hyperlink" Target="https://github.com/stevenwudi/gesture_demo_flappy_bir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ast.ai/"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ytorch.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6600" dirty="0"/>
              <a:t>创新研究课程</a:t>
            </a:r>
            <a:br>
              <a:rPr lang="en-US" altLang="zh-CN" sz="6600" dirty="0"/>
            </a:br>
            <a:r>
              <a:rPr lang="zh-CN" altLang="en-US" sz="6600" dirty="0"/>
              <a:t>科研项目短课</a:t>
            </a:r>
            <a:endParaRPr lang="en-GB" sz="6600"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596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2D12F-C276-45B6-A78A-6C5FC7B7D08A}"/>
              </a:ext>
            </a:extLst>
          </p:cNvPr>
          <p:cNvSpPr>
            <a:spLocks noGrp="1"/>
          </p:cNvSpPr>
          <p:nvPr>
            <p:ph type="title"/>
          </p:nvPr>
        </p:nvSpPr>
        <p:spPr/>
        <p:txBody>
          <a:bodyPr/>
          <a:lstStyle/>
          <a:p>
            <a:r>
              <a:rPr lang="en-US" altLang="zh-CN" dirty="0"/>
              <a:t>Final Assignment</a:t>
            </a:r>
            <a:endParaRPr lang="zh-CN" altLang="en-US" dirty="0"/>
          </a:p>
        </p:txBody>
      </p:sp>
      <p:sp>
        <p:nvSpPr>
          <p:cNvPr id="3" name="内容占位符 2">
            <a:extLst>
              <a:ext uri="{FF2B5EF4-FFF2-40B4-BE49-F238E27FC236}">
                <a16:creationId xmlns:a16="http://schemas.microsoft.com/office/drawing/2014/main" id="{EFA90529-7C0E-4A7F-9664-49088193879C}"/>
              </a:ext>
            </a:extLst>
          </p:cNvPr>
          <p:cNvSpPr>
            <a:spLocks noGrp="1"/>
          </p:cNvSpPr>
          <p:nvPr>
            <p:ph idx="1"/>
          </p:nvPr>
        </p:nvSpPr>
        <p:spPr/>
        <p:txBody>
          <a:bodyPr>
            <a:normAutofit fontScale="92500" lnSpcReduction="20000"/>
          </a:bodyPr>
          <a:lstStyle/>
          <a:p>
            <a:pPr marL="457200" indent="-457200">
              <a:buFont typeface="+mj-lt"/>
              <a:buAutoNum type="arabicPeriod"/>
            </a:pPr>
            <a:r>
              <a:rPr lang="zh-CN" altLang="en-US" sz="3200" dirty="0"/>
              <a:t>开放作业，鼓励合作分工，知识互补</a:t>
            </a:r>
            <a:endParaRPr lang="en-US" altLang="zh-CN" sz="3200" dirty="0"/>
          </a:p>
          <a:p>
            <a:pPr marL="457200" indent="-457200">
              <a:buFont typeface="+mj-lt"/>
              <a:buAutoNum type="arabicPeriod"/>
            </a:pPr>
            <a:r>
              <a:rPr lang="en-US" altLang="zh-CN" sz="3200" dirty="0"/>
              <a:t>Deadline: 05-29 </a:t>
            </a:r>
            <a:r>
              <a:rPr lang="zh-CN" altLang="en-US" sz="3200" dirty="0"/>
              <a:t>号 （下周三）</a:t>
            </a:r>
            <a:endParaRPr lang="en-US" altLang="zh-CN" sz="3200" dirty="0"/>
          </a:p>
          <a:p>
            <a:pPr marL="457200" indent="-457200">
              <a:buFont typeface="+mj-lt"/>
              <a:buAutoNum type="arabicPeriod"/>
            </a:pPr>
            <a:r>
              <a:rPr lang="zh-CN" altLang="en-US" sz="3200" dirty="0"/>
              <a:t>组员人数： </a:t>
            </a:r>
            <a:r>
              <a:rPr lang="en-US" altLang="zh-CN" sz="3200" dirty="0"/>
              <a:t>3</a:t>
            </a:r>
            <a:r>
              <a:rPr lang="zh-CN" altLang="en-US" sz="3200" dirty="0"/>
              <a:t>人一个小组。</a:t>
            </a:r>
            <a:endParaRPr lang="en-US" altLang="zh-CN" sz="3200" dirty="0"/>
          </a:p>
          <a:p>
            <a:pPr marL="457200" indent="-457200">
              <a:buFont typeface="+mj-lt"/>
              <a:buAutoNum type="arabicPeriod"/>
            </a:pPr>
            <a:r>
              <a:rPr lang="zh-CN" altLang="en-US" sz="3200" dirty="0"/>
              <a:t>要求： </a:t>
            </a:r>
            <a:endParaRPr lang="en-GB" altLang="zh-CN" sz="3200" dirty="0"/>
          </a:p>
          <a:p>
            <a:pPr marL="749808" lvl="1" indent="-457200">
              <a:buFont typeface="+mj-lt"/>
              <a:buAutoNum type="arabicPeriod"/>
            </a:pPr>
            <a:r>
              <a:rPr lang="en-US" altLang="zh-CN" sz="2800" dirty="0"/>
              <a:t>2</a:t>
            </a:r>
            <a:r>
              <a:rPr lang="zh-CN" altLang="en-US" sz="2800" dirty="0"/>
              <a:t>页</a:t>
            </a:r>
            <a:r>
              <a:rPr lang="en-US" altLang="zh-CN" sz="2800" dirty="0"/>
              <a:t>PDF(</a:t>
            </a:r>
            <a:r>
              <a:rPr lang="zh-CN" altLang="en-US" sz="2800" dirty="0"/>
              <a:t>用</a:t>
            </a:r>
            <a:r>
              <a:rPr lang="en-US" altLang="zh-CN" sz="2800" dirty="0"/>
              <a:t>Latex</a:t>
            </a:r>
            <a:r>
              <a:rPr lang="zh-CN" altLang="en-US" sz="2800" dirty="0"/>
              <a:t>编写）</a:t>
            </a:r>
            <a:endParaRPr lang="en-US" altLang="zh-CN" sz="2800" dirty="0"/>
          </a:p>
          <a:p>
            <a:pPr marL="749808" lvl="1" indent="-457200">
              <a:buFont typeface="+mj-lt"/>
              <a:buAutoNum type="arabicPeriod"/>
            </a:pPr>
            <a:r>
              <a:rPr lang="zh-CN" altLang="en-US" sz="3000" dirty="0"/>
              <a:t>口头报告</a:t>
            </a:r>
            <a:r>
              <a:rPr lang="en-US" altLang="zh-CN" sz="3000" dirty="0"/>
              <a:t>(10</a:t>
            </a:r>
            <a:r>
              <a:rPr lang="zh-CN" altLang="en-US" sz="3000" dirty="0"/>
              <a:t>分钟</a:t>
            </a:r>
            <a:r>
              <a:rPr lang="en-US" altLang="zh-CN" sz="3000" dirty="0"/>
              <a:t>)</a:t>
            </a:r>
            <a:r>
              <a:rPr lang="zh-CN" altLang="en-US" sz="3000" dirty="0"/>
              <a:t>， </a:t>
            </a:r>
            <a:r>
              <a:rPr lang="en-US" altLang="zh-CN" sz="3000" dirty="0"/>
              <a:t>PPT</a:t>
            </a:r>
            <a:r>
              <a:rPr lang="en-GB" altLang="zh-CN" sz="3000" dirty="0"/>
              <a:t>. </a:t>
            </a:r>
          </a:p>
          <a:p>
            <a:pPr marL="749808" lvl="1" indent="-457200">
              <a:buFont typeface="+mj-lt"/>
              <a:buAutoNum type="arabicPeriod"/>
            </a:pPr>
            <a:r>
              <a:rPr lang="en-GB" altLang="zh-CN" sz="3000" dirty="0"/>
              <a:t>(Optional) </a:t>
            </a:r>
            <a:r>
              <a:rPr lang="zh-CN" altLang="en-US" sz="3000" dirty="0"/>
              <a:t>现场演示</a:t>
            </a:r>
            <a:endParaRPr lang="en-GB" altLang="zh-CN" sz="3000" dirty="0"/>
          </a:p>
          <a:p>
            <a:pPr marL="457200" indent="-457200">
              <a:buFont typeface="+mj-lt"/>
              <a:buAutoNum type="arabicPeriod"/>
            </a:pPr>
            <a:r>
              <a:rPr lang="en-US" altLang="zh-CN" sz="3200" dirty="0"/>
              <a:t>Create a subfolder and name the subfolder under </a:t>
            </a:r>
            <a:r>
              <a:rPr lang="en-US" altLang="zh-CN" sz="2600" b="1" i="1" dirty="0" err="1"/>
              <a:t>AI_Precourse</a:t>
            </a:r>
            <a:r>
              <a:rPr lang="en-US" altLang="zh-CN" sz="2600" b="1" i="1" dirty="0"/>
              <a:t>\Week6_Final_assignment\</a:t>
            </a:r>
            <a:r>
              <a:rPr lang="en-US" altLang="zh-CN" sz="2600" b="1" i="1" dirty="0" err="1"/>
              <a:t>Your_group_number</a:t>
            </a:r>
            <a:endParaRPr lang="en-US" altLang="zh-CN" sz="2600" b="1" i="1" dirty="0"/>
          </a:p>
        </p:txBody>
      </p:sp>
      <p:sp>
        <p:nvSpPr>
          <p:cNvPr id="4" name="AutoShape 2" descr="Face Detection">
            <a:extLst>
              <a:ext uri="{FF2B5EF4-FFF2-40B4-BE49-F238E27FC236}">
                <a16:creationId xmlns:a16="http://schemas.microsoft.com/office/drawing/2014/main" id="{69AC6CCB-1BFE-4D86-9375-1149549151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4373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4DD7C3D-8C84-42C1-9F74-621CE9E244EE}"/>
              </a:ext>
            </a:extLst>
          </p:cNvPr>
          <p:cNvGraphicFramePr>
            <a:graphicFrameLocks noGrp="1"/>
          </p:cNvGraphicFramePr>
          <p:nvPr>
            <p:extLst>
              <p:ext uri="{D42A27DB-BD31-4B8C-83A1-F6EECF244321}">
                <p14:modId xmlns:p14="http://schemas.microsoft.com/office/powerpoint/2010/main" val="4228405350"/>
              </p:ext>
            </p:extLst>
          </p:nvPr>
        </p:nvGraphicFramePr>
        <p:xfrm>
          <a:off x="691376" y="1210640"/>
          <a:ext cx="9935736" cy="4436720"/>
        </p:xfrm>
        <a:graphic>
          <a:graphicData uri="http://schemas.openxmlformats.org/drawingml/2006/table">
            <a:tbl>
              <a:tblPr firstRow="1" bandRow="1">
                <a:tableStyleId>{5C22544A-7EE6-4342-B048-85BDC9FD1C3A}</a:tableStyleId>
              </a:tblPr>
              <a:tblGrid>
                <a:gridCol w="2483934">
                  <a:extLst>
                    <a:ext uri="{9D8B030D-6E8A-4147-A177-3AD203B41FA5}">
                      <a16:colId xmlns:a16="http://schemas.microsoft.com/office/drawing/2014/main" val="2973401471"/>
                    </a:ext>
                  </a:extLst>
                </a:gridCol>
                <a:gridCol w="2483934">
                  <a:extLst>
                    <a:ext uri="{9D8B030D-6E8A-4147-A177-3AD203B41FA5}">
                      <a16:colId xmlns:a16="http://schemas.microsoft.com/office/drawing/2014/main" val="2687428209"/>
                    </a:ext>
                  </a:extLst>
                </a:gridCol>
                <a:gridCol w="2483934">
                  <a:extLst>
                    <a:ext uri="{9D8B030D-6E8A-4147-A177-3AD203B41FA5}">
                      <a16:colId xmlns:a16="http://schemas.microsoft.com/office/drawing/2014/main" val="344912146"/>
                    </a:ext>
                  </a:extLst>
                </a:gridCol>
                <a:gridCol w="2483934">
                  <a:extLst>
                    <a:ext uri="{9D8B030D-6E8A-4147-A177-3AD203B41FA5}">
                      <a16:colId xmlns:a16="http://schemas.microsoft.com/office/drawing/2014/main" val="651787271"/>
                    </a:ext>
                  </a:extLst>
                </a:gridCol>
              </a:tblGrid>
              <a:tr h="579862">
                <a:tc>
                  <a:txBody>
                    <a:bodyPr/>
                    <a:lstStyle/>
                    <a:p>
                      <a:pPr algn="ctr"/>
                      <a:r>
                        <a:rPr lang="zh-CN" altLang="en-US" dirty="0"/>
                        <a:t>小组</a:t>
                      </a:r>
                    </a:p>
                  </a:txBody>
                  <a:tcPr/>
                </a:tc>
                <a:tc>
                  <a:txBody>
                    <a:bodyPr/>
                    <a:lstStyle/>
                    <a:p>
                      <a:pPr algn="ctr"/>
                      <a:r>
                        <a:rPr lang="zh-CN" altLang="en-US" dirty="0"/>
                        <a:t>组员</a:t>
                      </a: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组员</a:t>
                      </a:r>
                      <a:r>
                        <a:rPr lang="en-US" altLang="zh-CN" dirty="0"/>
                        <a:t>2</a:t>
                      </a:r>
                      <a:endParaRPr lang="zh-CN" altLang="en-US" dirty="0"/>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组员</a:t>
                      </a:r>
                      <a:r>
                        <a:rPr lang="en-US" altLang="zh-CN" dirty="0"/>
                        <a:t>3</a:t>
                      </a:r>
                      <a:endParaRPr lang="zh-CN" altLang="en-US" dirty="0"/>
                    </a:p>
                  </a:txBody>
                  <a:tcPr/>
                </a:tc>
                <a:extLst>
                  <a:ext uri="{0D108BD9-81ED-4DB2-BD59-A6C34878D82A}">
                    <a16:rowId xmlns:a16="http://schemas.microsoft.com/office/drawing/2014/main" val="217344023"/>
                  </a:ext>
                </a:extLst>
              </a:tr>
              <a:tr h="759328">
                <a:tc>
                  <a:txBody>
                    <a:bodyPr/>
                    <a:lstStyle/>
                    <a:p>
                      <a:pPr algn="ctr"/>
                      <a:r>
                        <a:rPr lang="en-US" altLang="zh-CN" dirty="0"/>
                        <a:t>1</a:t>
                      </a:r>
                      <a:endParaRPr lang="zh-CN" altLang="en-US" dirty="0"/>
                    </a:p>
                  </a:txBody>
                  <a:tcPr/>
                </a:tc>
                <a:tc>
                  <a:txBody>
                    <a:bodyPr/>
                    <a:lstStyle/>
                    <a:p>
                      <a:pPr algn="ctr"/>
                      <a:r>
                        <a:rPr lang="zh-CN" altLang="en-US" dirty="0"/>
                        <a:t>李宝伟</a:t>
                      </a:r>
                    </a:p>
                  </a:txBody>
                  <a:tcPr/>
                </a:tc>
                <a:tc>
                  <a:txBody>
                    <a:bodyPr/>
                    <a:lstStyle/>
                    <a:p>
                      <a:pPr algn="ctr"/>
                      <a:r>
                        <a:rPr lang="zh-CN" altLang="en-US" dirty="0"/>
                        <a:t>张子垚</a:t>
                      </a:r>
                    </a:p>
                  </a:txBody>
                  <a:tcPr/>
                </a:tc>
                <a:tc>
                  <a:txBody>
                    <a:bodyPr/>
                    <a:lstStyle/>
                    <a:p>
                      <a:pPr algn="ctr"/>
                      <a:r>
                        <a:rPr lang="zh-CN" altLang="en-US" dirty="0"/>
                        <a:t>何湛辉</a:t>
                      </a:r>
                    </a:p>
                  </a:txBody>
                  <a:tcPr/>
                </a:tc>
                <a:extLst>
                  <a:ext uri="{0D108BD9-81ED-4DB2-BD59-A6C34878D82A}">
                    <a16:rowId xmlns:a16="http://schemas.microsoft.com/office/drawing/2014/main" val="3029520444"/>
                  </a:ext>
                </a:extLst>
              </a:tr>
              <a:tr h="759328">
                <a:tc>
                  <a:txBody>
                    <a:bodyPr/>
                    <a:lstStyle/>
                    <a:p>
                      <a:pPr algn="ctr"/>
                      <a:r>
                        <a:rPr lang="en-US" altLang="zh-CN" dirty="0"/>
                        <a:t>2</a:t>
                      </a:r>
                      <a:endParaRPr lang="zh-CN" altLang="en-US" dirty="0"/>
                    </a:p>
                  </a:txBody>
                  <a:tcPr/>
                </a:tc>
                <a:tc>
                  <a:txBody>
                    <a:bodyPr/>
                    <a:lstStyle/>
                    <a:p>
                      <a:pPr algn="ctr"/>
                      <a:r>
                        <a:rPr lang="zh-CN" altLang="en-US" dirty="0"/>
                        <a:t>刘俊麟</a:t>
                      </a:r>
                    </a:p>
                  </a:txBody>
                  <a:tcPr/>
                </a:tc>
                <a:tc>
                  <a:txBody>
                    <a:bodyPr/>
                    <a:lstStyle/>
                    <a:p>
                      <a:pPr algn="ctr"/>
                      <a:r>
                        <a:rPr lang="zh-CN" altLang="en-US" dirty="0"/>
                        <a:t>祝瑞</a:t>
                      </a:r>
                    </a:p>
                  </a:txBody>
                  <a:tcPr/>
                </a:tc>
                <a:tc>
                  <a:txBody>
                    <a:bodyPr/>
                    <a:lstStyle/>
                    <a:p>
                      <a:pPr algn="ctr"/>
                      <a:r>
                        <a:rPr lang="zh-CN" altLang="en-US" dirty="0"/>
                        <a:t>吴浩邦</a:t>
                      </a:r>
                    </a:p>
                  </a:txBody>
                  <a:tcPr/>
                </a:tc>
                <a:extLst>
                  <a:ext uri="{0D108BD9-81ED-4DB2-BD59-A6C34878D82A}">
                    <a16:rowId xmlns:a16="http://schemas.microsoft.com/office/drawing/2014/main" val="3697452"/>
                  </a:ext>
                </a:extLst>
              </a:tr>
              <a:tr h="759328">
                <a:tc>
                  <a:txBody>
                    <a:bodyPr/>
                    <a:lstStyle/>
                    <a:p>
                      <a:pPr algn="ctr"/>
                      <a:r>
                        <a:rPr lang="en-US" altLang="zh-CN" dirty="0"/>
                        <a:t>3</a:t>
                      </a:r>
                      <a:endParaRPr lang="zh-CN" altLang="en-US" dirty="0"/>
                    </a:p>
                  </a:txBody>
                  <a:tcPr/>
                </a:tc>
                <a:tc>
                  <a:txBody>
                    <a:bodyPr/>
                    <a:lstStyle/>
                    <a:p>
                      <a:pPr algn="ctr"/>
                      <a:r>
                        <a:rPr lang="zh-CN" altLang="en-US" dirty="0"/>
                        <a:t>黄华振</a:t>
                      </a:r>
                    </a:p>
                  </a:txBody>
                  <a:tcPr/>
                </a:tc>
                <a:tc>
                  <a:txBody>
                    <a:bodyPr/>
                    <a:lstStyle/>
                    <a:p>
                      <a:pPr algn="ctr"/>
                      <a:r>
                        <a:rPr lang="zh-CN" altLang="en-US" dirty="0"/>
                        <a:t>黄少聪</a:t>
                      </a:r>
                    </a:p>
                  </a:txBody>
                  <a:tcPr/>
                </a:tc>
                <a:tc>
                  <a:txBody>
                    <a:bodyPr/>
                    <a:lstStyle/>
                    <a:p>
                      <a:pPr algn="ctr"/>
                      <a:r>
                        <a:rPr lang="zh-CN" altLang="en-US" dirty="0"/>
                        <a:t>陈凯鹏</a:t>
                      </a:r>
                    </a:p>
                  </a:txBody>
                  <a:tcPr/>
                </a:tc>
                <a:extLst>
                  <a:ext uri="{0D108BD9-81ED-4DB2-BD59-A6C34878D82A}">
                    <a16:rowId xmlns:a16="http://schemas.microsoft.com/office/drawing/2014/main" val="2297548425"/>
                  </a:ext>
                </a:extLst>
              </a:tr>
              <a:tr h="759328">
                <a:tc>
                  <a:txBody>
                    <a:bodyPr/>
                    <a:lstStyle/>
                    <a:p>
                      <a:pPr algn="ctr"/>
                      <a:r>
                        <a:rPr lang="en-US" altLang="zh-CN" dirty="0"/>
                        <a:t>4</a:t>
                      </a:r>
                      <a:endParaRPr lang="zh-CN" altLang="en-US" dirty="0"/>
                    </a:p>
                  </a:txBody>
                  <a:tcPr/>
                </a:tc>
                <a:tc>
                  <a:txBody>
                    <a:bodyPr/>
                    <a:lstStyle/>
                    <a:p>
                      <a:pPr algn="ctr"/>
                      <a:r>
                        <a:rPr lang="zh-CN" altLang="en-US" dirty="0"/>
                        <a:t>杨佳锐</a:t>
                      </a:r>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282996367"/>
                  </a:ext>
                </a:extLst>
              </a:tr>
              <a:tr h="759328">
                <a:tc>
                  <a:txBody>
                    <a:bodyPr/>
                    <a:lstStyle/>
                    <a:p>
                      <a:pPr algn="ctr"/>
                      <a:r>
                        <a:rPr lang="en-US" altLang="zh-CN" dirty="0"/>
                        <a:t>5</a:t>
                      </a:r>
                      <a:endParaRPr lang="zh-CN" altLang="en-US" dirty="0"/>
                    </a:p>
                  </a:txBody>
                  <a:tcPr/>
                </a:tc>
                <a:tc>
                  <a:txBody>
                    <a:bodyPr/>
                    <a:lstStyle/>
                    <a:p>
                      <a:pPr algn="ctr"/>
                      <a:r>
                        <a:rPr lang="zh-CN" altLang="en-US" dirty="0"/>
                        <a:t>邱增镇</a:t>
                      </a:r>
                    </a:p>
                  </a:txBody>
                  <a:tcPr/>
                </a:tc>
                <a:tc>
                  <a:txBody>
                    <a:bodyPr/>
                    <a:lstStyle/>
                    <a:p>
                      <a:pPr algn="ctr"/>
                      <a:r>
                        <a:rPr lang="zh-CN" altLang="en-US"/>
                        <a:t>林家颖</a:t>
                      </a:r>
                    </a:p>
                  </a:txBody>
                  <a:tcPr/>
                </a:tc>
                <a:tc>
                  <a:txBody>
                    <a:bodyPr/>
                    <a:lstStyle/>
                    <a:p>
                      <a:pPr algn="ctr"/>
                      <a:endParaRPr lang="zh-CN" altLang="en-US" dirty="0"/>
                    </a:p>
                  </a:txBody>
                  <a:tcPr/>
                </a:tc>
                <a:extLst>
                  <a:ext uri="{0D108BD9-81ED-4DB2-BD59-A6C34878D82A}">
                    <a16:rowId xmlns:a16="http://schemas.microsoft.com/office/drawing/2014/main" val="433321715"/>
                  </a:ext>
                </a:extLst>
              </a:tr>
            </a:tbl>
          </a:graphicData>
        </a:graphic>
      </p:graphicFrame>
    </p:spTree>
    <p:extLst>
      <p:ext uri="{BB962C8B-B14F-4D97-AF65-F5344CB8AC3E}">
        <p14:creationId xmlns:p14="http://schemas.microsoft.com/office/powerpoint/2010/main" val="173169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Course Syllabus</a:t>
            </a:r>
            <a:br>
              <a:rPr lang="en-US" altLang="zh-CN" dirty="0"/>
            </a:br>
            <a:r>
              <a:rPr lang="zh-CN" altLang="en-US" dirty="0"/>
              <a:t>课程大纲</a:t>
            </a:r>
            <a:endParaRPr lang="en-GB" dirty="0"/>
          </a:p>
        </p:txBody>
      </p:sp>
      <p:sp>
        <p:nvSpPr>
          <p:cNvPr id="3" name="Content Placeholder 2"/>
          <p:cNvSpPr>
            <a:spLocks noGrp="1"/>
          </p:cNvSpPr>
          <p:nvPr>
            <p:ph idx="1"/>
          </p:nvPr>
        </p:nvSpPr>
        <p:spPr/>
        <p:txBody>
          <a:bodyPr/>
          <a:lstStyle/>
          <a:p>
            <a:r>
              <a:rPr lang="en-US" dirty="0"/>
              <a: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4972244"/>
              </p:ext>
            </p:extLst>
          </p:nvPr>
        </p:nvGraphicFramePr>
        <p:xfrm>
          <a:off x="367990" y="2089574"/>
          <a:ext cx="11337979" cy="4490720"/>
        </p:xfrm>
        <a:graphic>
          <a:graphicData uri="http://schemas.openxmlformats.org/drawingml/2006/table">
            <a:tbl>
              <a:tblPr firstRow="1" bandRow="1">
                <a:tableStyleId>{5C22544A-7EE6-4342-B048-85BDC9FD1C3A}</a:tableStyleId>
              </a:tblPr>
              <a:tblGrid>
                <a:gridCol w="1595126">
                  <a:extLst>
                    <a:ext uri="{9D8B030D-6E8A-4147-A177-3AD203B41FA5}">
                      <a16:colId xmlns:a16="http://schemas.microsoft.com/office/drawing/2014/main" val="20000"/>
                    </a:ext>
                  </a:extLst>
                </a:gridCol>
                <a:gridCol w="700156">
                  <a:extLst>
                    <a:ext uri="{9D8B030D-6E8A-4147-A177-3AD203B41FA5}">
                      <a16:colId xmlns:a16="http://schemas.microsoft.com/office/drawing/2014/main" val="20001"/>
                    </a:ext>
                  </a:extLst>
                </a:gridCol>
                <a:gridCol w="1834587">
                  <a:extLst>
                    <a:ext uri="{9D8B030D-6E8A-4147-A177-3AD203B41FA5}">
                      <a16:colId xmlns:a16="http://schemas.microsoft.com/office/drawing/2014/main" val="20002"/>
                    </a:ext>
                  </a:extLst>
                </a:gridCol>
                <a:gridCol w="3196282">
                  <a:extLst>
                    <a:ext uri="{9D8B030D-6E8A-4147-A177-3AD203B41FA5}">
                      <a16:colId xmlns:a16="http://schemas.microsoft.com/office/drawing/2014/main" val="20003"/>
                    </a:ext>
                  </a:extLst>
                </a:gridCol>
                <a:gridCol w="4011828">
                  <a:extLst>
                    <a:ext uri="{9D8B030D-6E8A-4147-A177-3AD203B41FA5}">
                      <a16:colId xmlns:a16="http://schemas.microsoft.com/office/drawing/2014/main" val="20004"/>
                    </a:ext>
                  </a:extLst>
                </a:gridCol>
              </a:tblGrid>
              <a:tr h="370840">
                <a:tc>
                  <a:txBody>
                    <a:bodyPr/>
                    <a:lstStyle/>
                    <a:p>
                      <a:r>
                        <a:rPr lang="en-US" dirty="0"/>
                        <a:t>Content</a:t>
                      </a:r>
                    </a:p>
                    <a:p>
                      <a:r>
                        <a:rPr lang="zh-CN" altLang="en-US" dirty="0"/>
                        <a:t>内容</a:t>
                      </a:r>
                      <a:endParaRPr lang="en-GB" dirty="0"/>
                    </a:p>
                  </a:txBody>
                  <a:tcPr/>
                </a:tc>
                <a:tc>
                  <a:txBody>
                    <a:bodyPr/>
                    <a:lstStyle/>
                    <a:p>
                      <a:r>
                        <a:rPr lang="zh-CN" altLang="en-US" dirty="0"/>
                        <a:t>课时</a:t>
                      </a:r>
                      <a:endParaRPr lang="en-GB" dirty="0"/>
                    </a:p>
                  </a:txBody>
                  <a:tcPr/>
                </a:tc>
                <a:tc>
                  <a:txBody>
                    <a:bodyPr/>
                    <a:lstStyle/>
                    <a:p>
                      <a:r>
                        <a:rPr lang="zh-CN" altLang="en-US" dirty="0"/>
                        <a:t>课程说明</a:t>
                      </a:r>
                      <a:endParaRPr lang="en-GB" dirty="0"/>
                    </a:p>
                  </a:txBody>
                  <a:tcPr/>
                </a:tc>
                <a:tc>
                  <a:txBody>
                    <a:bodyPr/>
                    <a:lstStyle/>
                    <a:p>
                      <a:r>
                        <a:rPr lang="zh-CN" altLang="en-US" dirty="0"/>
                        <a:t>课后练习</a:t>
                      </a:r>
                      <a:endParaRPr lang="en-GB" dirty="0"/>
                    </a:p>
                  </a:txBody>
                  <a:tcPr/>
                </a:tc>
                <a:tc>
                  <a:txBody>
                    <a:bodyPr/>
                    <a:lstStyle/>
                    <a:p>
                      <a:r>
                        <a:rPr lang="zh-CN" altLang="en-US" dirty="0"/>
                        <a:t>备注</a:t>
                      </a:r>
                      <a:endParaRPr lang="en-GB"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Version control –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&amp;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learn</a:t>
                      </a:r>
                      <a:r>
                        <a:rPr lang="en-US" sz="12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to write ReadMe</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Write</a:t>
                      </a:r>
                      <a:r>
                        <a:rPr lang="en-US" sz="12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 readme file and upload to </a:t>
                      </a:r>
                      <a:r>
                        <a:rPr lang="en-US" sz="1200" kern="1200" baseline="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README: </a:t>
                      </a:r>
                      <a:r>
                        <a:rPr lang="en-GB"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2"/>
                        </a:rPr>
                        <a:t>https://classroom.udacity.com/courses/ud777</a:t>
                      </a:r>
                      <a:endParaRPr lang="en-GB"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 </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3"/>
                        </a:rPr>
                        <a:t>https://classroom.udacity.com/courses/ud123</a:t>
                      </a:r>
                      <a:endPar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t>
                      </a:r>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4"/>
                        </a:rPr>
                        <a:t>https://classroom.udacity.com/courses/ud456</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5"/>
                        </a:rPr>
                        <a:t>https://classroom.udacity.com/courses/ud775</a:t>
                      </a:r>
                      <a:endPar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Latex for scientific writing</a:t>
                      </a:r>
                      <a:endParaRPr lang="en-GB"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Download CVPR latex</a:t>
                      </a:r>
                      <a:r>
                        <a:rPr lang="en-US" altLang="zh-CN" sz="1200" kern="1200" baseline="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lang="en-US" altLang="zh-CN"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template and upload to </a:t>
                      </a:r>
                      <a:r>
                        <a:rPr lang="en-US" altLang="zh-CN" sz="1200" kern="1200" dirty="0" err="1">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The Not So Short Introduction to L</a:t>
                      </a:r>
                      <a:r>
                        <a:rPr lang="en-US" altLang="zh-CN" sz="1200" kern="1200" dirty="0" err="1">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atex</a:t>
                      </a:r>
                      <a:r>
                        <a:rPr lang="en-US" altLang="zh-CN"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(PDF)</a:t>
                      </a:r>
                      <a:endParaRPr lang="en-GB"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Python tutorial</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http://cs231n.github.io/python-numpy-tutorial/</a:t>
                      </a:r>
                    </a:p>
                  </a:txBody>
                  <a:tcPr/>
                </a:tc>
                <a:extLst>
                  <a:ext uri="{0D108BD9-81ED-4DB2-BD59-A6C34878D82A}">
                    <a16:rowId xmlns:a16="http://schemas.microsoft.com/office/drawing/2014/main" val="10003"/>
                  </a:ext>
                </a:extLst>
              </a:tr>
              <a:tr h="439523">
                <a:tc>
                  <a:txBody>
                    <a:bodyPr/>
                    <a:lstStyle/>
                    <a:p>
                      <a:pPr marL="0" marR="0" lvl="0" indent="0" algn="l" defTabSz="914400" rtl="0" eaLnBrk="1" fontAlgn="auto" latinLnBrk="0" hangingPunct="1">
                        <a:lnSpc>
                          <a:spcPct val="112000"/>
                        </a:lnSpc>
                        <a:spcBef>
                          <a:spcPts val="600"/>
                        </a:spcBef>
                        <a:spcAft>
                          <a:spcPts val="0"/>
                        </a:spcAft>
                        <a:buClrTx/>
                        <a:buSzTx/>
                        <a:buFontTx/>
                        <a:buNone/>
                        <a:tabLst/>
                        <a:defRPr/>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Computer Vision and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Opencv</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6"/>
                        </a:rPr>
                        <a:t>http://cs231n.stanford.edu/</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7"/>
                        </a:rPr>
                        <a:t>https://docs.opencv.org/3.4/d9/df8/tutorial_root.html</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GB" altLang="zh-CN" sz="1200" dirty="0">
                          <a:hlinkClick r:id="rId8"/>
                        </a:rPr>
                        <a:t>https://www.pyimagesearch.com/2014/11/17/non-maximum-suppression-object-detection-python</a:t>
                      </a:r>
                      <a:endParaRPr lang="en-GB" altLang="zh-CN" sz="1200" dirty="0"/>
                    </a:p>
                    <a:p>
                      <a:pPr marL="0" algn="l" defTabSz="914400" rtl="0" eaLnBrk="1" latinLnBrk="0" hangingPunct="1"/>
                      <a:r>
                        <a:rPr lang="en-GB" altLang="zh-CN" sz="1200" dirty="0">
                          <a:hlinkClick r:id="rId9"/>
                        </a:rPr>
                        <a:t>https://www.pyimagesearch.com/2015/02/16/faster-non-maximum-suppression-python/</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Visual Tracking</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Finish a demo script and upload to </a:t>
                      </a:r>
                      <a:r>
                        <a:rPr lang="en-US" altLang="zh-CN"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Introduction to deep learning</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https://www.coursera.org/learn/ai-for-everyone/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29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2E84D-CEE3-45B9-8A3B-4598AD42E828}"/>
              </a:ext>
            </a:extLst>
          </p:cNvPr>
          <p:cNvSpPr>
            <a:spLocks noGrp="1"/>
          </p:cNvSpPr>
          <p:nvPr>
            <p:ph type="title"/>
          </p:nvPr>
        </p:nvSpPr>
        <p:spPr/>
        <p:txBody>
          <a:bodyPr/>
          <a:lstStyle/>
          <a:p>
            <a:r>
              <a:rPr lang="en-US" altLang="zh-CN" dirty="0"/>
              <a:t>Today’s agenda:</a:t>
            </a:r>
            <a:endParaRPr lang="zh-CN" altLang="en-US" dirty="0"/>
          </a:p>
        </p:txBody>
      </p:sp>
      <p:sp>
        <p:nvSpPr>
          <p:cNvPr id="7" name="内容占位符 6">
            <a:extLst>
              <a:ext uri="{FF2B5EF4-FFF2-40B4-BE49-F238E27FC236}">
                <a16:creationId xmlns:a16="http://schemas.microsoft.com/office/drawing/2014/main" id="{BC8307D7-E7B8-4C0C-AF79-988E89063675}"/>
              </a:ext>
            </a:extLst>
          </p:cNvPr>
          <p:cNvSpPr>
            <a:spLocks noGrp="1"/>
          </p:cNvSpPr>
          <p:nvPr>
            <p:ph idx="1"/>
          </p:nvPr>
        </p:nvSpPr>
        <p:spPr/>
        <p:txBody>
          <a:bodyPr>
            <a:normAutofit lnSpcReduction="10000"/>
          </a:bodyPr>
          <a:lstStyle/>
          <a:p>
            <a:pPr>
              <a:buFont typeface="Wingdings" panose="05000000000000000000" pitchFamily="2" charset="2"/>
              <a:buChar char="l"/>
            </a:pPr>
            <a:r>
              <a:rPr lang="en-US" altLang="zh-CN" sz="3200" dirty="0"/>
              <a:t>Visual detection and tracking.</a:t>
            </a:r>
          </a:p>
          <a:p>
            <a:pPr lvl="1">
              <a:buFont typeface="Wingdings" panose="05000000000000000000" pitchFamily="2" charset="2"/>
              <a:buChar char="l"/>
            </a:pPr>
            <a:r>
              <a:rPr lang="en-US" altLang="zh-CN" sz="3000" dirty="0"/>
              <a:t>-- flappy bird, a demo (30 mins)</a:t>
            </a:r>
          </a:p>
          <a:p>
            <a:pPr lvl="1">
              <a:buFont typeface="Wingdings" panose="05000000000000000000" pitchFamily="2" charset="2"/>
              <a:buChar char="l"/>
            </a:pPr>
            <a:r>
              <a:rPr lang="en-GB" altLang="zh-CN" sz="3200" dirty="0">
                <a:hlinkClick r:id="rId2"/>
              </a:rPr>
              <a:t>https://github.com/stevenwudi/gesture_demo_flappy_bird</a:t>
            </a:r>
            <a:r>
              <a:rPr lang="en-GB" altLang="zh-CN" sz="3200" dirty="0"/>
              <a:t> : </a:t>
            </a:r>
            <a:r>
              <a:rPr lang="en-GB" altLang="zh-CN" dirty="0">
                <a:hlinkClick r:id="rId3" tooltip="flappy_bird_game_with_hand_cv2.py"/>
              </a:rPr>
              <a:t>flappy_bird_game_with_hand_cv2.py</a:t>
            </a:r>
            <a:endParaRPr lang="en-US" altLang="zh-CN" sz="3000" dirty="0"/>
          </a:p>
          <a:p>
            <a:pPr lvl="1">
              <a:buFont typeface="Wingdings" panose="05000000000000000000" pitchFamily="2" charset="2"/>
              <a:buChar char="l"/>
            </a:pPr>
            <a:endParaRPr lang="en-US" altLang="zh-CN" sz="3000" dirty="0"/>
          </a:p>
          <a:p>
            <a:pPr>
              <a:buFont typeface="Wingdings" panose="05000000000000000000" pitchFamily="2" charset="2"/>
              <a:buChar char="l"/>
            </a:pPr>
            <a:r>
              <a:rPr lang="en-US" altLang="zh-CN" sz="3200" dirty="0"/>
              <a:t>Brief introduction of deep learning (30 mins)</a:t>
            </a:r>
          </a:p>
          <a:p>
            <a:pPr>
              <a:buFont typeface="Wingdings" panose="05000000000000000000" pitchFamily="2" charset="2"/>
              <a:buChar char="l"/>
            </a:pPr>
            <a:endParaRPr lang="en-US" altLang="zh-CN" sz="3200" dirty="0"/>
          </a:p>
          <a:p>
            <a:pPr>
              <a:buFont typeface="Wingdings" panose="05000000000000000000" pitchFamily="2" charset="2"/>
              <a:buChar char="l"/>
            </a:pPr>
            <a:r>
              <a:rPr lang="en-US" altLang="zh-CN" sz="3200" dirty="0"/>
              <a:t>Final assignment (20 mins)</a:t>
            </a:r>
          </a:p>
        </p:txBody>
      </p:sp>
    </p:spTree>
    <p:extLst>
      <p:ext uri="{BB962C8B-B14F-4D97-AF65-F5344CB8AC3E}">
        <p14:creationId xmlns:p14="http://schemas.microsoft.com/office/powerpoint/2010/main" val="158970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2D12F-C276-45B6-A78A-6C5FC7B7D08A}"/>
              </a:ext>
            </a:extLst>
          </p:cNvPr>
          <p:cNvSpPr>
            <a:spLocks noGrp="1"/>
          </p:cNvSpPr>
          <p:nvPr>
            <p:ph type="title"/>
          </p:nvPr>
        </p:nvSpPr>
        <p:spPr/>
        <p:txBody>
          <a:bodyPr/>
          <a:lstStyle/>
          <a:p>
            <a:r>
              <a:rPr lang="en-US" altLang="zh-CN" dirty="0"/>
              <a:t>Note for assignment for Week 4</a:t>
            </a:r>
            <a:endParaRPr lang="zh-CN" altLang="en-US" dirty="0"/>
          </a:p>
        </p:txBody>
      </p:sp>
      <p:sp>
        <p:nvSpPr>
          <p:cNvPr id="3" name="内容占位符 2">
            <a:extLst>
              <a:ext uri="{FF2B5EF4-FFF2-40B4-BE49-F238E27FC236}">
                <a16:creationId xmlns:a16="http://schemas.microsoft.com/office/drawing/2014/main" id="{EFA90529-7C0E-4A7F-9664-49088193879C}"/>
              </a:ext>
            </a:extLst>
          </p:cNvPr>
          <p:cNvSpPr>
            <a:spLocks noGrp="1"/>
          </p:cNvSpPr>
          <p:nvPr>
            <p:ph idx="1"/>
          </p:nvPr>
        </p:nvSpPr>
        <p:spPr/>
        <p:txBody>
          <a:bodyPr>
            <a:normAutofit/>
          </a:bodyPr>
          <a:lstStyle/>
          <a:p>
            <a:pPr marL="457200" indent="-457200">
              <a:buFont typeface="+mj-lt"/>
              <a:buAutoNum type="arabicPeriod"/>
            </a:pPr>
            <a:endParaRPr lang="en-US" altLang="zh-CN" sz="3200" dirty="0"/>
          </a:p>
          <a:p>
            <a:pPr marL="457200" indent="-457200">
              <a:buFont typeface="+mj-lt"/>
              <a:buAutoNum type="arabicPeriod"/>
            </a:pPr>
            <a:r>
              <a:rPr lang="en-US" altLang="zh-CN" sz="3200" dirty="0"/>
              <a:t>Upload the OpenCV face detected photo and name it as </a:t>
            </a:r>
            <a:r>
              <a:rPr lang="en-US" altLang="zh-CN" sz="2200" dirty="0"/>
              <a:t>“</a:t>
            </a:r>
            <a:r>
              <a:rPr lang="en-US" altLang="zh-CN" sz="2200" b="1" i="1" dirty="0"/>
              <a:t>your_name.py” (Di_WU.py” )  </a:t>
            </a:r>
            <a:r>
              <a:rPr lang="en-US" altLang="zh-CN" sz="3200" dirty="0"/>
              <a:t>to the </a:t>
            </a:r>
            <a:r>
              <a:rPr lang="en-US" altLang="zh-CN" sz="2600" b="1" i="1" dirty="0" err="1"/>
              <a:t>AI_Precourse</a:t>
            </a:r>
            <a:r>
              <a:rPr lang="en-US" altLang="zh-CN" sz="2600" b="1" i="1" dirty="0"/>
              <a:t>\Week4_OpenCV </a:t>
            </a:r>
            <a:r>
              <a:rPr lang="en-US" altLang="zh-CN" sz="3200" dirty="0"/>
              <a:t>folder</a:t>
            </a:r>
          </a:p>
          <a:p>
            <a:pPr marL="457200" indent="-457200">
              <a:buFont typeface="+mj-lt"/>
              <a:buAutoNum type="arabicPeriod"/>
            </a:pPr>
            <a:endParaRPr lang="en-US" altLang="zh-CN" sz="3200" dirty="0"/>
          </a:p>
          <a:p>
            <a:pPr marL="457200" indent="-457200">
              <a:buFont typeface="+mj-lt"/>
              <a:buAutoNum type="arabicPeriod"/>
            </a:pPr>
            <a:r>
              <a:rPr lang="en-US" altLang="zh-CN" sz="3200" dirty="0"/>
              <a:t>Only two files is enough (without .xml file)!</a:t>
            </a:r>
          </a:p>
        </p:txBody>
      </p:sp>
      <p:sp>
        <p:nvSpPr>
          <p:cNvPr id="4" name="AutoShape 2" descr="Face Detection">
            <a:extLst>
              <a:ext uri="{FF2B5EF4-FFF2-40B4-BE49-F238E27FC236}">
                <a16:creationId xmlns:a16="http://schemas.microsoft.com/office/drawing/2014/main" id="{69AC6CCB-1BFE-4D86-9375-1149549151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C488AB6F-E8DB-440A-B5CE-1E5BBA6514CF}"/>
              </a:ext>
            </a:extLst>
          </p:cNvPr>
          <p:cNvPicPr>
            <a:picLocks noChangeAspect="1"/>
          </p:cNvPicPr>
          <p:nvPr/>
        </p:nvPicPr>
        <p:blipFill>
          <a:blip r:embed="rId2"/>
          <a:stretch>
            <a:fillRect/>
          </a:stretch>
        </p:blipFill>
        <p:spPr>
          <a:xfrm>
            <a:off x="8770936" y="3581400"/>
            <a:ext cx="3225589" cy="2712427"/>
          </a:xfrm>
          <a:prstGeom prst="rect">
            <a:avLst/>
          </a:prstGeom>
        </p:spPr>
      </p:pic>
    </p:spTree>
    <p:extLst>
      <p:ext uri="{BB962C8B-B14F-4D97-AF65-F5344CB8AC3E}">
        <p14:creationId xmlns:p14="http://schemas.microsoft.com/office/powerpoint/2010/main" val="379577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23E04-F70B-4EC2-B77C-44699ABFEFAE}"/>
              </a:ext>
            </a:extLst>
          </p:cNvPr>
          <p:cNvSpPr>
            <a:spLocks noGrp="1"/>
          </p:cNvSpPr>
          <p:nvPr>
            <p:ph type="title"/>
          </p:nvPr>
        </p:nvSpPr>
        <p:spPr/>
        <p:txBody>
          <a:bodyPr/>
          <a:lstStyle/>
          <a:p>
            <a:r>
              <a:rPr lang="en-US" altLang="zh-CN" dirty="0"/>
              <a:t>Brief introduction to</a:t>
            </a:r>
            <a:br>
              <a:rPr lang="en-US" altLang="zh-CN" dirty="0"/>
            </a:br>
            <a:r>
              <a:rPr lang="en-US" altLang="zh-CN" dirty="0"/>
              <a:t>Deep Learning</a:t>
            </a:r>
            <a:endParaRPr lang="zh-CN" altLang="en-US" dirty="0"/>
          </a:p>
        </p:txBody>
      </p:sp>
      <p:sp>
        <p:nvSpPr>
          <p:cNvPr id="3" name="文本占位符 2">
            <a:extLst>
              <a:ext uri="{FF2B5EF4-FFF2-40B4-BE49-F238E27FC236}">
                <a16:creationId xmlns:a16="http://schemas.microsoft.com/office/drawing/2014/main" id="{E60A20DE-8F63-4E64-9075-185E75CFD964}"/>
              </a:ext>
            </a:extLst>
          </p:cNvPr>
          <p:cNvSpPr>
            <a:spLocks noGrp="1"/>
          </p:cNvSpPr>
          <p:nvPr>
            <p:ph type="body" idx="1"/>
          </p:nvPr>
        </p:nvSpPr>
        <p:spPr/>
        <p:txBody>
          <a:bodyPr/>
          <a:lstStyle/>
          <a:p>
            <a:r>
              <a:rPr lang="en-GB" altLang="zh-CN" dirty="0">
                <a:hlinkClick r:id="rId2"/>
              </a:rPr>
              <a:t>https://www.fast.ai/</a:t>
            </a:r>
            <a:endParaRPr lang="zh-CN" altLang="en-US" dirty="0"/>
          </a:p>
        </p:txBody>
      </p:sp>
    </p:spTree>
    <p:extLst>
      <p:ext uri="{BB962C8B-B14F-4D97-AF65-F5344CB8AC3E}">
        <p14:creationId xmlns:p14="http://schemas.microsoft.com/office/powerpoint/2010/main" val="136390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endParaRPr lang="en-GB"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84" y="2185769"/>
            <a:ext cx="8947150" cy="2800612"/>
          </a:xfrm>
          <a:prstGeom prst="rect">
            <a:avLst/>
          </a:prstGeom>
        </p:spPr>
      </p:pic>
      <p:sp>
        <p:nvSpPr>
          <p:cNvPr id="5" name="Rectangle 4"/>
          <p:cNvSpPr/>
          <p:nvPr/>
        </p:nvSpPr>
        <p:spPr>
          <a:xfrm>
            <a:off x="1035950" y="2185769"/>
            <a:ext cx="1278272" cy="2800612"/>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486572" y="2185769"/>
            <a:ext cx="1475828" cy="2800612"/>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134750" y="2185769"/>
            <a:ext cx="1475828" cy="2800612"/>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782927" y="2185769"/>
            <a:ext cx="2514405" cy="2800612"/>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8469680" y="2202702"/>
            <a:ext cx="1581153" cy="2800612"/>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890983" y="5576406"/>
            <a:ext cx="9014883" cy="646331"/>
          </a:xfrm>
          <a:prstGeom prst="rect">
            <a:avLst/>
          </a:prstGeom>
        </p:spPr>
        <p:txBody>
          <a:bodyPr wrap="square">
            <a:spAutoFit/>
          </a:bodyPr>
          <a:lstStyle/>
          <a:p>
            <a:r>
              <a:rPr lang="en-US" dirty="0"/>
              <a:t>Visualizing and Understanding Recurrent Networks, </a:t>
            </a:r>
          </a:p>
          <a:p>
            <a:r>
              <a:rPr lang="en-US" dirty="0"/>
              <a:t>Andrej </a:t>
            </a:r>
            <a:r>
              <a:rPr lang="en-US" dirty="0" err="1"/>
              <a:t>Karpathy</a:t>
            </a:r>
            <a:r>
              <a:rPr lang="en-US" dirty="0"/>
              <a:t>, Justin Johnson, Li </a:t>
            </a:r>
            <a:r>
              <a:rPr lang="en-US" dirty="0" err="1"/>
              <a:t>Fei-fei</a:t>
            </a:r>
            <a:r>
              <a:rPr lang="en-US" dirty="0"/>
              <a:t> ICLR2016 workshop</a:t>
            </a:r>
            <a:endParaRPr lang="en-GB" dirty="0"/>
          </a:p>
        </p:txBody>
      </p:sp>
      <p:sp>
        <p:nvSpPr>
          <p:cNvPr id="11" name="TextBox 10"/>
          <p:cNvSpPr txBox="1"/>
          <p:nvPr/>
        </p:nvSpPr>
        <p:spPr>
          <a:xfrm>
            <a:off x="431131" y="491263"/>
            <a:ext cx="7062537" cy="1323439"/>
          </a:xfrm>
          <a:prstGeom prst="rect">
            <a:avLst/>
          </a:prstGeom>
          <a:noFill/>
        </p:spPr>
        <p:txBody>
          <a:bodyPr wrap="square" rtlCol="0">
            <a:spAutoFit/>
          </a:bodyPr>
          <a:lstStyle/>
          <a:p>
            <a:r>
              <a:rPr lang="zh-CN" altLang="en-US" sz="4000" dirty="0"/>
              <a:t>多种神经网络：</a:t>
            </a:r>
            <a:endParaRPr lang="en-US" altLang="zh-CN" sz="4000" dirty="0"/>
          </a:p>
          <a:p>
            <a:r>
              <a:rPr lang="zh-CN" altLang="en-US" sz="4000" dirty="0"/>
              <a:t>时序神经网络的引入</a:t>
            </a:r>
            <a:endParaRPr lang="en-US" altLang="zh-CN" sz="4000" dirty="0"/>
          </a:p>
        </p:txBody>
      </p:sp>
    </p:spTree>
    <p:extLst>
      <p:ext uri="{BB962C8B-B14F-4D97-AF65-F5344CB8AC3E}">
        <p14:creationId xmlns:p14="http://schemas.microsoft.com/office/powerpoint/2010/main" val="175577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BBEDB-62D1-48DD-8ED8-5AA04100DE7A}"/>
              </a:ext>
            </a:extLst>
          </p:cNvPr>
          <p:cNvSpPr>
            <a:spLocks noGrp="1"/>
          </p:cNvSpPr>
          <p:nvPr>
            <p:ph type="title"/>
          </p:nvPr>
        </p:nvSpPr>
        <p:spPr/>
        <p:txBody>
          <a:bodyPr/>
          <a:lstStyle/>
          <a:p>
            <a:r>
              <a:rPr lang="en-GB" altLang="zh-CN" dirty="0">
                <a:hlinkClick r:id="rId2"/>
              </a:rPr>
              <a:t>https://pytorch.org/</a:t>
            </a:r>
            <a:endParaRPr lang="zh-CN" altLang="en-US" dirty="0"/>
          </a:p>
        </p:txBody>
      </p:sp>
      <p:pic>
        <p:nvPicPr>
          <p:cNvPr id="5" name="内容占位符 4">
            <a:extLst>
              <a:ext uri="{FF2B5EF4-FFF2-40B4-BE49-F238E27FC236}">
                <a16:creationId xmlns:a16="http://schemas.microsoft.com/office/drawing/2014/main" id="{95F39848-2EAA-4D85-86B7-D9FD31EA07E9}"/>
              </a:ext>
            </a:extLst>
          </p:cNvPr>
          <p:cNvPicPr>
            <a:picLocks noGrp="1" noChangeAspect="1"/>
          </p:cNvPicPr>
          <p:nvPr>
            <p:ph idx="1"/>
          </p:nvPr>
        </p:nvPicPr>
        <p:blipFill>
          <a:blip r:embed="rId3"/>
          <a:stretch>
            <a:fillRect/>
          </a:stretch>
        </p:blipFill>
        <p:spPr>
          <a:xfrm>
            <a:off x="1097280" y="1737360"/>
            <a:ext cx="9774642" cy="4022725"/>
          </a:xfrm>
          <a:prstGeom prst="rect">
            <a:avLst/>
          </a:prstGeom>
        </p:spPr>
      </p:pic>
    </p:spTree>
    <p:extLst>
      <p:ext uri="{BB962C8B-B14F-4D97-AF65-F5344CB8AC3E}">
        <p14:creationId xmlns:p14="http://schemas.microsoft.com/office/powerpoint/2010/main" val="117846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3B0E7-7C53-40C9-9BD2-E0303A259EBF}"/>
              </a:ext>
            </a:extLst>
          </p:cNvPr>
          <p:cNvSpPr>
            <a:spLocks noGrp="1"/>
          </p:cNvSpPr>
          <p:nvPr>
            <p:ph type="title"/>
          </p:nvPr>
        </p:nvSpPr>
        <p:spPr/>
        <p:txBody>
          <a:bodyPr>
            <a:normAutofit/>
          </a:bodyPr>
          <a:lstStyle/>
          <a:p>
            <a:r>
              <a:rPr lang="en-GB" altLang="zh-CN" cap="all" dirty="0"/>
              <a:t>KEY FEATURES &amp; CAPABILITIES</a:t>
            </a:r>
            <a:endParaRPr lang="zh-CN" altLang="en-US" dirty="0"/>
          </a:p>
        </p:txBody>
      </p:sp>
      <p:sp>
        <p:nvSpPr>
          <p:cNvPr id="3" name="内容占位符 2">
            <a:extLst>
              <a:ext uri="{FF2B5EF4-FFF2-40B4-BE49-F238E27FC236}">
                <a16:creationId xmlns:a16="http://schemas.microsoft.com/office/drawing/2014/main" id="{6B330FE1-EB96-4638-9805-29A8FDBC4741}"/>
              </a:ext>
            </a:extLst>
          </p:cNvPr>
          <p:cNvSpPr>
            <a:spLocks noGrp="1"/>
          </p:cNvSpPr>
          <p:nvPr>
            <p:ph idx="1"/>
          </p:nvPr>
        </p:nvSpPr>
        <p:spPr/>
        <p:txBody>
          <a:bodyPr>
            <a:normAutofit/>
          </a:bodyPr>
          <a:lstStyle/>
          <a:p>
            <a:r>
              <a:rPr lang="en-GB" altLang="zh-CN" sz="4400" dirty="0"/>
              <a:t>Hybrid Front-End</a:t>
            </a:r>
          </a:p>
          <a:p>
            <a:r>
              <a:rPr lang="en-GB" altLang="zh-CN" sz="4400" dirty="0"/>
              <a:t>Distributed Training</a:t>
            </a:r>
          </a:p>
          <a:p>
            <a:r>
              <a:rPr lang="en-GB" altLang="zh-CN" sz="4400" dirty="0"/>
              <a:t>Python-First</a:t>
            </a:r>
          </a:p>
          <a:p>
            <a:r>
              <a:rPr lang="en-GB" altLang="zh-CN" sz="4400" dirty="0"/>
              <a:t>Tools &amp; Libraries</a:t>
            </a:r>
          </a:p>
          <a:p>
            <a:endParaRPr lang="en-GB" altLang="zh-CN" sz="2800" dirty="0"/>
          </a:p>
          <a:p>
            <a:endParaRPr lang="en-GB" altLang="zh-CN" sz="2800" dirty="0"/>
          </a:p>
          <a:p>
            <a:endParaRPr lang="en-GB" altLang="zh-CN" sz="2800" dirty="0"/>
          </a:p>
          <a:p>
            <a:endParaRPr lang="zh-CN" altLang="en-US" sz="2800" dirty="0"/>
          </a:p>
        </p:txBody>
      </p:sp>
    </p:spTree>
    <p:extLst>
      <p:ext uri="{BB962C8B-B14F-4D97-AF65-F5344CB8AC3E}">
        <p14:creationId xmlns:p14="http://schemas.microsoft.com/office/powerpoint/2010/main" val="236978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23E04-F70B-4EC2-B77C-44699ABFEFAE}"/>
              </a:ext>
            </a:extLst>
          </p:cNvPr>
          <p:cNvSpPr>
            <a:spLocks noGrp="1"/>
          </p:cNvSpPr>
          <p:nvPr>
            <p:ph type="title"/>
          </p:nvPr>
        </p:nvSpPr>
        <p:spPr/>
        <p:txBody>
          <a:bodyPr/>
          <a:lstStyle/>
          <a:p>
            <a:r>
              <a:rPr lang="en-US" altLang="zh-CN" dirty="0"/>
              <a:t>Final Assignment</a:t>
            </a:r>
            <a:endParaRPr lang="zh-CN" altLang="en-US" dirty="0"/>
          </a:p>
        </p:txBody>
      </p:sp>
      <p:sp>
        <p:nvSpPr>
          <p:cNvPr id="3" name="文本占位符 2">
            <a:extLst>
              <a:ext uri="{FF2B5EF4-FFF2-40B4-BE49-F238E27FC236}">
                <a16:creationId xmlns:a16="http://schemas.microsoft.com/office/drawing/2014/main" id="{E60A20DE-8F63-4E64-9075-185E75CFD96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357396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8768</TotalTime>
  <Words>596</Words>
  <Application>Microsoft Office PowerPoint</Application>
  <PresentationFormat>宽屏</PresentationFormat>
  <Paragraphs>112</Paragraphs>
  <Slides>11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Calibri</vt:lpstr>
      <vt:lpstr>Calibri Light</vt:lpstr>
      <vt:lpstr>Wingdings</vt:lpstr>
      <vt:lpstr>Retrospect</vt:lpstr>
      <vt:lpstr>创新研究课程 科研项目短课</vt:lpstr>
      <vt:lpstr>Course Syllabus 课程大纲</vt:lpstr>
      <vt:lpstr>Today’s agenda:</vt:lpstr>
      <vt:lpstr>Note for assignment for Week 4</vt:lpstr>
      <vt:lpstr>Brief introduction to Deep Learning</vt:lpstr>
      <vt:lpstr> </vt:lpstr>
      <vt:lpstr>https://pytorch.org/</vt:lpstr>
      <vt:lpstr>KEY FEATURES &amp; CAPABILITIES</vt:lpstr>
      <vt:lpstr>Final Assignment</vt:lpstr>
      <vt:lpstr>Final Assignment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创新研究课程 科研项目短课</dc:title>
  <dc:creator>Di Wu</dc:creator>
  <cp:lastModifiedBy>Di Wu</cp:lastModifiedBy>
  <cp:revision>131</cp:revision>
  <dcterms:created xsi:type="dcterms:W3CDTF">2018-12-06T07:09:02Z</dcterms:created>
  <dcterms:modified xsi:type="dcterms:W3CDTF">2019-05-22T12:32:44Z</dcterms:modified>
</cp:coreProperties>
</file>