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7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7" r:id="rId10"/>
    <p:sldId id="264" r:id="rId11"/>
    <p:sldId id="265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5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smtClean="0"/>
              <a:t>5/28/2019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956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F1133-3259-4C45-BABA-5B62D9C6F78D}" type="datetimeFigureOut">
              <a:rPr lang="en-US" smtClean="0"/>
              <a:t>5/28/2019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22962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F1133-3259-4C45-BABA-5B62D9C6F78D}" type="datetimeFigureOut">
              <a:rPr lang="en-US" smtClean="0"/>
              <a:t>5/28/2019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03131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F1133-3259-4C45-BABA-5B62D9C6F78D}" type="datetimeFigureOut">
              <a:rPr lang="en-US" smtClean="0"/>
              <a:t>5/28/2019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2034900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F1133-3259-4C45-BABA-5B62D9C6F78D}" type="datetimeFigureOut">
              <a:rPr lang="en-US" smtClean="0"/>
              <a:t>5/28/2019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56376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F1133-3259-4C45-BABA-5B62D9C6F78D}" type="datetimeFigureOut">
              <a:rPr lang="en-US" smtClean="0"/>
              <a:t>5/28/2019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45621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F1133-3259-4C45-BABA-5B62D9C6F78D}" type="datetimeFigureOut">
              <a:rPr lang="en-US" smtClean="0"/>
              <a:t>5/28/2019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574216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smtClean="0"/>
              <a:t>5/28/2019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8479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smtClean="0"/>
              <a:t>5/28/2019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3122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  <a:t>‹#›</a:t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1027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smtClean="0"/>
              <a:t>5/28/2019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064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smtClean="0"/>
              <a:t>5/28/2019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386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smtClean="0"/>
              <a:t>5/28/2019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728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smtClean="0"/>
              <a:t>5/28/2019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445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smtClean="0"/>
              <a:t>5/28/2019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657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smtClean="0"/>
              <a:t>5/28/2019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303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smtClean="0"/>
              <a:t>5/28/2019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935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smtClean="0"/>
              <a:t>5/28/2019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092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1CF1133-3259-4C45-BABA-5B62D9C6F78D}" type="datetimeFigureOut">
              <a:rPr lang="en-US" smtClean="0"/>
              <a:t>5/28/2019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4219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  <p:sldLayoutId id="2147483759" r:id="rId12"/>
    <p:sldLayoutId id="2147483760" r:id="rId13"/>
    <p:sldLayoutId id="2147483761" r:id="rId14"/>
    <p:sldLayoutId id="2147483762" r:id="rId15"/>
    <p:sldLayoutId id="2147483763" r:id="rId16"/>
    <p:sldLayoutId id="2147483764" r:id="rId17"/>
    <p:sldLayoutId id="2147483765" r:id="rId18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5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6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9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4.png"/><Relationship Id="rId4" Type="http://schemas.openxmlformats.org/officeDocument/2006/relationships/image" Target="../media/image1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604247" y="1873228"/>
            <a:ext cx="9144000" cy="164149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BP</a:t>
            </a:r>
            <a:r>
              <a:rPr lang="zh-CN" altLang="en-US" dirty="0"/>
              <a:t>神经网络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430249" y="2536203"/>
            <a:ext cx="8825658" cy="861420"/>
          </a:xfrm>
        </p:spPr>
        <p:txBody>
          <a:bodyPr/>
          <a:lstStyle/>
          <a:p>
            <a:r>
              <a:rPr lang="en-US" altLang="zh-CN" dirty="0"/>
              <a:t>——</a:t>
            </a:r>
            <a:r>
              <a:rPr lang="zh-CN" altLang="en-US" dirty="0"/>
              <a:t>实现人脸性别识别</a:t>
            </a:r>
          </a:p>
        </p:txBody>
      </p:sp>
    </p:spTree>
    <p:extLst>
      <p:ext uri="{BB962C8B-B14F-4D97-AF65-F5344CB8AC3E}">
        <p14:creationId xmlns:p14="http://schemas.microsoft.com/office/powerpoint/2010/main" val="28069662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内容占位符 39833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7238237"/>
              </p:ext>
            </p:extLst>
          </p:nvPr>
        </p:nvGraphicFramePr>
        <p:xfrm>
          <a:off x="1608138" y="609600"/>
          <a:ext cx="6983412" cy="554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4" r:id="rId3" imgW="3873500" imgH="3073400" progId="Equation.DSMT4">
                  <p:embed/>
                </p:oleObj>
              </mc:Choice>
              <mc:Fallback>
                <p:oleObj r:id="rId3" imgW="3873500" imgH="3073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08138" y="609600"/>
                        <a:ext cx="6983412" cy="5540375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546866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7478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3062118"/>
              </p:ext>
            </p:extLst>
          </p:nvPr>
        </p:nvGraphicFramePr>
        <p:xfrm>
          <a:off x="1189038" y="582613"/>
          <a:ext cx="7721600" cy="598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Equation" r:id="rId3" imgW="4356000" imgH="3377880" progId="Equation.DSMT4">
                  <p:embed/>
                </p:oleObj>
              </mc:Choice>
              <mc:Fallback>
                <p:oleObj name="Equation" r:id="rId3" imgW="4356000" imgH="3377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89038" y="582613"/>
                        <a:ext cx="7721600" cy="598805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459087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（</a:t>
            </a:r>
            <a:r>
              <a:rPr lang="en-US" altLang="zh-CN" sz="22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</a:t>
            </a:r>
            <a:r>
              <a:rPr lang="zh-CN" altLang="en-US" sz="22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）调整权值（反向传播算法）</a:t>
            </a:r>
            <a:br>
              <a:rPr lang="zh-CN" alt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20000" y="1228165"/>
            <a:ext cx="10233800" cy="4948798"/>
          </a:xfrm>
        </p:spPr>
        <p:txBody>
          <a:bodyPr/>
          <a:lstStyle/>
          <a:p>
            <a:r>
              <a:rPr lang="zh-CN" altLang="en-US" dirty="0"/>
              <a:t>梯度下降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  沿着梯度这个方向改变权值，将会让总的误差变大。</a:t>
            </a:r>
            <a:endParaRPr lang="en-US" altLang="zh-CN" dirty="0"/>
          </a:p>
          <a:p>
            <a:r>
              <a:rPr lang="zh-CN" altLang="en-US" dirty="0"/>
              <a:t>权值 调整：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反向传播算法：单个结点用梯度下降的方法，可以去更新权值向量。而对于多层网络结构，也推导整个网络的权值更新法则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4589" y="1623524"/>
            <a:ext cx="5740720" cy="83189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6900" y="3053760"/>
            <a:ext cx="3225966" cy="584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7185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内容占位符 40038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63201927"/>
              </p:ext>
            </p:extLst>
          </p:nvPr>
        </p:nvGraphicFramePr>
        <p:xfrm>
          <a:off x="1631950" y="144463"/>
          <a:ext cx="7386544" cy="59873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0" name="Equation" r:id="rId3" imgW="3708360" imgH="2920680" progId="Equation.DSMT4">
                  <p:embed/>
                </p:oleObj>
              </mc:Choice>
              <mc:Fallback>
                <p:oleObj name="Equation" r:id="rId3" imgW="3708360" imgH="2920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31950" y="144463"/>
                        <a:ext cx="7386544" cy="5987396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338362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F6E291-579D-4D21-8D38-7AEFCCCC01E5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9749118" cy="1333873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dirty="0"/>
              <a:t>实验步骤与结果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59A7D7AC-51E9-44D5-BDD1-6879BC447D48}"/>
              </a:ext>
            </a:extLst>
          </p:cNvPr>
          <p:cNvSpPr txBox="1">
            <a:spLocks/>
          </p:cNvSpPr>
          <p:nvPr/>
        </p:nvSpPr>
        <p:spPr>
          <a:xfrm>
            <a:off x="838200" y="1456657"/>
            <a:ext cx="9888659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altLang="zh-CN" sz="2400" dirty="0"/>
              <a:t>1. </a:t>
            </a:r>
            <a:r>
              <a:rPr lang="zh-CN" altLang="en-US" sz="2400" dirty="0"/>
              <a:t>爬取图片，构成数据集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分别爬取</a:t>
            </a:r>
            <a:r>
              <a:rPr lang="en-US" altLang="zh-CN" dirty="0"/>
              <a:t>50</a:t>
            </a:r>
            <a:r>
              <a:rPr lang="zh-CN" altLang="en-US" dirty="0"/>
              <a:t>位男、女明星，每位明星</a:t>
            </a:r>
            <a:r>
              <a:rPr lang="en-US" altLang="zh-CN" dirty="0"/>
              <a:t>10</a:t>
            </a:r>
            <a:r>
              <a:rPr lang="zh-CN" altLang="en-US" dirty="0"/>
              <a:t>张图片</a:t>
            </a:r>
            <a:endParaRPr lang="en-US" altLang="zh-CN" dirty="0"/>
          </a:p>
          <a:p>
            <a:pPr marL="0" indent="0">
              <a:buFont typeface="Wingdings 3" charset="2"/>
              <a:buNone/>
            </a:pPr>
            <a:r>
              <a:rPr lang="en-US" altLang="zh-CN" dirty="0"/>
              <a:t>	</a:t>
            </a:r>
            <a:r>
              <a:rPr lang="zh-CN" altLang="en-US" dirty="0"/>
              <a:t>利用</a:t>
            </a:r>
            <a:r>
              <a:rPr lang="en-US" altLang="zh-CN" dirty="0" err="1"/>
              <a:t>dlib.get_frontal_face_detector</a:t>
            </a:r>
            <a:r>
              <a:rPr lang="en-US" altLang="zh-CN" dirty="0"/>
              <a:t>()</a:t>
            </a:r>
            <a:r>
              <a:rPr lang="zh-CN" altLang="en-US" dirty="0"/>
              <a:t>检测人脸，</a:t>
            </a:r>
            <a:endParaRPr lang="en-US" altLang="zh-CN" dirty="0"/>
          </a:p>
          <a:p>
            <a:pPr marL="0" indent="0">
              <a:buFont typeface="Wingdings 3" charset="2"/>
              <a:buNone/>
            </a:pPr>
            <a:r>
              <a:rPr lang="en-US" altLang="zh-CN" dirty="0"/>
              <a:t>	</a:t>
            </a:r>
            <a:r>
              <a:rPr lang="zh-CN" altLang="en-US" dirty="0"/>
              <a:t>清洗图片</a:t>
            </a:r>
            <a:endParaRPr lang="en-US" altLang="zh-CN" dirty="0"/>
          </a:p>
          <a:p>
            <a:pPr marL="0" indent="0">
              <a:buFont typeface="Wingdings 3" charset="2"/>
              <a:buNone/>
            </a:pPr>
            <a:r>
              <a:rPr lang="en-US" altLang="zh-CN" dirty="0"/>
              <a:t>	</a:t>
            </a:r>
            <a:r>
              <a:rPr lang="zh-CN" altLang="en-US" dirty="0"/>
              <a:t>训练集：</a:t>
            </a:r>
            <a:endParaRPr lang="en-US" altLang="zh-CN" dirty="0"/>
          </a:p>
          <a:p>
            <a:pPr marL="0" indent="0">
              <a:buFont typeface="Wingdings 3" charset="2"/>
              <a:buNone/>
            </a:pPr>
            <a:r>
              <a:rPr lang="en-US" altLang="zh-CN" dirty="0"/>
              <a:t>		female:329		male:320</a:t>
            </a:r>
          </a:p>
          <a:p>
            <a:pPr marL="0" indent="0">
              <a:buFont typeface="Wingdings 3" charset="2"/>
              <a:buNone/>
            </a:pPr>
            <a:r>
              <a:rPr lang="en-US" altLang="zh-CN" dirty="0"/>
              <a:t>	</a:t>
            </a:r>
            <a:r>
              <a:rPr lang="zh-CN" altLang="en-US" dirty="0"/>
              <a:t>测试集：</a:t>
            </a:r>
            <a:endParaRPr lang="en-US" altLang="zh-CN" dirty="0"/>
          </a:p>
          <a:p>
            <a:pPr marL="0" indent="0">
              <a:buFont typeface="Wingdings 3" charset="2"/>
              <a:buNone/>
            </a:pPr>
            <a:r>
              <a:rPr lang="en-US" altLang="zh-CN" dirty="0"/>
              <a:t>		female:100		male:99</a:t>
            </a:r>
          </a:p>
          <a:p>
            <a:pPr marL="0" indent="0">
              <a:buFont typeface="Wingdings 3" charset="2"/>
              <a:buNone/>
            </a:pPr>
            <a:r>
              <a:rPr lang="en-US" altLang="zh-CN" dirty="0"/>
              <a:t>	</a:t>
            </a:r>
          </a:p>
          <a:p>
            <a:pPr marL="0" indent="0">
              <a:buFont typeface="Wingdings 3" charset="2"/>
              <a:buNone/>
            </a:pPr>
            <a:r>
              <a:rPr lang="en-US" altLang="zh-CN" dirty="0"/>
              <a:t>    </a:t>
            </a:r>
          </a:p>
          <a:p>
            <a:pPr marL="0" indent="0">
              <a:buFont typeface="Wingdings 3" charset="2"/>
              <a:buNone/>
            </a:pPr>
            <a:endParaRPr lang="zh-CN" altLang="en-US" dirty="0"/>
          </a:p>
          <a:p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707C36C-F3E6-4924-AD56-B1DAF9C60A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0024" y="1841728"/>
            <a:ext cx="3736835" cy="191176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191C311-ED26-4567-AF22-8F2839C891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0024" y="4092803"/>
            <a:ext cx="3736836" cy="1911769"/>
          </a:xfrm>
          <a:prstGeom prst="rect">
            <a:avLst/>
          </a:prstGeom>
        </p:spPr>
      </p:pic>
      <p:sp>
        <p:nvSpPr>
          <p:cNvPr id="9" name="流程图: 接点 8">
            <a:extLst>
              <a:ext uri="{FF2B5EF4-FFF2-40B4-BE49-F238E27FC236}">
                <a16:creationId xmlns:a16="http://schemas.microsoft.com/office/drawing/2014/main" id="{96B3032A-322D-43E7-8038-BE9D1AE7DF7F}"/>
              </a:ext>
            </a:extLst>
          </p:cNvPr>
          <p:cNvSpPr/>
          <p:nvPr/>
        </p:nvSpPr>
        <p:spPr>
          <a:xfrm>
            <a:off x="1138990" y="2069431"/>
            <a:ext cx="144379" cy="144379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流程图: 接点 9">
            <a:extLst>
              <a:ext uri="{FF2B5EF4-FFF2-40B4-BE49-F238E27FC236}">
                <a16:creationId xmlns:a16="http://schemas.microsoft.com/office/drawing/2014/main" id="{7C255DA4-1034-465B-9F2B-F25ACF01FA4D}"/>
              </a:ext>
            </a:extLst>
          </p:cNvPr>
          <p:cNvSpPr/>
          <p:nvPr/>
        </p:nvSpPr>
        <p:spPr>
          <a:xfrm>
            <a:off x="1138990" y="4253163"/>
            <a:ext cx="144379" cy="144379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流程图: 接点 10">
            <a:extLst>
              <a:ext uri="{FF2B5EF4-FFF2-40B4-BE49-F238E27FC236}">
                <a16:creationId xmlns:a16="http://schemas.microsoft.com/office/drawing/2014/main" id="{A446D487-8951-4B0B-9F01-CC54ABC4C09A}"/>
              </a:ext>
            </a:extLst>
          </p:cNvPr>
          <p:cNvSpPr/>
          <p:nvPr/>
        </p:nvSpPr>
        <p:spPr>
          <a:xfrm>
            <a:off x="1138990" y="3396247"/>
            <a:ext cx="144379" cy="144379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46910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>
            <a:extLst>
              <a:ext uri="{FF2B5EF4-FFF2-40B4-BE49-F238E27FC236}">
                <a16:creationId xmlns:a16="http://schemas.microsoft.com/office/drawing/2014/main" id="{730620C7-FCEC-42CE-803C-3E1DF8EFABC2}"/>
              </a:ext>
            </a:extLst>
          </p:cNvPr>
          <p:cNvSpPr txBox="1">
            <a:spLocks/>
          </p:cNvSpPr>
          <p:nvPr/>
        </p:nvSpPr>
        <p:spPr>
          <a:xfrm>
            <a:off x="838200" y="1139157"/>
            <a:ext cx="9888659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altLang="zh-CN" sz="2400" dirty="0"/>
              <a:t>2. </a:t>
            </a:r>
            <a:r>
              <a:rPr lang="zh-CN" altLang="en-US" sz="2400" dirty="0"/>
              <a:t>框出人脸区域并保存</a:t>
            </a:r>
            <a:r>
              <a:rPr lang="en-US" altLang="zh-CN" dirty="0"/>
              <a:t>	</a:t>
            </a:r>
          </a:p>
          <a:p>
            <a:pPr marL="0" indent="0">
              <a:buFont typeface="Wingdings 3" charset="2"/>
              <a:buNone/>
            </a:pPr>
            <a:r>
              <a:rPr lang="en-US" altLang="zh-CN" dirty="0"/>
              <a:t>	</a:t>
            </a:r>
            <a:r>
              <a:rPr lang="zh-CN" altLang="en-US" dirty="0"/>
              <a:t>利用</a:t>
            </a:r>
            <a:r>
              <a:rPr lang="en-US" altLang="zh-CN" dirty="0" err="1"/>
              <a:t>dlib</a:t>
            </a:r>
            <a:r>
              <a:rPr lang="zh-CN" altLang="en-US" dirty="0"/>
              <a:t>的</a:t>
            </a:r>
            <a:r>
              <a:rPr lang="en-US" altLang="zh-CN" dirty="0"/>
              <a:t>get_	</a:t>
            </a:r>
            <a:r>
              <a:rPr lang="en-US" altLang="zh-CN" dirty="0" err="1"/>
              <a:t>frontal_face_detector</a:t>
            </a:r>
            <a:r>
              <a:rPr lang="en-US" altLang="zh-CN" dirty="0"/>
              <a:t>()</a:t>
            </a:r>
            <a:r>
              <a:rPr lang="zh-CN" altLang="en-US" dirty="0"/>
              <a:t>正向人脸检测器，进行人脸检测，提</a:t>
            </a:r>
            <a:r>
              <a:rPr lang="en-US" altLang="zh-CN" dirty="0"/>
              <a:t>		</a:t>
            </a:r>
            <a:r>
              <a:rPr lang="zh-CN" altLang="en-US" dirty="0"/>
              <a:t>取人脸外部矩形框</a:t>
            </a:r>
            <a:endParaRPr lang="en-US" altLang="zh-CN" dirty="0"/>
          </a:p>
          <a:p>
            <a:pPr marL="0" indent="0">
              <a:buFont typeface="Wingdings 3" charset="2"/>
              <a:buNone/>
            </a:pPr>
            <a:r>
              <a:rPr lang="en-US" altLang="zh-CN" dirty="0"/>
              <a:t>	</a:t>
            </a:r>
            <a:r>
              <a:rPr lang="zh-CN" altLang="en-US" dirty="0"/>
              <a:t>将人脸区域保存为</a:t>
            </a:r>
            <a:r>
              <a:rPr lang="en-US" altLang="zh-CN" dirty="0"/>
              <a:t>jpg</a:t>
            </a:r>
            <a:r>
              <a:rPr lang="zh-CN" altLang="en-US" dirty="0"/>
              <a:t>格式文件</a:t>
            </a:r>
            <a:endParaRPr lang="en-US" altLang="zh-CN" dirty="0"/>
          </a:p>
          <a:p>
            <a:pPr marL="0" indent="0">
              <a:buFont typeface="Wingdings 3" charset="2"/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sz="2400" dirty="0"/>
              <a:t>3. </a:t>
            </a:r>
            <a:r>
              <a:rPr lang="zh-CN" altLang="en-US" sz="2400" dirty="0"/>
              <a:t>将人脸图片灰度化，改为</a:t>
            </a:r>
            <a:r>
              <a:rPr lang="en-US" altLang="zh-CN" sz="2400" dirty="0"/>
              <a:t>28*28</a:t>
            </a:r>
            <a:r>
              <a:rPr lang="zh-CN" altLang="en-US" sz="2400" dirty="0"/>
              <a:t>大小，并做标签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	</a:t>
            </a:r>
            <a:r>
              <a:rPr lang="zh-CN" altLang="en-US" sz="2400" dirty="0"/>
              <a:t>规定标签</a:t>
            </a:r>
            <a:r>
              <a:rPr lang="en-US" altLang="zh-CN" sz="2400" dirty="0"/>
              <a:t>0</a:t>
            </a:r>
            <a:r>
              <a:rPr lang="zh-CN" altLang="en-US" sz="2400" dirty="0"/>
              <a:t>为女性，</a:t>
            </a:r>
            <a:r>
              <a:rPr lang="en-US" altLang="zh-CN" sz="2400" dirty="0"/>
              <a:t>1</a:t>
            </a:r>
            <a:r>
              <a:rPr lang="zh-CN" altLang="en-US" sz="2400" dirty="0"/>
              <a:t>为男性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	</a:t>
            </a:r>
          </a:p>
          <a:p>
            <a:pPr marL="0" indent="0">
              <a:buFont typeface="Wingdings 3" charset="2"/>
              <a:buNone/>
            </a:pPr>
            <a:r>
              <a:rPr lang="en-US" altLang="zh-CN" dirty="0"/>
              <a:t>    </a:t>
            </a:r>
          </a:p>
          <a:p>
            <a:pPr marL="0" indent="0">
              <a:buFont typeface="Wingdings 3" charset="2"/>
              <a:buNone/>
            </a:pPr>
            <a:endParaRPr lang="zh-CN" altLang="en-US" dirty="0"/>
          </a:p>
          <a:p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6081532-5275-429F-8E05-B9A83569E8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0054"/>
          <a:stretch/>
        </p:blipFill>
        <p:spPr>
          <a:xfrm>
            <a:off x="1465141" y="4303052"/>
            <a:ext cx="4522370" cy="2081038"/>
          </a:xfrm>
          <a:prstGeom prst="rect">
            <a:avLst/>
          </a:prstGeom>
        </p:spPr>
      </p:pic>
      <p:sp>
        <p:nvSpPr>
          <p:cNvPr id="4" name="流程图: 接点 3">
            <a:extLst>
              <a:ext uri="{FF2B5EF4-FFF2-40B4-BE49-F238E27FC236}">
                <a16:creationId xmlns:a16="http://schemas.microsoft.com/office/drawing/2014/main" id="{8882EB67-FF5C-4C42-A281-92643B12A446}"/>
              </a:ext>
            </a:extLst>
          </p:cNvPr>
          <p:cNvSpPr/>
          <p:nvPr/>
        </p:nvSpPr>
        <p:spPr>
          <a:xfrm>
            <a:off x="1110248" y="1771315"/>
            <a:ext cx="144379" cy="144379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流程图: 接点 4">
            <a:extLst>
              <a:ext uri="{FF2B5EF4-FFF2-40B4-BE49-F238E27FC236}">
                <a16:creationId xmlns:a16="http://schemas.microsoft.com/office/drawing/2014/main" id="{68E0FA93-CF16-48B7-9D48-0DC399F6C786}"/>
              </a:ext>
            </a:extLst>
          </p:cNvPr>
          <p:cNvSpPr/>
          <p:nvPr/>
        </p:nvSpPr>
        <p:spPr>
          <a:xfrm>
            <a:off x="1110248" y="2488362"/>
            <a:ext cx="144379" cy="144379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流程图: 接点 5">
            <a:extLst>
              <a:ext uri="{FF2B5EF4-FFF2-40B4-BE49-F238E27FC236}">
                <a16:creationId xmlns:a16="http://schemas.microsoft.com/office/drawing/2014/main" id="{2F31A481-AC5B-4A34-B2A9-63C87030FB50}"/>
              </a:ext>
            </a:extLst>
          </p:cNvPr>
          <p:cNvSpPr/>
          <p:nvPr/>
        </p:nvSpPr>
        <p:spPr>
          <a:xfrm>
            <a:off x="1110248" y="3894221"/>
            <a:ext cx="144379" cy="144379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76977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>
            <a:extLst>
              <a:ext uri="{FF2B5EF4-FFF2-40B4-BE49-F238E27FC236}">
                <a16:creationId xmlns:a16="http://schemas.microsoft.com/office/drawing/2014/main" id="{034CC3C5-0A24-4449-A1D8-73A3B158F762}"/>
              </a:ext>
            </a:extLst>
          </p:cNvPr>
          <p:cNvSpPr txBox="1">
            <a:spLocks/>
          </p:cNvSpPr>
          <p:nvPr/>
        </p:nvSpPr>
        <p:spPr>
          <a:xfrm>
            <a:off x="838200" y="1177257"/>
            <a:ext cx="9888659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altLang="zh-CN" sz="2400" dirty="0"/>
              <a:t>4. </a:t>
            </a:r>
            <a:r>
              <a:rPr lang="zh-CN" altLang="en-US" sz="2400" dirty="0"/>
              <a:t>训练</a:t>
            </a:r>
            <a:endParaRPr lang="en-US" altLang="zh-CN" sz="2400" dirty="0"/>
          </a:p>
          <a:p>
            <a:pPr marL="0" indent="0">
              <a:buFont typeface="Wingdings 3" charset="2"/>
              <a:buNone/>
            </a:pPr>
            <a:r>
              <a:rPr lang="en-US" altLang="zh-CN" dirty="0"/>
              <a:t>	</a:t>
            </a:r>
            <a:r>
              <a:rPr lang="zh-CN" altLang="en-US" dirty="0"/>
              <a:t>输入</a:t>
            </a:r>
            <a:endParaRPr lang="en-US" altLang="zh-CN" dirty="0"/>
          </a:p>
          <a:p>
            <a:pPr marL="0" indent="0">
              <a:buFont typeface="Wingdings 3" charset="2"/>
              <a:buNone/>
            </a:pPr>
            <a:r>
              <a:rPr lang="en-US" altLang="zh-CN" dirty="0"/>
              <a:t>		</a:t>
            </a:r>
            <a:r>
              <a:rPr lang="zh-CN" altLang="en-US" dirty="0"/>
              <a:t>读取每一张图片灰度值矩阵，将（</a:t>
            </a:r>
            <a:r>
              <a:rPr lang="en-US" altLang="zh-CN" dirty="0"/>
              <a:t>28</a:t>
            </a:r>
            <a:r>
              <a:rPr lang="zh-CN" altLang="en-US" dirty="0"/>
              <a:t>，</a:t>
            </a:r>
            <a:r>
              <a:rPr lang="en-US" altLang="zh-CN" dirty="0"/>
              <a:t>28</a:t>
            </a:r>
            <a:r>
              <a:rPr lang="zh-CN" altLang="en-US" dirty="0"/>
              <a:t>）变为（</a:t>
            </a:r>
            <a:r>
              <a:rPr lang="en-US" altLang="zh-CN" dirty="0"/>
              <a:t>784</a:t>
            </a:r>
            <a:r>
              <a:rPr lang="zh-CN" altLang="en-US" dirty="0"/>
              <a:t>，</a:t>
            </a:r>
            <a:r>
              <a:rPr lang="en-US" altLang="zh-CN" dirty="0"/>
              <a:t>1</a:t>
            </a:r>
            <a:r>
              <a:rPr lang="zh-CN" altLang="en-US" dirty="0"/>
              <a:t>），以列向量形式扩</a:t>
            </a:r>
            <a:r>
              <a:rPr lang="en-US" altLang="zh-CN" dirty="0"/>
              <a:t>		</a:t>
            </a:r>
            <a:r>
              <a:rPr lang="zh-CN" altLang="en-US" dirty="0"/>
              <a:t>展成输入矩阵</a:t>
            </a:r>
            <a:r>
              <a:rPr lang="en-US" altLang="zh-CN" dirty="0"/>
              <a:t>X</a:t>
            </a:r>
            <a:r>
              <a:rPr lang="zh-CN" altLang="en-US" dirty="0"/>
              <a:t>。</a:t>
            </a:r>
            <a:r>
              <a:rPr lang="en-US" altLang="zh-CN" dirty="0"/>
              <a:t>   </a:t>
            </a:r>
          </a:p>
          <a:p>
            <a:pPr marL="0" indent="0">
              <a:buFont typeface="Wingdings 3" charset="2"/>
              <a:buNone/>
            </a:pPr>
            <a:r>
              <a:rPr lang="en-US" altLang="zh-CN" dirty="0"/>
              <a:t>	</a:t>
            </a:r>
            <a:r>
              <a:rPr lang="zh-CN" altLang="en-US" dirty="0"/>
              <a:t>输入层、隐藏层、输出层</a:t>
            </a:r>
            <a:endParaRPr lang="en-US" altLang="zh-CN" dirty="0"/>
          </a:p>
          <a:p>
            <a:pPr marL="0" indent="0">
              <a:buFont typeface="Wingdings 3" charset="2"/>
              <a:buNone/>
            </a:pPr>
            <a:r>
              <a:rPr lang="en-US" altLang="zh-CN" dirty="0"/>
              <a:t>	 </a:t>
            </a:r>
          </a:p>
          <a:p>
            <a:pPr marL="0" indent="0">
              <a:buFont typeface="Wingdings 3" charset="2"/>
              <a:buNone/>
            </a:pPr>
            <a:endParaRPr lang="zh-CN" altLang="en-US" dirty="0"/>
          </a:p>
          <a:p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C7B53F4-1F71-4149-A768-B54457D4B0A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9987" y="3148263"/>
            <a:ext cx="5187849" cy="3709737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流程图: 接点 4">
            <a:extLst>
              <a:ext uri="{FF2B5EF4-FFF2-40B4-BE49-F238E27FC236}">
                <a16:creationId xmlns:a16="http://schemas.microsoft.com/office/drawing/2014/main" id="{A718310F-3F2B-4ADA-B097-5302D7D1990F}"/>
              </a:ext>
            </a:extLst>
          </p:cNvPr>
          <p:cNvSpPr/>
          <p:nvPr/>
        </p:nvSpPr>
        <p:spPr>
          <a:xfrm>
            <a:off x="1106905" y="1809415"/>
            <a:ext cx="144379" cy="144379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流程图: 接点 5">
            <a:extLst>
              <a:ext uri="{FF2B5EF4-FFF2-40B4-BE49-F238E27FC236}">
                <a16:creationId xmlns:a16="http://schemas.microsoft.com/office/drawing/2014/main" id="{A53A2ACD-2768-4469-86C9-80EA0EF3BF03}"/>
              </a:ext>
            </a:extLst>
          </p:cNvPr>
          <p:cNvSpPr/>
          <p:nvPr/>
        </p:nvSpPr>
        <p:spPr>
          <a:xfrm>
            <a:off x="1106904" y="2992352"/>
            <a:ext cx="144379" cy="144379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20310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>
            <a:extLst>
              <a:ext uri="{FF2B5EF4-FFF2-40B4-BE49-F238E27FC236}">
                <a16:creationId xmlns:a16="http://schemas.microsoft.com/office/drawing/2014/main" id="{CCA3AAFC-8A5F-4272-A38C-C963005ECB78}"/>
              </a:ext>
            </a:extLst>
          </p:cNvPr>
          <p:cNvSpPr txBox="1">
            <a:spLocks/>
          </p:cNvSpPr>
          <p:nvPr/>
        </p:nvSpPr>
        <p:spPr>
          <a:xfrm>
            <a:off x="838200" y="1164557"/>
            <a:ext cx="9888659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altLang="zh-CN" dirty="0"/>
              <a:t>	</a:t>
            </a:r>
            <a:r>
              <a:rPr lang="zh-CN" altLang="en-US" dirty="0"/>
              <a:t>信息正向传播，误差反向传播</a:t>
            </a:r>
            <a:endParaRPr lang="en-US" altLang="zh-CN" dirty="0"/>
          </a:p>
          <a:p>
            <a:pPr marL="0" indent="0">
              <a:buFont typeface="Wingdings 3" charset="2"/>
              <a:buNone/>
            </a:pPr>
            <a:r>
              <a:rPr lang="en-US" altLang="zh-CN" dirty="0"/>
              <a:t>	</a:t>
            </a:r>
            <a:r>
              <a:rPr lang="zh-CN" altLang="en-US" dirty="0"/>
              <a:t>迭代次数（</a:t>
            </a:r>
            <a:r>
              <a:rPr lang="en-US" altLang="zh-CN" dirty="0"/>
              <a:t>epoch = 300</a:t>
            </a:r>
            <a:r>
              <a:rPr lang="zh-CN" altLang="en-US" dirty="0"/>
              <a:t>）</a:t>
            </a:r>
            <a:endParaRPr lang="en-US" altLang="zh-CN" dirty="0"/>
          </a:p>
          <a:p>
            <a:pPr marL="0" indent="0">
              <a:buFont typeface="Wingdings 3" charset="2"/>
              <a:buNone/>
            </a:pPr>
            <a:r>
              <a:rPr lang="en-US" altLang="zh-CN" dirty="0"/>
              <a:t>	</a:t>
            </a:r>
            <a:r>
              <a:rPr lang="zh-CN" altLang="en-US" dirty="0"/>
              <a:t>激活函数</a:t>
            </a:r>
            <a:endParaRPr lang="en-US" altLang="zh-CN" dirty="0"/>
          </a:p>
          <a:p>
            <a:pPr marL="0" indent="0">
              <a:buFont typeface="Wingdings 3" charset="2"/>
              <a:buNone/>
            </a:pPr>
            <a:r>
              <a:rPr lang="en-US" altLang="zh-CN" dirty="0"/>
              <a:t>		</a:t>
            </a:r>
            <a:r>
              <a:rPr lang="zh-CN" altLang="en-US" dirty="0"/>
              <a:t>二分类问题，使用</a:t>
            </a:r>
            <a:r>
              <a:rPr lang="en-US" altLang="zh-CN" dirty="0"/>
              <a:t>sigmoid</a:t>
            </a:r>
            <a:r>
              <a:rPr lang="zh-CN" altLang="en-US" dirty="0"/>
              <a:t>函数</a:t>
            </a:r>
            <a:endParaRPr lang="en-US" altLang="zh-CN" dirty="0"/>
          </a:p>
          <a:p>
            <a:pPr marL="0" indent="0">
              <a:buFont typeface="Wingdings 3" charset="2"/>
              <a:buNone/>
            </a:pPr>
            <a:r>
              <a:rPr lang="en-US" altLang="zh-CN" dirty="0"/>
              <a:t>	 	y&gt;0.5: male</a:t>
            </a:r>
          </a:p>
          <a:p>
            <a:pPr marL="0" indent="0">
              <a:buFont typeface="Wingdings 3" charset="2"/>
              <a:buNone/>
            </a:pPr>
            <a:r>
              <a:rPr lang="en-US" altLang="zh-CN" dirty="0"/>
              <a:t>		y</a:t>
            </a:r>
            <a:r>
              <a:rPr lang="zh-CN" altLang="en-US" dirty="0"/>
              <a:t>≤</a:t>
            </a:r>
            <a:r>
              <a:rPr lang="en-US" altLang="zh-CN" dirty="0"/>
              <a:t>0.5: female</a:t>
            </a:r>
          </a:p>
          <a:p>
            <a:pPr marL="0" indent="0">
              <a:buFont typeface="Wingdings 3" charset="2"/>
              <a:buNone/>
            </a:pPr>
            <a:endParaRPr lang="zh-CN" altLang="en-US" dirty="0"/>
          </a:p>
          <a:p>
            <a:endParaRPr lang="zh-CN" altLang="en-US" dirty="0"/>
          </a:p>
        </p:txBody>
      </p:sp>
      <p:pic>
        <p:nvPicPr>
          <p:cNvPr id="3" name="图片 2" descr="âsigmoidå½æ°å¾åâçå¾çæç´¢ç»æ">
            <a:extLst>
              <a:ext uri="{FF2B5EF4-FFF2-40B4-BE49-F238E27FC236}">
                <a16:creationId xmlns:a16="http://schemas.microsoft.com/office/drawing/2014/main" id="{D94B6F50-E1AD-46DE-B140-B6295A98159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8722" y="3860800"/>
            <a:ext cx="3429000" cy="275272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流程图: 接点 3">
            <a:extLst>
              <a:ext uri="{FF2B5EF4-FFF2-40B4-BE49-F238E27FC236}">
                <a16:creationId xmlns:a16="http://schemas.microsoft.com/office/drawing/2014/main" id="{05876ED4-D791-4A15-AC44-F742C74E7667}"/>
              </a:ext>
            </a:extLst>
          </p:cNvPr>
          <p:cNvSpPr/>
          <p:nvPr/>
        </p:nvSpPr>
        <p:spPr>
          <a:xfrm>
            <a:off x="1138986" y="1735293"/>
            <a:ext cx="144379" cy="144379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流程图: 接点 4">
            <a:extLst>
              <a:ext uri="{FF2B5EF4-FFF2-40B4-BE49-F238E27FC236}">
                <a16:creationId xmlns:a16="http://schemas.microsoft.com/office/drawing/2014/main" id="{BBAF08B7-32A2-40EA-8871-57096434A2E8}"/>
              </a:ext>
            </a:extLst>
          </p:cNvPr>
          <p:cNvSpPr/>
          <p:nvPr/>
        </p:nvSpPr>
        <p:spPr>
          <a:xfrm>
            <a:off x="1138986" y="1313750"/>
            <a:ext cx="144379" cy="144379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流程图: 接点 5">
            <a:extLst>
              <a:ext uri="{FF2B5EF4-FFF2-40B4-BE49-F238E27FC236}">
                <a16:creationId xmlns:a16="http://schemas.microsoft.com/office/drawing/2014/main" id="{DE49420B-3A7D-4414-A17D-7ED2310CCC36}"/>
              </a:ext>
            </a:extLst>
          </p:cNvPr>
          <p:cNvSpPr/>
          <p:nvPr/>
        </p:nvSpPr>
        <p:spPr>
          <a:xfrm>
            <a:off x="1138986" y="2153097"/>
            <a:ext cx="144379" cy="144379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11053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>
            <a:extLst>
              <a:ext uri="{FF2B5EF4-FFF2-40B4-BE49-F238E27FC236}">
                <a16:creationId xmlns:a16="http://schemas.microsoft.com/office/drawing/2014/main" id="{722DD200-F7FF-4739-BE9C-15AF4DC620F5}"/>
              </a:ext>
            </a:extLst>
          </p:cNvPr>
          <p:cNvSpPr txBox="1">
            <a:spLocks/>
          </p:cNvSpPr>
          <p:nvPr/>
        </p:nvSpPr>
        <p:spPr>
          <a:xfrm>
            <a:off x="838200" y="1202657"/>
            <a:ext cx="9888659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altLang="zh-CN" sz="2400" dirty="0"/>
              <a:t>5. </a:t>
            </a:r>
            <a:r>
              <a:rPr lang="zh-CN" altLang="en-US" sz="2400" dirty="0"/>
              <a:t>测试</a:t>
            </a:r>
            <a:endParaRPr lang="en-US" altLang="zh-CN" sz="2400" dirty="0"/>
          </a:p>
          <a:p>
            <a:pPr marL="0" indent="0">
              <a:buFont typeface="Wingdings 3" charset="2"/>
              <a:buNone/>
            </a:pPr>
            <a:r>
              <a:rPr lang="en-US" altLang="zh-CN" dirty="0"/>
              <a:t>	</a:t>
            </a:r>
            <a:r>
              <a:rPr lang="zh-CN" altLang="en-US" dirty="0"/>
              <a:t>使用</a:t>
            </a:r>
            <a:r>
              <a:rPr lang="en-US" altLang="zh-CN" dirty="0"/>
              <a:t>99</a:t>
            </a:r>
            <a:r>
              <a:rPr lang="zh-CN" altLang="en-US" dirty="0"/>
              <a:t>张男性图片和</a:t>
            </a:r>
            <a:r>
              <a:rPr lang="en-US" altLang="zh-CN" dirty="0"/>
              <a:t>100</a:t>
            </a:r>
            <a:r>
              <a:rPr lang="zh-CN" altLang="en-US" dirty="0"/>
              <a:t>张女性图片进行测试，测试图片的前期处理和训练图片的</a:t>
            </a:r>
            <a:r>
              <a:rPr lang="en-US" altLang="zh-CN" dirty="0"/>
              <a:t>	</a:t>
            </a:r>
            <a:r>
              <a:rPr lang="zh-CN" altLang="en-US" dirty="0"/>
              <a:t>前期处理一样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2400" dirty="0"/>
              <a:t>6. </a:t>
            </a:r>
            <a:r>
              <a:rPr lang="zh-CN" altLang="en-US" sz="2400" dirty="0"/>
              <a:t>结果</a:t>
            </a:r>
            <a:r>
              <a:rPr lang="en-US" altLang="zh-CN" dirty="0"/>
              <a:t>	 </a:t>
            </a:r>
          </a:p>
          <a:p>
            <a:pPr marL="0" indent="0">
              <a:buFont typeface="Wingdings 3" charset="2"/>
              <a:buNone/>
            </a:pPr>
            <a:endParaRPr lang="zh-CN" altLang="en-US" dirty="0"/>
          </a:p>
          <a:p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7AB16A7-91B0-4135-96D5-489C3765E2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891" y="3086226"/>
            <a:ext cx="4572638" cy="275310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9B8EFD7-E686-4606-B355-F89F6A2FD2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4221" y="3086225"/>
            <a:ext cx="4572638" cy="2753109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EECD5C4-E0CB-4B27-AA25-54AE7E22953C}"/>
              </a:ext>
            </a:extLst>
          </p:cNvPr>
          <p:cNvSpPr txBox="1"/>
          <p:nvPr/>
        </p:nvSpPr>
        <p:spPr>
          <a:xfrm>
            <a:off x="1209890" y="6019800"/>
            <a:ext cx="5203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The best group :  hid = 40 , </a:t>
            </a:r>
            <a:r>
              <a:rPr lang="en-US" altLang="zh-CN" dirty="0" err="1"/>
              <a:t>learning_rate</a:t>
            </a:r>
            <a:r>
              <a:rPr lang="en-US" altLang="zh-CN" dirty="0"/>
              <a:t> = 0.5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1164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33369"/>
          </a:xfrm>
        </p:spPr>
        <p:txBody>
          <a:bodyPr>
            <a:normAutofit/>
          </a:bodyPr>
          <a:lstStyle/>
          <a:p>
            <a:pPr algn="ctr"/>
            <a:r>
              <a:rPr lang="zh-CN" altLang="en-US" sz="3200" dirty="0"/>
              <a:t>神经网络基本知识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20000" y="1825625"/>
            <a:ext cx="9888659" cy="4351338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/>
              <a:t>人工神经网络、人工神经元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sz="2000" dirty="0"/>
              <a:t>     人工神经网络是生物神经网络的某种模型</a:t>
            </a:r>
            <a:r>
              <a:rPr lang="en-US" altLang="zh-CN" sz="2000" dirty="0"/>
              <a:t>(</a:t>
            </a:r>
            <a:r>
              <a:rPr lang="zh-CN" altLang="en-US" sz="2000" dirty="0"/>
              <a:t>数学模型</a:t>
            </a:r>
            <a:r>
              <a:rPr lang="en-US" altLang="zh-CN" sz="2000" dirty="0"/>
              <a:t>)</a:t>
            </a:r>
            <a:r>
              <a:rPr lang="zh-CN" altLang="en-US" sz="2000" dirty="0"/>
              <a:t>，也是对生物神经网络的模仿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    其中的基本处理单元为人工神经元，大量的人工神经网络以某种方式连接，形成了人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     工神经网络</a:t>
            </a:r>
          </a:p>
          <a:p>
            <a:r>
              <a:rPr lang="zh-CN" altLang="en-US" dirty="0"/>
              <a:t>人工神经元模型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en-US" altLang="zh-CN" sz="2200" dirty="0">
                <a:latin typeface="宋体" panose="02010600030101010101" pitchFamily="2" charset="-122"/>
                <a:ea typeface="宋体" panose="02010600030101010101" pitchFamily="2" charset="-122"/>
              </a:rPr>
              <a:t>☉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神经元模型及其三要素</a:t>
            </a:r>
            <a:endParaRPr lang="en-US" altLang="zh-CN" sz="2200" dirty="0"/>
          </a:p>
          <a:p>
            <a:pPr marL="0" indent="0">
              <a:buNone/>
            </a:pPr>
            <a:r>
              <a:rPr lang="en-US" altLang="zh-CN" sz="2200" dirty="0">
                <a:latin typeface="宋体" panose="02010600030101010101" pitchFamily="2" charset="-122"/>
                <a:ea typeface="宋体" panose="02010600030101010101" pitchFamily="2" charset="-122"/>
              </a:rPr>
              <a:t>  ☉sigmoid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函数</a:t>
            </a:r>
            <a:endParaRPr lang="en-US" altLang="zh-CN" sz="2200" dirty="0"/>
          </a:p>
          <a:p>
            <a:r>
              <a:rPr lang="zh-CN" altLang="en-US" dirty="0"/>
              <a:t>前馈神经网络模型</a:t>
            </a:r>
            <a:endParaRPr lang="en-US" altLang="zh-CN" dirty="0"/>
          </a:p>
          <a:p>
            <a:r>
              <a:rPr lang="en-US" altLang="zh-CN" dirty="0"/>
              <a:t>BP</a:t>
            </a:r>
            <a:r>
              <a:rPr lang="zh-CN" altLang="en-US" dirty="0"/>
              <a:t>神经网络</a:t>
            </a:r>
            <a:r>
              <a:rPr lang="en-US" altLang="zh-CN" dirty="0"/>
              <a:t>——</a:t>
            </a:r>
            <a:r>
              <a:rPr lang="zh-CN" altLang="en-US" dirty="0"/>
              <a:t>常见的前馈网络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</a:t>
            </a:r>
          </a:p>
          <a:p>
            <a:pPr marL="0" indent="0">
              <a:buNone/>
            </a:pP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2029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7158318" cy="1096122"/>
          </a:xfrm>
        </p:spPr>
        <p:txBody>
          <a:bodyPr/>
          <a:lstStyle/>
          <a:p>
            <a:r>
              <a:rPr lang="zh-CN" altLang="en-US" dirty="0"/>
              <a:t>基本神经元模型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66176" y="1245742"/>
            <a:ext cx="4901609" cy="3981033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68188" y="3236259"/>
            <a:ext cx="4303059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三要素：</a:t>
            </a:r>
            <a:endParaRPr lang="en-US" altLang="zh-CN" sz="2400" dirty="0"/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●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一组连接权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连接强度由各连接上的权值表示，权值为正表示 激励，权值为负表示抑制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●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一个求和单元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用于求取各输入信息的加权和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●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一个非激励函数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起到非线性映射作用并限制神经元输出幅度在一定的范围之内（一般为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[0,1]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或者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[-1,+1]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22619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45505" y="3675529"/>
            <a:ext cx="9565930" cy="2823883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输入信号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p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：其中的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= 1,2,…,n)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表示上个神经元的输出，也可以是来自外部的输入。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权值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w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：表示各突触的连接强度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阈值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θ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：又称为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bias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，其含义有点类似阀门。在计算中，可以将阈值看作一个固定输入为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-1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的哑节点对应的连接权重。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传递函数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f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：又称激励函数，将较大范围的输入值挤压到一个小范围内，如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(0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1)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或者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(-1, 1)</a:t>
            </a:r>
          </a:p>
          <a:p>
            <a:pPr marL="0" indent="0">
              <a:buNone/>
            </a:pPr>
            <a:endParaRPr lang="en-US" altLang="zh-CN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4370" y="259977"/>
            <a:ext cx="4243184" cy="3016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313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749118" cy="1333873"/>
          </a:xfrm>
        </p:spPr>
        <p:txBody>
          <a:bodyPr/>
          <a:lstStyle/>
          <a:p>
            <a:r>
              <a:rPr lang="en-US" altLang="zh-CN" dirty="0"/>
              <a:t>sigmoid</a:t>
            </a:r>
            <a:r>
              <a:rPr lang="zh-CN" altLang="en-US" dirty="0"/>
              <a:t>函数</a:t>
            </a:r>
            <a:r>
              <a:rPr lang="en-US" altLang="zh-CN" dirty="0"/>
              <a:t>——</a:t>
            </a:r>
            <a:r>
              <a:rPr lang="zh-CN" altLang="en-US" dirty="0"/>
              <a:t>传递函数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（</a:t>
            </a:r>
            <a:r>
              <a:rPr lang="en-US" altLang="zh-CN" dirty="0"/>
              <a:t>s</a:t>
            </a:r>
            <a:r>
              <a:rPr lang="zh-CN" altLang="en-US" dirty="0"/>
              <a:t>函数，连续可微）</a:t>
            </a:r>
            <a:endParaRPr lang="en-US" altLang="zh-CN" dirty="0"/>
          </a:p>
          <a:p>
            <a:r>
              <a:rPr lang="en-US" altLang="zh-CN" dirty="0"/>
              <a:t>Sigmoid</a:t>
            </a:r>
            <a:r>
              <a:rPr lang="zh-CN" altLang="en-US" dirty="0"/>
              <a:t>函数由下列公式定义：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其对</a:t>
            </a:r>
            <a:r>
              <a:rPr lang="en-US" altLang="zh-CN" dirty="0"/>
              <a:t>x</a:t>
            </a:r>
            <a:r>
              <a:rPr lang="zh-CN" altLang="en-US" dirty="0"/>
              <a:t>的导数可以用自身表示</a:t>
            </a:r>
            <a:r>
              <a:rPr lang="en-US" altLang="zh-CN" dirty="0"/>
              <a:t>: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非线性，单调</a:t>
            </a:r>
            <a:endParaRPr lang="en-US" altLang="zh-CN" dirty="0"/>
          </a:p>
          <a:p>
            <a:r>
              <a:rPr lang="zh-CN" altLang="en-US" dirty="0"/>
              <a:t>值域为（</a:t>
            </a:r>
            <a:r>
              <a:rPr lang="en-US" altLang="zh-CN" dirty="0"/>
              <a:t>0</a:t>
            </a:r>
            <a:r>
              <a:rPr lang="zh-CN" altLang="en-US" dirty="0"/>
              <a:t>，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6306" y="2138998"/>
            <a:ext cx="2965520" cy="91796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6826" y="3496965"/>
            <a:ext cx="4167840" cy="88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916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前馈神经网络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4293" y="1658471"/>
            <a:ext cx="8946541" cy="4195481"/>
          </a:xfrm>
        </p:spPr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各神经元接受来自前级的输入，并产生输出到下一级，</a:t>
            </a:r>
            <a:r>
              <a:rPr lang="zh-CN" altLang="en-US" sz="2000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无反馈</a:t>
            </a:r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，可用一有向无环图表示。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网络中的节点分两类：</a:t>
            </a:r>
            <a:r>
              <a:rPr lang="zh-CN" altLang="en-US" sz="2000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输入节点；计算节点</a:t>
            </a:r>
            <a:r>
              <a:rPr lang="en-US" altLang="zh-CN" sz="2000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sz="2000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神经元节点</a:t>
            </a:r>
            <a:r>
              <a:rPr lang="en-US" altLang="zh-CN" sz="2000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节点按层</a:t>
            </a: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(layer)</a:t>
            </a:r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组织 ：</a:t>
            </a:r>
          </a:p>
          <a:p>
            <a:pPr lvl="0">
              <a:buNone/>
            </a:pPr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第</a:t>
            </a:r>
            <a:r>
              <a:rPr lang="en-US" altLang="zh-CN" sz="2000" i="1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层的输入只与第</a:t>
            </a:r>
            <a:r>
              <a:rPr lang="en-US" altLang="zh-CN" sz="2000" i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-1</a:t>
            </a:r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层的输出相连。</a:t>
            </a:r>
          </a:p>
          <a:p>
            <a:pPr lvl="0">
              <a:buNone/>
            </a:pPr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输入信号由输入层输入</a:t>
            </a: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由第一层节点输出，传向下层，</a:t>
            </a: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……</a:t>
            </a:r>
          </a:p>
          <a:p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输入层、中间层、输出层</a:t>
            </a:r>
            <a:endParaRPr lang="en-US" altLang="zh-CN" sz="20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6335" y="4448264"/>
            <a:ext cx="5038454" cy="2275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145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BP</a:t>
            </a:r>
            <a:r>
              <a:rPr lang="zh-CN" altLang="en-US" dirty="0"/>
              <a:t>神经网络</a:t>
            </a:r>
            <a:r>
              <a:rPr lang="en-US" altLang="zh-CN" dirty="0"/>
              <a:t>—</a:t>
            </a:r>
            <a:r>
              <a:rPr lang="zh-CN" altLang="en-US" dirty="0"/>
              <a:t>常见的前馈网络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BP</a:t>
            </a:r>
            <a:r>
              <a:rPr lang="zh-CN" altLang="en-US" dirty="0"/>
              <a:t>神经网络训练的两个阶段</a:t>
            </a:r>
          </a:p>
          <a:p>
            <a:endParaRPr lang="zh-CN" altLang="en-US" dirty="0"/>
          </a:p>
          <a:p>
            <a:r>
              <a:rPr lang="zh-CN" altLang="en-US" dirty="0"/>
              <a:t>  信号正向传递过程</a:t>
            </a:r>
          </a:p>
          <a:p>
            <a:pPr marL="0" indent="0">
              <a:buNone/>
            </a:pPr>
            <a:r>
              <a:rPr lang="zh-CN" altLang="en-US" dirty="0"/>
              <a:t>        输入信息从输入层经隐层逐层、正向传递，直至得到各计算单元的输出</a:t>
            </a:r>
          </a:p>
          <a:p>
            <a:endParaRPr lang="zh-CN" altLang="en-US" dirty="0"/>
          </a:p>
          <a:p>
            <a:r>
              <a:rPr lang="zh-CN" altLang="en-US" dirty="0"/>
              <a:t>误差反向传播过程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     输出层误差从输出层开始，逐层、反向传播，可间接计算隐层各单元的误差，并用此误差修正前层的权值</a:t>
            </a:r>
            <a:r>
              <a:rPr lang="en-US" altLang="zh-C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209342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093" y="577665"/>
            <a:ext cx="7473236" cy="568866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8033" y="1258555"/>
            <a:ext cx="5404963" cy="2757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4601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2738" name="内容占位符 372737"/>
          <p:cNvGraphicFramePr>
            <a:graphicFrameLocks noGrp="1"/>
          </p:cNvGraphicFramePr>
          <p:nvPr>
            <p:ph sz="half" idx="2"/>
          </p:nvPr>
        </p:nvGraphicFramePr>
        <p:xfrm>
          <a:off x="1703388" y="115888"/>
          <a:ext cx="8783637" cy="350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r:id="rId3" imgW="4419600" imgH="1765300" progId="Equation.DSMT4">
                  <p:embed/>
                </p:oleObj>
              </mc:Choice>
              <mc:Fallback>
                <p:oleObj r:id="rId3" imgW="4419600" imgH="1765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03388" y="115888"/>
                        <a:ext cx="8783637" cy="3508375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rgbClr val="000080"/>
                        </a:solidFill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72745" name="图片 37274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16275" y="4221163"/>
            <a:ext cx="5400675" cy="23066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72747" name="直接连接符 372746"/>
          <p:cNvSpPr/>
          <p:nvPr/>
        </p:nvSpPr>
        <p:spPr>
          <a:xfrm>
            <a:off x="3648075" y="4005263"/>
            <a:ext cx="0" cy="2708275"/>
          </a:xfrm>
          <a:prstGeom prst="line">
            <a:avLst/>
          </a:prstGeom>
          <a:ln w="38100" cap="flat" cmpd="sng">
            <a:solidFill>
              <a:srgbClr val="0000FF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372748" name="直接连接符 372747"/>
          <p:cNvSpPr/>
          <p:nvPr/>
        </p:nvSpPr>
        <p:spPr>
          <a:xfrm>
            <a:off x="5735638" y="4005263"/>
            <a:ext cx="0" cy="2708275"/>
          </a:xfrm>
          <a:prstGeom prst="line">
            <a:avLst/>
          </a:prstGeom>
          <a:ln w="38100" cap="flat" cmpd="sng">
            <a:solidFill>
              <a:srgbClr val="0000FF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372749" name="直接连接符 372748"/>
          <p:cNvSpPr/>
          <p:nvPr/>
        </p:nvSpPr>
        <p:spPr>
          <a:xfrm>
            <a:off x="8220730" y="4005263"/>
            <a:ext cx="0" cy="2708275"/>
          </a:xfrm>
          <a:prstGeom prst="line">
            <a:avLst/>
          </a:prstGeom>
          <a:ln w="38100" cap="flat" cmpd="sng">
            <a:solidFill>
              <a:srgbClr val="0000FF"/>
            </a:solidFill>
            <a:prstDash val="sysDot"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833362285"/>
      </p:ext>
    </p:extLst>
  </p:cSld>
  <p:clrMapOvr>
    <a:masterClrMapping/>
  </p:clrMapOvr>
  <p:transition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离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离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227</TotalTime>
  <Words>580</Words>
  <Application>Microsoft Office PowerPoint</Application>
  <PresentationFormat>宽屏</PresentationFormat>
  <Paragraphs>92</Paragraphs>
  <Slides>18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18</vt:i4>
      </vt:variant>
    </vt:vector>
  </HeadingPairs>
  <TitlesOfParts>
    <vt:vector size="27" baseType="lpstr">
      <vt:lpstr>宋体</vt:lpstr>
      <vt:lpstr>Arial</vt:lpstr>
      <vt:lpstr>Century Gothic</vt:lpstr>
      <vt:lpstr>Times New Roman</vt:lpstr>
      <vt:lpstr>Wingdings</vt:lpstr>
      <vt:lpstr>Wingdings 3</vt:lpstr>
      <vt:lpstr>离子</vt:lpstr>
      <vt:lpstr>Equation.DSMT4</vt:lpstr>
      <vt:lpstr>Equation</vt:lpstr>
      <vt:lpstr>BP神经网络 </vt:lpstr>
      <vt:lpstr>神经网络基本知识</vt:lpstr>
      <vt:lpstr>基本神经元模型</vt:lpstr>
      <vt:lpstr>PowerPoint 演示文稿</vt:lpstr>
      <vt:lpstr>sigmoid函数——传递函数</vt:lpstr>
      <vt:lpstr>前馈神经网络</vt:lpstr>
      <vt:lpstr>BP神经网络—常见的前馈网络</vt:lpstr>
      <vt:lpstr>PowerPoint 演示文稿</vt:lpstr>
      <vt:lpstr>PowerPoint 演示文稿</vt:lpstr>
      <vt:lpstr>PowerPoint 演示文稿</vt:lpstr>
      <vt:lpstr>PowerPoint 演示文稿</vt:lpstr>
      <vt:lpstr>（3）调整权值（反向传播算法）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BP神经网络</dc:title>
  <dc:creator>Adolf Berg</dc:creator>
  <cp:lastModifiedBy>黄 华振</cp:lastModifiedBy>
  <cp:revision>26</cp:revision>
  <dcterms:created xsi:type="dcterms:W3CDTF">2019-05-27T09:14:42Z</dcterms:created>
  <dcterms:modified xsi:type="dcterms:W3CDTF">2019-05-28T14:56:28Z</dcterms:modified>
</cp:coreProperties>
</file>