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7" r:id="rId31"/>
    <p:sldId id="306" r:id="rId32"/>
    <p:sldId id="288" r:id="rId33"/>
    <p:sldId id="289" r:id="rId34"/>
    <p:sldId id="290" r:id="rId35"/>
    <p:sldId id="305" r:id="rId36"/>
    <p:sldId id="307" r:id="rId37"/>
    <p:sldId id="284" r:id="rId38"/>
    <p:sldId id="313" r:id="rId39"/>
    <p:sldId id="291" r:id="rId40"/>
    <p:sldId id="292" r:id="rId41"/>
    <p:sldId id="294" r:id="rId42"/>
    <p:sldId id="293" r:id="rId43"/>
    <p:sldId id="308" r:id="rId44"/>
    <p:sldId id="310" r:id="rId45"/>
    <p:sldId id="311" r:id="rId46"/>
    <p:sldId id="295" r:id="rId47"/>
    <p:sldId id="315" r:id="rId48"/>
    <p:sldId id="302" r:id="rId49"/>
    <p:sldId id="297" r:id="rId50"/>
    <p:sldId id="314" r:id="rId51"/>
    <p:sldId id="300" r:id="rId5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5" Type="http://schemas.openxmlformats.org/officeDocument/2006/relationships/tableStyles" Target="tableStyles.xml"/><Relationship Id="rId54" Type="http://schemas.openxmlformats.org/officeDocument/2006/relationships/viewProps" Target="viewProps.xml"/><Relationship Id="rId53" Type="http://schemas.openxmlformats.org/officeDocument/2006/relationships/presProps" Target="presProps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22680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3602355"/>
            <a:ext cx="10515600" cy="165544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7025"/>
            <a:ext cx="10515600" cy="585025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47484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9100"/>
            <a:ext cx="10515600" cy="2781300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22120"/>
            <a:ext cx="10515600" cy="1102995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8001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70" y="1482090"/>
            <a:ext cx="5220970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368550"/>
            <a:ext cx="5222240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655" y="1482090"/>
            <a:ext cx="5097145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655" y="2368550"/>
            <a:ext cx="5097145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12700" y="-1905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25" y="457200"/>
            <a:ext cx="4392295" cy="105537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49490" y="1694180"/>
            <a:ext cx="439356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505" y="-7620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575" y="457200"/>
            <a:ext cx="4279900" cy="105537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9575" y="1694180"/>
            <a:ext cx="428053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202020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5759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0077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‒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511935" indent="-228600" algn="l" defTabSz="914400" rtl="0" eaLnBrk="1" fontAlgn="auto" latinLnBrk="0" hangingPunct="1">
        <a:lnSpc>
          <a:spcPct val="10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1943735" indent="-228600" algn="l" defTabSz="914400" rtl="0" eaLnBrk="1" fontAlgn="auto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2.png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5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6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zh-CN"/>
              <a:t>武汉大学</a:t>
            </a:r>
            <a:r>
              <a:rPr lang="en-US" altLang="zh-CN"/>
              <a:t>ACM</a:t>
            </a:r>
            <a:r>
              <a:rPr lang="zh-CN" altLang="en-US"/>
              <a:t>集训队基础课程</a:t>
            </a:r>
            <a:br>
              <a:rPr lang="zh-CN" altLang="en-US"/>
            </a:br>
            <a:r>
              <a:rPr lang="en-US" altLang="zh-CN"/>
              <a:t>Lesson 1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/>
              <a:t>Step 3 </a:t>
            </a:r>
            <a:r>
              <a:rPr lang="zh-CN" altLang="en-US"/>
              <a:t>使用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95350" y="1811020"/>
            <a:ext cx="52158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苹方 中等" panose="020B0400000000000000" charset="-122"/>
                <a:ea typeface="苹方 中等" panose="020B0400000000000000" charset="-122"/>
              </a:rPr>
              <a:t>打开我们刚刚安装好的</a:t>
            </a:r>
            <a:r>
              <a:rPr lang="en-US" altLang="zh-CN">
                <a:latin typeface="苹方 中等" panose="020B0400000000000000" charset="-122"/>
                <a:ea typeface="苹方 中等" panose="020B0400000000000000" charset="-122"/>
              </a:rPr>
              <a:t>Dev C++</a:t>
            </a:r>
            <a:r>
              <a:rPr lang="zh-CN" altLang="en-US">
                <a:latin typeface="苹方 中等" panose="020B0400000000000000" charset="-122"/>
                <a:ea typeface="苹方 中等" panose="020B0400000000000000" charset="-122"/>
              </a:rPr>
              <a:t>，进入这个界面：</a:t>
            </a:r>
            <a:endParaRPr lang="zh-CN" altLang="en-US">
              <a:latin typeface="苹方 中等" panose="020B0400000000000000" charset="-122"/>
              <a:ea typeface="苹方 中等" panose="020B040000000000000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179320"/>
            <a:ext cx="4193540" cy="22567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35355" y="4912360"/>
            <a:ext cx="48818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找到左上角：文件</a:t>
            </a:r>
            <a:r>
              <a:rPr lang="en-US" altLang="zh-CN" sz="2400"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-&gt;</a:t>
            </a:r>
            <a:r>
              <a:rPr lang="zh-CN" altLang="en-US" sz="2400"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新建</a:t>
            </a:r>
            <a:r>
              <a:rPr lang="en-US" altLang="zh-CN" sz="2400"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-&gt;</a:t>
            </a:r>
            <a:r>
              <a:rPr lang="zh-CN" altLang="en-US" sz="2400"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源代码</a:t>
            </a:r>
            <a:endParaRPr lang="zh-CN" altLang="en-US" sz="2400">
              <a:latin typeface="苹方 中等" panose="020B0400000000000000" charset="-122"/>
              <a:ea typeface="苹方 中等" panose="020B0400000000000000" charset="-122"/>
              <a:cs typeface="苹方 中等" panose="020B0400000000000000" charset="-122"/>
            </a:endParaRPr>
          </a:p>
          <a:p>
            <a:r>
              <a:rPr lang="zh-CN" altLang="en-US" sz="2400"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然后我们就可以开始</a:t>
            </a:r>
            <a:r>
              <a:rPr lang="en-US" altLang="zh-CN" sz="2400"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coding</a:t>
            </a:r>
            <a:r>
              <a:rPr lang="zh-CN" altLang="en-US" sz="2400"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啦！</a:t>
            </a:r>
            <a:endParaRPr lang="zh-CN" altLang="en-US" sz="2400">
              <a:latin typeface="苹方 中等" panose="020B0400000000000000" charset="-122"/>
              <a:ea typeface="苹方 中等" panose="020B0400000000000000" charset="-122"/>
              <a:cs typeface="苹方 中等" panose="020B0400000000000000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190" y="4675505"/>
            <a:ext cx="5083175" cy="18376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/>
              <a:t>Step 4 </a:t>
            </a:r>
            <a:r>
              <a:rPr lang="zh-CN" altLang="en-US"/>
              <a:t>第一份代码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50010" y="1757680"/>
            <a:ext cx="87172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先敲出一份代码：比如下面这个</a:t>
            </a:r>
            <a:r>
              <a:rPr lang="en-US" altLang="zh-CN" sz="2000"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7</a:t>
            </a:r>
            <a:r>
              <a:rPr lang="zh-CN" altLang="en-US" sz="2000"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行的小程序：（稍后我们会讲解它的意义）</a:t>
            </a:r>
            <a:endParaRPr lang="zh-CN" altLang="en-US" sz="2000">
              <a:latin typeface="苹方 中等" panose="020B0400000000000000" charset="-122"/>
              <a:ea typeface="苹方 中等" panose="020B0400000000000000" charset="-122"/>
              <a:cs typeface="苹方 中等" panose="020B0400000000000000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0010" y="2156460"/>
            <a:ext cx="3432175" cy="13303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010" y="3672205"/>
            <a:ext cx="1676400" cy="3962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50010" y="4217670"/>
            <a:ext cx="41357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苹方 中等" panose="020B0400000000000000" charset="-122"/>
                <a:ea typeface="苹方 中等" panose="020B0400000000000000" charset="-122"/>
              </a:rPr>
              <a:t>然后，点击这个按钮（或者</a:t>
            </a:r>
            <a:r>
              <a:rPr lang="en-US" altLang="zh-CN" sz="2000">
                <a:latin typeface="苹方 中等" panose="020B0400000000000000" charset="-122"/>
                <a:ea typeface="苹方 中等" panose="020B0400000000000000" charset="-122"/>
              </a:rPr>
              <a:t>F9</a:t>
            </a:r>
            <a:r>
              <a:rPr lang="zh-CN" altLang="en-US" sz="2000">
                <a:latin typeface="苹方 中等" panose="020B0400000000000000" charset="-122"/>
                <a:ea typeface="苹方 中等" panose="020B0400000000000000" charset="-122"/>
              </a:rPr>
              <a:t>）</a:t>
            </a:r>
            <a:endParaRPr lang="zh-CN" altLang="en-US" sz="2000">
              <a:latin typeface="苹方 中等" panose="020B0400000000000000" charset="-122"/>
              <a:ea typeface="苹方 中等" panose="020B0400000000000000" charset="-122"/>
            </a:endParaRPr>
          </a:p>
          <a:p>
            <a:r>
              <a:rPr lang="zh-CN" altLang="en-US" sz="2000">
                <a:latin typeface="苹方 中等" panose="020B0400000000000000" charset="-122"/>
                <a:ea typeface="苹方 中等" panose="020B0400000000000000" charset="-122"/>
              </a:rPr>
              <a:t>它就会把你的代码编译为程序</a:t>
            </a:r>
            <a:endParaRPr lang="zh-CN" altLang="en-US" sz="2000">
              <a:latin typeface="苹方 中等" panose="020B0400000000000000" charset="-122"/>
              <a:ea typeface="苹方 中等" panose="020B0400000000000000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060" y="2689225"/>
            <a:ext cx="5791835" cy="41535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/>
              <a:t>Step 5 </a:t>
            </a:r>
            <a:r>
              <a:rPr lang="zh-CN" altLang="en-US"/>
              <a:t>编译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456690" y="1784350"/>
            <a:ext cx="5364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latin typeface="苹方 中等" panose="020B0400000000000000" charset="-122"/>
                <a:ea typeface="苹方 中等" panose="020B0400000000000000" charset="-122"/>
              </a:rPr>
              <a:t>首先按照我刚才说的操作流程进行编译</a:t>
            </a:r>
            <a:endParaRPr lang="zh-CN" altLang="en-US" sz="2400">
              <a:latin typeface="苹方 中等" panose="020B0400000000000000" charset="-122"/>
              <a:ea typeface="苹方 中等" panose="020B0400000000000000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6690" y="2327275"/>
            <a:ext cx="4793615" cy="13487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250305" y="2586990"/>
            <a:ext cx="59740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latin typeface="苹方 中等" panose="020B0400000000000000" charset="-122"/>
                <a:ea typeface="苹方 中等" panose="020B0400000000000000" charset="-122"/>
              </a:rPr>
              <a:t>下面的框框如果在编译之后出现了这些信息</a:t>
            </a:r>
            <a:endParaRPr lang="zh-CN" altLang="en-US" sz="2400">
              <a:latin typeface="苹方 中等" panose="020B0400000000000000" charset="-122"/>
              <a:ea typeface="苹方 中等" panose="020B0400000000000000" charset="-122"/>
            </a:endParaRPr>
          </a:p>
          <a:p>
            <a:r>
              <a:rPr lang="zh-CN" altLang="en-US" sz="2400">
                <a:latin typeface="苹方 中等" panose="020B0400000000000000" charset="-122"/>
                <a:ea typeface="苹方 中等" panose="020B0400000000000000" charset="-122"/>
              </a:rPr>
              <a:t>恭喜你，第一次编译成功了一个程序！</a:t>
            </a:r>
            <a:endParaRPr lang="zh-CN" altLang="en-US" sz="2400">
              <a:latin typeface="苹方 中等" panose="020B0400000000000000" charset="-122"/>
              <a:ea typeface="苹方 中等" panose="020B0400000000000000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690" y="4086225"/>
            <a:ext cx="6530975" cy="16002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091805" y="4086225"/>
            <a:ext cx="399288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如果出现了这个，就表示你的代码</a:t>
            </a:r>
            <a:endParaRPr lang="zh-CN" altLang="en-US" sz="2000">
              <a:latin typeface="苹方 中等" panose="020B0400000000000000" charset="-122"/>
              <a:ea typeface="苹方 中等" panose="020B0400000000000000" charset="-122"/>
              <a:cs typeface="苹方 中等" panose="020B0400000000000000" charset="-122"/>
            </a:endParaRPr>
          </a:p>
          <a:p>
            <a:r>
              <a:rPr lang="zh-CN" altLang="en-US" sz="2000"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不符合语法，所以编译错误，根据</a:t>
            </a:r>
            <a:endParaRPr lang="zh-CN" altLang="en-US" sz="2000">
              <a:latin typeface="苹方 中等" panose="020B0400000000000000" charset="-122"/>
              <a:ea typeface="苹方 中等" panose="020B0400000000000000" charset="-122"/>
              <a:cs typeface="苹方 中等" panose="020B0400000000000000" charset="-122"/>
            </a:endParaRPr>
          </a:p>
          <a:p>
            <a:r>
              <a:rPr lang="zh-CN" altLang="en-US" sz="2000"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提示找到对应的行，改正错误，再</a:t>
            </a:r>
            <a:endParaRPr lang="zh-CN" altLang="en-US" sz="2000">
              <a:latin typeface="苹方 中等" panose="020B0400000000000000" charset="-122"/>
              <a:ea typeface="苹方 中等" panose="020B0400000000000000" charset="-122"/>
              <a:cs typeface="苹方 中等" panose="020B0400000000000000" charset="-122"/>
            </a:endParaRPr>
          </a:p>
          <a:p>
            <a:r>
              <a:rPr lang="zh-CN" altLang="en-US" sz="2000"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来进行编译试试</a:t>
            </a:r>
            <a:r>
              <a:rPr lang="en-US" altLang="zh-CN" sz="2000"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~</a:t>
            </a:r>
            <a:endParaRPr lang="zh-CN" altLang="en-US" sz="2000">
              <a:latin typeface="苹方 中等" panose="020B0400000000000000" charset="-122"/>
              <a:ea typeface="苹方 中等" panose="020B0400000000000000" charset="-122"/>
              <a:cs typeface="苹方 中等" panose="020B04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/>
              <a:t>Step 6 </a:t>
            </a:r>
            <a:r>
              <a:rPr lang="zh-CN" altLang="en-US"/>
              <a:t>运行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541780" y="1454785"/>
            <a:ext cx="60610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苹方 中等" panose="020B0400000000000000" charset="-122"/>
                <a:ea typeface="苹方 中等" panose="020B0400000000000000" charset="-122"/>
              </a:rPr>
              <a:t>如果你的程序通过了编译，那我们就可以开始运行它。</a:t>
            </a:r>
            <a:endParaRPr lang="zh-CN" altLang="en-US" sz="2000">
              <a:latin typeface="苹方 中等" panose="020B0400000000000000" charset="-122"/>
              <a:ea typeface="苹方 中等" panose="020B0400000000000000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1780" y="1877695"/>
            <a:ext cx="3841115" cy="5715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365115" y="1877695"/>
            <a:ext cx="58750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点击这个按钮（或者摁下</a:t>
            </a:r>
            <a:r>
              <a:rPr lang="en-US" altLang="zh-CN" sz="2000"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F10</a:t>
            </a:r>
            <a:r>
              <a:rPr lang="zh-CN" altLang="en-US" sz="2000"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），程序即可运行</a:t>
            </a:r>
            <a:r>
              <a:rPr lang="en-US" altLang="zh-CN" sz="2000"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~</a:t>
            </a:r>
            <a:endParaRPr lang="en-US" altLang="zh-CN" sz="2000">
              <a:latin typeface="苹方 中等" panose="020B0400000000000000" charset="-122"/>
              <a:ea typeface="苹方 中等" panose="020B0400000000000000" charset="-122"/>
              <a:cs typeface="苹方 中等" panose="020B0400000000000000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780" y="2566035"/>
            <a:ext cx="6424295" cy="41840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128000" y="3482340"/>
            <a:ext cx="353060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/>
              <a:t>至此，</a:t>
            </a:r>
            <a:r>
              <a:rPr lang="en-US" altLang="zh-CN" sz="3600"/>
              <a:t>Dev C++</a:t>
            </a:r>
            <a:r>
              <a:rPr lang="zh-CN" altLang="en-US" sz="3600"/>
              <a:t>的</a:t>
            </a:r>
            <a:endParaRPr lang="zh-CN" altLang="en-US" sz="3600"/>
          </a:p>
          <a:p>
            <a:r>
              <a:rPr lang="zh-CN" altLang="en-US" sz="3600"/>
              <a:t>所有基本操作</a:t>
            </a:r>
            <a:endParaRPr lang="zh-CN" altLang="en-US" sz="3600"/>
          </a:p>
          <a:p>
            <a:r>
              <a:rPr lang="zh-CN" altLang="en-US" sz="3600"/>
              <a:t>全部讲解完毕</a:t>
            </a:r>
            <a:endParaRPr lang="zh-CN" altLang="en-US"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回头来讲讲，刚才那篇代码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76020" y="1864360"/>
            <a:ext cx="91027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刚才那篇代码，实现了一个最简单的功能</a:t>
            </a:r>
            <a:r>
              <a:rPr lang="en-US" altLang="zh-CN" sz="2400"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——</a:t>
            </a:r>
            <a:r>
              <a:rPr lang="zh-CN" altLang="en-US" sz="2400"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输出</a:t>
            </a:r>
            <a:r>
              <a:rPr lang="en-US" altLang="zh-CN" sz="2400"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“Hello world”</a:t>
            </a:r>
            <a:r>
              <a:rPr lang="zh-CN" altLang="en-US" sz="2400"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。</a:t>
            </a:r>
            <a:endParaRPr lang="zh-CN" altLang="en-US" sz="2400">
              <a:latin typeface="苹方 中等" panose="020B0400000000000000" charset="-122"/>
              <a:ea typeface="苹方 中等" panose="020B0400000000000000" charset="-122"/>
              <a:cs typeface="苹方 中等" panose="020B04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76020" y="2324735"/>
            <a:ext cx="5974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latin typeface="苹方 中等" panose="020B0400000000000000" charset="-122"/>
                <a:ea typeface="苹方 中等" panose="020B0400000000000000" charset="-122"/>
              </a:rPr>
              <a:t>下面我们来逐行讲解，各行所代表的意义。</a:t>
            </a:r>
            <a:endParaRPr lang="zh-CN" altLang="en-US" sz="2400">
              <a:latin typeface="苹方 中等" panose="020B0400000000000000" charset="-122"/>
              <a:ea typeface="苹方 中等" panose="020B04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96035" y="2813685"/>
            <a:ext cx="8717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如果没法理解我所说的一些概念也不要紧，可先背下这几行代码</a:t>
            </a:r>
            <a:endParaRPr lang="zh-CN" altLang="en-US" sz="2400">
              <a:latin typeface="苹方 中等" panose="020B0400000000000000" charset="-122"/>
              <a:ea typeface="苹方 中等" panose="020B0400000000000000" charset="-122"/>
              <a:cs typeface="苹方 中等" panose="020B0400000000000000" charset="-122"/>
            </a:endParaRPr>
          </a:p>
          <a:p>
            <a:r>
              <a:rPr lang="zh-CN" altLang="en-US" sz="2400"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课下慢慢理解也是可行的</a:t>
            </a:r>
            <a:r>
              <a:rPr lang="en-US" altLang="zh-CN" sz="2400"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~</a:t>
            </a:r>
            <a:endParaRPr lang="en-US" altLang="zh-CN" sz="2400">
              <a:latin typeface="苹方 中等" panose="020B0400000000000000" charset="-122"/>
              <a:ea typeface="苹方 中等" panose="020B0400000000000000" charset="-122"/>
              <a:cs typeface="苹方 中等" panose="020B0400000000000000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86735" y="3761105"/>
            <a:ext cx="6018530" cy="23329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/>
              <a:t>Line 1 </a:t>
            </a:r>
            <a:r>
              <a:rPr lang="zh-CN" altLang="en-US"/>
              <a:t>调用头文件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43050" y="1523365"/>
            <a:ext cx="9105900" cy="8686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7565" y="2840355"/>
            <a:ext cx="1051623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头文件，是记录了</a:t>
            </a:r>
            <a:r>
              <a:rPr lang="en-US" altLang="zh-CN" sz="3200"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C</a:t>
            </a:r>
            <a:r>
              <a:rPr lang="zh-CN" altLang="en-US" sz="3200"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和</a:t>
            </a:r>
            <a:r>
              <a:rPr lang="en-US" altLang="zh-CN" sz="3200"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C++</a:t>
            </a:r>
            <a:r>
              <a:rPr lang="zh-CN" altLang="en-US" sz="3200"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语言函数的用法的一系列文件。</a:t>
            </a:r>
            <a:endParaRPr lang="zh-CN" altLang="en-US" sz="3200">
              <a:latin typeface="苹方 中等" panose="020B0400000000000000" charset="-122"/>
              <a:ea typeface="苹方 中等" panose="020B0400000000000000" charset="-122"/>
              <a:cs typeface="苹方 中等" panose="020B0400000000000000" charset="-122"/>
            </a:endParaRPr>
          </a:p>
          <a:p>
            <a:r>
              <a:rPr lang="zh-CN" altLang="en-US" sz="3200"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可以理解为一本本</a:t>
            </a:r>
            <a:r>
              <a:rPr lang="en-US" altLang="zh-CN" sz="3200"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“</a:t>
            </a:r>
            <a:r>
              <a:rPr lang="zh-CN" altLang="en-US" sz="3200"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词典</a:t>
            </a:r>
            <a:r>
              <a:rPr lang="en-US" altLang="zh-CN" sz="3200"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”</a:t>
            </a:r>
            <a:endParaRPr lang="en-US" altLang="zh-CN" sz="3200">
              <a:latin typeface="苹方 中等" panose="020B0400000000000000" charset="-122"/>
              <a:ea typeface="苹方 中等" panose="020B0400000000000000" charset="-122"/>
              <a:cs typeface="苹方 中等" panose="020B0400000000000000" charset="-122"/>
            </a:endParaRPr>
          </a:p>
          <a:p>
            <a:r>
              <a:rPr lang="zh-CN" altLang="en-US" sz="3200"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就像给一个不懂英语的人一篇英语作文的时候，你需要同时提供一本词典，词典里包含了所有你用到了的词的意思以及他们的用法，对方才会看懂作文的意思。</a:t>
            </a:r>
            <a:endParaRPr lang="zh-CN" altLang="en-US" sz="3200">
              <a:latin typeface="苹方 中等" panose="020B0400000000000000" charset="-122"/>
              <a:ea typeface="苹方 中等" panose="020B0400000000000000" charset="-122"/>
              <a:cs typeface="苹方 中等" panose="020B0400000000000000" charset="-122"/>
            </a:endParaRPr>
          </a:p>
          <a:p>
            <a:r>
              <a:rPr lang="zh-CN" altLang="en-US" sz="3200"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这里给出的</a:t>
            </a:r>
            <a:r>
              <a:rPr lang="en-US" altLang="zh-CN" sz="3200"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bits/stdc++.h</a:t>
            </a:r>
            <a:r>
              <a:rPr lang="zh-CN" altLang="en-US" sz="3200"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，是一个</a:t>
            </a:r>
            <a:r>
              <a:rPr lang="en-US" altLang="zh-CN" sz="3200"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“</a:t>
            </a:r>
            <a:r>
              <a:rPr lang="zh-CN" altLang="en-US" sz="3200"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万能头文件</a:t>
            </a:r>
            <a:r>
              <a:rPr lang="en-US" altLang="zh-CN" sz="3200"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”</a:t>
            </a:r>
            <a:r>
              <a:rPr lang="zh-CN" altLang="en-US" sz="3200"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，包含了</a:t>
            </a:r>
            <a:endParaRPr lang="zh-CN" altLang="en-US" sz="3200">
              <a:latin typeface="苹方 中等" panose="020B0400000000000000" charset="-122"/>
              <a:ea typeface="苹方 中等" panose="020B0400000000000000" charset="-122"/>
              <a:cs typeface="苹方 中等" panose="020B0400000000000000" charset="-122"/>
            </a:endParaRPr>
          </a:p>
          <a:p>
            <a:r>
              <a:rPr lang="zh-CN" altLang="en-US" sz="3200"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几乎所有</a:t>
            </a:r>
            <a:r>
              <a:rPr lang="en-US" altLang="zh-CN" sz="3200"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C++</a:t>
            </a:r>
            <a:r>
              <a:rPr lang="zh-CN" altLang="en-US" sz="3200"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的函数的用法。</a:t>
            </a:r>
            <a:endParaRPr lang="zh-CN" altLang="en-US" sz="3200">
              <a:latin typeface="苹方 中等" panose="020B0400000000000000" charset="-122"/>
              <a:ea typeface="苹方 中等" panose="020B0400000000000000" charset="-122"/>
              <a:cs typeface="苹方 中等" panose="020B04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/>
              <a:t>Line 2 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9165" y="1523365"/>
            <a:ext cx="7773035" cy="7772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205355" y="2853690"/>
            <a:ext cx="777684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先把这句话背着，这也是目前为数不多的需要背下来的一句话</a:t>
            </a:r>
            <a:endParaRPr lang="zh-CN" altLang="en-US" sz="2400">
              <a:latin typeface="苹方 中等" panose="020B0400000000000000" charset="-122"/>
              <a:ea typeface="苹方 中等" panose="020B0400000000000000" charset="-122"/>
              <a:cs typeface="苹方 中等" panose="020B0400000000000000" charset="-122"/>
            </a:endParaRPr>
          </a:p>
          <a:p>
            <a:r>
              <a:rPr lang="zh-CN" altLang="en-US" sz="2400"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因为解释这句话的意义大大超出了今天讲课的范围</a:t>
            </a:r>
            <a:r>
              <a:rPr lang="en-US" altLang="zh-CN" sz="2400"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= =</a:t>
            </a:r>
            <a:endParaRPr lang="en-US" altLang="zh-CN" sz="2400">
              <a:latin typeface="苹方 中等" panose="020B0400000000000000" charset="-122"/>
              <a:ea typeface="苹方 中等" panose="020B0400000000000000" charset="-122"/>
              <a:cs typeface="苹方 中等" panose="020B0400000000000000" charset="-122"/>
            </a:endParaRPr>
          </a:p>
          <a:p>
            <a:r>
              <a:rPr lang="zh-CN" altLang="en-US" sz="2400"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真让我讲完会劝退一大批人的</a:t>
            </a:r>
            <a:r>
              <a:rPr lang="en-US" altLang="zh-CN" sz="2400"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= =</a:t>
            </a:r>
            <a:endParaRPr lang="en-US" altLang="zh-CN" sz="2400">
              <a:latin typeface="苹方 中等" panose="020B0400000000000000" charset="-122"/>
              <a:ea typeface="苹方 中等" panose="020B0400000000000000" charset="-122"/>
              <a:cs typeface="苹方 中等" panose="020B04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/>
              <a:t>Line 3,4,7 </a:t>
            </a:r>
            <a:r>
              <a:rPr lang="zh-CN" altLang="en-US"/>
              <a:t>主函数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92780" y="1523365"/>
            <a:ext cx="5807075" cy="13639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780" y="2952750"/>
            <a:ext cx="4475480" cy="6159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954020" y="3896360"/>
            <a:ext cx="62738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C++</a:t>
            </a:r>
            <a:r>
              <a:rPr lang="zh-CN" altLang="en-US" sz="2400"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代码是由函数组成的</a:t>
            </a:r>
            <a:endParaRPr lang="zh-CN" altLang="en-US" sz="2400">
              <a:latin typeface="苹方 中等" panose="020B0400000000000000" charset="-122"/>
              <a:ea typeface="苹方 中等" panose="020B0400000000000000" charset="-122"/>
              <a:cs typeface="苹方 中等" panose="020B0400000000000000" charset="-122"/>
            </a:endParaRPr>
          </a:p>
          <a:p>
            <a:r>
              <a:rPr lang="zh-CN" altLang="en-US" sz="2400"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其中程序的执行永远都是从</a:t>
            </a:r>
            <a:r>
              <a:rPr lang="en-US" altLang="zh-CN" sz="2400"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main</a:t>
            </a:r>
            <a:r>
              <a:rPr lang="zh-CN" altLang="en-US" sz="2400"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函数开始的，所以称之为主函数</a:t>
            </a:r>
            <a:endParaRPr lang="zh-CN" altLang="en-US" sz="2400">
              <a:latin typeface="苹方 中等" panose="020B0400000000000000" charset="-122"/>
              <a:ea typeface="苹方 中等" panose="020B0400000000000000" charset="-122"/>
              <a:cs typeface="苹方 中等" panose="020B0400000000000000" charset="-122"/>
            </a:endParaRPr>
          </a:p>
          <a:p>
            <a:r>
              <a:rPr lang="zh-CN" altLang="en-US" sz="2400"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请先好好记住（强行背下）主函数的格式</a:t>
            </a:r>
            <a:endParaRPr lang="zh-CN" altLang="en-US" sz="2400">
              <a:latin typeface="苹方 中等" panose="020B0400000000000000" charset="-122"/>
              <a:ea typeface="苹方 中等" panose="020B0400000000000000" charset="-122"/>
              <a:cs typeface="苹方 中等" panose="020B0400000000000000" charset="-122"/>
            </a:endParaRPr>
          </a:p>
          <a:p>
            <a:r>
              <a:rPr lang="zh-CN" altLang="en-US" sz="2400"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在这两个大括号之间的，就是我们的语句了</a:t>
            </a:r>
            <a:endParaRPr lang="zh-CN" altLang="en-US" sz="2400">
              <a:latin typeface="苹方 中等" panose="020B0400000000000000" charset="-122"/>
              <a:ea typeface="苹方 中等" panose="020B0400000000000000" charset="-122"/>
              <a:cs typeface="苹方 中等" panose="020B04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/>
              <a:t>Line 5 </a:t>
            </a:r>
            <a:r>
              <a:rPr lang="zh-CN" altLang="en-US"/>
              <a:t>输出</a:t>
            </a:r>
            <a:r>
              <a:rPr lang="en-US" altLang="zh-CN"/>
              <a:t>“Hello world”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1015" y="1523365"/>
            <a:ext cx="8649335" cy="10439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15135" y="2698115"/>
            <a:ext cx="870458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这一行对应了一个输出操作，它表示的就是输出文本</a:t>
            </a:r>
            <a:r>
              <a:rPr lang="en-US" altLang="zh-CN" sz="2000"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“hello world”</a:t>
            </a:r>
            <a:r>
              <a:rPr lang="zh-CN" altLang="en-US" sz="2000"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。</a:t>
            </a:r>
            <a:endParaRPr lang="zh-CN" altLang="en-US" sz="2000">
              <a:latin typeface="苹方 中等" panose="020B0400000000000000" charset="-122"/>
              <a:ea typeface="苹方 中等" panose="020B0400000000000000" charset="-122"/>
              <a:cs typeface="苹方 中等" panose="020B0400000000000000" charset="-122"/>
            </a:endParaRPr>
          </a:p>
          <a:p>
            <a:r>
              <a:rPr lang="zh-CN" altLang="en-US" sz="2000"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这也是我们今天学到的，第一个基本语句。</a:t>
            </a:r>
            <a:endParaRPr lang="zh-CN" altLang="en-US" sz="2000">
              <a:latin typeface="苹方 中等" panose="020B0400000000000000" charset="-122"/>
              <a:ea typeface="苹方 中等" panose="020B0400000000000000" charset="-122"/>
              <a:cs typeface="苹方 中等" panose="020B0400000000000000" charset="-122"/>
            </a:endParaRPr>
          </a:p>
          <a:p>
            <a:r>
              <a:rPr lang="en-US" altLang="zh-CN" sz="2000"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C++</a:t>
            </a:r>
            <a:r>
              <a:rPr lang="zh-CN" altLang="en-US" sz="2000"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的所有语句，都以分号结尾，这点请特别注意。</a:t>
            </a:r>
            <a:endParaRPr lang="zh-CN" altLang="en-US" sz="2000">
              <a:latin typeface="苹方 中等" panose="020B0400000000000000" charset="-122"/>
              <a:ea typeface="苹方 中等" panose="020B0400000000000000" charset="-122"/>
              <a:cs typeface="苹方 中等" panose="020B0400000000000000" charset="-122"/>
            </a:endParaRPr>
          </a:p>
          <a:p>
            <a:r>
              <a:rPr lang="en-US" altLang="zh-CN" sz="2000"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cout</a:t>
            </a:r>
            <a:r>
              <a:rPr lang="zh-CN" altLang="en-US" sz="2000"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是</a:t>
            </a:r>
            <a:r>
              <a:rPr lang="en-US" altLang="zh-CN" sz="2000"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C++</a:t>
            </a:r>
            <a:r>
              <a:rPr lang="zh-CN" altLang="en-US" sz="2000"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特有的输出方式，其格式为</a:t>
            </a:r>
            <a:r>
              <a:rPr lang="en-US" altLang="zh-CN" sz="2000"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cout &lt;&lt; (</a:t>
            </a:r>
            <a:r>
              <a:rPr lang="zh-CN" altLang="en-US" sz="2000"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输出内容</a:t>
            </a:r>
            <a:r>
              <a:rPr lang="en-US" altLang="zh-CN" sz="2000"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) &lt;&lt; </a:t>
            </a:r>
            <a:r>
              <a:rPr lang="zh-CN" altLang="en-US" sz="2000"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（下一个）</a:t>
            </a:r>
            <a:r>
              <a:rPr lang="en-US" altLang="zh-CN" sz="2000"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&lt;&lt; .......;</a:t>
            </a:r>
            <a:endParaRPr lang="en-US" altLang="zh-CN" sz="2000">
              <a:latin typeface="苹方 中等" panose="020B0400000000000000" charset="-122"/>
              <a:ea typeface="苹方 中等" panose="020B0400000000000000" charset="-122"/>
              <a:cs typeface="苹方 中等" panose="020B0400000000000000" charset="-122"/>
            </a:endParaRPr>
          </a:p>
          <a:p>
            <a:r>
              <a:rPr lang="zh-CN" altLang="en-US" sz="2000"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如果你需要输出纯文本，请在你的文本外打上双引号。</a:t>
            </a:r>
            <a:endParaRPr lang="zh-CN" altLang="en-US" sz="2000">
              <a:latin typeface="苹方 中等" panose="020B0400000000000000" charset="-122"/>
              <a:ea typeface="苹方 中等" panose="020B0400000000000000" charset="-122"/>
              <a:cs typeface="苹方 中等" panose="020B0400000000000000" charset="-122"/>
            </a:endParaRPr>
          </a:p>
          <a:p>
            <a:r>
              <a:rPr lang="zh-CN" altLang="en-US" sz="2000"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你也可以把这里的</a:t>
            </a:r>
            <a:r>
              <a:rPr lang="en-US" altLang="zh-CN" sz="2000"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hello world </a:t>
            </a:r>
            <a:r>
              <a:rPr lang="zh-CN" altLang="en-US" sz="2000"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替换成任何你想要的内容。</a:t>
            </a:r>
            <a:endParaRPr lang="zh-CN" altLang="en-US" sz="2000">
              <a:latin typeface="苹方 中等" panose="020B0400000000000000" charset="-122"/>
              <a:ea typeface="苹方 中等" panose="020B0400000000000000" charset="-122"/>
              <a:cs typeface="苹方 中等" panose="020B0400000000000000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140" y="4943475"/>
            <a:ext cx="10401935" cy="876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关于</a:t>
            </a:r>
            <a:r>
              <a:rPr lang="en-US" altLang="zh-CN"/>
              <a:t>endl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988695" y="1523365"/>
            <a:ext cx="10113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endl</a:t>
            </a:r>
            <a:r>
              <a:rPr lang="zh-CN" altLang="en-US"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的意义为换行，输出</a:t>
            </a:r>
            <a:r>
              <a:rPr lang="en-US" altLang="zh-CN"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endl</a:t>
            </a:r>
            <a:r>
              <a:rPr lang="zh-CN" altLang="en-US"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就表示将光标切至下一行。</a:t>
            </a:r>
            <a:endParaRPr lang="zh-CN" altLang="en-US">
              <a:latin typeface="苹方 中等" panose="020B0400000000000000" charset="-122"/>
              <a:ea typeface="苹方 中等" panose="020B0400000000000000" charset="-122"/>
              <a:cs typeface="苹方 中等" panose="020B04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8695" y="1958340"/>
            <a:ext cx="101123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请看这两篇代码，别的部分都是一模一样的，但就这一行有差异。</a:t>
            </a:r>
            <a:endParaRPr lang="zh-CN" altLang="en-US">
              <a:latin typeface="苹方 中等" panose="020B0400000000000000" charset="-122"/>
              <a:ea typeface="苹方 中等" panose="020B0400000000000000" charset="-122"/>
              <a:cs typeface="苹方 中等" panose="020B0400000000000000" charset="-122"/>
            </a:endParaRPr>
          </a:p>
          <a:p>
            <a:r>
              <a:rPr lang="zh-CN" altLang="en-US"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请认真对比，理解</a:t>
            </a:r>
            <a:r>
              <a:rPr lang="en-US" altLang="zh-CN"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endl</a:t>
            </a:r>
            <a:r>
              <a:rPr lang="zh-CN" altLang="en-US"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的意义。</a:t>
            </a:r>
            <a:endParaRPr lang="zh-CN" altLang="en-US">
              <a:latin typeface="苹方 中等" panose="020B0400000000000000" charset="-122"/>
              <a:ea typeface="苹方 中等" panose="020B0400000000000000" charset="-122"/>
              <a:cs typeface="苹方 中等" panose="020B0400000000000000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683510"/>
            <a:ext cx="4971415" cy="3454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250" y="2708275"/>
            <a:ext cx="4783455" cy="2959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250" y="3192780"/>
            <a:ext cx="4888865" cy="147383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192780"/>
            <a:ext cx="5144135" cy="1393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/>
              <a:t>ACM</a:t>
            </a:r>
            <a:r>
              <a:rPr lang="zh-CN" altLang="en-US"/>
              <a:t>的第一课！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作为第一课，我们针对的是所有真</a:t>
            </a:r>
            <a:r>
              <a:rPr lang="en-US" altLang="zh-CN"/>
              <a:t>·</a:t>
            </a:r>
            <a:r>
              <a:rPr lang="zh-CN" altLang="en-US"/>
              <a:t>零基础的同学们</a:t>
            </a:r>
            <a:endParaRPr lang="zh-CN" altLang="en-US"/>
          </a:p>
          <a:p>
            <a:r>
              <a:rPr lang="zh-CN" altLang="en-US"/>
              <a:t>我们将从如何安装编程环境起步</a:t>
            </a:r>
            <a:endParaRPr lang="zh-CN" altLang="en-US"/>
          </a:p>
          <a:p>
            <a:r>
              <a:rPr lang="zh-CN" altLang="en-US"/>
              <a:t>再从基础语法开始</a:t>
            </a:r>
            <a:endParaRPr lang="zh-CN" altLang="en-US"/>
          </a:p>
          <a:p>
            <a:r>
              <a:rPr lang="zh-CN" altLang="en-US"/>
              <a:t>再到简单算法</a:t>
            </a:r>
            <a:endParaRPr lang="zh-CN" altLang="en-US"/>
          </a:p>
          <a:p>
            <a:r>
              <a:rPr lang="zh-CN" altLang="en-US"/>
              <a:t>。。。。</a:t>
            </a:r>
            <a:endParaRPr lang="zh-CN" altLang="en-US"/>
          </a:p>
          <a:p>
            <a:r>
              <a:rPr lang="zh-CN" altLang="en-US"/>
              <a:t>也可以为日后专业课打下基础！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/>
              <a:t>Line 6 </a:t>
            </a:r>
            <a:r>
              <a:rPr lang="zh-CN" altLang="en-US"/>
              <a:t>顺利返回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31870" y="1523365"/>
            <a:ext cx="5128895" cy="7086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64005" y="2479675"/>
            <a:ext cx="965835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这句话的意义，在讲函数之前不便多提。</a:t>
            </a:r>
            <a:endParaRPr lang="zh-CN" altLang="en-US" sz="2400">
              <a:latin typeface="苹方 中等" panose="020B0400000000000000" charset="-122"/>
              <a:ea typeface="苹方 中等" panose="020B0400000000000000" charset="-122"/>
              <a:cs typeface="苹方 中等" panose="020B0400000000000000" charset="-122"/>
            </a:endParaRPr>
          </a:p>
          <a:p>
            <a:r>
              <a:rPr lang="zh-CN" altLang="en-US" sz="2400"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大家只需记住以下几点：</a:t>
            </a:r>
            <a:endParaRPr lang="zh-CN" altLang="en-US" sz="2400">
              <a:latin typeface="苹方 中等" panose="020B0400000000000000" charset="-122"/>
              <a:ea typeface="苹方 中等" panose="020B0400000000000000" charset="-122"/>
              <a:cs typeface="苹方 中等" panose="020B0400000000000000" charset="-122"/>
            </a:endParaRPr>
          </a:p>
          <a:p>
            <a:r>
              <a:rPr lang="en-US" altLang="zh-CN" sz="2400"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1.</a:t>
            </a:r>
            <a:r>
              <a:rPr lang="zh-CN" altLang="en-US" sz="2400"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这是整个程序的终止，也是整个程序最后执行的一句话。</a:t>
            </a:r>
            <a:endParaRPr lang="zh-CN" altLang="en-US" sz="2400">
              <a:latin typeface="苹方 中等" panose="020B0400000000000000" charset="-122"/>
              <a:ea typeface="苹方 中等" panose="020B0400000000000000" charset="-122"/>
              <a:cs typeface="苹方 中等" panose="020B0400000000000000" charset="-122"/>
            </a:endParaRPr>
          </a:p>
          <a:p>
            <a:r>
              <a:rPr lang="en-US" altLang="zh-CN" sz="2400"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2.</a:t>
            </a:r>
            <a:r>
              <a:rPr lang="zh-CN" altLang="en-US" sz="2400"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这句话的实际意义是告诉计算机，程序已顺利结束。</a:t>
            </a:r>
            <a:endParaRPr lang="zh-CN" altLang="en-US" sz="2400">
              <a:latin typeface="苹方 中等" panose="020B0400000000000000" charset="-122"/>
              <a:ea typeface="苹方 中等" panose="020B0400000000000000" charset="-122"/>
              <a:cs typeface="苹方 中等" panose="020B0400000000000000" charset="-122"/>
            </a:endParaRPr>
          </a:p>
          <a:p>
            <a:r>
              <a:rPr lang="en-US" altLang="zh-CN" sz="2400"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3.</a:t>
            </a:r>
            <a:r>
              <a:rPr lang="zh-CN" altLang="en-US" sz="2400"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它也是一条语句，请在末尾加上分号。</a:t>
            </a:r>
            <a:endParaRPr lang="zh-CN" altLang="en-US" sz="2400">
              <a:latin typeface="苹方 中等" panose="020B0400000000000000" charset="-122"/>
              <a:ea typeface="苹方 中等" panose="020B0400000000000000" charset="-122"/>
              <a:cs typeface="苹方 中等" panose="020B04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注意事项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336675" y="1837690"/>
            <a:ext cx="977582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对于</a:t>
            </a:r>
            <a:r>
              <a:rPr lang="en-US" altLang="zh-CN" sz="2800"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0</a:t>
            </a:r>
            <a:r>
              <a:rPr lang="zh-CN" altLang="en-US" sz="2800"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基础的萌新而言，如果没打过几次代码，那一开始很容易在各种奇怪的位置出错。</a:t>
            </a:r>
            <a:endParaRPr lang="zh-CN" altLang="en-US" sz="2800">
              <a:latin typeface="苹方 中等" panose="020B0400000000000000" charset="-122"/>
              <a:ea typeface="苹方 中等" panose="020B0400000000000000" charset="-122"/>
              <a:cs typeface="苹方 中等" panose="020B0400000000000000" charset="-122"/>
            </a:endParaRPr>
          </a:p>
          <a:p>
            <a:r>
              <a:rPr lang="zh-CN" altLang="en-US" sz="2800"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这是非常正常的现象，讲课人当时也是和你们一样萌。</a:t>
            </a:r>
            <a:endParaRPr lang="zh-CN" altLang="en-US" sz="2800">
              <a:latin typeface="苹方 中等" panose="020B0400000000000000" charset="-122"/>
              <a:ea typeface="苹方 中等" panose="020B0400000000000000" charset="-122"/>
              <a:cs typeface="苹方 中等" panose="020B0400000000000000" charset="-122"/>
            </a:endParaRPr>
          </a:p>
          <a:p>
            <a:r>
              <a:rPr lang="zh-CN" altLang="en-US" sz="2800"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关键在于多练习，熟练了之后，就不容易再犯这类错误。</a:t>
            </a:r>
            <a:endParaRPr lang="zh-CN" altLang="en-US" sz="2800">
              <a:latin typeface="苹方 中等" panose="020B0400000000000000" charset="-122"/>
              <a:ea typeface="苹方 中等" panose="020B0400000000000000" charset="-122"/>
              <a:cs typeface="苹方 中等" panose="020B0400000000000000" charset="-122"/>
            </a:endParaRPr>
          </a:p>
          <a:p>
            <a:r>
              <a:rPr lang="zh-CN" altLang="en-US" sz="2800"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针对刚才那篇代码，我这里整理了</a:t>
            </a:r>
            <a:r>
              <a:rPr lang="en-US" altLang="zh-CN" sz="2800"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0</a:t>
            </a:r>
            <a:r>
              <a:rPr lang="zh-CN" altLang="en-US" sz="2800"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基础萌新常见的几个易错点，给大家提个醒。也方便大家在练习的时候自行查找错误。</a:t>
            </a:r>
            <a:endParaRPr lang="zh-CN" altLang="en-US" sz="2800">
              <a:latin typeface="苹方 中等" panose="020B0400000000000000" charset="-122"/>
              <a:ea typeface="苹方 中等" panose="020B0400000000000000" charset="-122"/>
              <a:cs typeface="苹方 中等" panose="020B04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/>
              <a:t>Problem 1 </a:t>
            </a:r>
            <a:r>
              <a:rPr lang="zh-CN" altLang="en-US"/>
              <a:t>头文件格式问题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43050" y="1523365"/>
            <a:ext cx="9105900" cy="8686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2633980"/>
            <a:ext cx="7224395" cy="762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050" y="3557905"/>
            <a:ext cx="6904355" cy="6248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3050" y="4342765"/>
            <a:ext cx="6767195" cy="685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/>
              <a:t>Problem 2-1 </a:t>
            </a:r>
            <a:r>
              <a:rPr lang="zh-CN" altLang="en-US"/>
              <a:t>分号问题（多加分号）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0790" y="1523365"/>
            <a:ext cx="7171055" cy="7848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020" y="2308225"/>
            <a:ext cx="3489960" cy="7391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020" y="3063240"/>
            <a:ext cx="922020" cy="7315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3875" y="3063240"/>
            <a:ext cx="876300" cy="807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/>
              <a:t>Problem 2-2 </a:t>
            </a:r>
            <a:r>
              <a:rPr lang="zh-CN" altLang="en-US"/>
              <a:t>分号问题（少加分号）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17470" y="1523365"/>
            <a:ext cx="6957695" cy="876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830" y="2567305"/>
            <a:ext cx="8816975" cy="8153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415" y="3531235"/>
            <a:ext cx="3520440" cy="8915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/>
              <a:t>Problem 3 </a:t>
            </a:r>
            <a:r>
              <a:rPr lang="zh-CN" altLang="en-US"/>
              <a:t>格式问题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5900" y="1523365"/>
            <a:ext cx="9220835" cy="6934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070" y="2390775"/>
            <a:ext cx="8024495" cy="6477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075" y="3082290"/>
            <a:ext cx="9213215" cy="6934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2945" y="4002405"/>
            <a:ext cx="8245475" cy="830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/>
              <a:t>Problem 4 </a:t>
            </a:r>
            <a:r>
              <a:rPr lang="zh-CN" altLang="en-US"/>
              <a:t>拼写错误（最常见的问题）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9980000">
            <a:off x="3515995" y="1637030"/>
            <a:ext cx="2164080" cy="6324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60000">
            <a:off x="6303645" y="1800225"/>
            <a:ext cx="4397375" cy="7010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20000">
            <a:off x="1550035" y="2543810"/>
            <a:ext cx="6096635" cy="7010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280000">
            <a:off x="6646545" y="3499485"/>
            <a:ext cx="3284220" cy="8229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5950" y="3214370"/>
            <a:ext cx="2278380" cy="7772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2920" y="4563745"/>
            <a:ext cx="5494655" cy="1632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刚才我们讲解了</a:t>
            </a:r>
            <a:r>
              <a:rPr lang="en-US" altLang="zh-CN"/>
              <a:t>C++</a:t>
            </a:r>
            <a:r>
              <a:rPr lang="zh-CN" altLang="en-US"/>
              <a:t>当中输出的格式，那么既然有输出，就肯定会有输入。</a:t>
            </a:r>
            <a:endParaRPr lang="zh-CN" altLang="en-US"/>
          </a:p>
          <a:p>
            <a:r>
              <a:rPr lang="zh-CN" altLang="en-US"/>
              <a:t>下面我们通过一个简单的问题，讲解输入的格式。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例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输入三个数，输出第二个数。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样例输入：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</a:t>
            </a:r>
            <a:r>
              <a:rPr lang="en-US" altLang="zh-CN"/>
              <a:t>4 5 6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样例输出：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5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3590" y="1702435"/>
            <a:ext cx="5490210" cy="36309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关于变量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没有固定的值，可以变化的量</a:t>
            </a:r>
            <a:r>
              <a:rPr lang="en-US" altLang="zh-CN"/>
              <a:t>—— </a:t>
            </a:r>
            <a:r>
              <a:rPr lang="zh-CN" altLang="en-US"/>
              <a:t>百度百科</a:t>
            </a:r>
            <a:endParaRPr lang="zh-CN" altLang="en-US"/>
          </a:p>
          <a:p>
            <a:r>
              <a:rPr lang="zh-CN" altLang="en-US"/>
              <a:t>此处我们第</a:t>
            </a:r>
            <a:r>
              <a:rPr lang="en-US" altLang="zh-CN"/>
              <a:t>5</a:t>
            </a:r>
            <a:r>
              <a:rPr lang="zh-CN" altLang="en-US"/>
              <a:t>行，就是</a:t>
            </a:r>
            <a:r>
              <a:rPr lang="en-US" altLang="zh-CN"/>
              <a:t>C++</a:t>
            </a:r>
            <a:r>
              <a:rPr lang="zh-CN" altLang="en-US"/>
              <a:t>中对变量声明的语句，这句话的作用是告诉计算机：我接下来会用到三个变量，他们叫做</a:t>
            </a:r>
            <a:r>
              <a:rPr lang="en-US" altLang="zh-CN"/>
              <a:t>a,b,c</a:t>
            </a:r>
            <a:r>
              <a:rPr lang="zh-CN" altLang="en-US"/>
              <a:t>。</a:t>
            </a:r>
            <a:endParaRPr lang="zh-CN" altLang="en-US"/>
          </a:p>
          <a:p>
            <a:pPr marL="0" indent="0">
              <a:buNone/>
            </a:pPr>
            <a:endParaRPr lang="zh-CN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本节课你将会学到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如何拥有一个开发环境（</a:t>
            </a:r>
            <a:r>
              <a:rPr lang="en-US" altLang="zh-CN"/>
              <a:t>IDE</a:t>
            </a:r>
            <a:r>
              <a:rPr lang="zh-CN" altLang="en-US"/>
              <a:t>）（这里以</a:t>
            </a:r>
            <a:r>
              <a:rPr lang="en-US" altLang="zh-CN"/>
              <a:t>Dev C++</a:t>
            </a:r>
            <a:r>
              <a:rPr lang="zh-CN" altLang="en-US"/>
              <a:t>为例）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学会编写最简单的</a:t>
            </a:r>
            <a:r>
              <a:rPr lang="en-US" altLang="zh-CN"/>
              <a:t>C++</a:t>
            </a:r>
            <a:r>
              <a:rPr lang="zh-CN" altLang="en-US"/>
              <a:t>程序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变量的定义，表达式初步入门</a:t>
            </a:r>
            <a:endParaRPr lang="zh-CN" altLang="en-US"/>
          </a:p>
          <a:p>
            <a:r>
              <a:rPr lang="zh-CN" altLang="en-US"/>
              <a:t>注意：考虑到大家只是初步入门，没有任何基础，在讲解相关知识时，我们会略过相对复杂，或者解释起来相对复杂的部分。以帮助大家更好的接受我们的内容。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变量名的一点说明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变量名是可以自己定的。</a:t>
            </a:r>
            <a:endParaRPr lang="zh-CN" altLang="en-US"/>
          </a:p>
          <a:p>
            <a:r>
              <a:rPr lang="zh-CN" altLang="en-US"/>
              <a:t>这里我们简单地叫它们</a:t>
            </a:r>
            <a:r>
              <a:rPr lang="en-US" altLang="zh-CN"/>
              <a:t>a,b,c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简单的变量名固然码起来方便，但是会给调试带来麻烦。</a:t>
            </a:r>
            <a:endParaRPr lang="zh-CN" altLang="en-US"/>
          </a:p>
          <a:p>
            <a:r>
              <a:rPr lang="zh-CN" altLang="en-US"/>
              <a:t>注意：变量名不要重复！也不要以系统关键字作为变量名！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变量的类型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第</a:t>
            </a:r>
            <a:r>
              <a:rPr lang="en-US" altLang="zh-CN"/>
              <a:t>5</a:t>
            </a:r>
            <a:r>
              <a:rPr lang="zh-CN" altLang="en-US"/>
              <a:t>行最开头的那个</a:t>
            </a:r>
            <a:r>
              <a:rPr lang="en-US" altLang="zh-CN"/>
              <a:t>int</a:t>
            </a:r>
            <a:r>
              <a:rPr lang="zh-CN" altLang="en-US"/>
              <a:t>，就是对变量类型的说明，就是在告诉计算机：我声明了这些变量，它们都是</a:t>
            </a:r>
            <a:r>
              <a:rPr lang="en-US" altLang="zh-CN"/>
              <a:t>int</a:t>
            </a:r>
            <a:r>
              <a:rPr lang="zh-CN" altLang="en-US"/>
              <a:t>类型的整数。</a:t>
            </a:r>
            <a:endParaRPr lang="zh-CN" altLang="en-US"/>
          </a:p>
          <a:p>
            <a:r>
              <a:rPr lang="en-US" altLang="zh-CN"/>
              <a:t>C++</a:t>
            </a:r>
            <a:r>
              <a:rPr lang="zh-CN" altLang="en-US"/>
              <a:t>里面常用的几种变量，包括这些：</a:t>
            </a:r>
            <a:endParaRPr lang="zh-CN" altLang="en-US"/>
          </a:p>
          <a:p>
            <a:r>
              <a:rPr lang="en-US" altLang="zh-CN" sz="2000"/>
              <a:t>int: </a:t>
            </a:r>
            <a:r>
              <a:rPr lang="zh-CN" altLang="en-US" sz="2000"/>
              <a:t>整数类变量，表示一个整数，范围在</a:t>
            </a:r>
            <a:r>
              <a:rPr lang="en-US" altLang="zh-CN" sz="2000"/>
              <a:t>-2147483648~2147483647</a:t>
            </a:r>
            <a:r>
              <a:rPr lang="zh-CN" altLang="en-US" sz="2000"/>
              <a:t>之间。</a:t>
            </a:r>
            <a:endParaRPr lang="zh-CN" altLang="en-US" sz="2000"/>
          </a:p>
          <a:p>
            <a:r>
              <a:rPr lang="en-US" altLang="zh-CN" sz="2000"/>
              <a:t>char: </a:t>
            </a:r>
            <a:r>
              <a:rPr lang="zh-CN" altLang="en-US" sz="2000"/>
              <a:t>字符类变量，可以表示一个字符，范围在</a:t>
            </a:r>
            <a:r>
              <a:rPr lang="en-US" altLang="zh-CN" sz="2000"/>
              <a:t>0~127</a:t>
            </a:r>
            <a:r>
              <a:rPr lang="zh-CN" altLang="en-US" sz="2000"/>
              <a:t>之间。</a:t>
            </a:r>
            <a:endParaRPr lang="zh-CN" altLang="en-US" sz="2000"/>
          </a:p>
          <a:p>
            <a:r>
              <a:rPr lang="en-US" altLang="zh-CN" sz="2000"/>
              <a:t>long long</a:t>
            </a:r>
            <a:r>
              <a:rPr lang="zh-CN" altLang="en-US" sz="2000"/>
              <a:t>：长整型变量，表示一个大整数，范围在</a:t>
            </a:r>
            <a:r>
              <a:rPr lang="en-US" altLang="zh-CN" sz="2000"/>
              <a:t>-</a:t>
            </a:r>
            <a:r>
              <a:rPr lang="zh-CN" altLang="en-US" sz="2000"/>
              <a:t>9223372036854775808～9223372036854775807之间。</a:t>
            </a:r>
            <a:endParaRPr lang="zh-CN" altLang="en-US" sz="2000"/>
          </a:p>
          <a:p>
            <a:r>
              <a:rPr lang="en-US" altLang="zh-CN" sz="2000"/>
              <a:t>float,double</a:t>
            </a:r>
            <a:r>
              <a:rPr lang="zh-CN" altLang="en-US" sz="2000"/>
              <a:t>：浮点数，表示一个小数。</a:t>
            </a:r>
            <a:endParaRPr lang="zh-CN" altLang="en-US" sz="2000"/>
          </a:p>
          <a:p>
            <a:r>
              <a:rPr lang="en-US" altLang="zh-CN" sz="2000"/>
              <a:t>bool</a:t>
            </a:r>
            <a:r>
              <a:rPr lang="zh-CN" altLang="en-US" sz="2000"/>
              <a:t>：逻辑变量（布尔型），表示真或假，值只可能是</a:t>
            </a:r>
            <a:r>
              <a:rPr lang="en-US" altLang="zh-CN" sz="2000"/>
              <a:t>0</a:t>
            </a:r>
            <a:r>
              <a:rPr lang="zh-CN" altLang="en-US" sz="2000"/>
              <a:t>或者</a:t>
            </a:r>
            <a:r>
              <a:rPr lang="en-US" altLang="zh-CN" sz="2000"/>
              <a:t>1</a:t>
            </a:r>
            <a:r>
              <a:rPr lang="zh-CN" altLang="en-US" sz="2000"/>
              <a:t>。</a:t>
            </a:r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变量的定义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705485"/>
          </a:xfrm>
        </p:spPr>
        <p:txBody>
          <a:bodyPr/>
          <a:p>
            <a:r>
              <a:rPr lang="zh-CN" altLang="en-US"/>
              <a:t>格式： 【变量类型】 【变量名</a:t>
            </a:r>
            <a:r>
              <a:rPr lang="en-US" altLang="zh-CN"/>
              <a:t>1</a:t>
            </a:r>
            <a:r>
              <a:rPr lang="zh-CN" altLang="en-US"/>
              <a:t>】，【变量名</a:t>
            </a:r>
            <a:r>
              <a:rPr lang="en-US" altLang="zh-CN"/>
              <a:t>2</a:t>
            </a:r>
            <a:r>
              <a:rPr lang="zh-CN" altLang="en-US"/>
              <a:t>】，</a:t>
            </a:r>
            <a:r>
              <a:rPr lang="en-US" altLang="zh-CN"/>
              <a:t>.........;</a:t>
            </a:r>
            <a:endParaRPr lang="zh-CN" altLang="en-US"/>
          </a:p>
        </p:txBody>
      </p:sp>
      <p:pic>
        <p:nvPicPr>
          <p:cNvPr id="10" name="图片 9" descr="QQ截图201807231955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9235" y="2407920"/>
            <a:ext cx="6652895" cy="40271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/>
              <a:t>cin</a:t>
            </a:r>
            <a:r>
              <a:rPr lang="zh-CN" altLang="en-US"/>
              <a:t>与</a:t>
            </a:r>
            <a:r>
              <a:rPr lang="en-US" altLang="zh-CN"/>
              <a:t>cout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38835" y="2002790"/>
            <a:ext cx="1051496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cin</a:t>
            </a:r>
            <a:r>
              <a:rPr lang="zh-CN" altLang="en-US" sz="2800"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和</a:t>
            </a:r>
            <a:r>
              <a:rPr lang="en-US" altLang="zh-CN" sz="2800"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cout</a:t>
            </a:r>
            <a:r>
              <a:rPr lang="zh-CN" altLang="en-US" sz="2800"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是</a:t>
            </a:r>
            <a:r>
              <a:rPr lang="en-US" altLang="zh-CN" sz="2800"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C++</a:t>
            </a:r>
            <a:r>
              <a:rPr lang="zh-CN" altLang="en-US" sz="2800"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的一对，分别代表输入与输出。</a:t>
            </a:r>
            <a:endParaRPr lang="zh-CN" altLang="en-US" sz="2800">
              <a:latin typeface="苹方 中等" panose="020B0400000000000000" charset="-122"/>
              <a:ea typeface="苹方 中等" panose="020B0400000000000000" charset="-122"/>
              <a:cs typeface="苹方 中等" panose="020B0400000000000000" charset="-122"/>
            </a:endParaRPr>
          </a:p>
          <a:p>
            <a:r>
              <a:rPr lang="zh-CN" altLang="en-US" sz="2800"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其中，</a:t>
            </a:r>
            <a:r>
              <a:rPr lang="en-US" altLang="zh-CN" sz="2800"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cin</a:t>
            </a:r>
            <a:r>
              <a:rPr lang="zh-CN" altLang="en-US" sz="2800"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对应的是</a:t>
            </a:r>
            <a:r>
              <a:rPr lang="en-US" altLang="zh-CN" sz="2800"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“&gt;&gt;”</a:t>
            </a:r>
            <a:r>
              <a:rPr lang="zh-CN" altLang="en-US" sz="2800"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，</a:t>
            </a:r>
            <a:r>
              <a:rPr lang="en-US" altLang="zh-CN" sz="2800"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cout</a:t>
            </a:r>
            <a:r>
              <a:rPr lang="zh-CN" altLang="en-US" sz="2800"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对应的是</a:t>
            </a:r>
            <a:r>
              <a:rPr lang="en-US" altLang="zh-CN" sz="2800"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“&lt;&lt;”</a:t>
            </a:r>
            <a:r>
              <a:rPr lang="zh-CN" altLang="en-US" sz="2800"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，这点需要注意，不要混淆。</a:t>
            </a:r>
            <a:endParaRPr lang="zh-CN" altLang="en-US" sz="2800">
              <a:latin typeface="苹方 中等" panose="020B0400000000000000" charset="-122"/>
              <a:ea typeface="苹方 中等" panose="020B0400000000000000" charset="-122"/>
              <a:cs typeface="苹方 中等" panose="020B0400000000000000" charset="-122"/>
            </a:endParaRPr>
          </a:p>
          <a:p>
            <a:r>
              <a:rPr lang="zh-CN" altLang="en-US" sz="2800"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其他的格式要求，都基本一致。</a:t>
            </a:r>
            <a:endParaRPr lang="zh-CN" altLang="en-US" sz="2800">
              <a:latin typeface="苹方 中等" panose="020B0400000000000000" charset="-122"/>
              <a:ea typeface="苹方 中等" panose="020B0400000000000000" charset="-122"/>
              <a:cs typeface="苹方 中等" panose="020B0400000000000000" charset="-122"/>
            </a:endParaRPr>
          </a:p>
          <a:p>
            <a:r>
              <a:rPr lang="en-US" altLang="zh-CN" sz="2800"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cin&gt;&gt;(</a:t>
            </a:r>
            <a:r>
              <a:rPr lang="zh-CN" altLang="en-US" sz="2800"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变量名</a:t>
            </a:r>
            <a:r>
              <a:rPr lang="en-US" altLang="zh-CN" sz="2800"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1)&gt;&gt;(</a:t>
            </a:r>
            <a:r>
              <a:rPr lang="zh-CN" altLang="en-US" sz="2800"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变量名</a:t>
            </a:r>
            <a:r>
              <a:rPr lang="en-US" altLang="zh-CN" sz="2800"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2)&gt;&gt;(</a:t>
            </a:r>
            <a:r>
              <a:rPr lang="zh-CN" altLang="en-US" sz="2800"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变量名</a:t>
            </a:r>
            <a:r>
              <a:rPr lang="en-US" altLang="zh-CN" sz="2800"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3).....&gt;&gt;(</a:t>
            </a:r>
            <a:r>
              <a:rPr lang="zh-CN" altLang="en-US" sz="2800"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变量名</a:t>
            </a:r>
            <a:r>
              <a:rPr lang="en-US" altLang="zh-CN" sz="2800"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N);</a:t>
            </a:r>
            <a:r>
              <a:rPr lang="zh-CN" altLang="en-US" sz="2800"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依次读入变量。</a:t>
            </a:r>
            <a:endParaRPr lang="zh-CN" altLang="en-US" sz="2800">
              <a:latin typeface="苹方 中等" panose="020B0400000000000000" charset="-122"/>
              <a:ea typeface="苹方 中等" panose="020B0400000000000000" charset="-122"/>
              <a:cs typeface="苹方 中等" panose="020B04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/>
              <a:t>scanf</a:t>
            </a:r>
            <a:r>
              <a:rPr lang="zh-CN" altLang="en-US"/>
              <a:t>与</a:t>
            </a:r>
            <a:r>
              <a:rPr lang="en-US" altLang="zh-CN"/>
              <a:t>printf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这是</a:t>
            </a:r>
            <a:r>
              <a:rPr lang="en-US" altLang="zh-CN"/>
              <a:t>C</a:t>
            </a:r>
            <a:r>
              <a:rPr lang="zh-CN" altLang="en-US"/>
              <a:t>语言的输入</a:t>
            </a:r>
            <a:r>
              <a:rPr lang="en-US" altLang="zh-CN"/>
              <a:t>/</a:t>
            </a:r>
            <a:r>
              <a:rPr lang="zh-CN" altLang="en-US"/>
              <a:t>输出，在</a:t>
            </a:r>
            <a:r>
              <a:rPr lang="en-US" altLang="zh-CN"/>
              <a:t>C++</a:t>
            </a:r>
            <a:r>
              <a:rPr lang="zh-CN" altLang="en-US"/>
              <a:t>当中也可以使用。</a:t>
            </a:r>
            <a:endParaRPr lang="zh-CN" altLang="en-US"/>
          </a:p>
          <a:p>
            <a:r>
              <a:rPr lang="zh-CN" altLang="en-US"/>
              <a:t>下面我来详细地讲解它们的用法。</a:t>
            </a:r>
            <a:endParaRPr lang="zh-CN" altLang="en-US"/>
          </a:p>
          <a:p>
            <a:r>
              <a:rPr lang="en-US" altLang="zh-CN"/>
              <a:t>scanf(“</a:t>
            </a:r>
            <a:r>
              <a:rPr lang="zh-CN" altLang="zh-CN"/>
              <a:t>输入格式</a:t>
            </a:r>
            <a:r>
              <a:rPr lang="en-US" altLang="zh-CN"/>
              <a:t>”,&amp;</a:t>
            </a:r>
            <a:r>
              <a:rPr lang="zh-CN" altLang="en-US"/>
              <a:t>变量</a:t>
            </a:r>
            <a:r>
              <a:rPr lang="en-US" altLang="zh-CN"/>
              <a:t>1, &amp;</a:t>
            </a:r>
            <a:r>
              <a:rPr lang="zh-CN" altLang="en-US"/>
              <a:t>变量</a:t>
            </a:r>
            <a:r>
              <a:rPr lang="en-US" altLang="zh-CN"/>
              <a:t>2....);</a:t>
            </a:r>
            <a:endParaRPr lang="en-US" altLang="zh-CN"/>
          </a:p>
          <a:p>
            <a:r>
              <a:rPr lang="zh-CN" altLang="en-US"/>
              <a:t>请特别留意</a:t>
            </a:r>
            <a:r>
              <a:rPr lang="en-US" altLang="zh-CN"/>
              <a:t>“&amp;”</a:t>
            </a:r>
            <a:r>
              <a:rPr lang="zh-CN" altLang="en-US"/>
              <a:t>符号。</a:t>
            </a:r>
            <a:endParaRPr lang="zh-CN" altLang="en-US"/>
          </a:p>
          <a:p>
            <a:r>
              <a:rPr lang="en-US" altLang="zh-CN"/>
              <a:t>printf(“</a:t>
            </a:r>
            <a:r>
              <a:rPr lang="zh-CN" altLang="en-US"/>
              <a:t>输出格式</a:t>
            </a:r>
            <a:r>
              <a:rPr lang="en-US" altLang="zh-CN"/>
              <a:t>”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变量</a:t>
            </a:r>
            <a:r>
              <a:rPr lang="en-US" altLang="zh-CN">
                <a:sym typeface="+mn-ea"/>
              </a:rPr>
              <a:t>1, </a:t>
            </a:r>
            <a:r>
              <a:rPr lang="zh-CN" altLang="en-US">
                <a:sym typeface="+mn-ea"/>
              </a:rPr>
              <a:t>变量</a:t>
            </a:r>
            <a:r>
              <a:rPr lang="en-US" altLang="zh-CN">
                <a:sym typeface="+mn-ea"/>
              </a:rPr>
              <a:t>2....);</a:t>
            </a:r>
            <a:endParaRPr lang="en-US" altLang="zh-CN"/>
          </a:p>
          <a:p>
            <a:r>
              <a:rPr lang="zh-CN" altLang="en-US"/>
              <a:t>请特别留意这里没有</a:t>
            </a:r>
            <a:r>
              <a:rPr lang="en-US" altLang="zh-CN"/>
              <a:t>“&amp;”</a:t>
            </a:r>
            <a:r>
              <a:rPr lang="zh-CN" altLang="en-US"/>
              <a:t>符号。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77050" y="2624455"/>
            <a:ext cx="4744085" cy="2630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/>
              <a:t>cin or scanf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cin/cout</a:t>
            </a:r>
            <a:r>
              <a:rPr lang="zh-CN" altLang="en-US"/>
              <a:t>：格式简单，码起来快。</a:t>
            </a:r>
            <a:endParaRPr lang="zh-CN" altLang="en-US"/>
          </a:p>
          <a:p>
            <a:r>
              <a:rPr lang="en-US" altLang="zh-CN"/>
              <a:t>scanf/printf</a:t>
            </a:r>
            <a:r>
              <a:rPr lang="zh-CN" altLang="en-US"/>
              <a:t>：格式略复杂，相对前者可能对新手不太友好。但是在要求复杂的输出格式上面，</a:t>
            </a:r>
            <a:r>
              <a:rPr lang="en-US" altLang="zh-CN"/>
              <a:t>printf</a:t>
            </a:r>
            <a:r>
              <a:rPr lang="zh-CN" altLang="en-US"/>
              <a:t>更胜一筹。甚至有些输出格式，</a:t>
            </a:r>
            <a:r>
              <a:rPr lang="en-US" altLang="zh-CN"/>
              <a:t>cin/cout</a:t>
            </a:r>
            <a:r>
              <a:rPr lang="zh-CN" altLang="en-US"/>
              <a:t>做不到，而这个就可以处理。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467100"/>
            <a:ext cx="3048000" cy="9448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681220"/>
            <a:ext cx="9289415" cy="838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/>
              <a:t>A + B Problem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1400810"/>
          </a:xfrm>
        </p:spPr>
        <p:txBody>
          <a:bodyPr/>
          <a:p>
            <a:r>
              <a:rPr lang="zh-CN" altLang="en-US"/>
              <a:t>你的程序需要实现这么一个功能：</a:t>
            </a:r>
            <a:endParaRPr lang="zh-CN" altLang="en-US"/>
          </a:p>
          <a:p>
            <a:r>
              <a:rPr lang="zh-CN" altLang="en-US"/>
              <a:t>输入两个数，输出它们的和。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62450" y="3103245"/>
            <a:ext cx="3467100" cy="2865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/>
              <a:t>“=”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</a:t>
            </a:r>
            <a:r>
              <a:rPr lang="en-US" altLang="zh-CN"/>
              <a:t>C++</a:t>
            </a:r>
            <a:r>
              <a:rPr lang="zh-CN" altLang="en-US"/>
              <a:t>当中，</a:t>
            </a:r>
            <a:r>
              <a:rPr lang="en-US" altLang="zh-CN"/>
              <a:t>= </a:t>
            </a:r>
            <a:r>
              <a:rPr lang="zh-CN" altLang="en-US"/>
              <a:t>是一个赋值符号。</a:t>
            </a:r>
            <a:endParaRPr lang="zh-CN" altLang="en-US"/>
          </a:p>
          <a:p>
            <a:r>
              <a:rPr lang="zh-CN" altLang="en-US"/>
              <a:t>不同于数学意义上的等于，此处的</a:t>
            </a:r>
            <a:r>
              <a:rPr lang="en-US" altLang="zh-CN"/>
              <a:t>“=”</a:t>
            </a:r>
            <a:r>
              <a:rPr lang="zh-CN" altLang="en-US"/>
              <a:t>的意义为：将等号右边的值赋给左边的变量。</a:t>
            </a:r>
            <a:endParaRPr lang="zh-CN" altLang="en-US"/>
          </a:p>
          <a:p>
            <a:r>
              <a:rPr lang="zh-CN" altLang="en-US"/>
              <a:t>因而 </a:t>
            </a:r>
            <a:r>
              <a:rPr lang="en-US" altLang="zh-CN"/>
              <a:t>a = a + 1, c = a + b</a:t>
            </a:r>
            <a:r>
              <a:rPr lang="zh-CN" altLang="en-US"/>
              <a:t>都是可行的。</a:t>
            </a:r>
            <a:endParaRPr lang="zh-CN" altLang="en-US"/>
          </a:p>
          <a:p>
            <a:r>
              <a:rPr lang="zh-CN" altLang="en-US"/>
              <a:t>事实上，对于如</a:t>
            </a:r>
            <a:r>
              <a:rPr lang="en-US" altLang="zh-CN"/>
              <a:t>a = a + 1,b = b - 2</a:t>
            </a:r>
            <a:r>
              <a:rPr lang="zh-CN" altLang="en-US"/>
              <a:t>的赋值语句，有一种简写方式：</a:t>
            </a:r>
            <a:r>
              <a:rPr lang="en-US" altLang="zh-CN"/>
              <a:t>a+=1,b-=2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/>
              <a:t>A - B Problem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你的程序需要实现这么一个功能：</a:t>
            </a:r>
            <a:endParaRPr lang="zh-CN" altLang="en-US"/>
          </a:p>
          <a:p>
            <a:r>
              <a:rPr lang="zh-CN" altLang="en-US">
                <a:sym typeface="+mn-ea"/>
              </a:rPr>
              <a:t>输入两个数，输出它们的差。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/>
              <a:t>A * B Problem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你的程序需要实现这么一个功能：</a:t>
            </a:r>
            <a:endParaRPr lang="zh-CN" altLang="en-US"/>
          </a:p>
          <a:p>
            <a:r>
              <a:rPr lang="zh-CN" altLang="en-US">
                <a:sym typeface="+mn-ea"/>
              </a:rPr>
              <a:t>输入两个数，输出它们的积。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代码与程序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代码，可以理解为一篇作文，一篇用编程语言写出来的作文。</a:t>
            </a:r>
            <a:endParaRPr lang="zh-CN" altLang="en-US"/>
          </a:p>
          <a:p>
            <a:r>
              <a:rPr lang="zh-CN" altLang="en-US"/>
              <a:t>程序，就是电脑读完你的作文之后，将它的主旨大意转化为的一系列命令，并且这些命令可以直接让电脑执行。这个转化过程称为编译。</a:t>
            </a:r>
            <a:endParaRPr lang="zh-CN" altLang="en-US"/>
          </a:p>
          <a:p>
            <a:r>
              <a:rPr lang="zh-CN" altLang="en-US"/>
              <a:t>程序员写代码，就是在写这样的作文，就是通过编译器，与电脑交流互动的过程。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（ </a:t>
            </a:r>
            <a:r>
              <a:rPr lang="en-US" altLang="zh-CN"/>
              <a:t>A + B ) * C Problem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表达式是可以写得稍微复杂一点的！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/>
              <a:t>A / B Problem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你的程序需要实现这么一个功能：</a:t>
            </a:r>
            <a:endParaRPr lang="zh-CN" altLang="en-US"/>
          </a:p>
          <a:p>
            <a:r>
              <a:rPr lang="zh-CN" altLang="en-US">
                <a:sym typeface="+mn-ea"/>
              </a:rPr>
              <a:t>输入两个数，输出它们的商。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整数的除法运算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</a:t>
            </a:r>
            <a:r>
              <a:rPr lang="en-US" altLang="zh-CN"/>
              <a:t>C++</a:t>
            </a:r>
            <a:r>
              <a:rPr lang="zh-CN" altLang="en-US"/>
              <a:t>当中，如果是几个整数类型的变量进行运算，那么得到的结果一定还是一个整数。</a:t>
            </a:r>
            <a:endParaRPr lang="zh-CN" altLang="en-US"/>
          </a:p>
          <a:p>
            <a:r>
              <a:rPr lang="zh-CN" altLang="en-US"/>
              <a:t>在除法运算当中，如果遇到无法整除的情况，将会向</a:t>
            </a:r>
            <a:r>
              <a:rPr lang="en-US" altLang="zh-CN"/>
              <a:t>0</a:t>
            </a:r>
            <a:r>
              <a:rPr lang="zh-CN" altLang="en-US"/>
              <a:t>取整。</a:t>
            </a:r>
            <a:endParaRPr lang="zh-CN" altLang="en-US"/>
          </a:p>
          <a:p>
            <a:r>
              <a:rPr lang="zh-CN" altLang="en-US"/>
              <a:t>例如：</a:t>
            </a:r>
            <a:r>
              <a:rPr lang="en-US" altLang="zh-CN"/>
              <a:t>7/3=2 ,(-7)/3=-2 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那么，如果我们希望得到精确值呢？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浮点数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浮点数，也就是计算机当中的小数。</a:t>
            </a:r>
            <a:endParaRPr lang="zh-CN" altLang="en-US"/>
          </a:p>
          <a:p>
            <a:r>
              <a:rPr lang="zh-CN" altLang="en-US"/>
              <a:t>在</a:t>
            </a:r>
            <a:r>
              <a:rPr lang="en-US" altLang="zh-CN"/>
              <a:t>C++</a:t>
            </a:r>
            <a:r>
              <a:rPr lang="zh-CN" altLang="en-US"/>
              <a:t>当中，浮点数有两种类型：</a:t>
            </a:r>
            <a:r>
              <a:rPr lang="en-US" altLang="zh-CN"/>
              <a:t>float </a:t>
            </a:r>
            <a:r>
              <a:rPr lang="zh-CN" altLang="en-US"/>
              <a:t>和 </a:t>
            </a:r>
            <a:r>
              <a:rPr lang="en-US" altLang="zh-CN"/>
              <a:t>double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由于</a:t>
            </a:r>
            <a:r>
              <a:rPr lang="en-US" altLang="zh-CN"/>
              <a:t>double </a:t>
            </a:r>
            <a:r>
              <a:rPr lang="zh-CN" altLang="en-US"/>
              <a:t>使用了 </a:t>
            </a:r>
            <a:r>
              <a:rPr lang="en-US" altLang="zh-CN"/>
              <a:t>float </a:t>
            </a:r>
            <a:r>
              <a:rPr lang="zh-CN" altLang="en-US"/>
              <a:t>两倍的内存来存一个数，因而它能保留的有效数字更多，能表示的大小更大，也就是，精度更高。（事实上，</a:t>
            </a:r>
            <a:r>
              <a:rPr lang="en-US" altLang="zh-CN"/>
              <a:t>float </a:t>
            </a:r>
            <a:r>
              <a:rPr lang="zh-CN" altLang="en-US"/>
              <a:t>被称为单精度浮点数，</a:t>
            </a:r>
            <a:r>
              <a:rPr lang="en-US" altLang="zh-CN"/>
              <a:t>double </a:t>
            </a:r>
            <a:r>
              <a:rPr lang="zh-CN" altLang="en-US"/>
              <a:t>被称为双精度浮点数）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83515"/>
            <a:ext cx="10515600" cy="1325563"/>
          </a:xfrm>
        </p:spPr>
        <p:txBody>
          <a:bodyPr/>
          <a:p>
            <a:pPr algn="ctr"/>
            <a:r>
              <a:rPr lang="zh-CN" altLang="en-US"/>
              <a:t>浮点数的输入输出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018030"/>
            <a:ext cx="10264140" cy="41135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/>
              <a:t>A % B Problem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？？？这是啥</a:t>
            </a:r>
            <a:endParaRPr lang="zh-CN" altLang="en-US"/>
          </a:p>
          <a:p>
            <a:r>
              <a:rPr lang="en-US" altLang="zh-CN"/>
              <a:t>%</a:t>
            </a:r>
            <a:r>
              <a:rPr lang="zh-CN" altLang="en-US"/>
              <a:t>：取模符号，</a:t>
            </a:r>
            <a:r>
              <a:rPr lang="en-US" altLang="zh-CN"/>
              <a:t>A%B</a:t>
            </a:r>
            <a:r>
              <a:rPr lang="zh-CN" altLang="en-US"/>
              <a:t>表示的结果就是</a:t>
            </a:r>
            <a:r>
              <a:rPr lang="en-US" altLang="zh-CN"/>
              <a:t>A</a:t>
            </a:r>
            <a:r>
              <a:rPr lang="zh-CN" altLang="en-US"/>
              <a:t>整除</a:t>
            </a:r>
            <a:r>
              <a:rPr lang="en-US" altLang="zh-CN"/>
              <a:t>B</a:t>
            </a:r>
            <a:r>
              <a:rPr lang="zh-CN" altLang="en-US"/>
              <a:t>之后的余数。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其他数学函数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abs(x) : </a:t>
            </a:r>
            <a:r>
              <a:rPr lang="zh-CN" altLang="en-US"/>
              <a:t>求</a:t>
            </a:r>
            <a:r>
              <a:rPr lang="en-US" altLang="zh-CN"/>
              <a:t>x</a:t>
            </a:r>
            <a:r>
              <a:rPr lang="zh-CN" altLang="en-US"/>
              <a:t>的绝对值。</a:t>
            </a:r>
            <a:endParaRPr lang="zh-CN" altLang="en-US"/>
          </a:p>
          <a:p>
            <a:r>
              <a:rPr lang="en-US" altLang="zh-CN"/>
              <a:t>sqrt(x): </a:t>
            </a:r>
            <a:r>
              <a:rPr lang="zh-CN" altLang="en-US"/>
              <a:t>求</a:t>
            </a:r>
            <a:r>
              <a:rPr lang="en-US" altLang="zh-CN"/>
              <a:t>x</a:t>
            </a:r>
            <a:r>
              <a:rPr lang="zh-CN" altLang="en-US"/>
              <a:t>的算术平方根。</a:t>
            </a:r>
            <a:endParaRPr lang="zh-CN" altLang="en-US"/>
          </a:p>
          <a:p>
            <a:r>
              <a:rPr lang="en-US" altLang="zh-CN"/>
              <a:t>sin(x),cos(x),tan(x),asin(x),acos(x)...</a:t>
            </a:r>
            <a:r>
              <a:rPr lang="zh-CN" altLang="en-US"/>
              <a:t>三角函数大家庭。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9030" y="3886835"/>
            <a:ext cx="2956560" cy="13563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/>
              <a:t>ACM</a:t>
            </a:r>
            <a:r>
              <a:rPr lang="zh-CN" altLang="en-US"/>
              <a:t>比赛</a:t>
            </a:r>
            <a:r>
              <a:rPr lang="zh-CN" altLang="zh-CN"/>
              <a:t>简单介绍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我们在宣讲时已经为大家介绍了基本赛制。</a:t>
            </a:r>
            <a:endParaRPr lang="zh-CN" altLang="en-US"/>
          </a:p>
          <a:p>
            <a:r>
              <a:rPr lang="zh-CN" altLang="en-US"/>
              <a:t>如果你高中搞过</a:t>
            </a:r>
            <a:r>
              <a:rPr lang="en-US" altLang="zh-CN"/>
              <a:t>OI</a:t>
            </a:r>
            <a:r>
              <a:rPr lang="zh-CN" altLang="en-US"/>
              <a:t>系列赛事的话，就差不多知道</a:t>
            </a:r>
            <a:r>
              <a:rPr lang="en-US" altLang="zh-CN"/>
              <a:t>ACM</a:t>
            </a:r>
            <a:r>
              <a:rPr lang="zh-CN" altLang="en-US"/>
              <a:t>比赛是需要解决什么类型的问题了。</a:t>
            </a:r>
            <a:endParaRPr lang="zh-CN" altLang="en-US"/>
          </a:p>
          <a:p>
            <a:r>
              <a:rPr lang="en-US" altLang="zh-CN"/>
              <a:t>ACM</a:t>
            </a:r>
            <a:r>
              <a:rPr lang="zh-CN" altLang="en-US"/>
              <a:t>赛制与</a:t>
            </a:r>
            <a:r>
              <a:rPr lang="en-US" altLang="zh-CN"/>
              <a:t>OI</a:t>
            </a:r>
            <a:r>
              <a:rPr lang="zh-CN" altLang="en-US"/>
              <a:t>赛制的不同点在于:</a:t>
            </a:r>
            <a:r>
              <a:rPr lang="en-US" altLang="zh-CN"/>
              <a:t>OI</a:t>
            </a:r>
            <a:r>
              <a:rPr lang="zh-CN" altLang="en-US"/>
              <a:t>赛制可以通过解决部分分（子任务）来获取一定分数，而</a:t>
            </a:r>
            <a:r>
              <a:rPr lang="en-US" altLang="zh-CN"/>
              <a:t>ACM</a:t>
            </a:r>
            <a:r>
              <a:rPr lang="zh-CN" altLang="en-US"/>
              <a:t>要求必须通过此题（</a:t>
            </a:r>
            <a:r>
              <a:rPr lang="en-US" altLang="zh-CN"/>
              <a:t>Accepted</a:t>
            </a:r>
            <a:r>
              <a:rPr lang="zh-CN" altLang="en-US"/>
              <a:t>）。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推荐网站：</a:t>
            </a:r>
            <a:r>
              <a:rPr lang="en-US" altLang="zh-CN"/>
              <a:t>noi.openjudge.cn</a:t>
            </a:r>
            <a:r>
              <a:rPr lang="zh-CN" altLang="en-US"/>
              <a:t>，适合练习语法基础。</a:t>
            </a:r>
            <a:endParaRPr lang="zh-CN" altLang="en-US"/>
          </a:p>
          <a:p>
            <a:r>
              <a:rPr lang="zh-CN" altLang="en-US"/>
              <a:t>首先，建议把课件里提到的代码与问题自己实现一遍，开始阶段最好多打代码提升熟练度。</a:t>
            </a:r>
            <a:endParaRPr lang="zh-CN" altLang="en-US"/>
          </a:p>
          <a:p>
            <a:r>
              <a:rPr lang="zh-CN" altLang="en-US"/>
              <a:t>推荐任务</a:t>
            </a:r>
            <a:r>
              <a:rPr lang="en-US" altLang="zh-CN"/>
              <a:t>(</a:t>
            </a:r>
            <a:r>
              <a:rPr lang="zh-CN" altLang="en-US"/>
              <a:t>有些涵盖了前面的例题）：</a:t>
            </a:r>
            <a:endParaRPr lang="zh-CN" altLang="en-US"/>
          </a:p>
          <a:p>
            <a:r>
              <a:rPr lang="en-US" altLang="zh-CN"/>
              <a:t>1.1 01,02,06,08,09</a:t>
            </a:r>
            <a:endParaRPr lang="en-US" altLang="zh-CN"/>
          </a:p>
          <a:p>
            <a:r>
              <a:rPr lang="en-US" altLang="zh-CN"/>
              <a:t>1.3 01,03,04,07.....</a:t>
            </a:r>
            <a:r>
              <a:rPr lang="zh-CN" altLang="en-US"/>
              <a:t>其实大多数都可以做啦</a:t>
            </a:r>
            <a:endParaRPr lang="zh-CN" altLang="en-US"/>
          </a:p>
          <a:p>
            <a:r>
              <a:rPr lang="zh-CN" altLang="en-US"/>
              <a:t>我们可以通过</a:t>
            </a:r>
            <a:r>
              <a:rPr lang="en-US" altLang="zh-CN"/>
              <a:t>1.3</a:t>
            </a:r>
            <a:r>
              <a:rPr lang="zh-CN" altLang="en-US"/>
              <a:t>的部分练习提高编程的熟练度。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其他你们可能用到的</a:t>
            </a:r>
            <a:r>
              <a:rPr lang="en-US" altLang="zh-CN"/>
              <a:t>OJ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洛谷 </a:t>
            </a:r>
            <a:r>
              <a:rPr lang="en-US" altLang="zh-CN"/>
              <a:t>luogu.org </a:t>
            </a:r>
            <a:r>
              <a:rPr lang="zh-CN" altLang="en-US"/>
              <a:t>，是一个相当不错的</a:t>
            </a:r>
            <a:r>
              <a:rPr lang="en-US" altLang="zh-CN"/>
              <a:t>OJ</a:t>
            </a:r>
            <a:r>
              <a:rPr lang="zh-CN" altLang="en-US"/>
              <a:t>，从入门到大佬都可以做。</a:t>
            </a:r>
            <a:endParaRPr lang="zh-CN" altLang="en-US"/>
          </a:p>
          <a:p>
            <a:r>
              <a:rPr lang="en-US" altLang="zh-CN"/>
              <a:t>Vijos vijos.org </a:t>
            </a:r>
            <a:r>
              <a:rPr lang="zh-CN" altLang="en-US"/>
              <a:t>， 在学会一些算法之后，可以去尝试一下。</a:t>
            </a:r>
            <a:endParaRPr lang="zh-CN" altLang="en-US"/>
          </a:p>
          <a:p>
            <a:r>
              <a:rPr lang="en-US" altLang="zh-CN"/>
              <a:t>CodeVS</a:t>
            </a:r>
            <a:r>
              <a:rPr lang="zh-CN" altLang="en-US"/>
              <a:t>，</a:t>
            </a:r>
            <a:r>
              <a:rPr lang="en-US" altLang="zh-CN"/>
              <a:t>Codeforces</a:t>
            </a:r>
            <a:r>
              <a:rPr lang="zh-CN" altLang="en-US"/>
              <a:t>。。。。。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集成开发环境（</a:t>
            </a:r>
            <a:r>
              <a:rPr lang="en-US" altLang="zh-CN"/>
              <a:t>IDE</a:t>
            </a:r>
            <a:r>
              <a:rPr lang="zh-CN" altLang="en-US"/>
              <a:t>）介绍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代码本身只是一篇文本，所以理论上记事本都可以用来写代码。</a:t>
            </a:r>
            <a:endParaRPr lang="zh-CN" altLang="en-US"/>
          </a:p>
          <a:p>
            <a:r>
              <a:rPr lang="zh-CN" altLang="en-US"/>
              <a:t>但是正如前文所说，代码需要通过编译才能转化为程序，所以写好了代码需要通过编译，才能成为最终的程序。</a:t>
            </a:r>
            <a:endParaRPr lang="zh-CN" altLang="en-US"/>
          </a:p>
          <a:p>
            <a:r>
              <a:rPr lang="zh-CN" altLang="en-US"/>
              <a:t>一个集成的编程环境，除了可以实现记事本能实现的写代码以外，一般还具备编译，调试，自动补全等功能，所以我们一般会使用集成开发环境来愉快地</a:t>
            </a:r>
            <a:r>
              <a:rPr lang="en-US" altLang="zh-CN"/>
              <a:t>coding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Goodbye</a:t>
            </a:r>
            <a:endParaRPr lang="en-US" altLang="zh-CN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Thanks for listening</a:t>
            </a:r>
            <a:r>
              <a:rPr lang="zh-CN" altLang="en-US"/>
              <a:t>！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/>
              <a:t>First thing first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既然如此，我们先从安装一个编程环境开始</a:t>
            </a:r>
            <a:endParaRPr lang="zh-CN" altLang="en-US"/>
          </a:p>
          <a:p>
            <a:r>
              <a:rPr lang="zh-CN" altLang="en-US"/>
              <a:t>这里我以讲课人最常使用的</a:t>
            </a:r>
            <a:r>
              <a:rPr lang="en-US" altLang="zh-CN"/>
              <a:t>Dev C++</a:t>
            </a:r>
            <a:r>
              <a:rPr lang="zh-CN" altLang="en-US"/>
              <a:t>为例，它占用空间小，功能简便，操作也相对简单，适合初学程序的同学们。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197485"/>
            <a:ext cx="10515600" cy="1325880"/>
          </a:xfrm>
        </p:spPr>
        <p:txBody>
          <a:bodyPr/>
          <a:p>
            <a:pPr algn="ctr"/>
            <a:r>
              <a:rPr lang="en-US" altLang="zh-CN"/>
              <a:t>Step 1</a:t>
            </a:r>
            <a:r>
              <a:rPr lang="zh-CN" altLang="en-US"/>
              <a:t> 下载</a:t>
            </a:r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851535" y="1702435"/>
            <a:ext cx="10515600" cy="4474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575945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007745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511935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943735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851535" y="1702435"/>
            <a:ext cx="61087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苹方 中等" panose="020B0400000000000000" charset="-122"/>
                <a:ea typeface="苹方 中等" panose="020B0400000000000000" charset="-122"/>
              </a:rPr>
              <a:t>首先，百度</a:t>
            </a:r>
            <a:r>
              <a:rPr lang="en-US" altLang="zh-CN" sz="2400">
                <a:latin typeface="苹方 中等" panose="020B0400000000000000" charset="-122"/>
                <a:ea typeface="苹方 中等" panose="020B0400000000000000" charset="-122"/>
              </a:rPr>
              <a:t>“Dev C++”</a:t>
            </a:r>
            <a:r>
              <a:rPr lang="zh-CN" altLang="en-US" sz="2400">
                <a:latin typeface="苹方 中等" panose="020B0400000000000000" charset="-122"/>
                <a:ea typeface="苹方 中等" panose="020B0400000000000000" charset="-122"/>
              </a:rPr>
              <a:t>，找到这一项结果：</a:t>
            </a:r>
            <a:endParaRPr lang="zh-CN" altLang="en-US" sz="2400">
              <a:latin typeface="苹方 中等" panose="020B0400000000000000" charset="-122"/>
              <a:ea typeface="苹方 中等" panose="020B0400000000000000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1535" y="2162810"/>
            <a:ext cx="8690610" cy="188531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00430" y="4201795"/>
            <a:ext cx="68637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苹方 中等" panose="020B0400000000000000" charset="-122"/>
                <a:ea typeface="苹方 中等" panose="020B0400000000000000" charset="-122"/>
              </a:rPr>
              <a:t>戳进去，点击这里的</a:t>
            </a:r>
            <a:r>
              <a:rPr lang="en-US" altLang="zh-CN" sz="2400">
                <a:latin typeface="苹方 中等" panose="020B0400000000000000" charset="-122"/>
                <a:ea typeface="苹方 中等" panose="020B0400000000000000" charset="-122"/>
              </a:rPr>
              <a:t>“Download”</a:t>
            </a:r>
            <a:r>
              <a:rPr lang="zh-CN" altLang="en-US" sz="2400">
                <a:latin typeface="苹方 中等" panose="020B0400000000000000" charset="-122"/>
                <a:ea typeface="苹方 中等" panose="020B0400000000000000" charset="-122"/>
              </a:rPr>
              <a:t>：</a:t>
            </a:r>
            <a:endParaRPr lang="zh-CN" altLang="en-US" sz="2400">
              <a:latin typeface="苹方 中等" panose="020B0400000000000000" charset="-122"/>
              <a:ea typeface="苹方 中等" panose="020B0400000000000000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535" y="4662170"/>
            <a:ext cx="4813300" cy="203771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875780" y="4662170"/>
            <a:ext cx="42106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苹方 中等" panose="020B0400000000000000" charset="-122"/>
                <a:ea typeface="苹方 中等" panose="020B0400000000000000" charset="-122"/>
              </a:rPr>
              <a:t>过一会会就会开始</a:t>
            </a:r>
            <a:endParaRPr lang="zh-CN" altLang="en-US" sz="3600">
              <a:latin typeface="苹方 中等" panose="020B0400000000000000" charset="-122"/>
              <a:ea typeface="苹方 中等" panose="020B0400000000000000" charset="-122"/>
            </a:endParaRPr>
          </a:p>
          <a:p>
            <a:r>
              <a:rPr lang="zh-CN" altLang="en-US" sz="3600">
                <a:latin typeface="苹方 中等" panose="020B0400000000000000" charset="-122"/>
                <a:ea typeface="苹方 中等" panose="020B0400000000000000" charset="-122"/>
              </a:rPr>
              <a:t>自动下载安装包</a:t>
            </a:r>
            <a:r>
              <a:rPr lang="en-US" altLang="zh-CN" sz="3600">
                <a:latin typeface="苹方 中等" panose="020B0400000000000000" charset="-122"/>
                <a:ea typeface="苹方 中等" panose="020B0400000000000000" charset="-122"/>
              </a:rPr>
              <a:t>~</a:t>
            </a:r>
            <a:endParaRPr lang="en-US" altLang="zh-CN" sz="3600">
              <a:latin typeface="苹方 中等" panose="020B0400000000000000" charset="-122"/>
              <a:ea typeface="苹方 中等" panose="020B04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/>
              <a:t>Step 2 </a:t>
            </a:r>
            <a:r>
              <a:rPr lang="zh-CN" altLang="en-US"/>
              <a:t>安装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523365"/>
            <a:ext cx="876300" cy="13716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44675" y="1637030"/>
            <a:ext cx="6431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苹方 中等" panose="020B0400000000000000" charset="-122"/>
                <a:ea typeface="苹方 中等" panose="020B0400000000000000" charset="-122"/>
              </a:rPr>
              <a:t>找到下载好的安装包，戳它，运行之</a:t>
            </a:r>
            <a:endParaRPr lang="zh-CN" altLang="en-US" sz="2800">
              <a:latin typeface="苹方 中等" panose="020B0400000000000000" charset="-122"/>
              <a:ea typeface="苹方 中等" panose="020B0400000000000000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94965"/>
            <a:ext cx="2287270" cy="36639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8520" y="2894965"/>
            <a:ext cx="4458335" cy="3634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8490" y="1611630"/>
            <a:ext cx="4458335" cy="36347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8510" y="1611630"/>
            <a:ext cx="4458335" cy="36347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766695" y="5246370"/>
            <a:ext cx="54121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latin typeface="苹方 中等" panose="020B0400000000000000" charset="-122"/>
                <a:ea typeface="苹方 中等" panose="020B0400000000000000" charset="-122"/>
              </a:rPr>
              <a:t>之后，坐等安装成功！</a:t>
            </a:r>
            <a:endParaRPr lang="zh-CN" altLang="en-US" sz="4000">
              <a:latin typeface="苹方 中等" panose="020B0400000000000000" charset="-122"/>
              <a:ea typeface="苹方 中等" panose="020B04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4288</Words>
  <Application>WPS 演示</Application>
  <PresentationFormat>宽屏</PresentationFormat>
  <Paragraphs>306</Paragraphs>
  <Slides>50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60" baseType="lpstr">
      <vt:lpstr>Arial</vt:lpstr>
      <vt:lpstr>宋体</vt:lpstr>
      <vt:lpstr>Wingdings</vt:lpstr>
      <vt:lpstr>微软雅黑 Light</vt:lpstr>
      <vt:lpstr>微软雅黑</vt:lpstr>
      <vt:lpstr>苹方 中等</vt:lpstr>
      <vt:lpstr>Arial Unicode MS</vt:lpstr>
      <vt:lpstr>黑体</vt:lpstr>
      <vt:lpstr>Calibri</vt:lpstr>
      <vt:lpstr>Office 主题</vt:lpstr>
      <vt:lpstr>武汉大学ACM集训队基础课程 Lesson 1</vt:lpstr>
      <vt:lpstr>ACM的第一课！</vt:lpstr>
      <vt:lpstr>本节课你将会学到</vt:lpstr>
      <vt:lpstr>代码与程序</vt:lpstr>
      <vt:lpstr>集成开发环境（IDE）介绍</vt:lpstr>
      <vt:lpstr>First thing first</vt:lpstr>
      <vt:lpstr>Step 1 下载</vt:lpstr>
      <vt:lpstr>Step 2 安装</vt:lpstr>
      <vt:lpstr>PowerPoint 演示文稿</vt:lpstr>
      <vt:lpstr>Step 3 使用</vt:lpstr>
      <vt:lpstr>Step 4 第一份代码</vt:lpstr>
      <vt:lpstr>Step 5 编译</vt:lpstr>
      <vt:lpstr>Step 6 运行</vt:lpstr>
      <vt:lpstr>回头来讲讲，刚才那篇代码</vt:lpstr>
      <vt:lpstr>Line 1 调用头文件</vt:lpstr>
      <vt:lpstr>Line 2 </vt:lpstr>
      <vt:lpstr>Line 3,4,7 主函数</vt:lpstr>
      <vt:lpstr>Line 5 输出“Hello world”</vt:lpstr>
      <vt:lpstr>关于endl</vt:lpstr>
      <vt:lpstr>Line 6 顺利返回</vt:lpstr>
      <vt:lpstr>注意事项</vt:lpstr>
      <vt:lpstr>Problem 1 头文件格式问题</vt:lpstr>
      <vt:lpstr>Problem 2-1 分号问题（多加分号）</vt:lpstr>
      <vt:lpstr>Problem 2-2 分号问题（少加分号）</vt:lpstr>
      <vt:lpstr>Problem 3 格式问题</vt:lpstr>
      <vt:lpstr>Problem 4 拼写错误（最常见的问题）</vt:lpstr>
      <vt:lpstr>总结</vt:lpstr>
      <vt:lpstr>例1</vt:lpstr>
      <vt:lpstr>关于变量</vt:lpstr>
      <vt:lpstr>变量名的一点说明</vt:lpstr>
      <vt:lpstr>变量的类型</vt:lpstr>
      <vt:lpstr>变量的定义</vt:lpstr>
      <vt:lpstr>cin与cout</vt:lpstr>
      <vt:lpstr>scanf与printf</vt:lpstr>
      <vt:lpstr>cin or scanf</vt:lpstr>
      <vt:lpstr>A + B Problem</vt:lpstr>
      <vt:lpstr>“=”</vt:lpstr>
      <vt:lpstr>A - B Problem</vt:lpstr>
      <vt:lpstr>A * B Problem</vt:lpstr>
      <vt:lpstr>（ A + B ) * C Problem</vt:lpstr>
      <vt:lpstr>A / B Problem</vt:lpstr>
      <vt:lpstr>整数的除法运算</vt:lpstr>
      <vt:lpstr>浮点数</vt:lpstr>
      <vt:lpstr>浮点数的输入输出</vt:lpstr>
      <vt:lpstr>A % B Problem </vt:lpstr>
      <vt:lpstr>其他数学函数</vt:lpstr>
      <vt:lpstr>ACM比赛简单介绍</vt:lpstr>
      <vt:lpstr>练习</vt:lpstr>
      <vt:lpstr>其他你们可能用到的OJ</vt:lpstr>
      <vt:lpstr>Goodbye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135</cp:revision>
  <dcterms:created xsi:type="dcterms:W3CDTF">2017-08-03T09:01:00Z</dcterms:created>
  <dcterms:modified xsi:type="dcterms:W3CDTF">2018-09-16T07:53:38Z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