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7556500" cy="10693400"/>
  <p:notesSz cx="7556500" cy="106934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上机" id="{1C9DE70A-BB70-4429-B535-B6B1BD1A8F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DEBUG" id="{365EEF9A-FAE8-4D37-A4CF-152AB1A856CF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1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D29C-FDB8-4F0D-8F71-30A019515C55}" type="datetimeFigureOut">
              <a:rPr lang="zh-CN" altLang="en-US" smtClean="0"/>
              <a:t>23/03/06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3738-0817-4EFF-BD57-3BCD6568F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9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0D3D579-DE11-8157-A933-1A9D87C51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000975-7FD1-496B-90E0-7B7906F663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81D926A-8F80-8717-71D2-D972A6A00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4C86605-290D-7A89-21A8-4CCC7D9A0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3639"/>
            <a:ext cx="3338766" cy="997555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91194"/>
            <a:ext cx="3338766" cy="6161082"/>
          </a:xfrm>
        </p:spPr>
        <p:txBody>
          <a:bodyPr/>
          <a:lstStyle>
            <a:lvl1pPr>
              <a:defRPr sz="1983"/>
            </a:lvl1pPr>
            <a:lvl2pPr>
              <a:defRPr sz="1653"/>
            </a:lvl2pPr>
            <a:lvl3pPr>
              <a:defRPr sz="1488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38597" y="2393639"/>
            <a:ext cx="3340078" cy="997555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38597" y="3391194"/>
            <a:ext cx="3340078" cy="6161082"/>
          </a:xfrm>
        </p:spPr>
        <p:txBody>
          <a:bodyPr/>
          <a:lstStyle>
            <a:lvl1pPr>
              <a:defRPr sz="1983"/>
            </a:lvl1pPr>
            <a:lvl2pPr>
              <a:defRPr sz="1653"/>
            </a:lvl2pPr>
            <a:lvl3pPr>
              <a:defRPr sz="1488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F0B720-D0E6-D680-3073-91623C204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A13D471-3FF0-BCEB-E511-0B6265E67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5B79FE0-20C6-8A11-BE00-77BD86A72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F4F6D-B849-4388-9AB1-2938663581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85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CAF5A27-25BF-A590-E0BC-BF3A9A52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601C56A-BA7E-38EA-ED0F-78E941DBD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B91574-A345-D347-5345-83612A7DB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4FC63-2E12-4684-9FD6-96E8903116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9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A61969E-832A-FF82-062B-8DE1314C9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69D8118-1FB9-EA2E-7291-48B2F02EAE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E0B80AF-F6E2-E858-E6BB-9DDEDF373E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03155-2DF9-435D-9FF6-65799364D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33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6" y="425756"/>
            <a:ext cx="2486036" cy="1811937"/>
          </a:xfrm>
        </p:spPr>
        <p:txBody>
          <a:bodyPr anchor="b"/>
          <a:lstStyle>
            <a:lvl1pPr algn="l">
              <a:defRPr sz="165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4382" y="425756"/>
            <a:ext cx="4224293" cy="9126521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6" y="2237694"/>
            <a:ext cx="2486036" cy="7314583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2F13D35-E129-0E7E-5F90-74BA6DCF12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97010DE-9825-0C4E-E5E0-837083C43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D5F1EFE-81D5-8DBE-0D71-D846ED744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E6040-4CD6-4754-8B36-813B4A78FE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56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127" y="7485380"/>
            <a:ext cx="4533900" cy="883691"/>
          </a:xfrm>
        </p:spPr>
        <p:txBody>
          <a:bodyPr anchor="b"/>
          <a:lstStyle>
            <a:lvl1pPr algn="l">
              <a:defRPr sz="165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1127" y="955475"/>
            <a:ext cx="4533900" cy="6416040"/>
          </a:xfrm>
        </p:spPr>
        <p:txBody>
          <a:bodyPr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1127" y="8369071"/>
            <a:ext cx="4533900" cy="1254989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47A6016-7C81-E032-1CDE-396866709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C2EF9D9-07AB-4922-7B01-46FB274D93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48A7A5-279C-7A12-7EE4-29E0253FE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F94EA-E042-4F0D-9D5C-9DD20EDEE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82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F2E8BB5-64DB-A777-C121-FBFDA0F474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351F10-120E-617C-207A-8D4004330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FB65F9E-D5A5-7278-2787-9F54D0CC1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A3CBB-C4C0-4077-BF20-94C144A8D4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02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78462" y="428232"/>
            <a:ext cx="1700213" cy="9077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428232"/>
            <a:ext cx="4974696" cy="9077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E659ACF-7B26-ADBD-A71B-BF0B87A58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81C1C0-14BD-13E7-1BA8-41CB7637D8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9D87C5B-CF88-3DB4-3644-9D5EBDC8B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09F8C-AEB1-4FA4-9FC7-951884F9D2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2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5B2CF0-FCC4-3C7F-246B-C5936D3BEA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989763" cy="9267613"/>
            <a:chOff x="0" y="0"/>
            <a:chExt cx="5328" cy="374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629596C-6FFB-5D08-7F8F-E6DDB4F8EB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4695815-2330-ACD9-1BF3-EEB5CD83EF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75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33475" y="6059593"/>
            <a:ext cx="5289550" cy="273275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5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566738" y="2757512"/>
            <a:ext cx="6423025" cy="2708005"/>
          </a:xfrm>
        </p:spPr>
        <p:txBody>
          <a:bodyPr anchor="b" anchorCtr="1"/>
          <a:lstStyle>
            <a:lvl1pPr>
              <a:defRPr sz="446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D703CD-E6C1-5190-6D03-F69D65A37C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D3DEC4-FAA0-0D5A-A967-3C0E4F9D8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7135F72-08E0-9E2B-4634-F0F1EE1ED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042ED-6323-4699-A965-3EEE4B407F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64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F4850DC-92C6-2C21-86F7-36D24E0A4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BC73AAE-9FEC-2FFD-2DF7-27C49EF00D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A444A1-A9DB-9C3D-B440-61D4D51B7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1B750-B619-4D0E-A60D-8A41C07F65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11" y="6871500"/>
            <a:ext cx="6423025" cy="2123828"/>
          </a:xfrm>
        </p:spPr>
        <p:txBody>
          <a:bodyPr anchor="t"/>
          <a:lstStyle>
            <a:lvl1pPr algn="l">
              <a:defRPr sz="330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11" y="4532320"/>
            <a:ext cx="6423025" cy="2339180"/>
          </a:xfrm>
        </p:spPr>
        <p:txBody>
          <a:bodyPr anchor="b"/>
          <a:lstStyle>
            <a:lvl1pPr marL="0" indent="0">
              <a:buNone/>
              <a:defRPr sz="1653"/>
            </a:lvl1pPr>
            <a:lvl2pPr marL="377830" indent="0">
              <a:buNone/>
              <a:defRPr sz="1488"/>
            </a:lvl2pPr>
            <a:lvl3pPr marL="755660" indent="0">
              <a:buNone/>
              <a:defRPr sz="1322"/>
            </a:lvl3pPr>
            <a:lvl4pPr marL="1133490" indent="0">
              <a:buNone/>
              <a:defRPr sz="1157"/>
            </a:lvl4pPr>
            <a:lvl5pPr marL="1511320" indent="0">
              <a:buNone/>
              <a:defRPr sz="1157"/>
            </a:lvl5pPr>
            <a:lvl6pPr marL="1889150" indent="0">
              <a:buNone/>
              <a:defRPr sz="1157"/>
            </a:lvl6pPr>
            <a:lvl7pPr marL="2266980" indent="0">
              <a:buNone/>
              <a:defRPr sz="1157"/>
            </a:lvl7pPr>
            <a:lvl8pPr marL="2644811" indent="0">
              <a:buNone/>
              <a:defRPr sz="1157"/>
            </a:lvl8pPr>
            <a:lvl9pPr marL="3022641" indent="0">
              <a:buNone/>
              <a:defRPr sz="1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3D413A5-A20E-9940-55F0-A300ADAE52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56ADEF4-8ECF-4C45-BF7B-E287E113F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FE4C6AE-89B5-9960-0895-6B8C80D98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EDD12-C41B-419A-B7CD-A41B94BDB7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6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2495127"/>
            <a:ext cx="3337454" cy="7010118"/>
          </a:xfrm>
        </p:spPr>
        <p:txBody>
          <a:bodyPr/>
          <a:lstStyle>
            <a:lvl1pPr>
              <a:defRPr sz="2314"/>
            </a:lvl1pPr>
            <a:lvl2pPr>
              <a:defRPr sz="1983"/>
            </a:lvl2pPr>
            <a:lvl3pPr>
              <a:defRPr sz="1653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1221" y="2495127"/>
            <a:ext cx="3337454" cy="7010118"/>
          </a:xfrm>
        </p:spPr>
        <p:txBody>
          <a:bodyPr/>
          <a:lstStyle>
            <a:lvl1pPr>
              <a:defRPr sz="2314"/>
            </a:lvl1pPr>
            <a:lvl2pPr>
              <a:defRPr sz="1983"/>
            </a:lvl2pPr>
            <a:lvl3pPr>
              <a:defRPr sz="1653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0E8CB4-EE94-2E65-B357-77ABA7ED7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5CA889C-B1E6-1A05-DE92-D1E6C13C4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85F715-62E6-0D46-E36C-DC8844712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A9F33-8F4F-430D-A923-B8C6D44D3C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9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C065B25-0C82-F2D6-C99B-6BF6B7DF6B8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984853" cy="3089204"/>
            <a:chOff x="0" y="0"/>
            <a:chExt cx="4562" cy="1248"/>
          </a:xfrm>
        </p:grpSpPr>
        <p:sp>
          <p:nvSpPr>
            <p:cNvPr id="106499" name="Freeform 3">
              <a:extLst>
                <a:ext uri="{FF2B5EF4-FFF2-40B4-BE49-F238E27FC236}">
                  <a16:creationId xmlns:a16="http://schemas.microsoft.com/office/drawing/2014/main" id="{0E700DBA-3E30-AEBD-2899-F7464068FC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00" name="Freeform 4">
              <a:extLst>
                <a:ext uri="{FF2B5EF4-FFF2-40B4-BE49-F238E27FC236}">
                  <a16:creationId xmlns:a16="http://schemas.microsoft.com/office/drawing/2014/main" id="{E3786CED-9AE6-0755-D1B7-860F54E0BB7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0526E423-BEB0-F947-3C8E-3B71C01BA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8232"/>
            <a:ext cx="6800850" cy="178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4D610E03-D011-4299-0DA3-1625BA68E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95127"/>
            <a:ext cx="6800850" cy="701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D0B55A34-61D4-4674-D668-9328DA0C59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742876"/>
            <a:ext cx="1763183" cy="71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92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42EA23BB-A354-D93E-6504-3D2C8CFA99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1804" y="9742876"/>
            <a:ext cx="2392892" cy="71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92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160879B2-E950-399D-09CA-47B7E51E89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5492" y="9742876"/>
            <a:ext cx="1763183" cy="71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92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D3CAFA9-A2EA-4F58-811A-77FB1A39F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0304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377830" algn="ctr" rtl="0" fontAlgn="base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755660" algn="ctr" rtl="0" fontAlgn="base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133490" algn="ctr" rtl="0" fontAlgn="base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511320" algn="ctr" rtl="0" fontAlgn="base">
        <a:spcBef>
          <a:spcPct val="0"/>
        </a:spcBef>
        <a:spcAft>
          <a:spcPct val="0"/>
        </a:spcAft>
        <a:defRPr sz="3636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283373" indent="-28337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2644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13974" indent="-23614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314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944575" indent="-18891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98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322405" indent="-188915" algn="l" rtl="0" eaLnBrk="0" fontAlgn="base" hangingPunct="0">
        <a:spcBef>
          <a:spcPct val="20000"/>
        </a:spcBef>
        <a:spcAft>
          <a:spcPct val="0"/>
        </a:spcAft>
        <a:buChar char="–"/>
        <a:defRPr sz="165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1700235" indent="-18891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65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078065" indent="-188915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5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455896" indent="-188915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5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2833726" indent="-188915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5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211556" indent="-188915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5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%E7%9B%B4%E6%8E%A5%E5%AF%BB%E5%9D%80&amp;tn=44039180_cpr&amp;fenlei=mv6quAkxTZn0IZRqIHckPjm4nH00T1dWP1uhPWubnyDYuWn4ujD0IAYqnWm3PW64rj0d0AP8IA3qPjfsn1bkrjKxmLKz0ZNzUjdCIZwsrBtEXh9GuA7EQhF9pywdQhPEUiqkIyN1IA-EUBtYn1RvPj0dnH6" TargetMode="External"/><Relationship Id="rId7" Type="http://schemas.openxmlformats.org/officeDocument/2006/relationships/hyperlink" Target="http://www.baidu.com/s?wd=%E7%9B%B8%E5%AF%B9%E5%AF%BB%E5%9D%80&amp;tn=44039180_cpr&amp;fenlei=mv6quAkxTZn0IZRqIHckPjm4nH00T1dWP1uhPWubnyDYuWn4ujD0IAYqnWm3PW64rj0d0AP8IA3qPjfsn1bkrjKxmLKz0ZNzUjdCIZwsrBtEXh9GuA7EQhF9pywdQhPEUiqkIyN1IA-EUBtYn1RvPj0dnH6" TargetMode="External"/><Relationship Id="rId2" Type="http://schemas.openxmlformats.org/officeDocument/2006/relationships/hyperlink" Target="http://www.baidu.com/s?wd=%E7%AB%8B%E5%8D%B3%E5%AF%BB%E5%9D%80&amp;tn=44039180_cpr&amp;fenlei=mv6quAkxTZn0IZRqIHckPjm4nH00T1dWP1uhPWubnyDYuWn4ujD0IAYqnWm3PW64rj0d0AP8IA3qPjfsn1bkrjKxmLKz0ZNzUjdCIZwsrBtEXh9GuA7EQhF9pywdQhPEUiqkIyN1IA-EUBtYn1RvPj0dnH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aidu.com/s?wd=%E5%9F%BA%E5%9D%80%E5%AF%BB%E5%9D%80&amp;tn=44039180_cpr&amp;fenlei=mv6quAkxTZn0IZRqIHckPjm4nH00T1dWP1uhPWubnyDYuWn4ujD0IAYqnWm3PW64rj0d0AP8IA3qPjfsn1bkrjKxmLKz0ZNzUjdCIZwsrBtEXh9GuA7EQhF9pywdQhPEUiqkIyN1IA-EUBtYn1RvPj0dnH6" TargetMode="External"/><Relationship Id="rId5" Type="http://schemas.openxmlformats.org/officeDocument/2006/relationships/hyperlink" Target="http://www.baidu.com/s?wd=%E5%AF%84%E5%AD%98%E5%99%A8%E9%97%B4%E6%8E%A5%E5%AF%BB%E5%9D%80&amp;tn=44039180_cpr&amp;fenlei=mv6quAkxTZn0IZRqIHckPjm4nH00T1dWP1uhPWubnyDYuWn4ujD0IAYqnWm3PW64rj0d0AP8IA3qPjfsn1bkrjKxmLKz0ZNzUjdCIZwsrBtEXh9GuA7EQhF9pywdQhPEUiqkIyN1IA-EUBtYn1RvPj0dnH6" TargetMode="External"/><Relationship Id="rId4" Type="http://schemas.openxmlformats.org/officeDocument/2006/relationships/hyperlink" Target="http://www.baidu.com/s?wd=%E5%AF%84%E5%AD%98%E5%99%A8%E5%AF%BB%E5%9D%80&amp;tn=44039180_cpr&amp;fenlei=mv6quAkxTZn0IZRqIHckPjm4nH00T1dWP1uhPWubnyDYuWn4ujD0IAYqnWm3PW64rj0d0AP8IA3qPjfsn1bkrjKxmLKz0ZNzUjdCIZwsrBtEXh9GuA7EQhF9pywdQhPEUiqkIyN1IA-EUBtYn1RvPj0dnH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53769"/>
            <a:ext cx="5300980" cy="6664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z="1800" dirty="0">
                <a:latin typeface="幼圆"/>
                <a:cs typeface="幼圆"/>
              </a:rPr>
              <a:t>实验</a:t>
            </a:r>
            <a:r>
              <a:rPr sz="1800" spc="-50" dirty="0">
                <a:latin typeface="幼圆"/>
                <a:cs typeface="幼圆"/>
              </a:rPr>
              <a:t>一</a:t>
            </a:r>
            <a:r>
              <a:rPr sz="1800" dirty="0">
                <a:latin typeface="幼圆"/>
                <a:cs typeface="幼圆"/>
              </a:rPr>
              <a:t>	80x86</a:t>
            </a:r>
            <a:r>
              <a:rPr sz="1800" spc="-445" dirty="0">
                <a:latin typeface="幼圆"/>
                <a:cs typeface="幼圆"/>
              </a:rPr>
              <a:t> </a:t>
            </a:r>
            <a:r>
              <a:rPr sz="1800" dirty="0">
                <a:latin typeface="幼圆"/>
                <a:cs typeface="幼圆"/>
              </a:rPr>
              <a:t>的寻址方式和传送类指</a:t>
            </a:r>
            <a:r>
              <a:rPr sz="1800" spc="-50" dirty="0">
                <a:latin typeface="幼圆"/>
                <a:cs typeface="幼圆"/>
              </a:rPr>
              <a:t>令</a:t>
            </a:r>
            <a:endParaRPr sz="1800">
              <a:latin typeface="幼圆"/>
              <a:cs typeface="幼圆"/>
            </a:endParaRPr>
          </a:p>
          <a:p>
            <a:pPr>
              <a:lnSpc>
                <a:spcPct val="100000"/>
              </a:lnSpc>
            </a:pPr>
            <a:endParaRPr sz="1800">
              <a:latin typeface="幼圆"/>
              <a:cs typeface="幼圆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幼圆"/>
              <a:cs typeface="幼圆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幼圆"/>
                <a:cs typeface="幼圆"/>
              </a:rPr>
              <a:t>一、</a:t>
            </a:r>
            <a:r>
              <a:rPr sz="1800" b="1" spc="-25" dirty="0">
                <a:latin typeface="幼圆"/>
                <a:cs typeface="幼圆"/>
              </a:rPr>
              <a:t>实</a:t>
            </a:r>
            <a:r>
              <a:rPr sz="1800" b="1" spc="-10" dirty="0">
                <a:latin typeface="幼圆"/>
                <a:cs typeface="幼圆"/>
              </a:rPr>
              <a:t>验目</a:t>
            </a:r>
            <a:r>
              <a:rPr sz="1800" b="1" spc="-20" dirty="0">
                <a:latin typeface="幼圆"/>
                <a:cs typeface="幼圆"/>
              </a:rPr>
              <a:t>的</a:t>
            </a:r>
            <a:r>
              <a:rPr sz="1800" b="1" spc="-10" dirty="0">
                <a:latin typeface="幼圆"/>
                <a:cs typeface="幼圆"/>
              </a:rPr>
              <a:t>及要</a:t>
            </a:r>
            <a:r>
              <a:rPr sz="1800" b="1" spc="-50" dirty="0">
                <a:latin typeface="幼圆"/>
                <a:cs typeface="幼圆"/>
              </a:rPr>
              <a:t>求</a:t>
            </a:r>
            <a:endParaRPr sz="1800">
              <a:latin typeface="幼圆"/>
              <a:cs typeface="幼圆"/>
            </a:endParaRPr>
          </a:p>
          <a:p>
            <a:pPr marL="12700" marR="6350" indent="266065">
              <a:lnSpc>
                <a:spcPct val="144400"/>
              </a:lnSpc>
              <a:buAutoNum type="arabicPeriod"/>
              <a:tabLst>
                <a:tab pos="622300" algn="l"/>
              </a:tabLst>
            </a:pPr>
            <a:r>
              <a:rPr sz="1800" spc="-80" dirty="0">
                <a:latin typeface="幼圆"/>
                <a:cs typeface="幼圆"/>
              </a:rPr>
              <a:t>熟悉“未来汇编”汇编学习平台，并掌握简单程</a:t>
            </a:r>
            <a:r>
              <a:rPr sz="1800" spc="-10" dirty="0">
                <a:latin typeface="幼圆"/>
                <a:cs typeface="幼圆"/>
              </a:rPr>
              <a:t>序编制和调试过程。</a:t>
            </a:r>
            <a:endParaRPr sz="1800">
              <a:latin typeface="幼圆"/>
              <a:cs typeface="幼圆"/>
            </a:endParaRPr>
          </a:p>
          <a:p>
            <a:pPr marL="12700" marR="5080" indent="456565">
              <a:lnSpc>
                <a:spcPts val="312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800" spc="-100" dirty="0">
                <a:latin typeface="幼圆"/>
                <a:cs typeface="幼圆"/>
              </a:rPr>
              <a:t>利用 </a:t>
            </a:r>
            <a:r>
              <a:rPr sz="1800" spc="-10" dirty="0">
                <a:latin typeface="幼圆"/>
                <a:cs typeface="幼圆"/>
              </a:rPr>
              <a:t>DEBUG</a:t>
            </a:r>
            <a:r>
              <a:rPr sz="1800" spc="-80" dirty="0">
                <a:latin typeface="幼圆"/>
                <a:cs typeface="幼圆"/>
              </a:rPr>
              <a:t> 程序，掌握在 </a:t>
            </a:r>
            <a:r>
              <a:rPr sz="1800" dirty="0">
                <a:latin typeface="幼圆"/>
                <a:cs typeface="幼圆"/>
              </a:rPr>
              <a:t>DEBUG</a:t>
            </a:r>
            <a:r>
              <a:rPr sz="1800" spc="-65" dirty="0">
                <a:latin typeface="幼圆"/>
                <a:cs typeface="幼圆"/>
              </a:rPr>
              <a:t> 下运行和查</a:t>
            </a:r>
            <a:r>
              <a:rPr sz="1800" spc="-10" dirty="0">
                <a:latin typeface="幼圆"/>
                <a:cs typeface="幼圆"/>
              </a:rPr>
              <a:t>看寻址方式及目标操作数所处位置。</a:t>
            </a:r>
            <a:endParaRPr sz="1800">
              <a:latin typeface="幼圆"/>
              <a:cs typeface="幼圆"/>
            </a:endParaRPr>
          </a:p>
          <a:p>
            <a:pPr marL="278765" marR="363855" indent="190500">
              <a:lnSpc>
                <a:spcPts val="3120"/>
              </a:lnSpc>
              <a:buAutoNum type="arabicPeriod"/>
              <a:tabLst>
                <a:tab pos="812800" algn="l"/>
              </a:tabLst>
            </a:pPr>
            <a:r>
              <a:rPr sz="1800" spc="-5" dirty="0">
                <a:latin typeface="幼圆"/>
                <a:cs typeface="幼圆"/>
              </a:rPr>
              <a:t>在每条指令注释处，给出结果及标志位。</a:t>
            </a:r>
            <a:r>
              <a:rPr sz="1800" b="1" spc="-25" dirty="0">
                <a:latin typeface="幼圆"/>
                <a:cs typeface="幼圆"/>
              </a:rPr>
              <a:t>二、实验内容</a:t>
            </a:r>
            <a:endParaRPr sz="1800">
              <a:latin typeface="幼圆"/>
              <a:cs typeface="幼圆"/>
            </a:endParaRPr>
          </a:p>
          <a:p>
            <a:pPr marL="583565" indent="-3435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84200" algn="l"/>
              </a:tabLst>
            </a:pPr>
            <a:r>
              <a:rPr sz="1800" spc="-15" dirty="0">
                <a:latin typeface="幼圆"/>
                <a:cs typeface="幼圆"/>
              </a:rPr>
              <a:t>立即寻址</a:t>
            </a:r>
            <a:endParaRPr sz="1800">
              <a:latin typeface="幼圆"/>
              <a:cs typeface="幼圆"/>
            </a:endParaRPr>
          </a:p>
          <a:p>
            <a:pPr marL="240665" marR="1050290">
              <a:lnSpc>
                <a:spcPct val="111100"/>
              </a:lnSpc>
              <a:spcBef>
                <a:spcPts val="434"/>
              </a:spcBef>
            </a:pPr>
            <a:r>
              <a:rPr sz="1800" dirty="0">
                <a:latin typeface="幼圆"/>
                <a:cs typeface="幼圆"/>
              </a:rPr>
              <a:t>MOV AL, 05H ; AL=05H, ZF=0 </a:t>
            </a:r>
            <a:r>
              <a:rPr sz="1800" spc="-20" dirty="0">
                <a:latin typeface="幼圆"/>
                <a:cs typeface="幼圆"/>
              </a:rPr>
              <a:t>AF=0</a:t>
            </a:r>
            <a:r>
              <a:rPr sz="1800" spc="500" dirty="0">
                <a:latin typeface="幼圆"/>
                <a:cs typeface="幼圆"/>
              </a:rPr>
              <a:t> </a:t>
            </a:r>
            <a:r>
              <a:rPr sz="1800" dirty="0">
                <a:latin typeface="幼圆"/>
                <a:cs typeface="幼圆"/>
              </a:rPr>
              <a:t>MOV DX, 8000H ; DX=8000H, ZF=0 </a:t>
            </a:r>
            <a:r>
              <a:rPr sz="1800" spc="-20" dirty="0">
                <a:latin typeface="幼圆"/>
                <a:cs typeface="幼圆"/>
              </a:rPr>
              <a:t>AF=0</a:t>
            </a:r>
            <a:endParaRPr sz="1800">
              <a:latin typeface="幼圆"/>
              <a:cs typeface="幼圆"/>
            </a:endParaRPr>
          </a:p>
          <a:p>
            <a:pPr marL="583565" indent="-343535">
              <a:lnSpc>
                <a:spcPct val="100000"/>
              </a:lnSpc>
              <a:spcBef>
                <a:spcPts val="240"/>
              </a:spcBef>
              <a:buAutoNum type="arabicPeriod" startAt="2"/>
              <a:tabLst>
                <a:tab pos="584200" algn="l"/>
              </a:tabLst>
            </a:pPr>
            <a:r>
              <a:rPr sz="1800" spc="-10" dirty="0">
                <a:latin typeface="幼圆"/>
                <a:cs typeface="幼圆"/>
              </a:rPr>
              <a:t>寄存器寻址</a:t>
            </a:r>
            <a:endParaRPr sz="1800">
              <a:latin typeface="幼圆"/>
              <a:cs typeface="幼圆"/>
            </a:endParaRPr>
          </a:p>
          <a:p>
            <a:pPr marL="240665" marR="1507490">
              <a:lnSpc>
                <a:spcPct val="111100"/>
              </a:lnSpc>
            </a:pPr>
            <a:r>
              <a:rPr sz="1800" dirty="0">
                <a:latin typeface="幼圆"/>
                <a:cs typeface="幼圆"/>
              </a:rPr>
              <a:t>MOV DS, AX ; DS=FFFF, ZF=0 </a:t>
            </a:r>
            <a:r>
              <a:rPr sz="1800" spc="-20" dirty="0">
                <a:latin typeface="幼圆"/>
                <a:cs typeface="幼圆"/>
              </a:rPr>
              <a:t>AF=0 </a:t>
            </a:r>
            <a:r>
              <a:rPr sz="1800" dirty="0">
                <a:latin typeface="幼圆"/>
                <a:cs typeface="幼圆"/>
              </a:rPr>
              <a:t>MOV AL, BL ; AL=00H, ZF=0 </a:t>
            </a:r>
            <a:r>
              <a:rPr sz="1800" spc="-20" dirty="0">
                <a:latin typeface="幼圆"/>
                <a:cs typeface="幼圆"/>
              </a:rPr>
              <a:t>AF=0</a:t>
            </a:r>
            <a:endParaRPr sz="1800">
              <a:latin typeface="幼圆"/>
              <a:cs typeface="幼圆"/>
            </a:endParaRPr>
          </a:p>
          <a:p>
            <a:pPr marL="583565" indent="-343535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584200" algn="l"/>
              </a:tabLst>
            </a:pPr>
            <a:r>
              <a:rPr sz="1800" spc="-15" dirty="0">
                <a:latin typeface="幼圆"/>
                <a:cs typeface="幼圆"/>
              </a:rPr>
              <a:t>直接寻址</a:t>
            </a:r>
            <a:endParaRPr sz="1800">
              <a:latin typeface="幼圆"/>
              <a:cs typeface="幼圆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幼圆"/>
                <a:cs typeface="幼圆"/>
              </a:rPr>
              <a:t>MOV BX, DS:[2000H] ; EA=0000H </a:t>
            </a:r>
            <a:r>
              <a:rPr sz="1800" spc="-10" dirty="0">
                <a:latin typeface="幼圆"/>
                <a:cs typeface="幼圆"/>
              </a:rPr>
              <a:t>BX=0000H</a:t>
            </a:r>
            <a:endParaRPr sz="1800">
              <a:latin typeface="幼圆"/>
              <a:cs typeface="幼圆"/>
            </a:endParaRPr>
          </a:p>
          <a:p>
            <a:pPr marL="583565" indent="-343535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584200" algn="l"/>
              </a:tabLst>
            </a:pPr>
            <a:r>
              <a:rPr sz="1800" spc="-10" dirty="0">
                <a:latin typeface="幼圆"/>
                <a:cs typeface="幼圆"/>
              </a:rPr>
              <a:t>寄存器间接寻址</a:t>
            </a:r>
            <a:endParaRPr sz="1800">
              <a:latin typeface="幼圆"/>
              <a:cs typeface="幼圆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幼圆"/>
                <a:cs typeface="幼圆"/>
              </a:rPr>
              <a:t>（1）</a:t>
            </a:r>
            <a:r>
              <a:rPr sz="1800" spc="-5" dirty="0">
                <a:latin typeface="幼圆"/>
                <a:cs typeface="幼圆"/>
              </a:rPr>
              <a:t>操作数存放于存储器数据段</a:t>
            </a:r>
            <a:endParaRPr sz="1800">
              <a:latin typeface="幼圆"/>
              <a:cs typeface="幼圆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0103" y="7677586"/>
          <a:ext cx="4064635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8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DS,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8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4000H ; AX=4000H, ZF=0 </a:t>
                      </a:r>
                      <a:r>
                        <a:rPr sz="1800" spc="-20" dirty="0">
                          <a:latin typeface="幼圆"/>
                          <a:cs typeface="幼圆"/>
                        </a:rPr>
                        <a:t>AF=0</a:t>
                      </a:r>
                      <a:endParaRPr sz="1800">
                        <a:latin typeface="幼圆"/>
                        <a:cs typeface="幼圆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AX ; DS=4000H, ZF=0 </a:t>
                      </a:r>
                      <a:r>
                        <a:rPr sz="1800" spc="-20" dirty="0">
                          <a:latin typeface="幼圆"/>
                          <a:cs typeface="幼圆"/>
                        </a:rPr>
                        <a:t>AF=0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SI,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2000H ; SI=2000H, ZF=0 </a:t>
                      </a:r>
                      <a:r>
                        <a:rPr sz="1800" spc="-20" dirty="0">
                          <a:latin typeface="幼圆"/>
                          <a:cs typeface="幼圆"/>
                        </a:rPr>
                        <a:t>AF=0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18415" algn="ctr">
                        <a:lnSpc>
                          <a:spcPts val="200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00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DS:[SI] ;EA=0000H, </a:t>
                      </a:r>
                      <a:r>
                        <a:rPr sz="1800" spc="-10" dirty="0">
                          <a:latin typeface="幼圆"/>
                          <a:cs typeface="幼圆"/>
                        </a:rPr>
                        <a:t>AX=0000H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9153" y="8812529"/>
            <a:ext cx="4026535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幼圆"/>
                <a:cs typeface="幼圆"/>
              </a:rPr>
              <a:t>（2）</a:t>
            </a:r>
            <a:r>
              <a:rPr sz="1800" spc="-5" dirty="0">
                <a:latin typeface="幼圆"/>
                <a:cs typeface="幼圆"/>
              </a:rPr>
              <a:t>操作数存放于存储器堆栈段</a:t>
            </a:r>
            <a:endParaRPr sz="1800">
              <a:latin typeface="幼圆"/>
              <a:cs typeface="幼圆"/>
            </a:endParaRPr>
          </a:p>
          <a:p>
            <a:pPr marL="12700" marR="5080">
              <a:lnSpc>
                <a:spcPct val="111100"/>
              </a:lnSpc>
            </a:pPr>
            <a:r>
              <a:rPr sz="1800" dirty="0">
                <a:latin typeface="幼圆"/>
                <a:cs typeface="幼圆"/>
              </a:rPr>
              <a:t>MOV AX, 2000H ; AX=2000H, ZF=0 </a:t>
            </a:r>
            <a:r>
              <a:rPr sz="1800" spc="-20" dirty="0">
                <a:latin typeface="幼圆"/>
                <a:cs typeface="幼圆"/>
              </a:rPr>
              <a:t>AF=0 </a:t>
            </a:r>
            <a:r>
              <a:rPr sz="1800" dirty="0">
                <a:latin typeface="幼圆"/>
                <a:cs typeface="幼圆"/>
              </a:rPr>
              <a:t>MOV SS, AX ; SS=2000H, ZF=0 </a:t>
            </a:r>
            <a:r>
              <a:rPr sz="1800" spc="-20" dirty="0">
                <a:latin typeface="幼圆"/>
                <a:cs typeface="幼圆"/>
              </a:rPr>
              <a:t>AF=0</a:t>
            </a:r>
            <a:endParaRPr sz="1800">
              <a:latin typeface="幼圆"/>
              <a:cs typeface="幼圆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438" y="840383"/>
            <a:ext cx="15678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100"/>
              </a:spcBef>
              <a:tabLst>
                <a:tab pos="703580" algn="l"/>
                <a:tab pos="832485" algn="l"/>
              </a:tabLst>
            </a:pPr>
            <a:r>
              <a:rPr sz="2200" spc="-25" dirty="0">
                <a:latin typeface="等线"/>
                <a:cs typeface="等线"/>
              </a:rPr>
              <a:t>IN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AL,DX </a:t>
            </a:r>
            <a:r>
              <a:rPr sz="2200" spc="-25" dirty="0">
                <a:latin typeface="等线"/>
                <a:cs typeface="等线"/>
              </a:rPr>
              <a:t>OUT</a:t>
            </a:r>
            <a:r>
              <a:rPr sz="2200" dirty="0">
                <a:latin typeface="等线"/>
                <a:cs typeface="等线"/>
              </a:rPr>
              <a:t>		</a:t>
            </a:r>
            <a:r>
              <a:rPr sz="2200" spc="-20" dirty="0">
                <a:latin typeface="等线"/>
                <a:cs typeface="等线"/>
              </a:rPr>
              <a:t>DX,AL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904135"/>
            <a:ext cx="3640454" cy="1068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565"/>
              </a:spcBef>
              <a:tabLst>
                <a:tab pos="1893570" algn="l"/>
              </a:tabLst>
            </a:pPr>
            <a:r>
              <a:rPr sz="2200" spc="-25" dirty="0">
                <a:latin typeface="等线"/>
                <a:cs typeface="等线"/>
              </a:rPr>
              <a:t>MOV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DX,MYIO_B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spc="-30" dirty="0">
                <a:latin typeface="小米兰亭"/>
                <a:cs typeface="小米兰亭"/>
              </a:rPr>
              <a:t>读写基</a:t>
            </a:r>
            <a:r>
              <a:rPr sz="2200" dirty="0">
                <a:latin typeface="小米兰亭"/>
                <a:cs typeface="小米兰亭"/>
              </a:rPr>
              <a:t>本</a:t>
            </a:r>
            <a:r>
              <a:rPr sz="2200" spc="-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I/O</a:t>
            </a:r>
            <a:r>
              <a:rPr sz="2200" spc="-50" dirty="0">
                <a:latin typeface="等线"/>
                <a:cs typeface="等线"/>
              </a:rPr>
              <a:t> </a:t>
            </a:r>
            <a:r>
              <a:rPr sz="2200" spc="-30" dirty="0">
                <a:latin typeface="小米兰亭"/>
                <a:cs typeface="小米兰亭"/>
              </a:rPr>
              <a:t>单</a:t>
            </a:r>
            <a:r>
              <a:rPr sz="2200" dirty="0">
                <a:latin typeface="小米兰亭"/>
                <a:cs typeface="小米兰亭"/>
              </a:rPr>
              <a:t>元</a:t>
            </a:r>
            <a:r>
              <a:rPr sz="2200" spc="-1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B</a:t>
            </a:r>
            <a:r>
              <a:rPr sz="2200" spc="-65" dirty="0">
                <a:latin typeface="等线"/>
                <a:cs typeface="等线"/>
              </a:rPr>
              <a:t> </a:t>
            </a:r>
            <a:r>
              <a:rPr sz="2200" spc="-25" dirty="0">
                <a:latin typeface="小米兰亭"/>
                <a:cs typeface="小米兰亭"/>
              </a:rPr>
              <a:t>组</a:t>
            </a:r>
            <a:r>
              <a:rPr sz="2200" spc="-30" dirty="0">
                <a:latin typeface="小米兰亭"/>
                <a:cs typeface="小米兰亭"/>
              </a:rPr>
              <a:t>的端</a:t>
            </a:r>
            <a:r>
              <a:rPr sz="2200" spc="-50" dirty="0">
                <a:latin typeface="小米兰亭"/>
                <a:cs typeface="小米兰亭"/>
              </a:rPr>
              <a:t>口</a:t>
            </a:r>
            <a:endParaRPr sz="2200">
              <a:latin typeface="小米兰亭"/>
              <a:cs typeface="小米兰亭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7764" y="2090673"/>
            <a:ext cx="8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7438" y="3020085"/>
            <a:ext cx="15678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100"/>
              </a:spcBef>
              <a:tabLst>
                <a:tab pos="703580" algn="l"/>
                <a:tab pos="832485" algn="l"/>
              </a:tabLst>
            </a:pPr>
            <a:r>
              <a:rPr sz="2200" spc="-25" dirty="0">
                <a:latin typeface="等线"/>
                <a:cs typeface="等线"/>
              </a:rPr>
              <a:t>IN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AL,DX </a:t>
            </a:r>
            <a:r>
              <a:rPr sz="2200" spc="-25" dirty="0">
                <a:latin typeface="等线"/>
                <a:cs typeface="等线"/>
              </a:rPr>
              <a:t>OUT</a:t>
            </a:r>
            <a:r>
              <a:rPr sz="2200" dirty="0">
                <a:latin typeface="等线"/>
                <a:cs typeface="等线"/>
              </a:rPr>
              <a:t>		</a:t>
            </a:r>
            <a:r>
              <a:rPr sz="2200" spc="-20" dirty="0">
                <a:latin typeface="等线"/>
                <a:cs typeface="等线"/>
              </a:rPr>
              <a:t>DX,AL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083837"/>
            <a:ext cx="2538095" cy="1068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565"/>
              </a:spcBef>
              <a:tabLst>
                <a:tab pos="1901189" algn="l"/>
              </a:tabLst>
            </a:pPr>
            <a:r>
              <a:rPr sz="2200" spc="-25" dirty="0">
                <a:latin typeface="等线"/>
                <a:cs typeface="等线"/>
              </a:rPr>
              <a:t>MOV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0" dirty="0">
                <a:latin typeface="等线"/>
                <a:cs typeface="等线"/>
              </a:rPr>
              <a:t>AH,1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spc="-30" dirty="0">
                <a:latin typeface="小米兰亭"/>
                <a:cs typeface="小米兰亭"/>
              </a:rPr>
              <a:t>判断是</a:t>
            </a:r>
            <a:r>
              <a:rPr sz="2200" spc="-25" dirty="0">
                <a:latin typeface="小米兰亭"/>
                <a:cs typeface="小米兰亭"/>
              </a:rPr>
              <a:t>否有</a:t>
            </a:r>
            <a:r>
              <a:rPr sz="2200" spc="-30" dirty="0">
                <a:latin typeface="小米兰亭"/>
                <a:cs typeface="小米兰亭"/>
              </a:rPr>
              <a:t>按键按</a:t>
            </a:r>
            <a:r>
              <a:rPr sz="2200" spc="-50" dirty="0">
                <a:latin typeface="小米兰亭"/>
                <a:cs typeface="小米兰亭"/>
              </a:rPr>
              <a:t>下</a:t>
            </a:r>
            <a:endParaRPr sz="2200">
              <a:latin typeface="小米兰亭"/>
              <a:cs typeface="小米兰亭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4619" y="4270375"/>
            <a:ext cx="8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7438" y="5199151"/>
            <a:ext cx="1507490" cy="818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08025" algn="l"/>
              </a:tabLst>
            </a:pPr>
            <a:r>
              <a:rPr sz="2200" spc="-25" dirty="0">
                <a:latin typeface="等线"/>
                <a:cs typeface="等线"/>
              </a:rPr>
              <a:t>INT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16H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724535" algn="l"/>
              </a:tabLst>
            </a:pPr>
            <a:r>
              <a:rPr sz="2200" spc="-25" dirty="0">
                <a:latin typeface="等线"/>
                <a:cs typeface="等线"/>
              </a:rPr>
              <a:t>JZ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START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4264" y="5657469"/>
            <a:ext cx="8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6178676"/>
            <a:ext cx="4144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小米兰亭"/>
                <a:cs typeface="小米兰亭"/>
              </a:rPr>
              <a:t>无按键</a:t>
            </a:r>
            <a:r>
              <a:rPr sz="2200" spc="-25" dirty="0">
                <a:latin typeface="小米兰亭"/>
                <a:cs typeface="小米兰亭"/>
              </a:rPr>
              <a:t>则跳</a:t>
            </a:r>
            <a:r>
              <a:rPr sz="2200" spc="-30" dirty="0">
                <a:latin typeface="小米兰亭"/>
                <a:cs typeface="小米兰亭"/>
              </a:rPr>
              <a:t>回继续</a:t>
            </a:r>
            <a:r>
              <a:rPr sz="2200" spc="-25" dirty="0">
                <a:latin typeface="小米兰亭"/>
                <a:cs typeface="小米兰亭"/>
              </a:rPr>
              <a:t>循环，</a:t>
            </a:r>
            <a:r>
              <a:rPr sz="2200" spc="-30" dirty="0">
                <a:latin typeface="小米兰亭"/>
                <a:cs typeface="小米兰亭"/>
              </a:rPr>
              <a:t>有</a:t>
            </a:r>
            <a:r>
              <a:rPr sz="2200" spc="-25" dirty="0">
                <a:latin typeface="小米兰亭"/>
                <a:cs typeface="小米兰亭"/>
              </a:rPr>
              <a:t>则</a:t>
            </a:r>
            <a:r>
              <a:rPr sz="2200" spc="-30" dirty="0">
                <a:latin typeface="小米兰亭"/>
                <a:cs typeface="小米兰亭"/>
              </a:rPr>
              <a:t>退</a:t>
            </a:r>
            <a:r>
              <a:rPr sz="2200" spc="-50" dirty="0">
                <a:latin typeface="小米兰亭"/>
                <a:cs typeface="小米兰亭"/>
              </a:rPr>
              <a:t>出</a:t>
            </a:r>
            <a:endParaRPr sz="2200">
              <a:latin typeface="小米兰亭"/>
              <a:cs typeface="小米兰亭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604" y="7044308"/>
            <a:ext cx="3097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7740" algn="l"/>
                <a:tab pos="1877060" algn="l"/>
              </a:tabLst>
            </a:pPr>
            <a:r>
              <a:rPr sz="2200" spc="-10" dirty="0">
                <a:latin typeface="等线"/>
                <a:cs typeface="等线"/>
              </a:rPr>
              <a:t>QUIT: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MOV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AX,4C00H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5823" y="7044308"/>
            <a:ext cx="8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604" y="7431175"/>
            <a:ext cx="2187575" cy="215328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30" dirty="0">
                <a:latin typeface="小米兰亭"/>
                <a:cs typeface="小米兰亭"/>
              </a:rPr>
              <a:t>返回</a:t>
            </a:r>
            <a:r>
              <a:rPr sz="2200" dirty="0">
                <a:latin typeface="小米兰亭"/>
                <a:cs typeface="小米兰亭"/>
              </a:rPr>
              <a:t>到</a:t>
            </a:r>
            <a:r>
              <a:rPr sz="2200" spc="-15" dirty="0">
                <a:latin typeface="小米兰亭"/>
                <a:cs typeface="小米兰亭"/>
              </a:rPr>
              <a:t> </a:t>
            </a:r>
            <a:r>
              <a:rPr sz="2200" spc="-25" dirty="0">
                <a:latin typeface="等线"/>
                <a:cs typeface="等线"/>
              </a:rPr>
              <a:t>DOS</a:t>
            </a:r>
            <a:endParaRPr sz="2200">
              <a:latin typeface="等线"/>
              <a:cs typeface="等线"/>
            </a:endParaRPr>
          </a:p>
          <a:p>
            <a:pPr marL="989330">
              <a:lnSpc>
                <a:spcPct val="100000"/>
              </a:lnSpc>
              <a:spcBef>
                <a:spcPts val="1055"/>
              </a:spcBef>
              <a:tabLst>
                <a:tab pos="1685925" algn="l"/>
              </a:tabLst>
            </a:pPr>
            <a:r>
              <a:rPr sz="2200" spc="-25" dirty="0">
                <a:latin typeface="等线"/>
                <a:cs typeface="等线"/>
              </a:rPr>
              <a:t>INT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21H</a:t>
            </a:r>
            <a:endParaRPr sz="2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等线"/>
                <a:cs typeface="等线"/>
              </a:rPr>
              <a:t>CODE</a:t>
            </a:r>
            <a:r>
              <a:rPr sz="2200" spc="-55" dirty="0">
                <a:latin typeface="等线"/>
                <a:cs typeface="等线"/>
              </a:rPr>
              <a:t> </a:t>
            </a:r>
            <a:r>
              <a:rPr sz="2200" spc="-20" dirty="0">
                <a:latin typeface="等线"/>
                <a:cs typeface="等线"/>
              </a:rPr>
              <a:t>ENDS</a:t>
            </a:r>
            <a:endParaRPr sz="2200">
              <a:latin typeface="等线"/>
              <a:cs typeface="等线"/>
            </a:endParaRPr>
          </a:p>
          <a:p>
            <a:pPr marL="710565">
              <a:lnSpc>
                <a:spcPct val="100000"/>
              </a:lnSpc>
              <a:spcBef>
                <a:spcPts val="475"/>
              </a:spcBef>
            </a:pPr>
            <a:r>
              <a:rPr sz="2200" dirty="0">
                <a:latin typeface="等线"/>
                <a:cs typeface="等线"/>
              </a:rPr>
              <a:t>END</a:t>
            </a:r>
            <a:r>
              <a:rPr sz="2200" spc="-50" dirty="0">
                <a:latin typeface="等线"/>
                <a:cs typeface="等线"/>
              </a:rPr>
              <a:t> </a:t>
            </a:r>
            <a:r>
              <a:rPr sz="2200" spc="-10" dirty="0">
                <a:latin typeface="等线"/>
                <a:cs typeface="等线"/>
              </a:rPr>
              <a:t>START</a:t>
            </a:r>
            <a:endParaRPr sz="22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935" y="1237233"/>
            <a:ext cx="231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1200" b="1" spc="-20" dirty="0">
                <a:latin typeface="小米兰亭"/>
                <a:cs typeface="小米兰亭"/>
              </a:rPr>
              <a:t>实验</a:t>
            </a:r>
            <a:r>
              <a:rPr sz="1200" b="1" spc="-50" dirty="0">
                <a:latin typeface="小米兰亭"/>
                <a:cs typeface="小米兰亭"/>
              </a:rPr>
              <a:t>六</a:t>
            </a:r>
            <a:r>
              <a:rPr sz="1200" b="1" dirty="0">
                <a:latin typeface="小米兰亭"/>
                <a:cs typeface="小米兰亭"/>
              </a:rPr>
              <a:t>	</a:t>
            </a:r>
            <a:r>
              <a:rPr sz="1200" b="1" spc="-20" dirty="0">
                <a:latin typeface="小米兰亭"/>
                <a:cs typeface="小米兰亭"/>
              </a:rPr>
              <a:t>键盘扫描及显示设计</a:t>
            </a:r>
            <a:r>
              <a:rPr sz="1200" b="1" spc="-10" dirty="0">
                <a:latin typeface="小米兰亭"/>
                <a:cs typeface="小米兰亭"/>
              </a:rPr>
              <a:t>实</a:t>
            </a:r>
            <a:r>
              <a:rPr sz="1200" b="1" spc="-50" dirty="0">
                <a:latin typeface="小米兰亭"/>
                <a:cs typeface="小米兰亭"/>
              </a:rPr>
              <a:t>验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425953"/>
            <a:ext cx="5297170" cy="596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小米兰亭"/>
                <a:cs typeface="小米兰亭"/>
              </a:rPr>
              <a:t>一、实验目的和要</a:t>
            </a:r>
            <a:r>
              <a:rPr sz="1200" b="1" spc="-50" dirty="0">
                <a:latin typeface="小米兰亭"/>
                <a:cs typeface="小米兰亭"/>
              </a:rPr>
              <a:t>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512445" indent="-196215">
              <a:lnSpc>
                <a:spcPct val="100000"/>
              </a:lnSpc>
              <a:buFont typeface=""/>
              <a:buAutoNum type="arabicPeriod"/>
              <a:tabLst>
                <a:tab pos="513080" algn="l"/>
              </a:tabLst>
            </a:pPr>
            <a:r>
              <a:rPr sz="1200" spc="-5" dirty="0">
                <a:latin typeface="小米兰亭"/>
                <a:cs typeface="小米兰亭"/>
              </a:rPr>
              <a:t>学习按键扫描的原理及电路接法。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512445" indent="-196215">
              <a:lnSpc>
                <a:spcPct val="100000"/>
              </a:lnSpc>
              <a:buFont typeface=""/>
              <a:buAutoNum type="arabicPeriod"/>
              <a:tabLst>
                <a:tab pos="513080" algn="l"/>
              </a:tabLst>
            </a:pPr>
            <a:r>
              <a:rPr sz="1200" dirty="0">
                <a:latin typeface="小米兰亭"/>
                <a:cs typeface="小米兰亭"/>
              </a:rPr>
              <a:t>掌握利用</a:t>
            </a:r>
            <a:r>
              <a:rPr sz="1200" dirty="0">
                <a:latin typeface="宋体"/>
                <a:cs typeface="宋体"/>
              </a:rPr>
              <a:t>8255</a:t>
            </a:r>
            <a:r>
              <a:rPr sz="1200" spc="-5" dirty="0">
                <a:latin typeface="小米兰亭"/>
                <a:cs typeface="小米兰亭"/>
              </a:rPr>
              <a:t>完成按键扫描及显示。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512445" indent="-196215">
              <a:lnSpc>
                <a:spcPct val="100000"/>
              </a:lnSpc>
              <a:buFont typeface=""/>
              <a:buAutoNum type="arabicPeriod"/>
              <a:tabLst>
                <a:tab pos="513080" algn="l"/>
              </a:tabLst>
            </a:pPr>
            <a:r>
              <a:rPr sz="1200" spc="-5" dirty="0">
                <a:latin typeface="小米兰亭"/>
                <a:cs typeface="小米兰亭"/>
              </a:rPr>
              <a:t>阅读程序，记录输入的数据与输出的数据之间的关系。</a:t>
            </a:r>
            <a:endParaRPr sz="1200">
              <a:latin typeface="小米兰亭"/>
              <a:cs typeface="小米兰亭"/>
            </a:endParaRPr>
          </a:p>
          <a:p>
            <a:pPr marL="12700" marR="5080" indent="304165">
              <a:lnSpc>
                <a:spcPct val="216699"/>
              </a:lnSpc>
              <a:buFont typeface=""/>
              <a:buAutoNum type="arabicPeriod"/>
              <a:tabLst>
                <a:tab pos="513080" algn="l"/>
              </a:tabLst>
            </a:pPr>
            <a:r>
              <a:rPr sz="1200" spc="-5" dirty="0">
                <a:latin typeface="小米兰亭"/>
                <a:cs typeface="小米兰亭"/>
              </a:rPr>
              <a:t>拍摄实验接线及操作图片各一张，插入实验结果栏目，并文字描述的到</a:t>
            </a:r>
            <a:r>
              <a:rPr sz="1200" spc="-20" dirty="0">
                <a:latin typeface="小米兰亭"/>
                <a:cs typeface="小米兰亭"/>
              </a:rPr>
              <a:t>结果。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小米兰亭"/>
                <a:cs typeface="小米兰亭"/>
              </a:rPr>
              <a:t>二、</a:t>
            </a:r>
            <a:r>
              <a:rPr sz="1200" b="1" spc="-20" dirty="0">
                <a:latin typeface="小米兰亭"/>
                <a:cs typeface="小米兰亭"/>
              </a:rPr>
              <a:t>实验设</a:t>
            </a:r>
            <a:r>
              <a:rPr sz="1200" b="1" spc="-50" dirty="0">
                <a:latin typeface="小米兰亭"/>
                <a:cs typeface="小米兰亭"/>
              </a:rPr>
              <a:t>备</a:t>
            </a:r>
            <a:endParaRPr sz="1200">
              <a:latin typeface="小米兰亭"/>
              <a:cs typeface="小米兰亭"/>
            </a:endParaRPr>
          </a:p>
          <a:p>
            <a:pPr marL="76200" marR="1720214" indent="240665">
              <a:lnSpc>
                <a:spcPts val="3120"/>
              </a:lnSpc>
              <a:spcBef>
                <a:spcPts val="380"/>
              </a:spcBef>
            </a:pPr>
            <a:r>
              <a:rPr sz="1200" dirty="0">
                <a:latin typeface="等线"/>
                <a:cs typeface="等线"/>
              </a:rPr>
              <a:t>PC</a:t>
            </a:r>
            <a:r>
              <a:rPr sz="1200" spc="-85" dirty="0">
                <a:latin typeface="等线"/>
                <a:cs typeface="等线"/>
              </a:rPr>
              <a:t> </a:t>
            </a:r>
            <a:r>
              <a:rPr sz="1200" dirty="0">
                <a:latin typeface="小米兰亭"/>
                <a:cs typeface="小米兰亭"/>
              </a:rPr>
              <a:t>机一台（</a:t>
            </a:r>
            <a:r>
              <a:rPr sz="1200" spc="-10" dirty="0">
                <a:latin typeface="小米兰亭"/>
                <a:cs typeface="小米兰亭"/>
              </a:rPr>
              <a:t>安装汇编软件 </a:t>
            </a:r>
            <a:r>
              <a:rPr sz="1200" dirty="0">
                <a:latin typeface="等线"/>
                <a:cs typeface="等线"/>
              </a:rPr>
              <a:t>TDPIT+</a:t>
            </a:r>
            <a:r>
              <a:rPr sz="1200" dirty="0">
                <a:latin typeface="小米兰亭"/>
                <a:cs typeface="小米兰亭"/>
              </a:rPr>
              <a:t>）</a:t>
            </a:r>
            <a:r>
              <a:rPr sz="1200" dirty="0">
                <a:latin typeface="等线"/>
                <a:cs typeface="等线"/>
              </a:rPr>
              <a:t>,</a:t>
            </a:r>
            <a:r>
              <a:rPr sz="1200" spc="-15" dirty="0">
                <a:latin typeface="小米兰亭"/>
                <a:cs typeface="小米兰亭"/>
              </a:rPr>
              <a:t>实验箱一部。</a:t>
            </a:r>
            <a:r>
              <a:rPr sz="1200" b="1" spc="-20" dirty="0">
                <a:latin typeface="小米兰亭"/>
                <a:cs typeface="小米兰亭"/>
              </a:rPr>
              <a:t>三、实验内</a:t>
            </a:r>
            <a:r>
              <a:rPr sz="1200" b="1" spc="-50" dirty="0">
                <a:latin typeface="小米兰亭"/>
                <a:cs typeface="小米兰亭"/>
              </a:rPr>
              <a:t>容</a:t>
            </a:r>
            <a:endParaRPr sz="1200">
              <a:latin typeface="小米兰亭"/>
              <a:cs typeface="小米兰亭"/>
            </a:endParaRPr>
          </a:p>
          <a:p>
            <a:pPr marL="12700" marR="18415" indent="304165">
              <a:lnSpc>
                <a:spcPts val="3120"/>
              </a:lnSpc>
              <a:spcBef>
                <a:spcPts val="5"/>
              </a:spcBef>
            </a:pPr>
            <a:r>
              <a:rPr sz="1200" dirty="0">
                <a:latin typeface="小米兰亭"/>
                <a:cs typeface="小米兰亭"/>
              </a:rPr>
              <a:t>连接</a:t>
            </a:r>
            <a:r>
              <a:rPr sz="1200" dirty="0">
                <a:latin typeface="宋体"/>
                <a:cs typeface="宋体"/>
              </a:rPr>
              <a:t>8255</a:t>
            </a:r>
            <a:r>
              <a:rPr sz="1200" spc="-5" dirty="0">
                <a:latin typeface="小米兰亭"/>
                <a:cs typeface="小米兰亭"/>
              </a:rPr>
              <a:t>与键盘扫描单元，编写程序完成按键扫描功能，并将读到的按键值依次显示在数码管上。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小米兰亭"/>
                <a:cs typeface="小米兰亭"/>
              </a:rPr>
              <a:t>四、实验说明及步</a:t>
            </a:r>
            <a:r>
              <a:rPr sz="1200" b="1" spc="-50" dirty="0">
                <a:latin typeface="小米兰亭"/>
                <a:cs typeface="小米兰亭"/>
              </a:rPr>
              <a:t>骤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12700" indent="304165">
              <a:lnSpc>
                <a:spcPct val="100000"/>
              </a:lnSpc>
            </a:pPr>
            <a:r>
              <a:rPr sz="1200" dirty="0">
                <a:latin typeface="小米兰亭"/>
                <a:cs typeface="小米兰亭"/>
              </a:rPr>
              <a:t>实验系统中的键盘及数码管显示单元提供了</a:t>
            </a:r>
            <a:r>
              <a:rPr sz="1200" dirty="0">
                <a:latin typeface="宋体"/>
                <a:cs typeface="宋体"/>
              </a:rPr>
              <a:t>4</a:t>
            </a:r>
            <a:r>
              <a:rPr sz="1200" dirty="0">
                <a:latin typeface="小米兰亭"/>
                <a:cs typeface="小米兰亭"/>
              </a:rPr>
              <a:t>行</a:t>
            </a:r>
            <a:r>
              <a:rPr sz="1200" dirty="0">
                <a:latin typeface="宋体"/>
                <a:cs typeface="宋体"/>
              </a:rPr>
              <a:t>×4</a:t>
            </a:r>
            <a:r>
              <a:rPr sz="1200" dirty="0">
                <a:latin typeface="小米兰亭"/>
                <a:cs typeface="小米兰亭"/>
              </a:rPr>
              <a:t>列共</a:t>
            </a:r>
            <a:r>
              <a:rPr sz="1200" dirty="0">
                <a:latin typeface="宋体"/>
                <a:cs typeface="宋体"/>
              </a:rPr>
              <a:t>16</a:t>
            </a:r>
            <a:r>
              <a:rPr sz="1200" dirty="0">
                <a:latin typeface="小米兰亭"/>
                <a:cs typeface="小米兰亭"/>
              </a:rPr>
              <a:t>个按键，</a:t>
            </a:r>
            <a:r>
              <a:rPr sz="1200" dirty="0">
                <a:latin typeface="宋体"/>
                <a:cs typeface="宋体"/>
              </a:rPr>
              <a:t>4</a:t>
            </a:r>
            <a:r>
              <a:rPr sz="1200" dirty="0">
                <a:latin typeface="小米兰亭"/>
                <a:cs typeface="小米兰亭"/>
              </a:rPr>
              <a:t>个</a:t>
            </a:r>
            <a:r>
              <a:rPr sz="1200" dirty="0">
                <a:latin typeface="宋体"/>
                <a:cs typeface="宋体"/>
              </a:rPr>
              <a:t>7</a:t>
            </a:r>
            <a:r>
              <a:rPr sz="1200" spc="-50" dirty="0">
                <a:latin typeface="小米兰亭"/>
                <a:cs typeface="小米兰亭"/>
              </a:rPr>
              <a:t>段</a:t>
            </a:r>
            <a:endParaRPr sz="1200">
              <a:latin typeface="小米兰亭"/>
              <a:cs typeface="小米兰亭"/>
            </a:endParaRPr>
          </a:p>
          <a:p>
            <a:pPr marL="12700" marR="93980">
              <a:lnSpc>
                <a:spcPct val="216699"/>
              </a:lnSpc>
              <a:spcBef>
                <a:spcPts val="5"/>
              </a:spcBef>
            </a:pPr>
            <a:r>
              <a:rPr sz="1200" dirty="0">
                <a:latin typeface="小米兰亭"/>
                <a:cs typeface="小米兰亭"/>
              </a:rPr>
              <a:t>数码管也接成扫描电路方式。共用段位控制信号</a:t>
            </a:r>
            <a:r>
              <a:rPr sz="1200" dirty="0">
                <a:latin typeface="宋体"/>
                <a:cs typeface="宋体"/>
              </a:rPr>
              <a:t>A</a:t>
            </a:r>
            <a:r>
              <a:rPr sz="1200" dirty="0">
                <a:latin typeface="小米兰亭"/>
                <a:cs typeface="小米兰亭"/>
              </a:rPr>
              <a:t>～</a:t>
            </a:r>
            <a:r>
              <a:rPr sz="1200" dirty="0">
                <a:latin typeface="宋体"/>
                <a:cs typeface="宋体"/>
              </a:rPr>
              <a:t>Dp</a:t>
            </a:r>
            <a:r>
              <a:rPr sz="1200" spc="-5" dirty="0">
                <a:latin typeface="小米兰亭"/>
                <a:cs typeface="小米兰亭"/>
              </a:rPr>
              <a:t>，各自独立的公共端及列选择信号</a:t>
            </a:r>
            <a:r>
              <a:rPr sz="1200" dirty="0">
                <a:latin typeface="宋体"/>
                <a:cs typeface="宋体"/>
              </a:rPr>
              <a:t>X1</a:t>
            </a:r>
            <a:r>
              <a:rPr sz="1200" dirty="0">
                <a:latin typeface="小米兰亭"/>
                <a:cs typeface="小米兰亭"/>
              </a:rPr>
              <a:t>～</a:t>
            </a:r>
            <a:r>
              <a:rPr sz="1200" dirty="0">
                <a:latin typeface="宋体"/>
                <a:cs typeface="宋体"/>
              </a:rPr>
              <a:t>X4</a:t>
            </a:r>
            <a:r>
              <a:rPr sz="1200" dirty="0">
                <a:latin typeface="小米兰亭"/>
                <a:cs typeface="小米兰亭"/>
              </a:rPr>
              <a:t>，行扫描信号为</a:t>
            </a:r>
            <a:r>
              <a:rPr sz="1200" dirty="0">
                <a:latin typeface="宋体"/>
                <a:cs typeface="宋体"/>
              </a:rPr>
              <a:t>Y1</a:t>
            </a:r>
            <a:r>
              <a:rPr sz="1200" dirty="0">
                <a:latin typeface="小米兰亭"/>
                <a:cs typeface="小米兰亭"/>
              </a:rPr>
              <a:t>～</a:t>
            </a:r>
            <a:r>
              <a:rPr sz="1200" dirty="0">
                <a:latin typeface="宋体"/>
                <a:cs typeface="宋体"/>
              </a:rPr>
              <a:t>Y4</a:t>
            </a:r>
            <a:r>
              <a:rPr sz="1200" dirty="0">
                <a:latin typeface="小米兰亭"/>
                <a:cs typeface="小米兰亭"/>
              </a:rPr>
              <a:t>。电路原理如图</a:t>
            </a:r>
            <a:r>
              <a:rPr sz="1200" dirty="0">
                <a:latin typeface="宋体"/>
                <a:cs typeface="宋体"/>
              </a:rPr>
              <a:t>1</a:t>
            </a:r>
            <a:r>
              <a:rPr sz="1200" spc="-20" dirty="0">
                <a:latin typeface="小米兰亭"/>
                <a:cs typeface="小米兰亭"/>
              </a:rPr>
              <a:t>所示。</a:t>
            </a:r>
            <a:endParaRPr sz="1200">
              <a:latin typeface="小米兰亭"/>
              <a:cs typeface="小米兰亭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546" y="5067426"/>
            <a:ext cx="215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小米兰亭"/>
                <a:cs typeface="小米兰亭"/>
              </a:rPr>
              <a:t>图</a:t>
            </a:r>
            <a:r>
              <a:rPr sz="1000" b="1" spc="-50" dirty="0">
                <a:latin typeface="宋体"/>
                <a:cs typeface="宋体"/>
              </a:rPr>
              <a:t>1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646800"/>
            <a:ext cx="5283835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X1</a:t>
            </a:r>
            <a:r>
              <a:rPr sz="1200" dirty="0">
                <a:latin typeface="小米兰亭"/>
                <a:cs typeface="小米兰亭"/>
              </a:rPr>
              <a:t>～</a:t>
            </a:r>
            <a:r>
              <a:rPr sz="1200" dirty="0">
                <a:latin typeface="宋体"/>
                <a:cs typeface="宋体"/>
              </a:rPr>
              <a:t>X4</a:t>
            </a:r>
            <a:r>
              <a:rPr sz="1200" dirty="0">
                <a:latin typeface="小米兰亭"/>
                <a:cs typeface="小米兰亭"/>
              </a:rPr>
              <a:t>控制</a:t>
            </a:r>
            <a:r>
              <a:rPr sz="1200" dirty="0">
                <a:latin typeface="宋体"/>
                <a:cs typeface="宋体"/>
              </a:rPr>
              <a:t>4</a:t>
            </a:r>
            <a:r>
              <a:rPr sz="1200" spc="-5" dirty="0">
                <a:latin typeface="小米兰亭"/>
                <a:cs typeface="小米兰亭"/>
              </a:rPr>
              <a:t>位数码管的公共端，并连接到按键的一端，作为列选，确定是</a:t>
            </a:r>
            <a:endParaRPr sz="1200">
              <a:latin typeface="小米兰亭"/>
              <a:cs typeface="小米兰亭"/>
            </a:endParaRPr>
          </a:p>
          <a:p>
            <a:pPr marL="12700" marR="5080">
              <a:lnSpc>
                <a:spcPct val="216699"/>
              </a:lnSpc>
            </a:pPr>
            <a:r>
              <a:rPr sz="1200" dirty="0">
                <a:latin typeface="小米兰亭"/>
                <a:cs typeface="小米兰亭"/>
              </a:rPr>
              <a:t>哪一列的按键按下。</a:t>
            </a:r>
            <a:r>
              <a:rPr sz="1200" dirty="0">
                <a:latin typeface="宋体"/>
                <a:cs typeface="宋体"/>
              </a:rPr>
              <a:t>Y1</a:t>
            </a:r>
            <a:r>
              <a:rPr sz="1200" dirty="0">
                <a:latin typeface="小米兰亭"/>
                <a:cs typeface="小米兰亭"/>
              </a:rPr>
              <a:t>～</a:t>
            </a:r>
            <a:r>
              <a:rPr sz="1200" dirty="0">
                <a:latin typeface="宋体"/>
                <a:cs typeface="宋体"/>
              </a:rPr>
              <a:t>Y4</a:t>
            </a:r>
            <a:r>
              <a:rPr sz="1200" spc="-5" dirty="0">
                <a:latin typeface="小米兰亭"/>
                <a:cs typeface="小米兰亭"/>
              </a:rPr>
              <a:t>连接到按键的另一端，作为行选，用于检测哪一行的按键按下。结合行选和列选即可得出是哪一个按键按下。在软件设计上要注意消</a:t>
            </a:r>
            <a:r>
              <a:rPr sz="1200" dirty="0">
                <a:latin typeface="小米兰亭"/>
                <a:cs typeface="小米兰亭"/>
              </a:rPr>
              <a:t>除按键抖动的处理以及数码管显示的刷新。参考程序流程如图</a:t>
            </a:r>
            <a:r>
              <a:rPr sz="1200" dirty="0">
                <a:latin typeface="宋体"/>
                <a:cs typeface="宋体"/>
              </a:rPr>
              <a:t>2</a:t>
            </a:r>
            <a:r>
              <a:rPr sz="1200" spc="-10" dirty="0">
                <a:latin typeface="小米兰亭"/>
                <a:cs typeface="小米兰亭"/>
              </a:rPr>
              <a:t>所示，参考实验</a:t>
            </a:r>
            <a:r>
              <a:rPr sz="1200" spc="-5" dirty="0">
                <a:latin typeface="小米兰亭"/>
                <a:cs typeface="小米兰亭"/>
              </a:rPr>
              <a:t>接线如图</a:t>
            </a:r>
            <a:r>
              <a:rPr sz="1200" dirty="0">
                <a:latin typeface="宋体"/>
                <a:cs typeface="宋体"/>
              </a:rPr>
              <a:t>3</a:t>
            </a:r>
            <a:r>
              <a:rPr sz="1200" spc="-20" dirty="0">
                <a:latin typeface="小米兰亭"/>
                <a:cs typeface="小米兰亭"/>
              </a:rPr>
              <a:t>所示。</a:t>
            </a:r>
            <a:endParaRPr sz="1200">
              <a:latin typeface="小米兰亭"/>
              <a:cs typeface="小米兰亭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9489" y="1276349"/>
            <a:ext cx="3650615" cy="3589654"/>
            <a:chOff x="999489" y="1276349"/>
            <a:chExt cx="3650615" cy="35896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524" y="1276349"/>
              <a:ext cx="2808604" cy="154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489" y="2807334"/>
              <a:ext cx="3650615" cy="779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489" y="3568699"/>
              <a:ext cx="3623310" cy="675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489" y="4225924"/>
              <a:ext cx="3293745" cy="640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466" y="6654164"/>
            <a:ext cx="140335" cy="47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0" dirty="0">
                <a:latin typeface="小米兰亭"/>
                <a:cs typeface="小米兰亭"/>
              </a:rPr>
              <a:t>图</a:t>
            </a:r>
            <a:endParaRPr sz="10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000" b="1" spc="-55" dirty="0">
                <a:latin typeface="宋体"/>
                <a:cs typeface="宋体"/>
              </a:rPr>
              <a:t>2</a:t>
            </a:r>
            <a:endParaRPr sz="1000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7969" y="935354"/>
            <a:ext cx="4128135" cy="5500370"/>
            <a:chOff x="1537969" y="935354"/>
            <a:chExt cx="4128135" cy="5500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59" y="935354"/>
              <a:ext cx="1583689" cy="3498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040" y="1265554"/>
              <a:ext cx="1624330" cy="3600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700" y="1605914"/>
              <a:ext cx="3366770" cy="2914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7969" y="1877694"/>
              <a:ext cx="4128134" cy="45580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896" y="3983862"/>
            <a:ext cx="4280535" cy="366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355340" algn="ctr">
              <a:lnSpc>
                <a:spcPct val="100000"/>
              </a:lnSpc>
              <a:spcBef>
                <a:spcPts val="95"/>
              </a:spcBef>
            </a:pPr>
            <a:r>
              <a:rPr sz="1000" b="1" spc="-100" dirty="0">
                <a:latin typeface="小米兰亭"/>
                <a:cs typeface="小米兰亭"/>
              </a:rPr>
              <a:t>图</a:t>
            </a:r>
            <a:endParaRPr sz="1000">
              <a:latin typeface="小米兰亭"/>
              <a:cs typeface="小米兰亭"/>
            </a:endParaRPr>
          </a:p>
          <a:p>
            <a:pPr marR="3403600" algn="ctr">
              <a:lnSpc>
                <a:spcPct val="100000"/>
              </a:lnSpc>
              <a:spcBef>
                <a:spcPts val="1055"/>
              </a:spcBef>
            </a:pPr>
            <a:r>
              <a:rPr sz="1000" b="1" spc="-35" dirty="0">
                <a:latin typeface="等线"/>
                <a:cs typeface="等线"/>
              </a:rPr>
              <a:t>3</a:t>
            </a:r>
            <a:endParaRPr sz="1000">
              <a:latin typeface="等线"/>
              <a:cs typeface="等线"/>
            </a:endParaRPr>
          </a:p>
          <a:p>
            <a:pPr>
              <a:lnSpc>
                <a:spcPct val="100000"/>
              </a:lnSpc>
            </a:pPr>
            <a:endParaRPr sz="10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等线"/>
              <a:cs typeface="等线"/>
            </a:endParaRPr>
          </a:p>
          <a:p>
            <a:pPr marL="266700">
              <a:lnSpc>
                <a:spcPct val="100000"/>
              </a:lnSpc>
            </a:pPr>
            <a:r>
              <a:rPr sz="1200" spc="-10" dirty="0">
                <a:latin typeface="小米兰亭"/>
                <a:cs typeface="小米兰亭"/>
              </a:rPr>
              <a:t>实验步骤如下。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850">
              <a:latin typeface="小米兰亭"/>
              <a:cs typeface="小米兰亭"/>
            </a:endParaRPr>
          </a:p>
          <a:p>
            <a:pPr marL="495300" indent="-229235">
              <a:lnSpc>
                <a:spcPct val="100000"/>
              </a:lnSpc>
              <a:buSzPct val="83333"/>
              <a:buFont typeface=""/>
              <a:buAutoNum type="arabicParenBoth"/>
              <a:tabLst>
                <a:tab pos="495934" algn="l"/>
              </a:tabLst>
            </a:pPr>
            <a:r>
              <a:rPr sz="1200" dirty="0">
                <a:latin typeface="小米兰亭"/>
                <a:cs typeface="小米兰亭"/>
              </a:rPr>
              <a:t>确认从</a:t>
            </a:r>
            <a:r>
              <a:rPr sz="1200" dirty="0">
                <a:latin typeface="宋体"/>
                <a:cs typeface="宋体"/>
              </a:rPr>
              <a:t>PC</a:t>
            </a:r>
            <a:r>
              <a:rPr sz="1200" spc="-5" dirty="0">
                <a:latin typeface="小米兰亭"/>
                <a:cs typeface="小米兰亭"/>
              </a:rPr>
              <a:t>机引出的两根扁平电缆已经连接在实验平台上。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"/>
              <a:buAutoNum type="arabicParenBoth"/>
            </a:pPr>
            <a:endParaRPr sz="850">
              <a:latin typeface="小米兰亭"/>
              <a:cs typeface="小米兰亭"/>
            </a:endParaRPr>
          </a:p>
          <a:p>
            <a:pPr marL="495300" indent="-233679">
              <a:lnSpc>
                <a:spcPct val="100000"/>
              </a:lnSpc>
              <a:buSzPct val="83333"/>
              <a:buFont typeface=""/>
              <a:buAutoNum type="arabicParenBoth"/>
              <a:tabLst>
                <a:tab pos="495934" algn="l"/>
              </a:tabLst>
            </a:pPr>
            <a:r>
              <a:rPr sz="1200" spc="-25" dirty="0">
                <a:latin typeface="小米兰亭"/>
                <a:cs typeface="小米兰亭"/>
              </a:rPr>
              <a:t>首先运行</a:t>
            </a:r>
            <a:r>
              <a:rPr sz="1200" spc="-20" dirty="0">
                <a:latin typeface="宋体"/>
                <a:cs typeface="宋体"/>
              </a:rPr>
              <a:t>CHECK</a:t>
            </a:r>
            <a:r>
              <a:rPr sz="1200" spc="-10" dirty="0">
                <a:latin typeface="小米兰亭"/>
                <a:cs typeface="小米兰亭"/>
              </a:rPr>
              <a:t>程序，查看</a:t>
            </a:r>
            <a:r>
              <a:rPr sz="1200" spc="-10" dirty="0">
                <a:latin typeface="宋体"/>
                <a:cs typeface="宋体"/>
              </a:rPr>
              <a:t>I/O</a:t>
            </a:r>
            <a:r>
              <a:rPr sz="1200" spc="-25" dirty="0">
                <a:latin typeface="小米兰亭"/>
                <a:cs typeface="小米兰亭"/>
              </a:rPr>
              <a:t>空间始地址。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arenBoth"/>
            </a:pPr>
            <a:endParaRPr sz="850">
              <a:latin typeface="小米兰亭"/>
              <a:cs typeface="小米兰亭"/>
            </a:endParaRPr>
          </a:p>
          <a:p>
            <a:pPr marL="495300" indent="-233679">
              <a:lnSpc>
                <a:spcPct val="100000"/>
              </a:lnSpc>
              <a:spcBef>
                <a:spcPts val="5"/>
              </a:spcBef>
              <a:buSzPct val="83333"/>
              <a:buFont typeface=""/>
              <a:buAutoNum type="arabicParenBoth"/>
              <a:tabLst>
                <a:tab pos="495934" algn="l"/>
              </a:tabLst>
            </a:pPr>
            <a:r>
              <a:rPr sz="1200" spc="-30" dirty="0">
                <a:latin typeface="小米兰亭"/>
                <a:cs typeface="小米兰亭"/>
              </a:rPr>
              <a:t>利用查出的地址编写程序，然后编译链接。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arenBoth"/>
            </a:pPr>
            <a:endParaRPr sz="850">
              <a:latin typeface="小米兰亭"/>
              <a:cs typeface="小米兰亭"/>
            </a:endParaRPr>
          </a:p>
          <a:p>
            <a:pPr marL="495300" indent="-229235">
              <a:lnSpc>
                <a:spcPct val="100000"/>
              </a:lnSpc>
              <a:buSzPct val="83333"/>
              <a:buFont typeface=""/>
              <a:buAutoNum type="arabicParenBoth"/>
              <a:tabLst>
                <a:tab pos="495934" algn="l"/>
              </a:tabLst>
            </a:pPr>
            <a:r>
              <a:rPr sz="1200" dirty="0">
                <a:latin typeface="小米兰亭"/>
                <a:cs typeface="小米兰亭"/>
              </a:rPr>
              <a:t>参考图</a:t>
            </a:r>
            <a:r>
              <a:rPr sz="1200" dirty="0">
                <a:latin typeface="宋体"/>
                <a:cs typeface="宋体"/>
              </a:rPr>
              <a:t>3</a:t>
            </a:r>
            <a:r>
              <a:rPr sz="1200" spc="-10" dirty="0">
                <a:latin typeface="小米兰亭"/>
                <a:cs typeface="小米兰亭"/>
              </a:rPr>
              <a:t>所示连接实验线路。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"/>
              <a:buAutoNum type="arabicParenBoth"/>
            </a:pPr>
            <a:endParaRPr sz="850">
              <a:latin typeface="小米兰亭"/>
              <a:cs typeface="小米兰亭"/>
            </a:endParaRPr>
          </a:p>
          <a:p>
            <a:pPr marL="495300" indent="-229235">
              <a:lnSpc>
                <a:spcPct val="100000"/>
              </a:lnSpc>
              <a:buSzPct val="83333"/>
              <a:buFont typeface=""/>
              <a:buAutoNum type="arabicParenBoth"/>
              <a:tabLst>
                <a:tab pos="495934" algn="l"/>
              </a:tabLst>
            </a:pPr>
            <a:r>
              <a:rPr sz="1200" spc="-5" dirty="0">
                <a:latin typeface="小米兰亭"/>
                <a:cs typeface="小米兰亭"/>
              </a:rPr>
              <a:t>运行程序，观察数码管显示是否正确。</a:t>
            </a:r>
            <a:endParaRPr sz="1200">
              <a:latin typeface="小米兰亭"/>
              <a:cs typeface="小米兰亭"/>
            </a:endParaRPr>
          </a:p>
          <a:p>
            <a:pPr marR="3398520" algn="ctr">
              <a:lnSpc>
                <a:spcPct val="100000"/>
              </a:lnSpc>
              <a:spcBef>
                <a:spcPts val="1260"/>
              </a:spcBef>
            </a:pPr>
            <a:r>
              <a:rPr sz="1200" spc="-10" dirty="0">
                <a:latin typeface="Times New Roman"/>
                <a:cs typeface="Times New Roman"/>
              </a:rPr>
              <a:t>;Keyscan.asm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键盘扫描及数码管显示实验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896" y="8132826"/>
            <a:ext cx="515747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;***************</a:t>
            </a:r>
            <a:r>
              <a:rPr sz="1200" dirty="0">
                <a:latin typeface="小米兰亭"/>
                <a:cs typeface="小米兰亭"/>
              </a:rPr>
              <a:t>根据</a:t>
            </a:r>
            <a:r>
              <a:rPr sz="1200" spc="-10" dirty="0">
                <a:latin typeface="Times New Roman"/>
                <a:cs typeface="Times New Roman"/>
              </a:rPr>
              <a:t>CHECK</a:t>
            </a:r>
            <a:r>
              <a:rPr sz="1200" dirty="0">
                <a:latin typeface="小米兰亭"/>
                <a:cs typeface="小米兰亭"/>
              </a:rPr>
              <a:t>配置信息修改下列符号值</a:t>
            </a:r>
            <a:r>
              <a:rPr sz="1200" spc="-10" dirty="0">
                <a:latin typeface="Times New Roman"/>
                <a:cs typeface="Times New Roman"/>
              </a:rPr>
              <a:t>*******************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42669" algn="l"/>
                <a:tab pos="1586865" algn="l"/>
                <a:tab pos="2863850" algn="l"/>
              </a:tabLst>
            </a:pPr>
            <a:r>
              <a:rPr sz="1200" spc="-20" dirty="0">
                <a:latin typeface="Times New Roman"/>
                <a:cs typeface="Times New Roman"/>
              </a:rPr>
              <a:t>IOY0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EQU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9C00H</a:t>
            </a:r>
            <a:r>
              <a:rPr sz="1200" dirty="0">
                <a:latin typeface="Times New Roman"/>
                <a:cs typeface="Times New Roman"/>
              </a:rPr>
              <a:t>	;</a:t>
            </a:r>
            <a:r>
              <a:rPr sz="1200" dirty="0">
                <a:latin typeface="小米兰亭"/>
                <a:cs typeface="小米兰亭"/>
              </a:rPr>
              <a:t>片选</a:t>
            </a:r>
            <a:r>
              <a:rPr sz="1200" spc="-20" dirty="0">
                <a:latin typeface="Times New Roman"/>
                <a:cs typeface="Times New Roman"/>
              </a:rPr>
              <a:t>IOY0</a:t>
            </a:r>
            <a:r>
              <a:rPr sz="1200" spc="-10" dirty="0">
                <a:latin typeface="小米兰亭"/>
                <a:cs typeface="小米兰亭"/>
              </a:rPr>
              <a:t>对应的端口始地址</a:t>
            </a:r>
            <a:endParaRPr sz="1200">
              <a:latin typeface="小米兰亭"/>
              <a:cs typeface="小米兰亭"/>
            </a:endParaRPr>
          </a:p>
          <a:p>
            <a:pPr marL="12700" marR="140335">
              <a:lnSpc>
                <a:spcPts val="2760"/>
              </a:lnSpc>
              <a:spcBef>
                <a:spcPts val="55"/>
              </a:spcBef>
              <a:tabLst>
                <a:tab pos="1128395" algn="l"/>
                <a:tab pos="1670685" algn="l"/>
                <a:tab pos="2973070" algn="l"/>
              </a:tabLst>
            </a:pPr>
            <a:r>
              <a:rPr sz="1200" spc="-10" dirty="0">
                <a:latin typeface="Times New Roman"/>
                <a:cs typeface="Times New Roman"/>
              </a:rPr>
              <a:t>;***************************************************************** MY8255_A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EQU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IOY0+00H*4</a:t>
            </a:r>
            <a:r>
              <a:rPr sz="1200" dirty="0">
                <a:latin typeface="Times New Roman"/>
                <a:cs typeface="Times New Roman"/>
              </a:rPr>
              <a:t>	;8255</a:t>
            </a:r>
            <a:r>
              <a:rPr sz="1200" spc="-20" dirty="0">
                <a:latin typeface="小米兰亭"/>
                <a:cs typeface="小米兰亭"/>
              </a:rPr>
              <a:t>的</a:t>
            </a:r>
            <a:r>
              <a:rPr sz="1200" spc="-2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小米兰亭"/>
                <a:cs typeface="小米兰亭"/>
              </a:rPr>
              <a:t>口地址</a:t>
            </a:r>
            <a:endParaRPr sz="1200">
              <a:latin typeface="小米兰亭"/>
              <a:cs typeface="小米兰亭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104899"/>
            <a:ext cx="5365750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896" y="1005585"/>
            <a:ext cx="753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MY8255_B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605" y="1005585"/>
            <a:ext cx="141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1200" spc="-25" dirty="0">
                <a:latin typeface="Times New Roman"/>
                <a:cs typeface="Times New Roman"/>
              </a:rPr>
              <a:t>EQU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IOY0+01H*4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2268" y="1005585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;8255</a:t>
            </a:r>
            <a:r>
              <a:rPr sz="1200" dirty="0">
                <a:latin typeface="小米兰亭"/>
                <a:cs typeface="小米兰亭"/>
              </a:rPr>
              <a:t>的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0" dirty="0">
                <a:latin typeface="小米兰亭"/>
                <a:cs typeface="小米兰亭"/>
              </a:rPr>
              <a:t>口地址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896" y="1401826"/>
            <a:ext cx="15646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0775" algn="l"/>
              </a:tabLst>
            </a:pPr>
            <a:r>
              <a:rPr sz="1200" spc="-10" dirty="0">
                <a:latin typeface="Times New Roman"/>
                <a:cs typeface="Times New Roman"/>
              </a:rPr>
              <a:t>MY8255_C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EQU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38885" algn="l"/>
              </a:tabLst>
            </a:pPr>
            <a:r>
              <a:rPr sz="1200" spc="-10" dirty="0">
                <a:latin typeface="Times New Roman"/>
                <a:cs typeface="Times New Roman"/>
              </a:rPr>
              <a:t>MY8255_MODE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EQU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0168" y="1401826"/>
            <a:ext cx="871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IOY0+02H*4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2268" y="1401826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;8255</a:t>
            </a:r>
            <a:r>
              <a:rPr sz="1200" dirty="0">
                <a:latin typeface="小米兰亭"/>
                <a:cs typeface="小米兰亭"/>
              </a:rPr>
              <a:t>的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20" dirty="0">
                <a:latin typeface="小米兰亭"/>
                <a:cs typeface="小米兰亭"/>
              </a:rPr>
              <a:t>口地址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9346" y="1798065"/>
            <a:ext cx="871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IOY0+03H*4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2970" y="1798065"/>
            <a:ext cx="1594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;8255</a:t>
            </a:r>
            <a:r>
              <a:rPr sz="1200" spc="-10" dirty="0">
                <a:latin typeface="小米兰亭"/>
                <a:cs typeface="小米兰亭"/>
              </a:rPr>
              <a:t>的控制寄存器地址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896" y="2438145"/>
            <a:ext cx="18967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STACK1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  <a:p>
            <a:pPr marL="12700" marR="234315" indent="608965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DW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256</a:t>
            </a:r>
            <a:r>
              <a:rPr sz="1200" spc="-10" dirty="0">
                <a:latin typeface="Times New Roman"/>
                <a:cs typeface="Times New Roman"/>
              </a:rPr>
              <a:t> DUP(?) </a:t>
            </a:r>
            <a:r>
              <a:rPr sz="1200" dirty="0">
                <a:latin typeface="Times New Roman"/>
                <a:cs typeface="Times New Roman"/>
              </a:rPr>
              <a:t>STACK1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0896" y="3627246"/>
            <a:ext cx="62611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10" dirty="0">
                <a:latin typeface="Times New Roman"/>
                <a:cs typeface="Times New Roman"/>
              </a:rPr>
              <a:t>DTABLE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0654" y="3627246"/>
            <a:ext cx="74549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SEGMENT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200" spc="-25" dirty="0"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896" y="4221606"/>
            <a:ext cx="522033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3FH,06H,5BH,4FH,66H,6DH,7DH,07H,7FH,6FH,77H,7CH,39H,5EH,79H,71H</a:t>
            </a:r>
            <a:endParaRPr sz="1200">
              <a:latin typeface="Times New Roman"/>
              <a:cs typeface="Times New Roman"/>
            </a:endParaRPr>
          </a:p>
          <a:p>
            <a:pPr marL="266700" marR="76200" indent="-254635">
              <a:lnSpc>
                <a:spcPts val="3120"/>
              </a:lnSpc>
              <a:tabLst>
                <a:tab pos="762000" algn="l"/>
                <a:tab pos="2908935" algn="l"/>
              </a:tabLst>
            </a:pPr>
            <a:r>
              <a:rPr sz="1200" spc="-20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ENDS</a:t>
            </a:r>
            <a:r>
              <a:rPr sz="1200" dirty="0">
                <a:latin typeface="Times New Roman"/>
                <a:cs typeface="Times New Roman"/>
              </a:rPr>
              <a:t>	;</a:t>
            </a:r>
            <a:r>
              <a:rPr sz="1200" spc="-5" dirty="0">
                <a:latin typeface="小米兰亭"/>
                <a:cs typeface="小米兰亭"/>
              </a:rPr>
              <a:t>键值表，</a:t>
            </a:r>
            <a:r>
              <a:rPr sz="1200" spc="-10" dirty="0">
                <a:latin typeface="Times New Roman"/>
                <a:cs typeface="Times New Roman"/>
              </a:rPr>
              <a:t>0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小米兰亭"/>
                <a:cs typeface="小米兰亭"/>
              </a:rPr>
              <a:t>对应的</a:t>
            </a:r>
            <a:r>
              <a:rPr sz="1200" dirty="0">
                <a:latin typeface="Times New Roman"/>
                <a:cs typeface="Times New Roman"/>
              </a:rPr>
              <a:t>7</a:t>
            </a:r>
            <a:r>
              <a:rPr sz="1200" spc="-10" dirty="0">
                <a:latin typeface="小米兰亭"/>
                <a:cs typeface="小米兰亭"/>
              </a:rPr>
              <a:t>段数码管的</a:t>
            </a:r>
            <a:r>
              <a:rPr sz="1200" spc="-20" dirty="0">
                <a:latin typeface="小米兰亭"/>
                <a:cs typeface="小米兰亭"/>
              </a:rPr>
              <a:t>段位值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0896" y="5608700"/>
            <a:ext cx="440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3954" y="5608700"/>
            <a:ext cx="202374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SEGMENT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ASSUME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CS:CODE,DS:DATA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0896" y="6500240"/>
            <a:ext cx="17780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9610" algn="l"/>
              </a:tabLst>
            </a:pPr>
            <a:r>
              <a:rPr sz="1200" spc="-10" dirty="0">
                <a:latin typeface="Times New Roman"/>
                <a:cs typeface="Times New Roman"/>
              </a:rPr>
              <a:t>START:</a:t>
            </a:r>
            <a:r>
              <a:rPr sz="1200" dirty="0">
                <a:latin typeface="Times New Roman"/>
                <a:cs typeface="Times New Roman"/>
              </a:rPr>
              <a:t>	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AX,DATA</a:t>
            </a:r>
            <a:endParaRPr sz="12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DS,AX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353" y="7445120"/>
            <a:ext cx="1007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SI,3000H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8743" y="7445120"/>
            <a:ext cx="2166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建立缓冲区，存放要显示的键值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5353" y="7841741"/>
            <a:ext cx="9220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AL,00H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5774" y="7841741"/>
            <a:ext cx="1214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先初始化键值为</a:t>
            </a: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5353" y="8184641"/>
            <a:ext cx="1059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[SI],AL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[SI+1],AL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[SI+2],AL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[SI+3],AL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DI,3003H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445" y="1302765"/>
            <a:ext cx="175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DX,MY8255_MODE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1414" y="1302765"/>
            <a:ext cx="144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初始化</a:t>
            </a:r>
            <a:r>
              <a:rPr sz="1200" dirty="0">
                <a:latin typeface="Times New Roman"/>
                <a:cs typeface="Times New Roman"/>
              </a:rPr>
              <a:t>8255</a:t>
            </a:r>
            <a:r>
              <a:rPr sz="1200" spc="-15" dirty="0">
                <a:latin typeface="小米兰亭"/>
                <a:cs typeface="小米兰亭"/>
              </a:rPr>
              <a:t>工作方式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445" y="1699005"/>
            <a:ext cx="9220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AL,81H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14" y="1699005"/>
            <a:ext cx="240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方式</a:t>
            </a:r>
            <a:r>
              <a:rPr sz="1200" spc="-10" dirty="0">
                <a:latin typeface="Times New Roman"/>
                <a:cs typeface="Times New Roman"/>
              </a:rPr>
              <a:t>0</a:t>
            </a:r>
            <a:r>
              <a:rPr sz="1200" spc="-10" dirty="0">
                <a:latin typeface="小米兰亭"/>
                <a:cs typeface="小米兰亭"/>
              </a:rPr>
              <a:t>，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小米兰亭"/>
                <a:cs typeface="小米兰亭"/>
              </a:rPr>
              <a:t>口、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小米兰亭"/>
                <a:cs typeface="小米兰亭"/>
              </a:rPr>
              <a:t>口输出，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小米兰亭"/>
                <a:cs typeface="小米兰亭"/>
              </a:rPr>
              <a:t>口低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5" dirty="0">
                <a:latin typeface="小米兰亭"/>
                <a:cs typeface="小米兰亭"/>
              </a:rPr>
              <a:t>位输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353" y="2095245"/>
            <a:ext cx="836294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小米兰亭"/>
                <a:cs typeface="小米兰亭"/>
              </a:rPr>
              <a:t>入</a:t>
            </a:r>
            <a:endParaRPr sz="1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896" y="3085845"/>
            <a:ext cx="1365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200" spc="-10" dirty="0">
                <a:latin typeface="Times New Roman"/>
                <a:cs typeface="Times New Roman"/>
              </a:rPr>
              <a:t>BEGIN:</a:t>
            </a:r>
            <a:r>
              <a:rPr sz="1200" dirty="0">
                <a:latin typeface="Times New Roman"/>
                <a:cs typeface="Times New Roman"/>
              </a:rPr>
              <a:t>	CALL</a:t>
            </a:r>
            <a:r>
              <a:rPr sz="1200" spc="-25" dirty="0">
                <a:latin typeface="Times New Roman"/>
                <a:cs typeface="Times New Roman"/>
              </a:rPr>
              <a:t> DIS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7505" y="3085845"/>
            <a:ext cx="682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5" dirty="0">
                <a:latin typeface="小米兰亭"/>
                <a:cs typeface="小米兰亭"/>
              </a:rPr>
              <a:t>显示刷新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353" y="3482466"/>
            <a:ext cx="960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3676" y="3482466"/>
            <a:ext cx="376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25" dirty="0">
                <a:latin typeface="小米兰亭"/>
                <a:cs typeface="小米兰亭"/>
              </a:rPr>
              <a:t>清屏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353" y="3878706"/>
            <a:ext cx="1072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CCSCAN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6943" y="3878706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5" dirty="0">
                <a:latin typeface="小米兰亭"/>
                <a:cs typeface="小米兰亭"/>
              </a:rPr>
              <a:t>扫描按键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353" y="4274946"/>
            <a:ext cx="101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JNZ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GETKEY1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8143" y="4274946"/>
            <a:ext cx="182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有键按下则跳置</a:t>
            </a:r>
            <a:r>
              <a:rPr sz="1200" spc="-10" dirty="0">
                <a:latin typeface="Times New Roman"/>
                <a:cs typeface="Times New Roman"/>
              </a:rPr>
              <a:t>GETKEY1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445" y="4968366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AH,1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822" y="4968366"/>
            <a:ext cx="1934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判断</a:t>
            </a:r>
            <a:r>
              <a:rPr sz="1200" spc="-10" dirty="0">
                <a:latin typeface="Times New Roman"/>
                <a:cs typeface="Times New Roman"/>
              </a:rPr>
              <a:t>PC</a:t>
            </a:r>
            <a:r>
              <a:rPr sz="1200" spc="-10" dirty="0">
                <a:latin typeface="小米兰亭"/>
                <a:cs typeface="小米兰亭"/>
              </a:rPr>
              <a:t>键盘是否有按键按下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0445" y="5311266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25" dirty="0">
                <a:latin typeface="Times New Roman"/>
                <a:cs typeface="Times New Roman"/>
              </a:rPr>
              <a:t> 16H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0445" y="5662040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200" spc="-25" dirty="0">
                <a:latin typeface="Times New Roman"/>
                <a:cs typeface="Times New Roman"/>
              </a:rPr>
              <a:t>JZ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9964" y="5662040"/>
            <a:ext cx="2320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无按键则跳回继续循环，有则退出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0896" y="6058280"/>
            <a:ext cx="430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QUIT: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4270" y="6058280"/>
            <a:ext cx="1118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AX,4C00H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7386" y="6058280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返回到</a:t>
            </a:r>
            <a:r>
              <a:rPr sz="1200" spc="-25" dirty="0">
                <a:latin typeface="Times New Roman"/>
                <a:cs typeface="Times New Roman"/>
              </a:rPr>
              <a:t>DOS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0445" y="6401180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25" dirty="0">
                <a:latin typeface="Times New Roman"/>
                <a:cs typeface="Times New Roman"/>
              </a:rPr>
              <a:t> 21H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0896" y="7048880"/>
            <a:ext cx="143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GETKEY1:CALL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4968" y="7048880"/>
            <a:ext cx="68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5" dirty="0">
                <a:latin typeface="小米兰亭"/>
                <a:cs typeface="小米兰亭"/>
              </a:rPr>
              <a:t>显示刷新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0445" y="7391780"/>
            <a:ext cx="97790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DALLY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DALLY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445" y="8039861"/>
            <a:ext cx="960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8768" y="8039861"/>
            <a:ext cx="376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25" dirty="0">
                <a:latin typeface="小米兰亭"/>
                <a:cs typeface="小米兰亭"/>
              </a:rPr>
              <a:t>清屏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5353" y="8436102"/>
            <a:ext cx="1072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CCSCAN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6943" y="8436102"/>
            <a:ext cx="986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再次扫描按键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5353" y="8832341"/>
            <a:ext cx="101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JNZ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GETKEY2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8107" y="8832341"/>
            <a:ext cx="182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有键按下则跳置</a:t>
            </a:r>
            <a:r>
              <a:rPr sz="1200" spc="-10" dirty="0">
                <a:latin typeface="Times New Roman"/>
                <a:cs typeface="Times New Roman"/>
              </a:rPr>
              <a:t>GETKEY2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353" y="9228581"/>
            <a:ext cx="80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JMP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87241" y="9228581"/>
            <a:ext cx="1595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否则跳回开始继续循环</a:t>
            </a:r>
            <a:endParaRPr sz="1200">
              <a:latin typeface="小米兰亭"/>
              <a:cs typeface="小米兰亭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896" y="952245"/>
            <a:ext cx="1761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GETKEY2:MOV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CH,0FEH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353" y="1302765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CL,00H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9627" y="1302765"/>
            <a:ext cx="1744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设置当前检测的是第几列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896" y="1699005"/>
            <a:ext cx="1616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920" algn="l"/>
              </a:tabLst>
            </a:pPr>
            <a:r>
              <a:rPr sz="1200" spc="-10" dirty="0">
                <a:latin typeface="Times New Roman"/>
                <a:cs typeface="Times New Roman"/>
              </a:rPr>
              <a:t>COLUM:</a:t>
            </a:r>
            <a:r>
              <a:rPr sz="1200" dirty="0">
                <a:latin typeface="Times New Roman"/>
                <a:cs typeface="Times New Roman"/>
              </a:rPr>
              <a:t>	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AL,CH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0124" y="1699005"/>
            <a:ext cx="2160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选取一列，将</a:t>
            </a:r>
            <a:r>
              <a:rPr sz="1200" spc="-10" dirty="0">
                <a:latin typeface="Times New Roman"/>
                <a:cs typeface="Times New Roman"/>
              </a:rPr>
              <a:t>X1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X4</a:t>
            </a:r>
            <a:r>
              <a:rPr sz="1200" dirty="0">
                <a:latin typeface="小米兰亭"/>
                <a:cs typeface="小米兰亭"/>
              </a:rPr>
              <a:t>中一个置</a:t>
            </a: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353" y="2041905"/>
            <a:ext cx="176911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445" y="2689605"/>
            <a:ext cx="140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3455" y="2689605"/>
            <a:ext cx="223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读</a:t>
            </a:r>
            <a:r>
              <a:rPr sz="1200" spc="-10" dirty="0">
                <a:latin typeface="Times New Roman"/>
                <a:cs typeface="Times New Roman"/>
              </a:rPr>
              <a:t>Y1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Y4</a:t>
            </a:r>
            <a:r>
              <a:rPr sz="1200" spc="-10" dirty="0">
                <a:latin typeface="小米兰亭"/>
                <a:cs typeface="小米兰亭"/>
              </a:rPr>
              <a:t>，用于判断是哪一行按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353" y="3085845"/>
            <a:ext cx="68453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小米兰亭"/>
                <a:cs typeface="小米兰亭"/>
              </a:rPr>
              <a:t>键闭合</a:t>
            </a:r>
            <a:endParaRPr sz="1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AL,DX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61846" y="4082829"/>
          <a:ext cx="4890770" cy="455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L1: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AL,01H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JNZ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L2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是否为第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0" dirty="0">
                          <a:latin typeface="小米兰亭"/>
                          <a:cs typeface="小米兰亭"/>
                        </a:rPr>
                        <a:t>行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spc="-10" dirty="0">
                          <a:latin typeface="小米兰亭"/>
                          <a:cs typeface="小米兰亭"/>
                        </a:rPr>
                        <a:t>不是则继续判断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MOV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AL,00H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设置第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行第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" dirty="0">
                          <a:latin typeface="小米兰亭"/>
                          <a:cs typeface="小米兰亭"/>
                        </a:rPr>
                        <a:t>列的对应的键值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 gridSpan="3">
                  <a:txBody>
                    <a:bodyPr/>
                    <a:lstStyle/>
                    <a:p>
                      <a:pPr marL="285750">
                        <a:lnSpc>
                          <a:spcPts val="1360"/>
                        </a:lnSpc>
                        <a:spcBef>
                          <a:spcPts val="11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JMP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L2: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AL,02H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229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是否为第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-50" dirty="0">
                          <a:latin typeface="小米兰亭"/>
                          <a:cs typeface="小米兰亭"/>
                        </a:rPr>
                        <a:t>行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JNZ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L3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spc="-10" dirty="0">
                          <a:latin typeface="小米兰亭"/>
                          <a:cs typeface="小米兰亭"/>
                        </a:rPr>
                        <a:t>不是则继续判断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MOV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AL,04H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设置第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行第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" dirty="0">
                          <a:latin typeface="小米兰亭"/>
                          <a:cs typeface="小米兰亭"/>
                        </a:rPr>
                        <a:t>列的对应的键值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JMP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L3: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AL,04H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293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是否为第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spc="-50" dirty="0">
                          <a:latin typeface="小米兰亭"/>
                          <a:cs typeface="小米兰亭"/>
                        </a:rPr>
                        <a:t>行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JNZ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L4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spc="-10" dirty="0">
                          <a:latin typeface="小米兰亭"/>
                          <a:cs typeface="小米兰亭"/>
                        </a:rPr>
                        <a:t>不是则继续判断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MOV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AL,08H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设置第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行第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10" dirty="0">
                          <a:latin typeface="小米兰亭"/>
                          <a:cs typeface="小米兰亭"/>
                        </a:rPr>
                        <a:t>列的对应的键值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35353" y="8779002"/>
            <a:ext cx="868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JMP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KCODE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896" y="9426650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L4: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2994" y="9426650"/>
            <a:ext cx="9315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AL,08H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5011" y="9426650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是否为第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50" dirty="0">
                <a:latin typeface="小米兰亭"/>
                <a:cs typeface="小米兰亭"/>
              </a:rPr>
              <a:t>行</a:t>
            </a:r>
            <a:endParaRPr sz="1200">
              <a:latin typeface="小米兰亭"/>
              <a:cs typeface="小米兰亭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445" y="1005585"/>
            <a:ext cx="731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JNZ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2462" y="1005585"/>
            <a:ext cx="1138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不是则继续判断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445" y="1401826"/>
            <a:ext cx="948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6469" y="1401826"/>
            <a:ext cx="2052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设置第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小米兰亭"/>
                <a:cs typeface="小米兰亭"/>
              </a:rPr>
              <a:t>行第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10" dirty="0">
                <a:latin typeface="小米兰亭"/>
                <a:cs typeface="小米兰亭"/>
              </a:rPr>
              <a:t>列的对应的键值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896" y="2095245"/>
            <a:ext cx="1547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</a:tabLst>
            </a:pPr>
            <a:r>
              <a:rPr sz="1200" spc="-10" dirty="0">
                <a:latin typeface="Times New Roman"/>
                <a:cs typeface="Times New Roman"/>
              </a:rPr>
              <a:t>KCODE:</a:t>
            </a:r>
            <a:r>
              <a:rPr sz="1200" dirty="0">
                <a:latin typeface="Times New Roman"/>
                <a:cs typeface="Times New Roman"/>
              </a:rPr>
              <a:t>	ADD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AL,CL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3292" y="2095245"/>
            <a:ext cx="2244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将第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小米兰亭"/>
                <a:cs typeface="小米兰亭"/>
              </a:rPr>
              <a:t>列的值加上当前列数，确定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353" y="2491485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小米兰亭"/>
                <a:cs typeface="小米兰亭"/>
              </a:rPr>
              <a:t>按键值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353" y="2887726"/>
            <a:ext cx="10458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PUTBUF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2688" y="2887726"/>
            <a:ext cx="833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保存按键值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0896" y="3528186"/>
            <a:ext cx="138176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PUSH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  <a:p>
            <a:pPr marL="266700" marR="5080" indent="-254635">
              <a:lnSpc>
                <a:spcPts val="3120"/>
              </a:lnSpc>
              <a:tabLst>
                <a:tab pos="688340" algn="l"/>
              </a:tabLst>
            </a:pPr>
            <a:r>
              <a:rPr sz="1200" spc="-20" dirty="0">
                <a:latin typeface="Times New Roman"/>
                <a:cs typeface="Times New Roman"/>
              </a:rPr>
              <a:t>KON:</a:t>
            </a:r>
            <a:r>
              <a:rPr sz="1200" dirty="0">
                <a:latin typeface="Times New Roman"/>
                <a:cs typeface="Times New Roman"/>
              </a:rPr>
              <a:t>	CALL</a:t>
            </a:r>
            <a:r>
              <a:rPr sz="1200" spc="-25" dirty="0">
                <a:latin typeface="Times New Roman"/>
                <a:cs typeface="Times New Roman"/>
              </a:rPr>
              <a:t> DIS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4092" y="3878706"/>
            <a:ext cx="682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5" dirty="0">
                <a:latin typeface="小米兰亭"/>
                <a:cs typeface="小米兰亭"/>
              </a:rPr>
              <a:t>显示刷新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6871" y="4274946"/>
            <a:ext cx="373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25" dirty="0">
                <a:latin typeface="小米兰亭"/>
                <a:cs typeface="小米兰亭"/>
              </a:rPr>
              <a:t>清屏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353" y="4671186"/>
            <a:ext cx="1072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CCSCAN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6943" y="4671186"/>
            <a:ext cx="2015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扫描按键，判断按键是否弹起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353" y="5067426"/>
            <a:ext cx="655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JNZ</a:t>
            </a:r>
            <a:r>
              <a:rPr sz="1200" spc="-25" dirty="0">
                <a:latin typeface="Times New Roman"/>
                <a:cs typeface="Times New Roman"/>
              </a:rPr>
              <a:t> KON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7217" y="5067426"/>
            <a:ext cx="190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未弹起则继续循环等待弹起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5353" y="5410326"/>
            <a:ext cx="563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POP</a:t>
            </a:r>
            <a:r>
              <a:rPr sz="1200" spc="-25" dirty="0">
                <a:latin typeface="Times New Roman"/>
                <a:cs typeface="Times New Roman"/>
              </a:rPr>
              <a:t> 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0896" y="6058280"/>
            <a:ext cx="119697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</a:tabLst>
            </a:pPr>
            <a:r>
              <a:rPr sz="1200" spc="-10" dirty="0">
                <a:latin typeface="Times New Roman"/>
                <a:cs typeface="Times New Roman"/>
              </a:rPr>
              <a:t>NEXT:</a:t>
            </a:r>
            <a:r>
              <a:rPr sz="1200" dirty="0">
                <a:latin typeface="Times New Roman"/>
                <a:cs typeface="Times New Roman"/>
              </a:rPr>
              <a:t>	INC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9192" y="6058280"/>
            <a:ext cx="1444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当前检测的列数递增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5353" y="6751701"/>
            <a:ext cx="9315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AL,08H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7371" y="6751701"/>
            <a:ext cx="1519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检测是否扫描到第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50" dirty="0">
                <a:latin typeface="小米兰亭"/>
                <a:cs typeface="小米兰亭"/>
              </a:rPr>
              <a:t>列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5353" y="7147940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JZ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KERR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3359" y="7147940"/>
            <a:ext cx="1291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是则跳回到开始处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0445" y="7841741"/>
            <a:ext cx="685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ROL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AL,1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95040" y="7841741"/>
            <a:ext cx="2282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没检测到第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10" dirty="0">
                <a:latin typeface="小米兰亭"/>
                <a:cs typeface="小米兰亭"/>
              </a:rPr>
              <a:t>列则准备检测下一列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0896" y="8184641"/>
            <a:ext cx="148463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CH,AL</a:t>
            </a:r>
            <a:endParaRPr sz="1200">
              <a:latin typeface="Times New Roman"/>
              <a:cs typeface="Times New Roman"/>
            </a:endParaRPr>
          </a:p>
          <a:p>
            <a:pPr marL="12700" marR="5080" indent="254000">
              <a:lnSpc>
                <a:spcPct val="162500"/>
              </a:lnSpc>
              <a:tabLst>
                <a:tab pos="689610" algn="l"/>
              </a:tabLst>
            </a:pPr>
            <a:r>
              <a:rPr sz="1200" dirty="0">
                <a:latin typeface="Times New Roman"/>
                <a:cs typeface="Times New Roman"/>
              </a:rPr>
              <a:t>JMP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COLUM KERR:</a:t>
            </a:r>
            <a:r>
              <a:rPr sz="1200" dirty="0">
                <a:latin typeface="Times New Roman"/>
                <a:cs typeface="Times New Roman"/>
              </a:rPr>
              <a:t>	JMP</a:t>
            </a:r>
            <a:r>
              <a:rPr sz="1200" spc="-20" dirty="0">
                <a:latin typeface="Times New Roman"/>
                <a:cs typeface="Times New Roman"/>
              </a:rPr>
              <a:t> BEGIN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896" y="1005585"/>
            <a:ext cx="152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CCSCAN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321" y="1005585"/>
            <a:ext cx="1901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扫描是否有按键闭合子程序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445" y="1348485"/>
            <a:ext cx="9220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AL,00H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0445" y="1699005"/>
            <a:ext cx="141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1228" y="1699005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将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5" dirty="0">
                <a:latin typeface="小米兰亭"/>
                <a:cs typeface="小米兰亭"/>
              </a:rPr>
              <a:t>列全选通，</a:t>
            </a:r>
            <a:r>
              <a:rPr sz="1200" spc="-10" dirty="0">
                <a:latin typeface="Times New Roman"/>
                <a:cs typeface="Times New Roman"/>
              </a:rPr>
              <a:t>X1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X4</a:t>
            </a:r>
            <a:r>
              <a:rPr sz="1200" dirty="0">
                <a:latin typeface="小米兰亭"/>
                <a:cs typeface="小米兰亭"/>
              </a:rPr>
              <a:t>置</a:t>
            </a: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353" y="2041905"/>
            <a:ext cx="176085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DX,AL</a:t>
            </a:r>
            <a:endParaRPr sz="12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445" y="2689605"/>
            <a:ext cx="798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200" spc="-2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AL,DX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3165" y="2689605"/>
            <a:ext cx="748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读</a:t>
            </a:r>
            <a:r>
              <a:rPr sz="1200" spc="-10" dirty="0">
                <a:latin typeface="Times New Roman"/>
                <a:cs typeface="Times New Roman"/>
              </a:rPr>
              <a:t>Y1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Y4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353" y="3032505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0445" y="3383406"/>
            <a:ext cx="905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AL,0FH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3834" y="3383406"/>
            <a:ext cx="1358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取出</a:t>
            </a:r>
            <a:r>
              <a:rPr sz="1200" spc="-10" dirty="0">
                <a:latin typeface="Times New Roman"/>
                <a:cs typeface="Times New Roman"/>
              </a:rPr>
              <a:t>Y1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Y4</a:t>
            </a:r>
            <a:r>
              <a:rPr sz="1200" spc="-20" dirty="0">
                <a:latin typeface="小米兰亭"/>
                <a:cs typeface="小米兰亭"/>
              </a:rPr>
              <a:t>的反值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896" y="3726306"/>
            <a:ext cx="107188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RET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CCSCAN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0896" y="4671186"/>
            <a:ext cx="141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9410" y="4671186"/>
            <a:ext cx="1597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清除数码管显示子程序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0445" y="5067426"/>
            <a:ext cx="140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3455" y="5067426"/>
            <a:ext cx="1976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段位置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10" dirty="0">
                <a:latin typeface="小米兰亭"/>
                <a:cs typeface="小米兰亭"/>
              </a:rPr>
              <a:t>即可清除数码管显示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896" y="5410326"/>
            <a:ext cx="1531620" cy="110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AL,00H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DX,AL</a:t>
            </a:r>
            <a:endParaRPr sz="1200">
              <a:latin typeface="Times New Roman"/>
              <a:cs typeface="Times New Roman"/>
            </a:endParaRPr>
          </a:p>
          <a:p>
            <a:pPr marL="12700" marR="575310" indent="254000">
              <a:lnSpc>
                <a:spcPct val="162500"/>
              </a:lnSpc>
            </a:pPr>
            <a:r>
              <a:rPr sz="1200" spc="-25" dirty="0">
                <a:latin typeface="Times New Roman"/>
                <a:cs typeface="Times New Roman"/>
              </a:rPr>
              <a:t>RET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0896" y="6949820"/>
            <a:ext cx="1160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8535" y="6949820"/>
            <a:ext cx="1139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显示键值子程序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0445" y="7346060"/>
            <a:ext cx="673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PUSH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58945" y="7346060"/>
            <a:ext cx="235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以缓冲区存放的键值为键值表偏移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0896" y="7742681"/>
            <a:ext cx="202374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小米兰亭"/>
                <a:cs typeface="小米兰亭"/>
              </a:rPr>
              <a:t>找到键值并显示</a:t>
            </a:r>
            <a:endParaRPr sz="1200">
              <a:latin typeface="小米兰亭"/>
              <a:cs typeface="小米兰亭"/>
            </a:endParaRPr>
          </a:p>
          <a:p>
            <a:pPr marL="266700" marR="767080" algn="just">
              <a:lnSpc>
                <a:spcPct val="162500"/>
              </a:lnSpc>
              <a:spcBef>
                <a:spcPts val="359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SI,3000H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DL,0F7H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AL,DL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AGAIN:</a:t>
            </a:r>
            <a:r>
              <a:rPr sz="1200" spc="2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PUSH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DX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86713"/>
            <a:ext cx="4026535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幼圆"/>
                <a:cs typeface="幼圆"/>
              </a:rPr>
              <a:t>MOV BP, </a:t>
            </a:r>
            <a:r>
              <a:rPr sz="1800" spc="-20" dirty="0">
                <a:latin typeface="幼圆"/>
                <a:cs typeface="幼圆"/>
              </a:rPr>
              <a:t>500H</a:t>
            </a:r>
            <a:endParaRPr sz="1800">
              <a:latin typeface="幼圆"/>
              <a:cs typeface="幼圆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幼圆"/>
                <a:cs typeface="幼圆"/>
              </a:rPr>
              <a:t>MOV AX, SS:[BP] ; SP=0000H </a:t>
            </a:r>
            <a:r>
              <a:rPr sz="1800" spc="-10" dirty="0">
                <a:latin typeface="幼圆"/>
                <a:cs typeface="幼圆"/>
              </a:rPr>
              <a:t>AX=2000H</a:t>
            </a:r>
            <a:endParaRPr sz="1800">
              <a:latin typeface="幼圆"/>
              <a:cs typeface="幼圆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幼圆"/>
                <a:cs typeface="幼圆"/>
              </a:rPr>
              <a:t>5.</a:t>
            </a:r>
            <a:r>
              <a:rPr sz="1800" spc="-10" dirty="0">
                <a:latin typeface="幼圆"/>
                <a:cs typeface="幼圆"/>
              </a:rPr>
              <a:t> 寄存器相对寻址</a:t>
            </a:r>
            <a:endParaRPr sz="1800">
              <a:latin typeface="幼圆"/>
              <a:cs typeface="幼圆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0103" y="1885370"/>
          <a:ext cx="4636135" cy="4835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8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SS,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8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2000H ; AX=2000H, ZF=0 </a:t>
                      </a:r>
                      <a:r>
                        <a:rPr sz="1800" spc="-20" dirty="0">
                          <a:latin typeface="幼圆"/>
                          <a:cs typeface="幼圆"/>
                        </a:rPr>
                        <a:t>AF=0</a:t>
                      </a:r>
                      <a:endParaRPr sz="1800">
                        <a:latin typeface="幼圆"/>
                        <a:cs typeface="幼圆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AX ; SS=2000H, ZF=0 </a:t>
                      </a:r>
                      <a:r>
                        <a:rPr sz="1800" spc="-20" dirty="0">
                          <a:latin typeface="幼圆"/>
                          <a:cs typeface="幼圆"/>
                        </a:rPr>
                        <a:t>AF=0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BP,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幼圆"/>
                          <a:cs typeface="幼圆"/>
                        </a:rPr>
                        <a:t>1000H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18415" algn="ctr">
                        <a:lnSpc>
                          <a:spcPts val="200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00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SS:[BP+22H] ; SP=0000H, </a:t>
                      </a:r>
                      <a:r>
                        <a:rPr sz="1800" spc="-10" dirty="0">
                          <a:latin typeface="幼圆"/>
                          <a:cs typeface="幼圆"/>
                        </a:rPr>
                        <a:t>AX=0000H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6.</a:t>
                      </a:r>
                      <a:r>
                        <a:rPr sz="1800" spc="-10" dirty="0">
                          <a:latin typeface="幼圆"/>
                          <a:cs typeface="幼圆"/>
                        </a:rPr>
                        <a:t> 基址变址寻址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2000H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DS,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AX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BX,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1000H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SI,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500H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18415" algn="ctr">
                        <a:lnSpc>
                          <a:spcPts val="200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幼圆"/>
                          <a:cs typeface="幼圆"/>
                        </a:rPr>
                        <a:t>DS:[BX+SI]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7.</a:t>
                      </a:r>
                      <a:r>
                        <a:rPr sz="1800" spc="-10" dirty="0">
                          <a:latin typeface="幼圆"/>
                          <a:cs typeface="幼圆"/>
                        </a:rPr>
                        <a:t> 相对基址变址寻址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2000H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415" algn="ctr">
                        <a:lnSpc>
                          <a:spcPts val="214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DS,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40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AX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BX,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1000H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R="18415"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SI,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500H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R="18415" algn="ctr">
                        <a:lnSpc>
                          <a:spcPts val="2025"/>
                        </a:lnSpc>
                        <a:spcBef>
                          <a:spcPts val="12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MOV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  <a:spcBef>
                          <a:spcPts val="120"/>
                        </a:spcBef>
                      </a:pPr>
                      <a:r>
                        <a:rPr sz="1800" spc="-25" dirty="0">
                          <a:latin typeface="幼圆"/>
                          <a:cs typeface="幼圆"/>
                        </a:rPr>
                        <a:t>AX,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25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幼圆"/>
                          <a:cs typeface="幼圆"/>
                        </a:rPr>
                        <a:t>DS:[BX+SI+100H] </a:t>
                      </a:r>
                      <a:r>
                        <a:rPr sz="1800" spc="-50" dirty="0">
                          <a:latin typeface="幼圆"/>
                          <a:cs typeface="幼圆"/>
                        </a:rPr>
                        <a:t>;</a:t>
                      </a:r>
                      <a:endParaRPr sz="1800">
                        <a:latin typeface="幼圆"/>
                        <a:cs typeface="幼圆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6715124"/>
            <a:ext cx="5302250" cy="27997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60"/>
              </a:spcBef>
            </a:pPr>
            <a:r>
              <a:rPr sz="1800" b="1" spc="-10" dirty="0">
                <a:latin typeface="幼圆"/>
                <a:cs typeface="幼圆"/>
              </a:rPr>
              <a:t>三、</a:t>
            </a:r>
            <a:r>
              <a:rPr sz="1800" b="1" spc="-25" dirty="0">
                <a:latin typeface="幼圆"/>
                <a:cs typeface="幼圆"/>
              </a:rPr>
              <a:t>实</a:t>
            </a:r>
            <a:r>
              <a:rPr sz="1800" b="1" spc="-10" dirty="0">
                <a:latin typeface="幼圆"/>
                <a:cs typeface="幼圆"/>
              </a:rPr>
              <a:t>验步</a:t>
            </a:r>
            <a:r>
              <a:rPr sz="1800" b="1" spc="-50" dirty="0">
                <a:latin typeface="幼圆"/>
                <a:cs typeface="幼圆"/>
              </a:rPr>
              <a:t>骤</a:t>
            </a:r>
            <a:endParaRPr sz="1800">
              <a:latin typeface="幼圆"/>
              <a:cs typeface="幼圆"/>
            </a:endParaRPr>
          </a:p>
          <a:p>
            <a:pPr marL="812165" indent="-3435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812800" algn="l"/>
              </a:tabLst>
            </a:pPr>
            <a:r>
              <a:rPr sz="1800" spc="-180" dirty="0">
                <a:latin typeface="幼圆"/>
                <a:cs typeface="幼圆"/>
              </a:rPr>
              <a:t>在“未来汇编”中建立并编写源文件</a:t>
            </a:r>
            <a:r>
              <a:rPr sz="1800" dirty="0">
                <a:latin typeface="幼圆"/>
                <a:cs typeface="幼圆"/>
              </a:rPr>
              <a:t>（</a:t>
            </a:r>
            <a:r>
              <a:rPr sz="1800" spc="-15" dirty="0">
                <a:latin typeface="幼圆"/>
                <a:cs typeface="幼圆"/>
              </a:rPr>
              <a:t>文件名：</a:t>
            </a:r>
            <a:endParaRPr sz="1800">
              <a:latin typeface="幼圆"/>
              <a:cs typeface="幼圆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幼圆"/>
                <a:cs typeface="幼圆"/>
              </a:rPr>
              <a:t>***.AS</a:t>
            </a:r>
            <a:r>
              <a:rPr sz="1800" spc="-5" dirty="0">
                <a:latin typeface="幼圆"/>
                <a:cs typeface="幼圆"/>
              </a:rPr>
              <a:t>M</a:t>
            </a:r>
            <a:r>
              <a:rPr sz="1800" spc="-900" dirty="0">
                <a:latin typeface="幼圆"/>
                <a:cs typeface="幼圆"/>
              </a:rPr>
              <a:t>）</a:t>
            </a:r>
            <a:r>
              <a:rPr sz="1800" spc="-50" dirty="0">
                <a:latin typeface="幼圆"/>
                <a:cs typeface="幼圆"/>
              </a:rPr>
              <a:t>。</a:t>
            </a:r>
            <a:endParaRPr sz="1800">
              <a:latin typeface="幼圆"/>
              <a:cs typeface="幼圆"/>
            </a:endParaRPr>
          </a:p>
          <a:p>
            <a:pPr marL="12700" marR="5715" indent="456565">
              <a:lnSpc>
                <a:spcPct val="144400"/>
              </a:lnSpc>
              <a:buAutoNum type="arabicPeriod" startAt="2"/>
              <a:tabLst>
                <a:tab pos="870585" algn="l"/>
                <a:tab pos="871219" algn="l"/>
              </a:tabLst>
            </a:pPr>
            <a:r>
              <a:rPr sz="1800" dirty="0">
                <a:latin typeface="幼圆"/>
                <a:cs typeface="幼圆"/>
              </a:rPr>
              <a:t>对源文件进行汇编、连接、生成.EXE</a:t>
            </a:r>
            <a:r>
              <a:rPr sz="1800" spc="-95" dirty="0">
                <a:latin typeface="幼圆"/>
                <a:cs typeface="幼圆"/>
              </a:rPr>
              <a:t> 可执行</a:t>
            </a:r>
            <a:r>
              <a:rPr sz="1800" spc="-20" dirty="0">
                <a:latin typeface="幼圆"/>
                <a:cs typeface="幼圆"/>
              </a:rPr>
              <a:t>文件。</a:t>
            </a:r>
            <a:endParaRPr sz="1800">
              <a:latin typeface="幼圆"/>
              <a:cs typeface="幼圆"/>
            </a:endParaRPr>
          </a:p>
          <a:p>
            <a:pPr marL="12700" marR="6985" indent="456565">
              <a:lnSpc>
                <a:spcPct val="144400"/>
              </a:lnSpc>
              <a:spcBef>
                <a:spcPts val="5"/>
              </a:spcBef>
              <a:buAutoNum type="arabicPeriod" startAt="2"/>
              <a:tabLst>
                <a:tab pos="812800" algn="l"/>
              </a:tabLst>
            </a:pPr>
            <a:r>
              <a:rPr sz="1800" spc="-65" dirty="0">
                <a:latin typeface="幼圆"/>
                <a:cs typeface="幼圆"/>
              </a:rPr>
              <a:t>对程序运行调试，分析指令的寻址方式，验证</a:t>
            </a:r>
            <a:r>
              <a:rPr sz="1800" spc="-5" dirty="0">
                <a:latin typeface="幼圆"/>
                <a:cs typeface="幼圆"/>
              </a:rPr>
              <a:t>操作数所在的地址空间。</a:t>
            </a:r>
            <a:endParaRPr sz="1800">
              <a:latin typeface="幼圆"/>
              <a:cs typeface="幼圆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445" y="1005585"/>
            <a:ext cx="8362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1594" y="1005585"/>
            <a:ext cx="2083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设置</a:t>
            </a:r>
            <a:r>
              <a:rPr sz="1200" spc="-10" dirty="0">
                <a:latin typeface="Times New Roman"/>
                <a:cs typeface="Times New Roman"/>
              </a:rPr>
              <a:t>X1</a:t>
            </a:r>
            <a:r>
              <a:rPr sz="1200" spc="-10" dirty="0">
                <a:latin typeface="小米兰亭"/>
                <a:cs typeface="小米兰亭"/>
              </a:rPr>
              <a:t>～</a:t>
            </a:r>
            <a:r>
              <a:rPr sz="1200" spc="-10" dirty="0">
                <a:latin typeface="Times New Roman"/>
                <a:cs typeface="Times New Roman"/>
              </a:rPr>
              <a:t>X4</a:t>
            </a:r>
            <a:r>
              <a:rPr sz="1200" spc="-15" dirty="0">
                <a:latin typeface="小米兰亭"/>
                <a:cs typeface="小米兰亭"/>
              </a:rPr>
              <a:t>，选通一个数码管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445" y="1401826"/>
            <a:ext cx="895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AL,[SI]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8758" y="1401826"/>
            <a:ext cx="159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取出缓冲区中存放键值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353" y="1744726"/>
            <a:ext cx="22136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BX,OFFSET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DTABLE</a:t>
            </a:r>
            <a:endParaRPr sz="1200">
              <a:latin typeface="Times New Roman"/>
              <a:cs typeface="Times New Roman"/>
            </a:endParaRPr>
          </a:p>
          <a:p>
            <a:pPr marL="12700" marR="1135380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AX,00FFH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BX,AX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353" y="2689605"/>
            <a:ext cx="9728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AL,[BX]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0018" y="2689605"/>
            <a:ext cx="281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" dirty="0">
                <a:latin typeface="小米兰亭"/>
                <a:cs typeface="小米兰亭"/>
              </a:rPr>
              <a:t>将键值作为偏移和键值基地址相加得到相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353" y="3085845"/>
            <a:ext cx="176085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小米兰亭"/>
                <a:cs typeface="小米兰亭"/>
              </a:rPr>
              <a:t>应的键值</a:t>
            </a:r>
            <a:endParaRPr sz="1200">
              <a:latin typeface="小米兰亭"/>
              <a:cs typeface="小米兰亭"/>
            </a:endParaRPr>
          </a:p>
          <a:p>
            <a:pPr marL="36766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DX,MY8255_B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353" y="3779646"/>
            <a:ext cx="8362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DX,AL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6502" y="3779646"/>
            <a:ext cx="1281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dirty="0">
                <a:latin typeface="小米兰亭"/>
                <a:cs typeface="小米兰亭"/>
              </a:rPr>
              <a:t>写入数码管</a:t>
            </a:r>
            <a:r>
              <a:rPr sz="1200" spc="-2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小米兰亭"/>
                <a:cs typeface="小米兰亭"/>
              </a:rPr>
              <a:t>～</a:t>
            </a:r>
            <a:r>
              <a:rPr sz="1200" spc="-20" dirty="0">
                <a:latin typeface="Times New Roman"/>
                <a:cs typeface="Times New Roman"/>
              </a:rPr>
              <a:t>Dp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353" y="4122546"/>
            <a:ext cx="976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DALLY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353" y="4473066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INC</a:t>
            </a:r>
            <a:r>
              <a:rPr sz="1200" spc="-25" dirty="0">
                <a:latin typeface="Times New Roman"/>
                <a:cs typeface="Times New Roman"/>
              </a:rPr>
              <a:t> SI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7912" y="4473066"/>
            <a:ext cx="986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取下一个键值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445" y="4815966"/>
            <a:ext cx="8629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POP</a:t>
            </a:r>
            <a:r>
              <a:rPr sz="1200" spc="-25" dirty="0">
                <a:latin typeface="Times New Roman"/>
                <a:cs typeface="Times New Roman"/>
              </a:rPr>
              <a:t> DX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AL,DL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353" y="5463920"/>
            <a:ext cx="9315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AL,01H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7371" y="5463920"/>
            <a:ext cx="1252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判断是否显示完？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0445" y="5860160"/>
            <a:ext cx="718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200" spc="-25" dirty="0">
                <a:latin typeface="Times New Roman"/>
                <a:cs typeface="Times New Roman"/>
              </a:rPr>
              <a:t>JZ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OUT1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9989" y="5860160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显示完，返回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5353" y="6203060"/>
            <a:ext cx="8629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ROR</a:t>
            </a:r>
            <a:r>
              <a:rPr sz="1200" spc="-20" dirty="0">
                <a:latin typeface="Times New Roman"/>
                <a:cs typeface="Times New Roman"/>
              </a:rPr>
              <a:t> AL,1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DL,AL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5353" y="6850760"/>
            <a:ext cx="833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JMP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3302" y="6850760"/>
            <a:ext cx="140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未显示完，跳回继续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0896" y="7193660"/>
            <a:ext cx="122301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200" spc="-10" dirty="0">
                <a:latin typeface="Times New Roman"/>
                <a:cs typeface="Times New Roman"/>
              </a:rPr>
              <a:t>OUT1:</a:t>
            </a:r>
            <a:r>
              <a:rPr sz="1200" dirty="0">
                <a:latin typeface="Times New Roman"/>
                <a:cs typeface="Times New Roman"/>
              </a:rPr>
              <a:t>	POP</a:t>
            </a:r>
            <a:r>
              <a:rPr sz="1200" spc="-25" dirty="0">
                <a:latin typeface="Times New Roman"/>
                <a:cs typeface="Times New Roman"/>
              </a:rPr>
              <a:t> AX</a:t>
            </a:r>
            <a:endParaRPr sz="1200">
              <a:latin typeface="Times New Roman"/>
              <a:cs typeface="Times New Roman"/>
            </a:endParaRPr>
          </a:p>
          <a:p>
            <a:pPr marL="12700" marR="521970" indent="254000">
              <a:lnSpc>
                <a:spcPts val="234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RET </a:t>
            </a:r>
            <a:r>
              <a:rPr sz="1200" dirty="0">
                <a:latin typeface="Times New Roman"/>
                <a:cs typeface="Times New Roman"/>
              </a:rPr>
              <a:t>DIS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0896" y="8436102"/>
            <a:ext cx="149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PUTBUF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8695" y="8436102"/>
            <a:ext cx="1139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保存键值子程序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5353" y="8779002"/>
            <a:ext cx="11093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SI,DI</a:t>
            </a:r>
            <a:endParaRPr sz="1200">
              <a:latin typeface="Times New Roman"/>
              <a:cs typeface="Times New Roman"/>
            </a:endParaRPr>
          </a:p>
          <a:p>
            <a:pPr marL="12700" marR="218440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[SI],AL </a:t>
            </a:r>
            <a:r>
              <a:rPr sz="1200" dirty="0">
                <a:latin typeface="Times New Roman"/>
                <a:cs typeface="Times New Roman"/>
              </a:rPr>
              <a:t>DEC</a:t>
            </a:r>
            <a:r>
              <a:rPr sz="1200" spc="-25" dirty="0">
                <a:latin typeface="Times New Roman"/>
                <a:cs typeface="Times New Roman"/>
              </a:rPr>
              <a:t> DI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896" y="952245"/>
            <a:ext cx="12858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CMP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DI,2FFFH</a:t>
            </a:r>
            <a:endParaRPr sz="1200">
              <a:latin typeface="Times New Roman"/>
              <a:cs typeface="Times New Roman"/>
            </a:endParaRPr>
          </a:p>
          <a:p>
            <a:pPr marL="266700" marR="5080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JNZ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GOBACK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DI,3003H</a:t>
            </a:r>
            <a:endParaRPr sz="1200">
              <a:latin typeface="Times New Roman"/>
              <a:cs typeface="Times New Roman"/>
            </a:endParaRPr>
          </a:p>
          <a:p>
            <a:pPr marL="12700" marR="246379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GOBACK: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RET </a:t>
            </a:r>
            <a:r>
              <a:rPr sz="1200" dirty="0">
                <a:latin typeface="Times New Roman"/>
                <a:cs typeface="Times New Roman"/>
              </a:rPr>
              <a:t>PUTBUF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896" y="2788665"/>
            <a:ext cx="143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6480" y="2788665"/>
            <a:ext cx="1139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0" dirty="0">
                <a:latin typeface="小米兰亭"/>
                <a:cs typeface="小米兰亭"/>
              </a:rPr>
              <a:t>软件延时子程序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353" y="3131565"/>
            <a:ext cx="1462405" cy="228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PUSH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CX</a:t>
            </a:r>
            <a:endParaRPr sz="1200">
              <a:latin typeface="Times New Roman"/>
              <a:cs typeface="Times New Roman"/>
            </a:endParaRPr>
          </a:p>
          <a:p>
            <a:pPr marL="367030" marR="5080" indent="635" algn="just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CX,00FFH </a:t>
            </a:r>
            <a:r>
              <a:rPr sz="1200" dirty="0">
                <a:latin typeface="Times New Roman"/>
                <a:cs typeface="Times New Roman"/>
              </a:rPr>
              <a:t>MOV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AX,00FFH </a:t>
            </a:r>
            <a:r>
              <a:rPr sz="1200" dirty="0">
                <a:latin typeface="Times New Roman"/>
                <a:cs typeface="Times New Roman"/>
              </a:rPr>
              <a:t>DEC</a:t>
            </a:r>
            <a:r>
              <a:rPr sz="1200" spc="-25" dirty="0">
                <a:latin typeface="Times New Roman"/>
                <a:cs typeface="Times New Roman"/>
              </a:rPr>
              <a:t> AX</a:t>
            </a:r>
            <a:endParaRPr sz="1200">
              <a:latin typeface="Times New Roman"/>
              <a:cs typeface="Times New Roman"/>
            </a:endParaRPr>
          </a:p>
          <a:p>
            <a:pPr marL="12700" marR="819785">
              <a:lnSpc>
                <a:spcPct val="162500"/>
              </a:lnSpc>
            </a:pPr>
            <a:r>
              <a:rPr sz="1200" dirty="0">
                <a:latin typeface="Times New Roman"/>
                <a:cs typeface="Times New Roman"/>
              </a:rPr>
              <a:t>JNZ</a:t>
            </a:r>
            <a:r>
              <a:rPr sz="1200" spc="-25" dirty="0">
                <a:latin typeface="Times New Roman"/>
                <a:cs typeface="Times New Roman"/>
              </a:rPr>
              <a:t> D2 </a:t>
            </a:r>
            <a:r>
              <a:rPr sz="1200" dirty="0">
                <a:latin typeface="Times New Roman"/>
                <a:cs typeface="Times New Roman"/>
              </a:rPr>
              <a:t>LOOP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D1 </a:t>
            </a:r>
            <a:r>
              <a:rPr sz="1200" dirty="0">
                <a:latin typeface="Times New Roman"/>
                <a:cs typeface="Times New Roman"/>
              </a:rPr>
              <a:t>POP</a:t>
            </a:r>
            <a:r>
              <a:rPr sz="1200" spc="-25" dirty="0">
                <a:latin typeface="Times New Roman"/>
                <a:cs typeface="Times New Roman"/>
              </a:rPr>
              <a:t> CX RET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896" y="3726306"/>
            <a:ext cx="2540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D1: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25" dirty="0">
                <a:latin typeface="Times New Roman"/>
                <a:cs typeface="Times New Roman"/>
              </a:rPr>
              <a:t>D2: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896" y="5509640"/>
            <a:ext cx="157099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ENDS</a:t>
            </a:r>
            <a:endParaRPr sz="12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23774A-0D5A-CDAA-0694-11249D69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860" y="7676621"/>
            <a:ext cx="1574271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755660" rtl="0" eaLnBrk="1" fontAlgn="base" hangingPunct="1">
              <a:spcBef>
                <a:spcPct val="50000"/>
              </a:spcBef>
              <a:spcAft>
                <a:spcPct val="0"/>
              </a:spcAft>
            </a:pPr>
            <a:fld id="{6099A8C1-99C7-4B40-993D-78761A473B52}" type="slidenum">
              <a:rPr kumimoji="1" lang="en-US" altLang="zh-CN" sz="1157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pPr algn="r" defTabSz="755660" rtl="0" eaLnBrk="1" fontAlgn="base" hangingPunct="1">
                <a:spcBef>
                  <a:spcPct val="50000"/>
                </a:spcBef>
                <a:spcAft>
                  <a:spcPct val="0"/>
                </a:spcAft>
              </a:pPr>
              <a:t>22</a:t>
            </a:fld>
            <a:r>
              <a:rPr kumimoji="1" lang="en-US" altLang="zh-CN" sz="1157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3AF8852-18E5-1CD7-E855-6BAFC409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9" y="2638954"/>
            <a:ext cx="6737879" cy="6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55660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306" b="1" kern="1200">
                <a:solidFill>
                  <a:srgbClr val="FFFFCC"/>
                </a:solidFill>
                <a:latin typeface="Tahoma" panose="020B0604030504040204" pitchFamily="34" charset="0"/>
                <a:ea typeface="黑体" pitchFamily="2" charset="-122"/>
                <a:cs typeface="+mn-cs"/>
              </a:rPr>
              <a:t> </a:t>
            </a:r>
            <a:r>
              <a:rPr kumimoji="1" lang="zh-CN" altLang="en-US" sz="3306" b="1" kern="1200">
                <a:solidFill>
                  <a:srgbClr val="FFFFCC"/>
                </a:solidFill>
                <a:latin typeface="Tahoma" panose="020B0604030504040204" pitchFamily="34" charset="0"/>
                <a:ea typeface="黑体" pitchFamily="2" charset="-122"/>
                <a:cs typeface="+mn-cs"/>
              </a:rPr>
              <a:t>汇编语言程序的上机过程</a:t>
            </a:r>
            <a:endParaRPr lang="zh-CN" altLang="en-US" sz="3306" kern="120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716B77E-7F9A-2791-6168-54A535E9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11" y="3457575"/>
            <a:ext cx="6832335" cy="384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76250" indent="-984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kumimoji="1" lang="zh-CN" altLang="en-US" sz="2644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汇编语言程序上机过程有以下几步：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kumimoji="1" lang="zh-CN" altLang="en-US" sz="2644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lang="zh-CN" altLang="en-US" sz="2644" kern="12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1</a:t>
            </a:r>
            <a:r>
              <a:rPr kumimoji="1" lang="zh-CN" altLang="en-US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．汇编程序：可以先建立一个文本文件</a:t>
            </a:r>
            <a:endParaRPr lang="zh-CN" altLang="en-US" sz="2644" kern="1200">
              <a:solidFill>
                <a:srgbClr val="FFFFFF"/>
              </a:solidFill>
              <a:latin typeface="宋体" panose="02010600030101010101" pitchFamily="2" charset="-122"/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2</a:t>
            </a:r>
            <a:r>
              <a:rPr kumimoji="1" lang="zh-CN" altLang="en-US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．建立源程序： 文件名</a:t>
            </a: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.ASM</a:t>
            </a:r>
            <a:endParaRPr lang="zh-CN" altLang="en-US" sz="2644" kern="1200">
              <a:solidFill>
                <a:srgbClr val="FFFFFF"/>
              </a:solidFill>
              <a:latin typeface="宋体" panose="02010600030101010101" pitchFamily="2" charset="-122"/>
              <a:cs typeface="+mn-cs"/>
            </a:endParaRPr>
          </a:p>
          <a:p>
            <a:pPr marL="393573" indent="-81338" algn="just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3</a:t>
            </a:r>
            <a:r>
              <a:rPr kumimoji="1" lang="zh-CN" altLang="en-US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．汇编形成目标文件 </a:t>
            </a: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:</a:t>
            </a:r>
            <a:r>
              <a:rPr kumimoji="1" lang="zh-CN" altLang="en-US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文件名</a:t>
            </a: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.OBJ</a:t>
            </a:r>
            <a:endParaRPr lang="zh-CN" altLang="en-US" sz="2644" kern="1200">
              <a:solidFill>
                <a:srgbClr val="FFFFFF"/>
              </a:solidFill>
              <a:latin typeface="宋体" panose="02010600030101010101" pitchFamily="2" charset="-122"/>
              <a:cs typeface="+mn-cs"/>
            </a:endParaRPr>
          </a:p>
          <a:p>
            <a:pPr marL="393573" indent="-81338" algn="just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4</a:t>
            </a:r>
            <a:r>
              <a:rPr kumimoji="1" lang="zh-CN" altLang="en-US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．链接形成可执行文件：文件名</a:t>
            </a: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.EXE</a:t>
            </a:r>
            <a:endParaRPr lang="zh-CN" altLang="en-US" sz="2644" kern="1200">
              <a:solidFill>
                <a:srgbClr val="FFFFFF"/>
              </a:solidFill>
              <a:latin typeface="宋体" panose="02010600030101010101" pitchFamily="2" charset="-122"/>
              <a:cs typeface="+mn-cs"/>
            </a:endParaRPr>
          </a:p>
          <a:p>
            <a:pPr marL="393573" indent="-81338" algn="just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5. </a:t>
            </a:r>
            <a:r>
              <a:rPr kumimoji="1" lang="zh-CN" altLang="en-US" sz="2644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运行程序 </a:t>
            </a:r>
            <a:endParaRPr lang="zh-CN" altLang="en-US" sz="2644" kern="1200">
              <a:solidFill>
                <a:srgbClr val="FFFFFF"/>
              </a:solidFill>
              <a:latin typeface="宋体" panose="02010600030101010101" pitchFamily="2" charset="-122"/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zh-CN" sz="264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94797D9-19DC-AB2F-28F2-9977BDB6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67" y="2624524"/>
            <a:ext cx="6737879" cy="6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55660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306" b="1" kern="1200">
                <a:solidFill>
                  <a:srgbClr val="FFFFCC"/>
                </a:solidFill>
                <a:latin typeface="Tahoma" panose="020B0604030504040204" pitchFamily="34" charset="0"/>
                <a:ea typeface="黑体" pitchFamily="2" charset="-122"/>
                <a:cs typeface="+mn-cs"/>
              </a:rPr>
              <a:t>调试程序未来汇编的使用</a:t>
            </a:r>
            <a:endParaRPr lang="zh-CN" altLang="en-US" sz="3306" kern="120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0029FF-73BC-4037-CD97-B116D223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09" y="3443144"/>
            <a:ext cx="6962212" cy="452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76250" indent="-984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314" b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双击桌面“未来汇编”图标：</a:t>
            </a:r>
            <a:endParaRPr kumimoji="1" lang="zh-CN" altLang="en-US" sz="2314" kern="1200">
              <a:solidFill>
                <a:srgbClr val="FFFFFF"/>
              </a:solidFill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314" kern="1200">
                <a:solidFill>
                  <a:srgbClr val="FFFFFF"/>
                </a:solidFill>
                <a:cs typeface="+mn-cs"/>
              </a:rPr>
              <a:t>①  文本编辑框</a:t>
            </a:r>
            <a:endParaRPr lang="zh-CN" altLang="en-US" sz="2314" kern="1200">
              <a:solidFill>
                <a:srgbClr val="FFFFFF"/>
              </a:solidFill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② 保存文件：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工具栏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-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文件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-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保存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                  或菜单栏第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行的工具栏点击保存</a:t>
            </a:r>
            <a:endParaRPr lang="en-US" altLang="zh-CN" sz="264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③ </a:t>
            </a: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保存位置：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尽量在默认下（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盘根目录下），不要中文路径；文件名称不要超过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6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个字母；文件名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.ASM</a:t>
            </a:r>
            <a:endParaRPr lang="zh-CN" altLang="en-US" sz="231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④ 运行程序：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编译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—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连接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—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建立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—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调试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--</a:t>
            </a:r>
            <a:r>
              <a:rPr lang="zh-CN" altLang="en-US" sz="2314" kern="12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运行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⑤ 调试中出现错误：在下面的“信息框” 有显示提示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18319E-AB0A-9318-8CE8-75F7A30BC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effectLst/>
                <a:ea typeface="黑体" panose="02010609060101010101" pitchFamily="49" charset="-122"/>
              </a:rPr>
              <a:t>“</a:t>
            </a:r>
            <a:r>
              <a:rPr lang="zh-CN" altLang="en-US" b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未来汇编</a:t>
            </a:r>
            <a:r>
              <a:rPr lang="zh-CN" altLang="en-US" b="1">
                <a:effectLst/>
                <a:ea typeface="黑体" panose="02010609060101010101" pitchFamily="49" charset="-122"/>
              </a:rPr>
              <a:t>”</a:t>
            </a:r>
            <a:r>
              <a:rPr lang="zh-CN" altLang="en-US" b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界面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D3D7BE1-6898-2D8C-5603-380909A49DF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21736" r="34259" b="35594"/>
          <a:stretch>
            <a:fillRect/>
          </a:stretch>
        </p:blipFill>
        <p:spPr>
          <a:xfrm>
            <a:off x="1070504" y="3898371"/>
            <a:ext cx="5730346" cy="384384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>
            <a:extLst>
              <a:ext uri="{FF2B5EF4-FFF2-40B4-BE49-F238E27FC236}">
                <a16:creationId xmlns:a16="http://schemas.microsoft.com/office/drawing/2014/main" id="{C7C117B9-D1E4-80D6-7818-C254C002943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576" r="47223" b="64841"/>
          <a:stretch>
            <a:fillRect/>
          </a:stretch>
        </p:blipFill>
        <p:spPr>
          <a:xfrm>
            <a:off x="755650" y="4213225"/>
            <a:ext cx="5478463" cy="232992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1B97E6-4621-EB32-FAB8-48A078F7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67" y="2624524"/>
            <a:ext cx="6737879" cy="6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755660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306" b="1" kern="1200">
                <a:solidFill>
                  <a:srgbClr val="FFFFCC"/>
                </a:solidFill>
                <a:ea typeface="黑体" panose="02010609060101010101" pitchFamily="49" charset="-122"/>
                <a:cs typeface="+mn-cs"/>
              </a:rPr>
              <a:t>“未来汇编”调试程序的使用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10576F4-F084-3A93-F06A-89C846150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09" y="3443144"/>
            <a:ext cx="6962212" cy="404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76250" indent="-984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kumimoji="1" lang="en-US" altLang="zh-CN" sz="2975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kumimoji="1" lang="zh-CN" altLang="en-US" sz="2975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调试程序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314" kern="1200">
                <a:solidFill>
                  <a:srgbClr val="FFFFFF"/>
                </a:solidFill>
                <a:cs typeface="+mn-cs"/>
              </a:rPr>
              <a:t>① 点击</a:t>
            </a:r>
            <a:r>
              <a:rPr kumimoji="1" lang="en-US" altLang="zh-CN" sz="2314" kern="1200">
                <a:solidFill>
                  <a:srgbClr val="FFFFFF"/>
                </a:solidFill>
                <a:cs typeface="+mn-cs"/>
              </a:rPr>
              <a:t>”</a:t>
            </a:r>
            <a:r>
              <a:rPr kumimoji="1" lang="zh-CN" altLang="en-US" sz="2314" kern="1200">
                <a:solidFill>
                  <a:srgbClr val="FFFFFF"/>
                </a:solidFill>
                <a:cs typeface="+mn-cs"/>
              </a:rPr>
              <a:t>调试</a:t>
            </a:r>
            <a:r>
              <a:rPr kumimoji="1" lang="en-US" altLang="zh-CN" sz="2314" kern="1200">
                <a:solidFill>
                  <a:srgbClr val="FFFFFF"/>
                </a:solidFill>
                <a:cs typeface="+mn-cs"/>
              </a:rPr>
              <a:t>”</a:t>
            </a:r>
            <a:r>
              <a:rPr kumimoji="1" lang="zh-CN" altLang="en-US" sz="2314" kern="1200">
                <a:solidFill>
                  <a:srgbClr val="FFFFFF"/>
                </a:solidFill>
                <a:cs typeface="+mn-cs"/>
              </a:rPr>
              <a:t>（蜘蛛图）</a:t>
            </a:r>
            <a:endParaRPr lang="zh-CN" altLang="en-US" sz="2314" kern="1200">
              <a:solidFill>
                <a:srgbClr val="FFFFFF"/>
              </a:solidFill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② 单击调试窗口的“</a:t>
            </a:r>
            <a:r>
              <a:rPr lang="en-US" altLang="zh-CN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view--CPU</a:t>
            </a: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”</a:t>
            </a:r>
            <a:endParaRPr lang="en-US" altLang="zh-CN" sz="264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③ </a:t>
            </a:r>
            <a:r>
              <a:rPr kumimoji="1" lang="en-US" altLang="zh-CN" sz="2314" b="1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DEBUG</a:t>
            </a:r>
            <a:r>
              <a:rPr kumimoji="1" lang="zh-CN" altLang="en-US" sz="2314" b="1" kern="1200">
                <a:solidFill>
                  <a:srgbClr val="FFFFFF"/>
                </a:solidFill>
                <a:latin typeface="宋体" panose="02010600030101010101" pitchFamily="2" charset="-122"/>
                <a:cs typeface="+mn-cs"/>
              </a:rPr>
              <a:t>画面主窗口是被编译的程序，右侧是寄存器，下面是存储器</a:t>
            </a: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+mn-cs"/>
              </a:rPr>
              <a:t> 、堆栈</a:t>
            </a:r>
            <a:endParaRPr lang="zh-CN" altLang="en-US" sz="264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④ 用“</a:t>
            </a:r>
            <a:r>
              <a:rPr lang="en-US" altLang="zh-CN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F7”</a:t>
            </a: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单步运行程序，观察参数变化，有菱形标记的是自己编制的源程序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⑤ 退出： “</a:t>
            </a:r>
            <a:r>
              <a:rPr lang="en-US" altLang="zh-CN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Alt+X</a:t>
            </a:r>
            <a:r>
              <a:rPr lang="zh-CN" altLang="en-US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”</a:t>
            </a:r>
            <a:r>
              <a:rPr lang="en-US" altLang="zh-CN" sz="264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endParaRPr lang="zh-CN" altLang="en-US" sz="264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1ECB235-E21B-0E8A-3432-A13B78E62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“Debug”</a:t>
            </a:r>
            <a:r>
              <a:rPr lang="zh-CN" altLang="en-US">
                <a:effectLst/>
              </a:rPr>
              <a:t>窗口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8CA30F-8A58-432C-4548-9C56D95A4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61508836-6CDC-E753-B4FF-E5F012E1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3125" r="47501" b="64063"/>
          <a:stretch>
            <a:fillRect/>
          </a:stretch>
        </p:blipFill>
        <p:spPr bwMode="auto">
          <a:xfrm>
            <a:off x="503766" y="3861638"/>
            <a:ext cx="6234113" cy="34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id="{01974310-6946-215C-44BB-9160B8DD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09" y="3443144"/>
            <a:ext cx="6962212" cy="452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76250" indent="-984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kumimoji="1" lang="en-US" altLang="zh-CN" sz="2314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kumimoji="1" lang="zh-CN" altLang="en-US" sz="2975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调试程序的细节说明：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314" kern="1200">
                <a:solidFill>
                  <a:srgbClr val="FFFFFF"/>
                </a:solidFill>
                <a:cs typeface="+mn-cs"/>
              </a:rPr>
              <a:t>① 寄存器的（右侧）可以修改其内容；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可按下左键后改变值或清零。</a:t>
            </a:r>
            <a:endParaRPr lang="zh-CN" altLang="en-US" sz="2314" kern="1200">
              <a:solidFill>
                <a:srgbClr val="FFFFFF"/>
              </a:solidFill>
              <a:cs typeface="+mn-cs"/>
            </a:endParaRP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② 在指针寄存器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IP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处点击，可以使程序从指定位置运行。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③一般没有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org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指定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CS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的代码从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0000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开始放置。在窗口的左侧是代码的地址，接着是机器码。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④在存储器（下方）点击右键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GOTO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到如“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DS:1000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”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会跳转到指定地址（</a:t>
            </a:r>
            <a:r>
              <a:rPr lang="en-US" altLang="zh-CN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ss</a:t>
            </a:r>
            <a:r>
              <a:rPr lang="zh-CN" altLang="en-US" sz="2314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堆栈段也一样）。</a:t>
            </a:r>
          </a:p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</a:pPr>
            <a:endParaRPr lang="zh-CN" altLang="en-US" sz="2314" kern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B328E36-AE1A-6447-9AE1-12DD5777B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67" y="2624524"/>
            <a:ext cx="6737879" cy="6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755660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306" b="1" kern="1200">
                <a:solidFill>
                  <a:srgbClr val="FFFFCC"/>
                </a:solidFill>
                <a:ea typeface="黑体" panose="02010609060101010101" pitchFamily="49" charset="-122"/>
                <a:cs typeface="+mn-cs"/>
              </a:rPr>
              <a:t>“未来汇编”调试程序的使用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90CF99C-21A9-CD10-5EBC-89CE8D64C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825" y="2575983"/>
            <a:ext cx="6800850" cy="944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314" dirty="0"/>
              <a:t>最基本的代码程序编写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A0F936D-222B-37E2-0F99-8C6BF6BFE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2" y="3205692"/>
            <a:ext cx="5352521" cy="4407958"/>
          </a:xfrm>
        </p:spPr>
        <p:txBody>
          <a:bodyPr/>
          <a:lstStyle/>
          <a:p>
            <a:pPr eaLnBrk="1" hangingPunct="1"/>
            <a:r>
              <a:rPr lang="en-US" altLang="zh-CN" sz="1983">
                <a:solidFill>
                  <a:srgbClr val="FFFF00"/>
                </a:solidFill>
                <a:latin typeface="Times New Roman" panose="02020603050405020304" pitchFamily="18" charset="0"/>
              </a:rPr>
              <a:t>CODE   SEGMENT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</a:t>
            </a:r>
            <a:r>
              <a:rPr lang="en-US" altLang="zh-CN" sz="1983">
                <a:solidFill>
                  <a:srgbClr val="FFFF00"/>
                </a:solidFill>
                <a:latin typeface="Times New Roman" panose="02020603050405020304" pitchFamily="18" charset="0"/>
              </a:rPr>
              <a:t>ASSUME   CS:CODE</a:t>
            </a:r>
          </a:p>
          <a:p>
            <a:pPr eaLnBrk="1" hangingPunct="1"/>
            <a:r>
              <a:rPr lang="en-US" altLang="zh-CN" sz="1983">
                <a:solidFill>
                  <a:srgbClr val="00FF99"/>
                </a:solidFill>
                <a:latin typeface="Times New Roman" panose="02020603050405020304" pitchFamily="18" charset="0"/>
              </a:rPr>
              <a:t>START:</a:t>
            </a:r>
            <a:r>
              <a:rPr lang="en-US" altLang="zh-CN" sz="1983">
                <a:latin typeface="Times New Roman" panose="02020603050405020304" pitchFamily="18" charset="0"/>
              </a:rPr>
              <a:t> MOV AL,12H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AX,3456H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DS,AX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BX,3000H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AX,BX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BX, [2000H]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 SS, AX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 BP,1000H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MOV AX,[bp-2]</a:t>
            </a:r>
          </a:p>
          <a:p>
            <a:pPr eaLnBrk="1" hangingPunct="1"/>
            <a:r>
              <a:rPr lang="en-US" altLang="zh-CN" sz="1983">
                <a:solidFill>
                  <a:srgbClr val="FFFF00"/>
                </a:solidFill>
                <a:latin typeface="Times New Roman" panose="02020603050405020304" pitchFamily="18" charset="0"/>
              </a:rPr>
              <a:t>CODE   ENDS</a:t>
            </a:r>
          </a:p>
          <a:p>
            <a:pPr eaLnBrk="1" hangingPunct="1"/>
            <a:r>
              <a:rPr lang="en-US" altLang="zh-CN" sz="1983">
                <a:latin typeface="Times New Roman" panose="02020603050405020304" pitchFamily="18" charset="0"/>
              </a:rPr>
              <a:t>           </a:t>
            </a:r>
            <a:r>
              <a:rPr lang="en-US" altLang="zh-CN" sz="1983">
                <a:solidFill>
                  <a:srgbClr val="00FF99"/>
                </a:solidFill>
                <a:latin typeface="Times New Roman" panose="02020603050405020304" pitchFamily="18" charset="0"/>
              </a:rPr>
              <a:t>END   START</a:t>
            </a:r>
            <a:endParaRPr lang="zh-CN" altLang="zh-CN" sz="1983">
              <a:solidFill>
                <a:srgbClr val="00FF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31849"/>
            <a:ext cx="5300345" cy="789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6565" algn="just">
              <a:lnSpc>
                <a:spcPct val="144400"/>
              </a:lnSpc>
              <a:spcBef>
                <a:spcPts val="100"/>
              </a:spcBef>
            </a:pPr>
            <a:r>
              <a:rPr sz="1800" dirty="0">
                <a:latin typeface="幼圆"/>
                <a:cs typeface="幼圆"/>
              </a:rPr>
              <a:t>4.</a:t>
            </a:r>
            <a:r>
              <a:rPr sz="1800" spc="-75" dirty="0">
                <a:latin typeface="幼圆"/>
                <a:cs typeface="幼圆"/>
              </a:rPr>
              <a:t> 记录结果。实验报告要求给出每条指令执行后</a:t>
            </a:r>
            <a:r>
              <a:rPr sz="1800" spc="-5" dirty="0">
                <a:latin typeface="幼圆"/>
                <a:cs typeface="幼圆"/>
              </a:rPr>
              <a:t>目标操作数的结果，如果涉及到地址或标志位，也需</a:t>
            </a:r>
            <a:r>
              <a:rPr sz="1800" spc="-15" dirty="0">
                <a:latin typeface="幼圆"/>
                <a:cs typeface="幼圆"/>
              </a:rPr>
              <a:t>要写出。</a:t>
            </a:r>
            <a:endParaRPr sz="1800">
              <a:latin typeface="幼圆"/>
              <a:cs typeface="幼圆"/>
            </a:endParaRPr>
          </a:p>
          <a:p>
            <a:pPr marL="1905" algn="ctr">
              <a:lnSpc>
                <a:spcPct val="100000"/>
              </a:lnSpc>
              <a:spcBef>
                <a:spcPts val="1250"/>
              </a:spcBef>
              <a:tabLst>
                <a:tab pos="715010" algn="l"/>
              </a:tabLst>
            </a:pPr>
            <a:r>
              <a:rPr sz="1400" b="1" dirty="0">
                <a:latin typeface="小米兰亭"/>
                <a:cs typeface="小米兰亭"/>
              </a:rPr>
              <a:t>实验</a:t>
            </a:r>
            <a:r>
              <a:rPr sz="1400" b="1" spc="-50" dirty="0">
                <a:latin typeface="小米兰亭"/>
                <a:cs typeface="小米兰亭"/>
              </a:rPr>
              <a:t>二</a:t>
            </a:r>
            <a:r>
              <a:rPr sz="1400" b="1" dirty="0">
                <a:latin typeface="小米兰亭"/>
                <a:cs typeface="小米兰亭"/>
              </a:rPr>
              <a:t>	</a:t>
            </a:r>
            <a:r>
              <a:rPr sz="1400" b="1" dirty="0">
                <a:latin typeface="等线"/>
                <a:cs typeface="等线"/>
              </a:rPr>
              <a:t>80x86</a:t>
            </a:r>
            <a:r>
              <a:rPr sz="1400" b="1" spc="-80" dirty="0">
                <a:latin typeface="等线"/>
                <a:cs typeface="等线"/>
              </a:rPr>
              <a:t> </a:t>
            </a:r>
            <a:r>
              <a:rPr sz="1400" b="1" dirty="0">
                <a:latin typeface="小米兰亭"/>
                <a:cs typeface="小米兰亭"/>
              </a:rPr>
              <a:t>指令练</a:t>
            </a:r>
            <a:r>
              <a:rPr sz="1400" b="1" spc="-50" dirty="0">
                <a:latin typeface="小米兰亭"/>
                <a:cs typeface="小米兰亭"/>
              </a:rPr>
              <a:t>习</a:t>
            </a:r>
            <a:endParaRPr sz="1400">
              <a:latin typeface="小米兰亭"/>
              <a:cs typeface="小米兰亭"/>
            </a:endParaRPr>
          </a:p>
          <a:p>
            <a:pPr marL="278765">
              <a:lnSpc>
                <a:spcPct val="100000"/>
              </a:lnSpc>
              <a:spcBef>
                <a:spcPts val="1555"/>
              </a:spcBef>
            </a:pPr>
            <a:r>
              <a:rPr sz="1200" b="1" spc="-20" dirty="0">
                <a:latin typeface="小米兰亭"/>
                <a:cs typeface="小米兰亭"/>
              </a:rPr>
              <a:t>一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目</a:t>
            </a:r>
            <a:r>
              <a:rPr sz="1200" b="1" spc="-50" dirty="0">
                <a:latin typeface="小米兰亭"/>
                <a:cs typeface="小米兰亭"/>
              </a:rPr>
              <a:t>的</a:t>
            </a:r>
            <a:endParaRPr sz="1200">
              <a:latin typeface="小米兰亭"/>
              <a:cs typeface="小米兰亭"/>
            </a:endParaRPr>
          </a:p>
          <a:p>
            <a:pPr marL="12700" marR="5715" indent="266065">
              <a:lnSpc>
                <a:spcPts val="3120"/>
              </a:lnSpc>
              <a:spcBef>
                <a:spcPts val="385"/>
              </a:spcBef>
            </a:pPr>
            <a:r>
              <a:rPr sz="1200" spc="-5" dirty="0">
                <a:latin typeface="小米兰亭"/>
                <a:cs typeface="小米兰亭"/>
              </a:rPr>
              <a:t>通过对传送、算术和逻辑运算类指令的实验结果的观察和分析，加深对各指令完成操作功能的理解，并了解各指令对于相关标志位的影响。</a:t>
            </a:r>
            <a:endParaRPr sz="1200">
              <a:latin typeface="小米兰亭"/>
              <a:cs typeface="小米兰亭"/>
            </a:endParaRPr>
          </a:p>
          <a:p>
            <a:pPr marL="278765">
              <a:lnSpc>
                <a:spcPct val="100000"/>
              </a:lnSpc>
              <a:spcBef>
                <a:spcPts val="1300"/>
              </a:spcBef>
            </a:pPr>
            <a:r>
              <a:rPr sz="1200" b="1" spc="-20" dirty="0">
                <a:latin typeface="小米兰亭"/>
                <a:cs typeface="小米兰亭"/>
              </a:rPr>
              <a:t>二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内</a:t>
            </a:r>
            <a:r>
              <a:rPr sz="1200" b="1" spc="-50" dirty="0">
                <a:latin typeface="小米兰亭"/>
                <a:cs typeface="小米兰亭"/>
              </a:rPr>
              <a:t>容</a:t>
            </a:r>
            <a:endParaRPr sz="1200">
              <a:latin typeface="小米兰亭"/>
              <a:cs typeface="小米兰亭"/>
            </a:endParaRPr>
          </a:p>
          <a:p>
            <a:pPr marL="278765" marR="2760345">
              <a:lnSpc>
                <a:spcPct val="209200"/>
              </a:lnSpc>
              <a:spcBef>
                <a:spcPts val="110"/>
              </a:spcBef>
              <a:tabLst>
                <a:tab pos="812165" algn="l"/>
              </a:tabLst>
            </a:pPr>
            <a:r>
              <a:rPr sz="1200" dirty="0">
                <a:latin typeface="等线"/>
                <a:cs typeface="等线"/>
              </a:rPr>
              <a:t>1</a:t>
            </a:r>
            <a:r>
              <a:rPr sz="1200" dirty="0">
                <a:latin typeface="小米兰亭"/>
                <a:cs typeface="小米兰亭"/>
              </a:rPr>
              <a:t>、在以下指令组之后，完成实验</a:t>
            </a:r>
            <a:r>
              <a:rPr sz="1200" spc="-50" dirty="0">
                <a:latin typeface="小米兰亭"/>
                <a:cs typeface="小米兰亭"/>
              </a:rPr>
              <a:t>。 </a:t>
            </a:r>
            <a:r>
              <a:rPr sz="1200" spc="-25" dirty="0">
                <a:latin typeface="等线"/>
                <a:cs typeface="等线"/>
              </a:rPr>
              <a:t>MOV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AX,1234H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等线"/>
              <a:cs typeface="等线"/>
            </a:endParaRPr>
          </a:p>
          <a:p>
            <a:pPr marL="278765">
              <a:lnSpc>
                <a:spcPct val="100000"/>
              </a:lnSpc>
              <a:tabLst>
                <a:tab pos="812165" algn="l"/>
              </a:tabLst>
            </a:pPr>
            <a:r>
              <a:rPr sz="1200" spc="-25" dirty="0">
                <a:latin typeface="等线"/>
                <a:cs typeface="等线"/>
              </a:rPr>
              <a:t>MOV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DX,5678H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等线"/>
              <a:cs typeface="等线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小米兰亭"/>
                <a:cs typeface="小米兰亭"/>
              </a:rPr>
              <a:t>（</a:t>
            </a:r>
            <a:r>
              <a:rPr sz="1200" dirty="0">
                <a:latin typeface="等线"/>
                <a:cs typeface="等线"/>
              </a:rPr>
              <a:t>1</a:t>
            </a:r>
            <a:r>
              <a:rPr sz="1200" dirty="0">
                <a:latin typeface="小米兰亭"/>
                <a:cs typeface="小米兰亭"/>
              </a:rPr>
              <a:t>）</a:t>
            </a:r>
            <a:r>
              <a:rPr sz="1200" spc="-5" dirty="0">
                <a:latin typeface="小米兰亭"/>
                <a:cs typeface="小米兰亭"/>
              </a:rPr>
              <a:t>写出单独执行下列指令的结果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小米兰亭"/>
              <a:cs typeface="小米兰亭"/>
            </a:endParaRPr>
          </a:p>
          <a:p>
            <a:pPr marL="445134" indent="-167005">
              <a:lnSpc>
                <a:spcPct val="100000"/>
              </a:lnSpc>
              <a:buAutoNum type="arabicParenR" startAt="6"/>
              <a:tabLst>
                <a:tab pos="445770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INC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5" dirty="0">
                <a:latin typeface="等线"/>
                <a:cs typeface="等线"/>
              </a:rPr>
              <a:t>DH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445134" indent="-167005">
              <a:lnSpc>
                <a:spcPct val="100000"/>
              </a:lnSpc>
              <a:spcBef>
                <a:spcPts val="5"/>
              </a:spcBef>
              <a:buAutoNum type="arabicParenR" startAt="6"/>
              <a:tabLst>
                <a:tab pos="445770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DEC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5" dirty="0">
                <a:latin typeface="等线"/>
                <a:cs typeface="等线"/>
              </a:rPr>
              <a:t>DX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445134" indent="-167005">
              <a:lnSpc>
                <a:spcPct val="100000"/>
              </a:lnSpc>
              <a:buAutoNum type="arabicParenR" startAt="6"/>
              <a:tabLst>
                <a:tab pos="445770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INC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5" dirty="0">
                <a:latin typeface="等线"/>
                <a:cs typeface="等线"/>
              </a:rPr>
              <a:t>AX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445134" indent="-167005">
              <a:lnSpc>
                <a:spcPct val="100000"/>
              </a:lnSpc>
              <a:buAutoNum type="arabicParenR" startAt="6"/>
              <a:tabLst>
                <a:tab pos="445770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ADD</a:t>
            </a:r>
            <a:r>
              <a:rPr sz="1200" dirty="0">
                <a:latin typeface="等线"/>
                <a:cs typeface="等线"/>
              </a:rPr>
              <a:t>	AL,</a:t>
            </a:r>
            <a:r>
              <a:rPr sz="1200" spc="-10" dirty="0">
                <a:latin typeface="等线"/>
                <a:cs typeface="等线"/>
              </a:rPr>
              <a:t> DS:[1000H]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525780" indent="-247650">
              <a:lnSpc>
                <a:spcPct val="100000"/>
              </a:lnSpc>
              <a:buAutoNum type="arabicParenR" startAt="6"/>
              <a:tabLst>
                <a:tab pos="526415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SUB</a:t>
            </a:r>
            <a:r>
              <a:rPr sz="1200" dirty="0">
                <a:latin typeface="等线"/>
                <a:cs typeface="等线"/>
              </a:rPr>
              <a:t>	DX,</a:t>
            </a:r>
            <a:r>
              <a:rPr sz="1200" spc="-10" dirty="0">
                <a:latin typeface="等线"/>
                <a:cs typeface="等线"/>
              </a:rPr>
              <a:t> </a:t>
            </a:r>
            <a:r>
              <a:rPr sz="1200" spc="-35" dirty="0">
                <a:latin typeface="等线"/>
                <a:cs typeface="等线"/>
              </a:rPr>
              <a:t>AX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525780" indent="-247650">
              <a:lnSpc>
                <a:spcPct val="100000"/>
              </a:lnSpc>
              <a:buAutoNum type="arabicParenR" startAt="6"/>
              <a:tabLst>
                <a:tab pos="526415" algn="l"/>
                <a:tab pos="1346200" algn="l"/>
              </a:tabLst>
            </a:pPr>
            <a:r>
              <a:rPr sz="1200" spc="-25" dirty="0">
                <a:latin typeface="等线"/>
                <a:cs typeface="等线"/>
              </a:rPr>
              <a:t>CMP</a:t>
            </a:r>
            <a:r>
              <a:rPr sz="1200" dirty="0">
                <a:latin typeface="等线"/>
                <a:cs typeface="等线"/>
              </a:rPr>
              <a:t>	AX,</a:t>
            </a:r>
            <a:r>
              <a:rPr sz="1200" spc="-5" dirty="0">
                <a:latin typeface="等线"/>
                <a:cs typeface="等线"/>
              </a:rPr>
              <a:t> </a:t>
            </a:r>
            <a:r>
              <a:rPr sz="1200" spc="-25" dirty="0">
                <a:latin typeface="等线"/>
                <a:cs typeface="等线"/>
              </a:rPr>
              <a:t>DX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525780" indent="-247650">
              <a:lnSpc>
                <a:spcPct val="100000"/>
              </a:lnSpc>
              <a:buAutoNum type="arabicParenR" startAt="6"/>
              <a:tabLst>
                <a:tab pos="526415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MUL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5" dirty="0">
                <a:latin typeface="等线"/>
                <a:cs typeface="等线"/>
              </a:rPr>
              <a:t>BL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 startAt="6"/>
            </a:pPr>
            <a:endParaRPr sz="1100">
              <a:latin typeface="等线"/>
              <a:cs typeface="等线"/>
            </a:endParaRPr>
          </a:p>
          <a:p>
            <a:pPr marL="525780" indent="-247650">
              <a:lnSpc>
                <a:spcPct val="100000"/>
              </a:lnSpc>
              <a:buAutoNum type="arabicParenR" startAt="6"/>
              <a:tabLst>
                <a:tab pos="526415" algn="l"/>
                <a:tab pos="1078865" algn="l"/>
              </a:tabLst>
            </a:pPr>
            <a:r>
              <a:rPr sz="1200" spc="-25" dirty="0">
                <a:latin typeface="等线"/>
                <a:cs typeface="等线"/>
              </a:rPr>
              <a:t>DIV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5" dirty="0">
                <a:latin typeface="等线"/>
                <a:cs typeface="等线"/>
              </a:rPr>
              <a:t>BL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353" y="9327591"/>
            <a:ext cx="2278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等线"/>
                <a:cs typeface="等线"/>
              </a:rPr>
              <a:t>2</a:t>
            </a:r>
            <a:r>
              <a:rPr sz="1200" spc="-5" dirty="0">
                <a:latin typeface="小米兰亭"/>
                <a:cs typeface="小米兰亭"/>
              </a:rPr>
              <a:t>、在以下指令组之后，完成实验。</a:t>
            </a:r>
            <a:endParaRPr sz="1200">
              <a:latin typeface="小米兰亭"/>
              <a:cs typeface="小米兰亭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9900-8109-8935-04F6-D9B52AC702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7825" y="2701925"/>
            <a:ext cx="6989763" cy="944563"/>
          </a:xfrm>
        </p:spPr>
        <p:txBody>
          <a:bodyPr/>
          <a:lstStyle/>
          <a:p>
            <a:pPr>
              <a:defRPr/>
            </a:pPr>
            <a:r>
              <a:rPr lang="zh-CN" altLang="en-US" sz="1653" b="1" dirty="0"/>
              <a:t>假定</a:t>
            </a:r>
            <a:r>
              <a:rPr lang="fr-FR" sz="1653" b="1" dirty="0"/>
              <a:t>DS=3000H</a:t>
            </a:r>
            <a:r>
              <a:rPr lang="zh-CN" altLang="en-US" sz="1653" b="1" dirty="0"/>
              <a:t>，</a:t>
            </a:r>
            <a:r>
              <a:rPr lang="fr-FR" sz="1653" b="1" dirty="0"/>
              <a:t>SS=2000H,ES=1000H</a:t>
            </a:r>
            <a:r>
              <a:rPr lang="zh-CN" altLang="en-US" sz="1653" b="1" dirty="0"/>
              <a:t>，</a:t>
            </a:r>
            <a:r>
              <a:rPr lang="fr-FR" sz="1653" b="1" dirty="0"/>
              <a:t>SI=00A0H</a:t>
            </a:r>
            <a:r>
              <a:rPr lang="zh-CN" altLang="en-US" sz="1653" b="1" dirty="0"/>
              <a:t>，</a:t>
            </a:r>
            <a:r>
              <a:rPr lang="fr-FR" sz="1653" b="1" dirty="0"/>
              <a:t>BX=0100H</a:t>
            </a:r>
            <a:r>
              <a:rPr lang="zh-CN" altLang="en-US" sz="1653" b="1" dirty="0"/>
              <a:t>，</a:t>
            </a:r>
            <a:r>
              <a:rPr lang="fr-FR" sz="1653" b="1" dirty="0"/>
              <a:t>BP=0200H</a:t>
            </a:r>
            <a:r>
              <a:rPr lang="zh-CN" altLang="en-US" sz="1653" b="1" dirty="0"/>
              <a:t>，数据变量</a:t>
            </a:r>
            <a:r>
              <a:rPr lang="fr-FR" sz="1653" b="1" dirty="0"/>
              <a:t>VAL </a:t>
            </a:r>
            <a:r>
              <a:rPr lang="zh-CN" altLang="en-US" sz="1653" b="1" dirty="0"/>
              <a:t>的偏移地址为</a:t>
            </a:r>
            <a:r>
              <a:rPr lang="fr-FR" sz="1653" b="1" dirty="0"/>
              <a:t>0050H</a:t>
            </a:r>
            <a:r>
              <a:rPr lang="zh-CN" altLang="en-US" sz="1653" b="1" dirty="0"/>
              <a:t>，请指出下列指令源操作数寻址方式？如在存储器中请写出其物理地址是多少？</a:t>
            </a:r>
            <a:endParaRPr lang="zh-CN" altLang="en-US" sz="1653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194BA-67C8-64B6-E7FB-A86EC2DDAF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8912" y="3835400"/>
            <a:ext cx="7241646" cy="4156075"/>
          </a:xfrm>
        </p:spPr>
        <p:txBody>
          <a:bodyPr/>
          <a:lstStyle/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AX</a:t>
            </a:r>
            <a:r>
              <a:rPr lang="zh-CN" altLang="en-US" sz="1983">
                <a:latin typeface="Times New Roman" panose="02020603050405020304" pitchFamily="18" charset="0"/>
              </a:rPr>
              <a:t>，</a:t>
            </a:r>
            <a:r>
              <a:rPr lang="fr-FR" altLang="zh-CN" sz="1983">
                <a:latin typeface="Times New Roman" panose="02020603050405020304" pitchFamily="18" charset="0"/>
              </a:rPr>
              <a:t>1234H  ;</a:t>
            </a:r>
            <a:r>
              <a:rPr lang="zh-CN" altLang="en-US" sz="1983">
                <a:latin typeface="Times New Roman" panose="02020603050405020304" pitchFamily="18" charset="0"/>
              </a:rPr>
              <a:t>立即寻址</a:t>
            </a:r>
            <a:r>
              <a:rPr lang="fr-FR" altLang="zh-CN" sz="1983">
                <a:latin typeface="Times New Roman" panose="02020603050405020304" pitchFamily="18" charset="0"/>
              </a:rPr>
              <a:t>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latin typeface="Times New Roman" panose="02020603050405020304" pitchFamily="18" charset="0"/>
              </a:rPr>
              <a:t>                无</a:t>
            </a:r>
            <a:r>
              <a:rPr lang="en-US" altLang="zh-CN" sz="1983">
                <a:latin typeface="Times New Roman" panose="02020603050405020304" pitchFamily="18" charset="0"/>
              </a:rPr>
              <a:t>(</a:t>
            </a:r>
            <a:r>
              <a:rPr lang="zh-CN" altLang="en-US" sz="1983">
                <a:latin typeface="Times New Roman" panose="02020603050405020304" pitchFamily="18" charset="0"/>
              </a:rPr>
              <a:t>不定</a:t>
            </a:r>
            <a:r>
              <a:rPr lang="en-US" altLang="zh-CN" sz="1983">
                <a:latin typeface="Times New Roman" panose="02020603050405020304" pitchFamily="18" charset="0"/>
              </a:rPr>
              <a:t>)</a:t>
            </a:r>
            <a:r>
              <a:rPr lang="zh-CN" altLang="en-US" sz="1983">
                <a:latin typeface="Times New Roman" panose="02020603050405020304" pitchFamily="18" charset="0"/>
              </a:rPr>
              <a:t>物理地址</a:t>
            </a:r>
            <a:endParaRPr lang="zh-CN" altLang="en-US" sz="1983" b="1">
              <a:latin typeface="Times New Roman" panose="02020603050405020304" pitchFamily="18" charset="0"/>
            </a:endParaRPr>
          </a:p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AX</a:t>
            </a:r>
            <a:r>
              <a:rPr lang="zh-CN" altLang="en-US" sz="1983">
                <a:latin typeface="Times New Roman" panose="02020603050405020304" pitchFamily="18" charset="0"/>
              </a:rPr>
              <a:t>，</a:t>
            </a:r>
            <a:r>
              <a:rPr lang="fr-FR" altLang="zh-CN" sz="1983">
                <a:latin typeface="Times New Roman" panose="02020603050405020304" pitchFamily="18" charset="0"/>
              </a:rPr>
              <a:t>[500H] 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latin typeface="Times New Roman" panose="02020603050405020304" pitchFamily="18" charset="0"/>
              </a:rPr>
              <a:t>直接寻址               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latin typeface="Times New Roman" panose="02020603050405020304" pitchFamily="18" charset="0"/>
              </a:rPr>
              <a:t> </a:t>
            </a:r>
            <a:r>
              <a:rPr lang="en-US" altLang="zh-CN" sz="1653">
                <a:latin typeface="Times New Roman" panose="02020603050405020304" pitchFamily="18" charset="0"/>
              </a:rPr>
              <a:t>DS*16+500H=30500H</a:t>
            </a:r>
            <a:endParaRPr lang="zh-CN" altLang="en-US" sz="1653" b="1">
              <a:latin typeface="Times New Roman" panose="02020603050405020304" pitchFamily="18" charset="0"/>
            </a:endParaRPr>
          </a:p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AX</a:t>
            </a:r>
            <a:r>
              <a:rPr lang="zh-CN" altLang="en-US" sz="1983">
                <a:latin typeface="Times New Roman" panose="02020603050405020304" pitchFamily="18" charset="0"/>
              </a:rPr>
              <a:t>，</a:t>
            </a:r>
            <a:r>
              <a:rPr lang="fr-FR" altLang="zh-CN" sz="1983">
                <a:effectLst/>
                <a:latin typeface="Times New Roman" panose="02020603050405020304" pitchFamily="18" charset="0"/>
              </a:rPr>
              <a:t>ES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：</a:t>
            </a:r>
            <a:r>
              <a:rPr lang="fr-FR" altLang="zh-CN" sz="1983">
                <a:effectLst/>
                <a:latin typeface="Times New Roman" panose="02020603050405020304" pitchFamily="18" charset="0"/>
              </a:rPr>
              <a:t>[BX] 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 寄存器间接寻址   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;ES*16+0100H</a:t>
            </a:r>
            <a:r>
              <a:rPr lang="fr-FR" altLang="zh-CN" sz="1983">
                <a:latin typeface="Times New Roman" panose="02020603050405020304" pitchFamily="18" charset="0"/>
              </a:rPr>
              <a:t>  </a:t>
            </a:r>
            <a:r>
              <a:rPr lang="zh-CN" altLang="en-US" sz="1983">
                <a:latin typeface="Times New Roman" panose="02020603050405020304" pitchFamily="18" charset="0"/>
              </a:rPr>
              <a:t> </a:t>
            </a:r>
            <a:r>
              <a:rPr lang="fr-FR" altLang="zh-CN" sz="1983">
                <a:latin typeface="Times New Roman" panose="02020603050405020304" pitchFamily="18" charset="0"/>
              </a:rPr>
              <a:t>           </a:t>
            </a:r>
            <a:endParaRPr lang="zh-CN" altLang="en-US" sz="1983" b="1">
              <a:latin typeface="Times New Roman" panose="02020603050405020304" pitchFamily="18" charset="0"/>
            </a:endParaRPr>
          </a:p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BX</a:t>
            </a:r>
            <a:r>
              <a:rPr lang="zh-CN" altLang="en-US" sz="1983">
                <a:latin typeface="Times New Roman" panose="02020603050405020304" pitchFamily="18" charset="0"/>
              </a:rPr>
              <a:t>，</a:t>
            </a:r>
            <a:r>
              <a:rPr lang="fr-FR" altLang="zh-CN" sz="1983">
                <a:latin typeface="Times New Roman" panose="02020603050405020304" pitchFamily="18" charset="0"/>
              </a:rPr>
              <a:t>[SI] 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寄存器间接寻址</a:t>
            </a:r>
            <a:r>
              <a:rPr lang="fr-FR" altLang="zh-CN" sz="1983">
                <a:latin typeface="Times New Roman" panose="02020603050405020304" pitchFamily="18" charset="0"/>
              </a:rPr>
              <a:t>  </a:t>
            </a:r>
            <a:r>
              <a:rPr lang="zh-CN" altLang="en-US" sz="1983">
                <a:latin typeface="Times New Roman" panose="02020603050405020304" pitchFamily="18" charset="0"/>
              </a:rPr>
              <a:t>        </a:t>
            </a:r>
            <a:r>
              <a:rPr lang="en-US" altLang="zh-CN" sz="1983">
                <a:latin typeface="Times New Roman" panose="02020603050405020304" pitchFamily="18" charset="0"/>
              </a:rPr>
              <a:t>; DS*16+00A0HH </a:t>
            </a:r>
            <a:r>
              <a:rPr lang="fr-FR" altLang="zh-CN" sz="1983">
                <a:latin typeface="Times New Roman" panose="02020603050405020304" pitchFamily="18" charset="0"/>
              </a:rPr>
              <a:t>      </a:t>
            </a:r>
            <a:endParaRPr lang="zh-CN" altLang="en-US" sz="1983" b="1">
              <a:latin typeface="Times New Roman" panose="02020603050405020304" pitchFamily="18" charset="0"/>
            </a:endParaRPr>
          </a:p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AL</a:t>
            </a:r>
            <a:r>
              <a:rPr lang="zh-CN" altLang="en-US" sz="1983">
                <a:latin typeface="Times New Roman" panose="02020603050405020304" pitchFamily="18" charset="0"/>
              </a:rPr>
              <a:t>，</a:t>
            </a:r>
            <a:r>
              <a:rPr lang="fr-FR" altLang="zh-CN" sz="1983">
                <a:latin typeface="Times New Roman" panose="02020603050405020304" pitchFamily="18" charset="0"/>
              </a:rPr>
              <a:t>VAL[BX]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latin typeface="Times New Roman" panose="02020603050405020304" pitchFamily="18" charset="0"/>
              </a:rPr>
              <a:t>基址相对寻址</a:t>
            </a:r>
            <a:r>
              <a:rPr lang="fr-FR" altLang="zh-CN" sz="1983">
                <a:latin typeface="Times New Roman" panose="02020603050405020304" pitchFamily="18" charset="0"/>
              </a:rPr>
              <a:t>       </a:t>
            </a:r>
            <a:r>
              <a:rPr lang="en-US" altLang="zh-CN" sz="1983">
                <a:latin typeface="Times New Roman" panose="02020603050405020304" pitchFamily="18" charset="0"/>
              </a:rPr>
              <a:t>; DS*16+0050+0100H</a:t>
            </a:r>
            <a:r>
              <a:rPr lang="fr-FR" altLang="zh-CN" sz="1983">
                <a:latin typeface="Times New Roman" panose="02020603050405020304" pitchFamily="18" charset="0"/>
              </a:rPr>
              <a:t>      </a:t>
            </a:r>
            <a:endParaRPr lang="zh-CN" altLang="en-US" sz="1983" b="1">
              <a:latin typeface="Times New Roman" panose="02020603050405020304" pitchFamily="18" charset="0"/>
            </a:endParaRPr>
          </a:p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CL</a:t>
            </a:r>
            <a:r>
              <a:rPr lang="zh-CN" altLang="en-US" sz="1983">
                <a:latin typeface="Times New Roman" panose="02020603050405020304" pitchFamily="18" charset="0"/>
              </a:rPr>
              <a:t>，</a:t>
            </a:r>
            <a:r>
              <a:rPr lang="fr-FR" altLang="zh-CN" sz="1983">
                <a:latin typeface="Times New Roman" panose="02020603050405020304" pitchFamily="18" charset="0"/>
              </a:rPr>
              <a:t>[BX][SI]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latin typeface="Times New Roman" panose="02020603050405020304" pitchFamily="18" charset="0"/>
              </a:rPr>
              <a:t>基址加变址寻址</a:t>
            </a:r>
            <a:r>
              <a:rPr lang="fr-FR" altLang="zh-CN" sz="1983">
                <a:latin typeface="Times New Roman" panose="02020603050405020304" pitchFamily="18" charset="0"/>
              </a:rPr>
              <a:t>   </a:t>
            </a:r>
            <a:r>
              <a:rPr lang="en-US" altLang="zh-CN" sz="1983">
                <a:latin typeface="Times New Roman" panose="02020603050405020304" pitchFamily="18" charset="0"/>
              </a:rPr>
              <a:t>; DS*16+0100+00A0HH</a:t>
            </a:r>
            <a:r>
              <a:rPr lang="fr-FR" altLang="zh-CN" sz="1983">
                <a:latin typeface="Times New Roman" panose="02020603050405020304" pitchFamily="18" charset="0"/>
              </a:rPr>
              <a:t>       </a:t>
            </a:r>
            <a:endParaRPr lang="zh-CN" altLang="en-US" sz="1983" b="1">
              <a:latin typeface="Times New Roman" panose="02020603050405020304" pitchFamily="18" charset="0"/>
            </a:endParaRPr>
          </a:p>
          <a:p>
            <a:pPr>
              <a:spcBef>
                <a:spcPts val="1983"/>
              </a:spcBef>
              <a:buNone/>
            </a:pPr>
            <a:r>
              <a:rPr lang="fr-FR" altLang="zh-CN" sz="1983">
                <a:latin typeface="Times New Roman" panose="02020603050405020304" pitchFamily="18" charset="0"/>
              </a:rPr>
              <a:t>MOV BX </a:t>
            </a:r>
            <a:r>
              <a:rPr lang="en-US" altLang="zh-CN" sz="1983">
                <a:latin typeface="Times New Roman" panose="02020603050405020304" pitchFamily="18" charset="0"/>
              </a:rPr>
              <a:t>,</a:t>
            </a:r>
            <a:r>
              <a:rPr lang="fr-FR" altLang="zh-CN" sz="1983">
                <a:latin typeface="Times New Roman" panose="02020603050405020304" pitchFamily="18" charset="0"/>
              </a:rPr>
              <a:t>200</a:t>
            </a:r>
            <a:r>
              <a:rPr lang="it-IT" altLang="zh-CN" sz="1983">
                <a:latin typeface="Times New Roman" panose="02020603050405020304" pitchFamily="18" charset="0"/>
              </a:rPr>
              <a:t>[BP][SI]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zh-CN" altLang="en-US" sz="1983">
                <a:latin typeface="Times New Roman" panose="02020603050405020304" pitchFamily="18" charset="0"/>
              </a:rPr>
              <a:t>相对基址加变址 </a:t>
            </a:r>
            <a:r>
              <a:rPr lang="en-US" altLang="zh-CN" sz="1983">
                <a:latin typeface="Times New Roman" panose="02020603050405020304" pitchFamily="18" charset="0"/>
              </a:rPr>
              <a:t>;</a:t>
            </a:r>
            <a:r>
              <a:rPr lang="en-US" altLang="zh-CN" sz="1488">
                <a:latin typeface="Times New Roman" panose="02020603050405020304" pitchFamily="18" charset="0"/>
              </a:rPr>
              <a:t>SS*16+0200H+00A0H+00C8H</a:t>
            </a:r>
            <a:endParaRPr lang="zh-CN" altLang="en-US" sz="1488" b="1">
              <a:latin typeface="Times New Roman" panose="02020603050405020304" pitchFamily="18" charset="0"/>
            </a:endParaRPr>
          </a:p>
          <a:p>
            <a:endParaRPr lang="zh-CN" altLang="en-US" sz="1488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F1FA744-3FF5-F750-E3A8-3C9BA9E42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实验报告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97F7ADC-844D-E964-B332-99DC25BF6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一、 实验名称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二、 实验目的及要求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三、实验内容（提供程序草稿）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四、实验步骤及结果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314"/>
              <a:t>① 实验步骤及对应结果记录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314"/>
              <a:t>    ② 自编程序草稿及调试后的修正稿，写出原告的错误在哪里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五、实验总结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5EBDBD34-652C-2291-12EE-53999756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84" y="2638954"/>
            <a:ext cx="6962213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76250" indent="-984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93573" indent="-81338" algn="l" defTabSz="75566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kumimoji="1" lang="en-US" altLang="zh-CN" sz="1653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kumimoji="1" lang="zh-CN" altLang="en-US" sz="1653" b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汇编语言程序框架及程序参考（以下不做要求）：</a:t>
            </a:r>
            <a:r>
              <a:rPr kumimoji="1" lang="zh-CN" altLang="en-US" sz="1653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1653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   </a:t>
            </a:r>
            <a:r>
              <a:rPr kumimoji="1" lang="en-US" altLang="zh-CN" sz="1653" b="1" i="1" kern="1200">
                <a:solidFill>
                  <a:srgbClr val="FF6B6B"/>
                </a:solidFill>
                <a:cs typeface="+mn-cs"/>
              </a:rPr>
              <a:t>stack</a:t>
            </a:r>
            <a:r>
              <a:rPr kumimoji="1" lang="en-US" altLang="zh-CN" sz="1653" b="1" i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SEGMENT  PARA  </a:t>
            </a:r>
            <a:r>
              <a:rPr kumimoji="1" lang="en-US" altLang="zh-CN" sz="1653" b="1" kern="1200">
                <a:solidFill>
                  <a:srgbClr val="FF6B6B"/>
                </a:solidFill>
                <a:cs typeface="+mn-cs"/>
              </a:rPr>
              <a:t>‘</a:t>
            </a:r>
            <a:r>
              <a:rPr kumimoji="1" lang="en-US" altLang="zh-CN" sz="1653" b="1" i="1" kern="1200">
                <a:solidFill>
                  <a:srgbClr val="FF6B6B"/>
                </a:solidFill>
                <a:cs typeface="+mn-cs"/>
              </a:rPr>
              <a:t>stack‘</a:t>
            </a:r>
            <a:r>
              <a:rPr kumimoji="1" lang="en-US" altLang="zh-CN" sz="1653" b="1" kern="1200">
                <a:solidFill>
                  <a:srgbClr val="FF6B6B"/>
                </a:solidFill>
                <a:cs typeface="+mn-cs"/>
              </a:rPr>
              <a:t> </a:t>
            </a:r>
            <a:endParaRPr kumimoji="1" lang="en-US" altLang="zh-CN" sz="1653" b="1" kern="1200">
              <a:solidFill>
                <a:srgbClr val="FF6B6B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                  DB    100  DUP(‘</a:t>
            </a:r>
            <a:r>
              <a:rPr kumimoji="1" lang="en-US" altLang="zh-CN" sz="1653" b="1" i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stack</a:t>
            </a: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’)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i="1" kern="1200">
                <a:solidFill>
                  <a:srgbClr val="FF6B6B"/>
                </a:solidFill>
                <a:cs typeface="+mn-cs"/>
              </a:rPr>
              <a:t>stack</a:t>
            </a: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    ENDS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i="1" kern="1200">
                <a:solidFill>
                  <a:srgbClr val="66FFFF"/>
                </a:solidFill>
                <a:cs typeface="+mn-cs"/>
              </a:rPr>
              <a:t>data</a:t>
            </a: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 SEGMENT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 ORG  0100H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DAT1   DB  12H,34H,56H,78H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ORG   1200H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DAT2   DB 2AH,4CH,0B7H,65H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i="1" kern="1200">
                <a:solidFill>
                  <a:srgbClr val="66FFFF"/>
                </a:solidFill>
                <a:cs typeface="+mn-cs"/>
              </a:rPr>
              <a:t>data </a:t>
            </a:r>
            <a:r>
              <a:rPr kumimoji="1" lang="en-US" altLang="zh-CN" sz="1653" b="1" kern="1200">
                <a:solidFill>
                  <a:srgbClr val="66FFFF"/>
                </a:solidFill>
                <a:latin typeface="Times New Roman" panose="02020603050405020304" pitchFamily="18" charset="0"/>
                <a:cs typeface="+mn-cs"/>
              </a:rPr>
              <a:t>    ENDS 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i="1" kern="1200">
                <a:solidFill>
                  <a:srgbClr val="FF3300"/>
                </a:solidFill>
                <a:cs typeface="+mn-cs"/>
              </a:rPr>
              <a:t>code</a:t>
            </a: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SEGMENT 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             ASSUME  CS:</a:t>
            </a:r>
            <a:r>
              <a:rPr kumimoji="1" lang="en-US" altLang="zh-CN" sz="1653" b="1" i="1" kern="1200">
                <a:solidFill>
                  <a:srgbClr val="FF3300"/>
                </a:solidFill>
                <a:cs typeface="+mn-cs"/>
              </a:rPr>
              <a:t>code</a:t>
            </a: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, DS:</a:t>
            </a:r>
            <a:r>
              <a:rPr kumimoji="1" lang="en-US" altLang="zh-CN" sz="1653" b="1" i="1" kern="1200">
                <a:solidFill>
                  <a:srgbClr val="66FFFF"/>
                </a:solidFill>
                <a:cs typeface="+mn-cs"/>
              </a:rPr>
              <a:t>data</a:t>
            </a: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, </a:t>
            </a: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ES:</a:t>
            </a:r>
            <a:r>
              <a:rPr kumimoji="1" lang="en-US" altLang="zh-CN" sz="1653" b="1" i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data, SS:stack  </a:t>
            </a:r>
            <a:endParaRPr kumimoji="1" lang="en-US" altLang="zh-CN" sz="1653" b="1" kern="1200">
              <a:solidFill>
                <a:srgbClr val="FF6B6B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i="1" kern="1200">
                <a:solidFill>
                  <a:srgbClr val="00FF00"/>
                </a:solidFill>
                <a:cs typeface="+mn-cs"/>
              </a:rPr>
              <a:t>start:</a:t>
            </a: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MOV    AX, </a:t>
            </a:r>
            <a:r>
              <a:rPr kumimoji="1" lang="en-US" altLang="zh-CN" sz="1653" b="1" i="1" kern="1200">
                <a:solidFill>
                  <a:srgbClr val="66FFFF"/>
                </a:solidFill>
                <a:cs typeface="+mn-cs"/>
              </a:rPr>
              <a:t>data     (2000h) 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               MOV    DS, AX 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               </a:t>
            </a:r>
            <a:r>
              <a:rPr kumimoji="1" lang="en-US" altLang="zh-CN" sz="1653" b="1" kern="1200">
                <a:solidFill>
                  <a:srgbClr val="FF6B6B"/>
                </a:solidFill>
                <a:latin typeface="Times New Roman" panose="02020603050405020304" pitchFamily="18" charset="0"/>
                <a:cs typeface="+mn-cs"/>
              </a:rPr>
              <a:t>MOV    ES, AX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            </a:t>
            </a:r>
            <a:r>
              <a:rPr kumimoji="1" lang="en-US" altLang="zh-CN" sz="1653" b="1" i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&lt;</a:t>
            </a:r>
            <a:r>
              <a:rPr kumimoji="1" lang="zh-CN" altLang="en-US" sz="1653" b="1" i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代码段</a:t>
            </a:r>
            <a:r>
              <a:rPr kumimoji="1" lang="en-US" altLang="zh-CN" sz="1653" b="1" i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&gt; 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              </a:t>
            </a:r>
            <a:r>
              <a:rPr kumimoji="1" lang="zh-CN" altLang="en-US" sz="1653" b="1" kern="1200">
                <a:solidFill>
                  <a:srgbClr val="BE7960"/>
                </a:solidFill>
                <a:latin typeface="Times New Roman" panose="02020603050405020304" pitchFamily="18" charset="0"/>
                <a:cs typeface="+mn-cs"/>
              </a:rPr>
              <a:t>；</a:t>
            </a:r>
            <a:r>
              <a:rPr kumimoji="1" lang="en-US" altLang="zh-CN" sz="1653" b="1" kern="1200">
                <a:solidFill>
                  <a:srgbClr val="BE7960"/>
                </a:solidFill>
                <a:latin typeface="Times New Roman" panose="02020603050405020304" pitchFamily="18" charset="0"/>
                <a:cs typeface="+mn-cs"/>
              </a:rPr>
              <a:t>MOV    AH, 4CH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BE7960"/>
                </a:solidFill>
                <a:latin typeface="Times New Roman" panose="02020603050405020304" pitchFamily="18" charset="0"/>
                <a:cs typeface="+mn-cs"/>
              </a:rPr>
              <a:t>                  </a:t>
            </a:r>
            <a:r>
              <a:rPr kumimoji="1" lang="zh-CN" altLang="en-US" sz="1653" b="1" kern="1200">
                <a:solidFill>
                  <a:srgbClr val="BE7960"/>
                </a:solidFill>
                <a:latin typeface="Times New Roman" panose="02020603050405020304" pitchFamily="18" charset="0"/>
                <a:cs typeface="+mn-cs"/>
              </a:rPr>
              <a:t>； </a:t>
            </a:r>
            <a:r>
              <a:rPr kumimoji="1" lang="en-US" altLang="zh-CN" sz="1653" b="1" kern="1200">
                <a:solidFill>
                  <a:srgbClr val="BE7960"/>
                </a:solidFill>
                <a:latin typeface="Times New Roman" panose="02020603050405020304" pitchFamily="18" charset="0"/>
                <a:cs typeface="+mn-cs"/>
              </a:rPr>
              <a:t>INT      21H</a:t>
            </a:r>
            <a:r>
              <a:rPr kumimoji="1" lang="en-US" altLang="zh-CN" sz="1653" b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1653" b="1" i="1" kern="1200">
                <a:solidFill>
                  <a:srgbClr val="FF3300"/>
                </a:solidFill>
                <a:cs typeface="+mn-cs"/>
              </a:rPr>
              <a:t>code</a:t>
            </a:r>
            <a:r>
              <a:rPr kumimoji="1" lang="en-US" altLang="zh-CN" sz="1653" b="1" kern="1200">
                <a:solidFill>
                  <a:srgbClr val="FF3300"/>
                </a:solidFill>
                <a:latin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ENDS </a:t>
            </a:r>
            <a:endParaRPr kumimoji="1" lang="en-US" altLang="zh-CN" sz="1653" b="1" kern="1200">
              <a:solidFill>
                <a:srgbClr val="FFFFFF"/>
              </a:solidFill>
              <a:latin typeface="Times New Roman" panose="02020603050405020304" pitchFamily="18" charset="0"/>
              <a:cs typeface="+mn-cs"/>
            </a:endParaRPr>
          </a:p>
          <a:p>
            <a:pPr marL="393573" indent="-81338" algn="l" defTabSz="75566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53" b="1" kern="1200">
                <a:solidFill>
                  <a:srgbClr val="FF99FF"/>
                </a:solidFill>
                <a:latin typeface="Times New Roman" panose="02020603050405020304" pitchFamily="18" charset="0"/>
                <a:cs typeface="+mn-cs"/>
              </a:rPr>
              <a:t>                  END   </a:t>
            </a:r>
            <a:r>
              <a:rPr kumimoji="1" lang="en-US" altLang="zh-CN" sz="1653" b="1" i="1" kern="1200">
                <a:solidFill>
                  <a:srgbClr val="00FF00"/>
                </a:solidFill>
                <a:cs typeface="+mn-cs"/>
              </a:rPr>
              <a:t>start </a:t>
            </a:r>
            <a:r>
              <a:rPr kumimoji="1" lang="en-US" altLang="zh-CN" sz="1653" b="1" kern="12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E8CF6EF-416B-3A39-E19A-2F9F26054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26" y="2638954"/>
            <a:ext cx="7288874" cy="505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AX,DATA	     ;</a:t>
            </a:r>
            <a:r>
              <a:rPr lang="zh-CN" altLang="en-US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（</a:t>
            </a: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AX</a:t>
            </a:r>
            <a:r>
              <a:rPr lang="zh-CN" altLang="en-US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）←立即数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DS,AX          ;   (DS) ←(AX)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AL,55H         ;   (AL) ←</a:t>
            </a:r>
            <a:r>
              <a:rPr lang="zh-CN" altLang="en-US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立即数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CL,BH          ;    (CL) ←(BH)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AH,[2000H]   ;   (AH) ←[2000H]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[1000H] , CX ;   [1000H] ←</a:t>
            </a:r>
            <a:r>
              <a:rPr lang="zh-CN" altLang="en-US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（</a:t>
            </a: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CX</a:t>
            </a:r>
            <a:r>
              <a:rPr lang="zh-CN" altLang="en-US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）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[BX],AX	     ;    [BX] ←(AX)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300[BX],AL   ;    [BX+300] ←(AL)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50[BX+DI],DX ;  [BX+DI+50] ←(DX)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MOV	ES:[BX+20],AX ; ES:[BX+20] ←( AX)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4745A18-2C44-CDCD-2C40-55EF710B3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825" y="2890838"/>
            <a:ext cx="6800850" cy="213051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1983" b="1">
                <a:latin typeface="Times New Roman" panose="02020603050405020304" pitchFamily="18" charset="0"/>
              </a:rPr>
              <a:t>           PUSH  CX</a:t>
            </a:r>
            <a:br>
              <a:rPr lang="en-US" altLang="zh-CN" sz="1983" b="1">
                <a:latin typeface="Times New Roman" panose="02020603050405020304" pitchFamily="18" charset="0"/>
              </a:rPr>
            </a:br>
            <a:r>
              <a:rPr lang="en-US" altLang="zh-CN" sz="1983" b="1">
                <a:latin typeface="Times New Roman" panose="02020603050405020304" pitchFamily="18" charset="0"/>
              </a:rPr>
              <a:t>           PUSH  BX</a:t>
            </a:r>
            <a:br>
              <a:rPr lang="en-US" altLang="zh-CN" sz="1983" b="1">
                <a:latin typeface="Times New Roman" panose="02020603050405020304" pitchFamily="18" charset="0"/>
              </a:rPr>
            </a:br>
            <a:r>
              <a:rPr lang="en-US" altLang="zh-CN" sz="1983" b="1">
                <a:latin typeface="Times New Roman" panose="02020603050405020304" pitchFamily="18" charset="0"/>
              </a:rPr>
              <a:t>           POP	  AX</a:t>
            </a:r>
            <a:br>
              <a:rPr lang="en-US" altLang="zh-CN" sz="1983" b="1">
                <a:latin typeface="Times New Roman" panose="02020603050405020304" pitchFamily="18" charset="0"/>
              </a:rPr>
            </a:br>
            <a:r>
              <a:rPr lang="en-US" altLang="zh-CN" sz="1983" b="1">
                <a:latin typeface="Times New Roman" panose="02020603050405020304" pitchFamily="18" charset="0"/>
              </a:rPr>
              <a:t>           POP	   DX</a:t>
            </a:r>
            <a:br>
              <a:rPr lang="en-US" altLang="zh-CN" sz="1983" b="1">
                <a:latin typeface="Times New Roman" panose="02020603050405020304" pitchFamily="18" charset="0"/>
              </a:rPr>
            </a:br>
            <a:endParaRPr lang="en-US" altLang="zh-CN" sz="1983" b="1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AEBB2E-7C67-96E4-EDAC-8E4F6969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96" y="4842934"/>
            <a:ext cx="6800850" cy="270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3373" indent="-283373" algn="l" defTabSz="755660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        IN	  AL, DX 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        IN          AL, 80H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        OUT       DX,  AL</a:t>
            </a:r>
          </a:p>
          <a:p>
            <a:pPr marL="283373" indent="-283373" algn="l" defTabSz="755660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</a:pPr>
            <a:r>
              <a:rPr lang="en-US" altLang="zh-CN" sz="1983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+mn-cs"/>
              </a:rPr>
              <a:t>        OUT	  90H,  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19B4A128-543B-28C8-4700-A9CC4061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2" y="2827867"/>
            <a:ext cx="7304617" cy="3715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983">
                <a:effectLst/>
                <a:latin typeface="Times New Roman" panose="02020603050405020304" pitchFamily="18" charset="0"/>
              </a:rPr>
              <a:t>MOV AX, 20B5H ;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2"/>
              </a:rPr>
              <a:t>立即寻址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立即数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20B5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送入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AX</a:t>
            </a:r>
            <a:br>
              <a:rPr lang="en-US" altLang="zh-CN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AX,[0100H] ;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3"/>
              </a:rPr>
              <a:t>直接寻址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sz="1488">
                <a:effectLst/>
                <a:latin typeface="Times New Roman" panose="02020603050405020304" pitchFamily="18" charset="0"/>
              </a:rPr>
              <a:t>内存偏移首址为</a:t>
            </a:r>
            <a:r>
              <a:rPr lang="en-US" altLang="zh-CN" sz="1488">
                <a:effectLst/>
                <a:latin typeface="Times New Roman" panose="02020603050405020304" pitchFamily="18" charset="0"/>
              </a:rPr>
              <a:t>0100H</a:t>
            </a:r>
            <a:r>
              <a:rPr lang="zh-CN" altLang="en-US" sz="1488">
                <a:effectLst/>
                <a:latin typeface="Times New Roman" panose="02020603050405020304" pitchFamily="18" charset="0"/>
              </a:rPr>
              <a:t>的双字节数据送</a:t>
            </a:r>
            <a:r>
              <a:rPr lang="en-US" altLang="zh-CN" sz="1488">
                <a:effectLst/>
                <a:latin typeface="Times New Roman" panose="02020603050405020304" pitchFamily="18" charset="0"/>
              </a:rPr>
              <a:t>AX</a:t>
            </a:r>
            <a:br>
              <a:rPr lang="en-US" altLang="zh-CN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AX,BX ;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4"/>
              </a:rPr>
              <a:t>寄存器寻址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BX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内容送入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AX </a:t>
            </a:r>
            <a:br>
              <a:rPr lang="en-US" altLang="zh-CN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AX,[BX] ;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5"/>
              </a:rPr>
              <a:t>寄存器间接寻址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，以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BX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中</a:t>
            </a:r>
            <a:br>
              <a:rPr lang="zh-CN" altLang="en-US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AX,[BP] ;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6"/>
              </a:rPr>
              <a:t>基址寻址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sz="1653">
                <a:effectLst/>
                <a:latin typeface="Times New Roman" panose="02020603050405020304" pitchFamily="18" charset="0"/>
              </a:rPr>
              <a:t>将</a:t>
            </a:r>
            <a:r>
              <a:rPr lang="en-US" altLang="zh-CN" sz="1653">
                <a:effectLst/>
                <a:latin typeface="Times New Roman" panose="02020603050405020304" pitchFamily="18" charset="0"/>
              </a:rPr>
              <a:t>BP</a:t>
            </a:r>
            <a:r>
              <a:rPr lang="zh-CN" altLang="en-US" sz="1653">
                <a:effectLst/>
                <a:latin typeface="Times New Roman" panose="02020603050405020304" pitchFamily="18" charset="0"/>
              </a:rPr>
              <a:t>中内容为偏移首址的双字节数据送</a:t>
            </a:r>
            <a:r>
              <a:rPr lang="en-US" altLang="zh-CN" sz="1653">
                <a:effectLst/>
                <a:latin typeface="Times New Roman" panose="02020603050405020304" pitchFamily="18" charset="0"/>
              </a:rPr>
              <a:t>AX </a:t>
            </a:r>
            <a:br>
              <a:rPr lang="en-US" altLang="zh-CN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AX,VAL[BX] ;</a:t>
            </a:r>
            <a:r>
              <a:rPr lang="zh-CN" altLang="en-US" sz="1983" u="sng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相对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6"/>
              </a:rPr>
              <a:t>基址寻址</a:t>
            </a:r>
            <a:br>
              <a:rPr lang="zh-CN" altLang="en-US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AX,[BX][SI] ;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基址变址寻址</a:t>
            </a:r>
            <a:br>
              <a:rPr lang="zh-CN" altLang="en-US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AX,VAL[BX][SI] ;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相对基址变址寻址</a:t>
            </a:r>
            <a:br>
              <a:rPr lang="zh-CN" altLang="en-US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MOV AX,ES:VAL[SI] ;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相对变址寻址</a:t>
            </a:r>
            <a:br>
              <a:rPr lang="zh-CN" altLang="en-US" sz="1983">
                <a:effectLst/>
                <a:latin typeface="Times New Roman" panose="02020603050405020304" pitchFamily="18" charset="0"/>
              </a:rPr>
            </a:br>
            <a:r>
              <a:rPr lang="en-US" altLang="zh-CN" sz="1983">
                <a:effectLst/>
                <a:latin typeface="Times New Roman" panose="02020603050405020304" pitchFamily="18" charset="0"/>
              </a:rPr>
              <a:t>JNZ LP1 ;</a:t>
            </a:r>
            <a:r>
              <a:rPr lang="zh-CN" altLang="en-US" sz="1983">
                <a:effectLst/>
                <a:latin typeface="Times New Roman" panose="02020603050405020304" pitchFamily="18" charset="0"/>
                <a:hlinkClick r:id="rId7"/>
              </a:rPr>
              <a:t>相对寻址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，其中</a:t>
            </a:r>
            <a:r>
              <a:rPr lang="en-US" altLang="zh-CN" sz="1983">
                <a:effectLst/>
                <a:latin typeface="Times New Roman" panose="02020603050405020304" pitchFamily="18" charset="0"/>
              </a:rPr>
              <a:t>LP1</a:t>
            </a:r>
            <a:r>
              <a:rPr lang="zh-CN" altLang="en-US" sz="1983">
                <a:effectLst/>
                <a:latin typeface="Times New Roman" panose="02020603050405020304" pitchFamily="18" charset="0"/>
              </a:rPr>
              <a:t>是某程序段入口标号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253" y="991869"/>
            <a:ext cx="220218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MOV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AX,00FEH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MOV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BX,55AAH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等线"/>
                <a:cs typeface="等线"/>
              </a:rPr>
              <a:t>1</a:t>
            </a:r>
            <a:r>
              <a:rPr sz="1200" dirty="0">
                <a:latin typeface="小米兰亭"/>
                <a:cs typeface="小米兰亭"/>
              </a:rPr>
              <a:t>）</a:t>
            </a:r>
            <a:r>
              <a:rPr sz="1200" spc="-5" dirty="0">
                <a:latin typeface="小米兰亭"/>
                <a:cs typeface="小米兰亭"/>
              </a:rPr>
              <a:t>写出单独执行下列指令的结果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小米兰亭"/>
              <a:cs typeface="小米兰亭"/>
            </a:endParaRPr>
          </a:p>
          <a:p>
            <a:pPr marL="137795" indent="-125730">
              <a:lnSpc>
                <a:spcPct val="100000"/>
              </a:lnSpc>
              <a:spcBef>
                <a:spcPts val="5"/>
              </a:spcBef>
              <a:buSzPct val="91666"/>
              <a:buAutoNum type="arabicParenR"/>
              <a:tabLst>
                <a:tab pos="138430" algn="l"/>
              </a:tabLst>
            </a:pPr>
            <a:r>
              <a:rPr sz="1200" dirty="0">
                <a:latin typeface="等线"/>
                <a:cs typeface="等线"/>
              </a:rPr>
              <a:t>AND</a:t>
            </a:r>
            <a:r>
              <a:rPr sz="1200" spc="420" dirty="0">
                <a:latin typeface="等线"/>
                <a:cs typeface="等线"/>
              </a:rPr>
              <a:t> </a:t>
            </a:r>
            <a:r>
              <a:rPr sz="1200" spc="-10" dirty="0">
                <a:latin typeface="等线"/>
                <a:cs typeface="等线"/>
              </a:rPr>
              <a:t>AH,0FFH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buSzPct val="91666"/>
              <a:buAutoNum type="arabicParenR"/>
              <a:tabLst>
                <a:tab pos="138430" algn="l"/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OR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BX,0088H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253" y="3383406"/>
            <a:ext cx="3083560" cy="615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等线"/>
                <a:cs typeface="等线"/>
              </a:rPr>
              <a:t>3</a:t>
            </a:r>
            <a:r>
              <a:rPr sz="1200" spc="-5" dirty="0">
                <a:latin typeface="小米兰亭"/>
                <a:cs typeface="小米兰亭"/>
              </a:rPr>
              <a:t>、在以下指令组之后，完成实验。</a:t>
            </a:r>
            <a:endParaRPr sz="1200">
              <a:latin typeface="小米兰亭"/>
              <a:cs typeface="小米兰亭"/>
            </a:endParaRPr>
          </a:p>
          <a:p>
            <a:pPr marL="12700" marR="1861820">
              <a:lnSpc>
                <a:spcPts val="3120"/>
              </a:lnSpc>
              <a:spcBef>
                <a:spcPts val="275"/>
              </a:spcBef>
              <a:tabLst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MOV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AX,00FEH </a:t>
            </a:r>
            <a:r>
              <a:rPr sz="1200" spc="-25" dirty="0">
                <a:latin typeface="等线"/>
                <a:cs typeface="等线"/>
              </a:rPr>
              <a:t>MOV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BX,55AAH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小米兰亭"/>
                <a:cs typeface="小米兰亭"/>
              </a:rPr>
              <a:t>（</a:t>
            </a:r>
            <a:r>
              <a:rPr sz="1200" dirty="0">
                <a:latin typeface="等线"/>
                <a:cs typeface="等线"/>
              </a:rPr>
              <a:t>1</a:t>
            </a:r>
            <a:r>
              <a:rPr sz="1200" dirty="0">
                <a:latin typeface="小米兰亭"/>
                <a:cs typeface="小米兰亭"/>
              </a:rPr>
              <a:t>）</a:t>
            </a:r>
            <a:r>
              <a:rPr sz="1200" spc="-5" dirty="0">
                <a:latin typeface="小米兰亭"/>
                <a:cs typeface="小米兰亭"/>
              </a:rPr>
              <a:t>写出单独执行下列指令的结果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小米兰亭"/>
              <a:cs typeface="小米兰亭"/>
            </a:endParaRPr>
          </a:p>
          <a:p>
            <a:pPr marL="137795" indent="-125730">
              <a:lnSpc>
                <a:spcPct val="100000"/>
              </a:lnSpc>
              <a:spcBef>
                <a:spcPts val="5"/>
              </a:spcBef>
              <a:buSzPct val="91666"/>
              <a:buAutoNum type="arabicParenR"/>
              <a:tabLst>
                <a:tab pos="138430" algn="l"/>
              </a:tabLst>
            </a:pPr>
            <a:r>
              <a:rPr sz="1200" dirty="0">
                <a:latin typeface="等线"/>
                <a:cs typeface="等线"/>
              </a:rPr>
              <a:t>AND</a:t>
            </a:r>
            <a:r>
              <a:rPr sz="1200" spc="420" dirty="0">
                <a:latin typeface="等线"/>
                <a:cs typeface="等线"/>
              </a:rPr>
              <a:t> </a:t>
            </a:r>
            <a:r>
              <a:rPr sz="1200" spc="-10" dirty="0">
                <a:latin typeface="等线"/>
                <a:cs typeface="等线"/>
              </a:rPr>
              <a:t>AH,0FFH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buSzPct val="91666"/>
              <a:buAutoNum type="arabicParenR"/>
              <a:tabLst>
                <a:tab pos="138430" algn="l"/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OR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10" dirty="0">
                <a:latin typeface="等线"/>
                <a:cs typeface="等线"/>
              </a:rPr>
              <a:t>BX,0088H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buSzPct val="91666"/>
              <a:buAutoNum type="arabicParenR"/>
              <a:tabLst>
                <a:tab pos="138430" algn="l"/>
              </a:tabLst>
            </a:pPr>
            <a:r>
              <a:rPr sz="1200" dirty="0">
                <a:latin typeface="等线"/>
                <a:cs typeface="等线"/>
              </a:rPr>
              <a:t>AND</a:t>
            </a:r>
            <a:r>
              <a:rPr sz="1200" spc="420" dirty="0">
                <a:latin typeface="等线"/>
                <a:cs typeface="等线"/>
              </a:rPr>
              <a:t> </a:t>
            </a:r>
            <a:r>
              <a:rPr sz="1200" spc="-10" dirty="0">
                <a:latin typeface="等线"/>
                <a:cs typeface="等线"/>
              </a:rPr>
              <a:t>AL,BL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buSzPct val="91666"/>
              <a:buAutoNum type="arabicParenR"/>
              <a:tabLst>
                <a:tab pos="138430" algn="l"/>
              </a:tabLst>
            </a:pPr>
            <a:r>
              <a:rPr sz="1200" dirty="0">
                <a:latin typeface="等线"/>
                <a:cs typeface="等线"/>
              </a:rPr>
              <a:t>XOR</a:t>
            </a:r>
            <a:r>
              <a:rPr sz="1200" spc="125" dirty="0">
                <a:latin typeface="等线"/>
                <a:cs typeface="等线"/>
              </a:rPr>
              <a:t>  </a:t>
            </a:r>
            <a:r>
              <a:rPr sz="1200" spc="-20" dirty="0">
                <a:latin typeface="等线"/>
                <a:cs typeface="等线"/>
              </a:rPr>
              <a:t>BX,BX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buSzPct val="91666"/>
              <a:buAutoNum type="arabicParenR"/>
              <a:tabLst>
                <a:tab pos="138430" algn="l"/>
              </a:tabLst>
            </a:pPr>
            <a:r>
              <a:rPr sz="1200" dirty="0">
                <a:latin typeface="等线"/>
                <a:cs typeface="等线"/>
              </a:rPr>
              <a:t>NOT</a:t>
            </a:r>
            <a:r>
              <a:rPr sz="1200" spc="480" dirty="0">
                <a:latin typeface="等线"/>
                <a:cs typeface="等线"/>
              </a:rPr>
              <a:t> </a:t>
            </a:r>
            <a:r>
              <a:rPr sz="1200" spc="-25" dirty="0">
                <a:latin typeface="等线"/>
                <a:cs typeface="等线"/>
              </a:rPr>
              <a:t>BL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spcBef>
                <a:spcPts val="5"/>
              </a:spcBef>
              <a:buSzPct val="91666"/>
              <a:buAutoNum type="arabicParenR"/>
              <a:tabLst>
                <a:tab pos="138430" algn="l"/>
              </a:tabLst>
            </a:pPr>
            <a:r>
              <a:rPr sz="1200" dirty="0">
                <a:latin typeface="等线"/>
                <a:cs typeface="等线"/>
              </a:rPr>
              <a:t>TEST</a:t>
            </a:r>
            <a:r>
              <a:rPr sz="1200" spc="420" dirty="0">
                <a:latin typeface="等线"/>
                <a:cs typeface="等线"/>
              </a:rPr>
              <a:t> </a:t>
            </a:r>
            <a:r>
              <a:rPr sz="1200" spc="-10" dirty="0">
                <a:latin typeface="等线"/>
                <a:cs typeface="等线"/>
              </a:rPr>
              <a:t>BX,0080H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buSzPct val="91666"/>
              <a:buAutoNum type="arabicParenR"/>
              <a:tabLst>
                <a:tab pos="138430" algn="l"/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SAL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0" dirty="0">
                <a:latin typeface="等线"/>
                <a:cs typeface="等线"/>
              </a:rPr>
              <a:t>AL,1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arenR"/>
            </a:pPr>
            <a:endParaRPr sz="1100">
              <a:latin typeface="等线"/>
              <a:cs typeface="等线"/>
            </a:endParaRPr>
          </a:p>
          <a:p>
            <a:pPr marL="137795" indent="-125730">
              <a:lnSpc>
                <a:spcPct val="100000"/>
              </a:lnSpc>
              <a:spcBef>
                <a:spcPts val="5"/>
              </a:spcBef>
              <a:buSzPct val="91666"/>
              <a:buAutoNum type="arabicParenR"/>
              <a:tabLst>
                <a:tab pos="138430" algn="l"/>
                <a:tab pos="545465" algn="l"/>
              </a:tabLst>
            </a:pPr>
            <a:r>
              <a:rPr sz="1200" spc="-25" dirty="0">
                <a:latin typeface="等线"/>
                <a:cs typeface="等线"/>
              </a:rPr>
              <a:t>SHR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spc="-20" dirty="0">
                <a:latin typeface="等线"/>
                <a:cs typeface="等线"/>
              </a:rPr>
              <a:t>BH,1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小米兰亭"/>
                <a:cs typeface="小米兰亭"/>
              </a:rPr>
              <a:t>（</a:t>
            </a:r>
            <a:r>
              <a:rPr sz="1200" dirty="0">
                <a:latin typeface="等线"/>
                <a:cs typeface="等线"/>
              </a:rPr>
              <a:t>2</a:t>
            </a:r>
            <a:r>
              <a:rPr sz="1200" dirty="0">
                <a:latin typeface="小米兰亭"/>
                <a:cs typeface="小米兰亭"/>
              </a:rPr>
              <a:t>）</a:t>
            </a:r>
            <a:r>
              <a:rPr sz="1200" spc="-5" dirty="0">
                <a:latin typeface="小米兰亭"/>
                <a:cs typeface="小米兰亭"/>
              </a:rPr>
              <a:t>用相关指令完成下列功能，并实验验证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小米兰亭"/>
              <a:cs typeface="小米兰亭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等线"/>
                <a:cs typeface="等线"/>
              </a:rPr>
              <a:t>AH=10101010B,AL=01110111.BH=10110111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等线"/>
              <a:cs typeface="等线"/>
            </a:endParaRPr>
          </a:p>
          <a:p>
            <a:pPr marL="138430" indent="-126364">
              <a:lnSpc>
                <a:spcPct val="100000"/>
              </a:lnSpc>
              <a:buSzPct val="91666"/>
              <a:buFont typeface=""/>
              <a:buAutoNum type="arabicParenR"/>
              <a:tabLst>
                <a:tab pos="139065" algn="l"/>
              </a:tabLst>
            </a:pPr>
            <a:r>
              <a:rPr sz="1200" spc="-5" dirty="0">
                <a:latin typeface="小米兰亭"/>
                <a:cs typeface="小米兰亭"/>
              </a:rPr>
              <a:t>将 </a:t>
            </a:r>
            <a:r>
              <a:rPr sz="1200" dirty="0">
                <a:latin typeface="等线"/>
                <a:cs typeface="等线"/>
              </a:rPr>
              <a:t>AX</a:t>
            </a:r>
            <a:r>
              <a:rPr sz="1200" spc="-25" dirty="0">
                <a:latin typeface="等线"/>
                <a:cs typeface="等线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的高 </a:t>
            </a:r>
            <a:r>
              <a:rPr sz="1200" dirty="0">
                <a:latin typeface="等线"/>
                <a:cs typeface="等线"/>
              </a:rPr>
              <a:t>8</a:t>
            </a:r>
            <a:r>
              <a:rPr sz="1200" spc="-25" dirty="0">
                <a:latin typeface="等线"/>
                <a:cs typeface="等线"/>
              </a:rPr>
              <a:t> </a:t>
            </a:r>
            <a:r>
              <a:rPr sz="1200" dirty="0">
                <a:latin typeface="小米兰亭"/>
                <a:cs typeface="小米兰亭"/>
              </a:rPr>
              <a:t>位置 </a:t>
            </a:r>
            <a:r>
              <a:rPr sz="1200" spc="-10" dirty="0">
                <a:latin typeface="等线"/>
                <a:cs typeface="等线"/>
              </a:rPr>
              <a:t>1</a:t>
            </a:r>
            <a:r>
              <a:rPr sz="1200" spc="-15" dirty="0">
                <a:latin typeface="小米兰亭"/>
                <a:cs typeface="小米兰亭"/>
              </a:rPr>
              <a:t>，其余位不变。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arenR"/>
            </a:pPr>
            <a:endParaRPr sz="850">
              <a:latin typeface="小米兰亭"/>
              <a:cs typeface="小米兰亭"/>
            </a:endParaRPr>
          </a:p>
          <a:p>
            <a:pPr marL="138430" indent="-126364">
              <a:lnSpc>
                <a:spcPct val="100000"/>
              </a:lnSpc>
              <a:buSzPct val="91666"/>
              <a:buFont typeface=""/>
              <a:buAutoNum type="arabicParenR"/>
              <a:tabLst>
                <a:tab pos="139065" algn="l"/>
              </a:tabLst>
            </a:pPr>
            <a:r>
              <a:rPr sz="1200" spc="-5" dirty="0">
                <a:latin typeface="小米兰亭"/>
                <a:cs typeface="小米兰亭"/>
              </a:rPr>
              <a:t>将 </a:t>
            </a:r>
            <a:r>
              <a:rPr sz="1200" dirty="0">
                <a:latin typeface="等线"/>
                <a:cs typeface="等线"/>
              </a:rPr>
              <a:t>BX</a:t>
            </a:r>
            <a:r>
              <a:rPr sz="1200" spc="-25" dirty="0">
                <a:latin typeface="等线"/>
                <a:cs typeface="等线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的低 </a:t>
            </a:r>
            <a:r>
              <a:rPr sz="1200" dirty="0">
                <a:latin typeface="等线"/>
                <a:cs typeface="等线"/>
              </a:rPr>
              <a:t>8</a:t>
            </a:r>
            <a:r>
              <a:rPr sz="1200" spc="-25" dirty="0">
                <a:latin typeface="等线"/>
                <a:cs typeface="等线"/>
              </a:rPr>
              <a:t> </a:t>
            </a:r>
            <a:r>
              <a:rPr sz="1200" dirty="0">
                <a:latin typeface="小米兰亭"/>
                <a:cs typeface="小米兰亭"/>
              </a:rPr>
              <a:t>位置 </a:t>
            </a:r>
            <a:r>
              <a:rPr sz="1200" spc="-10" dirty="0">
                <a:latin typeface="等线"/>
                <a:cs typeface="等线"/>
              </a:rPr>
              <a:t>1</a:t>
            </a:r>
            <a:r>
              <a:rPr sz="1200" spc="-15" dirty="0">
                <a:latin typeface="小米兰亭"/>
                <a:cs typeface="小米兰亭"/>
              </a:rPr>
              <a:t>，其余位不变。</a:t>
            </a:r>
            <a:endParaRPr sz="1200">
              <a:latin typeface="小米兰亭"/>
              <a:cs typeface="小米兰亭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253" y="1005585"/>
            <a:ext cx="19919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indent="-126364">
              <a:lnSpc>
                <a:spcPct val="100000"/>
              </a:lnSpc>
              <a:spcBef>
                <a:spcPts val="100"/>
              </a:spcBef>
              <a:buSzPct val="91666"/>
              <a:buFont typeface=""/>
              <a:buAutoNum type="arabicParenR" startAt="3"/>
              <a:tabLst>
                <a:tab pos="139065" algn="l"/>
              </a:tabLst>
            </a:pPr>
            <a:r>
              <a:rPr sz="1200" spc="-5" dirty="0">
                <a:latin typeface="小米兰亭"/>
                <a:cs typeface="小米兰亭"/>
              </a:rPr>
              <a:t>测试 </a:t>
            </a:r>
            <a:r>
              <a:rPr sz="1200" dirty="0">
                <a:latin typeface="等线"/>
                <a:cs typeface="等线"/>
              </a:rPr>
              <a:t>BL</a:t>
            </a:r>
            <a:r>
              <a:rPr sz="1200" spc="-35" dirty="0">
                <a:latin typeface="等线"/>
                <a:cs typeface="等线"/>
              </a:rPr>
              <a:t> </a:t>
            </a:r>
            <a:r>
              <a:rPr sz="1200" dirty="0">
                <a:latin typeface="小米兰亭"/>
                <a:cs typeface="小米兰亭"/>
              </a:rPr>
              <a:t>的第 </a:t>
            </a:r>
            <a:r>
              <a:rPr sz="1200" dirty="0">
                <a:latin typeface="等线"/>
                <a:cs typeface="等线"/>
              </a:rPr>
              <a:t>0</a:t>
            </a:r>
            <a:r>
              <a:rPr sz="1200" spc="-25" dirty="0">
                <a:latin typeface="等线"/>
                <a:cs typeface="等线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位是否为 </a:t>
            </a:r>
            <a:r>
              <a:rPr sz="1200" dirty="0">
                <a:latin typeface="等线"/>
                <a:cs typeface="等线"/>
              </a:rPr>
              <a:t>1</a:t>
            </a:r>
            <a:r>
              <a:rPr sz="1200" spc="-50" dirty="0">
                <a:latin typeface="小米兰亭"/>
                <a:cs typeface="小米兰亭"/>
              </a:rPr>
              <a:t>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arenR" startAt="3"/>
            </a:pPr>
            <a:endParaRPr sz="850">
              <a:latin typeface="小米兰亭"/>
              <a:cs typeface="小米兰亭"/>
            </a:endParaRPr>
          </a:p>
          <a:p>
            <a:pPr marL="138430" indent="-126364">
              <a:lnSpc>
                <a:spcPct val="100000"/>
              </a:lnSpc>
              <a:buSzPct val="91666"/>
              <a:buFont typeface=""/>
              <a:buAutoNum type="arabicParenR" startAt="3"/>
              <a:tabLst>
                <a:tab pos="139065" algn="l"/>
              </a:tabLst>
            </a:pPr>
            <a:r>
              <a:rPr sz="1200" spc="-5" dirty="0">
                <a:latin typeface="小米兰亭"/>
                <a:cs typeface="小米兰亭"/>
              </a:rPr>
              <a:t>将 </a:t>
            </a:r>
            <a:r>
              <a:rPr sz="1200" dirty="0">
                <a:latin typeface="等线"/>
                <a:cs typeface="等线"/>
              </a:rPr>
              <a:t>AH</a:t>
            </a:r>
            <a:r>
              <a:rPr sz="1200" spc="-35" dirty="0">
                <a:latin typeface="等线"/>
                <a:cs typeface="等线"/>
              </a:rPr>
              <a:t> </a:t>
            </a:r>
            <a:r>
              <a:rPr sz="1200" spc="-10" dirty="0">
                <a:latin typeface="小米兰亭"/>
                <a:cs typeface="小米兰亭"/>
              </a:rPr>
              <a:t>中的内容求反。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"/>
              <a:buAutoNum type="arabicParenR" startAt="3"/>
            </a:pPr>
            <a:endParaRPr sz="850">
              <a:latin typeface="小米兰亭"/>
              <a:cs typeface="小米兰亭"/>
            </a:endParaRPr>
          </a:p>
          <a:p>
            <a:pPr marL="138430" indent="-126364">
              <a:lnSpc>
                <a:spcPct val="100000"/>
              </a:lnSpc>
              <a:buSzPct val="91666"/>
              <a:buFont typeface=""/>
              <a:buAutoNum type="arabicParenR" startAt="3"/>
              <a:tabLst>
                <a:tab pos="139065" algn="l"/>
              </a:tabLst>
            </a:pPr>
            <a:r>
              <a:rPr sz="1200" spc="-5" dirty="0">
                <a:latin typeface="小米兰亭"/>
                <a:cs typeface="小米兰亭"/>
              </a:rPr>
              <a:t>将 </a:t>
            </a:r>
            <a:r>
              <a:rPr sz="1200" dirty="0">
                <a:latin typeface="等线"/>
                <a:cs typeface="等线"/>
              </a:rPr>
              <a:t>BL</a:t>
            </a:r>
            <a:r>
              <a:rPr sz="1200" spc="-35" dirty="0">
                <a:latin typeface="等线"/>
                <a:cs typeface="等线"/>
              </a:rPr>
              <a:t> </a:t>
            </a:r>
            <a:r>
              <a:rPr sz="1200" dirty="0">
                <a:latin typeface="小米兰亭"/>
                <a:cs typeface="小米兰亭"/>
              </a:rPr>
              <a:t>中的内容清 </a:t>
            </a:r>
            <a:r>
              <a:rPr sz="1200" dirty="0">
                <a:latin typeface="等线"/>
                <a:cs typeface="等线"/>
              </a:rPr>
              <a:t>0</a:t>
            </a:r>
            <a:r>
              <a:rPr sz="1200" spc="-50" dirty="0">
                <a:latin typeface="小米兰亭"/>
                <a:cs typeface="小米兰亭"/>
              </a:rPr>
              <a:t>。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590545"/>
            <a:ext cx="5302250" cy="688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小米兰亭"/>
                <a:cs typeface="小米兰亭"/>
              </a:rPr>
              <a:t>三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结果分</a:t>
            </a:r>
            <a:r>
              <a:rPr sz="1200" b="1" spc="-50" dirty="0">
                <a:latin typeface="小米兰亭"/>
                <a:cs typeface="小米兰亭"/>
              </a:rPr>
              <a:t>析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589280" indent="-311150">
              <a:lnSpc>
                <a:spcPct val="100000"/>
              </a:lnSpc>
              <a:buSzPct val="91666"/>
              <a:buAutoNum type="arabicPlain"/>
              <a:tabLst>
                <a:tab pos="589915" algn="l"/>
              </a:tabLst>
            </a:pPr>
            <a:r>
              <a:rPr sz="1200" spc="-5" dirty="0">
                <a:latin typeface="小米兰亭"/>
                <a:cs typeface="小米兰亭"/>
              </a:rPr>
              <a:t>分析每条指令的运行结果。</a:t>
            </a:r>
            <a:endParaRPr sz="1200">
              <a:latin typeface="小米兰亭"/>
              <a:cs typeface="小米兰亭"/>
            </a:endParaRPr>
          </a:p>
          <a:p>
            <a:pPr marL="316865" marR="7620">
              <a:lnSpc>
                <a:spcPct val="216699"/>
              </a:lnSpc>
              <a:spcBef>
                <a:spcPts val="5"/>
              </a:spcBef>
              <a:buSzPct val="91666"/>
              <a:buAutoNum type="arabicPlain"/>
              <a:tabLst>
                <a:tab pos="628015" algn="l"/>
              </a:tabLst>
            </a:pPr>
            <a:r>
              <a:rPr sz="1200" spc="-5" dirty="0">
                <a:latin typeface="小米兰亭"/>
                <a:cs typeface="小米兰亭"/>
              </a:rPr>
              <a:t>如指令对标志寄存器各位有影响，记录各指令执行后，标志寄存器各状</a:t>
            </a:r>
            <a:r>
              <a:rPr sz="1200" spc="-10" dirty="0">
                <a:latin typeface="小米兰亭"/>
                <a:cs typeface="小米兰亭"/>
              </a:rPr>
              <a:t>态标志位的值。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240665">
              <a:lnSpc>
                <a:spcPct val="100000"/>
              </a:lnSpc>
            </a:pPr>
            <a:r>
              <a:rPr sz="1200" b="1" spc="-20" dirty="0">
                <a:latin typeface="小米兰亭"/>
                <a:cs typeface="小米兰亭"/>
              </a:rPr>
              <a:t>四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步</a:t>
            </a:r>
            <a:r>
              <a:rPr sz="1200" b="1" spc="-50" dirty="0">
                <a:latin typeface="小米兰亭"/>
                <a:cs typeface="小米兰亭"/>
              </a:rPr>
              <a:t>骤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850">
              <a:latin typeface="小米兰亭"/>
              <a:cs typeface="小米兰亭"/>
            </a:endParaRPr>
          </a:p>
          <a:p>
            <a:pPr marL="431165" indent="-191135">
              <a:lnSpc>
                <a:spcPct val="100000"/>
              </a:lnSpc>
              <a:buFont typeface=""/>
              <a:buAutoNum type="arabicPeriod"/>
              <a:tabLst>
                <a:tab pos="431800" algn="l"/>
              </a:tabLst>
            </a:pPr>
            <a:r>
              <a:rPr sz="1200" spc="-5" dirty="0">
                <a:latin typeface="小米兰亭"/>
                <a:cs typeface="小米兰亭"/>
              </a:rPr>
              <a:t>建立文件，编写源程序。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431165" indent="-191135">
              <a:lnSpc>
                <a:spcPct val="100000"/>
              </a:lnSpc>
              <a:spcBef>
                <a:spcPts val="5"/>
              </a:spcBef>
              <a:buFont typeface=""/>
              <a:buAutoNum type="arabicPeriod"/>
              <a:tabLst>
                <a:tab pos="431800" algn="l"/>
                <a:tab pos="1879600" algn="l"/>
              </a:tabLst>
            </a:pPr>
            <a:r>
              <a:rPr sz="1200" dirty="0">
                <a:latin typeface="小米兰亭"/>
                <a:cs typeface="小米兰亭"/>
              </a:rPr>
              <a:t>编译、连接生成 </a:t>
            </a:r>
            <a:r>
              <a:rPr sz="1200" spc="-25" dirty="0">
                <a:latin typeface="等线"/>
                <a:cs typeface="等线"/>
              </a:rPr>
              <a:t>EXE</a:t>
            </a:r>
            <a:r>
              <a:rPr sz="1200" dirty="0">
                <a:latin typeface="等线"/>
                <a:cs typeface="等线"/>
              </a:rPr>
              <a:t>	</a:t>
            </a:r>
            <a:r>
              <a:rPr sz="1200" dirty="0">
                <a:latin typeface="小米兰亭"/>
                <a:cs typeface="小米兰亭"/>
              </a:rPr>
              <a:t>可执行文件</a:t>
            </a:r>
            <a:r>
              <a:rPr sz="1200" spc="-50" dirty="0">
                <a:latin typeface="小米兰亭"/>
                <a:cs typeface="小米兰亭"/>
              </a:rPr>
              <a:t>。</a:t>
            </a:r>
            <a:endParaRPr sz="1200">
              <a:latin typeface="小米兰亭"/>
              <a:cs typeface="小米兰亭"/>
            </a:endParaRPr>
          </a:p>
          <a:p>
            <a:pPr marL="240665" marR="709295">
              <a:lnSpc>
                <a:spcPts val="3120"/>
              </a:lnSpc>
              <a:spcBef>
                <a:spcPts val="380"/>
              </a:spcBef>
              <a:buFont typeface=""/>
              <a:buAutoNum type="arabicPeriod"/>
              <a:tabLst>
                <a:tab pos="431800" algn="l"/>
              </a:tabLst>
            </a:pPr>
            <a:r>
              <a:rPr sz="1200" spc="-5" dirty="0">
                <a:latin typeface="小米兰亭"/>
                <a:cs typeface="小米兰亭"/>
              </a:rPr>
              <a:t>调试，分析每条指令的寻址方式，验证操作数所在的地址空间。</a:t>
            </a:r>
            <a:r>
              <a:rPr sz="1200" spc="-10" dirty="0">
                <a:latin typeface="小米兰亭"/>
                <a:cs typeface="小米兰亭"/>
              </a:rPr>
              <a:t>五、实验要求</a:t>
            </a:r>
            <a:endParaRPr sz="1200">
              <a:latin typeface="小米兰亭"/>
              <a:cs typeface="小米兰亭"/>
            </a:endParaRPr>
          </a:p>
          <a:p>
            <a:pPr marL="362585" marR="5080" indent="-152400">
              <a:lnSpc>
                <a:spcPts val="3120"/>
              </a:lnSpc>
              <a:spcBef>
                <a:spcPts val="5"/>
              </a:spcBef>
              <a:buFont typeface=""/>
              <a:buAutoNum type="arabicPeriod"/>
              <a:tabLst>
                <a:tab pos="401320" algn="l"/>
              </a:tabLst>
            </a:pPr>
            <a:r>
              <a:rPr dirty="0"/>
              <a:t>	</a:t>
            </a:r>
            <a:r>
              <a:rPr sz="1200" spc="-5" dirty="0">
                <a:latin typeface="小米兰亭"/>
                <a:cs typeface="小米兰亭"/>
              </a:rPr>
              <a:t>通过实验理解每一种指令的功能作用和寻址方式，正确计算出数据所在地址空间和运算结果的正确性。给出每条指令的结果和标志位。</a:t>
            </a:r>
            <a:endParaRPr sz="1200">
              <a:latin typeface="小米兰亭"/>
              <a:cs typeface="小米兰亭"/>
            </a:endParaRPr>
          </a:p>
          <a:p>
            <a:pPr marL="299085" indent="-191135">
              <a:lnSpc>
                <a:spcPct val="100000"/>
              </a:lnSpc>
              <a:spcBef>
                <a:spcPts val="1295"/>
              </a:spcBef>
              <a:buFont typeface=""/>
              <a:buAutoNum type="arabicPeriod"/>
              <a:tabLst>
                <a:tab pos="299720" algn="l"/>
              </a:tabLst>
            </a:pPr>
            <a:r>
              <a:rPr sz="1200" spc="-10" dirty="0">
                <a:latin typeface="小米兰亭"/>
                <a:cs typeface="小米兰亭"/>
              </a:rPr>
              <a:t>写出实验报告。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AutoNum type="arabicPeriod"/>
            </a:pPr>
            <a:endParaRPr sz="1500">
              <a:latin typeface="小米兰亭"/>
              <a:cs typeface="小米兰亭"/>
            </a:endParaRPr>
          </a:p>
          <a:p>
            <a:pPr algn="ctr">
              <a:lnSpc>
                <a:spcPct val="100000"/>
              </a:lnSpc>
            </a:pPr>
            <a:r>
              <a:rPr sz="1400" b="1" spc="10" dirty="0">
                <a:latin typeface="小米兰亭"/>
                <a:cs typeface="小米兰亭"/>
              </a:rPr>
              <a:t>实验三 程序设计与调试</a:t>
            </a:r>
            <a:endParaRPr sz="14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小米兰亭"/>
                <a:cs typeface="小米兰亭"/>
              </a:rPr>
              <a:t>一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目</a:t>
            </a:r>
            <a:r>
              <a:rPr sz="1200" b="1" spc="-50" dirty="0">
                <a:latin typeface="小米兰亭"/>
                <a:cs typeface="小米兰亭"/>
              </a:rPr>
              <a:t>的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474980" lvl="1" indent="-234950">
              <a:lnSpc>
                <a:spcPct val="100000"/>
              </a:lnSpc>
              <a:spcBef>
                <a:spcPts val="5"/>
              </a:spcBef>
              <a:buSzPct val="91666"/>
              <a:buFont typeface=""/>
              <a:buAutoNum type="arabicPeriod"/>
              <a:tabLst>
                <a:tab pos="475615" algn="l"/>
              </a:tabLst>
            </a:pPr>
            <a:r>
              <a:rPr sz="1200" spc="-5" dirty="0">
                <a:latin typeface="小米兰亭"/>
                <a:cs typeface="小米兰亭"/>
              </a:rPr>
              <a:t>熟悉常用伪指令的使用方法。</a:t>
            </a:r>
            <a:endParaRPr sz="1200">
              <a:latin typeface="小米兰亭"/>
              <a:cs typeface="小米兰亭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474980" lvl="1" indent="-234950">
              <a:lnSpc>
                <a:spcPct val="100000"/>
              </a:lnSpc>
              <a:buSzPct val="91666"/>
              <a:buFont typeface=""/>
              <a:buAutoNum type="arabicPeriod"/>
              <a:tabLst>
                <a:tab pos="475615" algn="l"/>
              </a:tabLst>
            </a:pPr>
            <a:r>
              <a:rPr sz="1200" spc="-5" dirty="0">
                <a:latin typeface="小米兰亭"/>
                <a:cs typeface="小米兰亭"/>
              </a:rPr>
              <a:t>掌握顺序程序设计和调试方法。</a:t>
            </a:r>
            <a:endParaRPr sz="1200">
              <a:latin typeface="小米兰亭"/>
              <a:cs typeface="小米兰亭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431165" lvl="1" indent="-191135">
              <a:lnSpc>
                <a:spcPct val="100000"/>
              </a:lnSpc>
              <a:buSzPct val="91666"/>
              <a:buFont typeface=""/>
              <a:buAutoNum type="arabicPeriod"/>
              <a:tabLst>
                <a:tab pos="431800" algn="l"/>
              </a:tabLst>
            </a:pPr>
            <a:r>
              <a:rPr sz="1200" spc="-5" dirty="0">
                <a:latin typeface="小米兰亭"/>
                <a:cs typeface="小米兰亭"/>
              </a:rPr>
              <a:t>掌握分支程序设计和调试方法。</a:t>
            </a:r>
            <a:endParaRPr sz="1200">
              <a:latin typeface="小米兰亭"/>
              <a:cs typeface="小米兰亭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05585"/>
            <a:ext cx="428752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等线"/>
                <a:cs typeface="等线"/>
              </a:rPr>
              <a:t>4.</a:t>
            </a:r>
            <a:r>
              <a:rPr sz="1200" spc="270" dirty="0">
                <a:latin typeface="等线"/>
                <a:cs typeface="等线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掌握循环程序设计和调试方法。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小米兰亭"/>
                <a:cs typeface="小米兰亭"/>
              </a:rPr>
              <a:t>二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设</a:t>
            </a:r>
            <a:r>
              <a:rPr sz="1200" b="1" spc="-50" dirty="0">
                <a:latin typeface="小米兰亭"/>
                <a:cs typeface="小米兰亭"/>
              </a:rPr>
              <a:t>备</a:t>
            </a:r>
            <a:endParaRPr sz="1200">
              <a:latin typeface="小米兰亭"/>
              <a:cs typeface="小米兰亭"/>
            </a:endParaRPr>
          </a:p>
          <a:p>
            <a:pPr marL="12700" marR="2183130" indent="151765">
              <a:lnSpc>
                <a:spcPct val="216699"/>
              </a:lnSpc>
            </a:pPr>
            <a:r>
              <a:rPr sz="1200" dirty="0">
                <a:latin typeface="等线"/>
                <a:cs typeface="等线"/>
              </a:rPr>
              <a:t>PC</a:t>
            </a:r>
            <a:r>
              <a:rPr sz="1200" spc="-85" dirty="0">
                <a:latin typeface="等线"/>
                <a:cs typeface="等线"/>
              </a:rPr>
              <a:t> </a:t>
            </a:r>
            <a:r>
              <a:rPr sz="1200" dirty="0">
                <a:latin typeface="小米兰亭"/>
                <a:cs typeface="小米兰亭"/>
              </a:rPr>
              <a:t>机一台（安装汇编软件）</a:t>
            </a:r>
            <a:r>
              <a:rPr sz="1200" spc="-50" dirty="0">
                <a:latin typeface="小米兰亭"/>
                <a:cs typeface="小米兰亭"/>
              </a:rPr>
              <a:t>。</a:t>
            </a:r>
            <a:r>
              <a:rPr sz="1200" b="1" spc="-20" dirty="0">
                <a:latin typeface="小米兰亭"/>
                <a:cs typeface="小米兰亭"/>
              </a:rPr>
              <a:t>三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内</a:t>
            </a:r>
            <a:r>
              <a:rPr sz="1200" b="1" spc="-50" dirty="0">
                <a:latin typeface="小米兰亭"/>
                <a:cs typeface="小米兰亭"/>
              </a:rPr>
              <a:t>容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850">
              <a:latin typeface="小米兰亭"/>
              <a:cs typeface="小米兰亭"/>
            </a:endParaRPr>
          </a:p>
          <a:p>
            <a:pPr marL="501650" indent="-229235">
              <a:lnSpc>
                <a:spcPct val="100000"/>
              </a:lnSpc>
              <a:buFont typeface=""/>
              <a:buAutoNum type="arabicPeriod"/>
              <a:tabLst>
                <a:tab pos="502284" algn="l"/>
              </a:tabLst>
            </a:pPr>
            <a:r>
              <a:rPr sz="1200" dirty="0">
                <a:latin typeface="小米兰亭"/>
                <a:cs typeface="小米兰亭"/>
              </a:rPr>
              <a:t>编制程序：计算 </a:t>
            </a:r>
            <a:r>
              <a:rPr sz="1200" dirty="0">
                <a:latin typeface="宋体"/>
                <a:cs typeface="宋体"/>
              </a:rPr>
              <a:t>Z=X + Y-10</a:t>
            </a:r>
            <a:r>
              <a:rPr sz="1200" dirty="0">
                <a:latin typeface="小米兰亭"/>
                <a:cs typeface="小米兰亭"/>
              </a:rPr>
              <a:t>（</a:t>
            </a:r>
            <a:r>
              <a:rPr sz="1200" spc="-5" dirty="0">
                <a:latin typeface="小米兰亭"/>
                <a:cs typeface="小米兰亭"/>
              </a:rPr>
              <a:t>设 </a:t>
            </a:r>
            <a:r>
              <a:rPr sz="1200" dirty="0">
                <a:latin typeface="宋体"/>
                <a:cs typeface="宋体"/>
              </a:rPr>
              <a:t>X</a:t>
            </a:r>
            <a:r>
              <a:rPr sz="1200" dirty="0">
                <a:latin typeface="小米兰亭"/>
                <a:cs typeface="小米兰亭"/>
              </a:rPr>
              <a:t>、</a:t>
            </a:r>
            <a:r>
              <a:rPr sz="1200" dirty="0">
                <a:latin typeface="宋体"/>
                <a:cs typeface="宋体"/>
              </a:rPr>
              <a:t>Y</a:t>
            </a:r>
            <a:r>
              <a:rPr sz="1200" dirty="0">
                <a:latin typeface="小米兰亭"/>
                <a:cs typeface="小米兰亭"/>
              </a:rPr>
              <a:t>、</a:t>
            </a:r>
            <a:r>
              <a:rPr sz="1200" dirty="0">
                <a:latin typeface="宋体"/>
                <a:cs typeface="宋体"/>
              </a:rPr>
              <a:t>Z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dirty="0">
                <a:latin typeface="小米兰亭"/>
                <a:cs typeface="小米兰亭"/>
              </a:rPr>
              <a:t>为字节型变量）</a:t>
            </a:r>
            <a:r>
              <a:rPr sz="1200" spc="-50" dirty="0">
                <a:latin typeface="小米兰亭"/>
                <a:cs typeface="小米兰亭"/>
              </a:rPr>
              <a:t>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501650" indent="-229235">
              <a:lnSpc>
                <a:spcPct val="100000"/>
              </a:lnSpc>
              <a:buFont typeface=""/>
              <a:buAutoNum type="arabicPeriod"/>
              <a:tabLst>
                <a:tab pos="502284" algn="l"/>
              </a:tabLst>
            </a:pPr>
            <a:r>
              <a:rPr sz="1200" dirty="0">
                <a:latin typeface="小米兰亭"/>
                <a:cs typeface="小米兰亭"/>
              </a:rPr>
              <a:t>编制程序：计算下列算式（设 </a:t>
            </a:r>
            <a:r>
              <a:rPr sz="1200" dirty="0">
                <a:latin typeface="宋体"/>
                <a:cs typeface="宋体"/>
              </a:rPr>
              <a:t>X</a:t>
            </a:r>
            <a:r>
              <a:rPr sz="1200" dirty="0">
                <a:latin typeface="小米兰亭"/>
                <a:cs typeface="小米兰亭"/>
              </a:rPr>
              <a:t>、</a:t>
            </a:r>
            <a:r>
              <a:rPr sz="1200" dirty="0">
                <a:latin typeface="宋体"/>
                <a:cs typeface="宋体"/>
              </a:rPr>
              <a:t>Y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dirty="0">
                <a:latin typeface="小米兰亭"/>
                <a:cs typeface="小米兰亭"/>
              </a:rPr>
              <a:t>均为字节变量）</a:t>
            </a:r>
            <a:r>
              <a:rPr sz="1200" spc="-50" dirty="0">
                <a:latin typeface="小米兰亭"/>
                <a:cs typeface="小米兰亭"/>
              </a:rPr>
              <a:t>。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5557" y="338340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2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9958" y="3383406"/>
            <a:ext cx="33083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宋体"/>
                <a:cs typeface="宋体"/>
              </a:rPr>
              <a:t>X</a:t>
            </a:r>
            <a:r>
              <a:rPr sz="1200" spc="-25" dirty="0">
                <a:latin typeface="小米兰亭"/>
                <a:cs typeface="小米兰亭"/>
              </a:rPr>
              <a:t>＞</a:t>
            </a:r>
            <a:r>
              <a:rPr sz="1200" spc="-25" dirty="0">
                <a:latin typeface="宋体"/>
                <a:cs typeface="宋体"/>
              </a:rPr>
              <a:t>0</a:t>
            </a:r>
            <a:endParaRPr sz="1200">
              <a:latin typeface="宋体"/>
              <a:cs typeface="宋体"/>
            </a:endParaRPr>
          </a:p>
          <a:p>
            <a:pPr marL="57150">
              <a:lnSpc>
                <a:spcPct val="100000"/>
              </a:lnSpc>
              <a:spcBef>
                <a:spcPts val="1270"/>
              </a:spcBef>
            </a:pPr>
            <a:r>
              <a:rPr sz="1200" spc="-25" dirty="0">
                <a:latin typeface="宋体"/>
                <a:cs typeface="宋体"/>
              </a:rPr>
              <a:t>X=0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9758" y="3727830"/>
            <a:ext cx="25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Y </a:t>
            </a:r>
            <a:r>
              <a:rPr sz="1200" spc="-50" dirty="0">
                <a:latin typeface="宋体"/>
                <a:cs typeface="宋体"/>
              </a:rPr>
              <a:t>=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5558" y="372783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宋体"/>
                <a:cs typeface="宋体"/>
              </a:rPr>
              <a:t>0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4076826"/>
            <a:ext cx="4093845" cy="278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100"/>
              </a:spcBef>
              <a:tabLst>
                <a:tab pos="2101850" algn="l"/>
              </a:tabLst>
            </a:pPr>
            <a:r>
              <a:rPr sz="1200" dirty="0">
                <a:latin typeface="宋体"/>
                <a:cs typeface="宋体"/>
              </a:rPr>
              <a:t>-</a:t>
            </a:r>
            <a:r>
              <a:rPr sz="1200" spc="-50" dirty="0">
                <a:latin typeface="宋体"/>
                <a:cs typeface="宋体"/>
              </a:rPr>
              <a:t>2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5" dirty="0">
                <a:latin typeface="宋体"/>
                <a:cs typeface="宋体"/>
              </a:rPr>
              <a:t>X</a:t>
            </a:r>
            <a:r>
              <a:rPr sz="1200" spc="-25" dirty="0">
                <a:latin typeface="小米兰亭"/>
                <a:cs typeface="小米兰亭"/>
              </a:rPr>
              <a:t>＜</a:t>
            </a:r>
            <a:r>
              <a:rPr sz="1200" spc="-25" dirty="0">
                <a:latin typeface="宋体"/>
                <a:cs typeface="宋体"/>
              </a:rPr>
              <a:t>0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宋体"/>
              <a:cs typeface="宋体"/>
            </a:endParaRPr>
          </a:p>
          <a:p>
            <a:pPr marL="2730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宋体"/>
                <a:cs typeface="宋体"/>
              </a:rPr>
              <a:t>3.</a:t>
            </a:r>
            <a:r>
              <a:rPr sz="1200" dirty="0">
                <a:latin typeface="小米兰亭"/>
                <a:cs typeface="小米兰亭"/>
              </a:rPr>
              <a:t>编制程序：统计 </a:t>
            </a:r>
            <a:r>
              <a:rPr sz="1200" dirty="0">
                <a:latin typeface="宋体"/>
                <a:cs typeface="宋体"/>
              </a:rPr>
              <a:t>BX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寄存器中二进制 </a:t>
            </a:r>
            <a:r>
              <a:rPr sz="1200" dirty="0">
                <a:latin typeface="宋体"/>
                <a:cs typeface="宋体"/>
              </a:rPr>
              <a:t>1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15" dirty="0">
                <a:latin typeface="小米兰亭"/>
                <a:cs typeface="小米兰亭"/>
              </a:rPr>
              <a:t>的个数。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</a:pPr>
            <a:endParaRPr sz="13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小米兰亭"/>
                <a:cs typeface="小米兰亭"/>
              </a:rPr>
              <a:t>四</a:t>
            </a:r>
            <a:r>
              <a:rPr sz="1200" b="1" spc="-10" dirty="0">
                <a:latin typeface="小米兰亭"/>
                <a:cs typeface="小米兰亭"/>
              </a:rPr>
              <a:t>、</a:t>
            </a:r>
            <a:r>
              <a:rPr sz="1200" b="1" spc="-20" dirty="0">
                <a:latin typeface="小米兰亭"/>
                <a:cs typeface="小米兰亭"/>
              </a:rPr>
              <a:t>实</a:t>
            </a:r>
            <a:r>
              <a:rPr sz="1200" b="1" spc="-10" dirty="0">
                <a:latin typeface="小米兰亭"/>
                <a:cs typeface="小米兰亭"/>
              </a:rPr>
              <a:t>验</a:t>
            </a:r>
            <a:r>
              <a:rPr sz="1200" b="1" spc="-20" dirty="0">
                <a:latin typeface="小米兰亭"/>
                <a:cs typeface="小米兰亭"/>
              </a:rPr>
              <a:t>要</a:t>
            </a:r>
            <a:r>
              <a:rPr sz="1200" b="1" spc="-50" dirty="0">
                <a:latin typeface="小米兰亭"/>
                <a:cs typeface="小米兰亭"/>
              </a:rPr>
              <a:t>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小米兰亭"/>
              <a:cs typeface="小米兰亭"/>
            </a:endParaRPr>
          </a:p>
          <a:p>
            <a:pPr marL="537210" indent="-229870">
              <a:lnSpc>
                <a:spcPct val="100000"/>
              </a:lnSpc>
              <a:buSzPct val="91666"/>
              <a:buFont typeface=""/>
              <a:buAutoNum type="arabicPeriod"/>
              <a:tabLst>
                <a:tab pos="537845" algn="l"/>
              </a:tabLst>
            </a:pPr>
            <a:r>
              <a:rPr sz="1200" spc="-5" dirty="0">
                <a:latin typeface="小米兰亭"/>
                <a:cs typeface="小米兰亭"/>
              </a:rPr>
              <a:t>理解符号地址与实际地址的关系。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537210" indent="-229870">
              <a:lnSpc>
                <a:spcPct val="100000"/>
              </a:lnSpc>
              <a:buSzPct val="91666"/>
              <a:buFont typeface=""/>
              <a:buAutoNum type="arabicPeriod"/>
              <a:tabLst>
                <a:tab pos="537845" algn="l"/>
              </a:tabLst>
            </a:pPr>
            <a:r>
              <a:rPr sz="1200" dirty="0">
                <a:latin typeface="小米兰亭"/>
                <a:cs typeface="小米兰亭"/>
              </a:rPr>
              <a:t>给出不同的变量值，在 </a:t>
            </a:r>
            <a:r>
              <a:rPr sz="1200" dirty="0">
                <a:latin typeface="宋体"/>
                <a:cs typeface="宋体"/>
              </a:rPr>
              <a:t>debug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下跟踪程序运行过程。。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537210" indent="-229870">
              <a:lnSpc>
                <a:spcPct val="100000"/>
              </a:lnSpc>
              <a:buSzPct val="91666"/>
              <a:buFont typeface=""/>
              <a:buAutoNum type="arabicPeriod"/>
              <a:tabLst>
                <a:tab pos="537845" algn="l"/>
              </a:tabLst>
            </a:pPr>
            <a:r>
              <a:rPr sz="1200" spc="-5" dirty="0">
                <a:latin typeface="小米兰亭"/>
                <a:cs typeface="小米兰亭"/>
              </a:rPr>
              <a:t>分析程序、记录数据，验证程序正确性。</a:t>
            </a:r>
            <a:endParaRPr sz="1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"/>
              <a:buAutoNum type="arabicPeriod"/>
            </a:pPr>
            <a:endParaRPr sz="850">
              <a:latin typeface="小米兰亭"/>
              <a:cs typeface="小米兰亭"/>
            </a:endParaRPr>
          </a:p>
          <a:p>
            <a:pPr marL="537210" indent="-229870">
              <a:lnSpc>
                <a:spcPct val="100000"/>
              </a:lnSpc>
              <a:spcBef>
                <a:spcPts val="5"/>
              </a:spcBef>
              <a:buSzPct val="91666"/>
              <a:buFont typeface=""/>
              <a:buAutoNum type="arabicPeriod"/>
              <a:tabLst>
                <a:tab pos="537845" algn="l"/>
              </a:tabLst>
            </a:pPr>
            <a:r>
              <a:rPr sz="1200" spc="-10" dirty="0">
                <a:latin typeface="小米兰亭"/>
                <a:cs typeface="小米兰亭"/>
              </a:rPr>
              <a:t>提交实验报告。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9310" y="3428364"/>
            <a:ext cx="75565" cy="678180"/>
          </a:xfrm>
          <a:custGeom>
            <a:avLst/>
            <a:gdLst/>
            <a:ahLst/>
            <a:cxnLst/>
            <a:rect l="l" t="t" r="r" b="b"/>
            <a:pathLst>
              <a:path w="75564" h="678179">
                <a:moveTo>
                  <a:pt x="75564" y="0"/>
                </a:moveTo>
                <a:lnTo>
                  <a:pt x="60864" y="4437"/>
                </a:lnTo>
                <a:lnTo>
                  <a:pt x="48831" y="16541"/>
                </a:lnTo>
                <a:lnTo>
                  <a:pt x="40703" y="34504"/>
                </a:lnTo>
                <a:lnTo>
                  <a:pt x="37718" y="56515"/>
                </a:lnTo>
                <a:lnTo>
                  <a:pt x="37718" y="282575"/>
                </a:lnTo>
                <a:lnTo>
                  <a:pt x="34754" y="304585"/>
                </a:lnTo>
                <a:lnTo>
                  <a:pt x="26669" y="322548"/>
                </a:lnTo>
                <a:lnTo>
                  <a:pt x="14680" y="334652"/>
                </a:lnTo>
                <a:lnTo>
                  <a:pt x="0" y="339090"/>
                </a:lnTo>
                <a:lnTo>
                  <a:pt x="14680" y="343527"/>
                </a:lnTo>
                <a:lnTo>
                  <a:pt x="26669" y="355631"/>
                </a:lnTo>
                <a:lnTo>
                  <a:pt x="34754" y="373594"/>
                </a:lnTo>
                <a:lnTo>
                  <a:pt x="37718" y="395604"/>
                </a:lnTo>
                <a:lnTo>
                  <a:pt x="37718" y="621665"/>
                </a:lnTo>
                <a:lnTo>
                  <a:pt x="40703" y="643675"/>
                </a:lnTo>
                <a:lnTo>
                  <a:pt x="48831" y="661638"/>
                </a:lnTo>
                <a:lnTo>
                  <a:pt x="60864" y="673742"/>
                </a:lnTo>
                <a:lnTo>
                  <a:pt x="75564" y="6781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686" y="1005585"/>
            <a:ext cx="2313305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小米兰亭"/>
                <a:cs typeface="小米兰亭"/>
              </a:rPr>
              <a:t>附件：参考资料</a:t>
            </a:r>
            <a:endParaRPr sz="1200">
              <a:latin typeface="小米兰亭"/>
              <a:cs typeface="小米兰亭"/>
            </a:endParaRPr>
          </a:p>
          <a:p>
            <a:pPr marL="13970" marR="610870" indent="-1905">
              <a:lnSpc>
                <a:spcPct val="160800"/>
              </a:lnSpc>
              <a:spcBef>
                <a:spcPts val="805"/>
              </a:spcBef>
            </a:pPr>
            <a:r>
              <a:rPr sz="1200" dirty="0">
                <a:solidFill>
                  <a:srgbClr val="FF0000"/>
                </a:solidFill>
                <a:latin typeface="宋体"/>
                <a:cs typeface="宋体"/>
              </a:rPr>
              <a:t>1.</a:t>
            </a:r>
            <a:r>
              <a:rPr sz="1200" spc="-26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小米兰亭"/>
                <a:cs typeface="小米兰亭"/>
              </a:rPr>
              <a:t>顺序程序清单：</a:t>
            </a:r>
            <a:r>
              <a:rPr sz="1200" spc="-10" dirty="0">
                <a:solidFill>
                  <a:srgbClr val="FF0000"/>
                </a:solidFill>
                <a:latin typeface="宋体"/>
                <a:cs typeface="宋体"/>
              </a:rPr>
              <a:t>ADDSUB </a:t>
            </a:r>
            <a:r>
              <a:rPr sz="1200" dirty="0">
                <a:latin typeface="宋体"/>
                <a:cs typeface="宋体"/>
              </a:rPr>
              <a:t>DATA</a:t>
            </a:r>
            <a:r>
              <a:rPr sz="1200" spc="-10" dirty="0">
                <a:latin typeface="宋体"/>
                <a:cs typeface="宋体"/>
              </a:rPr>
              <a:t> SEGMENT</a:t>
            </a:r>
            <a:endParaRPr sz="1200">
              <a:latin typeface="宋体"/>
              <a:cs typeface="宋体"/>
            </a:endParaRPr>
          </a:p>
          <a:p>
            <a:pPr marL="31877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宋体"/>
                <a:cs typeface="宋体"/>
              </a:rPr>
              <a:t>X DB </a:t>
            </a:r>
            <a:r>
              <a:rPr sz="1200" spc="-50" dirty="0">
                <a:latin typeface="宋体"/>
                <a:cs typeface="宋体"/>
              </a:rPr>
              <a:t>3</a:t>
            </a:r>
            <a:endParaRPr sz="1200">
              <a:latin typeface="宋体"/>
              <a:cs typeface="宋体"/>
            </a:endParaRPr>
          </a:p>
          <a:p>
            <a:pPr marL="318770" marR="1529080">
              <a:lnSpc>
                <a:spcPct val="108300"/>
              </a:lnSpc>
            </a:pPr>
            <a:r>
              <a:rPr sz="1200" dirty="0">
                <a:latin typeface="宋体"/>
                <a:cs typeface="宋体"/>
              </a:rPr>
              <a:t>Y DB </a:t>
            </a:r>
            <a:r>
              <a:rPr sz="1200" spc="-50" dirty="0">
                <a:latin typeface="宋体"/>
                <a:cs typeface="宋体"/>
              </a:rPr>
              <a:t>8 </a:t>
            </a:r>
            <a:r>
              <a:rPr sz="1200" dirty="0">
                <a:latin typeface="宋体"/>
                <a:cs typeface="宋体"/>
              </a:rPr>
              <a:t>Z DB </a:t>
            </a:r>
            <a:r>
              <a:rPr sz="1200" spc="-50" dirty="0">
                <a:latin typeface="宋体"/>
                <a:cs typeface="宋体"/>
              </a:rPr>
              <a:t>?</a:t>
            </a:r>
            <a:endParaRPr sz="1200">
              <a:latin typeface="宋体"/>
              <a:cs typeface="宋体"/>
            </a:endParaRPr>
          </a:p>
          <a:p>
            <a:pPr marL="39497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宋体"/>
                <a:cs typeface="宋体"/>
              </a:rPr>
              <a:t>DATA </a:t>
            </a:r>
            <a:r>
              <a:rPr sz="1200" spc="-20" dirty="0">
                <a:latin typeface="宋体"/>
                <a:cs typeface="宋体"/>
              </a:rPr>
              <a:t>ENDS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宋体"/>
              <a:cs typeface="宋体"/>
            </a:endParaRPr>
          </a:p>
          <a:p>
            <a:pPr marL="39497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宋体"/>
                <a:cs typeface="宋体"/>
              </a:rPr>
              <a:t>CODE </a:t>
            </a:r>
            <a:r>
              <a:rPr sz="1200" spc="-10" dirty="0">
                <a:latin typeface="宋体"/>
                <a:cs typeface="宋体"/>
              </a:rPr>
              <a:t>SEGMENT</a:t>
            </a:r>
            <a:endParaRPr sz="1200">
              <a:latin typeface="宋体"/>
              <a:cs typeface="宋体"/>
            </a:endParaRPr>
          </a:p>
          <a:p>
            <a:pPr marL="13970" marR="5080" indent="609600">
              <a:lnSpc>
                <a:spcPts val="1560"/>
              </a:lnSpc>
              <a:spcBef>
                <a:spcPts val="70"/>
              </a:spcBef>
            </a:pPr>
            <a:r>
              <a:rPr sz="1200" dirty="0">
                <a:latin typeface="宋体"/>
                <a:cs typeface="宋体"/>
              </a:rPr>
              <a:t>ASSUME </a:t>
            </a:r>
            <a:r>
              <a:rPr sz="1200" spc="-10" dirty="0">
                <a:latin typeface="宋体"/>
                <a:cs typeface="宋体"/>
              </a:rPr>
              <a:t>CS:CODE,DS:DATA </a:t>
            </a:r>
            <a:r>
              <a:rPr sz="1200" dirty="0">
                <a:latin typeface="宋体"/>
                <a:cs typeface="宋体"/>
              </a:rPr>
              <a:t>START: MOV </a:t>
            </a:r>
            <a:r>
              <a:rPr sz="1200" spc="-10" dirty="0">
                <a:latin typeface="宋体"/>
                <a:cs typeface="宋体"/>
              </a:rPr>
              <a:t>AX,DATA</a:t>
            </a:r>
            <a:endParaRPr sz="1200">
              <a:latin typeface="宋体"/>
              <a:cs typeface="宋体"/>
            </a:endParaRPr>
          </a:p>
          <a:p>
            <a:pPr marL="54737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宋体"/>
                <a:cs typeface="宋体"/>
              </a:rPr>
              <a:t>MOV </a:t>
            </a:r>
            <a:r>
              <a:rPr sz="1200" spc="-10" dirty="0">
                <a:latin typeface="宋体"/>
                <a:cs typeface="宋体"/>
              </a:rPr>
              <a:t>DS,AX</a:t>
            </a:r>
            <a:endParaRPr sz="1200">
              <a:latin typeface="宋体"/>
              <a:cs typeface="宋体"/>
            </a:endParaRPr>
          </a:p>
          <a:p>
            <a:pPr marL="547370" marR="919480">
              <a:lnSpc>
                <a:spcPct val="108300"/>
              </a:lnSpc>
              <a:tabLst>
                <a:tab pos="1004569" algn="l"/>
              </a:tabLst>
            </a:pPr>
            <a:r>
              <a:rPr sz="1200" spc="-25" dirty="0">
                <a:latin typeface="宋体"/>
                <a:cs typeface="宋体"/>
              </a:rPr>
              <a:t>xor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10" dirty="0">
                <a:latin typeface="宋体"/>
                <a:cs typeface="宋体"/>
              </a:rPr>
              <a:t>al,al </a:t>
            </a:r>
            <a:r>
              <a:rPr sz="1200" dirty="0">
                <a:latin typeface="宋体"/>
                <a:cs typeface="宋体"/>
              </a:rPr>
              <a:t>MOV </a:t>
            </a:r>
            <a:r>
              <a:rPr sz="1200" spc="-20" dirty="0">
                <a:latin typeface="宋体"/>
                <a:cs typeface="宋体"/>
              </a:rPr>
              <a:t>AL,X </a:t>
            </a:r>
            <a:r>
              <a:rPr sz="1200" dirty="0">
                <a:latin typeface="宋体"/>
                <a:cs typeface="宋体"/>
              </a:rPr>
              <a:t>ADD </a:t>
            </a:r>
            <a:r>
              <a:rPr sz="1200" spc="-20" dirty="0">
                <a:latin typeface="宋体"/>
                <a:cs typeface="宋体"/>
              </a:rPr>
              <a:t>AL,Y </a:t>
            </a:r>
            <a:r>
              <a:rPr sz="1200" dirty="0">
                <a:latin typeface="宋体"/>
                <a:cs typeface="宋体"/>
              </a:rPr>
              <a:t>SUB </a:t>
            </a:r>
            <a:r>
              <a:rPr sz="1200" spc="-10" dirty="0">
                <a:latin typeface="宋体"/>
                <a:cs typeface="宋体"/>
              </a:rPr>
              <a:t>AL,10 </a:t>
            </a:r>
            <a:r>
              <a:rPr sz="1200" dirty="0">
                <a:latin typeface="宋体"/>
                <a:cs typeface="宋体"/>
              </a:rPr>
              <a:t>MOV </a:t>
            </a:r>
            <a:r>
              <a:rPr sz="1200" spc="-20" dirty="0">
                <a:latin typeface="宋体"/>
                <a:cs typeface="宋体"/>
              </a:rPr>
              <a:t>z,AL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宋体"/>
              <a:cs typeface="宋体"/>
            </a:endParaRPr>
          </a:p>
          <a:p>
            <a:pPr marL="13970">
              <a:lnSpc>
                <a:spcPct val="100000"/>
              </a:lnSpc>
            </a:pPr>
            <a:r>
              <a:rPr sz="1200" dirty="0">
                <a:latin typeface="宋体"/>
                <a:cs typeface="宋体"/>
              </a:rPr>
              <a:t>CODE </a:t>
            </a:r>
            <a:r>
              <a:rPr sz="1200" spc="-20" dirty="0">
                <a:latin typeface="宋体"/>
                <a:cs typeface="宋体"/>
              </a:rPr>
              <a:t>ENDS</a:t>
            </a:r>
            <a:endParaRPr sz="1200">
              <a:latin typeface="宋体"/>
              <a:cs typeface="宋体"/>
            </a:endParaRPr>
          </a:p>
          <a:p>
            <a:pPr marL="54737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宋体"/>
                <a:cs typeface="宋体"/>
              </a:rPr>
              <a:t>END </a:t>
            </a:r>
            <a:r>
              <a:rPr sz="1200" spc="-10" dirty="0">
                <a:latin typeface="宋体"/>
                <a:cs typeface="宋体"/>
              </a:rPr>
              <a:t>START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4686" y="5860160"/>
            <a:ext cx="1706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宋体"/>
                <a:cs typeface="宋体"/>
              </a:rPr>
              <a:t>2.</a:t>
            </a:r>
            <a:r>
              <a:rPr sz="1200" spc="-26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小米兰亭"/>
                <a:cs typeface="小米兰亭"/>
              </a:rPr>
              <a:t>分支程序清单：</a:t>
            </a:r>
            <a:r>
              <a:rPr sz="1200" spc="-10" dirty="0">
                <a:solidFill>
                  <a:srgbClr val="FF0000"/>
                </a:solidFill>
                <a:latin typeface="宋体"/>
                <a:cs typeface="宋体"/>
              </a:rPr>
              <a:t>FENZHI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154292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宋体"/>
                <a:cs typeface="宋体"/>
              </a:rPr>
              <a:t>DATA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804" y="6139053"/>
            <a:ext cx="863600" cy="1214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spc="-10" dirty="0">
                <a:latin typeface="宋体"/>
                <a:cs typeface="宋体"/>
              </a:rPr>
              <a:t>SEGMENT</a:t>
            </a:r>
            <a:endParaRPr sz="1200">
              <a:latin typeface="宋体"/>
              <a:cs typeface="宋体"/>
            </a:endParaRPr>
          </a:p>
          <a:p>
            <a:pPr marL="316865" indent="-229235">
              <a:lnSpc>
                <a:spcPct val="100000"/>
              </a:lnSpc>
              <a:spcBef>
                <a:spcPts val="120"/>
              </a:spcBef>
              <a:buAutoNum type="alphaUcPeriod" startAt="24"/>
              <a:tabLst>
                <a:tab pos="316865" algn="l"/>
                <a:tab pos="317500" algn="l"/>
                <a:tab pos="621665" algn="l"/>
              </a:tabLst>
            </a:pPr>
            <a:r>
              <a:rPr sz="1200" spc="-25" dirty="0">
                <a:latin typeface="宋体"/>
                <a:cs typeface="宋体"/>
              </a:rPr>
              <a:t>DB</a:t>
            </a:r>
            <a:r>
              <a:rPr sz="1200" dirty="0">
                <a:latin typeface="宋体"/>
                <a:cs typeface="宋体"/>
              </a:rPr>
              <a:t>	-</a:t>
            </a:r>
            <a:r>
              <a:rPr sz="1200" spc="-25" dirty="0">
                <a:latin typeface="宋体"/>
                <a:cs typeface="宋体"/>
              </a:rPr>
              <a:t>25</a:t>
            </a:r>
            <a:endParaRPr sz="1200">
              <a:latin typeface="宋体"/>
              <a:cs typeface="宋体"/>
            </a:endParaRPr>
          </a:p>
          <a:p>
            <a:pPr marL="12700" marR="158115" indent="75565">
              <a:lnSpc>
                <a:spcPct val="108300"/>
              </a:lnSpc>
              <a:buAutoNum type="alphaUcPeriod" startAt="24"/>
              <a:tabLst>
                <a:tab pos="316865" algn="l"/>
                <a:tab pos="317500" algn="l"/>
                <a:tab pos="621665" algn="l"/>
              </a:tabLst>
            </a:pPr>
            <a:r>
              <a:rPr sz="1200" spc="-25" dirty="0">
                <a:latin typeface="宋体"/>
                <a:cs typeface="宋体"/>
              </a:rPr>
              <a:t>DW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50" dirty="0">
                <a:latin typeface="宋体"/>
                <a:cs typeface="宋体"/>
              </a:rPr>
              <a:t>? </a:t>
            </a:r>
            <a:r>
              <a:rPr sz="1200" spc="-20" dirty="0">
                <a:latin typeface="宋体"/>
                <a:cs typeface="宋体"/>
              </a:rPr>
              <a:t>ENDS </a:t>
            </a:r>
            <a:r>
              <a:rPr sz="1200" spc="-10" dirty="0">
                <a:latin typeface="宋体"/>
                <a:cs typeface="宋体"/>
              </a:rPr>
              <a:t>SEGMENT</a:t>
            </a:r>
            <a:endParaRPr sz="1200">
              <a:latin typeface="宋体"/>
              <a:cs typeface="宋体"/>
            </a:endParaRPr>
          </a:p>
          <a:p>
            <a:pPr marL="164465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宋体"/>
                <a:cs typeface="宋体"/>
              </a:rPr>
              <a:t>ASSUME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6733413"/>
            <a:ext cx="330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spc="-20" dirty="0">
                <a:latin typeface="宋体"/>
                <a:cs typeface="宋体"/>
              </a:rPr>
              <a:t>DATA CODE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954" y="7144892"/>
            <a:ext cx="1168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宋体"/>
                <a:cs typeface="宋体"/>
              </a:rPr>
              <a:t>CS:CODE,DS:DATA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353" y="7541132"/>
            <a:ext cx="154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002665" algn="l"/>
              </a:tabLst>
            </a:pPr>
            <a:r>
              <a:rPr sz="1200" spc="-10" dirty="0">
                <a:latin typeface="宋体"/>
                <a:cs typeface="宋体"/>
              </a:rPr>
              <a:t>START: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5" dirty="0">
                <a:latin typeface="宋体"/>
                <a:cs typeface="宋体"/>
              </a:rPr>
              <a:t>MOV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10" dirty="0">
                <a:latin typeface="宋体"/>
                <a:cs typeface="宋体"/>
              </a:rPr>
              <a:t>AX,DATA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954" y="7841741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25" dirty="0">
                <a:latin typeface="宋体"/>
                <a:cs typeface="宋体"/>
              </a:rPr>
              <a:t>MOV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10" dirty="0">
                <a:latin typeface="宋体"/>
                <a:cs typeface="宋体"/>
              </a:rPr>
              <a:t>DS,AX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6934" y="7841741"/>
            <a:ext cx="596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小米兰亭"/>
                <a:cs typeface="小米兰亭"/>
              </a:rPr>
              <a:t>；初始化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954" y="8436102"/>
            <a:ext cx="71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25" dirty="0">
                <a:latin typeface="宋体"/>
                <a:cs typeface="宋体"/>
              </a:rPr>
              <a:t>MOV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0" dirty="0">
                <a:latin typeface="宋体"/>
                <a:cs typeface="宋体"/>
              </a:rPr>
              <a:t>AL,X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934" y="8436102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小米兰亭"/>
                <a:cs typeface="小米兰亭"/>
              </a:rPr>
              <a:t>；</a:t>
            </a:r>
            <a:r>
              <a:rPr sz="1200" dirty="0">
                <a:latin typeface="宋体"/>
                <a:cs typeface="宋体"/>
              </a:rPr>
              <a:t>X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取到 </a:t>
            </a:r>
            <a:r>
              <a:rPr sz="1200" dirty="0">
                <a:latin typeface="宋体"/>
                <a:cs typeface="宋体"/>
              </a:rPr>
              <a:t>AL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50" dirty="0">
                <a:latin typeface="小米兰亭"/>
                <a:cs typeface="小米兰亭"/>
              </a:rPr>
              <a:t>中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954" y="8832341"/>
            <a:ext cx="71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25" dirty="0">
                <a:latin typeface="宋体"/>
                <a:cs typeface="宋体"/>
              </a:rPr>
              <a:t>CMP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0" dirty="0">
                <a:latin typeface="宋体"/>
                <a:cs typeface="宋体"/>
              </a:rPr>
              <a:t>AL,0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6934" y="8832341"/>
            <a:ext cx="139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小米兰亭"/>
                <a:cs typeface="小米兰亭"/>
              </a:rPr>
              <a:t>；</a:t>
            </a:r>
            <a:r>
              <a:rPr sz="1200" dirty="0">
                <a:latin typeface="宋体"/>
                <a:cs typeface="宋体"/>
              </a:rPr>
              <a:t>AL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中内容和 </a:t>
            </a:r>
            <a:r>
              <a:rPr sz="1200" dirty="0">
                <a:latin typeface="宋体"/>
                <a:cs typeface="宋体"/>
              </a:rPr>
              <a:t>0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25" dirty="0">
                <a:latin typeface="小米兰亭"/>
                <a:cs typeface="小米兰亭"/>
              </a:rPr>
              <a:t>比较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4954" y="9228581"/>
            <a:ext cx="63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25" dirty="0">
                <a:latin typeface="宋体"/>
                <a:cs typeface="宋体"/>
              </a:rPr>
              <a:t>JGE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5" dirty="0">
                <a:latin typeface="宋体"/>
                <a:cs typeface="宋体"/>
              </a:rPr>
              <a:t>BIG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6934" y="9228581"/>
            <a:ext cx="139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小米兰亭"/>
                <a:cs typeface="小米兰亭"/>
              </a:rPr>
              <a:t>；大于等于 </a:t>
            </a:r>
            <a:r>
              <a:rPr sz="1200" dirty="0">
                <a:latin typeface="宋体"/>
                <a:cs typeface="宋体"/>
              </a:rPr>
              <a:t>0</a:t>
            </a:r>
            <a:r>
              <a:rPr sz="1200" spc="-5" dirty="0">
                <a:latin typeface="小米兰亭"/>
                <a:cs typeface="小米兰亭"/>
              </a:rPr>
              <a:t>，转 </a:t>
            </a:r>
            <a:r>
              <a:rPr sz="1200" spc="-25" dirty="0">
                <a:latin typeface="宋体"/>
                <a:cs typeface="宋体"/>
              </a:rPr>
              <a:t>BIG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68703" y="1011588"/>
          <a:ext cx="3912235" cy="218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MOV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BL,-</a:t>
                      </a:r>
                      <a:r>
                        <a:rPr sz="1200" spc="-50" dirty="0">
                          <a:latin typeface="宋体"/>
                          <a:cs typeface="宋体"/>
                        </a:rPr>
                        <a:t>2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小米兰亭"/>
                          <a:cs typeface="小米兰亭"/>
                        </a:rPr>
                        <a:t>；否则为负数，－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2</a:t>
                      </a:r>
                      <a:r>
                        <a:rPr sz="1200" spc="-3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200" spc="-5" dirty="0">
                          <a:latin typeface="小米兰亭"/>
                          <a:cs typeface="小米兰亭"/>
                        </a:rPr>
                        <a:t>送 </a:t>
                      </a:r>
                      <a:r>
                        <a:rPr sz="1200" spc="-25" dirty="0">
                          <a:latin typeface="宋体"/>
                          <a:cs typeface="宋体"/>
                        </a:rPr>
                        <a:t>BL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JMP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宋体"/>
                          <a:cs typeface="宋体"/>
                        </a:rPr>
                        <a:t>EXIT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10" dirty="0">
                          <a:latin typeface="小米兰亭"/>
                          <a:cs typeface="小米兰亭"/>
                        </a:rPr>
                        <a:t>；转到结束位置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宋体"/>
                          <a:cs typeface="宋体"/>
                        </a:rPr>
                        <a:t>BIG: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JE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EE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小米兰亭"/>
                          <a:cs typeface="小米兰亭"/>
                        </a:rPr>
                        <a:t>；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AL</a:t>
                      </a:r>
                      <a:r>
                        <a:rPr sz="1200" spc="-3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200" spc="-5" dirty="0">
                          <a:latin typeface="小米兰亭"/>
                          <a:cs typeface="小米兰亭"/>
                        </a:rPr>
                        <a:t>中内容是否为 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0</a:t>
                      </a:r>
                      <a:r>
                        <a:rPr sz="1200" spc="-3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200" spc="-5" dirty="0">
                          <a:latin typeface="小米兰亭"/>
                          <a:cs typeface="小米兰亭"/>
                        </a:rPr>
                        <a:t>为 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0</a:t>
                      </a:r>
                      <a:r>
                        <a:rPr sz="1200" spc="-3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200" spc="-5" dirty="0">
                          <a:latin typeface="小米兰亭"/>
                          <a:cs typeface="小米兰亭"/>
                        </a:rPr>
                        <a:t>转 </a:t>
                      </a:r>
                      <a:r>
                        <a:rPr sz="1200" spc="-25" dirty="0">
                          <a:latin typeface="宋体"/>
                          <a:cs typeface="宋体"/>
                        </a:rPr>
                        <a:t>EE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MOV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宋体"/>
                          <a:cs typeface="宋体"/>
                        </a:rPr>
                        <a:t>BL,2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5" dirty="0">
                          <a:latin typeface="小米兰亭"/>
                          <a:cs typeface="小米兰亭"/>
                        </a:rPr>
                        <a:t>；否则为大于 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0</a:t>
                      </a:r>
                      <a:r>
                        <a:rPr sz="1200" dirty="0">
                          <a:latin typeface="小米兰亭"/>
                          <a:cs typeface="小米兰亭"/>
                        </a:rPr>
                        <a:t>，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2</a:t>
                      </a:r>
                      <a:r>
                        <a:rPr sz="1200" spc="-3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200" spc="-5" dirty="0">
                          <a:latin typeface="小米兰亭"/>
                          <a:cs typeface="小米兰亭"/>
                        </a:rPr>
                        <a:t>送 </a:t>
                      </a:r>
                      <a:r>
                        <a:rPr sz="1200" spc="-25" dirty="0">
                          <a:latin typeface="宋体"/>
                          <a:cs typeface="宋体"/>
                        </a:rPr>
                        <a:t>BL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JMP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宋体"/>
                          <a:cs typeface="宋体"/>
                        </a:rPr>
                        <a:t>EXIT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10" dirty="0">
                          <a:latin typeface="小米兰亭"/>
                          <a:cs typeface="小米兰亭"/>
                        </a:rPr>
                        <a:t>；转到结束位置</a:t>
                      </a:r>
                      <a:endParaRPr sz="1200">
                        <a:latin typeface="小米兰亭"/>
                        <a:cs typeface="小米兰亭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EE: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spc="-25" dirty="0">
                          <a:latin typeface="宋体"/>
                          <a:cs typeface="宋体"/>
                        </a:rPr>
                        <a:t>MOV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宋体"/>
                          <a:cs typeface="宋体"/>
                        </a:rPr>
                        <a:t>BL,0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144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小米兰亭"/>
                          <a:cs typeface="小米兰亭"/>
                        </a:rPr>
                        <a:t>；</a:t>
                      </a:r>
                      <a:r>
                        <a:rPr sz="1200" dirty="0">
                          <a:latin typeface="宋体"/>
                          <a:cs typeface="宋体"/>
                        </a:rPr>
                        <a:t>0</a:t>
                      </a:r>
                      <a:r>
                        <a:rPr sz="1200" spc="-30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200" spc="-5" dirty="0">
                          <a:latin typeface="小米兰亭"/>
                          <a:cs typeface="小米兰亭"/>
                        </a:rPr>
                        <a:t>送 </a:t>
                      </a:r>
                      <a:r>
                        <a:rPr sz="1200" spc="-25" dirty="0">
                          <a:latin typeface="宋体"/>
                          <a:cs typeface="宋体"/>
                        </a:rPr>
                        <a:t>BL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11553" y="3581527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926465" algn="l"/>
              </a:tabLst>
            </a:pPr>
            <a:r>
              <a:rPr sz="1200" spc="-10" dirty="0">
                <a:latin typeface="宋体"/>
                <a:cs typeface="宋体"/>
              </a:rPr>
              <a:t>EXIT: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5" dirty="0">
                <a:latin typeface="宋体"/>
                <a:cs typeface="宋体"/>
              </a:rPr>
              <a:t>MOV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20" dirty="0">
                <a:latin typeface="宋体"/>
                <a:cs typeface="宋体"/>
              </a:rPr>
              <a:t>Y,BL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0734" y="3581527"/>
            <a:ext cx="139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小米兰亭"/>
                <a:cs typeface="小米兰亭"/>
              </a:rPr>
              <a:t>；</a:t>
            </a:r>
            <a:r>
              <a:rPr sz="1200" dirty="0">
                <a:latin typeface="宋体"/>
                <a:cs typeface="宋体"/>
              </a:rPr>
              <a:t>BL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5" dirty="0">
                <a:latin typeface="小米兰亭"/>
                <a:cs typeface="小米兰亭"/>
              </a:rPr>
              <a:t>中内容送 </a:t>
            </a:r>
            <a:r>
              <a:rPr sz="1200" dirty="0">
                <a:latin typeface="宋体"/>
                <a:cs typeface="宋体"/>
              </a:rPr>
              <a:t>Y</a:t>
            </a:r>
            <a:r>
              <a:rPr sz="1200" spc="-300" dirty="0">
                <a:latin typeface="宋体"/>
                <a:cs typeface="宋体"/>
              </a:rPr>
              <a:t> </a:t>
            </a:r>
            <a:r>
              <a:rPr sz="1200" spc="-25" dirty="0">
                <a:latin typeface="小米兰亭"/>
                <a:cs typeface="小米兰亭"/>
              </a:rPr>
              <a:t>单元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353" y="4073778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宋体"/>
                <a:cs typeface="宋体"/>
              </a:rPr>
              <a:t>CODE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4073778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宋体"/>
                <a:cs typeface="宋体"/>
              </a:rPr>
              <a:t>ENDS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4374006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25" dirty="0">
                <a:latin typeface="宋体"/>
                <a:cs typeface="宋体"/>
              </a:rPr>
              <a:t>END</a:t>
            </a:r>
            <a:r>
              <a:rPr sz="1200" dirty="0">
                <a:latin typeface="宋体"/>
                <a:cs typeface="宋体"/>
              </a:rPr>
              <a:t>	</a:t>
            </a:r>
            <a:r>
              <a:rPr sz="1200" spc="-10" dirty="0">
                <a:latin typeface="宋体"/>
                <a:cs typeface="宋体"/>
              </a:rPr>
              <a:t>START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8834" y="4374006"/>
            <a:ext cx="749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小米兰亭"/>
                <a:cs typeface="小米兰亭"/>
              </a:rPr>
              <a:t>；汇编结束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686" y="5017134"/>
            <a:ext cx="2240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宋体"/>
                <a:cs typeface="宋体"/>
              </a:rPr>
              <a:t>3.</a:t>
            </a:r>
            <a:r>
              <a:rPr sz="1200" spc="-26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200" dirty="0">
                <a:solidFill>
                  <a:srgbClr val="FF0000"/>
                </a:solidFill>
                <a:latin typeface="小米兰亭"/>
                <a:cs typeface="小米兰亭"/>
              </a:rPr>
              <a:t>循环程序清单：（略）</a:t>
            </a:r>
            <a:r>
              <a:rPr sz="1200" spc="-15" dirty="0">
                <a:solidFill>
                  <a:srgbClr val="FF0000"/>
                </a:solidFill>
                <a:latin typeface="小米兰亭"/>
                <a:cs typeface="小米兰亭"/>
              </a:rPr>
              <a:t>自行提供</a:t>
            </a:r>
            <a:endParaRPr sz="1200">
              <a:latin typeface="小米兰亭"/>
              <a:cs typeface="小米兰亭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1966" y="6300596"/>
            <a:ext cx="975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等线"/>
                <a:cs typeface="等线"/>
              </a:rPr>
              <a:t>04</a:t>
            </a:r>
            <a:r>
              <a:rPr sz="2200" spc="-35" dirty="0">
                <a:latin typeface="等线"/>
                <a:cs typeface="等线"/>
              </a:rPr>
              <a:t> </a:t>
            </a:r>
            <a:r>
              <a:rPr sz="2200" spc="-20" dirty="0">
                <a:latin typeface="等线"/>
                <a:cs typeface="等线"/>
              </a:rPr>
              <a:t>BIOS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604" y="6510299"/>
            <a:ext cx="3404870" cy="1068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200" spc="-10" dirty="0">
                <a:latin typeface="等线"/>
                <a:cs typeface="等线"/>
              </a:rPr>
              <a:t>;Tio.asm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spc="-10" dirty="0">
                <a:latin typeface="等线"/>
                <a:cs typeface="等线"/>
              </a:rPr>
              <a:t>;</a:t>
            </a:r>
            <a:r>
              <a:rPr sz="2200" spc="-30" dirty="0">
                <a:latin typeface="小米兰亭"/>
                <a:cs typeface="小米兰亭"/>
              </a:rPr>
              <a:t>基</a:t>
            </a:r>
            <a:r>
              <a:rPr sz="2200" dirty="0">
                <a:latin typeface="小米兰亭"/>
                <a:cs typeface="小米兰亭"/>
              </a:rPr>
              <a:t>本</a:t>
            </a:r>
            <a:r>
              <a:rPr sz="2200" spc="-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I/O</a:t>
            </a:r>
            <a:r>
              <a:rPr sz="2200" spc="-50" dirty="0">
                <a:latin typeface="等线"/>
                <a:cs typeface="等线"/>
              </a:rPr>
              <a:t> </a:t>
            </a:r>
            <a:r>
              <a:rPr sz="2200" spc="-25" dirty="0">
                <a:latin typeface="小米兰亭"/>
                <a:cs typeface="小米兰亭"/>
              </a:rPr>
              <a:t>接</a:t>
            </a:r>
            <a:r>
              <a:rPr sz="2200" spc="-30" dirty="0">
                <a:latin typeface="小米兰亭"/>
                <a:cs typeface="小米兰亭"/>
              </a:rPr>
              <a:t>口电路</a:t>
            </a:r>
            <a:r>
              <a:rPr sz="2200" spc="-25" dirty="0">
                <a:latin typeface="小米兰亭"/>
                <a:cs typeface="小米兰亭"/>
              </a:rPr>
              <a:t>设计</a:t>
            </a:r>
            <a:r>
              <a:rPr sz="2200" spc="-30" dirty="0">
                <a:latin typeface="小米兰亭"/>
                <a:cs typeface="小米兰亭"/>
              </a:rPr>
              <a:t>实</a:t>
            </a:r>
            <a:r>
              <a:rPr sz="2200" spc="-60" dirty="0">
                <a:latin typeface="小米兰亭"/>
                <a:cs typeface="小米兰亭"/>
              </a:rPr>
              <a:t>验</a:t>
            </a:r>
            <a:endParaRPr sz="2200">
              <a:latin typeface="小米兰亭"/>
              <a:cs typeface="小米兰亭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604" y="8209026"/>
            <a:ext cx="5298440" cy="142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等线"/>
                <a:cs typeface="等线"/>
              </a:rPr>
              <a:t>;***************</a:t>
            </a:r>
            <a:r>
              <a:rPr sz="2200" spc="-30" dirty="0">
                <a:latin typeface="小米兰亭"/>
                <a:cs typeface="小米兰亭"/>
              </a:rPr>
              <a:t>根</a:t>
            </a:r>
            <a:r>
              <a:rPr sz="2200" dirty="0">
                <a:latin typeface="小米兰亭"/>
                <a:cs typeface="小米兰亭"/>
              </a:rPr>
              <a:t>据</a:t>
            </a:r>
            <a:r>
              <a:rPr sz="2200" spc="50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CHECK</a:t>
            </a:r>
            <a:r>
              <a:rPr sz="2200" spc="5" dirty="0">
                <a:latin typeface="等线"/>
                <a:cs typeface="等线"/>
              </a:rPr>
              <a:t> </a:t>
            </a:r>
            <a:r>
              <a:rPr sz="2200" spc="-30" dirty="0">
                <a:latin typeface="小米兰亭"/>
                <a:cs typeface="小米兰亭"/>
              </a:rPr>
              <a:t>配置</a:t>
            </a:r>
            <a:r>
              <a:rPr sz="2200" spc="-25" dirty="0">
                <a:latin typeface="小米兰亭"/>
                <a:cs typeface="小米兰亭"/>
              </a:rPr>
              <a:t>信息</a:t>
            </a:r>
            <a:r>
              <a:rPr sz="2200" spc="-30" dirty="0">
                <a:latin typeface="小米兰亭"/>
                <a:cs typeface="小米兰亭"/>
              </a:rPr>
              <a:t>修改</a:t>
            </a:r>
            <a:r>
              <a:rPr sz="2200" spc="-50" dirty="0">
                <a:latin typeface="小米兰亭"/>
                <a:cs typeface="小米兰亭"/>
              </a:rPr>
              <a:t>下</a:t>
            </a:r>
            <a:endParaRPr sz="2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200" spc="-30" dirty="0">
                <a:latin typeface="小米兰亭"/>
                <a:cs typeface="小米兰亭"/>
              </a:rPr>
              <a:t>列符号</a:t>
            </a:r>
            <a:r>
              <a:rPr sz="2200" spc="-20" dirty="0">
                <a:latin typeface="小米兰亭"/>
                <a:cs typeface="小米兰亭"/>
              </a:rPr>
              <a:t>值</a:t>
            </a:r>
            <a:r>
              <a:rPr sz="2200" spc="-10" dirty="0">
                <a:latin typeface="等线"/>
                <a:cs typeface="等线"/>
              </a:rPr>
              <a:t>*******************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1868805" algn="l"/>
                <a:tab pos="2831465" algn="l"/>
                <a:tab pos="5221605" algn="l"/>
              </a:tabLst>
            </a:pPr>
            <a:r>
              <a:rPr sz="2200" spc="-20" dirty="0">
                <a:latin typeface="等线"/>
                <a:cs typeface="等线"/>
              </a:rPr>
              <a:t>IOY0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EQU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0D000H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50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200"/>
            <a:ext cx="5298440" cy="59182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30" dirty="0">
                <a:latin typeface="小米兰亭"/>
                <a:cs typeface="小米兰亭"/>
              </a:rPr>
              <a:t>片</a:t>
            </a:r>
            <a:r>
              <a:rPr sz="2200" dirty="0">
                <a:latin typeface="小米兰亭"/>
                <a:cs typeface="小米兰亭"/>
              </a:rPr>
              <a:t>选</a:t>
            </a:r>
            <a:r>
              <a:rPr sz="2200" spc="-1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IOY0</a:t>
            </a:r>
            <a:r>
              <a:rPr sz="2200" spc="-50" dirty="0">
                <a:latin typeface="等线"/>
                <a:cs typeface="等线"/>
              </a:rPr>
              <a:t> </a:t>
            </a:r>
            <a:r>
              <a:rPr sz="2200" spc="-25" dirty="0">
                <a:latin typeface="小米兰亭"/>
                <a:cs typeface="小米兰亭"/>
              </a:rPr>
              <a:t>对</a:t>
            </a:r>
            <a:r>
              <a:rPr sz="2200" spc="-30" dirty="0">
                <a:latin typeface="小米兰亭"/>
                <a:cs typeface="小米兰亭"/>
              </a:rPr>
              <a:t>应的端</a:t>
            </a:r>
            <a:r>
              <a:rPr sz="2200" spc="-25" dirty="0">
                <a:latin typeface="小米兰亭"/>
                <a:cs typeface="小米兰亭"/>
              </a:rPr>
              <a:t>口始</a:t>
            </a:r>
            <a:r>
              <a:rPr sz="2200" spc="-30" dirty="0">
                <a:latin typeface="小米兰亭"/>
                <a:cs typeface="小米兰亭"/>
              </a:rPr>
              <a:t>地</a:t>
            </a:r>
            <a:r>
              <a:rPr sz="2200" spc="-50" dirty="0">
                <a:latin typeface="小米兰亭"/>
                <a:cs typeface="小米兰亭"/>
              </a:rPr>
              <a:t>址</a:t>
            </a:r>
            <a:endParaRPr sz="2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1865630" algn="l"/>
                <a:tab pos="2828290" algn="l"/>
                <a:tab pos="5219065" algn="l"/>
              </a:tabLst>
            </a:pPr>
            <a:r>
              <a:rPr sz="2200" spc="-20" dirty="0">
                <a:latin typeface="等线"/>
                <a:cs typeface="等线"/>
              </a:rPr>
              <a:t>IOY1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EQU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0D040H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50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00" spc="-30" dirty="0">
                <a:latin typeface="小米兰亭"/>
                <a:cs typeface="小米兰亭"/>
              </a:rPr>
              <a:t>片</a:t>
            </a:r>
            <a:r>
              <a:rPr sz="2200" dirty="0">
                <a:latin typeface="小米兰亭"/>
                <a:cs typeface="小米兰亭"/>
              </a:rPr>
              <a:t>选</a:t>
            </a:r>
            <a:r>
              <a:rPr sz="2200" spc="-1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IOY1</a:t>
            </a:r>
            <a:r>
              <a:rPr sz="2200" spc="-50" dirty="0">
                <a:latin typeface="等线"/>
                <a:cs typeface="等线"/>
              </a:rPr>
              <a:t> </a:t>
            </a:r>
            <a:r>
              <a:rPr sz="2200" spc="-25" dirty="0">
                <a:latin typeface="小米兰亭"/>
                <a:cs typeface="小米兰亭"/>
              </a:rPr>
              <a:t>对</a:t>
            </a:r>
            <a:r>
              <a:rPr sz="2200" spc="-30" dirty="0">
                <a:latin typeface="小米兰亭"/>
                <a:cs typeface="小米兰亭"/>
              </a:rPr>
              <a:t>应的端</a:t>
            </a:r>
            <a:r>
              <a:rPr sz="2200" spc="-25" dirty="0">
                <a:latin typeface="小米兰亭"/>
                <a:cs typeface="小米兰亭"/>
              </a:rPr>
              <a:t>口始</a:t>
            </a:r>
            <a:r>
              <a:rPr sz="2200" spc="-30" dirty="0">
                <a:latin typeface="小米兰亭"/>
                <a:cs typeface="小米兰亭"/>
              </a:rPr>
              <a:t>地</a:t>
            </a:r>
            <a:r>
              <a:rPr sz="2200" spc="-50" dirty="0">
                <a:latin typeface="小米兰亭"/>
                <a:cs typeface="小米兰亭"/>
              </a:rPr>
              <a:t>址</a:t>
            </a:r>
            <a:endParaRPr sz="2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00" spc="-10" dirty="0">
                <a:latin typeface="等线"/>
                <a:cs typeface="等线"/>
              </a:rPr>
              <a:t>;*********************************************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latin typeface="等线"/>
                <a:cs typeface="等线"/>
              </a:rPr>
              <a:t>********************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002155" algn="l"/>
                <a:tab pos="2979420" algn="l"/>
                <a:tab pos="5223510" algn="l"/>
              </a:tabLst>
            </a:pPr>
            <a:r>
              <a:rPr sz="2200" spc="-10" dirty="0">
                <a:latin typeface="等线"/>
                <a:cs typeface="等线"/>
              </a:rPr>
              <a:t>MYIO_A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EQU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IOY0+00H*4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50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00" spc="-30" dirty="0">
                <a:latin typeface="小米兰亭"/>
                <a:cs typeface="小米兰亭"/>
              </a:rPr>
              <a:t>基本输</a:t>
            </a:r>
            <a:r>
              <a:rPr sz="2200" spc="-25" dirty="0">
                <a:latin typeface="小米兰亭"/>
                <a:cs typeface="小米兰亭"/>
              </a:rPr>
              <a:t>入输</a:t>
            </a:r>
            <a:r>
              <a:rPr sz="2200" spc="-30" dirty="0">
                <a:latin typeface="小米兰亭"/>
                <a:cs typeface="小米兰亭"/>
              </a:rPr>
              <a:t>出单</a:t>
            </a:r>
            <a:r>
              <a:rPr sz="2200" dirty="0">
                <a:latin typeface="小米兰亭"/>
                <a:cs typeface="小米兰亭"/>
              </a:rPr>
              <a:t>元</a:t>
            </a:r>
            <a:r>
              <a:rPr sz="2200" spc="30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A</a:t>
            </a:r>
            <a:r>
              <a:rPr sz="2200" spc="-20" dirty="0">
                <a:latin typeface="等线"/>
                <a:cs typeface="等线"/>
              </a:rPr>
              <a:t> </a:t>
            </a:r>
            <a:r>
              <a:rPr sz="2200" spc="-25" dirty="0">
                <a:latin typeface="小米兰亭"/>
                <a:cs typeface="小米兰亭"/>
              </a:rPr>
              <a:t>组</a:t>
            </a:r>
            <a:r>
              <a:rPr sz="2200" spc="-30" dirty="0">
                <a:latin typeface="小米兰亭"/>
                <a:cs typeface="小米兰亭"/>
              </a:rPr>
              <a:t>端口地</a:t>
            </a:r>
            <a:r>
              <a:rPr sz="2200" spc="-50" dirty="0">
                <a:latin typeface="小米兰亭"/>
                <a:cs typeface="小米兰亭"/>
              </a:rPr>
              <a:t>址</a:t>
            </a:r>
            <a:endParaRPr sz="2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1986914" algn="l"/>
                <a:tab pos="2967355" algn="l"/>
                <a:tab pos="5219065" algn="l"/>
              </a:tabLst>
            </a:pPr>
            <a:r>
              <a:rPr sz="2200" spc="-10" dirty="0">
                <a:latin typeface="等线"/>
                <a:cs typeface="等线"/>
              </a:rPr>
              <a:t>MYIO_B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25" dirty="0">
                <a:latin typeface="等线"/>
                <a:cs typeface="等线"/>
              </a:rPr>
              <a:t>EQU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IOY1+00H*4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50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00" spc="-30" dirty="0">
                <a:latin typeface="小米兰亭"/>
                <a:cs typeface="小米兰亭"/>
              </a:rPr>
              <a:t>基本输</a:t>
            </a:r>
            <a:r>
              <a:rPr sz="2200" spc="-25" dirty="0">
                <a:latin typeface="小米兰亭"/>
                <a:cs typeface="小米兰亭"/>
              </a:rPr>
              <a:t>入输</a:t>
            </a:r>
            <a:r>
              <a:rPr sz="2200" spc="-30" dirty="0">
                <a:latin typeface="小米兰亭"/>
                <a:cs typeface="小米兰亭"/>
              </a:rPr>
              <a:t>出单</a:t>
            </a:r>
            <a:r>
              <a:rPr sz="2200" dirty="0">
                <a:latin typeface="小米兰亭"/>
                <a:cs typeface="小米兰亭"/>
              </a:rPr>
              <a:t>元</a:t>
            </a:r>
            <a:r>
              <a:rPr sz="2200" spc="30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B</a:t>
            </a:r>
            <a:r>
              <a:rPr sz="2200" spc="-30" dirty="0">
                <a:latin typeface="等线"/>
                <a:cs typeface="等线"/>
              </a:rPr>
              <a:t> </a:t>
            </a:r>
            <a:r>
              <a:rPr sz="2200" spc="-30" dirty="0">
                <a:latin typeface="小米兰亭"/>
                <a:cs typeface="小米兰亭"/>
              </a:rPr>
              <a:t>组端口地</a:t>
            </a:r>
            <a:r>
              <a:rPr sz="2200" spc="-50" dirty="0">
                <a:latin typeface="小米兰亭"/>
                <a:cs typeface="小米兰亭"/>
              </a:rPr>
              <a:t>址</a:t>
            </a:r>
            <a:endParaRPr sz="2200">
              <a:latin typeface="小米兰亭"/>
              <a:cs typeface="小米兰亭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小米兰亭"/>
              <a:cs typeface="小米兰亭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等线"/>
                <a:cs typeface="等线"/>
              </a:rPr>
              <a:t>STACK1</a:t>
            </a:r>
            <a:r>
              <a:rPr sz="2200" spc="-114" dirty="0">
                <a:latin typeface="等线"/>
                <a:cs typeface="等线"/>
              </a:rPr>
              <a:t> </a:t>
            </a:r>
            <a:r>
              <a:rPr sz="2200" dirty="0">
                <a:latin typeface="等线"/>
                <a:cs typeface="等线"/>
              </a:rPr>
              <a:t>SEGMENT</a:t>
            </a:r>
            <a:r>
              <a:rPr sz="2200" spc="-90" dirty="0">
                <a:latin typeface="等线"/>
                <a:cs typeface="等线"/>
              </a:rPr>
              <a:t> </a:t>
            </a:r>
            <a:r>
              <a:rPr sz="2200" spc="-10" dirty="0">
                <a:latin typeface="等线"/>
                <a:cs typeface="等线"/>
              </a:rPr>
              <a:t>STACK</a:t>
            </a:r>
            <a:endParaRPr sz="2200">
              <a:latin typeface="等线"/>
              <a:cs typeface="等线"/>
            </a:endParaRPr>
          </a:p>
          <a:p>
            <a:pPr marL="12700" marR="2300605" indent="1115060">
              <a:lnSpc>
                <a:spcPct val="118200"/>
              </a:lnSpc>
            </a:pPr>
            <a:r>
              <a:rPr sz="2200" dirty="0">
                <a:latin typeface="等线"/>
                <a:cs typeface="等线"/>
              </a:rPr>
              <a:t>DW</a:t>
            </a:r>
            <a:r>
              <a:rPr sz="2200" spc="-45" dirty="0">
                <a:latin typeface="等线"/>
                <a:cs typeface="等线"/>
              </a:rPr>
              <a:t> </a:t>
            </a:r>
            <a:r>
              <a:rPr sz="2200" dirty="0">
                <a:latin typeface="等线"/>
                <a:cs typeface="等线"/>
              </a:rPr>
              <a:t>256</a:t>
            </a:r>
            <a:r>
              <a:rPr sz="2200" spc="-30" dirty="0">
                <a:latin typeface="等线"/>
                <a:cs typeface="等线"/>
              </a:rPr>
              <a:t> </a:t>
            </a:r>
            <a:r>
              <a:rPr sz="2200" spc="-10" dirty="0">
                <a:latin typeface="等线"/>
                <a:cs typeface="等线"/>
              </a:rPr>
              <a:t>DUP(?) </a:t>
            </a:r>
            <a:r>
              <a:rPr sz="2200" dirty="0">
                <a:latin typeface="等线"/>
                <a:cs typeface="等线"/>
              </a:rPr>
              <a:t>STACK1</a:t>
            </a:r>
            <a:r>
              <a:rPr sz="2200" spc="-95" dirty="0">
                <a:latin typeface="等线"/>
                <a:cs typeface="等线"/>
              </a:rPr>
              <a:t> </a:t>
            </a:r>
            <a:r>
              <a:rPr sz="2200" spc="-20" dirty="0">
                <a:latin typeface="等线"/>
                <a:cs typeface="等线"/>
              </a:rPr>
              <a:t>ENDS</a:t>
            </a:r>
            <a:endParaRPr sz="22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180477"/>
            <a:ext cx="3662045" cy="21323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dirty="0">
                <a:latin typeface="等线"/>
                <a:cs typeface="等线"/>
              </a:rPr>
              <a:t>CODE</a:t>
            </a:r>
            <a:r>
              <a:rPr sz="2200" spc="-55" dirty="0">
                <a:latin typeface="等线"/>
                <a:cs typeface="等线"/>
              </a:rPr>
              <a:t> </a:t>
            </a:r>
            <a:r>
              <a:rPr sz="2200" spc="-10" dirty="0">
                <a:latin typeface="等线"/>
                <a:cs typeface="等线"/>
              </a:rPr>
              <a:t>SEGMENT</a:t>
            </a:r>
            <a:endParaRPr sz="2200">
              <a:latin typeface="等线"/>
              <a:cs typeface="等线"/>
            </a:endParaRPr>
          </a:p>
          <a:p>
            <a:pPr marL="1129665">
              <a:lnSpc>
                <a:spcPct val="100000"/>
              </a:lnSpc>
              <a:spcBef>
                <a:spcPts val="484"/>
              </a:spcBef>
            </a:pPr>
            <a:r>
              <a:rPr sz="2200" dirty="0">
                <a:latin typeface="等线"/>
                <a:cs typeface="等线"/>
              </a:rPr>
              <a:t>ASSUME</a:t>
            </a:r>
            <a:r>
              <a:rPr sz="2200" spc="-105" dirty="0">
                <a:latin typeface="等线"/>
                <a:cs typeface="等线"/>
              </a:rPr>
              <a:t> </a:t>
            </a:r>
            <a:r>
              <a:rPr sz="2200" spc="-10" dirty="0">
                <a:latin typeface="等线"/>
                <a:cs typeface="等线"/>
              </a:rPr>
              <a:t>CS:CODE</a:t>
            </a:r>
            <a:endParaRPr sz="2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tabLst>
                <a:tab pos="1863725" algn="l"/>
              </a:tabLst>
            </a:pPr>
            <a:r>
              <a:rPr sz="2200" dirty="0">
                <a:latin typeface="等线"/>
                <a:cs typeface="等线"/>
              </a:rPr>
              <a:t>START:</a:t>
            </a:r>
            <a:r>
              <a:rPr sz="2200" spc="210" dirty="0">
                <a:latin typeface="等线"/>
                <a:cs typeface="等线"/>
              </a:rPr>
              <a:t> </a:t>
            </a:r>
            <a:r>
              <a:rPr sz="2200" spc="-25" dirty="0">
                <a:latin typeface="等线"/>
                <a:cs typeface="等线"/>
              </a:rPr>
              <a:t>MOV</a:t>
            </a:r>
            <a:r>
              <a:rPr sz="2200" dirty="0">
                <a:latin typeface="等线"/>
                <a:cs typeface="等线"/>
              </a:rPr>
              <a:t>	</a:t>
            </a:r>
            <a:r>
              <a:rPr sz="2200" spc="-10" dirty="0">
                <a:latin typeface="等线"/>
                <a:cs typeface="等线"/>
              </a:rPr>
              <a:t>DX,MYIO_A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00" spc="-30" dirty="0">
                <a:latin typeface="小米兰亭"/>
                <a:cs typeface="小米兰亭"/>
              </a:rPr>
              <a:t>读写基</a:t>
            </a:r>
            <a:r>
              <a:rPr sz="2200" dirty="0">
                <a:latin typeface="小米兰亭"/>
                <a:cs typeface="小米兰亭"/>
              </a:rPr>
              <a:t>本</a:t>
            </a:r>
            <a:r>
              <a:rPr sz="2200" spc="-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I/O</a:t>
            </a:r>
            <a:r>
              <a:rPr sz="2200" spc="-50" dirty="0">
                <a:latin typeface="等线"/>
                <a:cs typeface="等线"/>
              </a:rPr>
              <a:t> </a:t>
            </a:r>
            <a:r>
              <a:rPr sz="2200" spc="-30" dirty="0">
                <a:latin typeface="小米兰亭"/>
                <a:cs typeface="小米兰亭"/>
              </a:rPr>
              <a:t>单</a:t>
            </a:r>
            <a:r>
              <a:rPr sz="2200" dirty="0">
                <a:latin typeface="小米兰亭"/>
                <a:cs typeface="小米兰亭"/>
              </a:rPr>
              <a:t>元</a:t>
            </a:r>
            <a:r>
              <a:rPr sz="2200" spc="-15" dirty="0">
                <a:latin typeface="小米兰亭"/>
                <a:cs typeface="小米兰亭"/>
              </a:rPr>
              <a:t> </a:t>
            </a:r>
            <a:r>
              <a:rPr sz="2200" dirty="0">
                <a:latin typeface="等线"/>
                <a:cs typeface="等线"/>
              </a:rPr>
              <a:t>A</a:t>
            </a:r>
            <a:r>
              <a:rPr sz="2200" spc="-70" dirty="0">
                <a:latin typeface="等线"/>
                <a:cs typeface="等线"/>
              </a:rPr>
              <a:t> </a:t>
            </a:r>
            <a:r>
              <a:rPr sz="2200" spc="-25" dirty="0">
                <a:latin typeface="小米兰亭"/>
                <a:cs typeface="小米兰亭"/>
              </a:rPr>
              <a:t>组</a:t>
            </a:r>
            <a:r>
              <a:rPr sz="2200" spc="-30" dirty="0">
                <a:latin typeface="小米兰亭"/>
                <a:cs typeface="小米兰亭"/>
              </a:rPr>
              <a:t>的端</a:t>
            </a:r>
            <a:r>
              <a:rPr sz="2200" spc="-50" dirty="0">
                <a:latin typeface="小米兰亭"/>
                <a:cs typeface="小米兰亭"/>
              </a:rPr>
              <a:t>口</a:t>
            </a:r>
            <a:endParaRPr sz="2200">
              <a:latin typeface="小米兰亭"/>
              <a:cs typeface="小米兰亭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236" y="8431529"/>
            <a:ext cx="86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等线"/>
                <a:cs typeface="等线"/>
              </a:rPr>
              <a:t>;</a:t>
            </a:r>
            <a:endParaRPr sz="22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3189</Words>
  <Application>Microsoft Office PowerPoint</Application>
  <PresentationFormat>自定义</PresentationFormat>
  <Paragraphs>661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等线</vt:lpstr>
      <vt:lpstr>黑体</vt:lpstr>
      <vt:lpstr>宋体</vt:lpstr>
      <vt:lpstr>小米兰亭</vt:lpstr>
      <vt:lpstr>幼圆</vt:lpstr>
      <vt:lpstr>Arial</vt:lpstr>
      <vt:lpstr>Calibri</vt:lpstr>
      <vt:lpstr>Tahoma</vt:lpstr>
      <vt:lpstr>Times New Roman</vt:lpstr>
      <vt:lpstr>Wingdings</vt:lpstr>
      <vt:lpstr>Office Theme</vt:lpstr>
      <vt:lpstr>Slit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“未来汇编” 界面</vt:lpstr>
      <vt:lpstr>PowerPoint 演示文稿</vt:lpstr>
      <vt:lpstr>PowerPoint 演示文稿</vt:lpstr>
      <vt:lpstr>“Debug”窗口</vt:lpstr>
      <vt:lpstr>PowerPoint 演示文稿</vt:lpstr>
      <vt:lpstr>最基本的代码程序编写</vt:lpstr>
      <vt:lpstr>假定DS=3000H，SS=2000H,ES=1000H，SI=00A0H，BX=0100H，BP=0200H，数据变量VAL 的偏移地址为0050H，请指出下列指令源操作数寻址方式？如在存储器中请写出其物理地址是多少？</vt:lpstr>
      <vt:lpstr>实验报告</vt:lpstr>
      <vt:lpstr>PowerPoint 演示文稿</vt:lpstr>
      <vt:lpstr>PowerPoint 演示文稿</vt:lpstr>
      <vt:lpstr>           PUSH  CX            PUSH  BX            POP   AX            POP    DX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微机原理与接口应用实验</dc:title>
  <dc:creator>jsj</dc:creator>
  <cp:lastModifiedBy>Yang kyle</cp:lastModifiedBy>
  <cp:revision>2</cp:revision>
  <dcterms:created xsi:type="dcterms:W3CDTF">2023-03-05T17:34:19Z</dcterms:created>
  <dcterms:modified xsi:type="dcterms:W3CDTF">2023-03-05T17:35:31Z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2023-03-06T00:00:00Z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2023-03-05T00:00:00Z</vt:filetime>
  </property>
</Properties>
</file>