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28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A9"/>
    <a:srgbClr val="009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92" y="78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14383-4171-46DF-8271-C84919E67803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597B6-5CF8-4AF5-B594-DEA44DEBD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93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597B6-5CF8-4AF5-B594-DEA44DEBD6A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0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597B6-5CF8-4AF5-B594-DEA44DEBD6A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20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FD4F-1638-498F-9AE2-37F58845ABA9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1D80-708F-4500-A9D8-5E1FDDA4A8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FD4F-1638-498F-9AE2-37F58845ABA9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1D80-708F-4500-A9D8-5E1FDDA4A8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FD4F-1638-498F-9AE2-37F58845ABA9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1D80-708F-4500-A9D8-5E1FDDA4A8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  <a:t>2020/2/24</a:t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  <a:t>‹#›</a:t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V="1">
            <a:off x="-42001" y="958701"/>
            <a:ext cx="12276000" cy="8667"/>
          </a:xfrm>
          <a:prstGeom prst="line">
            <a:avLst/>
          </a:prstGeom>
          <a:ln w="76200">
            <a:solidFill>
              <a:srgbClr val="00B4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534978" y="326322"/>
            <a:ext cx="982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绪  论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856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FD4F-1638-498F-9AE2-37F58845ABA9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1D80-708F-4500-A9D8-5E1FDDA4A8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FD4F-1638-498F-9AE2-37F58845ABA9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1D80-708F-4500-A9D8-5E1FDDA4A8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FD4F-1638-498F-9AE2-37F58845ABA9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1D80-708F-4500-A9D8-5E1FDDA4A8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FD4F-1638-498F-9AE2-37F58845ABA9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1D80-708F-4500-A9D8-5E1FDDA4A8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FD4F-1638-498F-9AE2-37F58845ABA9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1D80-708F-4500-A9D8-5E1FDDA4A8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FD4F-1638-498F-9AE2-37F58845ABA9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1D80-708F-4500-A9D8-5E1FDDA4A8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FD4F-1638-498F-9AE2-37F58845ABA9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1D80-708F-4500-A9D8-5E1FDDA4A8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FD4F-1638-498F-9AE2-37F58845ABA9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1D80-708F-4500-A9D8-5E1FDDA4A8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AFD4F-1638-498F-9AE2-37F58845ABA9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91D80-708F-4500-A9D8-5E1FDDA4A8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4896423" y="6488668"/>
            <a:ext cx="2326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latin typeface="Verdana" panose="020B0604030504040204" pitchFamily="34" charset="0"/>
              <a:ea typeface="Yu Gothic" pitchFamily="34" charset="-128"/>
              <a:cs typeface="Verdana" panose="020B060403050404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69911" y="3769490"/>
            <a:ext cx="6181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组  织  学  和   胚   胎    学</a:t>
            </a:r>
            <a:endParaRPr lang="zh-CN" altLang="en-US" dirty="0">
              <a:solidFill>
                <a:schemeClr val="bg1"/>
              </a:solidFill>
              <a:latin typeface="Verdana" panose="020B0604030504040204" pitchFamily="34" charset="0"/>
              <a:ea typeface="Yu Gothic" pitchFamily="34" charset="-128"/>
              <a:cs typeface="Verdana" panose="020B060403050404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570970" y="1946737"/>
            <a:ext cx="13191066" cy="2319867"/>
          </a:xfrm>
          <a:prstGeom prst="rect">
            <a:avLst/>
          </a:prstGeom>
          <a:solidFill>
            <a:srgbClr val="00B4A9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968868" y="2540783"/>
            <a:ext cx="61812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绪  论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0222" y="28515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4427"/>
              </a:spcAft>
            </a:pPr>
            <a:r>
              <a:rPr lang="zh-CN" altLang="en-US" dirty="0">
                <a:latin typeface="MingLiU"/>
                <a:ea typeface="MingLiU"/>
              </a:rPr>
              <a:t>物联网概论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23772" y="1900963"/>
            <a:ext cx="5117682" cy="44368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>
              <a:spcAft>
                <a:spcPts val="4300"/>
              </a:spcAft>
            </a:pPr>
            <a:r>
              <a:rPr lang="en-US" sz="2650" dirty="0">
                <a:latin typeface="+mn-ea"/>
              </a:rPr>
              <a:t>1.3.2</a:t>
            </a:r>
            <a:r>
              <a:rPr lang="zh-CN" altLang="en-US" sz="2650" dirty="0">
                <a:latin typeface="+mn-ea"/>
              </a:rPr>
              <a:t>物联网国外发展概况</a:t>
            </a:r>
          </a:p>
        </p:txBody>
      </p:sp>
      <p:sp>
        <p:nvSpPr>
          <p:cNvPr id="7" name="矩形 6"/>
          <p:cNvSpPr/>
          <p:nvPr/>
        </p:nvSpPr>
        <p:spPr>
          <a:xfrm>
            <a:off x="1349830" y="2618392"/>
            <a:ext cx="9985828" cy="26067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397759" indent="818465" algn="just">
              <a:lnSpc>
                <a:spcPct val="150000"/>
              </a:lnSpc>
              <a:spcBef>
                <a:spcPts val="4300"/>
              </a:spcBef>
              <a:spcAft>
                <a:spcPts val="632"/>
              </a:spcAft>
            </a:pPr>
            <a:r>
              <a:rPr lang="en-US" altLang="zh-CN" sz="2650" dirty="0">
                <a:latin typeface="+mn-ea"/>
              </a:rPr>
              <a:t>2008</a:t>
            </a:r>
            <a:r>
              <a:rPr lang="zh-CN" altLang="en-US" sz="2650" dirty="0">
                <a:latin typeface="+mn-ea"/>
              </a:rPr>
              <a:t>年</a:t>
            </a:r>
            <a:r>
              <a:rPr lang="en-US" altLang="zh-CN" sz="2650" dirty="0">
                <a:latin typeface="+mn-ea"/>
              </a:rPr>
              <a:t>11</a:t>
            </a:r>
            <a:r>
              <a:rPr lang="zh-CN" altLang="en-US" sz="2650" dirty="0">
                <a:latin typeface="+mn-ea"/>
              </a:rPr>
              <a:t>月，</a:t>
            </a:r>
            <a:r>
              <a:rPr lang="en-US" sz="2650" dirty="0">
                <a:latin typeface="+mn-ea"/>
              </a:rPr>
              <a:t>IBM</a:t>
            </a:r>
            <a:r>
              <a:rPr lang="zh-CN" altLang="en-US" sz="2650" dirty="0">
                <a:latin typeface="+mn-ea"/>
              </a:rPr>
              <a:t>公司从商业的角度提出了智慧 地球</a:t>
            </a:r>
            <a:r>
              <a:rPr lang="en-US" sz="2650" dirty="0">
                <a:latin typeface="+mn-ea"/>
              </a:rPr>
              <a:t>（Smarter Planet)</a:t>
            </a:r>
            <a:r>
              <a:rPr lang="zh-CN" altLang="en-US" sz="2650" dirty="0">
                <a:latin typeface="+mn-ea"/>
              </a:rPr>
              <a:t>的概念。</a:t>
            </a:r>
            <a:r>
              <a:rPr lang="en-US" altLang="zh-CN" sz="2650" dirty="0">
                <a:latin typeface="+mn-ea"/>
              </a:rPr>
              <a:t>2009</a:t>
            </a:r>
            <a:r>
              <a:rPr lang="zh-CN" altLang="en-US" sz="2650" dirty="0">
                <a:latin typeface="+mn-ea"/>
              </a:rPr>
              <a:t>年</a:t>
            </a:r>
            <a:r>
              <a:rPr lang="en-US" altLang="zh-CN" sz="2650" dirty="0">
                <a:latin typeface="+mn-ea"/>
              </a:rPr>
              <a:t>1</a:t>
            </a:r>
            <a:r>
              <a:rPr lang="zh-CN" altLang="en-US" sz="2650" dirty="0">
                <a:latin typeface="+mn-ea"/>
              </a:rPr>
              <a:t>月</a:t>
            </a:r>
            <a:r>
              <a:rPr lang="en-US" altLang="zh-CN" sz="2650" dirty="0">
                <a:latin typeface="+mn-ea"/>
              </a:rPr>
              <a:t>28</a:t>
            </a:r>
            <a:r>
              <a:rPr lang="zh-CN" altLang="en-US" sz="2650" dirty="0">
                <a:latin typeface="+mn-ea"/>
              </a:rPr>
              <a:t>日，奥</a:t>
            </a:r>
            <a:r>
              <a:rPr lang="zh-CN" altLang="en-US" sz="2650" dirty="0">
                <a:latin typeface="+mn-ea"/>
              </a:rPr>
              <a:t>巴马</a:t>
            </a:r>
            <a:r>
              <a:rPr lang="zh-CN" altLang="en-US" sz="2650" dirty="0">
                <a:latin typeface="+mn-ea"/>
              </a:rPr>
              <a:t>就任美国总统后，与美国工商业领袖举行了一次</a:t>
            </a:r>
            <a:r>
              <a:rPr lang="en-US" altLang="zh-CN" sz="2650" dirty="0">
                <a:latin typeface="+mn-ea"/>
              </a:rPr>
              <a:t>"</a:t>
            </a:r>
            <a:r>
              <a:rPr lang="zh-CN" altLang="en-US" sz="2650" dirty="0">
                <a:latin typeface="+mn-ea"/>
              </a:rPr>
              <a:t>圆 桌会议</a:t>
            </a:r>
            <a:r>
              <a:rPr lang="en-US" altLang="zh-CN" sz="2650" dirty="0">
                <a:latin typeface="+mn-ea"/>
              </a:rPr>
              <a:t>"</a:t>
            </a:r>
            <a:r>
              <a:rPr lang="zh-CN" altLang="en-US" sz="2650" dirty="0">
                <a:latin typeface="+mn-ea"/>
              </a:rPr>
              <a:t>。作为仅有的两名代表之一，</a:t>
            </a:r>
            <a:r>
              <a:rPr lang="en-US" sz="2650" dirty="0">
                <a:latin typeface="+mn-ea"/>
              </a:rPr>
              <a:t>IBM</a:t>
            </a:r>
            <a:r>
              <a:rPr lang="zh-CN" altLang="en-US" sz="2650" dirty="0">
                <a:latin typeface="+mn-ea"/>
              </a:rPr>
              <a:t>首席执行官彭 明盛提出了</a:t>
            </a:r>
            <a:r>
              <a:rPr lang="en-US" altLang="zh-CN" sz="2650" dirty="0">
                <a:latin typeface="+mn-ea"/>
              </a:rPr>
              <a:t>"</a:t>
            </a:r>
            <a:r>
              <a:rPr lang="zh-CN" altLang="en-US" sz="2650" dirty="0">
                <a:latin typeface="+mn-ea"/>
              </a:rPr>
              <a:t>智慧地球</a:t>
            </a:r>
            <a:r>
              <a:rPr lang="en-US" altLang="zh-CN" sz="2650" dirty="0">
                <a:latin typeface="+mn-ea"/>
              </a:rPr>
              <a:t>"</a:t>
            </a:r>
            <a:r>
              <a:rPr lang="zh-CN" altLang="en-US" sz="2650" dirty="0">
                <a:latin typeface="+mn-ea"/>
              </a:rPr>
              <a:t>这一概念，建议新政府投资新一 代智慧型基础设施。</a:t>
            </a:r>
          </a:p>
        </p:txBody>
      </p:sp>
    </p:spTree>
    <p:extLst>
      <p:ext uri="{BB962C8B-B14F-4D97-AF65-F5344CB8AC3E}">
        <p14:creationId xmlns:p14="http://schemas.microsoft.com/office/powerpoint/2010/main" val="107248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85523" y="1857421"/>
            <a:ext cx="5117682" cy="44368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>
              <a:spcAft>
                <a:spcPts val="4047"/>
              </a:spcAft>
            </a:pPr>
            <a:r>
              <a:rPr lang="en-US" sz="2650" dirty="0">
                <a:latin typeface="+mn-ea"/>
              </a:rPr>
              <a:t>1.3.2</a:t>
            </a:r>
            <a:r>
              <a:rPr lang="zh-CN" altLang="en-US" sz="2650" dirty="0">
                <a:latin typeface="+mn-ea"/>
              </a:rPr>
              <a:t>物联网国外发展概况</a:t>
            </a:r>
          </a:p>
        </p:txBody>
      </p:sp>
      <p:sp>
        <p:nvSpPr>
          <p:cNvPr id="7" name="矩形 6"/>
          <p:cNvSpPr/>
          <p:nvPr/>
        </p:nvSpPr>
        <p:spPr>
          <a:xfrm>
            <a:off x="870858" y="2810801"/>
            <a:ext cx="11103428" cy="207690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397759" indent="711200" algn="just">
              <a:lnSpc>
                <a:spcPct val="150000"/>
              </a:lnSpc>
              <a:spcBef>
                <a:spcPts val="4047"/>
              </a:spcBef>
              <a:spcAft>
                <a:spcPts val="632"/>
              </a:spcAft>
            </a:pPr>
            <a:r>
              <a:rPr lang="en-US" altLang="zh-CN" sz="2650" dirty="0">
                <a:latin typeface="+mn-ea"/>
              </a:rPr>
              <a:t>2009</a:t>
            </a:r>
            <a:r>
              <a:rPr lang="zh-CN" altLang="en-US" sz="2650" dirty="0">
                <a:latin typeface="+mn-ea"/>
              </a:rPr>
              <a:t>年</a:t>
            </a:r>
            <a:r>
              <a:rPr lang="en-US" altLang="zh-CN" sz="2650" dirty="0">
                <a:latin typeface="+mn-ea"/>
              </a:rPr>
              <a:t>6</a:t>
            </a:r>
            <a:r>
              <a:rPr lang="zh-CN" altLang="en-US" sz="2650" dirty="0">
                <a:latin typeface="+mn-ea"/>
              </a:rPr>
              <a:t>月</a:t>
            </a:r>
            <a:r>
              <a:rPr lang="en-US" altLang="zh-CN" sz="2650" dirty="0">
                <a:latin typeface="+mn-ea"/>
              </a:rPr>
              <a:t>18</a:t>
            </a:r>
            <a:r>
              <a:rPr lang="zh-CN" altLang="en-US" sz="2650" dirty="0">
                <a:latin typeface="+mn-ea"/>
              </a:rPr>
              <a:t>日，欧盟提交了以</a:t>
            </a:r>
            <a:r>
              <a:rPr lang="en-US" altLang="zh-CN" sz="2650" dirty="0">
                <a:latin typeface="+mn-ea"/>
              </a:rPr>
              <a:t>《</a:t>
            </a:r>
            <a:r>
              <a:rPr lang="zh-CN" altLang="en-US" sz="2650" dirty="0">
                <a:latin typeface="+mn-ea"/>
              </a:rPr>
              <a:t>物</a:t>
            </a:r>
            <a:r>
              <a:rPr lang="zh-CN" altLang="en-US" sz="2650" dirty="0">
                <a:latin typeface="+mn-ea"/>
              </a:rPr>
              <a:t>联网</a:t>
            </a:r>
            <a:r>
              <a:rPr lang="en-US" altLang="zh-CN" sz="2650" dirty="0">
                <a:latin typeface="+mn-ea"/>
              </a:rPr>
              <a:t>——</a:t>
            </a:r>
            <a:r>
              <a:rPr lang="zh-CN" altLang="en-US" sz="2650" dirty="0" smtClean="0">
                <a:latin typeface="+mn-ea"/>
              </a:rPr>
              <a:t>欧洲</a:t>
            </a:r>
            <a:r>
              <a:rPr lang="zh-CN" altLang="en-US" sz="2650" dirty="0">
                <a:latin typeface="+mn-ea"/>
              </a:rPr>
              <a:t>行动计划</a:t>
            </a:r>
            <a:r>
              <a:rPr lang="en-US" altLang="zh-CN" sz="2650" dirty="0">
                <a:latin typeface="+mn-ea"/>
              </a:rPr>
              <a:t>》</a:t>
            </a:r>
            <a:r>
              <a:rPr lang="zh-CN" altLang="en-US" sz="2650" dirty="0">
                <a:latin typeface="+mn-ea"/>
              </a:rPr>
              <a:t>（</a:t>
            </a:r>
            <a:r>
              <a:rPr lang="en-US" altLang="zh-CN" sz="2650" dirty="0">
                <a:latin typeface="+mn-ea"/>
              </a:rPr>
              <a:t>i</a:t>
            </a:r>
            <a:r>
              <a:rPr lang="en-US" sz="2650" dirty="0">
                <a:latin typeface="+mn-ea"/>
              </a:rPr>
              <a:t>nternet </a:t>
            </a:r>
            <a:r>
              <a:rPr lang="en-US" sz="2650" dirty="0">
                <a:latin typeface="+mn-ea"/>
              </a:rPr>
              <a:t>of Things-An action plan for Europe) A</a:t>
            </a:r>
            <a:r>
              <a:rPr lang="zh-CN" altLang="en-US" sz="2650" dirty="0">
                <a:latin typeface="+mn-ea"/>
              </a:rPr>
              <a:t>题的公告。有关专家认为，欧盟制定有关</a:t>
            </a:r>
            <a:r>
              <a:rPr lang="zh-CN" altLang="en-US" sz="2650" dirty="0" smtClean="0">
                <a:latin typeface="+mn-ea"/>
              </a:rPr>
              <a:t>物联网</a:t>
            </a:r>
            <a:r>
              <a:rPr lang="zh-CN" altLang="en-US" sz="2650" dirty="0">
                <a:latin typeface="+mn-ea"/>
              </a:rPr>
              <a:t>的行动计划，标志着欧盟己经将物联网的建设提到 议事日程上来。欧盟</a:t>
            </a:r>
            <a:r>
              <a:rPr lang="en-US" altLang="zh-CN" sz="2650" dirty="0">
                <a:latin typeface="+mn-ea"/>
              </a:rPr>
              <a:t>《</a:t>
            </a:r>
            <a:r>
              <a:rPr lang="zh-CN" altLang="en-US" sz="2650" dirty="0">
                <a:latin typeface="+mn-ea"/>
              </a:rPr>
              <a:t>物联网一一欧洲行动计划</a:t>
            </a:r>
            <a:r>
              <a:rPr lang="en-US" altLang="zh-CN" sz="2650" dirty="0">
                <a:latin typeface="+mn-ea"/>
              </a:rPr>
              <a:t>》</a:t>
            </a:r>
            <a:r>
              <a:rPr lang="zh-CN" altLang="en-US" sz="2650" dirty="0">
                <a:latin typeface="+mn-ea"/>
              </a:rPr>
              <a:t>列举 亍行动计划房包含的</a:t>
            </a:r>
            <a:r>
              <a:rPr lang="en-US" altLang="zh-CN" sz="2650" dirty="0">
                <a:latin typeface="+mn-ea"/>
              </a:rPr>
              <a:t>14</a:t>
            </a:r>
            <a:r>
              <a:rPr lang="zh-CN" altLang="en-US" sz="2650" dirty="0">
                <a:latin typeface="+mn-ea"/>
              </a:rPr>
              <a:t>项左右。</a:t>
            </a:r>
            <a:endParaRPr lang="zh-CN" altLang="en-US" sz="26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9611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5824" y="1375466"/>
            <a:ext cx="10043719" cy="310197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spcBef>
                <a:spcPts val="6198"/>
              </a:spcBef>
              <a:spcAft>
                <a:spcPts val="1897"/>
              </a:spcAft>
            </a:pPr>
            <a:r>
              <a:rPr lang="en-US" sz="2650" dirty="0">
                <a:latin typeface="+mn-ea"/>
              </a:rPr>
              <a:t>1.3.3</a:t>
            </a:r>
            <a:r>
              <a:rPr lang="zh-CN" altLang="en-US" sz="2650" dirty="0">
                <a:latin typeface="+mn-ea"/>
              </a:rPr>
              <a:t>物联网国内发展概况</a:t>
            </a:r>
          </a:p>
          <a:p>
            <a:pPr marR="397759" indent="665481" algn="just">
              <a:lnSpc>
                <a:spcPct val="150000"/>
              </a:lnSpc>
              <a:spcAft>
                <a:spcPts val="632"/>
              </a:spcAft>
            </a:pPr>
            <a:r>
              <a:rPr lang="zh-CN" altLang="en-US" sz="2650" dirty="0">
                <a:latin typeface="+mn-ea"/>
              </a:rPr>
              <a:t>我国物联网的发展在最近几年取得了重大进展。</a:t>
            </a:r>
            <a:r>
              <a:rPr lang="en-US" altLang="zh-CN" sz="2650" dirty="0">
                <a:latin typeface="+mn-ea"/>
              </a:rPr>
              <a:t>2006</a:t>
            </a:r>
            <a:r>
              <a:rPr lang="zh-CN" altLang="en-US" sz="2650" dirty="0">
                <a:latin typeface="+mn-ea"/>
              </a:rPr>
              <a:t>年，</a:t>
            </a:r>
            <a:r>
              <a:rPr lang="en-US" altLang="zh-CN" sz="2650" dirty="0">
                <a:latin typeface="+mn-ea"/>
              </a:rPr>
              <a:t>《</a:t>
            </a:r>
            <a:r>
              <a:rPr lang="zh-CN" altLang="en-US" sz="2650" dirty="0">
                <a:latin typeface="+mn-ea"/>
              </a:rPr>
              <a:t>国家中长期科学与技术发展规划（</a:t>
            </a:r>
            <a:r>
              <a:rPr lang="en-US" altLang="zh-CN" sz="2650" dirty="0">
                <a:latin typeface="+mn-ea"/>
              </a:rPr>
              <a:t>2006-2020</a:t>
            </a:r>
            <a:r>
              <a:rPr lang="zh-CN" altLang="en-US" sz="2650" dirty="0">
                <a:latin typeface="+mn-ea"/>
              </a:rPr>
              <a:t>年）</a:t>
            </a:r>
            <a:r>
              <a:rPr lang="en-US" altLang="zh-CN" sz="2650" dirty="0">
                <a:latin typeface="+mn-ea"/>
              </a:rPr>
              <a:t>》</a:t>
            </a:r>
            <a:r>
              <a:rPr lang="zh-CN" altLang="en-US" sz="2650" dirty="0">
                <a:latin typeface="+mn-ea"/>
              </a:rPr>
              <a:t>将物联网列入重点研究领域。</a:t>
            </a:r>
            <a:r>
              <a:rPr lang="en-US" altLang="zh-CN" sz="2650" dirty="0">
                <a:latin typeface="+mn-ea"/>
              </a:rPr>
              <a:t>2009</a:t>
            </a:r>
            <a:r>
              <a:rPr lang="zh-CN" altLang="en-US" sz="2650" dirty="0">
                <a:latin typeface="+mn-ea"/>
              </a:rPr>
              <a:t>年</a:t>
            </a:r>
            <a:r>
              <a:rPr lang="en-US" altLang="zh-CN" sz="2650" dirty="0">
                <a:latin typeface="+mn-ea"/>
              </a:rPr>
              <a:t>11</a:t>
            </a:r>
            <a:r>
              <a:rPr lang="zh-CN" altLang="en-US" sz="2650" dirty="0">
                <a:latin typeface="+mn-ea"/>
              </a:rPr>
              <a:t>月，温家宝总理在首都科技界大会上发表的“让科技引领中国可持续发展”讲话，对战略性新兴产业做出了详细的解释，并着重提出物联网的概念。</a:t>
            </a:r>
            <a:r>
              <a:rPr lang="en-US" altLang="zh-CN" sz="2650" dirty="0">
                <a:latin typeface="+mn-ea"/>
              </a:rPr>
              <a:t>2010</a:t>
            </a:r>
            <a:r>
              <a:rPr lang="zh-CN" altLang="en-US" sz="2650" dirty="0">
                <a:latin typeface="+mn-ea"/>
              </a:rPr>
              <a:t>年</a:t>
            </a:r>
            <a:r>
              <a:rPr lang="en-US" altLang="zh-CN" sz="2650" dirty="0">
                <a:latin typeface="+mn-ea"/>
              </a:rPr>
              <a:t>9</a:t>
            </a:r>
            <a:r>
              <a:rPr lang="zh-CN" altLang="en-US" sz="2650" dirty="0">
                <a:latin typeface="+mn-ea"/>
              </a:rPr>
              <a:t>月国务院出台战略性新兴产业发展规划</a:t>
            </a:r>
            <a:r>
              <a:rPr lang="en-US" altLang="zh-CN" sz="2650" dirty="0">
                <a:latin typeface="+mn-ea"/>
              </a:rPr>
              <a:t>》</a:t>
            </a:r>
            <a:r>
              <a:rPr lang="zh-CN" altLang="en-US" sz="2650" dirty="0">
                <a:latin typeface="+mn-ea"/>
              </a:rPr>
              <a:t>，七大产业被纳入规划，其中包括物联网。</a:t>
            </a:r>
          </a:p>
        </p:txBody>
      </p:sp>
    </p:spTree>
    <p:extLst>
      <p:ext uri="{BB962C8B-B14F-4D97-AF65-F5344CB8AC3E}">
        <p14:creationId xmlns:p14="http://schemas.microsoft.com/office/powerpoint/2010/main" val="76622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47817" y="1671292"/>
            <a:ext cx="8979839" cy="304077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spcAft>
                <a:spcPts val="3036"/>
              </a:spcAft>
            </a:pPr>
            <a:r>
              <a:rPr lang="en-US" sz="2650" dirty="0">
                <a:latin typeface="+mn-ea"/>
              </a:rPr>
              <a:t>1.3.3</a:t>
            </a:r>
            <a:r>
              <a:rPr lang="zh-CN" altLang="en-US" sz="2650" dirty="0">
                <a:latin typeface="+mn-ea"/>
              </a:rPr>
              <a:t>物联网国内发展概况</a:t>
            </a:r>
          </a:p>
          <a:p>
            <a:pPr marR="397759" indent="596638" algn="just">
              <a:lnSpc>
                <a:spcPct val="150000"/>
              </a:lnSpc>
              <a:spcAft>
                <a:spcPts val="632"/>
              </a:spcAft>
            </a:pPr>
            <a:r>
              <a:rPr lang="en-US" altLang="zh-CN" sz="2650" dirty="0">
                <a:latin typeface="+mn-ea"/>
              </a:rPr>
              <a:t>2004</a:t>
            </a:r>
            <a:r>
              <a:rPr lang="zh-CN" altLang="en-US" sz="2650" dirty="0">
                <a:latin typeface="+mn-ea"/>
              </a:rPr>
              <a:t>年我国把</a:t>
            </a:r>
            <a:r>
              <a:rPr lang="en-US" altLang="zh-CN" sz="2650" dirty="0">
                <a:latin typeface="+mn-ea"/>
              </a:rPr>
              <a:t>RFID</a:t>
            </a:r>
            <a:r>
              <a:rPr lang="zh-CN" altLang="en-US" sz="2650" dirty="0">
                <a:latin typeface="+mn-ea"/>
              </a:rPr>
              <a:t>作为“金卡工程”的一个重点，启动了</a:t>
            </a:r>
            <a:r>
              <a:rPr lang="en-US" altLang="zh-CN" sz="2650" dirty="0">
                <a:latin typeface="+mn-ea"/>
              </a:rPr>
              <a:t>RFID</a:t>
            </a:r>
            <a:r>
              <a:rPr lang="zh-CN" altLang="en-US" sz="2650" dirty="0">
                <a:latin typeface="+mn-ea"/>
              </a:rPr>
              <a:t>的试点，</a:t>
            </a:r>
            <a:r>
              <a:rPr lang="en-US" altLang="zh-CN" sz="2650" dirty="0">
                <a:latin typeface="+mn-ea"/>
              </a:rPr>
              <a:t>RFID</a:t>
            </a:r>
            <a:r>
              <a:rPr lang="zh-CN" altLang="en-US" sz="2650" dirty="0">
                <a:latin typeface="+mn-ea"/>
              </a:rPr>
              <a:t>应用的一个最终结果，就是要形成物联网。现在项目涉及身份识别、电子票证、动物和食品追踪电子通关与路桥收费、智能交通与车辆管理、供应链与现代物流管理、票务及城市重大活动管理、数字化景区及旅游等。</a:t>
            </a:r>
          </a:p>
        </p:txBody>
      </p:sp>
    </p:spTree>
    <p:extLst>
      <p:ext uri="{BB962C8B-B14F-4D97-AF65-F5344CB8AC3E}">
        <p14:creationId xmlns:p14="http://schemas.microsoft.com/office/powerpoint/2010/main" val="47550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01486" y="2040570"/>
            <a:ext cx="10305143" cy="277685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spcAft>
                <a:spcPts val="2530"/>
              </a:spcAft>
            </a:pPr>
            <a:r>
              <a:rPr lang="en-US" sz="2650" dirty="0">
                <a:latin typeface="+mn-ea"/>
              </a:rPr>
              <a:t>1.3.3</a:t>
            </a:r>
            <a:r>
              <a:rPr lang="zh-CN" altLang="en-US" sz="2650" dirty="0">
                <a:latin typeface="+mn-ea"/>
              </a:rPr>
              <a:t>物联网国内发展概况</a:t>
            </a:r>
          </a:p>
          <a:p>
            <a:pPr marR="397759" indent="619586" algn="just">
              <a:lnSpc>
                <a:spcPct val="150000"/>
              </a:lnSpc>
              <a:spcAft>
                <a:spcPts val="632"/>
              </a:spcAft>
            </a:pPr>
            <a:r>
              <a:rPr lang="zh-CN" altLang="en-US" sz="2650" dirty="0">
                <a:latin typeface="+mn-ea"/>
              </a:rPr>
              <a:t>截至</a:t>
            </a:r>
            <a:r>
              <a:rPr lang="en-US" altLang="zh-CN" sz="2650" dirty="0">
                <a:latin typeface="+mn-ea"/>
              </a:rPr>
              <a:t>2008</a:t>
            </a:r>
            <a:r>
              <a:rPr lang="zh-CN" altLang="en-US" sz="2650" dirty="0">
                <a:latin typeface="+mn-ea"/>
              </a:rPr>
              <a:t>年底，我国铁道部</a:t>
            </a:r>
            <a:r>
              <a:rPr lang="en-US" altLang="zh-CN" sz="2650" dirty="0">
                <a:latin typeface="+mn-ea"/>
              </a:rPr>
              <a:t>RFID</a:t>
            </a:r>
            <a:r>
              <a:rPr lang="zh-CN" altLang="en-US" sz="2650" dirty="0">
                <a:latin typeface="+mn-ea"/>
              </a:rPr>
              <a:t>应用已基本涵盖了铁路运输的全部业务，成为我国应用</a:t>
            </a:r>
            <a:r>
              <a:rPr lang="en-US" altLang="zh-CN" sz="2650" dirty="0">
                <a:latin typeface="+mn-ea"/>
              </a:rPr>
              <a:t>RFID</a:t>
            </a:r>
            <a:r>
              <a:rPr lang="zh-CN" altLang="en-US" sz="2650" dirty="0">
                <a:latin typeface="+mn-ea"/>
              </a:rPr>
              <a:t>最成功的案例。目前，铁路车号自动识别系统已经遍及全国</a:t>
            </a:r>
            <a:r>
              <a:rPr lang="en-US" altLang="zh-CN" sz="2650" dirty="0">
                <a:latin typeface="+mn-ea"/>
              </a:rPr>
              <a:t>18</a:t>
            </a:r>
            <a:r>
              <a:rPr lang="zh-CN" altLang="en-US" sz="2650" dirty="0">
                <a:latin typeface="+mn-ea"/>
              </a:rPr>
              <a:t>个铁路局、</a:t>
            </a:r>
            <a:r>
              <a:rPr lang="en-US" altLang="zh-CN" sz="2650" dirty="0">
                <a:latin typeface="+mn-ea"/>
              </a:rPr>
              <a:t>7</a:t>
            </a:r>
            <a:r>
              <a:rPr lang="zh-CN" altLang="en-US" sz="2650" dirty="0">
                <a:latin typeface="+mn-ea"/>
              </a:rPr>
              <a:t>万多公里铁路线，全国</a:t>
            </a:r>
            <a:r>
              <a:rPr lang="en-US" altLang="zh-CN" sz="2650" dirty="0">
                <a:latin typeface="+mn-ea"/>
              </a:rPr>
              <a:t>1.7</a:t>
            </a:r>
            <a:r>
              <a:rPr lang="zh-CN" altLang="en-US" sz="2650" dirty="0">
                <a:latin typeface="+mn-ea"/>
              </a:rPr>
              <a:t>万台机车和</a:t>
            </a:r>
            <a:r>
              <a:rPr lang="en-US" altLang="zh-CN" sz="2650" dirty="0">
                <a:latin typeface="+mn-ea"/>
              </a:rPr>
              <a:t>70.8</a:t>
            </a:r>
            <a:r>
              <a:rPr lang="zh-CN" altLang="en-US" sz="2650" dirty="0">
                <a:latin typeface="+mn-ea"/>
              </a:rPr>
              <a:t>万辆货车安装了电子标签，实现了对铁路列车、机车和货车的实时追踪。</a:t>
            </a:r>
          </a:p>
        </p:txBody>
      </p:sp>
    </p:spTree>
    <p:extLst>
      <p:ext uri="{BB962C8B-B14F-4D97-AF65-F5344CB8AC3E}">
        <p14:creationId xmlns:p14="http://schemas.microsoft.com/office/powerpoint/2010/main" val="3481595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59543" y="1912437"/>
            <a:ext cx="9739086" cy="359920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spcAft>
                <a:spcPts val="2783"/>
              </a:spcAft>
            </a:pPr>
            <a:r>
              <a:rPr lang="en-US" sz="2650" dirty="0">
                <a:latin typeface="+mn-ea"/>
              </a:rPr>
              <a:t>1.3.3</a:t>
            </a:r>
            <a:r>
              <a:rPr lang="zh-CN" altLang="en-US" sz="2650" dirty="0">
                <a:latin typeface="+mn-ea"/>
              </a:rPr>
              <a:t>物联网国内发展概况</a:t>
            </a:r>
          </a:p>
          <a:p>
            <a:pPr marR="397759" indent="544513" algn="just">
              <a:lnSpc>
                <a:spcPct val="150000"/>
              </a:lnSpc>
              <a:spcAft>
                <a:spcPts val="632"/>
              </a:spcAft>
            </a:pPr>
            <a:r>
              <a:rPr lang="en-US" altLang="zh-CN" sz="2650" dirty="0">
                <a:latin typeface="+mn-ea"/>
              </a:rPr>
              <a:t>2009</a:t>
            </a:r>
            <a:r>
              <a:rPr lang="zh-CN" altLang="en-US" sz="2650" dirty="0">
                <a:latin typeface="+mn-ea"/>
              </a:rPr>
              <a:t>年</a:t>
            </a:r>
            <a:r>
              <a:rPr lang="en-US" altLang="zh-CN" sz="2650" dirty="0">
                <a:latin typeface="+mn-ea"/>
              </a:rPr>
              <a:t>9</a:t>
            </a:r>
            <a:r>
              <a:rPr lang="zh-CN" altLang="en-US" sz="2650" dirty="0">
                <a:latin typeface="+mn-ea"/>
              </a:rPr>
              <a:t>月，“传感器网络标准工作组成立大会及感知中国’高峰论坛”在北京举行。</a:t>
            </a:r>
            <a:r>
              <a:rPr lang="en-US" altLang="zh-CN" sz="2650" dirty="0">
                <a:latin typeface="+mn-ea"/>
              </a:rPr>
              <a:t>2009</a:t>
            </a:r>
            <a:r>
              <a:rPr lang="zh-CN" altLang="en-US" sz="2650" dirty="0">
                <a:latin typeface="+mn-ea"/>
              </a:rPr>
              <a:t>年</a:t>
            </a:r>
            <a:r>
              <a:rPr lang="en-US" altLang="zh-CN" sz="2650" dirty="0">
                <a:latin typeface="+mn-ea"/>
              </a:rPr>
              <a:t>11</a:t>
            </a:r>
            <a:r>
              <a:rPr lang="zh-CN" altLang="en-US" sz="2650" dirty="0">
                <a:latin typeface="+mn-ea"/>
              </a:rPr>
              <a:t>月，温家宝总理在北京人民大会堂向首都科技界发表的“让科技引领中国可持续发展”讲话，提出要着力突破物联网的关键技术。</a:t>
            </a:r>
          </a:p>
        </p:txBody>
      </p:sp>
    </p:spTree>
    <p:extLst>
      <p:ext uri="{BB962C8B-B14F-4D97-AF65-F5344CB8AC3E}">
        <p14:creationId xmlns:p14="http://schemas.microsoft.com/office/powerpoint/2010/main" val="166382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23772" y="1900963"/>
            <a:ext cx="5117682" cy="44368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>
              <a:spcAft>
                <a:spcPts val="3415"/>
              </a:spcAft>
            </a:pPr>
            <a:r>
              <a:rPr lang="en-US" sz="2650" dirty="0">
                <a:latin typeface="+mn-ea"/>
              </a:rPr>
              <a:t>1.3.3</a:t>
            </a:r>
            <a:r>
              <a:rPr lang="zh-CN" altLang="en-US" sz="2650" dirty="0">
                <a:latin typeface="+mn-ea"/>
              </a:rPr>
              <a:t>物联网国内发展概况</a:t>
            </a:r>
          </a:p>
        </p:txBody>
      </p:sp>
      <p:sp>
        <p:nvSpPr>
          <p:cNvPr id="7" name="矩形 6"/>
          <p:cNvSpPr/>
          <p:nvPr/>
        </p:nvSpPr>
        <p:spPr>
          <a:xfrm>
            <a:off x="1480457" y="2756873"/>
            <a:ext cx="9622971" cy="24861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397759" indent="711200" algn="just">
              <a:lnSpc>
                <a:spcPct val="150000"/>
              </a:lnSpc>
              <a:spcAft>
                <a:spcPts val="632"/>
              </a:spcAft>
            </a:pPr>
            <a:r>
              <a:rPr lang="en-US" altLang="zh-CN" sz="2650" dirty="0">
                <a:latin typeface="+mn-ea"/>
              </a:rPr>
              <a:t>2010</a:t>
            </a:r>
            <a:r>
              <a:rPr lang="zh-CN" altLang="en-US" sz="2650" dirty="0">
                <a:latin typeface="+mn-ea"/>
              </a:rPr>
              <a:t>年</a:t>
            </a:r>
            <a:r>
              <a:rPr lang="en-US" altLang="zh-CN" sz="2650" dirty="0">
                <a:latin typeface="+mn-ea"/>
              </a:rPr>
              <a:t>3</a:t>
            </a:r>
            <a:r>
              <a:rPr lang="zh-CN" altLang="en-US" sz="2650" dirty="0">
                <a:latin typeface="+mn-ea"/>
              </a:rPr>
              <a:t>月教育部下发了“教育部办公厅关于战略性新兴产业相关专业申报和审批工作的通知”，全国几十所高校开始创办物联网专业，并从</a:t>
            </a:r>
            <a:r>
              <a:rPr lang="en-US" altLang="zh-CN" sz="2650" dirty="0">
                <a:latin typeface="+mn-ea"/>
              </a:rPr>
              <a:t>2010</a:t>
            </a:r>
            <a:r>
              <a:rPr lang="zh-CN" altLang="en-US" sz="2650" dirty="0">
                <a:latin typeface="+mn-ea"/>
              </a:rPr>
              <a:t>年开始招收物联网专业的学生。</a:t>
            </a:r>
          </a:p>
          <a:p>
            <a:pPr indent="1101486">
              <a:lnSpc>
                <a:spcPts val="2771"/>
              </a:lnSpc>
            </a:pPr>
            <a:endParaRPr lang="zh-CN" altLang="en-US" sz="2409" dirty="0">
              <a:latin typeface="MingLiU"/>
              <a:ea typeface="MingLiU"/>
            </a:endParaRPr>
          </a:p>
        </p:txBody>
      </p:sp>
    </p:spTree>
    <p:extLst>
      <p:ext uri="{BB962C8B-B14F-4D97-AF65-F5344CB8AC3E}">
        <p14:creationId xmlns:p14="http://schemas.microsoft.com/office/powerpoint/2010/main" val="3718444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41285" y="1950686"/>
            <a:ext cx="5266852" cy="268506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650183" algn="r">
              <a:spcAft>
                <a:spcPts val="4933"/>
              </a:spcAft>
            </a:pPr>
            <a:r>
              <a:rPr lang="en-US" sz="2650" dirty="0">
                <a:latin typeface="+mn-ea"/>
              </a:rPr>
              <a:t>1.4</a:t>
            </a:r>
            <a:r>
              <a:rPr lang="zh-CN" altLang="en-US" sz="2650" dirty="0">
                <a:latin typeface="+mn-ea"/>
              </a:rPr>
              <a:t>物联网的内涵</a:t>
            </a:r>
          </a:p>
          <a:p>
            <a:pPr algn="just">
              <a:lnSpc>
                <a:spcPts val="4126"/>
              </a:lnSpc>
            </a:pPr>
            <a:r>
              <a:rPr lang="en-US" sz="2650" dirty="0">
                <a:latin typeface="+mn-ea"/>
              </a:rPr>
              <a:t>1.4.1</a:t>
            </a:r>
            <a:r>
              <a:rPr lang="zh-CN" altLang="en-US" sz="2650" dirty="0">
                <a:latin typeface="+mn-ea"/>
              </a:rPr>
              <a:t>物联网起源于射频识别领域 </a:t>
            </a:r>
            <a:r>
              <a:rPr lang="en-US" sz="2650" dirty="0">
                <a:latin typeface="+mn-ea"/>
              </a:rPr>
              <a:t>1.4.2</a:t>
            </a:r>
            <a:r>
              <a:rPr lang="zh-CN" altLang="en-US" sz="2650" dirty="0">
                <a:latin typeface="+mn-ea"/>
              </a:rPr>
              <a:t>无线传感器网络概念的融入 </a:t>
            </a:r>
            <a:r>
              <a:rPr lang="en-US" sz="2650" dirty="0">
                <a:latin typeface="+mn-ea"/>
              </a:rPr>
              <a:t>1.4.3</a:t>
            </a:r>
            <a:r>
              <a:rPr lang="zh-CN" altLang="en-US" sz="2650" dirty="0">
                <a:latin typeface="+mn-ea"/>
              </a:rPr>
              <a:t>泛在网络的愿景</a:t>
            </a:r>
          </a:p>
        </p:txBody>
      </p:sp>
    </p:spTree>
    <p:extLst>
      <p:ext uri="{BB962C8B-B14F-4D97-AF65-F5344CB8AC3E}">
        <p14:creationId xmlns:p14="http://schemas.microsoft.com/office/powerpoint/2010/main" val="4135391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43607" y="1466712"/>
            <a:ext cx="10361911" cy="539128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573691" algn="ctr">
              <a:spcAft>
                <a:spcPts val="2403"/>
              </a:spcAft>
            </a:pPr>
            <a:r>
              <a:rPr lang="en-US" sz="2650" dirty="0">
                <a:latin typeface="+mn-ea"/>
              </a:rPr>
              <a:t>1.4.1</a:t>
            </a:r>
            <a:r>
              <a:rPr lang="zh-CN" altLang="en-US" sz="2650" dirty="0">
                <a:latin typeface="+mn-ea"/>
              </a:rPr>
              <a:t>物联网起源于射频识别领域</a:t>
            </a:r>
          </a:p>
          <a:p>
            <a:pPr marR="397759" indent="719138" algn="just">
              <a:lnSpc>
                <a:spcPct val="150000"/>
              </a:lnSpc>
              <a:spcAft>
                <a:spcPts val="632"/>
              </a:spcAft>
            </a:pPr>
            <a:r>
              <a:rPr lang="zh-CN" altLang="en-US" sz="2650" dirty="0">
                <a:latin typeface="+mn-ea"/>
              </a:rPr>
              <a:t>​物联网的概念最早是从射频识别（</a:t>
            </a:r>
            <a:r>
              <a:rPr lang="en-US" altLang="zh-CN" sz="2650" dirty="0">
                <a:latin typeface="+mn-ea"/>
              </a:rPr>
              <a:t>Radio Frequency Identification</a:t>
            </a:r>
            <a:r>
              <a:rPr lang="zh-CN" altLang="en-US" sz="2650" dirty="0">
                <a:latin typeface="+mn-ea"/>
              </a:rPr>
              <a:t>，</a:t>
            </a:r>
            <a:r>
              <a:rPr lang="en-US" altLang="zh-CN" sz="2650" dirty="0">
                <a:latin typeface="+mn-ea"/>
              </a:rPr>
              <a:t>RFID</a:t>
            </a:r>
            <a:r>
              <a:rPr lang="zh-CN" altLang="en-US" sz="2650" dirty="0">
                <a:latin typeface="+mn-ea"/>
              </a:rPr>
              <a:t>）这个领域来的。</a:t>
            </a:r>
          </a:p>
          <a:p>
            <a:pPr marR="397759" indent="719138" algn="just">
              <a:lnSpc>
                <a:spcPct val="150000"/>
              </a:lnSpc>
              <a:spcAft>
                <a:spcPts val="632"/>
              </a:spcAft>
            </a:pPr>
            <a:r>
              <a:rPr lang="en-US" altLang="zh-CN" sz="2650" dirty="0" smtClean="0">
                <a:latin typeface="+mn-ea"/>
              </a:rPr>
              <a:t>1999</a:t>
            </a:r>
            <a:r>
              <a:rPr lang="zh-CN" altLang="en-US" sz="2650" dirty="0">
                <a:latin typeface="+mn-ea"/>
              </a:rPr>
              <a:t>年，美国麻省理工学院（</a:t>
            </a:r>
            <a:r>
              <a:rPr lang="en-US" altLang="zh-CN" sz="2650" dirty="0">
                <a:latin typeface="+mn-ea"/>
              </a:rPr>
              <a:t>MIT</a:t>
            </a:r>
            <a:r>
              <a:rPr lang="zh-CN" altLang="en-US" sz="2650" dirty="0">
                <a:latin typeface="+mn-ea"/>
              </a:rPr>
              <a:t>）提出为全球每个物品提供一个电子标识符，以实现对所有实体对象的唯一有效标识。这种电子标识符就是现在经常提到的电子产品编码（</a:t>
            </a:r>
            <a:r>
              <a:rPr lang="en-US" altLang="zh-CN" sz="2650" dirty="0">
                <a:latin typeface="+mn-ea"/>
              </a:rPr>
              <a:t>Electronic Product Code</a:t>
            </a:r>
            <a:r>
              <a:rPr lang="zh-CN" altLang="en-US" sz="2650" dirty="0">
                <a:latin typeface="+mn-ea"/>
              </a:rPr>
              <a:t>，</a:t>
            </a:r>
            <a:r>
              <a:rPr lang="en-US" altLang="zh-CN" sz="2650" dirty="0">
                <a:latin typeface="+mn-ea"/>
              </a:rPr>
              <a:t>EPC</a:t>
            </a:r>
            <a:r>
              <a:rPr lang="zh-CN" altLang="en-US" sz="2650" dirty="0">
                <a:latin typeface="+mn-ea"/>
              </a:rPr>
              <a:t>），物联网最初的构想是建立在</a:t>
            </a:r>
            <a:r>
              <a:rPr lang="en-US" altLang="zh-CN" sz="2650" dirty="0">
                <a:latin typeface="+mn-ea"/>
              </a:rPr>
              <a:t>EPC</a:t>
            </a:r>
            <a:r>
              <a:rPr lang="zh-CN" altLang="en-US" sz="2650" dirty="0">
                <a:latin typeface="+mn-ea"/>
              </a:rPr>
              <a:t>之上的。</a:t>
            </a:r>
          </a:p>
          <a:p>
            <a:pPr marR="711377" algn="r">
              <a:lnSpc>
                <a:spcPts val="2379"/>
              </a:lnSpc>
            </a:pPr>
            <a:endParaRPr lang="zh-CN" altLang="en-US" sz="2409" dirty="0">
              <a:latin typeface="MingLiU"/>
              <a:ea typeface="MingLiU"/>
            </a:endParaRPr>
          </a:p>
        </p:txBody>
      </p:sp>
    </p:spTree>
    <p:extLst>
      <p:ext uri="{BB962C8B-B14F-4D97-AF65-F5344CB8AC3E}">
        <p14:creationId xmlns:p14="http://schemas.microsoft.com/office/powerpoint/2010/main" val="111551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90995" y="1471435"/>
            <a:ext cx="6154223" cy="40543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marR="397759" algn="just">
              <a:lnSpc>
                <a:spcPct val="150000"/>
              </a:lnSpc>
              <a:spcAft>
                <a:spcPts val="632"/>
              </a:spcAft>
            </a:pPr>
            <a:r>
              <a:rPr lang="en-US" sz="2650" dirty="0">
                <a:latin typeface="+mn-ea"/>
              </a:rPr>
              <a:t>1.4.2</a:t>
            </a:r>
            <a:r>
              <a:rPr lang="zh-CN" altLang="en-US" sz="2650" dirty="0">
                <a:latin typeface="+mn-ea"/>
              </a:rPr>
              <a:t>无线传感器网络概念的融入</a:t>
            </a:r>
          </a:p>
        </p:txBody>
      </p:sp>
      <p:sp>
        <p:nvSpPr>
          <p:cNvPr id="7" name="矩形 6"/>
          <p:cNvSpPr/>
          <p:nvPr/>
        </p:nvSpPr>
        <p:spPr>
          <a:xfrm>
            <a:off x="1045029" y="2643014"/>
            <a:ext cx="10842171" cy="224902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397759" indent="536575" algn="just">
              <a:lnSpc>
                <a:spcPct val="150000"/>
              </a:lnSpc>
              <a:spcBef>
                <a:spcPts val="3036"/>
              </a:spcBef>
              <a:spcAft>
                <a:spcPts val="632"/>
              </a:spcAft>
            </a:pPr>
            <a:r>
              <a:rPr lang="zh-CN" altLang="en-US" sz="2650" dirty="0">
                <a:latin typeface="+mn-ea"/>
              </a:rPr>
              <a:t>物联网的发展很快就突破了 </a:t>
            </a:r>
            <a:r>
              <a:rPr lang="en-US" sz="2650" dirty="0">
                <a:latin typeface="+mn-ea"/>
              </a:rPr>
              <a:t>EPC</a:t>
            </a:r>
            <a:r>
              <a:rPr lang="zh-CN" altLang="en-US" sz="2650" dirty="0">
                <a:latin typeface="+mn-ea"/>
              </a:rPr>
              <a:t>系统这个狭窄的</a:t>
            </a:r>
            <a:r>
              <a:rPr lang="zh-CN" altLang="en-US" sz="2650" dirty="0" smtClean="0">
                <a:latin typeface="+mn-ea"/>
              </a:rPr>
              <a:t>物联网</a:t>
            </a:r>
            <a:r>
              <a:rPr lang="zh-CN" altLang="en-US" sz="2650" dirty="0">
                <a:latin typeface="+mn-ea"/>
              </a:rPr>
              <a:t>定义，席卷了包括传感网在内的</a:t>
            </a:r>
            <a:r>
              <a:rPr lang="en-US" sz="2650" dirty="0">
                <a:latin typeface="+mn-ea"/>
              </a:rPr>
              <a:t>IT</a:t>
            </a:r>
            <a:r>
              <a:rPr lang="zh-CN" altLang="en-US" sz="2650" dirty="0">
                <a:latin typeface="+mn-ea"/>
              </a:rPr>
              <a:t>领域。无线传感 器网络</a:t>
            </a:r>
            <a:r>
              <a:rPr lang="en-US" sz="2650" dirty="0">
                <a:latin typeface="+mn-ea"/>
              </a:rPr>
              <a:t>（</a:t>
            </a:r>
            <a:r>
              <a:rPr lang="en-US" sz="2650" dirty="0" err="1">
                <a:latin typeface="+mn-ea"/>
              </a:rPr>
              <a:t>WirelessSensorNetworks</a:t>
            </a:r>
            <a:r>
              <a:rPr lang="en-US" sz="2650" dirty="0">
                <a:latin typeface="+mn-ea"/>
              </a:rPr>
              <a:t>, </a:t>
            </a:r>
            <a:r>
              <a:rPr lang="en-US" sz="2650" dirty="0" err="1">
                <a:latin typeface="+mn-ea"/>
              </a:rPr>
              <a:t>WSN</a:t>
            </a:r>
            <a:r>
              <a:rPr lang="en-US" sz="2650" dirty="0">
                <a:latin typeface="+mn-ea"/>
              </a:rPr>
              <a:t>)</a:t>
            </a:r>
            <a:r>
              <a:rPr lang="zh-CN" altLang="en-US" sz="2650" dirty="0">
                <a:latin typeface="+mn-ea"/>
              </a:rPr>
              <a:t>是由若干</a:t>
            </a:r>
            <a:r>
              <a:rPr lang="zh-CN" altLang="en-US" sz="2650" dirty="0" smtClean="0">
                <a:latin typeface="+mn-ea"/>
              </a:rPr>
              <a:t>个具有</a:t>
            </a:r>
            <a:r>
              <a:rPr lang="zh-CN" altLang="en-US" sz="2650" dirty="0">
                <a:latin typeface="+mn-ea"/>
              </a:rPr>
              <a:t>无线通信能力的传感器节点自组织构成的网络</a:t>
            </a:r>
            <a:r>
              <a:rPr lang="en-US" altLang="zh-CN" sz="2650" dirty="0">
                <a:latin typeface="+mn-ea"/>
              </a:rPr>
              <a:t>=</a:t>
            </a:r>
            <a:r>
              <a:rPr lang="zh-CN" altLang="en-US" sz="2650" dirty="0">
                <a:latin typeface="+mn-ea"/>
              </a:rPr>
              <a:t>传 感网主要采用“传感器</a:t>
            </a:r>
            <a:r>
              <a:rPr lang="en-US" altLang="zh-CN" sz="2650" dirty="0">
                <a:latin typeface="+mn-ea"/>
              </a:rPr>
              <a:t>+</a:t>
            </a:r>
            <a:r>
              <a:rPr lang="zh-CN" altLang="en-US" sz="2650" dirty="0">
                <a:latin typeface="+mn-ea"/>
              </a:rPr>
              <a:t>近距离无线通信的方式”，</a:t>
            </a:r>
            <a:r>
              <a:rPr lang="zh-CN" altLang="en-US" sz="2650" dirty="0" smtClean="0">
                <a:latin typeface="+mn-ea"/>
              </a:rPr>
              <a:t>不包含</a:t>
            </a:r>
            <a:r>
              <a:rPr lang="zh-CN" altLang="en-US" sz="2650" dirty="0">
                <a:latin typeface="+mn-ea"/>
              </a:rPr>
              <a:t>基础网络即互联网，所以传感网不是物联网，可以 将其包容在物联网的概念之内。</a:t>
            </a:r>
          </a:p>
        </p:txBody>
      </p:sp>
    </p:spTree>
    <p:extLst>
      <p:ext uri="{BB962C8B-B14F-4D97-AF65-F5344CB8AC3E}">
        <p14:creationId xmlns:p14="http://schemas.microsoft.com/office/powerpoint/2010/main" val="252924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72457" y="1950686"/>
            <a:ext cx="10276114" cy="314404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397759" algn="just">
              <a:lnSpc>
                <a:spcPct val="150000"/>
              </a:lnSpc>
              <a:spcAft>
                <a:spcPts val="632"/>
              </a:spcAft>
            </a:pPr>
            <a:r>
              <a:rPr lang="en-US" sz="2650" dirty="0">
                <a:latin typeface="+mn-ea"/>
              </a:rPr>
              <a:t>1.1</a:t>
            </a:r>
            <a:r>
              <a:rPr lang="zh-CN" altLang="en-US" sz="2650" dirty="0">
                <a:latin typeface="+mn-ea"/>
              </a:rPr>
              <a:t>物联网的概念</a:t>
            </a:r>
          </a:p>
          <a:p>
            <a:pPr marR="397759" indent="623888" algn="just">
              <a:lnSpc>
                <a:spcPct val="150000"/>
              </a:lnSpc>
              <a:spcAft>
                <a:spcPts val="632"/>
              </a:spcAft>
            </a:pPr>
            <a:r>
              <a:rPr lang="zh-CN" altLang="en-US" sz="2650" dirty="0">
                <a:latin typeface="+mn-ea"/>
              </a:rPr>
              <a:t>物联网的定义是，通过射频识别、红外</a:t>
            </a:r>
            <a:r>
              <a:rPr lang="zh-CN" altLang="en-US" sz="2650" dirty="0" smtClean="0">
                <a:latin typeface="+mn-ea"/>
              </a:rPr>
              <a:t>感应</a:t>
            </a:r>
            <a:r>
              <a:rPr lang="zh-CN" altLang="en-US" sz="2650" dirty="0">
                <a:latin typeface="+mn-ea"/>
              </a:rPr>
              <a:t>器、全球定位系统、激光扫描器等信息传感</a:t>
            </a:r>
            <a:r>
              <a:rPr lang="zh-CN" altLang="en-US" sz="2650" dirty="0" smtClean="0">
                <a:latin typeface="+mn-ea"/>
              </a:rPr>
              <a:t>设备</a:t>
            </a:r>
            <a:r>
              <a:rPr lang="zh-CN" altLang="en-US" sz="2650" dirty="0">
                <a:latin typeface="+mn-ea"/>
              </a:rPr>
              <a:t>，按照约定的协议，把任何物品与互联网连接 起来，进行信息交换和通讯，以实现智能化识别</a:t>
            </a:r>
            <a:r>
              <a:rPr lang="zh-CN" altLang="en-US" sz="2650" dirty="0" smtClean="0">
                <a:latin typeface="+mn-ea"/>
              </a:rPr>
              <a:t>、定位</a:t>
            </a:r>
            <a:r>
              <a:rPr lang="zh-CN" altLang="en-US" sz="2650" dirty="0">
                <a:latin typeface="+mn-ea"/>
              </a:rPr>
              <a:t>、跟踪、监控和管理的一种网络。</a:t>
            </a:r>
          </a:p>
        </p:txBody>
      </p:sp>
    </p:spTree>
    <p:extLst>
      <p:ext uri="{BB962C8B-B14F-4D97-AF65-F5344CB8AC3E}">
        <p14:creationId xmlns:p14="http://schemas.microsoft.com/office/powerpoint/2010/main" val="3537164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06254" y="1668734"/>
            <a:ext cx="7087492" cy="4742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351864" indent="719138" algn="just">
              <a:lnSpc>
                <a:spcPct val="150000"/>
              </a:lnSpc>
              <a:spcBef>
                <a:spcPts val="3542"/>
              </a:spcBef>
              <a:spcAft>
                <a:spcPts val="506"/>
              </a:spcAft>
            </a:pPr>
            <a:r>
              <a:rPr lang="en-US" sz="2650" dirty="0">
                <a:latin typeface="+mn-ea"/>
              </a:rPr>
              <a:t>1.4.2</a:t>
            </a:r>
            <a:r>
              <a:rPr lang="zh-CN" altLang="en-US" sz="2650" dirty="0">
                <a:latin typeface="+mn-ea"/>
              </a:rPr>
              <a:t>无线传感器网络概念的融入</a:t>
            </a:r>
          </a:p>
        </p:txBody>
      </p:sp>
      <p:sp>
        <p:nvSpPr>
          <p:cNvPr id="7" name="矩形 6"/>
          <p:cNvSpPr/>
          <p:nvPr/>
        </p:nvSpPr>
        <p:spPr>
          <a:xfrm>
            <a:off x="1436914" y="2636504"/>
            <a:ext cx="9826172" cy="289559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351864" indent="719138" algn="just">
              <a:lnSpc>
                <a:spcPct val="150000"/>
              </a:lnSpc>
              <a:spcBef>
                <a:spcPts val="3542"/>
              </a:spcBef>
              <a:spcAft>
                <a:spcPts val="506"/>
              </a:spcAft>
            </a:pPr>
            <a:r>
              <a:rPr lang="zh-CN" altLang="en-US" sz="2650" dirty="0">
                <a:latin typeface="+mn-ea"/>
              </a:rPr>
              <a:t>物品识别技术的主角是</a:t>
            </a:r>
            <a:r>
              <a:rPr lang="en-US" sz="2650" dirty="0">
                <a:latin typeface="+mn-ea"/>
              </a:rPr>
              <a:t>RFID，</a:t>
            </a:r>
            <a:r>
              <a:rPr lang="zh-CN" altLang="en-US" sz="2650" dirty="0">
                <a:latin typeface="+mn-ea"/>
              </a:rPr>
              <a:t>基于</a:t>
            </a:r>
            <a:r>
              <a:rPr lang="en-US" sz="2650" dirty="0">
                <a:latin typeface="+mn-ea"/>
              </a:rPr>
              <a:t>RFID</a:t>
            </a:r>
            <a:r>
              <a:rPr lang="zh-CN" altLang="en-US" sz="2650" dirty="0">
                <a:latin typeface="+mn-ea"/>
              </a:rPr>
              <a:t>技术将</a:t>
            </a:r>
            <a:r>
              <a:rPr lang="zh-CN" altLang="en-US" sz="2650" dirty="0">
                <a:latin typeface="+mn-ea"/>
              </a:rPr>
              <a:t>传感器</a:t>
            </a:r>
            <a:r>
              <a:rPr lang="zh-CN" altLang="en-US" sz="2650" dirty="0">
                <a:latin typeface="+mn-ea"/>
              </a:rPr>
              <a:t>技术融入进来，物联网不仅可以感知物理世界的</a:t>
            </a:r>
            <a:r>
              <a:rPr lang="zh-CN" altLang="en-US" sz="2650" dirty="0">
                <a:latin typeface="+mn-ea"/>
              </a:rPr>
              <a:t>翔实</a:t>
            </a:r>
            <a:r>
              <a:rPr lang="zh-CN" altLang="en-US" sz="2650" dirty="0">
                <a:latin typeface="+mn-ea"/>
              </a:rPr>
              <a:t>信息，而且可以实现人与物之间的相笔、沟通和互动。 </a:t>
            </a:r>
            <a:r>
              <a:rPr lang="en-US" altLang="zh-CN" sz="2650" dirty="0">
                <a:latin typeface="+mn-ea"/>
              </a:rPr>
              <a:t>1999</a:t>
            </a:r>
            <a:r>
              <a:rPr lang="zh-CN" altLang="en-US" sz="2650" dirty="0">
                <a:latin typeface="+mn-ea"/>
              </a:rPr>
              <a:t>年在美国召开的移动计算和网络国际会议提出，</a:t>
            </a:r>
            <a:r>
              <a:rPr lang="zh-CN" altLang="en-US" sz="2650" dirty="0">
                <a:latin typeface="+mn-ea"/>
              </a:rPr>
              <a:t>传感</a:t>
            </a:r>
            <a:r>
              <a:rPr lang="zh-CN" altLang="en-US" sz="2650" dirty="0">
                <a:latin typeface="+mn-ea"/>
              </a:rPr>
              <a:t>网将是下一个世纪人类面临的又一个发展机遇。</a:t>
            </a:r>
            <a:r>
              <a:rPr lang="en-US" altLang="zh-CN" sz="2650" dirty="0">
                <a:latin typeface="+mn-ea"/>
              </a:rPr>
              <a:t>2003</a:t>
            </a:r>
            <a:r>
              <a:rPr lang="zh-CN" altLang="en-US" sz="2650" dirty="0">
                <a:latin typeface="+mn-ea"/>
              </a:rPr>
              <a:t>年</a:t>
            </a:r>
            <a:r>
              <a:rPr lang="zh-CN" altLang="en-US" sz="2650" dirty="0">
                <a:latin typeface="+mn-ea"/>
              </a:rPr>
              <a:t>美国</a:t>
            </a:r>
            <a:r>
              <a:rPr lang="en-US" altLang="zh-CN" sz="2650" dirty="0">
                <a:latin typeface="+mn-ea"/>
              </a:rPr>
              <a:t>《</a:t>
            </a:r>
            <a:r>
              <a:rPr lang="zh-CN" altLang="en-US" sz="2650" dirty="0">
                <a:latin typeface="+mn-ea"/>
              </a:rPr>
              <a:t>技术评论</a:t>
            </a:r>
            <a:r>
              <a:rPr lang="en-US" altLang="zh-CN" sz="2650" dirty="0">
                <a:latin typeface="+mn-ea"/>
              </a:rPr>
              <a:t>》</a:t>
            </a:r>
            <a:r>
              <a:rPr lang="zh-CN" altLang="en-US" sz="2650" dirty="0">
                <a:latin typeface="+mn-ea"/>
              </a:rPr>
              <a:t>指出，传感网络技术将是未来改变 人们生活的十大技术之首。</a:t>
            </a:r>
          </a:p>
        </p:txBody>
      </p:sp>
    </p:spTree>
    <p:extLst>
      <p:ext uri="{BB962C8B-B14F-4D97-AF65-F5344CB8AC3E}">
        <p14:creationId xmlns:p14="http://schemas.microsoft.com/office/powerpoint/2010/main" val="4277499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82757" y="1950686"/>
            <a:ext cx="4195887" cy="43603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351864" indent="719138" algn="just">
              <a:lnSpc>
                <a:spcPct val="150000"/>
              </a:lnSpc>
              <a:spcBef>
                <a:spcPts val="3542"/>
              </a:spcBef>
              <a:spcAft>
                <a:spcPts val="506"/>
              </a:spcAft>
            </a:pPr>
            <a:r>
              <a:rPr lang="en-US" sz="2650" dirty="0">
                <a:latin typeface="+mn-ea"/>
              </a:rPr>
              <a:t>1.4.3</a:t>
            </a:r>
            <a:r>
              <a:rPr lang="zh-CN" altLang="en-US" sz="2650" dirty="0">
                <a:latin typeface="+mn-ea"/>
              </a:rPr>
              <a:t>泛在网络的愿景</a:t>
            </a:r>
          </a:p>
        </p:txBody>
      </p:sp>
      <p:sp>
        <p:nvSpPr>
          <p:cNvPr id="7" name="矩形 6"/>
          <p:cNvSpPr/>
          <p:nvPr/>
        </p:nvSpPr>
        <p:spPr>
          <a:xfrm>
            <a:off x="972458" y="3048425"/>
            <a:ext cx="11001828" cy="22566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351864" indent="719138" algn="just">
              <a:lnSpc>
                <a:spcPct val="150000"/>
              </a:lnSpc>
              <a:spcBef>
                <a:spcPts val="3542"/>
              </a:spcBef>
              <a:spcAft>
                <a:spcPts val="506"/>
              </a:spcAft>
            </a:pPr>
            <a:r>
              <a:rPr lang="zh-CN" altLang="en-US" sz="2650" dirty="0">
                <a:latin typeface="+mn-ea"/>
              </a:rPr>
              <a:t>泛在网络</a:t>
            </a:r>
            <a:r>
              <a:rPr lang="en-US" sz="2650" dirty="0">
                <a:latin typeface="+mn-ea"/>
              </a:rPr>
              <a:t>（Ubiquitous Network)</a:t>
            </a:r>
            <a:r>
              <a:rPr lang="zh-CN" altLang="en-US" sz="2650" dirty="0">
                <a:latin typeface="+mn-ea"/>
              </a:rPr>
              <a:t>是指无所不在</a:t>
            </a:r>
            <a:r>
              <a:rPr lang="zh-CN" altLang="en-US" sz="2650" dirty="0" smtClean="0">
                <a:latin typeface="+mn-ea"/>
              </a:rPr>
              <a:t>的网络。</a:t>
            </a:r>
            <a:r>
              <a:rPr lang="en-US" altLang="zh-CN" sz="2650" dirty="0" smtClean="0">
                <a:latin typeface="+mn-ea"/>
              </a:rPr>
              <a:t> “</a:t>
            </a:r>
            <a:r>
              <a:rPr lang="zh-CN" altLang="en-US" sz="2650" dirty="0" smtClean="0">
                <a:latin typeface="+mn-ea"/>
              </a:rPr>
              <a:t>泛</a:t>
            </a:r>
            <a:r>
              <a:rPr lang="zh-CN" altLang="en-US" sz="2650" dirty="0">
                <a:latin typeface="+mn-ea"/>
              </a:rPr>
              <a:t>在</a:t>
            </a:r>
            <a:r>
              <a:rPr lang="zh-CN" altLang="en-US" sz="2650" dirty="0" smtClean="0">
                <a:latin typeface="+mn-ea"/>
              </a:rPr>
              <a:t>网络</a:t>
            </a:r>
            <a:r>
              <a:rPr lang="en-US" altLang="zh-CN" sz="2650" dirty="0">
                <a:latin typeface="+mn-ea"/>
              </a:rPr>
              <a:t>”</a:t>
            </a:r>
            <a:r>
              <a:rPr lang="zh-CN" altLang="en-US" sz="2650" dirty="0" smtClean="0">
                <a:latin typeface="+mn-ea"/>
              </a:rPr>
              <a:t>是</a:t>
            </a:r>
            <a:r>
              <a:rPr lang="zh-CN" altLang="en-US" sz="2650" dirty="0">
                <a:latin typeface="+mn-ea"/>
              </a:rPr>
              <a:t>为了打破地域限制，以无所不在</a:t>
            </a:r>
            <a:r>
              <a:rPr lang="zh-CN" altLang="en-US" sz="2650" dirty="0" smtClean="0">
                <a:latin typeface="+mn-ea"/>
              </a:rPr>
              <a:t>、无所不包</a:t>
            </a:r>
            <a:r>
              <a:rPr lang="zh-CN" altLang="en-US" sz="2650" dirty="0">
                <a:latin typeface="+mn-ea"/>
              </a:rPr>
              <a:t>、无所不能为基本特征，以实现在任何时间、 任何地点、任何人、任何物都能顺畅地通信为目标，按 需进行信息的获取、传递、存储、认知、决策和使用</a:t>
            </a:r>
            <a:r>
              <a:rPr lang="zh-CN" altLang="en-US" sz="2650" dirty="0" smtClean="0">
                <a:latin typeface="+mn-ea"/>
              </a:rPr>
              <a:t>等服务</a:t>
            </a:r>
            <a:r>
              <a:rPr lang="zh-CN" altLang="en-US" sz="2650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75034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44556" y="1946861"/>
            <a:ext cx="7017044" cy="433782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351864" indent="719138" algn="just">
              <a:lnSpc>
                <a:spcPct val="150000"/>
              </a:lnSpc>
              <a:spcBef>
                <a:spcPts val="3542"/>
              </a:spcBef>
              <a:spcAft>
                <a:spcPts val="506"/>
              </a:spcAft>
            </a:pPr>
            <a:r>
              <a:rPr lang="en-US" sz="2650" dirty="0">
                <a:latin typeface="+mn-ea"/>
              </a:rPr>
              <a:t>1.5</a:t>
            </a:r>
            <a:r>
              <a:rPr lang="zh-CN" altLang="en-US" sz="2650" dirty="0">
                <a:latin typeface="+mn-ea"/>
              </a:rPr>
              <a:t>从互联网到物联网的演进</a:t>
            </a:r>
          </a:p>
          <a:p>
            <a:pPr marR="351864" indent="719138" algn="just">
              <a:spcAft>
                <a:spcPts val="506"/>
              </a:spcAft>
            </a:pPr>
            <a:r>
              <a:rPr lang="en-US" sz="2650" dirty="0">
                <a:latin typeface="+mn-ea"/>
              </a:rPr>
              <a:t>1.5.1</a:t>
            </a:r>
            <a:r>
              <a:rPr lang="zh-CN" altLang="en-US" sz="2650" dirty="0">
                <a:latin typeface="+mn-ea"/>
              </a:rPr>
              <a:t>互联网的概念 </a:t>
            </a:r>
            <a:endParaRPr lang="en-US" altLang="zh-CN" sz="2650" dirty="0">
              <a:latin typeface="+mn-ea"/>
            </a:endParaRPr>
          </a:p>
          <a:p>
            <a:pPr marR="351864" indent="719138" algn="just">
              <a:spcAft>
                <a:spcPts val="506"/>
              </a:spcAft>
            </a:pPr>
            <a:r>
              <a:rPr lang="en-US" sz="2650" dirty="0">
                <a:latin typeface="+mn-ea"/>
              </a:rPr>
              <a:t>1.5.2</a:t>
            </a:r>
            <a:r>
              <a:rPr lang="zh-CN" altLang="en-US" sz="2650" dirty="0">
                <a:latin typeface="+mn-ea"/>
              </a:rPr>
              <a:t>互联网与物联网的</a:t>
            </a:r>
            <a:r>
              <a:rPr lang="zh-CN" altLang="en-US" sz="2650" dirty="0" smtClean="0">
                <a:latin typeface="+mn-ea"/>
              </a:rPr>
              <a:t>关系</a:t>
            </a:r>
            <a:endParaRPr lang="en-US" altLang="zh-CN" sz="2650" dirty="0" smtClean="0">
              <a:latin typeface="+mn-ea"/>
            </a:endParaRPr>
          </a:p>
          <a:p>
            <a:pPr marR="351864" indent="719138" algn="just">
              <a:spcAft>
                <a:spcPts val="506"/>
              </a:spcAft>
            </a:pPr>
            <a:r>
              <a:rPr lang="en-US" sz="2650" dirty="0" smtClean="0">
                <a:latin typeface="+mn-ea"/>
              </a:rPr>
              <a:t>1.5.3 </a:t>
            </a:r>
            <a:r>
              <a:rPr lang="en-US" sz="2650" dirty="0" err="1">
                <a:latin typeface="+mn-ea"/>
              </a:rPr>
              <a:t>H2H</a:t>
            </a:r>
            <a:r>
              <a:rPr lang="zh-CN" altLang="en-US" sz="2650" dirty="0">
                <a:latin typeface="+mn-ea"/>
              </a:rPr>
              <a:t>与</a:t>
            </a:r>
            <a:r>
              <a:rPr lang="en-US" sz="2650" dirty="0" err="1">
                <a:latin typeface="+mn-ea"/>
              </a:rPr>
              <a:t>T2T</a:t>
            </a:r>
            <a:r>
              <a:rPr lang="zh-CN" altLang="en-US" sz="2650" dirty="0">
                <a:latin typeface="+mn-ea"/>
              </a:rPr>
              <a:t>的发展路线 </a:t>
            </a:r>
            <a:endParaRPr lang="en-US" altLang="zh-CN" sz="2650" dirty="0">
              <a:latin typeface="+mn-ea"/>
            </a:endParaRPr>
          </a:p>
          <a:p>
            <a:pPr marR="351864" indent="719138" algn="just">
              <a:spcAft>
                <a:spcPts val="506"/>
              </a:spcAft>
            </a:pPr>
            <a:r>
              <a:rPr lang="en-US" sz="2650" dirty="0" smtClean="0">
                <a:latin typeface="+mn-ea"/>
              </a:rPr>
              <a:t>1.5.4</a:t>
            </a:r>
            <a:r>
              <a:rPr lang="zh-CN" altLang="en-US" sz="2650" dirty="0">
                <a:latin typeface="+mn-ea"/>
              </a:rPr>
              <a:t>网络向泛在化演进</a:t>
            </a:r>
          </a:p>
        </p:txBody>
      </p:sp>
    </p:spTree>
    <p:extLst>
      <p:ext uri="{BB962C8B-B14F-4D97-AF65-F5344CB8AC3E}">
        <p14:creationId xmlns:p14="http://schemas.microsoft.com/office/powerpoint/2010/main" val="2880646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96105" y="1385717"/>
            <a:ext cx="4262523" cy="40926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351864" indent="719138" algn="just">
              <a:lnSpc>
                <a:spcPct val="150000"/>
              </a:lnSpc>
              <a:spcBef>
                <a:spcPts val="3542"/>
              </a:spcBef>
              <a:spcAft>
                <a:spcPts val="506"/>
              </a:spcAft>
            </a:pPr>
            <a:r>
              <a:rPr lang="en-US" sz="2650" dirty="0">
                <a:latin typeface="+mn-ea"/>
              </a:rPr>
              <a:t>1.5.1</a:t>
            </a:r>
            <a:r>
              <a:rPr lang="zh-CN" altLang="en-US" sz="2650" dirty="0">
                <a:latin typeface="+mn-ea"/>
              </a:rPr>
              <a:t>互联网的概念</a:t>
            </a:r>
          </a:p>
        </p:txBody>
      </p:sp>
      <p:sp>
        <p:nvSpPr>
          <p:cNvPr id="7" name="矩形 6"/>
          <p:cNvSpPr/>
          <p:nvPr/>
        </p:nvSpPr>
        <p:spPr>
          <a:xfrm>
            <a:off x="1349829" y="2002330"/>
            <a:ext cx="10203541" cy="28533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351864" indent="719138" algn="just">
              <a:lnSpc>
                <a:spcPct val="150000"/>
              </a:lnSpc>
              <a:spcBef>
                <a:spcPts val="3542"/>
              </a:spcBef>
              <a:spcAft>
                <a:spcPts val="506"/>
              </a:spcAft>
            </a:pPr>
            <a:r>
              <a:rPr lang="zh-CN" altLang="en-US" sz="2650" dirty="0">
                <a:latin typeface="+mn-ea"/>
              </a:rPr>
              <a:t>互联网是由多个计算机网络按照一定的协议组成 的国际计算机网络。互联网提供了全球信息的互通与互 连，主要用于解决人到人的通信连接。互联网是人类社 会有史以来第一个世界性的图书馆和第一个全球性的</a:t>
            </a:r>
            <a:r>
              <a:rPr lang="zh-CN" altLang="en-US" sz="2650" dirty="0">
                <a:latin typeface="+mn-ea"/>
              </a:rPr>
              <a:t>论坛</a:t>
            </a:r>
            <a:r>
              <a:rPr lang="zh-CN" altLang="en-US" sz="2650" dirty="0">
                <a:latin typeface="+mn-ea"/>
              </a:rPr>
              <a:t>，全世界任何人不分国籍、种族、性别、年龄和贫富， 互相传送经验与知识，发表意见和</a:t>
            </a:r>
            <a:r>
              <a:rPr lang="zh-CN" altLang="en-US" sz="2650" dirty="0">
                <a:latin typeface="+mn-ea"/>
              </a:rPr>
              <a:t>见解。</a:t>
            </a:r>
            <a:endParaRPr lang="en-US" altLang="zh-CN" sz="26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5285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29385" y="1755136"/>
            <a:ext cx="5190355" cy="40926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351864" indent="719138" algn="just">
              <a:lnSpc>
                <a:spcPct val="150000"/>
              </a:lnSpc>
              <a:spcBef>
                <a:spcPts val="3542"/>
              </a:spcBef>
              <a:spcAft>
                <a:spcPts val="506"/>
              </a:spcAft>
            </a:pPr>
            <a:r>
              <a:rPr lang="en-US" sz="2650" dirty="0">
                <a:latin typeface="+mn-ea"/>
              </a:rPr>
              <a:t>1.5.2</a:t>
            </a:r>
            <a:r>
              <a:rPr lang="zh-CN" altLang="en-US" sz="2650" dirty="0">
                <a:latin typeface="+mn-ea"/>
              </a:rPr>
              <a:t>互联网与物联网的关系</a:t>
            </a:r>
          </a:p>
        </p:txBody>
      </p:sp>
      <p:sp>
        <p:nvSpPr>
          <p:cNvPr id="7" name="矩形 6"/>
          <p:cNvSpPr/>
          <p:nvPr/>
        </p:nvSpPr>
        <p:spPr>
          <a:xfrm>
            <a:off x="1030515" y="2754999"/>
            <a:ext cx="10551885" cy="1725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351864" indent="719138" algn="just">
              <a:lnSpc>
                <a:spcPct val="150000"/>
              </a:lnSpc>
              <a:spcBef>
                <a:spcPts val="3542"/>
              </a:spcBef>
              <a:spcAft>
                <a:spcPts val="506"/>
              </a:spcAft>
            </a:pPr>
            <a:r>
              <a:rPr lang="zh-CN" altLang="en-US" sz="2650" dirty="0">
                <a:latin typeface="+mn-ea"/>
              </a:rPr>
              <a:t>互联网是以计算机网络为核心构建起来的网络，主 要解决人到人</a:t>
            </a:r>
            <a:r>
              <a:rPr lang="en-US" sz="2650" dirty="0">
                <a:latin typeface="+mn-ea"/>
              </a:rPr>
              <a:t>（</a:t>
            </a:r>
            <a:r>
              <a:rPr lang="en-US" sz="2650" dirty="0" err="1">
                <a:latin typeface="+mn-ea"/>
              </a:rPr>
              <a:t>HumantoHuman，H2H</a:t>
            </a:r>
            <a:r>
              <a:rPr lang="en-US" sz="2650" dirty="0">
                <a:latin typeface="+mn-ea"/>
              </a:rPr>
              <a:t>)</a:t>
            </a:r>
            <a:r>
              <a:rPr lang="zh-CN" altLang="en-US" sz="2650" dirty="0">
                <a:latin typeface="+mn-ea"/>
              </a:rPr>
              <a:t>的连接。物</a:t>
            </a:r>
            <a:r>
              <a:rPr lang="zh-CN" altLang="en-US" sz="2650" dirty="0" smtClean="0">
                <a:latin typeface="+mn-ea"/>
              </a:rPr>
              <a:t>联网</a:t>
            </a:r>
            <a:r>
              <a:rPr lang="zh-CN" altLang="en-US" sz="2650" dirty="0">
                <a:latin typeface="+mn-ea"/>
              </a:rPr>
              <a:t>是物品识别和感知等技术与互联网结合而产生的新型 网络，主要解决物到物</a:t>
            </a:r>
            <a:r>
              <a:rPr lang="en-US" sz="2650" dirty="0">
                <a:latin typeface="+mn-ea"/>
              </a:rPr>
              <a:t>（</a:t>
            </a:r>
            <a:r>
              <a:rPr lang="en-US" sz="2650" dirty="0" err="1">
                <a:latin typeface="+mn-ea"/>
              </a:rPr>
              <a:t>ThingtoThing，T2T</a:t>
            </a:r>
            <a:r>
              <a:rPr lang="en-US" sz="2650" dirty="0">
                <a:latin typeface="+mn-ea"/>
              </a:rPr>
              <a:t>)</a:t>
            </a:r>
            <a:r>
              <a:rPr lang="zh-CN" altLang="en-US" sz="2650" dirty="0">
                <a:latin typeface="+mn-ea"/>
              </a:rPr>
              <a:t>、人到 物</a:t>
            </a:r>
            <a:r>
              <a:rPr lang="en-US" sz="2650" dirty="0">
                <a:latin typeface="+mn-ea"/>
              </a:rPr>
              <a:t>（</a:t>
            </a:r>
            <a:r>
              <a:rPr lang="en-US" sz="2650" dirty="0" err="1">
                <a:latin typeface="+mn-ea"/>
              </a:rPr>
              <a:t>HumantoThing，H2T</a:t>
            </a:r>
            <a:r>
              <a:rPr lang="en-US" sz="2650" dirty="0">
                <a:latin typeface="+mn-ea"/>
              </a:rPr>
              <a:t>)</a:t>
            </a:r>
            <a:r>
              <a:rPr lang="zh-CN" altLang="en-US" sz="2650" dirty="0">
                <a:latin typeface="+mn-ea"/>
              </a:rPr>
              <a:t>之间的连接。</a:t>
            </a:r>
          </a:p>
        </p:txBody>
      </p:sp>
    </p:spTree>
    <p:extLst>
      <p:ext uri="{BB962C8B-B14F-4D97-AF65-F5344CB8AC3E}">
        <p14:creationId xmlns:p14="http://schemas.microsoft.com/office/powerpoint/2010/main" val="957825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28914" y="1912437"/>
            <a:ext cx="10667999" cy="305607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351864" indent="719138" algn="ctr">
              <a:lnSpc>
                <a:spcPct val="150000"/>
              </a:lnSpc>
              <a:spcBef>
                <a:spcPts val="3542"/>
              </a:spcBef>
              <a:spcAft>
                <a:spcPts val="506"/>
              </a:spcAft>
            </a:pPr>
            <a:r>
              <a:rPr lang="en-US" sz="2650" dirty="0">
                <a:latin typeface="+mn-ea"/>
              </a:rPr>
              <a:t>1.5.2</a:t>
            </a:r>
            <a:r>
              <a:rPr lang="zh-CN" altLang="en-US" sz="2650" dirty="0">
                <a:latin typeface="+mn-ea"/>
              </a:rPr>
              <a:t>互联网与物联网的关系</a:t>
            </a:r>
          </a:p>
          <a:p>
            <a:pPr marR="351864" indent="719138" algn="just">
              <a:lnSpc>
                <a:spcPct val="150000"/>
              </a:lnSpc>
              <a:spcBef>
                <a:spcPts val="3542"/>
              </a:spcBef>
              <a:spcAft>
                <a:spcPts val="506"/>
              </a:spcAft>
            </a:pPr>
            <a:r>
              <a:rPr lang="zh-CN" altLang="en-US" sz="2650" dirty="0">
                <a:latin typeface="+mn-ea"/>
              </a:rPr>
              <a:t>互联网通过</a:t>
            </a:r>
            <a:r>
              <a:rPr lang="en-US" sz="2650" dirty="0">
                <a:latin typeface="+mn-ea"/>
              </a:rPr>
              <a:t>TCP/IP</a:t>
            </a:r>
            <a:r>
              <a:rPr lang="zh-CN" altLang="en-US" sz="2650" dirty="0">
                <a:latin typeface="+mn-ea"/>
              </a:rPr>
              <a:t>技术互联全球所有的数据传输</a:t>
            </a:r>
            <a:r>
              <a:rPr lang="zh-CN" altLang="en-US" sz="2650" dirty="0" smtClean="0">
                <a:latin typeface="+mn-ea"/>
              </a:rPr>
              <a:t>网络</a:t>
            </a:r>
            <a:r>
              <a:rPr lang="zh-CN" altLang="en-US" sz="2650" dirty="0">
                <a:latin typeface="+mn-ea"/>
              </a:rPr>
              <a:t>，应用目的单一，因此在较短时间实现了全球范围内 人到人</a:t>
            </a:r>
            <a:r>
              <a:rPr lang="en-US" sz="2650" dirty="0">
                <a:latin typeface="+mn-ea"/>
              </a:rPr>
              <a:t>（</a:t>
            </a:r>
            <a:r>
              <a:rPr lang="en-US" sz="2650" dirty="0" err="1">
                <a:latin typeface="+mn-ea"/>
              </a:rPr>
              <a:t>H2H</a:t>
            </a:r>
            <a:r>
              <a:rPr lang="en-US" sz="2650" dirty="0">
                <a:latin typeface="+mn-ea"/>
              </a:rPr>
              <a:t>)</a:t>
            </a:r>
            <a:r>
              <a:rPr lang="zh-CN" altLang="en-US" sz="2650" dirty="0">
                <a:latin typeface="+mn-ea"/>
              </a:rPr>
              <a:t>的通信。物联网与互联网不同，物</a:t>
            </a:r>
            <a:r>
              <a:rPr lang="zh-CN" altLang="en-US" sz="2650" dirty="0" smtClean="0">
                <a:latin typeface="+mn-ea"/>
              </a:rPr>
              <a:t>联网是</a:t>
            </a:r>
            <a:r>
              <a:rPr lang="zh-CN" altLang="en-US" sz="2650" dirty="0">
                <a:latin typeface="+mn-ea"/>
              </a:rPr>
              <a:t>与许多关键领域物理设备相关的网络，其以实际应用 为出发点，网络终端形式多样、技术复杂，是自动化控 制、遥控遥测及信息应用等技术的综合</a:t>
            </a:r>
            <a:r>
              <a:rPr lang="zh-CN" altLang="en-US" sz="2650" dirty="0" smtClean="0">
                <a:latin typeface="+mn-ea"/>
              </a:rPr>
              <a:t>展现</a:t>
            </a:r>
            <a:r>
              <a:rPr lang="en-US" altLang="zh-CN" sz="2650" dirty="0" smtClean="0">
                <a:latin typeface="+mn-ea"/>
              </a:rPr>
              <a:t>.</a:t>
            </a:r>
            <a:endParaRPr lang="zh-CN" altLang="en-US" sz="26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9160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45791" y="1642061"/>
            <a:ext cx="5557543" cy="43986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351864" indent="719138" algn="just">
              <a:lnSpc>
                <a:spcPct val="150000"/>
              </a:lnSpc>
              <a:spcBef>
                <a:spcPts val="3542"/>
              </a:spcBef>
              <a:spcAft>
                <a:spcPts val="506"/>
              </a:spcAft>
            </a:pPr>
            <a:r>
              <a:rPr lang="en-US" sz="2650" dirty="0">
                <a:latin typeface="+mn-ea"/>
              </a:rPr>
              <a:t>1.5.2</a:t>
            </a:r>
            <a:r>
              <a:rPr lang="zh-CN" altLang="en-US" sz="2650" dirty="0">
                <a:latin typeface="+mn-ea"/>
              </a:rPr>
              <a:t>互联网与物联网的关系</a:t>
            </a:r>
          </a:p>
        </p:txBody>
      </p:sp>
      <p:sp>
        <p:nvSpPr>
          <p:cNvPr id="7" name="矩形 6"/>
          <p:cNvSpPr/>
          <p:nvPr/>
        </p:nvSpPr>
        <p:spPr>
          <a:xfrm>
            <a:off x="1518980" y="2503380"/>
            <a:ext cx="9511878" cy="185123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351864" indent="719138" algn="just">
              <a:lnSpc>
                <a:spcPct val="150000"/>
              </a:lnSpc>
              <a:spcBef>
                <a:spcPts val="3542"/>
              </a:spcBef>
              <a:spcAft>
                <a:spcPts val="506"/>
              </a:spcAft>
            </a:pPr>
            <a:r>
              <a:rPr lang="zh-CN" altLang="en-US" sz="2650" dirty="0">
                <a:latin typeface="+mn-ea"/>
              </a:rPr>
              <a:t>不同应用领域的物联网均有各自不同的属性。例如， 汽车电子领域的物联网不同于医药卫生领域的物联网， 医药卫生领域的物联网不同于环境监测领域的物联网。</a:t>
            </a:r>
          </a:p>
          <a:p>
            <a:pPr marR="351864" indent="719138" algn="just">
              <a:lnSpc>
                <a:spcPct val="150000"/>
              </a:lnSpc>
              <a:spcBef>
                <a:spcPts val="3542"/>
              </a:spcBef>
              <a:spcAft>
                <a:spcPts val="506"/>
              </a:spcAft>
            </a:pPr>
            <a:r>
              <a:rPr lang="zh-CN" altLang="en-US" sz="2650" dirty="0">
                <a:latin typeface="+mn-ea"/>
              </a:rPr>
              <a:t>正是因为物联网应用的特殊性，使得物联网无法再复制 互联网成功的技术模式。</a:t>
            </a:r>
          </a:p>
        </p:txBody>
      </p:sp>
    </p:spTree>
    <p:extLst>
      <p:ext uri="{BB962C8B-B14F-4D97-AF65-F5344CB8AC3E}">
        <p14:creationId xmlns:p14="http://schemas.microsoft.com/office/powerpoint/2010/main" val="1152328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94279" y="1946861"/>
            <a:ext cx="5557543" cy="43986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351864" indent="719138" algn="just">
              <a:lnSpc>
                <a:spcPct val="150000"/>
              </a:lnSpc>
              <a:spcBef>
                <a:spcPts val="3542"/>
              </a:spcBef>
              <a:spcAft>
                <a:spcPts val="506"/>
              </a:spcAft>
            </a:pPr>
            <a:r>
              <a:rPr lang="en-US" sz="2650" dirty="0">
                <a:latin typeface="+mn-ea"/>
              </a:rPr>
              <a:t>1.5.2</a:t>
            </a:r>
            <a:r>
              <a:rPr lang="zh-CN" altLang="en-US" sz="2650" dirty="0">
                <a:latin typeface="+mn-ea"/>
              </a:rPr>
              <a:t>互联网与物联网的关系</a:t>
            </a:r>
          </a:p>
        </p:txBody>
      </p:sp>
      <p:sp>
        <p:nvSpPr>
          <p:cNvPr id="7" name="矩形 6"/>
          <p:cNvSpPr/>
          <p:nvPr/>
        </p:nvSpPr>
        <p:spPr>
          <a:xfrm>
            <a:off x="1117600" y="3044600"/>
            <a:ext cx="10508343" cy="149552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351864" indent="719138" algn="just">
              <a:lnSpc>
                <a:spcPct val="150000"/>
              </a:lnSpc>
              <a:spcBef>
                <a:spcPts val="3542"/>
              </a:spcBef>
              <a:spcAft>
                <a:spcPts val="506"/>
              </a:spcAft>
            </a:pPr>
            <a:r>
              <a:rPr lang="zh-CN" altLang="en-US" sz="2650" dirty="0">
                <a:latin typeface="+mn-ea"/>
              </a:rPr>
              <a:t>物联网需要网络具有更高的安全性。物联网的绝 大多数应用都涉及到个人隐私和机构秘密，因而物联网 必须具有保护隐私和机密、防御网络攻击的能力，必须 提供严密的安全性。</a:t>
            </a:r>
          </a:p>
        </p:txBody>
      </p:sp>
    </p:spTree>
    <p:extLst>
      <p:ext uri="{BB962C8B-B14F-4D97-AF65-F5344CB8AC3E}">
        <p14:creationId xmlns:p14="http://schemas.microsoft.com/office/powerpoint/2010/main" val="2470276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45029" y="1570960"/>
            <a:ext cx="10319657" cy="428200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351864" indent="719138" algn="ctr">
              <a:lnSpc>
                <a:spcPct val="150000"/>
              </a:lnSpc>
              <a:spcBef>
                <a:spcPts val="3542"/>
              </a:spcBef>
              <a:spcAft>
                <a:spcPts val="506"/>
              </a:spcAft>
            </a:pPr>
            <a:r>
              <a:rPr lang="en-US" sz="2650" dirty="0">
                <a:latin typeface="+mn-ea"/>
              </a:rPr>
              <a:t>1.5.3 </a:t>
            </a:r>
            <a:r>
              <a:rPr lang="en-US" sz="2650" dirty="0" err="1">
                <a:latin typeface="+mn-ea"/>
              </a:rPr>
              <a:t>H2H</a:t>
            </a:r>
            <a:r>
              <a:rPr lang="zh-CN" altLang="en-US" sz="2650" dirty="0">
                <a:latin typeface="+mn-ea"/>
              </a:rPr>
              <a:t>与</a:t>
            </a:r>
            <a:r>
              <a:rPr lang="en-US" sz="2650" dirty="0" err="1">
                <a:latin typeface="+mn-ea"/>
              </a:rPr>
              <a:t>T2T</a:t>
            </a:r>
            <a:r>
              <a:rPr lang="zh-CN" altLang="en-US" sz="2650" dirty="0">
                <a:latin typeface="+mn-ea"/>
              </a:rPr>
              <a:t>的发展路线</a:t>
            </a:r>
          </a:p>
          <a:p>
            <a:pPr marR="351864" indent="719138" algn="just">
              <a:lnSpc>
                <a:spcPct val="150000"/>
              </a:lnSpc>
              <a:spcBef>
                <a:spcPts val="3542"/>
              </a:spcBef>
              <a:spcAft>
                <a:spcPts val="506"/>
              </a:spcAft>
            </a:pPr>
            <a:r>
              <a:rPr lang="zh-CN" altLang="en-US" sz="2650" dirty="0">
                <a:latin typeface="+mn-ea"/>
              </a:rPr>
              <a:t>人到人（</a:t>
            </a:r>
            <a:r>
              <a:rPr lang="en-US" altLang="zh-CN" sz="2650" dirty="0" err="1">
                <a:latin typeface="+mn-ea"/>
              </a:rPr>
              <a:t>H2H</a:t>
            </a:r>
            <a:r>
              <a:rPr lang="zh-CN" altLang="en-US" sz="2650" dirty="0">
                <a:latin typeface="+mn-ea"/>
              </a:rPr>
              <a:t>）的连接发展路线主要有两条，一条路线是宽带化，一条路线是移动化。互联网的宽带化有很好的基础性平台，目前计算机的软硬件水平都得到了很大的提升，使得网络技术得到了很大的发展机遇。网络的移动化就是将移动通信和互联网二者结合起来，是指网络的链接和数据的传输借助于</a:t>
            </a:r>
            <a:r>
              <a:rPr lang="en-US" altLang="zh-CN" sz="2650" dirty="0" err="1">
                <a:latin typeface="+mn-ea"/>
              </a:rPr>
              <a:t>3G</a:t>
            </a:r>
            <a:r>
              <a:rPr lang="zh-CN" altLang="en-US" sz="2650" dirty="0">
                <a:latin typeface="+mn-ea"/>
              </a:rPr>
              <a:t>、</a:t>
            </a:r>
            <a:r>
              <a:rPr lang="en-US" altLang="zh-CN" sz="2650" dirty="0">
                <a:latin typeface="+mn-ea"/>
              </a:rPr>
              <a:t>Wi-Fi</a:t>
            </a:r>
            <a:r>
              <a:rPr lang="zh-CN" altLang="en-US" sz="2650" dirty="0">
                <a:latin typeface="+mn-ea"/>
              </a:rPr>
              <a:t>、</a:t>
            </a:r>
            <a:r>
              <a:rPr lang="en-US" altLang="zh-CN" sz="2650" dirty="0">
                <a:latin typeface="+mn-ea"/>
              </a:rPr>
              <a:t>WiMAX</a:t>
            </a:r>
            <a:r>
              <a:rPr lang="zh-CN" altLang="en-US" sz="2650" dirty="0">
                <a:latin typeface="+mn-ea"/>
              </a:rPr>
              <a:t>等技术，以摆脱传统电缆的束缚。</a:t>
            </a:r>
            <a:endParaRPr lang="zh-CN" altLang="en-US" sz="26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5144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99886" y="1637046"/>
            <a:ext cx="11016343" cy="358390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351864" indent="719138" algn="ctr">
              <a:lnSpc>
                <a:spcPct val="150000"/>
              </a:lnSpc>
              <a:spcBef>
                <a:spcPts val="3542"/>
              </a:spcBef>
              <a:spcAft>
                <a:spcPts val="506"/>
              </a:spcAft>
            </a:pPr>
            <a:r>
              <a:rPr lang="en-US" sz="2650" dirty="0">
                <a:latin typeface="+mn-ea"/>
              </a:rPr>
              <a:t>1.5.3 </a:t>
            </a:r>
            <a:r>
              <a:rPr lang="en-US" sz="2650" dirty="0" err="1">
                <a:latin typeface="+mn-ea"/>
              </a:rPr>
              <a:t>H2H</a:t>
            </a:r>
            <a:r>
              <a:rPr lang="zh-CN" altLang="en-US" sz="2650" dirty="0">
                <a:latin typeface="+mn-ea"/>
              </a:rPr>
              <a:t>与</a:t>
            </a:r>
            <a:r>
              <a:rPr lang="en-US" sz="2650" dirty="0" err="1">
                <a:latin typeface="+mn-ea"/>
              </a:rPr>
              <a:t>T2T</a:t>
            </a:r>
            <a:r>
              <a:rPr lang="zh-CN" altLang="en-US" sz="2650" dirty="0">
                <a:latin typeface="+mn-ea"/>
              </a:rPr>
              <a:t>的发展路线</a:t>
            </a:r>
          </a:p>
          <a:p>
            <a:pPr marR="351864" indent="719138" algn="just">
              <a:lnSpc>
                <a:spcPct val="150000"/>
              </a:lnSpc>
              <a:spcBef>
                <a:spcPts val="3542"/>
              </a:spcBef>
              <a:spcAft>
                <a:spcPts val="506"/>
              </a:spcAft>
            </a:pPr>
            <a:r>
              <a:rPr lang="zh-CN" altLang="en-US" sz="2650" dirty="0">
                <a:latin typeface="+mn-ea"/>
              </a:rPr>
              <a:t>物品到物品（</a:t>
            </a:r>
            <a:r>
              <a:rPr lang="en-US" altLang="zh-CN" sz="2650" dirty="0" err="1">
                <a:latin typeface="+mn-ea"/>
              </a:rPr>
              <a:t>T2T</a:t>
            </a:r>
            <a:r>
              <a:rPr lang="zh-CN" altLang="en-US" sz="2650" dirty="0">
                <a:latin typeface="+mn-ea"/>
              </a:rPr>
              <a:t>）的通信也是主要沿着两条路线向前发展，一条路线是</a:t>
            </a:r>
            <a:r>
              <a:rPr lang="en-US" altLang="zh-CN" sz="2650" dirty="0">
                <a:latin typeface="+mn-ea"/>
              </a:rPr>
              <a:t>IP</a:t>
            </a:r>
            <a:r>
              <a:rPr lang="zh-CN" altLang="en-US" sz="2650" dirty="0">
                <a:latin typeface="+mn-ea"/>
              </a:rPr>
              <a:t>化，一条路线是智能化。</a:t>
            </a:r>
            <a:r>
              <a:rPr lang="en-US" altLang="zh-CN" sz="2650" dirty="0" err="1">
                <a:latin typeface="+mn-ea"/>
              </a:rPr>
              <a:t>T2T</a:t>
            </a:r>
            <a:r>
              <a:rPr lang="zh-CN" altLang="en-US" sz="2650" dirty="0">
                <a:latin typeface="+mn-ea"/>
              </a:rPr>
              <a:t>通信的</a:t>
            </a:r>
            <a:r>
              <a:rPr lang="en-US" altLang="zh-CN" sz="2650" dirty="0">
                <a:latin typeface="+mn-ea"/>
              </a:rPr>
              <a:t>IP</a:t>
            </a:r>
            <a:r>
              <a:rPr lang="zh-CN" altLang="en-US" sz="2650" dirty="0">
                <a:latin typeface="+mn-ea"/>
              </a:rPr>
              <a:t>化，是指未来的物联网将给所有的物品都设定一个标识，实现“</a:t>
            </a:r>
            <a:r>
              <a:rPr lang="en-US" altLang="zh-CN" sz="2650" dirty="0">
                <a:latin typeface="+mn-ea"/>
              </a:rPr>
              <a:t>IP”</a:t>
            </a:r>
            <a:r>
              <a:rPr lang="zh-CN" altLang="en-US" sz="2650" dirty="0">
                <a:latin typeface="+mn-ea"/>
              </a:rPr>
              <a:t>到末梢。</a:t>
            </a:r>
            <a:r>
              <a:rPr lang="en-US" altLang="zh-CN" sz="2650" dirty="0" err="1">
                <a:latin typeface="+mn-ea"/>
              </a:rPr>
              <a:t>T2T</a:t>
            </a:r>
            <a:r>
              <a:rPr lang="zh-CN" altLang="en-US" sz="2650" dirty="0">
                <a:latin typeface="+mn-ea"/>
              </a:rPr>
              <a:t>通信的智能化，是指物品更加智能，这需要有对海量数据实时准确处理的能力，随着“云计算”等技术的不断发展和成熟，这一难题将得到解决。</a:t>
            </a:r>
            <a:endParaRPr lang="zh-CN" altLang="en-US" sz="26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551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59544" y="1883750"/>
            <a:ext cx="9826170" cy="30904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397759" algn="just">
              <a:lnSpc>
                <a:spcPct val="150000"/>
              </a:lnSpc>
              <a:spcAft>
                <a:spcPts val="632"/>
              </a:spcAft>
            </a:pPr>
            <a:r>
              <a:rPr lang="en-US" sz="2650" dirty="0">
                <a:latin typeface="+mn-ea"/>
              </a:rPr>
              <a:t>1.1</a:t>
            </a:r>
            <a:r>
              <a:rPr lang="zh-CN" altLang="en-US" sz="2650" dirty="0">
                <a:latin typeface="+mn-ea"/>
              </a:rPr>
              <a:t>物联网的概念</a:t>
            </a:r>
          </a:p>
          <a:p>
            <a:pPr marR="397759" algn="just">
              <a:lnSpc>
                <a:spcPct val="150000"/>
              </a:lnSpc>
              <a:spcAft>
                <a:spcPts val="632"/>
              </a:spcAft>
            </a:pPr>
            <a:r>
              <a:rPr lang="zh-CN" altLang="en-US" sz="2650" dirty="0">
                <a:latin typeface="+mn-ea"/>
              </a:rPr>
              <a:t>物联网的英文名称</a:t>
            </a:r>
            <a:r>
              <a:rPr lang="zh-CN" altLang="en-US" sz="2650" dirty="0" smtClean="0">
                <a:latin typeface="+mn-ea"/>
              </a:rPr>
              <a:t>为</a:t>
            </a:r>
            <a:r>
              <a:rPr lang="en-US" sz="2650" dirty="0" smtClean="0">
                <a:latin typeface="+mn-ea"/>
              </a:rPr>
              <a:t> “ The </a:t>
            </a:r>
            <a:r>
              <a:rPr lang="en-US" sz="2650" dirty="0">
                <a:latin typeface="+mn-ea"/>
              </a:rPr>
              <a:t>Internet of </a:t>
            </a:r>
            <a:r>
              <a:rPr lang="en-US" sz="2650" dirty="0" smtClean="0">
                <a:latin typeface="+mn-ea"/>
              </a:rPr>
              <a:t>Things</a:t>
            </a:r>
            <a:r>
              <a:rPr lang="en-US" altLang="zh-CN" sz="2650" dirty="0">
                <a:latin typeface="+mn-ea"/>
              </a:rPr>
              <a:t>”</a:t>
            </a:r>
            <a:r>
              <a:rPr lang="zh-CN" altLang="en-US" sz="2650" dirty="0" smtClean="0">
                <a:latin typeface="+mn-ea"/>
              </a:rPr>
              <a:t>。</a:t>
            </a:r>
            <a:r>
              <a:rPr lang="zh-CN" altLang="en-US" sz="2650" dirty="0">
                <a:latin typeface="+mn-ea"/>
              </a:rPr>
              <a:t>由</a:t>
            </a:r>
            <a:r>
              <a:rPr lang="zh-CN" altLang="en-US" sz="2650" dirty="0">
                <a:latin typeface="+mn-ea"/>
              </a:rPr>
              <a:t>该名称</a:t>
            </a:r>
            <a:r>
              <a:rPr lang="zh-CN" altLang="en-US" sz="2650" dirty="0">
                <a:latin typeface="+mn-ea"/>
              </a:rPr>
              <a:t>可见，物联网</a:t>
            </a:r>
            <a:r>
              <a:rPr lang="zh-CN" altLang="en-US" sz="2650" dirty="0" smtClean="0">
                <a:latin typeface="+mn-ea"/>
              </a:rPr>
              <a:t>就是</a:t>
            </a:r>
            <a:r>
              <a:rPr lang="en-US" altLang="zh-CN" sz="2650" dirty="0" smtClean="0">
                <a:latin typeface="+mn-ea"/>
              </a:rPr>
              <a:t> “</a:t>
            </a:r>
            <a:r>
              <a:rPr lang="zh-CN" altLang="en-US" sz="2650" dirty="0" smtClean="0">
                <a:latin typeface="+mn-ea"/>
              </a:rPr>
              <a:t>物</a:t>
            </a:r>
            <a:r>
              <a:rPr lang="zh-CN" altLang="en-US" sz="2650" dirty="0">
                <a:latin typeface="+mn-ea"/>
              </a:rPr>
              <a:t>与物相连的</a:t>
            </a:r>
            <a:r>
              <a:rPr lang="zh-CN" altLang="en-US" sz="2650" dirty="0" smtClean="0">
                <a:latin typeface="+mn-ea"/>
              </a:rPr>
              <a:t>互联网</a:t>
            </a:r>
            <a:r>
              <a:rPr lang="en-US" altLang="zh-CN" sz="2650" dirty="0" smtClean="0">
                <a:latin typeface="+mn-ea"/>
              </a:rPr>
              <a:t>”</a:t>
            </a:r>
            <a:r>
              <a:rPr lang="zh-CN" altLang="en-US" sz="2650" dirty="0" smtClean="0">
                <a:latin typeface="+mn-ea"/>
              </a:rPr>
              <a:t>。</a:t>
            </a:r>
            <a:r>
              <a:rPr lang="zh-CN" altLang="en-US" sz="2650" dirty="0">
                <a:latin typeface="+mn-ea"/>
              </a:rPr>
              <a:t>这里</a:t>
            </a:r>
            <a:r>
              <a:rPr lang="zh-CN" altLang="en-US" sz="2650" dirty="0" smtClean="0">
                <a:latin typeface="+mn-ea"/>
              </a:rPr>
              <a:t>有两</a:t>
            </a:r>
            <a:r>
              <a:rPr lang="zh-CN" altLang="en-US" sz="2650" dirty="0">
                <a:latin typeface="+mn-ea"/>
              </a:rPr>
              <a:t>层意思，第一，物联网的核心和基础仍然是互联网</a:t>
            </a:r>
            <a:r>
              <a:rPr lang="zh-CN" altLang="en-US" sz="2650" dirty="0" smtClean="0">
                <a:latin typeface="+mn-ea"/>
              </a:rPr>
              <a:t>，是</a:t>
            </a:r>
            <a:r>
              <a:rPr lang="zh-CN" altLang="en-US" sz="2650" dirty="0">
                <a:latin typeface="+mn-ea"/>
              </a:rPr>
              <a:t>在互联网基础之上延伸和扩展的一种网络；第二，其 用户端延伸和扩展到了任何物品，人与物可以通过互联 网进行信息的交换和通信。</a:t>
            </a:r>
          </a:p>
        </p:txBody>
      </p:sp>
    </p:spTree>
    <p:extLst>
      <p:ext uri="{BB962C8B-B14F-4D97-AF65-F5344CB8AC3E}">
        <p14:creationId xmlns:p14="http://schemas.microsoft.com/office/powerpoint/2010/main" val="71585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53264" y="1946861"/>
            <a:ext cx="4662522" cy="43986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351864" indent="719138" algn="just">
              <a:lnSpc>
                <a:spcPct val="150000"/>
              </a:lnSpc>
              <a:spcBef>
                <a:spcPts val="3542"/>
              </a:spcBef>
              <a:spcAft>
                <a:spcPts val="506"/>
              </a:spcAft>
            </a:pPr>
            <a:r>
              <a:rPr lang="en-US" sz="2650" dirty="0">
                <a:latin typeface="+mn-ea"/>
              </a:rPr>
              <a:t>1.5.4</a:t>
            </a:r>
            <a:r>
              <a:rPr lang="zh-CN" altLang="en-US" sz="2650" dirty="0">
                <a:latin typeface="+mn-ea"/>
              </a:rPr>
              <a:t>网络向泛在化演进</a:t>
            </a:r>
          </a:p>
        </p:txBody>
      </p:sp>
      <p:sp>
        <p:nvSpPr>
          <p:cNvPr id="7" name="矩形 6"/>
          <p:cNvSpPr/>
          <p:nvPr/>
        </p:nvSpPr>
        <p:spPr>
          <a:xfrm>
            <a:off x="1306286" y="3036950"/>
            <a:ext cx="10029371" cy="220695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351864" indent="719138" algn="just">
              <a:lnSpc>
                <a:spcPct val="150000"/>
              </a:lnSpc>
              <a:spcBef>
                <a:spcPts val="3542"/>
              </a:spcBef>
              <a:spcAft>
                <a:spcPts val="506"/>
              </a:spcAft>
            </a:pPr>
            <a:r>
              <a:rPr lang="zh-CN" altLang="en-US" sz="2650" dirty="0">
                <a:latin typeface="+mn-ea"/>
              </a:rPr>
              <a:t>在未来网络的发展中，</a:t>
            </a:r>
            <a:r>
              <a:rPr lang="en-US" altLang="zh-CN" sz="2650" dirty="0" err="1">
                <a:latin typeface="+mn-ea"/>
              </a:rPr>
              <a:t>H2H</a:t>
            </a:r>
            <a:r>
              <a:rPr lang="zh-CN" altLang="en-US" sz="2650" dirty="0">
                <a:latin typeface="+mn-ea"/>
              </a:rPr>
              <a:t>与</a:t>
            </a:r>
            <a:r>
              <a:rPr lang="en-US" altLang="zh-CN" sz="2650" dirty="0" err="1">
                <a:latin typeface="+mn-ea"/>
              </a:rPr>
              <a:t>T2T</a:t>
            </a:r>
            <a:r>
              <a:rPr lang="zh-CN" altLang="en-US" sz="2650" dirty="0">
                <a:latin typeface="+mn-ea"/>
              </a:rPr>
              <a:t>的发展路线将会融合，实现无所不在的泛在网络。物联网的演进与互联网的演进密不可分，而且与电信网、传感网、</a:t>
            </a:r>
            <a:r>
              <a:rPr lang="en-US" altLang="zh-CN" sz="2650" dirty="0" err="1">
                <a:latin typeface="+mn-ea"/>
              </a:rPr>
              <a:t>M2M</a:t>
            </a:r>
            <a:r>
              <a:rPr lang="zh-CN" altLang="en-US" sz="2650" dirty="0">
                <a:latin typeface="+mn-ea"/>
              </a:rPr>
              <a:t>、</a:t>
            </a:r>
            <a:r>
              <a:rPr lang="en-US" altLang="zh-CN" sz="2650" dirty="0">
                <a:latin typeface="+mn-ea"/>
              </a:rPr>
              <a:t>CPS</a:t>
            </a:r>
            <a:r>
              <a:rPr lang="zh-CN" altLang="en-US" sz="2650" dirty="0">
                <a:latin typeface="+mn-ea"/>
              </a:rPr>
              <a:t>等有干丝万缕的联系。广义的说，网络正在向泛在化演进。</a:t>
            </a:r>
            <a:endParaRPr lang="zh-CN" altLang="en-US" sz="26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6681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-570970" y="1888680"/>
            <a:ext cx="13191066" cy="2319867"/>
          </a:xfrm>
          <a:prstGeom prst="rect">
            <a:avLst/>
          </a:prstGeom>
          <a:solidFill>
            <a:srgbClr val="00B4A9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68868" y="2540783"/>
            <a:ext cx="61812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THE END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09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29209" y="1946861"/>
            <a:ext cx="4302984" cy="230257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spcAft>
                <a:spcPts val="3794"/>
              </a:spcAft>
            </a:pPr>
            <a:r>
              <a:rPr lang="en-US" sz="2650" dirty="0">
                <a:latin typeface="+mn-ea"/>
              </a:rPr>
              <a:t>1.2</a:t>
            </a:r>
            <a:r>
              <a:rPr lang="zh-CN" altLang="en-US" sz="2650" dirty="0">
                <a:latin typeface="+mn-ea"/>
              </a:rPr>
              <a:t>物联网的技术特征</a:t>
            </a:r>
          </a:p>
          <a:p>
            <a:pPr marL="1105311" marR="1082363" algn="ctr">
              <a:lnSpc>
                <a:spcPts val="3614"/>
              </a:lnSpc>
            </a:pPr>
            <a:r>
              <a:rPr lang="en-US" sz="2650" dirty="0">
                <a:latin typeface="+mn-ea"/>
              </a:rPr>
              <a:t>1.2.1</a:t>
            </a:r>
            <a:r>
              <a:rPr lang="zh-CN" altLang="en-US" sz="2650" dirty="0">
                <a:latin typeface="+mn-ea"/>
              </a:rPr>
              <a:t>全面感知 </a:t>
            </a:r>
            <a:r>
              <a:rPr lang="en-US" sz="2650" dirty="0">
                <a:latin typeface="+mn-ea"/>
              </a:rPr>
              <a:t>1.2.2</a:t>
            </a:r>
            <a:r>
              <a:rPr lang="zh-CN" altLang="en-US" sz="2650" dirty="0">
                <a:latin typeface="+mn-ea"/>
              </a:rPr>
              <a:t>互通互联 </a:t>
            </a:r>
            <a:r>
              <a:rPr lang="en-US" sz="2650" dirty="0">
                <a:latin typeface="+mn-ea"/>
              </a:rPr>
              <a:t>1.2.3</a:t>
            </a:r>
            <a:r>
              <a:rPr lang="zh-CN" altLang="en-US" sz="2650" dirty="0">
                <a:latin typeface="+mn-ea"/>
              </a:rPr>
              <a:t>智慧运行</a:t>
            </a:r>
          </a:p>
        </p:txBody>
      </p:sp>
    </p:spTree>
    <p:extLst>
      <p:ext uri="{BB962C8B-B14F-4D97-AF65-F5344CB8AC3E}">
        <p14:creationId xmlns:p14="http://schemas.microsoft.com/office/powerpoint/2010/main" val="17141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12631" y="1362084"/>
            <a:ext cx="2623864" cy="39013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marR="397759" algn="just">
              <a:lnSpc>
                <a:spcPct val="150000"/>
              </a:lnSpc>
              <a:spcAft>
                <a:spcPts val="632"/>
              </a:spcAft>
            </a:pPr>
            <a:r>
              <a:rPr lang="en-US" sz="2650" dirty="0">
                <a:latin typeface="+mn-ea"/>
              </a:rPr>
              <a:t>1.2.1</a:t>
            </a:r>
            <a:r>
              <a:rPr lang="zh-CN" altLang="en-US" sz="2650" dirty="0">
                <a:latin typeface="+mn-ea"/>
              </a:rPr>
              <a:t>全面感知</a:t>
            </a:r>
          </a:p>
        </p:txBody>
      </p:sp>
      <p:sp>
        <p:nvSpPr>
          <p:cNvPr id="7" name="矩形 6"/>
          <p:cNvSpPr/>
          <p:nvPr/>
        </p:nvSpPr>
        <p:spPr>
          <a:xfrm>
            <a:off x="1720430" y="2176604"/>
            <a:ext cx="9136256" cy="164469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397759" indent="703727" algn="just">
              <a:lnSpc>
                <a:spcPct val="150000"/>
              </a:lnSpc>
              <a:spcBef>
                <a:spcPts val="4933"/>
              </a:spcBef>
              <a:spcAft>
                <a:spcPts val="632"/>
              </a:spcAft>
            </a:pPr>
            <a:r>
              <a:rPr lang="zh-CN" altLang="en-US" sz="2650" dirty="0">
                <a:latin typeface="+mn-ea"/>
              </a:rPr>
              <a:t>全面感知解决的是人类社会与物理世界的数据获 取问题。全面感知是物联网的皮肤和五官，主要功能是 识别物体、采集信息。全面感知是指利用条码、射频</a:t>
            </a:r>
            <a:r>
              <a:rPr lang="zh-CN" altLang="en-US" sz="2650" dirty="0">
                <a:latin typeface="+mn-ea"/>
              </a:rPr>
              <a:t>识别</a:t>
            </a:r>
            <a:r>
              <a:rPr lang="zh-CN" altLang="en-US" sz="2650" dirty="0">
                <a:latin typeface="+mn-ea"/>
              </a:rPr>
              <a:t>、摄像头、传感器等各种感知、捕获和测量的技术手 段，实时对物体进行信息的采集和获取。</a:t>
            </a:r>
          </a:p>
        </p:txBody>
      </p:sp>
    </p:spTree>
    <p:extLst>
      <p:ext uri="{BB962C8B-B14F-4D97-AF65-F5344CB8AC3E}">
        <p14:creationId xmlns:p14="http://schemas.microsoft.com/office/powerpoint/2010/main" val="1991592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69634" y="1463884"/>
            <a:ext cx="2589440" cy="37866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marR="397759" algn="just">
              <a:lnSpc>
                <a:spcPct val="150000"/>
              </a:lnSpc>
              <a:spcAft>
                <a:spcPts val="632"/>
              </a:spcAft>
            </a:pPr>
            <a:r>
              <a:rPr lang="en-US" sz="2650" dirty="0">
                <a:latin typeface="+mn-ea"/>
              </a:rPr>
              <a:t>1.2.2</a:t>
            </a:r>
            <a:r>
              <a:rPr lang="zh-CN" altLang="en-US" sz="2650" dirty="0">
                <a:latin typeface="+mn-ea"/>
              </a:rPr>
              <a:t>互通互联</a:t>
            </a:r>
          </a:p>
        </p:txBody>
      </p:sp>
      <p:sp>
        <p:nvSpPr>
          <p:cNvPr id="7" name="矩形 6"/>
          <p:cNvSpPr/>
          <p:nvPr/>
        </p:nvSpPr>
        <p:spPr>
          <a:xfrm>
            <a:off x="1364926" y="2560753"/>
            <a:ext cx="9898742" cy="173649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397759" indent="536575" algn="just">
              <a:lnSpc>
                <a:spcPct val="150000"/>
              </a:lnSpc>
              <a:spcBef>
                <a:spcPts val="3794"/>
              </a:spcBef>
              <a:spcAft>
                <a:spcPts val="632"/>
              </a:spcAft>
            </a:pPr>
            <a:r>
              <a:rPr lang="zh-CN" altLang="en-US" sz="2650" dirty="0">
                <a:latin typeface="+mn-ea"/>
              </a:rPr>
              <a:t>互通互联解决的是信息传输的问题。互通</a:t>
            </a:r>
            <a:r>
              <a:rPr lang="zh-CN" altLang="en-US" sz="2650" dirty="0">
                <a:latin typeface="+mn-ea"/>
              </a:rPr>
              <a:t>互联是</a:t>
            </a:r>
            <a:r>
              <a:rPr lang="zh-CN" altLang="en-US" sz="2650" dirty="0">
                <a:latin typeface="+mn-ea"/>
              </a:rPr>
              <a:t>物联网的血管和神经，其主要功能是信息的接入 和信息的传递。互通互联是指通过各种通信网与互 联网的融合，将物体的信息接入网络，实时进行信 息的可靠传递和共享。</a:t>
            </a:r>
          </a:p>
        </p:txBody>
      </p:sp>
    </p:spTree>
    <p:extLst>
      <p:ext uri="{BB962C8B-B14F-4D97-AF65-F5344CB8AC3E}">
        <p14:creationId xmlns:p14="http://schemas.microsoft.com/office/powerpoint/2010/main" val="36051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09177" y="1935386"/>
            <a:ext cx="7934710" cy="366040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397759" algn="just">
              <a:lnSpc>
                <a:spcPct val="150000"/>
              </a:lnSpc>
              <a:spcAft>
                <a:spcPts val="632"/>
              </a:spcAft>
            </a:pPr>
            <a:r>
              <a:rPr lang="en-US" sz="2650" dirty="0">
                <a:latin typeface="+mn-ea"/>
              </a:rPr>
              <a:t>1.2.3</a:t>
            </a:r>
            <a:r>
              <a:rPr lang="zh-CN" altLang="en-US" sz="2650" dirty="0">
                <a:latin typeface="+mn-ea"/>
              </a:rPr>
              <a:t>智慧运行</a:t>
            </a:r>
          </a:p>
          <a:p>
            <a:pPr marR="397759" indent="711200" algn="just">
              <a:lnSpc>
                <a:spcPct val="150000"/>
              </a:lnSpc>
              <a:spcAft>
                <a:spcPts val="632"/>
              </a:spcAft>
            </a:pPr>
            <a:r>
              <a:rPr lang="zh-CN" altLang="en-US" sz="2650" dirty="0">
                <a:latin typeface="+mn-ea"/>
              </a:rPr>
              <a:t>智慧运行解决的是计算、处理和决策的问题。智慧运行是物联网的大脑和神经中枢，主要包括网络管理中心、信息中心和智能处理中心等，主要功能是信息和数据的深入分析和有效处理。“智慧运行”是指利用数据管理、数据处理、模糊识别和云计算等各种智能计算技术，对跨地区、跨行业、跨部门的数据和信息进行分析和处理，以便整合和分析海量、复杂的数据信息，提升对物理世界、经济社会、人类生活各种活动和变化的洞察力，实现智能决策与控制，以更加系统和全面的方式解决问意。</a:t>
            </a:r>
          </a:p>
        </p:txBody>
      </p:sp>
    </p:spTree>
    <p:extLst>
      <p:ext uri="{BB962C8B-B14F-4D97-AF65-F5344CB8AC3E}">
        <p14:creationId xmlns:p14="http://schemas.microsoft.com/office/powerpoint/2010/main" val="141330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58457" y="1729147"/>
            <a:ext cx="4410080" cy="44368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spcAft>
                <a:spcPts val="5692"/>
              </a:spcAft>
            </a:pPr>
            <a:r>
              <a:rPr lang="en-US" sz="2650" dirty="0">
                <a:latin typeface="+mn-ea"/>
              </a:rPr>
              <a:t>1.3</a:t>
            </a:r>
            <a:r>
              <a:rPr lang="zh-CN" altLang="en-US" sz="2650" dirty="0">
                <a:latin typeface="+mn-ea"/>
              </a:rPr>
              <a:t>物联网的发展概况</a:t>
            </a:r>
          </a:p>
        </p:txBody>
      </p:sp>
      <p:sp>
        <p:nvSpPr>
          <p:cNvPr id="7" name="矩形 6"/>
          <p:cNvSpPr/>
          <p:nvPr/>
        </p:nvSpPr>
        <p:spPr>
          <a:xfrm>
            <a:off x="3967861" y="2967139"/>
            <a:ext cx="4508482" cy="12736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spcBef>
                <a:spcPts val="5692"/>
              </a:spcBef>
              <a:spcAft>
                <a:spcPts val="1138"/>
              </a:spcAft>
            </a:pPr>
            <a:r>
              <a:rPr lang="en-US" sz="2650" dirty="0">
                <a:latin typeface="+mn-ea"/>
              </a:rPr>
              <a:t>1.3.1</a:t>
            </a:r>
            <a:r>
              <a:rPr lang="zh-CN" altLang="en-US" sz="2650" dirty="0">
                <a:latin typeface="+mn-ea"/>
              </a:rPr>
              <a:t>物联网概念的诞生</a:t>
            </a:r>
          </a:p>
          <a:p>
            <a:pPr>
              <a:lnSpc>
                <a:spcPts val="3614"/>
              </a:lnSpc>
            </a:pPr>
            <a:r>
              <a:rPr lang="en-US" sz="2650" dirty="0">
                <a:latin typeface="+mn-ea"/>
              </a:rPr>
              <a:t>1.3.2</a:t>
            </a:r>
            <a:r>
              <a:rPr lang="zh-CN" altLang="en-US" sz="2650" dirty="0">
                <a:latin typeface="+mn-ea"/>
              </a:rPr>
              <a:t>物联网国外发展概况 </a:t>
            </a:r>
            <a:r>
              <a:rPr lang="en-US" sz="2650" dirty="0">
                <a:latin typeface="+mn-ea"/>
              </a:rPr>
              <a:t>1.3.3</a:t>
            </a:r>
            <a:r>
              <a:rPr lang="zh-CN" altLang="en-US" sz="2650" dirty="0">
                <a:latin typeface="+mn-ea"/>
              </a:rPr>
              <a:t>物联网国内发展概况</a:t>
            </a:r>
          </a:p>
        </p:txBody>
      </p:sp>
    </p:spTree>
    <p:extLst>
      <p:ext uri="{BB962C8B-B14F-4D97-AF65-F5344CB8AC3E}">
        <p14:creationId xmlns:p14="http://schemas.microsoft.com/office/powerpoint/2010/main" val="268998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95214" y="1305877"/>
            <a:ext cx="4658697" cy="44368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>
              <a:spcAft>
                <a:spcPts val="3289"/>
              </a:spcAft>
            </a:pPr>
            <a:r>
              <a:rPr lang="en-US" sz="2650" dirty="0">
                <a:latin typeface="+mn-ea"/>
              </a:rPr>
              <a:t>1.3.1</a:t>
            </a:r>
            <a:r>
              <a:rPr lang="zh-CN" altLang="en-US" sz="2650" dirty="0">
                <a:latin typeface="+mn-ea"/>
              </a:rPr>
              <a:t>物联网概念的诞生</a:t>
            </a:r>
          </a:p>
        </p:txBody>
      </p:sp>
      <p:sp>
        <p:nvSpPr>
          <p:cNvPr id="7" name="矩形 6"/>
          <p:cNvSpPr/>
          <p:nvPr/>
        </p:nvSpPr>
        <p:spPr>
          <a:xfrm>
            <a:off x="1549140" y="2237551"/>
            <a:ext cx="9452687" cy="238289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397759" indent="544513" algn="just">
              <a:lnSpc>
                <a:spcPct val="150000"/>
              </a:lnSpc>
              <a:spcBef>
                <a:spcPts val="3289"/>
              </a:spcBef>
              <a:spcAft>
                <a:spcPts val="632"/>
              </a:spcAft>
            </a:pPr>
            <a:r>
              <a:rPr lang="zh-CN" altLang="en-US" sz="2650" dirty="0">
                <a:latin typeface="+mn-ea"/>
              </a:rPr>
              <a:t>物联网的概念是美国麻省理工学院</a:t>
            </a:r>
            <a:r>
              <a:rPr lang="en-US" sz="2650" dirty="0">
                <a:latin typeface="+mn-ea"/>
              </a:rPr>
              <a:t>（MIT)</a:t>
            </a:r>
            <a:r>
              <a:rPr lang="zh-CN" altLang="en-US" sz="2650" dirty="0">
                <a:latin typeface="+mn-ea"/>
              </a:rPr>
              <a:t>于</a:t>
            </a:r>
            <a:r>
              <a:rPr lang="en-US" altLang="zh-CN" sz="2650" dirty="0">
                <a:latin typeface="+mn-ea"/>
              </a:rPr>
              <a:t>1999</a:t>
            </a:r>
            <a:r>
              <a:rPr lang="zh-CN" altLang="en-US" sz="2650" dirty="0">
                <a:latin typeface="+mn-ea"/>
              </a:rPr>
              <a:t>年</a:t>
            </a:r>
            <a:r>
              <a:rPr lang="zh-CN" altLang="en-US" sz="2650" dirty="0">
                <a:latin typeface="+mn-ea"/>
              </a:rPr>
              <a:t>提出的。物联网真正受到广泛关注，是国际电信联盟 重新定义了物联网的概念。</a:t>
            </a:r>
            <a:r>
              <a:rPr lang="en-US" altLang="zh-CN" sz="2650" dirty="0">
                <a:latin typeface="+mn-ea"/>
              </a:rPr>
              <a:t>2005</a:t>
            </a:r>
            <a:r>
              <a:rPr lang="zh-CN" altLang="en-US" sz="2650" dirty="0">
                <a:latin typeface="+mn-ea"/>
              </a:rPr>
              <a:t>年</a:t>
            </a:r>
            <a:r>
              <a:rPr lang="en-US" altLang="zh-CN" sz="2650" dirty="0">
                <a:latin typeface="+mn-ea"/>
              </a:rPr>
              <a:t>11</a:t>
            </a:r>
            <a:r>
              <a:rPr lang="zh-CN" altLang="en-US" sz="2650" dirty="0">
                <a:latin typeface="+mn-ea"/>
              </a:rPr>
              <a:t>月</a:t>
            </a:r>
            <a:r>
              <a:rPr lang="en-US" altLang="zh-CN" sz="2650" dirty="0">
                <a:latin typeface="+mn-ea"/>
              </a:rPr>
              <a:t>17</a:t>
            </a:r>
            <a:r>
              <a:rPr lang="zh-CN" altLang="en-US" sz="2650" dirty="0">
                <a:latin typeface="+mn-ea"/>
              </a:rPr>
              <a:t>日，在</a:t>
            </a:r>
            <a:r>
              <a:rPr lang="zh-CN" altLang="en-US" sz="2650" dirty="0">
                <a:latin typeface="+mn-ea"/>
              </a:rPr>
              <a:t>突尼斯</a:t>
            </a:r>
            <a:r>
              <a:rPr lang="en-US" sz="2650" dirty="0">
                <a:latin typeface="+mn-ea"/>
              </a:rPr>
              <a:t>(</a:t>
            </a:r>
            <a:r>
              <a:rPr lang="en-US" sz="2650" dirty="0">
                <a:latin typeface="+mn-ea"/>
              </a:rPr>
              <a:t>Tunis)</a:t>
            </a:r>
            <a:r>
              <a:rPr lang="zh-CN" altLang="en-US" sz="2650" dirty="0">
                <a:latin typeface="+mn-ea"/>
              </a:rPr>
              <a:t>举行的信息社会世界峰会</a:t>
            </a:r>
            <a:r>
              <a:rPr lang="en-US" sz="2650" dirty="0">
                <a:latin typeface="+mn-ea"/>
              </a:rPr>
              <a:t>（</a:t>
            </a:r>
            <a:r>
              <a:rPr lang="en-US" sz="2650" dirty="0" err="1">
                <a:latin typeface="+mn-ea"/>
              </a:rPr>
              <a:t>WSIS</a:t>
            </a:r>
            <a:r>
              <a:rPr lang="en-US" sz="2650" dirty="0">
                <a:latin typeface="+mn-ea"/>
              </a:rPr>
              <a:t>)</a:t>
            </a:r>
            <a:r>
              <a:rPr lang="zh-CN" altLang="en-US" sz="2650" dirty="0">
                <a:latin typeface="+mn-ea"/>
              </a:rPr>
              <a:t>上，国际 电信联盟</a:t>
            </a:r>
            <a:r>
              <a:rPr lang="en-US" sz="2650" dirty="0">
                <a:latin typeface="+mn-ea"/>
              </a:rPr>
              <a:t>（</a:t>
            </a:r>
            <a:r>
              <a:rPr lang="en-US" sz="2650" dirty="0" err="1">
                <a:latin typeface="+mn-ea"/>
              </a:rPr>
              <a:t>ITU</a:t>
            </a:r>
            <a:r>
              <a:rPr lang="en-US" sz="2650" dirty="0">
                <a:latin typeface="+mn-ea"/>
              </a:rPr>
              <a:t>)</a:t>
            </a:r>
            <a:r>
              <a:rPr lang="zh-CN" altLang="en-US" sz="2650" dirty="0">
                <a:latin typeface="+mn-ea"/>
              </a:rPr>
              <a:t>发布了</a:t>
            </a:r>
            <a:r>
              <a:rPr lang="en-US" sz="2650" dirty="0">
                <a:latin typeface="+mn-ea"/>
              </a:rPr>
              <a:t>《</a:t>
            </a:r>
            <a:r>
              <a:rPr lang="en-US" sz="2650" dirty="0" err="1">
                <a:latin typeface="+mn-ea"/>
              </a:rPr>
              <a:t>ITU</a:t>
            </a:r>
            <a:r>
              <a:rPr lang="zh-CN" altLang="en-US" sz="2650" dirty="0">
                <a:latin typeface="+mn-ea"/>
              </a:rPr>
              <a:t>互联网报告</a:t>
            </a:r>
            <a:r>
              <a:rPr lang="en-US" altLang="zh-CN" sz="2650" dirty="0">
                <a:latin typeface="+mn-ea"/>
              </a:rPr>
              <a:t>2005:</a:t>
            </a:r>
            <a:r>
              <a:rPr lang="zh-CN" altLang="en-US" sz="2650" dirty="0">
                <a:latin typeface="+mn-ea"/>
              </a:rPr>
              <a:t>物联网</a:t>
            </a:r>
            <a:r>
              <a:rPr lang="en-US" altLang="zh-CN" sz="2650" dirty="0">
                <a:latin typeface="+mn-ea"/>
              </a:rPr>
              <a:t>》 </a:t>
            </a:r>
            <a:r>
              <a:rPr lang="en-US" sz="2650" dirty="0">
                <a:latin typeface="+mn-ea"/>
              </a:rPr>
              <a:t>(</a:t>
            </a:r>
            <a:r>
              <a:rPr lang="en-US" sz="2650" dirty="0" err="1">
                <a:latin typeface="+mn-ea"/>
              </a:rPr>
              <a:t>ITU</a:t>
            </a:r>
            <a:r>
              <a:rPr lang="en-US" sz="2650" dirty="0">
                <a:latin typeface="+mn-ea"/>
              </a:rPr>
              <a:t> Internet Reports </a:t>
            </a:r>
            <a:r>
              <a:rPr lang="en-US" altLang="zh-CN" sz="2650" dirty="0">
                <a:latin typeface="+mn-ea"/>
              </a:rPr>
              <a:t>2005</a:t>
            </a:r>
            <a:r>
              <a:rPr lang="zh-CN" altLang="en-US" sz="2650" dirty="0">
                <a:latin typeface="+mn-ea"/>
              </a:rPr>
              <a:t>： </a:t>
            </a:r>
            <a:r>
              <a:rPr lang="en-US" sz="2650" dirty="0">
                <a:latin typeface="+mn-ea"/>
              </a:rPr>
              <a:t>The Internet of Things</a:t>
            </a:r>
            <a:r>
              <a:rPr lang="en-US" sz="2650" dirty="0" smtClean="0">
                <a:latin typeface="+mn-ea"/>
              </a:rPr>
              <a:t>),</a:t>
            </a:r>
            <a:r>
              <a:rPr lang="zh-CN" altLang="en-US" sz="2650" dirty="0" smtClean="0">
                <a:latin typeface="+mn-ea"/>
              </a:rPr>
              <a:t>正式</a:t>
            </a:r>
            <a:r>
              <a:rPr lang="zh-CN" altLang="en-US" sz="2650" dirty="0">
                <a:latin typeface="+mn-ea"/>
              </a:rPr>
              <a:t>提出</a:t>
            </a:r>
            <a:r>
              <a:rPr lang="zh-CN" altLang="en-US" sz="2650" dirty="0">
                <a:latin typeface="+mn-ea"/>
              </a:rPr>
              <a:t>了</a:t>
            </a:r>
            <a:r>
              <a:rPr lang="en-US" altLang="zh-CN" sz="2650" dirty="0">
                <a:latin typeface="+mn-ea"/>
              </a:rPr>
              <a:t>“</a:t>
            </a:r>
            <a:r>
              <a:rPr lang="zh-CN" altLang="en-US" sz="2650" dirty="0">
                <a:latin typeface="+mn-ea"/>
              </a:rPr>
              <a:t>物联网”的</a:t>
            </a:r>
            <a:r>
              <a:rPr lang="zh-CN" altLang="en-US" sz="2650" dirty="0">
                <a:latin typeface="+mn-ea"/>
              </a:rPr>
              <a:t>概念。</a:t>
            </a:r>
          </a:p>
        </p:txBody>
      </p:sp>
    </p:spTree>
    <p:extLst>
      <p:ext uri="{BB962C8B-B14F-4D97-AF65-F5344CB8AC3E}">
        <p14:creationId xmlns:p14="http://schemas.microsoft.com/office/powerpoint/2010/main" val="3315010979"/>
      </p:ext>
    </p:extLst>
  </p:cSld>
  <p:clrMapOvr>
    <a:masterClrMapping/>
  </p:clrMapOvr>
</p:sld>
</file>

<file path=ppt/theme/theme1.xml><?xml version="1.0" encoding="utf-8"?>
<a:theme xmlns:a="http://schemas.openxmlformats.org/drawingml/2006/main" name="夏雨家 https://xnwe.taobao.com/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2221</Words>
  <Application>Microsoft Office PowerPoint</Application>
  <PresentationFormat>宽屏</PresentationFormat>
  <Paragraphs>70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MingLiU</vt:lpstr>
      <vt:lpstr>Yu Gothic</vt:lpstr>
      <vt:lpstr>宋体</vt:lpstr>
      <vt:lpstr>微软雅黑</vt:lpstr>
      <vt:lpstr>Arial</vt:lpstr>
      <vt:lpstr>Calibri</vt:lpstr>
      <vt:lpstr>Calibri Light</vt:lpstr>
      <vt:lpstr>Verdana</vt:lpstr>
      <vt:lpstr>夏雨家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绿色通用医疗救护汇报PPT模板</dc:title>
  <dc:creator>user</dc:creator>
  <cp:lastModifiedBy>DELL</cp:lastModifiedBy>
  <cp:revision>142</cp:revision>
  <dcterms:created xsi:type="dcterms:W3CDTF">2019-01-08T06:58:38Z</dcterms:created>
  <dcterms:modified xsi:type="dcterms:W3CDTF">2020-02-24T11:39:59Z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