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323" r:id="rId3"/>
    <p:sldId id="325" r:id="rId4"/>
    <p:sldId id="326" r:id="rId5"/>
    <p:sldId id="327" r:id="rId6"/>
    <p:sldId id="328" r:id="rId7"/>
    <p:sldId id="329" r:id="rId8"/>
    <p:sldId id="333" r:id="rId9"/>
    <p:sldId id="335" r:id="rId10"/>
    <p:sldId id="337" r:id="rId11"/>
    <p:sldId id="338" r:id="rId12"/>
    <p:sldId id="339" r:id="rId13"/>
    <p:sldId id="340" r:id="rId14"/>
    <p:sldId id="341" r:id="rId15"/>
    <p:sldId id="342" r:id="rId16"/>
    <p:sldId id="344" r:id="rId17"/>
    <p:sldId id="346" r:id="rId18"/>
    <p:sldId id="347" r:id="rId19"/>
    <p:sldId id="348" r:id="rId20"/>
    <p:sldId id="349" r:id="rId21"/>
    <p:sldId id="351" r:id="rId22"/>
    <p:sldId id="352" r:id="rId23"/>
    <p:sldId id="353" r:id="rId24"/>
    <p:sldId id="357" r:id="rId25"/>
    <p:sldId id="361" r:id="rId26"/>
    <p:sldId id="359"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A9"/>
    <a:srgbClr val="0096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47" d="100"/>
          <a:sy n="47" d="100"/>
        </p:scale>
        <p:origin x="1512" y="480"/>
      </p:cViewPr>
      <p:guideLst>
        <p:guide orient="horz" pos="2160"/>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14383-4171-46DF-8271-C84919E67803}" type="datetimeFigureOut">
              <a:rPr lang="zh-CN" altLang="en-US" smtClean="0"/>
              <a:t>2020/2/24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597B6-5CF8-4AF5-B594-DEA44DEBD6A8}" type="slidenum">
              <a:rPr lang="zh-CN" altLang="en-US" smtClean="0"/>
              <a:t>‹#›</a:t>
            </a:fld>
            <a:endParaRPr lang="zh-CN" altLang="en-US"/>
          </a:p>
        </p:txBody>
      </p:sp>
    </p:spTree>
    <p:extLst>
      <p:ext uri="{BB962C8B-B14F-4D97-AF65-F5344CB8AC3E}">
        <p14:creationId xmlns:p14="http://schemas.microsoft.com/office/powerpoint/2010/main" val="1187933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597B6-5CF8-4AF5-B594-DEA44DEBD6A8}" type="slidenum">
              <a:rPr lang="zh-CN" altLang="en-US" smtClean="0"/>
              <a:t>1</a:t>
            </a:fld>
            <a:endParaRPr lang="zh-CN" altLang="en-US"/>
          </a:p>
        </p:txBody>
      </p:sp>
    </p:spTree>
    <p:extLst>
      <p:ext uri="{BB962C8B-B14F-4D97-AF65-F5344CB8AC3E}">
        <p14:creationId xmlns:p14="http://schemas.microsoft.com/office/powerpoint/2010/main" val="9218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80F42DC0-2E3F-F440-A3AA-64F0AA1F84F2}" type="datetime1">
              <a:rPr lang="zh-CN" altLang="en-US"/>
              <a:t>2020/2/24</a:t>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p:spPr>
        <p:txBody>
          <a:bodyPr/>
          <a:lstStyle>
            <a:lvl1pPr>
              <a:defRPr/>
            </a:lvl1pPr>
          </a:lstStyle>
          <a:p>
            <a:fld id="{C5FC99A0-26D8-5E4B-82FB-70809BCEE9F6}" type="slidenum">
              <a:rPr lang="zh-CN" altLang="en-US"/>
              <a:t>‹#›</a:t>
            </a:fld>
            <a:endParaRPr lang="zh-CN" altLang="en-US" sz="19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userDrawn="1"/>
        </p:nvCxnSpPr>
        <p:spPr>
          <a:xfrm flipV="1">
            <a:off x="-42001" y="958701"/>
            <a:ext cx="12276000" cy="8667"/>
          </a:xfrm>
          <a:prstGeom prst="line">
            <a:avLst/>
          </a:prstGeom>
          <a:ln w="76200">
            <a:solidFill>
              <a:srgbClr val="00B4A9"/>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246871" y="326322"/>
            <a:ext cx="2339102" cy="461665"/>
          </a:xfrm>
          <a:prstGeom prst="rect">
            <a:avLst/>
          </a:prstGeom>
        </p:spPr>
        <p:txBody>
          <a:bodyPr wrap="none">
            <a:spAutoFit/>
          </a:bodyPr>
          <a:lstStyle/>
          <a:p>
            <a:pPr algn="ctr"/>
            <a:r>
              <a:rPr lang="zh-CN" altLang="en-US" sz="2400" b="1" dirty="0" smtClean="0">
                <a:solidFill>
                  <a:schemeClr val="tx1"/>
                </a:solidFill>
                <a:latin typeface="微软雅黑" panose="020B0503020204020204" pitchFamily="34" charset="-122"/>
                <a:ea typeface="微软雅黑" panose="020B0503020204020204" pitchFamily="34" charset="-122"/>
                <a:cs typeface="Verdana" panose="020B0604030504040204" pitchFamily="34" charset="0"/>
              </a:rPr>
              <a:t>物联网体系架构</a:t>
            </a:r>
          </a:p>
        </p:txBody>
      </p:sp>
    </p:spTree>
    <p:extLst>
      <p:ext uri="{BB962C8B-B14F-4D97-AF65-F5344CB8AC3E}">
        <p14:creationId xmlns:p14="http://schemas.microsoft.com/office/powerpoint/2010/main" val="29328560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FAFD4F-1638-498F-9AE2-37F58845ABA9}"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991D80-708F-4500-A9D8-5E1FDDA4A8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AFD4F-1638-498F-9AE2-37F58845ABA9}" type="datetimeFigureOut">
              <a:rPr lang="zh-CN" altLang="en-US" smtClean="0"/>
              <a:t>2020/2/24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91D80-708F-4500-A9D8-5E1FDDA4A8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26" name="矩形 25"/>
          <p:cNvSpPr/>
          <p:nvPr/>
        </p:nvSpPr>
        <p:spPr>
          <a:xfrm>
            <a:off x="4896423" y="6488668"/>
            <a:ext cx="2326129" cy="369332"/>
          </a:xfrm>
          <a:prstGeom prst="rect">
            <a:avLst/>
          </a:prstGeom>
        </p:spPr>
        <p:txBody>
          <a:bodyPr wrap="square">
            <a:spAutoFit/>
          </a:bodyPr>
          <a:lstStyle/>
          <a:p>
            <a:endParaRPr lang="zh-CN" altLang="en-US" dirty="0">
              <a:latin typeface="Verdana" panose="020B0604030504040204" pitchFamily="34" charset="0"/>
              <a:ea typeface="Yu Gothic" pitchFamily="34" charset="-128"/>
              <a:cs typeface="Verdana" panose="020B0604030504040204" pitchFamily="34" charset="0"/>
            </a:endParaRPr>
          </a:p>
        </p:txBody>
      </p:sp>
      <p:sp>
        <p:nvSpPr>
          <p:cNvPr id="25" name="矩形 24"/>
          <p:cNvSpPr/>
          <p:nvPr/>
        </p:nvSpPr>
        <p:spPr>
          <a:xfrm>
            <a:off x="3169911" y="3769490"/>
            <a:ext cx="6181237" cy="369332"/>
          </a:xfrm>
          <a:prstGeom prst="rect">
            <a:avLst/>
          </a:prstGeom>
          <a:noFill/>
        </p:spPr>
        <p:txBody>
          <a:bodyPr wrap="square">
            <a:spAutoFit/>
          </a:bodyPr>
          <a:lstStyle/>
          <a:p>
            <a:pPr algn="ctr"/>
            <a:r>
              <a:rPr lang="zh-CN" altLang="en-US" dirty="0" smtClean="0">
                <a:solidFill>
                  <a:schemeClr val="bg1"/>
                </a:solidFill>
                <a:latin typeface="Verdana" panose="020B0604030504040204" pitchFamily="34" charset="0"/>
                <a:ea typeface="Verdana" panose="020B0604030504040204" pitchFamily="34" charset="0"/>
                <a:cs typeface="Verdana" panose="020B0604030504040204" pitchFamily="34" charset="0"/>
              </a:rPr>
              <a:t>组  织  学  和   胚   胎    学</a:t>
            </a:r>
            <a:endParaRPr lang="zh-CN" altLang="en-US" dirty="0">
              <a:solidFill>
                <a:schemeClr val="bg1"/>
              </a:solidFill>
              <a:latin typeface="Verdana" panose="020B0604030504040204" pitchFamily="34" charset="0"/>
              <a:ea typeface="Yu Gothic" pitchFamily="34" charset="-128"/>
              <a:cs typeface="Verdana" panose="020B0604030504040204" pitchFamily="34" charset="0"/>
            </a:endParaRPr>
          </a:p>
        </p:txBody>
      </p:sp>
      <p:sp>
        <p:nvSpPr>
          <p:cNvPr id="7" name="文本框 6"/>
          <p:cNvSpPr txBox="1"/>
          <p:nvPr/>
        </p:nvSpPr>
        <p:spPr>
          <a:xfrm>
            <a:off x="-198091" y="1888680"/>
            <a:ext cx="13191066" cy="2319867"/>
          </a:xfrm>
          <a:prstGeom prst="rect">
            <a:avLst/>
          </a:prstGeom>
          <a:solidFill>
            <a:srgbClr val="00B4A9"/>
          </a:solidFill>
        </p:spPr>
        <p:txBody>
          <a:bodyPr wrap="square" rtlCol="0">
            <a:spAutoFit/>
          </a:bodyPr>
          <a:lstStyle/>
          <a:p>
            <a:endParaRPr lang="zh-CN" altLang="en-US" dirty="0"/>
          </a:p>
        </p:txBody>
      </p:sp>
      <p:sp>
        <p:nvSpPr>
          <p:cNvPr id="17" name="矩形 16"/>
          <p:cNvSpPr/>
          <p:nvPr/>
        </p:nvSpPr>
        <p:spPr>
          <a:xfrm>
            <a:off x="2968868" y="2540783"/>
            <a:ext cx="6181237" cy="1015663"/>
          </a:xfrm>
          <a:prstGeom prst="rect">
            <a:avLst/>
          </a:prstGeom>
        </p:spPr>
        <p:txBody>
          <a:bodyPr wrap="square">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物联网体系架构</a:t>
            </a:r>
          </a:p>
        </p:txBody>
      </p:sp>
      <p:sp>
        <p:nvSpPr>
          <p:cNvPr id="2" name="矩形 1"/>
          <p:cNvSpPr/>
          <p:nvPr/>
        </p:nvSpPr>
        <p:spPr>
          <a:xfrm>
            <a:off x="320222" y="285158"/>
            <a:ext cx="1338828" cy="369332"/>
          </a:xfrm>
          <a:prstGeom prst="rect">
            <a:avLst/>
          </a:prstGeom>
        </p:spPr>
        <p:txBody>
          <a:bodyPr wrap="none">
            <a:spAutoFit/>
          </a:bodyPr>
          <a:lstStyle/>
          <a:p>
            <a:pPr algn="ctr">
              <a:spcAft>
                <a:spcPts val="4427"/>
              </a:spcAft>
            </a:pPr>
            <a:r>
              <a:rPr lang="zh-CN" altLang="en-US" dirty="0">
                <a:latin typeface="MingLiU"/>
                <a:ea typeface="MingLiU"/>
              </a:rPr>
              <a:t>物联网概论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8000" y="1254125"/>
            <a:ext cx="3552825" cy="384175"/>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2.2.4</a:t>
            </a:r>
            <a:r>
              <a:rPr lang="zh-CN" altLang="en-US" sz="2400" dirty="0">
                <a:latin typeface="+mn-ea"/>
              </a:rPr>
              <a:t>信息短距离传输</a:t>
            </a:r>
          </a:p>
        </p:txBody>
      </p:sp>
      <p:sp>
        <p:nvSpPr>
          <p:cNvPr id="7" name="矩形 6"/>
          <p:cNvSpPr/>
          <p:nvPr/>
        </p:nvSpPr>
        <p:spPr>
          <a:xfrm>
            <a:off x="1625600" y="2120900"/>
            <a:ext cx="9936480" cy="2187575"/>
          </a:xfrm>
          <a:prstGeom prst="rect">
            <a:avLst/>
          </a:prstGeom>
        </p:spPr>
        <p:txBody>
          <a:bodyPr lIns="0" tIns="0" rIns="0" bIns="0">
            <a:noAutofit/>
          </a:bodyPr>
          <a:lstStyle/>
          <a:p>
            <a:pPr marR="177800" indent="449263" algn="just">
              <a:lnSpc>
                <a:spcPct val="150000"/>
              </a:lnSpc>
              <a:spcBef>
                <a:spcPts val="2625"/>
              </a:spcBef>
              <a:spcAft>
                <a:spcPts val="630"/>
              </a:spcAft>
            </a:pPr>
            <a:r>
              <a:rPr lang="zh-CN" altLang="en-US" sz="2400" dirty="0">
                <a:latin typeface="+mn-ea"/>
              </a:rPr>
              <a:t>感知层通过自动识别技术和传感器技术等获取的信息，需要进行短距离传输，以使信息采集点的装置协同工作，或使已采集的信息传递到网关设备。信息短距离传输有多种方式，包括</a:t>
            </a:r>
            <a:r>
              <a:rPr lang="en-US" altLang="zh-CN" sz="2400" dirty="0">
                <a:latin typeface="+mn-ea"/>
              </a:rPr>
              <a:t>ZigBee</a:t>
            </a:r>
            <a:r>
              <a:rPr lang="zh-CN" altLang="en-US" sz="2400" dirty="0">
                <a:latin typeface="+mn-ea"/>
              </a:rPr>
              <a:t>技术、蓝牙（</a:t>
            </a:r>
            <a:r>
              <a:rPr lang="en-US" altLang="zh-CN" sz="2400" dirty="0">
                <a:latin typeface="+mn-ea"/>
              </a:rPr>
              <a:t>Bluetooth</a:t>
            </a:r>
            <a:r>
              <a:rPr lang="zh-CN" altLang="en-US" sz="2400" dirty="0">
                <a:latin typeface="+mn-ea"/>
              </a:rPr>
              <a:t>）技术、</a:t>
            </a:r>
            <a:r>
              <a:rPr lang="en-US" altLang="zh-CN" sz="2400" dirty="0">
                <a:latin typeface="+mn-ea"/>
              </a:rPr>
              <a:t>RFID</a:t>
            </a:r>
            <a:r>
              <a:rPr lang="zh-CN" altLang="en-US" sz="2400" dirty="0">
                <a:latin typeface="+mn-ea"/>
              </a:rPr>
              <a:t>（</a:t>
            </a:r>
            <a:r>
              <a:rPr lang="en-US" altLang="zh-CN" sz="2400" dirty="0">
                <a:latin typeface="+mn-ea"/>
              </a:rPr>
              <a:t>Radio Frequency </a:t>
            </a:r>
            <a:r>
              <a:rPr lang="en-US" altLang="zh-CN" sz="2400" dirty="0" err="1">
                <a:latin typeface="+mn-ea"/>
              </a:rPr>
              <a:t>IDentification</a:t>
            </a:r>
            <a:r>
              <a:rPr lang="zh-CN" altLang="en-US" sz="2400" dirty="0">
                <a:latin typeface="+mn-ea"/>
              </a:rPr>
              <a:t>）技术、</a:t>
            </a:r>
            <a:r>
              <a:rPr lang="en-US" altLang="zh-CN" sz="2400" dirty="0">
                <a:latin typeface="+mn-ea"/>
              </a:rPr>
              <a:t>IrDA</a:t>
            </a:r>
            <a:r>
              <a:rPr lang="zh-CN" altLang="en-US" sz="2400" dirty="0">
                <a:latin typeface="+mn-ea"/>
              </a:rPr>
              <a:t>（</a:t>
            </a:r>
            <a:r>
              <a:rPr lang="en-US" altLang="zh-CN" sz="2400" dirty="0">
                <a:latin typeface="+mn-ea"/>
              </a:rPr>
              <a:t>Infrared Data Association</a:t>
            </a:r>
            <a:r>
              <a:rPr lang="zh-CN" altLang="en-US" sz="2400" dirty="0">
                <a:latin typeface="+mn-ea"/>
              </a:rPr>
              <a:t>）技术、</a:t>
            </a:r>
            <a:r>
              <a:rPr lang="en-US" altLang="zh-CN" sz="2400" dirty="0">
                <a:latin typeface="+mn-ea"/>
              </a:rPr>
              <a:t>NFC</a:t>
            </a:r>
            <a:r>
              <a:rPr lang="zh-CN" altLang="en-US" sz="2400" dirty="0">
                <a:latin typeface="+mn-ea"/>
              </a:rPr>
              <a:t>（</a:t>
            </a:r>
            <a:r>
              <a:rPr lang="en-US" altLang="zh-CN" sz="2400" dirty="0">
                <a:latin typeface="+mn-ea"/>
              </a:rPr>
              <a:t>Near Field Communication</a:t>
            </a:r>
            <a:r>
              <a:rPr lang="zh-CN" altLang="en-US" sz="2400" dirty="0">
                <a:latin typeface="+mn-ea"/>
              </a:rPr>
              <a:t>）技术、</a:t>
            </a:r>
            <a:r>
              <a:rPr lang="en-US" altLang="zh-CN" sz="2400" dirty="0" err="1">
                <a:latin typeface="+mn-ea"/>
              </a:rPr>
              <a:t>UWB</a:t>
            </a:r>
            <a:r>
              <a:rPr lang="zh-CN" altLang="en-US" sz="2400" dirty="0">
                <a:latin typeface="+mn-ea"/>
              </a:rPr>
              <a:t>（</a:t>
            </a:r>
            <a:r>
              <a:rPr lang="en-US" altLang="zh-CN" sz="2400" dirty="0" err="1">
                <a:latin typeface="+mn-ea"/>
              </a:rPr>
              <a:t>UItra</a:t>
            </a:r>
            <a:r>
              <a:rPr lang="en-US" altLang="zh-CN" sz="2400" dirty="0">
                <a:latin typeface="+mn-ea"/>
              </a:rPr>
              <a:t> Wideband</a:t>
            </a:r>
            <a:r>
              <a:rPr lang="zh-CN" altLang="en-US" sz="2400" dirty="0">
                <a:latin typeface="+mn-ea"/>
              </a:rPr>
              <a:t>）技术等。</a:t>
            </a:r>
            <a:endParaRPr lang="zh-CN" altLang="en-US" sz="2400" dirty="0">
              <a:latin typeface="+mn-ea"/>
            </a:endParaRPr>
          </a:p>
        </p:txBody>
      </p:sp>
    </p:spTree>
    <p:extLst>
      <p:ext uri="{BB962C8B-B14F-4D97-AF65-F5344CB8AC3E}">
        <p14:creationId xmlns:p14="http://schemas.microsoft.com/office/powerpoint/2010/main" val="35689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65650" y="1352550"/>
            <a:ext cx="3765550" cy="3910330"/>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2.3</a:t>
            </a:r>
            <a:r>
              <a:rPr lang="zh-CN" altLang="en-US" sz="2400" dirty="0">
                <a:latin typeface="+mn-ea"/>
              </a:rPr>
              <a:t>网络层</a:t>
            </a:r>
          </a:p>
          <a:p>
            <a:pPr marR="177800" indent="449263" algn="just">
              <a:lnSpc>
                <a:spcPct val="150000"/>
              </a:lnSpc>
              <a:spcAft>
                <a:spcPts val="630"/>
              </a:spcAft>
            </a:pPr>
            <a:r>
              <a:rPr lang="en-US" sz="2400" dirty="0">
                <a:latin typeface="+mn-ea"/>
              </a:rPr>
              <a:t>2.3.1</a:t>
            </a:r>
            <a:r>
              <a:rPr lang="zh-CN" altLang="en-US" sz="2400" dirty="0">
                <a:latin typeface="+mn-ea"/>
              </a:rPr>
              <a:t>网络层功能</a:t>
            </a:r>
          </a:p>
          <a:p>
            <a:pPr marR="177800" indent="449263" algn="just">
              <a:lnSpc>
                <a:spcPct val="150000"/>
              </a:lnSpc>
              <a:spcAft>
                <a:spcPts val="630"/>
              </a:spcAft>
            </a:pPr>
            <a:r>
              <a:rPr lang="en-US" sz="2400" dirty="0">
                <a:latin typeface="+mn-ea"/>
              </a:rPr>
              <a:t>2.3.2</a:t>
            </a:r>
            <a:r>
              <a:rPr lang="zh-CN" altLang="en-US" sz="2400" dirty="0">
                <a:latin typeface="+mn-ea"/>
              </a:rPr>
              <a:t>接</a:t>
            </a:r>
            <a:r>
              <a:rPr lang="zh-CN" altLang="en-US" sz="2400" dirty="0" smtClean="0">
                <a:latin typeface="+mn-ea"/>
              </a:rPr>
              <a:t>入网</a:t>
            </a:r>
            <a:endParaRPr lang="en-US" altLang="zh-CN" sz="2400" dirty="0" smtClean="0">
              <a:latin typeface="+mn-ea"/>
            </a:endParaRPr>
          </a:p>
          <a:p>
            <a:pPr marR="177800" indent="449263" algn="just">
              <a:lnSpc>
                <a:spcPct val="150000"/>
              </a:lnSpc>
              <a:spcAft>
                <a:spcPts val="630"/>
              </a:spcAft>
            </a:pPr>
            <a:r>
              <a:rPr lang="en-US" sz="2400" dirty="0" smtClean="0">
                <a:latin typeface="+mn-ea"/>
              </a:rPr>
              <a:t>2.3.3</a:t>
            </a:r>
            <a:r>
              <a:rPr lang="zh-CN" altLang="en-US" sz="2400" dirty="0">
                <a:latin typeface="+mn-ea"/>
              </a:rPr>
              <a:t>互联网</a:t>
            </a:r>
          </a:p>
        </p:txBody>
      </p:sp>
    </p:spTree>
    <p:extLst>
      <p:ext uri="{BB962C8B-B14F-4D97-AF65-F5344CB8AC3E}">
        <p14:creationId xmlns:p14="http://schemas.microsoft.com/office/powerpoint/2010/main" val="150650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52320" y="1471295"/>
            <a:ext cx="8493760" cy="2149475"/>
          </a:xfrm>
          <a:prstGeom prst="rect">
            <a:avLst/>
          </a:prstGeom>
        </p:spPr>
        <p:txBody>
          <a:bodyPr lIns="0" tIns="0" rIns="0" bIns="0">
            <a:noAutofit/>
          </a:bodyPr>
          <a:lstStyle/>
          <a:p>
            <a:pPr marR="177800" indent="449263" algn="ctr">
              <a:lnSpc>
                <a:spcPct val="150000"/>
              </a:lnSpc>
              <a:spcBef>
                <a:spcPts val="2625"/>
              </a:spcBef>
              <a:spcAft>
                <a:spcPts val="630"/>
              </a:spcAft>
            </a:pPr>
            <a:r>
              <a:rPr lang="en-US" sz="2400" dirty="0">
                <a:latin typeface="+mn-ea"/>
              </a:rPr>
              <a:t>2.3.1</a:t>
            </a:r>
            <a:r>
              <a:rPr lang="zh-CN" altLang="en-US" sz="2400" dirty="0">
                <a:latin typeface="+mn-ea"/>
              </a:rPr>
              <a:t>网络层功能</a:t>
            </a:r>
          </a:p>
          <a:p>
            <a:pPr marR="177800" indent="449263" algn="just">
              <a:lnSpc>
                <a:spcPct val="150000"/>
              </a:lnSpc>
              <a:spcBef>
                <a:spcPts val="2625"/>
              </a:spcBef>
              <a:spcAft>
                <a:spcPts val="630"/>
              </a:spcAft>
            </a:pPr>
            <a:r>
              <a:rPr lang="zh-CN" altLang="en-US" sz="2400" dirty="0">
                <a:latin typeface="+mn-ea"/>
              </a:rPr>
              <a:t>物联网的网络层是在现有的网络和互联网基础上建 立起来的。网络层与目前主流的移动通信网、国际互联 网、企业内部网、各类专网等网络一样，主要承担着数 据传输的功能。</a:t>
            </a:r>
          </a:p>
        </p:txBody>
      </p:sp>
    </p:spTree>
    <p:extLst>
      <p:ext uri="{BB962C8B-B14F-4D97-AF65-F5344CB8AC3E}">
        <p14:creationId xmlns:p14="http://schemas.microsoft.com/office/powerpoint/2010/main" val="149703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60900" y="1349375"/>
            <a:ext cx="2863850" cy="381000"/>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2.3.1</a:t>
            </a:r>
            <a:r>
              <a:rPr lang="zh-CN" altLang="en-US" sz="2400" dirty="0">
                <a:latin typeface="+mn-ea"/>
              </a:rPr>
              <a:t>网络层功能</a:t>
            </a:r>
          </a:p>
        </p:txBody>
      </p:sp>
      <p:sp>
        <p:nvSpPr>
          <p:cNvPr id="7" name="矩形 6"/>
          <p:cNvSpPr/>
          <p:nvPr/>
        </p:nvSpPr>
        <p:spPr>
          <a:xfrm>
            <a:off x="1320800" y="2273300"/>
            <a:ext cx="9916160" cy="1863725"/>
          </a:xfrm>
          <a:prstGeom prst="rect">
            <a:avLst/>
          </a:prstGeom>
        </p:spPr>
        <p:txBody>
          <a:bodyPr lIns="0" tIns="0" rIns="0" bIns="0">
            <a:noAutofit/>
          </a:bodyPr>
          <a:lstStyle/>
          <a:p>
            <a:pPr marR="177800" indent="449263" algn="just">
              <a:lnSpc>
                <a:spcPct val="150000"/>
              </a:lnSpc>
              <a:spcBef>
                <a:spcPts val="2625"/>
              </a:spcBef>
              <a:spcAft>
                <a:spcPts val="630"/>
              </a:spcAft>
            </a:pPr>
            <a:r>
              <a:rPr lang="zh-CN" altLang="en-US" sz="2400" dirty="0"/>
              <a:t>物联网的网络层包括接入网和核心网。接入网是指骨干网络到用户终端之间的所有设备，其长度一般为几百米到几公里，因而被形象地称为“最后一公里”。核心网通常是指除接入网和用户驻地网之外的网络部分。核心网是基于</a:t>
            </a:r>
            <a:r>
              <a:rPr lang="en-US" altLang="zh-CN" sz="2400" dirty="0"/>
              <a:t>IP</a:t>
            </a:r>
            <a:r>
              <a:rPr lang="zh-CN" altLang="en-US" sz="2400" dirty="0"/>
              <a:t>的统一、高性能、可扩展的分组网络，支持移动性以及异构接入。</a:t>
            </a:r>
            <a:endParaRPr lang="zh-CN" altLang="en-US" sz="2400" dirty="0">
              <a:latin typeface="+mn-ea"/>
            </a:endParaRPr>
          </a:p>
        </p:txBody>
      </p:sp>
    </p:spTree>
    <p:extLst>
      <p:ext uri="{BB962C8B-B14F-4D97-AF65-F5344CB8AC3E}">
        <p14:creationId xmlns:p14="http://schemas.microsoft.com/office/powerpoint/2010/main" val="169906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07485" y="1410335"/>
            <a:ext cx="4055110" cy="641985"/>
          </a:xfrm>
          <a:prstGeom prst="rect">
            <a:avLst/>
          </a:prstGeom>
        </p:spPr>
        <p:txBody>
          <a:bodyPr lIns="0" tIns="0" rIns="0" bIns="0">
            <a:noAutofit/>
          </a:bodyPr>
          <a:lstStyle/>
          <a:p>
            <a:pPr marR="177800" indent="449263" algn="ctr">
              <a:lnSpc>
                <a:spcPct val="150000"/>
              </a:lnSpc>
              <a:spcBef>
                <a:spcPts val="2625"/>
              </a:spcBef>
              <a:spcAft>
                <a:spcPts val="630"/>
              </a:spcAft>
            </a:pPr>
            <a:r>
              <a:rPr lang="en-US" sz="2400" dirty="0">
                <a:latin typeface="+mn-ea"/>
              </a:rPr>
              <a:t>2.3.2</a:t>
            </a:r>
            <a:r>
              <a:rPr lang="zh-CN" altLang="en-US" sz="2400" dirty="0">
                <a:latin typeface="+mn-ea"/>
              </a:rPr>
              <a:t>接入网</a:t>
            </a:r>
          </a:p>
        </p:txBody>
      </p:sp>
      <p:sp>
        <p:nvSpPr>
          <p:cNvPr id="7" name="矩形 6"/>
          <p:cNvSpPr/>
          <p:nvPr/>
        </p:nvSpPr>
        <p:spPr>
          <a:xfrm>
            <a:off x="1198880" y="2273300"/>
            <a:ext cx="10403840" cy="1860550"/>
          </a:xfrm>
          <a:prstGeom prst="rect">
            <a:avLst/>
          </a:prstGeom>
        </p:spPr>
        <p:txBody>
          <a:bodyPr lIns="0" tIns="0" rIns="0" bIns="0">
            <a:noAutofit/>
          </a:bodyPr>
          <a:lstStyle/>
          <a:p>
            <a:pPr marR="177800" indent="449263" algn="just">
              <a:lnSpc>
                <a:spcPct val="150000"/>
              </a:lnSpc>
              <a:spcBef>
                <a:spcPts val="2625"/>
              </a:spcBef>
              <a:spcAft>
                <a:spcPts val="630"/>
              </a:spcAft>
            </a:pPr>
            <a:r>
              <a:rPr lang="zh-CN" altLang="en-US" sz="2400" dirty="0">
                <a:latin typeface="+mn-ea"/>
              </a:rPr>
              <a:t>传统的接入网主要以铜缆的形式为用户提供一般的语音业务和数据业务。随着网络的不断发展，出现了一系列新的接入网技术，包括无线接入技术、光纤接入技术、同轴接入技术、电力网接入技术等。物联网要满足未来不同的信息化应用，在接入层面需要考虑多种异构网络的融合与协同。</a:t>
            </a:r>
            <a:endParaRPr lang="zh-CN" altLang="en-US" sz="2400" dirty="0">
              <a:latin typeface="+mn-ea"/>
            </a:endParaRPr>
          </a:p>
        </p:txBody>
      </p:sp>
    </p:spTree>
    <p:extLst>
      <p:ext uri="{BB962C8B-B14F-4D97-AF65-F5344CB8AC3E}">
        <p14:creationId xmlns:p14="http://schemas.microsoft.com/office/powerpoint/2010/main" val="301702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48250" y="1207135"/>
            <a:ext cx="2063750" cy="377825"/>
          </a:xfrm>
          <a:prstGeom prst="rect">
            <a:avLst/>
          </a:prstGeom>
        </p:spPr>
        <p:txBody>
          <a:bodyPr wrap="none" lIns="0" tIns="0" rIns="0" bIns="0">
            <a:noAutofit/>
          </a:bodyPr>
          <a:lstStyle/>
          <a:p>
            <a:pPr algn="ctr">
              <a:spcBef>
                <a:spcPts val="4410"/>
              </a:spcBef>
              <a:spcAft>
                <a:spcPts val="3255"/>
              </a:spcAft>
            </a:pPr>
            <a:r>
              <a:rPr lang="en-US" sz="2950" spc="-25">
                <a:latin typeface="MingLiU"/>
              </a:rPr>
              <a:t>2.3.2</a:t>
            </a:r>
            <a:r>
              <a:rPr lang="zh-CN" altLang="en-US" sz="2950" spc="-25">
                <a:latin typeface="MingLiU"/>
                <a:ea typeface="MingLiU"/>
              </a:rPr>
              <a:t>接入网</a:t>
            </a:r>
          </a:p>
        </p:txBody>
      </p:sp>
      <p:sp>
        <p:nvSpPr>
          <p:cNvPr id="7" name="矩形 6"/>
          <p:cNvSpPr/>
          <p:nvPr/>
        </p:nvSpPr>
        <p:spPr>
          <a:xfrm>
            <a:off x="410845" y="1727200"/>
            <a:ext cx="11338560" cy="1863725"/>
          </a:xfrm>
          <a:prstGeom prst="rect">
            <a:avLst/>
          </a:prstGeom>
        </p:spPr>
        <p:txBody>
          <a:bodyPr lIns="0" tIns="0" rIns="0" bIns="0">
            <a:noAutofit/>
          </a:bodyPr>
          <a:lstStyle/>
          <a:p>
            <a:pPr indent="893763">
              <a:lnSpc>
                <a:spcPct val="150000"/>
              </a:lnSpc>
            </a:pPr>
            <a:r>
              <a:rPr lang="en-US" altLang="zh-CN" sz="2400" dirty="0"/>
              <a:t>1.</a:t>
            </a:r>
            <a:r>
              <a:rPr lang="zh-CN" altLang="en-US" sz="2400" dirty="0"/>
              <a:t>无线接入技术无线接入技术通过无线介质将终端与网络节点连接起来，具有建设速度快、设备安装灵活、成本低、使用方便等特点。考虑到终端连接的方便性、信息基础设施的可用性（不是所有地方都有固定接入能力）、监控目标的移动性，在物联网中无线接入技术已经成为最重要的接入手段。</a:t>
            </a:r>
          </a:p>
          <a:p>
            <a:pPr indent="893763">
              <a:lnSpc>
                <a:spcPct val="150000"/>
              </a:lnSpc>
            </a:pPr>
            <a:r>
              <a:rPr lang="en-US" altLang="zh-CN" sz="2400" dirty="0"/>
              <a:t>2.</a:t>
            </a:r>
            <a:r>
              <a:rPr lang="zh-CN" altLang="en-US" sz="2400" dirty="0"/>
              <a:t>有线接入技术铜线接入技术，是指在非加感的用户线上，采用先进的数字处理技术来提高双绞线的传输容量，向用户提供各种业务的技术。光纤接入技术是一种光纤到楼、光纤到路边、以太网到用户的接入方式，它为用户提供了可靠性很高的宽带保证。混合光纤</a:t>
            </a:r>
            <a:r>
              <a:rPr lang="en-US" altLang="zh-CN" sz="2400" dirty="0"/>
              <a:t>/</a:t>
            </a:r>
            <a:r>
              <a:rPr lang="zh-CN" altLang="en-US" sz="2400" dirty="0"/>
              <a:t>同轴网（</a:t>
            </a:r>
            <a:r>
              <a:rPr lang="en-US" altLang="zh-CN" sz="2400" dirty="0"/>
              <a:t>Hybrid Fiber Coax</a:t>
            </a:r>
            <a:r>
              <a:rPr lang="zh-CN" altLang="en-US" sz="2400" dirty="0"/>
              <a:t>，</a:t>
            </a:r>
            <a:r>
              <a:rPr lang="en-US" altLang="zh-CN" sz="2400" dirty="0" err="1"/>
              <a:t>HFC</a:t>
            </a:r>
            <a:r>
              <a:rPr lang="zh-CN" altLang="en-US" sz="2400" dirty="0"/>
              <a:t>）也是一种宽带接入技术，它的主干网使用光纤，分配网则采用同轴电缆系统，用于传输和分配用户信息。</a:t>
            </a:r>
          </a:p>
        </p:txBody>
      </p:sp>
    </p:spTree>
    <p:extLst>
      <p:ext uri="{BB962C8B-B14F-4D97-AF65-F5344CB8AC3E}">
        <p14:creationId xmlns:p14="http://schemas.microsoft.com/office/powerpoint/2010/main" val="2197066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54208" y="1349375"/>
            <a:ext cx="3140710" cy="540385"/>
          </a:xfrm>
          <a:prstGeom prst="rect">
            <a:avLst/>
          </a:prstGeom>
        </p:spPr>
        <p:txBody>
          <a:bodyPr lIns="0" tIns="0" rIns="0" bIns="0">
            <a:noAutofit/>
          </a:bodyPr>
          <a:lstStyle/>
          <a:p>
            <a:pPr marR="177800" indent="449263" algn="ctr">
              <a:lnSpc>
                <a:spcPct val="150000"/>
              </a:lnSpc>
              <a:spcBef>
                <a:spcPts val="2625"/>
              </a:spcBef>
              <a:spcAft>
                <a:spcPts val="630"/>
              </a:spcAft>
            </a:pPr>
            <a:r>
              <a:rPr lang="en-US" sz="2400" dirty="0">
                <a:latin typeface="+mn-ea"/>
              </a:rPr>
              <a:t>2.3.3</a:t>
            </a:r>
            <a:r>
              <a:rPr lang="zh-CN" altLang="en-US" sz="2400" dirty="0">
                <a:latin typeface="+mn-ea"/>
              </a:rPr>
              <a:t>互联网</a:t>
            </a:r>
          </a:p>
        </p:txBody>
      </p:sp>
      <p:sp>
        <p:nvSpPr>
          <p:cNvPr id="7" name="矩形 6"/>
          <p:cNvSpPr/>
          <p:nvPr/>
        </p:nvSpPr>
        <p:spPr>
          <a:xfrm>
            <a:off x="959485" y="2865755"/>
            <a:ext cx="10241280" cy="1651000"/>
          </a:xfrm>
          <a:prstGeom prst="rect">
            <a:avLst/>
          </a:prstGeom>
        </p:spPr>
        <p:txBody>
          <a:bodyPr lIns="0" tIns="0" rIns="0" bIns="0">
            <a:noAutofit/>
          </a:bodyPr>
          <a:lstStyle/>
          <a:p>
            <a:pPr marR="177800" indent="449263" algn="just">
              <a:lnSpc>
                <a:spcPct val="150000"/>
              </a:lnSpc>
              <a:spcBef>
                <a:spcPts val="2625"/>
              </a:spcBef>
              <a:spcAft>
                <a:spcPts val="630"/>
              </a:spcAft>
            </a:pPr>
            <a:r>
              <a:rPr lang="zh-CN" altLang="en-US" sz="2400" dirty="0">
                <a:latin typeface="+mn-ea"/>
              </a:rPr>
              <a:t>互联网是由多个计算机网络按照一定的协议组成的国际计算机网络。首先，互联网是全球性的；其次，互联网上的每一台主机都需要有“地址”；最后，这些主机必须按照共同的规则（协议）连接在一起。</a:t>
            </a:r>
            <a:endParaRPr lang="zh-CN" altLang="en-US" sz="2400" dirty="0">
              <a:latin typeface="+mn-ea"/>
            </a:endParaRPr>
          </a:p>
        </p:txBody>
      </p:sp>
    </p:spTree>
    <p:extLst>
      <p:ext uri="{BB962C8B-B14F-4D97-AF65-F5344CB8AC3E}">
        <p14:creationId xmlns:p14="http://schemas.microsoft.com/office/powerpoint/2010/main" val="3332045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0970" y="1181100"/>
            <a:ext cx="4184650" cy="505460"/>
          </a:xfrm>
          <a:prstGeom prst="rect">
            <a:avLst/>
          </a:prstGeom>
        </p:spPr>
        <p:txBody>
          <a:bodyPr lIns="0" tIns="0" rIns="0" bIns="0">
            <a:noAutofit/>
          </a:bodyPr>
          <a:lstStyle/>
          <a:p>
            <a:pPr marR="177800" indent="449263" algn="ctr">
              <a:lnSpc>
                <a:spcPct val="150000"/>
              </a:lnSpc>
              <a:spcBef>
                <a:spcPts val="2625"/>
              </a:spcBef>
              <a:spcAft>
                <a:spcPts val="630"/>
              </a:spcAft>
            </a:pPr>
            <a:r>
              <a:rPr lang="en-US" sz="2400" dirty="0">
                <a:latin typeface="+mn-ea"/>
              </a:rPr>
              <a:t>2.3.3</a:t>
            </a:r>
            <a:r>
              <a:rPr lang="zh-CN" altLang="en-US" sz="2400" dirty="0">
                <a:latin typeface="+mn-ea"/>
              </a:rPr>
              <a:t>互联网</a:t>
            </a:r>
          </a:p>
        </p:txBody>
      </p:sp>
      <p:sp>
        <p:nvSpPr>
          <p:cNvPr id="7" name="矩形 6"/>
          <p:cNvSpPr/>
          <p:nvPr/>
        </p:nvSpPr>
        <p:spPr>
          <a:xfrm>
            <a:off x="995680" y="1971675"/>
            <a:ext cx="10119360" cy="2511425"/>
          </a:xfrm>
          <a:prstGeom prst="rect">
            <a:avLst/>
          </a:prstGeom>
        </p:spPr>
        <p:txBody>
          <a:bodyPr lIns="0" tIns="0" rIns="0" bIns="0">
            <a:noAutofit/>
          </a:bodyPr>
          <a:lstStyle/>
          <a:p>
            <a:pPr marR="177800" indent="449263" algn="just">
              <a:lnSpc>
                <a:spcPct val="150000"/>
              </a:lnSpc>
              <a:spcBef>
                <a:spcPts val="2625"/>
              </a:spcBef>
              <a:spcAft>
                <a:spcPts val="630"/>
              </a:spcAft>
            </a:pPr>
            <a:r>
              <a:rPr lang="zh-CN" altLang="en-US" sz="2400" dirty="0">
                <a:latin typeface="+mn-ea"/>
              </a:rPr>
              <a:t>互联网是由计算机网络相互连接而成。从计算机 网络组成的角度来看，典型的计算机网络从逻辑上可以 分为两部分：资源子网和通信子网。资源子网由主计算 机系统、终端、连网外部设备、各种信息资源等组成。 资源子网负责全网的数据处理业务，负责向网络用户提 供各种网络资源和网络服务。通信子网由一些专用的</a:t>
            </a:r>
            <a:r>
              <a:rPr lang="zh-CN" altLang="en-US" sz="2400" dirty="0" smtClean="0">
                <a:latin typeface="+mn-ea"/>
              </a:rPr>
              <a:t>通信</a:t>
            </a:r>
            <a:r>
              <a:rPr lang="zh-CN" altLang="en-US" sz="2400" dirty="0">
                <a:latin typeface="+mn-ea"/>
              </a:rPr>
              <a:t>控制处理机和连接它们的通信线路组成，完成网络数 据传输、转发等通信处理的任务。</a:t>
            </a:r>
          </a:p>
        </p:txBody>
      </p:sp>
    </p:spTree>
    <p:extLst>
      <p:ext uri="{BB962C8B-B14F-4D97-AF65-F5344CB8AC3E}">
        <p14:creationId xmlns:p14="http://schemas.microsoft.com/office/powerpoint/2010/main" val="585005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1804" y="1374141"/>
            <a:ext cx="3465830" cy="373380"/>
          </a:xfrm>
          <a:prstGeom prst="rect">
            <a:avLst/>
          </a:prstGeom>
        </p:spPr>
        <p:txBody>
          <a:bodyPr lIns="0" tIns="0" rIns="0" bIns="0">
            <a:noAutofit/>
          </a:bodyPr>
          <a:lstStyle/>
          <a:p>
            <a:pPr marR="177800" indent="449263" algn="ctr">
              <a:lnSpc>
                <a:spcPct val="150000"/>
              </a:lnSpc>
              <a:spcBef>
                <a:spcPts val="2625"/>
              </a:spcBef>
              <a:spcAft>
                <a:spcPts val="630"/>
              </a:spcAft>
            </a:pPr>
            <a:r>
              <a:rPr lang="en-US" sz="2400" dirty="0">
                <a:latin typeface="+mn-ea"/>
              </a:rPr>
              <a:t>2.3.3</a:t>
            </a:r>
            <a:r>
              <a:rPr lang="zh-CN" altLang="en-US" sz="2400" dirty="0">
                <a:latin typeface="+mn-ea"/>
              </a:rPr>
              <a:t>互联网</a:t>
            </a:r>
          </a:p>
        </p:txBody>
      </p:sp>
      <p:sp>
        <p:nvSpPr>
          <p:cNvPr id="7" name="矩形 6"/>
          <p:cNvSpPr/>
          <p:nvPr/>
        </p:nvSpPr>
        <p:spPr>
          <a:xfrm>
            <a:off x="914400" y="2333625"/>
            <a:ext cx="10647679" cy="2190750"/>
          </a:xfrm>
          <a:prstGeom prst="rect">
            <a:avLst/>
          </a:prstGeom>
        </p:spPr>
        <p:txBody>
          <a:bodyPr lIns="0" tIns="0" rIns="0" bIns="0">
            <a:noAutofit/>
          </a:bodyPr>
          <a:lstStyle/>
          <a:p>
            <a:pPr marR="177800" indent="449263" algn="just">
              <a:lnSpc>
                <a:spcPct val="150000"/>
              </a:lnSpc>
              <a:spcBef>
                <a:spcPts val="2625"/>
              </a:spcBef>
              <a:spcAft>
                <a:spcPts val="630"/>
              </a:spcAft>
            </a:pPr>
            <a:r>
              <a:rPr lang="zh-CN" altLang="en-US" sz="2400" dirty="0">
                <a:latin typeface="+mn-ea"/>
              </a:rPr>
              <a:t>互联网数据通信能力强，网上的计算机是相对独立的，它们各自相互联系又相互独立。互联网的功能主要有三个：数据通信、资源共享和分布处理。数据通信是计算机最基本的功能，能够实现快速传送计算机与终端、计算机与计算机之间的各种信息。计算机互联网络的目的就是实现网络资源共享。</a:t>
            </a:r>
            <a:endParaRPr lang="zh-CN" altLang="en-US" sz="2400" dirty="0">
              <a:latin typeface="+mn-ea"/>
            </a:endParaRPr>
          </a:p>
        </p:txBody>
      </p:sp>
    </p:spTree>
    <p:extLst>
      <p:ext uri="{BB962C8B-B14F-4D97-AF65-F5344CB8AC3E}">
        <p14:creationId xmlns:p14="http://schemas.microsoft.com/office/powerpoint/2010/main" val="98867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89780" y="1308101"/>
            <a:ext cx="2869565" cy="337820"/>
          </a:xfrm>
          <a:prstGeom prst="rect">
            <a:avLst/>
          </a:prstGeom>
        </p:spPr>
        <p:txBody>
          <a:bodyPr lIns="0" tIns="0" rIns="0" bIns="0">
            <a:noAutofit/>
          </a:bodyPr>
          <a:lstStyle/>
          <a:p>
            <a:pPr marR="177800" indent="449263" algn="ctr">
              <a:lnSpc>
                <a:spcPct val="150000"/>
              </a:lnSpc>
              <a:spcBef>
                <a:spcPts val="2625"/>
              </a:spcBef>
              <a:spcAft>
                <a:spcPts val="630"/>
              </a:spcAft>
            </a:pPr>
            <a:r>
              <a:rPr lang="en-US" sz="2400" dirty="0">
                <a:latin typeface="+mn-ea"/>
              </a:rPr>
              <a:t>2.4</a:t>
            </a:r>
            <a:r>
              <a:rPr lang="zh-CN" altLang="en-US" sz="2400" dirty="0">
                <a:latin typeface="+mn-ea"/>
              </a:rPr>
              <a:t>应用层</a:t>
            </a:r>
          </a:p>
        </p:txBody>
      </p:sp>
      <p:sp>
        <p:nvSpPr>
          <p:cNvPr id="7" name="矩形 6"/>
          <p:cNvSpPr/>
          <p:nvPr/>
        </p:nvSpPr>
        <p:spPr>
          <a:xfrm>
            <a:off x="3956050" y="2162175"/>
            <a:ext cx="4903470" cy="2168525"/>
          </a:xfrm>
          <a:prstGeom prst="rect">
            <a:avLst/>
          </a:prstGeom>
        </p:spPr>
        <p:txBody>
          <a:bodyPr lIns="0" tIns="0" rIns="0" bIns="0">
            <a:noAutofit/>
          </a:bodyPr>
          <a:lstStyle/>
          <a:p>
            <a:pPr marR="177800" indent="449263" algn="just">
              <a:lnSpc>
                <a:spcPct val="150000"/>
              </a:lnSpc>
              <a:spcAft>
                <a:spcPts val="630"/>
              </a:spcAft>
            </a:pPr>
            <a:r>
              <a:rPr lang="en-US" sz="2400" dirty="0">
                <a:latin typeface="+mn-ea"/>
              </a:rPr>
              <a:t>2.4.1</a:t>
            </a:r>
            <a:r>
              <a:rPr lang="zh-CN" altLang="en-US" sz="2400" dirty="0">
                <a:latin typeface="+mn-ea"/>
              </a:rPr>
              <a:t>应用层功通 </a:t>
            </a:r>
            <a:endParaRPr lang="en-US" altLang="zh-CN" sz="2400" dirty="0" smtClean="0">
              <a:latin typeface="+mn-ea"/>
            </a:endParaRPr>
          </a:p>
          <a:p>
            <a:pPr marR="177800" indent="449263" algn="just">
              <a:lnSpc>
                <a:spcPct val="150000"/>
              </a:lnSpc>
              <a:spcAft>
                <a:spcPts val="630"/>
              </a:spcAft>
            </a:pPr>
            <a:r>
              <a:rPr lang="en-US" sz="2400" dirty="0" smtClean="0">
                <a:latin typeface="+mn-ea"/>
              </a:rPr>
              <a:t>2.4.2</a:t>
            </a:r>
            <a:r>
              <a:rPr lang="zh-CN" altLang="en-US" sz="2400" dirty="0">
                <a:latin typeface="+mn-ea"/>
              </a:rPr>
              <a:t>物联网中间件 </a:t>
            </a:r>
            <a:endParaRPr lang="en-US" altLang="zh-CN" sz="2400" dirty="0" smtClean="0">
              <a:latin typeface="+mn-ea"/>
            </a:endParaRPr>
          </a:p>
          <a:p>
            <a:pPr marR="177800" indent="449263" algn="just">
              <a:lnSpc>
                <a:spcPct val="150000"/>
              </a:lnSpc>
              <a:spcAft>
                <a:spcPts val="630"/>
              </a:spcAft>
            </a:pPr>
            <a:r>
              <a:rPr lang="en-US" sz="2400" dirty="0" smtClean="0">
                <a:latin typeface="+mn-ea"/>
              </a:rPr>
              <a:t>2.4.3</a:t>
            </a:r>
            <a:r>
              <a:rPr lang="zh-CN" altLang="en-US" sz="2400" dirty="0">
                <a:latin typeface="+mn-ea"/>
              </a:rPr>
              <a:t>物联网应用场景 </a:t>
            </a:r>
            <a:endParaRPr lang="en-US" altLang="zh-CN" sz="2400" dirty="0" smtClean="0">
              <a:latin typeface="+mn-ea"/>
            </a:endParaRPr>
          </a:p>
          <a:p>
            <a:pPr marR="177800" indent="449263" algn="just">
              <a:lnSpc>
                <a:spcPct val="150000"/>
              </a:lnSpc>
              <a:spcAft>
                <a:spcPts val="630"/>
              </a:spcAft>
            </a:pPr>
            <a:r>
              <a:rPr lang="en-US" sz="2400" dirty="0" smtClean="0">
                <a:latin typeface="+mn-ea"/>
              </a:rPr>
              <a:t>2.4.4</a:t>
            </a:r>
            <a:r>
              <a:rPr lang="zh-CN" altLang="en-US" sz="2400" dirty="0">
                <a:latin typeface="+mn-ea"/>
              </a:rPr>
              <a:t>物联网应用所需的</a:t>
            </a:r>
            <a:r>
              <a:rPr lang="zh-CN" altLang="en-US" sz="2400" dirty="0" smtClean="0">
                <a:latin typeface="+mn-ea"/>
              </a:rPr>
              <a:t>环境</a:t>
            </a:r>
            <a:endParaRPr lang="en-US" altLang="zh-CN" sz="2400" dirty="0" smtClean="0">
              <a:latin typeface="+mn-ea"/>
            </a:endParaRPr>
          </a:p>
          <a:p>
            <a:pPr marR="177800" indent="449263" algn="just">
              <a:lnSpc>
                <a:spcPct val="150000"/>
              </a:lnSpc>
              <a:spcAft>
                <a:spcPts val="630"/>
              </a:spcAft>
            </a:pPr>
            <a:r>
              <a:rPr lang="en-US" sz="2400" dirty="0" smtClean="0">
                <a:latin typeface="+mn-ea"/>
              </a:rPr>
              <a:t>2.4.5</a:t>
            </a:r>
            <a:r>
              <a:rPr lang="zh-CN" altLang="en-US" sz="2400" dirty="0">
                <a:latin typeface="+mn-ea"/>
              </a:rPr>
              <a:t>物联网应用面临的挑战 </a:t>
            </a:r>
            <a:endParaRPr lang="en-US" altLang="zh-CN" sz="2400" dirty="0" smtClean="0">
              <a:latin typeface="+mn-ea"/>
            </a:endParaRPr>
          </a:p>
          <a:p>
            <a:pPr marR="177800" indent="449263" algn="just">
              <a:lnSpc>
                <a:spcPct val="150000"/>
              </a:lnSpc>
              <a:spcAft>
                <a:spcPts val="630"/>
              </a:spcAft>
            </a:pPr>
            <a:r>
              <a:rPr lang="en-US" sz="2400" dirty="0" smtClean="0">
                <a:latin typeface="+mn-ea"/>
              </a:rPr>
              <a:t>2.4.6</a:t>
            </a:r>
            <a:r>
              <a:rPr lang="zh-CN" altLang="en-US" sz="2400" dirty="0">
                <a:latin typeface="+mn-ea"/>
              </a:rPr>
              <a:t>物联网应用前景展望</a:t>
            </a:r>
          </a:p>
        </p:txBody>
      </p:sp>
    </p:spTree>
    <p:extLst>
      <p:ext uri="{BB962C8B-B14F-4D97-AF65-F5344CB8AC3E}">
        <p14:creationId xmlns:p14="http://schemas.microsoft.com/office/powerpoint/2010/main" val="47287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2425" y="1558925"/>
            <a:ext cx="3724275" cy="384175"/>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2.1</a:t>
            </a:r>
            <a:r>
              <a:rPr lang="zh-CN" altLang="en-US" sz="2400" dirty="0">
                <a:latin typeface="+mn-ea"/>
              </a:rPr>
              <a:t>物联网的基本组成</a:t>
            </a:r>
          </a:p>
        </p:txBody>
      </p:sp>
      <p:sp>
        <p:nvSpPr>
          <p:cNvPr id="7" name="矩形 6"/>
          <p:cNvSpPr/>
          <p:nvPr/>
        </p:nvSpPr>
        <p:spPr>
          <a:xfrm>
            <a:off x="1611087" y="2529568"/>
            <a:ext cx="9318172" cy="3334204"/>
          </a:xfrm>
          <a:prstGeom prst="rect">
            <a:avLst/>
          </a:prstGeom>
        </p:spPr>
        <p:txBody>
          <a:bodyPr lIns="0" tIns="0" rIns="0" bIns="0">
            <a:noAutofit/>
          </a:bodyPr>
          <a:lstStyle/>
          <a:p>
            <a:pPr marR="177800" indent="449263" algn="just">
              <a:lnSpc>
                <a:spcPct val="150000"/>
              </a:lnSpc>
              <a:spcBef>
                <a:spcPts val="2625"/>
              </a:spcBef>
              <a:spcAft>
                <a:spcPts val="630"/>
              </a:spcAft>
            </a:pPr>
            <a:r>
              <a:rPr lang="zh-CN" altLang="en-US" sz="2400" dirty="0">
                <a:latin typeface="+mn-ea"/>
              </a:rPr>
              <a:t>物联网是一个层次化的网络。物联网大致有</a:t>
            </a:r>
            <a:r>
              <a:rPr lang="en-US" altLang="zh-CN" sz="2400" dirty="0">
                <a:latin typeface="+mn-ea"/>
              </a:rPr>
              <a:t>3</a:t>
            </a:r>
            <a:r>
              <a:rPr lang="zh-CN" altLang="en-US" sz="2400" dirty="0">
                <a:latin typeface="+mn-ea"/>
              </a:rPr>
              <a:t>层</a:t>
            </a:r>
            <a:r>
              <a:rPr lang="zh-CN" altLang="en-US" sz="2400" dirty="0" smtClean="0">
                <a:latin typeface="+mn-ea"/>
              </a:rPr>
              <a:t>，从</a:t>
            </a:r>
            <a:r>
              <a:rPr lang="zh-CN" altLang="en-US" sz="2400" dirty="0">
                <a:latin typeface="+mn-ea"/>
              </a:rPr>
              <a:t>下到上依次可以划分为感知层、网络层和应用层。在 各层之间，信息不是单向传递的，也有交互或控制。在 所传递的信息中，主要是物的信息，包括物的识别码、 物的静态信息、物的动态信息等。物联网</a:t>
            </a:r>
            <a:r>
              <a:rPr lang="en-US" altLang="zh-CN" sz="2400" dirty="0">
                <a:latin typeface="+mn-ea"/>
              </a:rPr>
              <a:t>3</a:t>
            </a:r>
            <a:r>
              <a:rPr lang="zh-CN" altLang="en-US" sz="2400" dirty="0">
                <a:latin typeface="+mn-ea"/>
              </a:rPr>
              <a:t>个层次涉及 的关键技术非常多，是典型的跨学科技术。</a:t>
            </a:r>
          </a:p>
        </p:txBody>
      </p:sp>
    </p:spTree>
    <p:extLst>
      <p:ext uri="{BB962C8B-B14F-4D97-AF65-F5344CB8AC3E}">
        <p14:creationId xmlns:p14="http://schemas.microsoft.com/office/powerpoint/2010/main" val="1297740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60900" y="1349375"/>
            <a:ext cx="2863850" cy="381000"/>
          </a:xfrm>
          <a:prstGeom prst="rect">
            <a:avLst/>
          </a:prstGeom>
        </p:spPr>
        <p:txBody>
          <a:bodyPr wrap="none" lIns="0" tIns="0" rIns="0" bIns="0">
            <a:noAutofit/>
          </a:bodyPr>
          <a:lstStyle/>
          <a:p>
            <a:pPr algn="ctr">
              <a:spcBef>
                <a:spcPts val="4410"/>
              </a:spcBef>
              <a:spcAft>
                <a:spcPts val="3885"/>
              </a:spcAft>
            </a:pPr>
            <a:r>
              <a:rPr lang="en-US" sz="2400" dirty="0">
                <a:latin typeface="+mn-ea"/>
              </a:rPr>
              <a:t>2.4.1</a:t>
            </a:r>
            <a:r>
              <a:rPr lang="zh-CN" altLang="en-US" sz="2950" spc="-25" dirty="0">
                <a:latin typeface="+mn-ea"/>
              </a:rPr>
              <a:t>应用层功能</a:t>
            </a:r>
          </a:p>
        </p:txBody>
      </p:sp>
      <p:sp>
        <p:nvSpPr>
          <p:cNvPr id="7" name="矩形 6"/>
          <p:cNvSpPr/>
          <p:nvPr/>
        </p:nvSpPr>
        <p:spPr>
          <a:xfrm>
            <a:off x="1645920" y="2381250"/>
            <a:ext cx="9448799" cy="1692275"/>
          </a:xfrm>
          <a:prstGeom prst="rect">
            <a:avLst/>
          </a:prstGeom>
        </p:spPr>
        <p:txBody>
          <a:bodyPr lIns="0" tIns="0" rIns="0" bIns="0">
            <a:noAutofit/>
          </a:bodyPr>
          <a:lstStyle/>
          <a:p>
            <a:pPr marR="177800" indent="449263" algn="just">
              <a:lnSpc>
                <a:spcPct val="150000"/>
              </a:lnSpc>
              <a:spcBef>
                <a:spcPts val="2625"/>
              </a:spcBef>
              <a:spcAft>
                <a:spcPts val="630"/>
              </a:spcAft>
            </a:pPr>
            <a:r>
              <a:rPr lang="zh-CN" altLang="en-US" sz="2400" dirty="0">
                <a:latin typeface="+mn-ea"/>
              </a:rPr>
              <a:t>物联网应用层解决的是信息处理和人机交互的问题，网络层传输而来的数据在这一层进入各行各业、各种类型的信息处理系统，并通过各种设备与人进行交互。应用层主要由二个子层构成，其一是物联网中间件，其二是物联网应用场景。</a:t>
            </a:r>
            <a:endParaRPr lang="zh-CN" altLang="en-US" sz="2400" dirty="0">
              <a:latin typeface="+mn-ea"/>
            </a:endParaRPr>
          </a:p>
        </p:txBody>
      </p:sp>
    </p:spTree>
    <p:extLst>
      <p:ext uri="{BB962C8B-B14F-4D97-AF65-F5344CB8AC3E}">
        <p14:creationId xmlns:p14="http://schemas.microsoft.com/office/powerpoint/2010/main" val="408323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98963" y="1479096"/>
            <a:ext cx="3251200" cy="384175"/>
          </a:xfrm>
          <a:prstGeom prst="rect">
            <a:avLst/>
          </a:prstGeom>
        </p:spPr>
        <p:txBody>
          <a:bodyPr wrap="none" lIns="0" tIns="0" rIns="0" bIns="0">
            <a:noAutofit/>
          </a:bodyPr>
          <a:lstStyle/>
          <a:p>
            <a:pPr marR="177800" indent="449263" algn="just">
              <a:lnSpc>
                <a:spcPct val="150000"/>
              </a:lnSpc>
              <a:spcBef>
                <a:spcPts val="2625"/>
              </a:spcBef>
              <a:spcAft>
                <a:spcPts val="630"/>
              </a:spcAft>
            </a:pPr>
            <a:r>
              <a:rPr lang="en-US" sz="2400" dirty="0">
                <a:latin typeface="+mn-ea"/>
              </a:rPr>
              <a:t>2.4.2</a:t>
            </a:r>
            <a:r>
              <a:rPr lang="zh-CN" altLang="en-US" sz="2400" dirty="0">
                <a:latin typeface="+mn-ea"/>
              </a:rPr>
              <a:t>物联网中间件</a:t>
            </a:r>
          </a:p>
        </p:txBody>
      </p:sp>
      <p:sp>
        <p:nvSpPr>
          <p:cNvPr id="7" name="矩形 6"/>
          <p:cNvSpPr/>
          <p:nvPr/>
        </p:nvSpPr>
        <p:spPr>
          <a:xfrm>
            <a:off x="1381760" y="2251075"/>
            <a:ext cx="9347200" cy="1685925"/>
          </a:xfrm>
          <a:prstGeom prst="rect">
            <a:avLst/>
          </a:prstGeom>
        </p:spPr>
        <p:txBody>
          <a:bodyPr lIns="0" tIns="0" rIns="0" bIns="0">
            <a:noAutofit/>
          </a:bodyPr>
          <a:lstStyle/>
          <a:p>
            <a:pPr marR="177800" indent="812800" algn="just">
              <a:lnSpc>
                <a:spcPct val="150000"/>
              </a:lnSpc>
              <a:spcBef>
                <a:spcPts val="2625"/>
              </a:spcBef>
              <a:spcAft>
                <a:spcPts val="630"/>
              </a:spcAft>
            </a:pPr>
            <a:r>
              <a:rPr lang="zh-CN" altLang="en-US" sz="2400" dirty="0">
                <a:latin typeface="+mn-ea"/>
              </a:rPr>
              <a:t>中间件是一种独立的系统软件，处于操作系统与 应用程序之间，总的作用是为处于自己上层的应用软件 提供运行和开发的环境，屏蔽底层操作系统的复杂性， 使程序设计者面对简单而统一的开发环境，减轻应用软 件开发者的负担。</a:t>
            </a:r>
          </a:p>
        </p:txBody>
      </p:sp>
    </p:spTree>
    <p:extLst>
      <p:ext uri="{BB962C8B-B14F-4D97-AF65-F5344CB8AC3E}">
        <p14:creationId xmlns:p14="http://schemas.microsoft.com/office/powerpoint/2010/main" val="366843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2080" y="1304925"/>
            <a:ext cx="9977119" cy="2895600"/>
          </a:xfrm>
          <a:prstGeom prst="rect">
            <a:avLst/>
          </a:prstGeom>
        </p:spPr>
        <p:txBody>
          <a:bodyPr lIns="0" tIns="0" rIns="0" bIns="0">
            <a:noAutofit/>
          </a:bodyPr>
          <a:lstStyle/>
          <a:p>
            <a:pPr marR="177800" algn="ctr">
              <a:lnSpc>
                <a:spcPct val="150000"/>
              </a:lnSpc>
              <a:spcBef>
                <a:spcPts val="2625"/>
              </a:spcBef>
              <a:spcAft>
                <a:spcPts val="630"/>
              </a:spcAft>
            </a:pPr>
            <a:r>
              <a:rPr lang="en-US" sz="2400" dirty="0">
                <a:latin typeface="+mn-ea"/>
              </a:rPr>
              <a:t>2.4.2</a:t>
            </a:r>
            <a:r>
              <a:rPr lang="zh-CN" altLang="en-US" sz="2400" dirty="0">
                <a:latin typeface="+mn-ea"/>
              </a:rPr>
              <a:t>物联网中间件</a:t>
            </a:r>
          </a:p>
          <a:p>
            <a:pPr marR="177800" indent="630238" algn="just">
              <a:lnSpc>
                <a:spcPct val="150000"/>
              </a:lnSpc>
              <a:spcBef>
                <a:spcPts val="2625"/>
              </a:spcBef>
              <a:spcAft>
                <a:spcPts val="630"/>
              </a:spcAft>
            </a:pPr>
            <a:r>
              <a:rPr lang="zh-CN" altLang="en-US" sz="2400" dirty="0">
                <a:latin typeface="+mn-ea"/>
              </a:rPr>
              <a:t>物联网中间件是一个基础的“管理”平台，可以 提供数据管理、通信管理和设备管理等。同时，物联网 中间件也是一个具备各种“能力”的平台，例如具有定 位能力、短信能力等。物联网中间件应该是物联网的基 础设施之一，在理想模式下，物联网中间件应该成为一 个公共的服务资源系统。</a:t>
            </a:r>
          </a:p>
        </p:txBody>
      </p:sp>
    </p:spTree>
    <p:extLst>
      <p:ext uri="{BB962C8B-B14F-4D97-AF65-F5344CB8AC3E}">
        <p14:creationId xmlns:p14="http://schemas.microsoft.com/office/powerpoint/2010/main" val="3857241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76725" y="1349375"/>
            <a:ext cx="3632200" cy="381000"/>
          </a:xfrm>
          <a:prstGeom prst="rect">
            <a:avLst/>
          </a:prstGeom>
        </p:spPr>
        <p:txBody>
          <a:bodyPr wrap="none" lIns="0" tIns="0" rIns="0" bIns="0">
            <a:noAutofit/>
          </a:bodyPr>
          <a:lstStyle/>
          <a:p>
            <a:pPr marR="177800" indent="449263" algn="just">
              <a:lnSpc>
                <a:spcPct val="150000"/>
              </a:lnSpc>
              <a:spcBef>
                <a:spcPts val="2625"/>
              </a:spcBef>
              <a:spcAft>
                <a:spcPts val="630"/>
              </a:spcAft>
            </a:pPr>
            <a:r>
              <a:rPr lang="en-US" sz="2400" dirty="0">
                <a:latin typeface="+mn-ea"/>
              </a:rPr>
              <a:t>2.4.3</a:t>
            </a:r>
            <a:r>
              <a:rPr lang="zh-CN" altLang="en-US" sz="2400" dirty="0">
                <a:latin typeface="+mn-ea"/>
              </a:rPr>
              <a:t>物联网应用场景</a:t>
            </a:r>
          </a:p>
        </p:txBody>
      </p:sp>
      <p:sp>
        <p:nvSpPr>
          <p:cNvPr id="7" name="矩形 6"/>
          <p:cNvSpPr/>
          <p:nvPr/>
        </p:nvSpPr>
        <p:spPr>
          <a:xfrm>
            <a:off x="1300480" y="2301875"/>
            <a:ext cx="9814560" cy="1898650"/>
          </a:xfrm>
          <a:prstGeom prst="rect">
            <a:avLst/>
          </a:prstGeom>
        </p:spPr>
        <p:txBody>
          <a:bodyPr lIns="0" tIns="0" rIns="0" bIns="0">
            <a:noAutofit/>
          </a:bodyPr>
          <a:lstStyle/>
          <a:p>
            <a:pPr indent="630238">
              <a:lnSpc>
                <a:spcPct val="150000"/>
              </a:lnSpc>
            </a:pPr>
            <a:r>
              <a:rPr lang="zh-CN" altLang="en-US" sz="2400" dirty="0"/>
              <a:t>物联网将创造一个由数以亿计、使用无线标识的“物”组成的动态网络，并赋予“物”完全的通信和计算能力，这需要一个普适计算和云计算的环境。当前普适计算、云计算等热点技术可以提高社会的信息化水平，提升处理复杂问题的能力，并提供智能化的技术环境。物联网通过与热点技术的结合，可以实现真实世界与虚拟世界的融合。</a:t>
            </a:r>
          </a:p>
          <a:p>
            <a:pPr>
              <a:lnSpc>
                <a:spcPct val="150000"/>
              </a:lnSpc>
            </a:pPr>
            <a:r>
              <a:rPr lang="zh-CN" altLang="en-US" sz="2400" dirty="0"/>
              <a:t/>
            </a:r>
            <a:br>
              <a:rPr lang="zh-CN" altLang="en-US" sz="2400" dirty="0"/>
            </a:br>
            <a:endParaRPr lang="zh-CN" altLang="en-US" sz="2400" dirty="0">
              <a:latin typeface="+mn-ea"/>
            </a:endParaRPr>
          </a:p>
        </p:txBody>
      </p:sp>
    </p:spTree>
    <p:extLst>
      <p:ext uri="{BB962C8B-B14F-4D97-AF65-F5344CB8AC3E}">
        <p14:creationId xmlns:p14="http://schemas.microsoft.com/office/powerpoint/2010/main" val="51549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46500" y="1349375"/>
            <a:ext cx="4705350" cy="381000"/>
          </a:xfrm>
          <a:prstGeom prst="rect">
            <a:avLst/>
          </a:prstGeom>
        </p:spPr>
        <p:txBody>
          <a:bodyPr wrap="none" lIns="0" tIns="0" rIns="0" bIns="0">
            <a:noAutofit/>
          </a:bodyPr>
          <a:lstStyle/>
          <a:p>
            <a:pPr marR="177800" indent="449263" algn="just">
              <a:lnSpc>
                <a:spcPct val="150000"/>
              </a:lnSpc>
              <a:spcBef>
                <a:spcPts val="2625"/>
              </a:spcBef>
              <a:spcAft>
                <a:spcPts val="630"/>
              </a:spcAft>
            </a:pPr>
            <a:r>
              <a:rPr lang="en-US" sz="2400" dirty="0">
                <a:latin typeface="+mn-ea"/>
              </a:rPr>
              <a:t>2.4.5</a:t>
            </a:r>
            <a:r>
              <a:rPr lang="zh-CN" altLang="en-US" sz="2400" dirty="0">
                <a:latin typeface="+mn-ea"/>
              </a:rPr>
              <a:t>物联网应用面临的挑战</a:t>
            </a:r>
          </a:p>
        </p:txBody>
      </p:sp>
      <p:sp>
        <p:nvSpPr>
          <p:cNvPr id="7" name="矩形 6"/>
          <p:cNvSpPr/>
          <p:nvPr/>
        </p:nvSpPr>
        <p:spPr>
          <a:xfrm>
            <a:off x="548640" y="2273300"/>
            <a:ext cx="11399519" cy="1770380"/>
          </a:xfrm>
          <a:prstGeom prst="rect">
            <a:avLst/>
          </a:prstGeom>
        </p:spPr>
        <p:txBody>
          <a:bodyPr lIns="0" tIns="0" rIns="0" bIns="0">
            <a:noAutofit/>
          </a:bodyPr>
          <a:lstStyle/>
          <a:p>
            <a:pPr indent="630238">
              <a:lnSpc>
                <a:spcPct val="150000"/>
              </a:lnSpc>
            </a:pPr>
            <a:r>
              <a:rPr lang="zh-CN" altLang="en-US" sz="2400" dirty="0"/>
              <a:t>​标准是对社会生活和经济技术活动的统一规定，标准的制定是以最新的科学技术和实践成果为基础，它为技术的进一步发展创建了一个稳固的平台。目前还没有全球统一的物联网标准体系，物联网处于全球多个标准体系共存的阶段。物联网在我国的发展还出于初级阶段，我国面临着物联网标准体系的建设问题。</a:t>
            </a:r>
          </a:p>
          <a:p>
            <a:pPr indent="630238">
              <a:lnSpc>
                <a:spcPct val="150000"/>
              </a:lnSpc>
            </a:pPr>
            <a:r>
              <a:rPr lang="zh-CN" altLang="en-US" sz="2400" dirty="0"/>
              <a:t>核心技术是物联网可持续发展的根本动力，作为我国战略性新兴产业，不掌握物联网核心技术，就不能形成核心竞争力。物联网感知层、网络层和应用层这</a:t>
            </a:r>
            <a:r>
              <a:rPr lang="en-US" altLang="zh-CN" sz="2400" dirty="0"/>
              <a:t>3</a:t>
            </a:r>
            <a:r>
              <a:rPr lang="zh-CN" altLang="en-US" sz="2400" dirty="0"/>
              <a:t>个层次涉及的核心技术非常多，掌握具有自主知识产权的核心技术是物联网发展的重中之重</a:t>
            </a:r>
            <a:r>
              <a:rPr lang="zh-CN" altLang="en-US" sz="2400" dirty="0" smtClean="0"/>
              <a:t>。</a:t>
            </a:r>
            <a:endParaRPr lang="zh-CN" altLang="en-US" sz="2400" dirty="0"/>
          </a:p>
        </p:txBody>
      </p:sp>
    </p:spTree>
    <p:extLst>
      <p:ext uri="{BB962C8B-B14F-4D97-AF65-F5344CB8AC3E}">
        <p14:creationId xmlns:p14="http://schemas.microsoft.com/office/powerpoint/2010/main" val="3458821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46500" y="1349375"/>
            <a:ext cx="4705350" cy="381000"/>
          </a:xfrm>
          <a:prstGeom prst="rect">
            <a:avLst/>
          </a:prstGeom>
        </p:spPr>
        <p:txBody>
          <a:bodyPr wrap="none" lIns="0" tIns="0" rIns="0" bIns="0">
            <a:noAutofit/>
          </a:bodyPr>
          <a:lstStyle/>
          <a:p>
            <a:pPr marR="177800" indent="449263" algn="just">
              <a:lnSpc>
                <a:spcPct val="150000"/>
              </a:lnSpc>
              <a:spcBef>
                <a:spcPts val="2625"/>
              </a:spcBef>
              <a:spcAft>
                <a:spcPts val="630"/>
              </a:spcAft>
            </a:pPr>
            <a:r>
              <a:rPr lang="en-US" sz="2400" dirty="0">
                <a:latin typeface="+mn-ea"/>
              </a:rPr>
              <a:t>2.4.5</a:t>
            </a:r>
            <a:r>
              <a:rPr lang="zh-CN" altLang="en-US" sz="2400" dirty="0">
                <a:latin typeface="+mn-ea"/>
              </a:rPr>
              <a:t>物联网应用面临的挑战</a:t>
            </a:r>
          </a:p>
        </p:txBody>
      </p:sp>
      <p:sp>
        <p:nvSpPr>
          <p:cNvPr id="7" name="矩形 6"/>
          <p:cNvSpPr/>
          <p:nvPr/>
        </p:nvSpPr>
        <p:spPr>
          <a:xfrm>
            <a:off x="548640" y="2273300"/>
            <a:ext cx="11399519" cy="1770380"/>
          </a:xfrm>
          <a:prstGeom prst="rect">
            <a:avLst/>
          </a:prstGeom>
        </p:spPr>
        <p:txBody>
          <a:bodyPr lIns="0" tIns="0" rIns="0" bIns="0">
            <a:noAutofit/>
          </a:bodyPr>
          <a:lstStyle/>
          <a:p>
            <a:pPr indent="528638">
              <a:lnSpc>
                <a:spcPct val="150000"/>
              </a:lnSpc>
            </a:pPr>
            <a:r>
              <a:rPr lang="zh-CN" altLang="en-US" sz="2400" dirty="0" smtClean="0"/>
              <a:t>随着</a:t>
            </a:r>
            <a:r>
              <a:rPr lang="zh-CN" altLang="en-US" sz="2400" dirty="0"/>
              <a:t>物联网建设的加快，物联网的安全问题必然成为制约物联网全面发展的重要因素。</a:t>
            </a:r>
          </a:p>
          <a:p>
            <a:pPr indent="528638">
              <a:lnSpc>
                <a:spcPct val="150000"/>
              </a:lnSpc>
            </a:pPr>
            <a:r>
              <a:rPr lang="zh-CN" altLang="en-US" sz="2400" dirty="0"/>
              <a:t>不久的未来，物联网将全面“植入”你的生活，你的衣服、手机包、眼镜</a:t>
            </a:r>
            <a:r>
              <a:rPr lang="en-US" altLang="zh-CN" sz="2400" dirty="0"/>
              <a:t>...</a:t>
            </a:r>
            <a:r>
              <a:rPr lang="zh-CN" altLang="en-US" sz="2400" dirty="0"/>
              <a:t>，一些随身携带的东西都嵌入了电子芯片，它们非常细小，甚至肉眼看不见，但是它们又是电子传感器，时时刻刻暴露了你的一举一动，这就是物联网技术的隐私危机。</a:t>
            </a:r>
          </a:p>
        </p:txBody>
      </p:sp>
    </p:spTree>
    <p:extLst>
      <p:ext uri="{BB962C8B-B14F-4D97-AF65-F5344CB8AC3E}">
        <p14:creationId xmlns:p14="http://schemas.microsoft.com/office/powerpoint/2010/main" val="109607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89375" y="1349375"/>
            <a:ext cx="4403725" cy="381000"/>
          </a:xfrm>
          <a:prstGeom prst="rect">
            <a:avLst/>
          </a:prstGeom>
        </p:spPr>
        <p:txBody>
          <a:bodyPr wrap="none" lIns="0" tIns="0" rIns="0" bIns="0">
            <a:noAutofit/>
          </a:bodyPr>
          <a:lstStyle/>
          <a:p>
            <a:pPr marR="177800" indent="449263" algn="just">
              <a:lnSpc>
                <a:spcPct val="150000"/>
              </a:lnSpc>
              <a:spcBef>
                <a:spcPts val="2625"/>
              </a:spcBef>
              <a:spcAft>
                <a:spcPts val="630"/>
              </a:spcAft>
            </a:pPr>
            <a:r>
              <a:rPr lang="en-US" sz="2400" dirty="0">
                <a:latin typeface="+mn-ea"/>
              </a:rPr>
              <a:t>2.4.6</a:t>
            </a:r>
            <a:r>
              <a:rPr lang="zh-CN" altLang="en-US" sz="2400" dirty="0">
                <a:latin typeface="+mn-ea"/>
              </a:rPr>
              <a:t>物联网应用前景展望</a:t>
            </a:r>
          </a:p>
        </p:txBody>
      </p:sp>
      <p:sp>
        <p:nvSpPr>
          <p:cNvPr id="7" name="矩形 6"/>
          <p:cNvSpPr/>
          <p:nvPr/>
        </p:nvSpPr>
        <p:spPr>
          <a:xfrm>
            <a:off x="772160" y="2273300"/>
            <a:ext cx="10688320" cy="4086860"/>
          </a:xfrm>
          <a:prstGeom prst="rect">
            <a:avLst/>
          </a:prstGeom>
        </p:spPr>
        <p:txBody>
          <a:bodyPr lIns="0" tIns="0" rIns="0" bIns="0">
            <a:noAutofit/>
          </a:bodyPr>
          <a:lstStyle/>
          <a:p>
            <a:pPr indent="893763">
              <a:lnSpc>
                <a:spcPct val="150000"/>
              </a:lnSpc>
            </a:pPr>
            <a:r>
              <a:rPr lang="zh-CN" altLang="en-US" sz="2400" dirty="0"/>
              <a:t>​物联网作为互联网的下一站，在广度和深度上都有可能超过互联网对人类社会的影响，因此世界各国都把物联网提升为国家战略，物联网已经成为国家综合竞争力的体现。物联网可以提高生产力，并对生产方式产生深刻影响，随着社会生产方式和生活方式的提升，人们的思想观念和思维方式也将发生深刻变化。</a:t>
            </a:r>
          </a:p>
          <a:p>
            <a:pPr indent="893763">
              <a:lnSpc>
                <a:spcPct val="150000"/>
              </a:lnSpc>
            </a:pPr>
            <a:r>
              <a:rPr lang="zh-CN" altLang="en-US" sz="2400" dirty="0"/>
              <a:t>美国权威咨询机构</a:t>
            </a:r>
            <a:r>
              <a:rPr lang="en-US" altLang="zh-CN" sz="2400" dirty="0"/>
              <a:t>Forrester</a:t>
            </a:r>
            <a:r>
              <a:rPr lang="zh-CN" altLang="en-US" sz="2400" dirty="0"/>
              <a:t>预测，</a:t>
            </a:r>
            <a:r>
              <a:rPr lang="en-US" altLang="zh-CN" sz="2400" dirty="0"/>
              <a:t>2020</a:t>
            </a:r>
            <a:r>
              <a:rPr lang="zh-CN" altLang="en-US" sz="2400" dirty="0"/>
              <a:t>年物联网将大规模普及，世界上“物物互联”的业务与“人与人通信”的业务相比，将达到</a:t>
            </a:r>
            <a:r>
              <a:rPr lang="en-US" altLang="zh-CN" sz="2400" dirty="0"/>
              <a:t>30</a:t>
            </a:r>
            <a:r>
              <a:rPr lang="zh-CN" altLang="en-US" sz="2400" dirty="0"/>
              <a:t>比</a:t>
            </a:r>
            <a:r>
              <a:rPr lang="en-US" altLang="zh-CN" sz="2400" dirty="0"/>
              <a:t>1</a:t>
            </a:r>
            <a:r>
              <a:rPr lang="zh-CN" altLang="en-US" sz="2400" dirty="0"/>
              <a:t>。欧洲智能系统集成技术平台（</a:t>
            </a:r>
            <a:r>
              <a:rPr lang="en-US" altLang="zh-CN" sz="2400" dirty="0" err="1"/>
              <a:t>EPOSS</a:t>
            </a:r>
            <a:r>
              <a:rPr lang="zh-CN" altLang="en-US" sz="2400" dirty="0"/>
              <a:t>）预测，</a:t>
            </a:r>
            <a:r>
              <a:rPr lang="en-US" altLang="zh-CN" sz="2400" dirty="0"/>
              <a:t>2020</a:t>
            </a:r>
            <a:r>
              <a:rPr lang="zh-CN" altLang="en-US" sz="2400" dirty="0"/>
              <a:t>年之后物体将进入全智能化。</a:t>
            </a:r>
          </a:p>
          <a:p>
            <a:pPr>
              <a:lnSpc>
                <a:spcPct val="150000"/>
              </a:lnSpc>
            </a:pPr>
            <a:r>
              <a:rPr lang="zh-CN" altLang="en-US" sz="2400" dirty="0"/>
              <a:t/>
            </a:r>
            <a:br>
              <a:rPr lang="zh-CN" altLang="en-US" sz="2400" dirty="0"/>
            </a:br>
            <a:endParaRPr lang="zh-CN" altLang="en-US" sz="2400" dirty="0">
              <a:latin typeface="+mn-ea"/>
            </a:endParaRPr>
          </a:p>
        </p:txBody>
      </p:sp>
    </p:spTree>
    <p:extLst>
      <p:ext uri="{BB962C8B-B14F-4D97-AF65-F5344CB8AC3E}">
        <p14:creationId xmlns:p14="http://schemas.microsoft.com/office/powerpoint/2010/main" val="933530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70970" y="1888680"/>
            <a:ext cx="13191066" cy="2319867"/>
          </a:xfrm>
          <a:prstGeom prst="rect">
            <a:avLst/>
          </a:prstGeom>
          <a:solidFill>
            <a:srgbClr val="00B4A9"/>
          </a:solidFill>
        </p:spPr>
        <p:txBody>
          <a:bodyPr wrap="square" rtlCol="0">
            <a:spAutoFit/>
          </a:bodyPr>
          <a:lstStyle/>
          <a:p>
            <a:endParaRPr lang="zh-CN" altLang="en-US" dirty="0"/>
          </a:p>
        </p:txBody>
      </p:sp>
      <p:sp>
        <p:nvSpPr>
          <p:cNvPr id="8" name="矩形 7"/>
          <p:cNvSpPr/>
          <p:nvPr/>
        </p:nvSpPr>
        <p:spPr>
          <a:xfrm>
            <a:off x="2968868" y="2540783"/>
            <a:ext cx="6181237" cy="1015663"/>
          </a:xfrm>
          <a:prstGeom prst="rect">
            <a:avLst/>
          </a:prstGeom>
        </p:spPr>
        <p:txBody>
          <a:bodyPr wrap="square">
            <a:spAutoFit/>
          </a:bodyP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cs typeface="Verdana" panose="020B0604030504040204" pitchFamily="34" charset="0"/>
              </a:rPr>
              <a:t>THE END</a:t>
            </a:r>
            <a:endParaRPr lang="zh-CN" altLang="en-US" sz="6000" b="1" dirty="0">
              <a:solidFill>
                <a:schemeClr val="bg1"/>
              </a:solidFill>
              <a:latin typeface="微软雅黑" panose="020B0503020204020204" pitchFamily="34" charset="-122"/>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836096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2425" y="1573439"/>
            <a:ext cx="3724275" cy="384175"/>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2.1</a:t>
            </a:r>
            <a:r>
              <a:rPr lang="zh-CN" altLang="en-US" sz="2400" dirty="0">
                <a:latin typeface="+mn-ea"/>
              </a:rPr>
              <a:t>物联网的基本组成</a:t>
            </a:r>
          </a:p>
        </p:txBody>
      </p:sp>
      <p:sp>
        <p:nvSpPr>
          <p:cNvPr id="7" name="矩形 6"/>
          <p:cNvSpPr/>
          <p:nvPr/>
        </p:nvSpPr>
        <p:spPr>
          <a:xfrm>
            <a:off x="1030515" y="2526393"/>
            <a:ext cx="10334170" cy="2187575"/>
          </a:xfrm>
          <a:prstGeom prst="rect">
            <a:avLst/>
          </a:prstGeom>
        </p:spPr>
        <p:txBody>
          <a:bodyPr lIns="0" tIns="0" rIns="0" bIns="0">
            <a:noAutofit/>
          </a:bodyPr>
          <a:lstStyle/>
          <a:p>
            <a:pPr marR="177800" indent="449263" algn="just">
              <a:lnSpc>
                <a:spcPct val="150000"/>
              </a:lnSpc>
              <a:spcBef>
                <a:spcPts val="2625"/>
              </a:spcBef>
              <a:spcAft>
                <a:spcPts val="630"/>
              </a:spcAft>
            </a:pPr>
            <a:r>
              <a:rPr lang="zh-CN" altLang="en-US" sz="2400" dirty="0">
                <a:latin typeface="+mn-ea"/>
              </a:rPr>
              <a:t>感知层利用最多的是</a:t>
            </a:r>
            <a:r>
              <a:rPr lang="en-US" sz="2400" dirty="0">
                <a:latin typeface="+mn-ea"/>
              </a:rPr>
              <a:t>RFID、</a:t>
            </a:r>
            <a:r>
              <a:rPr lang="zh-CN" altLang="en-US" sz="2400" dirty="0">
                <a:latin typeface="+mn-ea"/>
              </a:rPr>
              <a:t>传感器、摄像头和</a:t>
            </a:r>
            <a:r>
              <a:rPr lang="en-US" sz="2400" dirty="0" smtClean="0">
                <a:latin typeface="+mn-ea"/>
              </a:rPr>
              <a:t>GPS</a:t>
            </a:r>
            <a:r>
              <a:rPr lang="zh-CN" altLang="en-US" sz="2400" dirty="0" smtClean="0">
                <a:latin typeface="+mn-ea"/>
              </a:rPr>
              <a:t>等</a:t>
            </a:r>
            <a:r>
              <a:rPr lang="zh-CN" altLang="en-US" sz="2400" dirty="0">
                <a:latin typeface="+mn-ea"/>
              </a:rPr>
              <a:t>技术，感知层的目标是利用上述诸多技术形成对客观 世界的全面感知。网络层是一个庞大的网络体系，用于 整合和运行整个物联网。应用层形成了物联网的“社会 分工”，这类似于人类社会的分工，每行每业都需要</a:t>
            </a:r>
            <a:r>
              <a:rPr lang="zh-CN" altLang="en-US" sz="2400" dirty="0" smtClean="0">
                <a:latin typeface="+mn-ea"/>
              </a:rPr>
              <a:t>进行</a:t>
            </a:r>
            <a:r>
              <a:rPr lang="zh-CN" altLang="en-US" sz="2400" dirty="0">
                <a:latin typeface="+mn-ea"/>
              </a:rPr>
              <a:t>各自的物联网建设，以不同的应用目的完成各自“分 工”的物联网。</a:t>
            </a:r>
          </a:p>
        </p:txBody>
      </p:sp>
    </p:spTree>
    <p:extLst>
      <p:ext uri="{BB962C8B-B14F-4D97-AF65-F5344CB8AC3E}">
        <p14:creationId xmlns:p14="http://schemas.microsoft.com/office/powerpoint/2010/main" val="10686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95800" y="1641475"/>
            <a:ext cx="4909457" cy="2314575"/>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2.2</a:t>
            </a:r>
            <a:r>
              <a:rPr lang="zh-CN" altLang="en-US" sz="2400" dirty="0">
                <a:latin typeface="+mn-ea"/>
              </a:rPr>
              <a:t>感知层</a:t>
            </a:r>
          </a:p>
          <a:p>
            <a:pPr marR="177800" indent="449263" algn="just">
              <a:lnSpc>
                <a:spcPct val="150000"/>
              </a:lnSpc>
              <a:spcAft>
                <a:spcPts val="630"/>
              </a:spcAft>
            </a:pPr>
            <a:r>
              <a:rPr lang="en-US" sz="2400" dirty="0">
                <a:latin typeface="+mn-ea"/>
              </a:rPr>
              <a:t>2.2.1</a:t>
            </a:r>
            <a:r>
              <a:rPr lang="zh-CN" altLang="en-US" sz="2400" dirty="0">
                <a:latin typeface="+mn-ea"/>
              </a:rPr>
              <a:t>感知层</a:t>
            </a:r>
            <a:r>
              <a:rPr lang="zh-CN" altLang="en-US" sz="2400" dirty="0" smtClean="0">
                <a:latin typeface="+mn-ea"/>
              </a:rPr>
              <a:t>功能</a:t>
            </a:r>
            <a:endParaRPr lang="en-US" altLang="zh-CN" sz="2400" dirty="0" smtClean="0">
              <a:latin typeface="+mn-ea"/>
            </a:endParaRPr>
          </a:p>
          <a:p>
            <a:pPr marR="177800" indent="449263" algn="just">
              <a:lnSpc>
                <a:spcPct val="150000"/>
              </a:lnSpc>
              <a:spcAft>
                <a:spcPts val="630"/>
              </a:spcAft>
            </a:pPr>
            <a:r>
              <a:rPr lang="en-US" sz="2400" dirty="0" smtClean="0">
                <a:latin typeface="+mn-ea"/>
              </a:rPr>
              <a:t>2.2.2</a:t>
            </a:r>
            <a:r>
              <a:rPr lang="zh-CN" altLang="en-US" sz="2400" dirty="0">
                <a:latin typeface="+mn-ea"/>
              </a:rPr>
              <a:t>物品标识与</a:t>
            </a:r>
            <a:r>
              <a:rPr lang="zh-CN" altLang="en-US" sz="2400" dirty="0" smtClean="0">
                <a:latin typeface="+mn-ea"/>
              </a:rPr>
              <a:t>数据采集</a:t>
            </a:r>
            <a:endParaRPr lang="en-US" altLang="zh-CN" sz="2400" dirty="0" smtClean="0">
              <a:latin typeface="+mn-ea"/>
            </a:endParaRPr>
          </a:p>
          <a:p>
            <a:pPr marR="177800" indent="449263" algn="just">
              <a:lnSpc>
                <a:spcPct val="150000"/>
              </a:lnSpc>
              <a:spcAft>
                <a:spcPts val="630"/>
              </a:spcAft>
            </a:pPr>
            <a:r>
              <a:rPr lang="en-US" sz="2400" dirty="0" smtClean="0">
                <a:latin typeface="+mn-ea"/>
              </a:rPr>
              <a:t>2.2.3</a:t>
            </a:r>
            <a:r>
              <a:rPr lang="zh-CN" altLang="en-US" sz="2400" dirty="0" smtClean="0">
                <a:latin typeface="+mn-ea"/>
              </a:rPr>
              <a:t>自组织</a:t>
            </a:r>
            <a:r>
              <a:rPr lang="zh-CN" altLang="en-US" sz="2400" dirty="0">
                <a:latin typeface="+mn-ea"/>
              </a:rPr>
              <a:t>网络 </a:t>
            </a:r>
            <a:endParaRPr lang="en-US" altLang="zh-CN" sz="2400" dirty="0" smtClean="0">
              <a:latin typeface="+mn-ea"/>
            </a:endParaRPr>
          </a:p>
          <a:p>
            <a:pPr marR="177800" indent="449263" algn="just">
              <a:lnSpc>
                <a:spcPct val="150000"/>
              </a:lnSpc>
              <a:spcAft>
                <a:spcPts val="630"/>
              </a:spcAft>
            </a:pPr>
            <a:r>
              <a:rPr lang="en-US" sz="2400" dirty="0" smtClean="0">
                <a:latin typeface="+mn-ea"/>
              </a:rPr>
              <a:t>2.2.4</a:t>
            </a:r>
            <a:r>
              <a:rPr lang="zh-CN" altLang="en-US" sz="2400" dirty="0">
                <a:latin typeface="+mn-ea"/>
              </a:rPr>
              <a:t>信息短距离传输</a:t>
            </a:r>
          </a:p>
        </p:txBody>
      </p:sp>
    </p:spTree>
    <p:extLst>
      <p:ext uri="{BB962C8B-B14F-4D97-AF65-F5344CB8AC3E}">
        <p14:creationId xmlns:p14="http://schemas.microsoft.com/office/powerpoint/2010/main" val="104203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70425" y="1304925"/>
            <a:ext cx="2844800" cy="377825"/>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2.2.1</a:t>
            </a:r>
            <a:r>
              <a:rPr lang="zh-CN" altLang="en-US" sz="2400" dirty="0">
                <a:latin typeface="+mn-ea"/>
              </a:rPr>
              <a:t>感知层功能</a:t>
            </a:r>
          </a:p>
        </p:txBody>
      </p:sp>
      <p:sp>
        <p:nvSpPr>
          <p:cNvPr id="7" name="矩形 6"/>
          <p:cNvSpPr/>
          <p:nvPr/>
        </p:nvSpPr>
        <p:spPr>
          <a:xfrm>
            <a:off x="1668463" y="2236107"/>
            <a:ext cx="9907452" cy="3526064"/>
          </a:xfrm>
          <a:prstGeom prst="rect">
            <a:avLst/>
          </a:prstGeom>
        </p:spPr>
        <p:txBody>
          <a:bodyPr lIns="0" tIns="0" rIns="0" bIns="0">
            <a:noAutofit/>
          </a:bodyPr>
          <a:lstStyle/>
          <a:p>
            <a:pPr marR="177800" indent="449263" algn="just">
              <a:lnSpc>
                <a:spcPct val="150000"/>
              </a:lnSpc>
              <a:spcBef>
                <a:spcPts val="2625"/>
              </a:spcBef>
              <a:spcAft>
                <a:spcPts val="630"/>
              </a:spcAft>
            </a:pPr>
            <a:r>
              <a:rPr lang="en-US" altLang="zh-CN" sz="2400" dirty="0">
                <a:latin typeface="+mn-ea"/>
              </a:rPr>
              <a:t>1.</a:t>
            </a:r>
            <a:r>
              <a:rPr lang="zh-CN" altLang="en-US" sz="2400" dirty="0">
                <a:latin typeface="+mn-ea"/>
              </a:rPr>
              <a:t>信息获取。首先，信息获取与物品的标识符相关。其次，信息获取与数据采集技术相关，数据采集技术主要有自动识别技术和传感技术</a:t>
            </a:r>
            <a:r>
              <a:rPr lang="zh-CN" altLang="en-US" sz="2400" dirty="0" smtClean="0">
                <a:latin typeface="+mn-ea"/>
              </a:rPr>
              <a:t>。</a:t>
            </a:r>
            <a:endParaRPr lang="en-US" altLang="zh-CN" sz="2400" dirty="0" smtClean="0">
              <a:latin typeface="+mn-ea"/>
            </a:endParaRPr>
          </a:p>
          <a:p>
            <a:pPr marR="177800" indent="449263" algn="just">
              <a:lnSpc>
                <a:spcPct val="150000"/>
              </a:lnSpc>
              <a:spcBef>
                <a:spcPts val="2625"/>
              </a:spcBef>
              <a:spcAft>
                <a:spcPts val="630"/>
              </a:spcAft>
            </a:pPr>
            <a:r>
              <a:rPr lang="en-US" altLang="zh-CN" sz="2400" dirty="0" smtClean="0">
                <a:latin typeface="+mn-ea"/>
              </a:rPr>
              <a:t>2</a:t>
            </a:r>
            <a:r>
              <a:rPr lang="en-US" altLang="zh-CN" sz="2400" dirty="0">
                <a:latin typeface="+mn-ea"/>
              </a:rPr>
              <a:t>.</a:t>
            </a:r>
            <a:r>
              <a:rPr lang="zh-CN" altLang="en-US" sz="2400" dirty="0">
                <a:latin typeface="+mn-ea"/>
              </a:rPr>
              <a:t>信息短距离传输。信息短距离传输是指收集终端装置采集的信息，并负责将信息在终端装置和网关之间双向传送。</a:t>
            </a:r>
            <a:endParaRPr lang="zh-CN" altLang="en-US" sz="2400" dirty="0">
              <a:latin typeface="+mn-ea"/>
            </a:endParaRPr>
          </a:p>
        </p:txBody>
      </p:sp>
    </p:spTree>
    <p:extLst>
      <p:ext uri="{BB962C8B-B14F-4D97-AF65-F5344CB8AC3E}">
        <p14:creationId xmlns:p14="http://schemas.microsoft.com/office/powerpoint/2010/main" val="31491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89375" y="1304925"/>
            <a:ext cx="4410075" cy="384175"/>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2.2.2</a:t>
            </a:r>
            <a:r>
              <a:rPr lang="zh-CN" altLang="en-US" sz="2400" dirty="0">
                <a:latin typeface="+mn-ea"/>
              </a:rPr>
              <a:t>物品标识与数据采集</a:t>
            </a:r>
          </a:p>
        </p:txBody>
      </p:sp>
      <p:sp>
        <p:nvSpPr>
          <p:cNvPr id="7" name="矩形 6"/>
          <p:cNvSpPr/>
          <p:nvPr/>
        </p:nvSpPr>
        <p:spPr>
          <a:xfrm>
            <a:off x="1420238" y="2279650"/>
            <a:ext cx="10077856" cy="1885950"/>
          </a:xfrm>
          <a:prstGeom prst="rect">
            <a:avLst/>
          </a:prstGeom>
        </p:spPr>
        <p:txBody>
          <a:bodyPr lIns="0" tIns="0" rIns="0" bIns="0">
            <a:noAutofit/>
          </a:bodyPr>
          <a:lstStyle/>
          <a:p>
            <a:pPr marR="177800" indent="719138" algn="just">
              <a:lnSpc>
                <a:spcPct val="150000"/>
              </a:lnSpc>
              <a:spcBef>
                <a:spcPts val="2625"/>
              </a:spcBef>
              <a:spcAft>
                <a:spcPts val="630"/>
              </a:spcAft>
            </a:pPr>
            <a:r>
              <a:rPr lang="en-US" altLang="zh-CN" sz="2400" dirty="0">
                <a:latin typeface="+mn-ea"/>
              </a:rPr>
              <a:t>1.</a:t>
            </a:r>
            <a:r>
              <a:rPr lang="zh-CN" altLang="en-US" sz="2400" dirty="0">
                <a:latin typeface="+mn-ea"/>
              </a:rPr>
              <a:t>标识符物联网中的标识符应该能够反映每个单独个体的特征、历史、分类和归属等信息，应该具有唯一性、一致性和长期性，不会随物体位置的改变而改变，不会随连接网络的改变而改变。现在许多领域已经开始给物体分配唯一的标识符，例如，</a:t>
            </a:r>
            <a:r>
              <a:rPr lang="en-US" altLang="zh-CN" sz="2400" dirty="0">
                <a:latin typeface="+mn-ea"/>
              </a:rPr>
              <a:t>EPC</a:t>
            </a:r>
            <a:r>
              <a:rPr lang="zh-CN" altLang="en-US" sz="2400" dirty="0">
                <a:latin typeface="+mn-ea"/>
              </a:rPr>
              <a:t>系统已经开始给全球物品分配唯一的标识符。</a:t>
            </a:r>
            <a:endParaRPr lang="zh-CN" altLang="en-US" sz="2400" dirty="0">
              <a:latin typeface="+mn-ea"/>
            </a:endParaRPr>
          </a:p>
        </p:txBody>
      </p:sp>
    </p:spTree>
    <p:extLst>
      <p:ext uri="{BB962C8B-B14F-4D97-AF65-F5344CB8AC3E}">
        <p14:creationId xmlns:p14="http://schemas.microsoft.com/office/powerpoint/2010/main" val="9411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89375" y="1349375"/>
            <a:ext cx="4410075" cy="381000"/>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2.2.2</a:t>
            </a:r>
            <a:r>
              <a:rPr lang="zh-CN" altLang="en-US" sz="2400" dirty="0">
                <a:latin typeface="+mn-ea"/>
              </a:rPr>
              <a:t>物品标识与数据采集</a:t>
            </a:r>
          </a:p>
        </p:txBody>
      </p:sp>
      <p:sp>
        <p:nvSpPr>
          <p:cNvPr id="7" name="矩形 6"/>
          <p:cNvSpPr/>
          <p:nvPr/>
        </p:nvSpPr>
        <p:spPr>
          <a:xfrm>
            <a:off x="1420237" y="2600865"/>
            <a:ext cx="10155677" cy="1228725"/>
          </a:xfrm>
          <a:prstGeom prst="rect">
            <a:avLst/>
          </a:prstGeom>
        </p:spPr>
        <p:txBody>
          <a:bodyPr lIns="0" tIns="0" rIns="0" bIns="0">
            <a:noAutofit/>
          </a:bodyPr>
          <a:lstStyle/>
          <a:p>
            <a:pPr marR="177800" indent="449263" algn="just">
              <a:lnSpc>
                <a:spcPct val="150000"/>
              </a:lnSpc>
              <a:spcBef>
                <a:spcPts val="2625"/>
              </a:spcBef>
              <a:spcAft>
                <a:spcPts val="630"/>
              </a:spcAft>
            </a:pPr>
            <a:r>
              <a:rPr lang="en-US" altLang="zh-CN" sz="2400" dirty="0">
                <a:latin typeface="+mn-ea"/>
              </a:rPr>
              <a:t>2.</a:t>
            </a:r>
            <a:r>
              <a:rPr lang="zh-CN" altLang="en-US" sz="2400" dirty="0">
                <a:latin typeface="+mn-ea"/>
              </a:rPr>
              <a:t>数据采集在现实生活中，各种各样的活动或者事件都会产生这样或者那样的数据。数据采集主要有两种方式，一种是利用自动识别技术进行物体信息的数据采集，一种是利用传感器技术进行物体信息的数据采集。</a:t>
            </a:r>
            <a:endParaRPr lang="zh-CN" altLang="en-US" sz="2400" dirty="0">
              <a:latin typeface="+mn-ea"/>
            </a:endParaRPr>
          </a:p>
        </p:txBody>
      </p:sp>
    </p:spTree>
    <p:extLst>
      <p:ext uri="{BB962C8B-B14F-4D97-AF65-F5344CB8AC3E}">
        <p14:creationId xmlns:p14="http://schemas.microsoft.com/office/powerpoint/2010/main" val="421011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77333" y="1293035"/>
            <a:ext cx="3932812" cy="380122"/>
          </a:xfrm>
          <a:prstGeom prst="rect">
            <a:avLst/>
          </a:prstGeom>
        </p:spPr>
        <p:txBody>
          <a:bodyPr lIns="0" tIns="0" rIns="0" bIns="0">
            <a:noAutofit/>
          </a:bodyPr>
          <a:lstStyle/>
          <a:p>
            <a:pPr marR="177800" indent="449263" algn="just">
              <a:lnSpc>
                <a:spcPct val="150000"/>
              </a:lnSpc>
              <a:spcBef>
                <a:spcPts val="2625"/>
              </a:spcBef>
              <a:spcAft>
                <a:spcPts val="630"/>
              </a:spcAft>
            </a:pPr>
            <a:r>
              <a:rPr lang="en-US" sz="2400" dirty="0">
                <a:latin typeface="+mn-ea"/>
              </a:rPr>
              <a:t>2.2.3</a:t>
            </a:r>
            <a:r>
              <a:rPr lang="zh-CN" altLang="en-US" sz="2400" dirty="0">
                <a:latin typeface="+mn-ea"/>
              </a:rPr>
              <a:t>自组织网络</a:t>
            </a:r>
          </a:p>
        </p:txBody>
      </p:sp>
      <p:sp>
        <p:nvSpPr>
          <p:cNvPr id="7" name="矩形 6"/>
          <p:cNvSpPr/>
          <p:nvPr/>
        </p:nvSpPr>
        <p:spPr>
          <a:xfrm>
            <a:off x="817124" y="2206625"/>
            <a:ext cx="10525328" cy="2216150"/>
          </a:xfrm>
          <a:prstGeom prst="rect">
            <a:avLst/>
          </a:prstGeom>
        </p:spPr>
        <p:txBody>
          <a:bodyPr lIns="0" tIns="0" rIns="0" bIns="0">
            <a:noAutofit/>
          </a:bodyPr>
          <a:lstStyle/>
          <a:p>
            <a:pPr marR="177800" indent="449263" algn="just">
              <a:lnSpc>
                <a:spcPct val="150000"/>
              </a:lnSpc>
              <a:spcBef>
                <a:spcPts val="2625"/>
              </a:spcBef>
              <a:spcAft>
                <a:spcPts val="630"/>
              </a:spcAft>
            </a:pPr>
            <a:r>
              <a:rPr lang="en-US" altLang="zh-CN" sz="2400" dirty="0">
                <a:latin typeface="+mn-ea"/>
              </a:rPr>
              <a:t>1.</a:t>
            </a:r>
            <a:r>
              <a:rPr lang="zh-CN" altLang="en-US" sz="2400" dirty="0">
                <a:latin typeface="+mn-ea"/>
              </a:rPr>
              <a:t>移动自组织网络移动自组织网络是一种自治、多跳网络，整个网络没有固定的基础设施，能够在不能利用或者不便利用现有网络基础设施（如基站、无线接入点）的情况下，提供终端之间的相互通信。移动自组织网络是一种临时性的多跳自治系统，网络中的各个节点不需要直接连接，而是能够通过中继的方式，在两个距离很远而无法直接通信的节点之间传送信息。传送</a:t>
            </a:r>
            <a:r>
              <a:rPr lang="zh-CN" altLang="en-US" sz="2400" dirty="0">
                <a:latin typeface="+mn-ea"/>
              </a:rPr>
              <a:t>信息。</a:t>
            </a:r>
          </a:p>
        </p:txBody>
      </p:sp>
    </p:spTree>
    <p:extLst>
      <p:ext uri="{BB962C8B-B14F-4D97-AF65-F5344CB8AC3E}">
        <p14:creationId xmlns:p14="http://schemas.microsoft.com/office/powerpoint/2010/main" val="163505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66327" y="1304925"/>
            <a:ext cx="4516471" cy="329322"/>
          </a:xfrm>
          <a:prstGeom prst="rect">
            <a:avLst/>
          </a:prstGeom>
        </p:spPr>
        <p:txBody>
          <a:bodyPr lIns="0" tIns="0" rIns="0" bIns="0">
            <a:noAutofit/>
          </a:bodyPr>
          <a:lstStyle/>
          <a:p>
            <a:pPr marR="177800" indent="449263" algn="ctr">
              <a:lnSpc>
                <a:spcPct val="150000"/>
              </a:lnSpc>
              <a:spcBef>
                <a:spcPts val="2625"/>
              </a:spcBef>
              <a:spcAft>
                <a:spcPts val="630"/>
              </a:spcAft>
            </a:pPr>
            <a:r>
              <a:rPr lang="en-US" sz="2400" dirty="0">
                <a:latin typeface="+mn-ea"/>
              </a:rPr>
              <a:t>2.2.3</a:t>
            </a:r>
            <a:r>
              <a:rPr lang="zh-CN" altLang="en-US" sz="2400" dirty="0">
                <a:latin typeface="+mn-ea"/>
              </a:rPr>
              <a:t>自组织网络</a:t>
            </a:r>
          </a:p>
        </p:txBody>
      </p:sp>
      <p:sp>
        <p:nvSpPr>
          <p:cNvPr id="7" name="矩形 6"/>
          <p:cNvSpPr/>
          <p:nvPr/>
        </p:nvSpPr>
        <p:spPr>
          <a:xfrm>
            <a:off x="1682496" y="2444750"/>
            <a:ext cx="9659955" cy="2054225"/>
          </a:xfrm>
          <a:prstGeom prst="rect">
            <a:avLst/>
          </a:prstGeom>
        </p:spPr>
        <p:txBody>
          <a:bodyPr lIns="0" tIns="0" rIns="0" bIns="0">
            <a:noAutofit/>
          </a:bodyPr>
          <a:lstStyle/>
          <a:p>
            <a:pPr marR="177800" indent="449263" algn="just">
              <a:lnSpc>
                <a:spcPct val="150000"/>
              </a:lnSpc>
              <a:spcBef>
                <a:spcPts val="2625"/>
              </a:spcBef>
              <a:spcAft>
                <a:spcPts val="630"/>
              </a:spcAft>
            </a:pPr>
            <a:r>
              <a:rPr lang="en-US" altLang="zh-CN" sz="2400" dirty="0"/>
              <a:t>2.</a:t>
            </a:r>
            <a:r>
              <a:rPr lang="zh-CN" altLang="en-US" sz="2400" dirty="0"/>
              <a:t>无线传感器网络无线传感器网络（</a:t>
            </a:r>
            <a:r>
              <a:rPr lang="en-US" altLang="zh-CN" sz="2400" dirty="0"/>
              <a:t>Wireless Sensor Network</a:t>
            </a:r>
            <a:r>
              <a:rPr lang="zh-CN" altLang="en-US" sz="2400" dirty="0"/>
              <a:t>，</a:t>
            </a:r>
            <a:r>
              <a:rPr lang="en-US" altLang="zh-CN" sz="2400" dirty="0" err="1"/>
              <a:t>WSN</a:t>
            </a:r>
            <a:r>
              <a:rPr lang="zh-CN" altLang="en-US" sz="2400" dirty="0"/>
              <a:t>）就是一种自组织网络。无线传感器网络由随机部署在监测区域内的大量传感器节点组成，通过无线通信方式形成一个多跳自组织网络。无线传感器网络是物联网的重要组成部分，将带来信息感知的一场变革。</a:t>
            </a:r>
            <a:endParaRPr lang="zh-CN" altLang="en-US" sz="2400" dirty="0">
              <a:latin typeface="+mn-ea"/>
            </a:endParaRPr>
          </a:p>
        </p:txBody>
      </p:sp>
    </p:spTree>
    <p:extLst>
      <p:ext uri="{BB962C8B-B14F-4D97-AF65-F5344CB8AC3E}">
        <p14:creationId xmlns:p14="http://schemas.microsoft.com/office/powerpoint/2010/main" val="2526687632"/>
      </p:ext>
    </p:extLst>
  </p:cSld>
  <p:clrMapOvr>
    <a:masterClrMapping/>
  </p:clrMapOvr>
</p:sld>
</file>

<file path=ppt/theme/theme1.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2102</Words>
  <Application>Microsoft Office PowerPoint</Application>
  <PresentationFormat>宽屏</PresentationFormat>
  <Paragraphs>72</Paragraphs>
  <Slides>27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MingLiU</vt:lpstr>
      <vt:lpstr>Yu Gothic</vt:lpstr>
      <vt:lpstr>宋体</vt:lpstr>
      <vt:lpstr>微软雅黑</vt:lpstr>
      <vt:lpstr>Arial</vt:lpstr>
      <vt:lpstr>Calibri</vt:lpstr>
      <vt:lpstr>Calibri Light</vt:lpstr>
      <vt:lpstr>Verdana</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绿色通用医疗救护汇报PPT模板</dc:title>
  <dc:creator>user</dc:creator>
  <cp:lastModifiedBy>DELL</cp:lastModifiedBy>
  <cp:revision>156</cp:revision>
  <dcterms:created xsi:type="dcterms:W3CDTF">2019-01-08T06:58:38Z</dcterms:created>
  <dcterms:modified xsi:type="dcterms:W3CDTF">2020-02-24T12:26:08Z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