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ink/ink1.xml" ContentType="application/inkml+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58"/>
  </p:notesMasterIdLst>
  <p:handoutMasterIdLst>
    <p:handoutMasterId r:id="rId59"/>
  </p:handoutMasterIdLst>
  <p:sldIdLst>
    <p:sldId id="439" r:id="rId3"/>
    <p:sldId id="440" r:id="rId4"/>
    <p:sldId id="498" r:id="rId5"/>
    <p:sldId id="442" r:id="rId6"/>
    <p:sldId id="443" r:id="rId7"/>
    <p:sldId id="441" r:id="rId8"/>
    <p:sldId id="444" r:id="rId9"/>
    <p:sldId id="445" r:id="rId10"/>
    <p:sldId id="446" r:id="rId11"/>
    <p:sldId id="447" r:id="rId12"/>
    <p:sldId id="448" r:id="rId13"/>
    <p:sldId id="449" r:id="rId14"/>
    <p:sldId id="450" r:id="rId15"/>
    <p:sldId id="451" r:id="rId16"/>
    <p:sldId id="452" r:id="rId17"/>
    <p:sldId id="453" r:id="rId18"/>
    <p:sldId id="454" r:id="rId19"/>
    <p:sldId id="455" r:id="rId20"/>
    <p:sldId id="456" r:id="rId21"/>
    <p:sldId id="457" r:id="rId22"/>
    <p:sldId id="458" r:id="rId23"/>
    <p:sldId id="459" r:id="rId24"/>
    <p:sldId id="460" r:id="rId25"/>
    <p:sldId id="461" r:id="rId26"/>
    <p:sldId id="462" r:id="rId27"/>
    <p:sldId id="464" r:id="rId28"/>
    <p:sldId id="463" r:id="rId29"/>
    <p:sldId id="465" r:id="rId30"/>
    <p:sldId id="466" r:id="rId31"/>
    <p:sldId id="467" r:id="rId32"/>
    <p:sldId id="468" r:id="rId33"/>
    <p:sldId id="469" r:id="rId34"/>
    <p:sldId id="470" r:id="rId35"/>
    <p:sldId id="471" r:id="rId36"/>
    <p:sldId id="473" r:id="rId37"/>
    <p:sldId id="474" r:id="rId38"/>
    <p:sldId id="475" r:id="rId39"/>
    <p:sldId id="476" r:id="rId40"/>
    <p:sldId id="477" r:id="rId41"/>
    <p:sldId id="478" r:id="rId42"/>
    <p:sldId id="479" r:id="rId43"/>
    <p:sldId id="486" r:id="rId44"/>
    <p:sldId id="487" r:id="rId45"/>
    <p:sldId id="488" r:id="rId46"/>
    <p:sldId id="490" r:id="rId47"/>
    <p:sldId id="491" r:id="rId48"/>
    <p:sldId id="492" r:id="rId49"/>
    <p:sldId id="493" r:id="rId50"/>
    <p:sldId id="494" r:id="rId51"/>
    <p:sldId id="495" r:id="rId52"/>
    <p:sldId id="496" r:id="rId53"/>
    <p:sldId id="499" r:id="rId54"/>
    <p:sldId id="500" r:id="rId55"/>
    <p:sldId id="501" r:id="rId56"/>
    <p:sldId id="49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s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B641B"/>
    <a:srgbClr val="54C3F4"/>
    <a:srgbClr val="FFFFFF"/>
    <a:srgbClr val="ECF5E7"/>
    <a:srgbClr val="FFDDDD"/>
    <a:srgbClr val="984378"/>
    <a:srgbClr val="22304B"/>
    <a:srgbClr val="C77FAC"/>
    <a:srgbClr val="0062AC"/>
    <a:srgbClr val="ED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6" autoAdjust="0"/>
    <p:restoredTop sz="81818" autoAdjust="0"/>
  </p:normalViewPr>
  <p:slideViewPr>
    <p:cSldViewPr snapToGrid="0">
      <p:cViewPr varScale="1">
        <p:scale>
          <a:sx n="138" d="100"/>
          <a:sy n="138" d="100"/>
        </p:scale>
        <p:origin x="271" y="58"/>
      </p:cViewPr>
      <p:guideLst/>
    </p:cSldViewPr>
  </p:slideViewPr>
  <p:outlineViewPr>
    <p:cViewPr>
      <p:scale>
        <a:sx n="33" d="100"/>
        <a:sy n="33" d="100"/>
      </p:scale>
      <p:origin x="0" y="-11914"/>
    </p:cViewPr>
  </p:outlineViewPr>
  <p:notesTextViewPr>
    <p:cViewPr>
      <p:scale>
        <a:sx n="3" d="2"/>
        <a:sy n="3" d="2"/>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latin typeface="微软雅黑" panose="020B0503020204020204" pitchFamily="34" charset="-122"/>
              <a:ea typeface="微软雅黑" panose="020B0503020204020204" pitchFamily="34" charset="-122"/>
            </a:rPr>
            <a:t>所有损害优化的方法都是正则</a:t>
          </a:r>
          <a:r>
            <a:rPr lang="zh-CN" altLang="en-US" sz="2400" dirty="0" smtClean="0">
              <a:latin typeface="微软雅黑" panose="020B0503020204020204" pitchFamily="34" charset="-122"/>
              <a:ea typeface="微软雅黑" panose="020B0503020204020204" pitchFamily="34" charset="-122"/>
            </a:rPr>
            <a:t>化</a:t>
          </a:r>
          <a:endParaRPr lang="zh-CN" altLang="en-US" sz="2400" dirty="0">
            <a:latin typeface="微软雅黑" panose="020B0503020204020204" pitchFamily="34" charset="-122"/>
            <a:ea typeface="微软雅黑" panose="020B0503020204020204" pitchFamily="34" charset="-122"/>
          </a:endParaRP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latin typeface="微软雅黑" panose="020B0503020204020204" pitchFamily="34" charset="-122"/>
              <a:ea typeface="微软雅黑" panose="020B0503020204020204" pitchFamily="34" charset="-122"/>
            </a:rPr>
            <a:t>增加优化约束</a:t>
          </a:r>
          <a:endParaRPr lang="en-US" altLang="zh-CN" sz="2000" dirty="0">
            <a:latin typeface="微软雅黑" panose="020B0503020204020204" pitchFamily="34" charset="-122"/>
            <a:ea typeface="微软雅黑" panose="020B0503020204020204" pitchFamily="34" charset="-122"/>
          </a:endParaRPr>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latin typeface="微软雅黑" panose="020B0503020204020204" pitchFamily="34" charset="-122"/>
              <a:ea typeface="微软雅黑" panose="020B0503020204020204" pitchFamily="34" charset="-122"/>
            </a:rPr>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t>
        <a:bodyPr/>
        <a:lstStyle/>
        <a:p>
          <a:endParaRPr lang="zh-CN" altLang="en-US"/>
        </a:p>
      </dgm:t>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t>
        <a:bodyPr/>
        <a:lstStyle/>
        <a:p>
          <a:endParaRPr lang="zh-CN" altLang="en-US"/>
        </a:p>
      </dgm:t>
    </dgm:pt>
    <dgm:pt modelId="{0A43440D-1F09-40F2-B6E7-0FC9C4298197}" type="pres">
      <dgm:prSet presAssocID="{5B2E383B-9F26-4DA9-983E-E153C7FFFA10}" presName="rootConnector1" presStyleLbl="node1" presStyleIdx="0" presStyleCnt="0"/>
      <dgm:spPr/>
      <dgm:t>
        <a:bodyPr/>
        <a:lstStyle/>
        <a:p>
          <a:endParaRPr lang="zh-CN" altLang="en-US"/>
        </a:p>
      </dgm:t>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t>
        <a:bodyPr/>
        <a:lstStyle/>
        <a:p>
          <a:endParaRPr lang="zh-CN" altLang="en-US"/>
        </a:p>
      </dgm:t>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custLinFactNeighborX="-18517" custLinFactNeighborY="119">
        <dgm:presLayoutVars>
          <dgm:chPref val="3"/>
        </dgm:presLayoutVars>
      </dgm:prSet>
      <dgm:spPr/>
      <dgm:t>
        <a:bodyPr/>
        <a:lstStyle/>
        <a:p>
          <a:endParaRPr lang="zh-CN" altLang="en-US"/>
        </a:p>
      </dgm:t>
    </dgm:pt>
    <dgm:pt modelId="{3E20DBAE-BE56-4FE8-B27C-7A331CE5D7F0}" type="pres">
      <dgm:prSet presAssocID="{DB307B8E-5B07-4FB9-927C-FCB1686BA255}" presName="rootConnector" presStyleLbl="node2" presStyleIdx="0" presStyleCnt="2"/>
      <dgm:spPr/>
      <dgm:t>
        <a:bodyPr/>
        <a:lstStyle/>
        <a:p>
          <a:endParaRPr lang="zh-CN" altLang="en-US"/>
        </a:p>
      </dgm:t>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t>
        <a:bodyPr/>
        <a:lstStyle/>
        <a:p>
          <a:endParaRPr lang="zh-CN" altLang="en-US"/>
        </a:p>
      </dgm:t>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t>
        <a:bodyPr/>
        <a:lstStyle/>
        <a:p>
          <a:endParaRPr lang="zh-CN" altLang="en-US"/>
        </a:p>
      </dgm:t>
    </dgm:pt>
    <dgm:pt modelId="{9A3819C4-B074-4F09-9908-28A73234B65F}" type="pres">
      <dgm:prSet presAssocID="{3A66B05C-C306-4566-ADB4-BD58EF99E13F}" presName="rootConnector" presStyleLbl="node2" presStyleIdx="1" presStyleCnt="2"/>
      <dgm:spPr/>
      <dgm:t>
        <a:bodyPr/>
        <a:lstStyle/>
        <a:p>
          <a:endParaRPr lang="zh-CN" altLang="en-US"/>
        </a:p>
      </dgm:t>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F98C9DC3-DA36-491B-BE8A-49718298771D}" type="presOf" srcId="{013B59AA-A8DF-4C7C-9DB4-7BB8FC4371C0}" destId="{E5BF9C94-5509-4F79-AC82-D0991D6614CC}"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C81B5CC3-E7EF-4012-9950-B3EC99F54573}" srcId="{F6FB202F-FB08-4046-B511-8154FB49289C}" destId="{5B2E383B-9F26-4DA9-983E-E153C7FFFA10}" srcOrd="0" destOrd="0" parTransId="{0BDF28E4-3DD2-49C4-ADA0-8A4D042CDCAA}" sibTransId="{1C7A80F1-86C4-424F-9840-90BCB07D654B}"/>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95258471-3EC3-4E26-A09A-7D644341A566}" type="presOf" srcId="{DB307B8E-5B07-4FB9-927C-FCB1686BA255}" destId="{D2B477F3-791F-46FC-A50D-FA3601860E25}"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36FB4D0B-6E75-4594-9473-CB7A73DE5504}" type="presOf" srcId="{3A66B05C-C306-4566-ADB4-BD58EF99E13F}" destId="{7509D6B6-898D-4FC7-8441-00720BF18D07}" srcOrd="0" destOrd="0" presId="urn:microsoft.com/office/officeart/2005/8/layout/orgChart1"/>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6372" y="673594"/>
          <a:ext cx="1836427" cy="638680"/>
        </a:xfrm>
        <a:custGeom>
          <a:avLst/>
          <a:gdLst/>
          <a:ahLst/>
          <a:cxnLst/>
          <a:rect l="0" t="0" r="0" b="0"/>
          <a:pathLst>
            <a:path>
              <a:moveTo>
                <a:pt x="1836427" y="0"/>
              </a:moveTo>
              <a:lnTo>
                <a:pt x="1836427" y="320242"/>
              </a:lnTo>
              <a:lnTo>
                <a:pt x="0" y="320242"/>
              </a:lnTo>
              <a:lnTo>
                <a:pt x="0" y="63868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kern="1200" dirty="0">
              <a:latin typeface="微软雅黑" panose="020B0503020204020204" pitchFamily="34" charset="-122"/>
              <a:ea typeface="微软雅黑" panose="020B0503020204020204" pitchFamily="34" charset="-122"/>
            </a:rPr>
            <a:t>所有损害优化的方法都是正则</a:t>
          </a:r>
          <a:r>
            <a:rPr lang="zh-CN" altLang="en-US" sz="2400" kern="1200" dirty="0" smtClean="0">
              <a:latin typeface="微软雅黑" panose="020B0503020204020204" pitchFamily="34" charset="-122"/>
              <a:ea typeface="微软雅黑" panose="020B0503020204020204" pitchFamily="34" charset="-122"/>
            </a:rPr>
            <a:t>化</a:t>
          </a:r>
          <a:endParaRPr lang="zh-CN" altLang="en-US" sz="2400" kern="1200" dirty="0">
            <a:latin typeface="微软雅黑" panose="020B0503020204020204" pitchFamily="34" charset="-122"/>
            <a:ea typeface="微软雅黑" panose="020B0503020204020204" pitchFamily="34" charset="-122"/>
          </a:endParaRPr>
        </a:p>
      </dsp:txBody>
      <dsp:txXfrm>
        <a:off x="1066792" y="145836"/>
        <a:ext cx="4572014" cy="527758"/>
      </dsp:txXfrm>
    </dsp:sp>
    <dsp:sp modelId="{D2B477F3-791F-46FC-A50D-FA3601860E25}">
      <dsp:nvSpPr>
        <dsp:cNvPr id="0" name=""/>
        <dsp:cNvSpPr/>
      </dsp:nvSpPr>
      <dsp:spPr>
        <a:xfrm>
          <a:off x="0" y="1312275"/>
          <a:ext cx="3032745" cy="52489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增加优化约束</a:t>
          </a:r>
          <a:endParaRPr lang="en-US" altLang="zh-CN" sz="2000" kern="1200" dirty="0">
            <a:latin typeface="微软雅黑" panose="020B0503020204020204" pitchFamily="34" charset="-122"/>
            <a:ea typeface="微软雅黑" panose="020B0503020204020204" pitchFamily="34" charset="-122"/>
          </a:endParaRPr>
        </a:p>
      </dsp:txBody>
      <dsp:txXfrm>
        <a:off x="0" y="1312275"/>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2023/2/20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736" units="cm"/>
          <inkml:channel name="Y" type="integer" max="1824" units="cm"/>
          <inkml:channel name="T" type="integer" max="2.14748E9" units="dev"/>
        </inkml:traceFormat>
        <inkml:channelProperties>
          <inkml:channelProperty channel="X" name="resolution" value="105.23077" units="1/cm"/>
          <inkml:channelProperty channel="Y" name="resolution" value="105.43353" units="1/cm"/>
          <inkml:channelProperty channel="T" name="resolution" value="1" units="1/dev"/>
        </inkml:channelProperties>
      </inkml:inkSource>
      <inkml:timestamp xml:id="ts0" timeString="2020-03-07T16:12:10.577"/>
    </inkml:context>
    <inkml:brush xml:id="br0">
      <inkml:brushProperty name="width" value="0.05292" units="cm"/>
      <inkml:brushProperty name="height" value="0.05292" units="cm"/>
      <inkml:brushProperty name="color" value="#FF0000"/>
    </inkml:brush>
  </inkml:definitions>
  <inkml:trace contextRef="#ctx0" brushRef="#br0">11004 3924 0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EE64E-9A2D-4D02-BD46-DFCFC74B5EE4}" type="datetimeFigureOut">
              <a:rPr lang="en-US" smtClean="0"/>
              <a:t>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3604F-F5C7-412C-AE28-FF961BD94C8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100" b="0" i="0" cap="none" spc="0" dirty="0">
              <a:ln w="0"/>
              <a:effectLst>
                <a:outerShdw blurRad="38100" dist="19050" dir="2700000" algn="tl" rotWithShape="0">
                  <a:schemeClr val="dk1">
                    <a:alpha val="40000"/>
                  </a:schemeClr>
                </a:outerShdw>
              </a:effectLst>
            </a:endParaRPr>
          </a:p>
        </p:txBody>
      </p:sp>
      <p:sp>
        <p:nvSpPr>
          <p:cNvPr id="4" name="灯片编号占位符 3"/>
          <p:cNvSpPr>
            <a:spLocks noGrp="1"/>
          </p:cNvSpPr>
          <p:nvPr>
            <p:ph type="sldNum" sz="quarter" idx="10"/>
          </p:nvPr>
        </p:nvSpPr>
        <p:spPr/>
        <p:txBody>
          <a:bodyPr/>
          <a:lstStyle/>
          <a:p>
            <a:fld id="{8ED3604F-F5C7-412C-AE28-FF961BD94C8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D3604F-F5C7-412C-AE28-FF961BD94C8A}" type="slidenum">
              <a:rPr lang="en-US" smtClean="0"/>
              <a:t>21</a:t>
            </a:fld>
            <a:endParaRPr lang="en-US"/>
          </a:p>
        </p:txBody>
      </p:sp>
    </p:spTree>
    <p:extLst>
      <p:ext uri="{BB962C8B-B14F-4D97-AF65-F5344CB8AC3E}">
        <p14:creationId xmlns:p14="http://schemas.microsoft.com/office/powerpoint/2010/main" val="1878894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房价预测</a:t>
            </a:r>
            <a:endParaRPr lang="en-US" altLang="zh-CN" dirty="0" smtClean="0"/>
          </a:p>
          <a:p>
            <a:r>
              <a:rPr lang="zh-CN" altLang="en-US" dirty="0" smtClean="0"/>
              <a:t>特征：年、地理位置、离市中心距离、离学校的距离、离工作单位距离（北京、深圳）等</a:t>
            </a:r>
            <a:endParaRPr lang="zh-CN" altLang="en-US" dirty="0"/>
          </a:p>
        </p:txBody>
      </p:sp>
      <p:sp>
        <p:nvSpPr>
          <p:cNvPr id="4" name="灯片编号占位符 3"/>
          <p:cNvSpPr>
            <a:spLocks noGrp="1"/>
          </p:cNvSpPr>
          <p:nvPr>
            <p:ph type="sldNum" sz="quarter" idx="10"/>
          </p:nvPr>
        </p:nvSpPr>
        <p:spPr/>
        <p:txBody>
          <a:bodyPr/>
          <a:lstStyle/>
          <a:p>
            <a:fld id="{8ED3604F-F5C7-412C-AE28-FF961BD94C8A}" type="slidenum">
              <a:rPr lang="en-US" smtClean="0"/>
              <a:t>23</a:t>
            </a:fld>
            <a:endParaRPr lang="en-US"/>
          </a:p>
        </p:txBody>
      </p:sp>
    </p:spTree>
    <p:extLst>
      <p:ext uri="{BB962C8B-B14F-4D97-AF65-F5344CB8AC3E}">
        <p14:creationId xmlns:p14="http://schemas.microsoft.com/office/powerpoint/2010/main" val="1632932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26</a:t>
            </a:fld>
            <a:endParaRPr lang="en-US" altLang="zh-CN"/>
          </a:p>
        </p:txBody>
      </p:sp>
    </p:spTree>
    <p:extLst>
      <p:ext uri="{BB962C8B-B14F-4D97-AF65-F5344CB8AC3E}">
        <p14:creationId xmlns:p14="http://schemas.microsoft.com/office/powerpoint/2010/main" val="121252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D3604F-F5C7-412C-AE28-FF961BD94C8A}" type="slidenum">
              <a:rPr lang="en-US" smtClean="0"/>
              <a:t>31</a:t>
            </a:fld>
            <a:endParaRPr lang="en-US"/>
          </a:p>
        </p:txBody>
      </p:sp>
    </p:spTree>
    <p:extLst>
      <p:ext uri="{BB962C8B-B14F-4D97-AF65-F5344CB8AC3E}">
        <p14:creationId xmlns:p14="http://schemas.microsoft.com/office/powerpoint/2010/main" val="2490236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p(</a:t>
            </a:r>
            <a:r>
              <a:rPr lang="en-US" altLang="zh-CN" dirty="0" err="1"/>
              <a:t>x|y</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34</a:t>
            </a:fld>
            <a:endParaRPr lang="en-US" altLang="zh-CN"/>
          </a:p>
        </p:txBody>
      </p:sp>
    </p:spTree>
    <p:extLst>
      <p:ext uri="{BB962C8B-B14F-4D97-AF65-F5344CB8AC3E}">
        <p14:creationId xmlns:p14="http://schemas.microsoft.com/office/powerpoint/2010/main" val="1758330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46</a:t>
            </a:fld>
            <a:endParaRPr lang="en-US" altLang="zh-CN"/>
          </a:p>
        </p:txBody>
      </p:sp>
    </p:spTree>
    <p:extLst>
      <p:ext uri="{BB962C8B-B14F-4D97-AF65-F5344CB8AC3E}">
        <p14:creationId xmlns:p14="http://schemas.microsoft.com/office/powerpoint/2010/main" val="378950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面对不同任务时，设计不同的映射函数</a:t>
            </a:r>
            <a:endParaRPr lang="zh-CN" altLang="en-US" dirty="0"/>
          </a:p>
        </p:txBody>
      </p:sp>
      <p:sp>
        <p:nvSpPr>
          <p:cNvPr id="4" name="灯片编号占位符 3"/>
          <p:cNvSpPr>
            <a:spLocks noGrp="1"/>
          </p:cNvSpPr>
          <p:nvPr>
            <p:ph type="sldNum" sz="quarter" idx="10"/>
          </p:nvPr>
        </p:nvSpPr>
        <p:spPr/>
        <p:txBody>
          <a:bodyPr/>
          <a:lstStyle/>
          <a:p>
            <a:fld id="{8ED3604F-F5C7-412C-AE28-FF961BD94C8A}" type="slidenum">
              <a:rPr lang="en-US" smtClean="0"/>
              <a:t>3</a:t>
            </a:fld>
            <a:endParaRPr lang="en-US"/>
          </a:p>
        </p:txBody>
      </p:sp>
    </p:spTree>
    <p:extLst>
      <p:ext uri="{BB962C8B-B14F-4D97-AF65-F5344CB8AC3E}">
        <p14:creationId xmlns:p14="http://schemas.microsoft.com/office/powerpoint/2010/main" val="290641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面对不同任务时，设计不同的映射函数</a:t>
            </a:r>
            <a:endParaRPr lang="zh-CN" altLang="en-US" dirty="0"/>
          </a:p>
        </p:txBody>
      </p:sp>
      <p:sp>
        <p:nvSpPr>
          <p:cNvPr id="4" name="灯片编号占位符 3"/>
          <p:cNvSpPr>
            <a:spLocks noGrp="1"/>
          </p:cNvSpPr>
          <p:nvPr>
            <p:ph type="sldNum" sz="quarter" idx="10"/>
          </p:nvPr>
        </p:nvSpPr>
        <p:spPr/>
        <p:txBody>
          <a:bodyPr/>
          <a:lstStyle/>
          <a:p>
            <a:fld id="{8ED3604F-F5C7-412C-AE28-FF961BD94C8A}" type="slidenum">
              <a:rPr lang="en-US" smtClean="0"/>
              <a:t>6</a:t>
            </a:fld>
            <a:endParaRPr lang="en-US"/>
          </a:p>
        </p:txBody>
      </p:sp>
    </p:spTree>
    <p:extLst>
      <p:ext uri="{BB962C8B-B14F-4D97-AF65-F5344CB8AC3E}">
        <p14:creationId xmlns:p14="http://schemas.microsoft.com/office/powerpoint/2010/main" val="196807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7</a:t>
            </a:fld>
            <a:endParaRPr lang="en-US" altLang="zh-CN"/>
          </a:p>
        </p:txBody>
      </p:sp>
    </p:spTree>
    <p:extLst>
      <p:ext uri="{BB962C8B-B14F-4D97-AF65-F5344CB8AC3E}">
        <p14:creationId xmlns:p14="http://schemas.microsoft.com/office/powerpoint/2010/main" val="2836857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房价预测，待优化的参数</a:t>
            </a:r>
            <a:r>
              <a:rPr lang="en-US" altLang="zh-CN" dirty="0" smtClean="0"/>
              <a:t>w, b</a:t>
            </a:r>
            <a:endParaRPr lang="zh-CN" altLang="en-US" dirty="0"/>
          </a:p>
        </p:txBody>
      </p:sp>
      <p:sp>
        <p:nvSpPr>
          <p:cNvPr id="4" name="灯片编号占位符 3"/>
          <p:cNvSpPr>
            <a:spLocks noGrp="1"/>
          </p:cNvSpPr>
          <p:nvPr>
            <p:ph type="sldNum" sz="quarter" idx="10"/>
          </p:nvPr>
        </p:nvSpPr>
        <p:spPr/>
        <p:txBody>
          <a:bodyPr/>
          <a:lstStyle/>
          <a:p>
            <a:fld id="{8ED3604F-F5C7-412C-AE28-FF961BD94C8A}" type="slidenum">
              <a:rPr lang="en-US" smtClean="0"/>
              <a:t>9</a:t>
            </a:fld>
            <a:endParaRPr lang="en-US"/>
          </a:p>
        </p:txBody>
      </p:sp>
    </p:spTree>
    <p:extLst>
      <p:ext uri="{BB962C8B-B14F-4D97-AF65-F5344CB8AC3E}">
        <p14:creationId xmlns:p14="http://schemas.microsoft.com/office/powerpoint/2010/main" val="151603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我们的数据总是不完美的，另外模型并不一定是凸函数</a:t>
            </a:r>
            <a:endParaRPr lang="zh-CN" altLang="en-US" dirty="0"/>
          </a:p>
        </p:txBody>
      </p:sp>
      <p:sp>
        <p:nvSpPr>
          <p:cNvPr id="4" name="灯片编号占位符 3"/>
          <p:cNvSpPr>
            <a:spLocks noGrp="1"/>
          </p:cNvSpPr>
          <p:nvPr>
            <p:ph type="sldNum" sz="quarter" idx="10"/>
          </p:nvPr>
        </p:nvSpPr>
        <p:spPr/>
        <p:txBody>
          <a:bodyPr/>
          <a:lstStyle/>
          <a:p>
            <a:fld id="{8ED3604F-F5C7-412C-AE28-FF961BD94C8A}" type="slidenum">
              <a:rPr lang="en-US" smtClean="0"/>
              <a:t>12</a:t>
            </a:fld>
            <a:endParaRPr lang="en-US"/>
          </a:p>
        </p:txBody>
      </p:sp>
    </p:spTree>
    <p:extLst>
      <p:ext uri="{BB962C8B-B14F-4D97-AF65-F5344CB8AC3E}">
        <p14:creationId xmlns:p14="http://schemas.microsoft.com/office/powerpoint/2010/main" val="253293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Batch gradient descent</a:t>
            </a:r>
          </a:p>
          <a:p>
            <a:r>
              <a:rPr lang="zh-CN" altLang="en-US" sz="1200" b="0" i="0" kern="1200" dirty="0" smtClean="0">
                <a:solidFill>
                  <a:schemeClr val="tx1"/>
                </a:solidFill>
                <a:effectLst/>
                <a:latin typeface="+mn-lt"/>
                <a:ea typeface="+mn-ea"/>
                <a:cs typeface="+mn-cs"/>
              </a:rPr>
              <a:t>优点：每次参数更新都向着损失函数下降最快的方向移动，比较稳定；</a:t>
            </a:r>
          </a:p>
          <a:p>
            <a:r>
              <a:rPr lang="zh-CN" altLang="en-US" sz="1200" b="0" i="0" kern="1200" dirty="0" smtClean="0">
                <a:solidFill>
                  <a:schemeClr val="tx1"/>
                </a:solidFill>
                <a:effectLst/>
                <a:latin typeface="+mn-lt"/>
                <a:ea typeface="+mn-ea"/>
                <a:cs typeface="+mn-cs"/>
              </a:rPr>
              <a:t>缺点：由于每次参数更新都需要计算全部样本的梯度，因此参数更新的速度会比较慢；</a:t>
            </a:r>
          </a:p>
          <a:p>
            <a:endParaRPr lang="en-US" altLang="zh-CN" dirty="0" smtClean="0"/>
          </a:p>
          <a:p>
            <a:r>
              <a:rPr lang="en-US" altLang="zh-CN" dirty="0" smtClean="0"/>
              <a:t>SGD</a:t>
            </a:r>
          </a:p>
          <a:p>
            <a:r>
              <a:rPr lang="zh-CN" altLang="en-US" sz="1200" b="0" i="0" kern="1200" dirty="0" smtClean="0">
                <a:solidFill>
                  <a:schemeClr val="tx1"/>
                </a:solidFill>
                <a:effectLst/>
                <a:latin typeface="+mn-lt"/>
                <a:ea typeface="+mn-ea"/>
                <a:cs typeface="+mn-cs"/>
              </a:rPr>
              <a:t>优点：由于每次参数更新都随机的计算一个样本的梯度，因此参数更新的速度会比较快；</a:t>
            </a:r>
          </a:p>
          <a:p>
            <a:r>
              <a:rPr lang="zh-CN" altLang="en-US" sz="1200" b="0" i="0" kern="1200" dirty="0" smtClean="0">
                <a:solidFill>
                  <a:schemeClr val="tx1"/>
                </a:solidFill>
                <a:effectLst/>
                <a:latin typeface="+mn-lt"/>
                <a:ea typeface="+mn-ea"/>
                <a:cs typeface="+mn-cs"/>
              </a:rPr>
              <a:t>缺点：由于随机的计算一个样本的梯度，每次下降的方向不确定，甚至有可能向着反方向前进，因此更新的路线不稳定；</a:t>
            </a:r>
          </a:p>
          <a:p>
            <a:endParaRPr lang="zh-CN" altLang="en-US" dirty="0"/>
          </a:p>
        </p:txBody>
      </p:sp>
      <p:sp>
        <p:nvSpPr>
          <p:cNvPr id="4" name="灯片编号占位符 3"/>
          <p:cNvSpPr>
            <a:spLocks noGrp="1"/>
          </p:cNvSpPr>
          <p:nvPr>
            <p:ph type="sldNum" sz="quarter" idx="10"/>
          </p:nvPr>
        </p:nvSpPr>
        <p:spPr/>
        <p:txBody>
          <a:bodyPr/>
          <a:lstStyle/>
          <a:p>
            <a:fld id="{8ED3604F-F5C7-412C-AE28-FF961BD94C8A}" type="slidenum">
              <a:rPr lang="en-US" smtClean="0"/>
              <a:t>15</a:t>
            </a:fld>
            <a:endParaRPr lang="en-US"/>
          </a:p>
        </p:txBody>
      </p:sp>
    </p:spTree>
    <p:extLst>
      <p:ext uri="{BB962C8B-B14F-4D97-AF65-F5344CB8AC3E}">
        <p14:creationId xmlns:p14="http://schemas.microsoft.com/office/powerpoint/2010/main" val="267773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31152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3796003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66F891-39E4-4949-84B5-293BD1F65E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Tree>
    <p:extLst>
      <p:ext uri="{BB962C8B-B14F-4D97-AF65-F5344CB8AC3E}">
        <p14:creationId xmlns:p14="http://schemas.microsoft.com/office/powerpoint/2010/main" val="173236395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966F891-39E4-4949-84B5-293BD1F65E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Tree>
    <p:extLst>
      <p:ext uri="{BB962C8B-B14F-4D97-AF65-F5344CB8AC3E}">
        <p14:creationId xmlns:p14="http://schemas.microsoft.com/office/powerpoint/2010/main" val="335172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4447" y="1"/>
            <a:ext cx="11797552" cy="669129"/>
          </a:xfrm>
          <a:noFill/>
        </p:spPr>
        <p:txBody>
          <a:bodyPr>
            <a:noAutofit/>
          </a:bodyPr>
          <a:lstStyle>
            <a:lvl1pPr>
              <a:defRPr sz="4000" b="1" baseline="0">
                <a:solidFill>
                  <a:schemeClr val="tx1"/>
                </a:solidFill>
                <a:latin typeface="Calibri" panose="020F0502020204030204" pitchFamily="34" charset="0"/>
                <a:ea typeface="黑体" panose="02010609060101010101" pitchFamily="49" charset="-122"/>
              </a:defRPr>
            </a:lvl1pPr>
          </a:lstStyle>
          <a:p>
            <a:r>
              <a:rPr lang="en-US" dirty="0"/>
              <a:t>Click to edit Master title style</a:t>
            </a:r>
          </a:p>
        </p:txBody>
      </p:sp>
      <p:sp>
        <p:nvSpPr>
          <p:cNvPr id="3" name="Content Placeholder 2"/>
          <p:cNvSpPr>
            <a:spLocks noGrp="1"/>
          </p:cNvSpPr>
          <p:nvPr>
            <p:ph idx="1"/>
          </p:nvPr>
        </p:nvSpPr>
        <p:spPr>
          <a:xfrm>
            <a:off x="394447" y="789710"/>
            <a:ext cx="11355295" cy="5820093"/>
          </a:xfrm>
        </p:spPr>
        <p:txBody>
          <a:bodyPr/>
          <a:lstStyle>
            <a:lvl1pPr>
              <a:lnSpc>
                <a:spcPct val="120000"/>
              </a:lnSpc>
              <a:defRPr sz="3200" b="1" i="0" baseline="0">
                <a:ea typeface="黑体" panose="02010609060101010101" pitchFamily="49" charset="-122"/>
              </a:defRPr>
            </a:lvl1pPr>
            <a:lvl2pPr>
              <a:lnSpc>
                <a:spcPct val="120000"/>
              </a:lnSpc>
              <a:defRPr sz="3000" b="0" i="0" baseline="0">
                <a:ea typeface="华文楷体" panose="02010600040101010101" pitchFamily="2" charset="-122"/>
              </a:defRPr>
            </a:lvl2pPr>
            <a:lvl3pPr>
              <a:lnSpc>
                <a:spcPct val="120000"/>
              </a:lnSpc>
              <a:defRPr sz="2800" b="0" i="0" baseline="0">
                <a:ea typeface="华文新魏" panose="02010800040101010101" pitchFamily="2" charset="-122"/>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traight Connector 27">
            <a:extLst>
              <a:ext uri="{FF2B5EF4-FFF2-40B4-BE49-F238E27FC236}">
                <a16:creationId xmlns:a16="http://schemas.microsoft.com/office/drawing/2014/main" id="{D59285DE-C1F6-4B21-8CFE-2BDB4A08D1BB}"/>
              </a:ext>
            </a:extLst>
          </p:cNvPr>
          <p:cNvSpPr>
            <a:spLocks noChangeShapeType="1"/>
          </p:cNvSpPr>
          <p:nvPr userDrawn="1"/>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a16="http://schemas.microsoft.com/office/drawing/2014/main" id="{B69B4C9B-667A-475B-923C-B441E63112E2}"/>
              </a:ext>
            </a:extLst>
          </p:cNvPr>
          <p:cNvSpPr>
            <a:spLocks noGrp="1"/>
          </p:cNvSpPr>
          <p:nvPr>
            <p:ph idx="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9905598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Just 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20487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wo Content Text_IMG">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a16="http://schemas.microsoft.com/office/drawing/2014/main" id="{F4E9E31A-5EEF-4165-B7AF-A4322917E67F}"/>
              </a:ext>
            </a:extLst>
          </p:cNvPr>
          <p:cNvCxnSpPr>
            <a:cxnSpLocks/>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03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ubsection">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BBD6FA-A54A-485F-87D9-C9652F58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a:extLst>
              <a:ext uri="{FF2B5EF4-FFF2-40B4-BE49-F238E27FC236}">
                <a16:creationId xmlns:a16="http://schemas.microsoft.com/office/drawing/2014/main" id="{80B6937C-32A7-4CC7-BE4A-AB7A564C7186}"/>
              </a:ext>
            </a:extLst>
          </p:cNvPr>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a:extLst>
              <a:ext uri="{FF2B5EF4-FFF2-40B4-BE49-F238E27FC236}">
                <a16:creationId xmlns:a16="http://schemas.microsoft.com/office/drawing/2014/main" id="{EDC16F34-8BA1-4A4E-B0D4-81397E1E7CD0}"/>
              </a:ext>
            </a:extLst>
          </p:cNvPr>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a:extLst>
              <a:ext uri="{FF2B5EF4-FFF2-40B4-BE49-F238E27FC236}">
                <a16:creationId xmlns:a16="http://schemas.microsoft.com/office/drawing/2014/main" id="{66A552C8-61F4-43FC-A974-9DE54534BA38}"/>
              </a:ext>
            </a:extLst>
          </p:cNvPr>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64581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28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308" y="100942"/>
            <a:ext cx="11178636" cy="890648"/>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94447" y="991590"/>
            <a:ext cx="11355295" cy="57084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2386977" y="6514880"/>
            <a:ext cx="7370233" cy="369332"/>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smtClean="0">
                <a:solidFill>
                  <a:schemeClr val="tx1"/>
                </a:solidFill>
                <a:latin typeface="微软雅黑" panose="020B0503020204020204" pitchFamily="34" charset="-122"/>
                <a:ea typeface="微软雅黑" panose="020B0503020204020204" pitchFamily="34" charset="-122"/>
              </a:rPr>
              <a:t>深度学习及应用</a:t>
            </a:r>
            <a:endParaRPr lang="zh-CN" altLang="en-US" sz="1800" b="0" dirty="0">
              <a:solidFill>
                <a:schemeClr val="tx1"/>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10899140" y="6555260"/>
            <a:ext cx="1292860" cy="306705"/>
          </a:xfrm>
          <a:prstGeom prst="rect">
            <a:avLst/>
          </a:prstGeom>
          <a:noFill/>
          <a:ln>
            <a:noFill/>
          </a:ln>
        </p:spPr>
        <p:txBody>
          <a:bodyPr wrap="square" rtlCol="0">
            <a:spAutoFit/>
          </a:bodyPr>
          <a:lstStyle/>
          <a:p>
            <a:pPr algn="ctr"/>
            <a:fld id="{C603BFBC-EF15-48A5-8249-0FEAC4BE5DBB}" type="slidenum">
              <a:rPr lang="en-US" sz="1400" smtClean="0">
                <a:solidFill>
                  <a:schemeClr val="tx1"/>
                </a:solidFill>
              </a:rPr>
              <a:t>‹#›</a:t>
            </a:fld>
            <a:endParaRPr lang="en-US" sz="1400" dirty="0">
              <a:solidFill>
                <a:schemeClr val="tx1"/>
              </a:solidFill>
            </a:endParaRPr>
          </a:p>
        </p:txBody>
      </p:sp>
      <p:sp>
        <p:nvSpPr>
          <p:cNvPr id="11" name="Straight Connector 27">
            <a:extLst>
              <a:ext uri="{FF2B5EF4-FFF2-40B4-BE49-F238E27FC236}">
                <a16:creationId xmlns:a16="http://schemas.microsoft.com/office/drawing/2014/main" id="{D59285DE-C1F6-4B21-8CFE-2BDB4A08D1BB}"/>
              </a:ext>
            </a:extLst>
          </p:cNvPr>
          <p:cNvSpPr>
            <a:spLocks noChangeShapeType="1"/>
          </p:cNvSpPr>
          <p:nvPr userDrawn="1"/>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5" name="Straight Connector 28"/>
          <p:cNvSpPr>
            <a:spLocks noChangeShapeType="1"/>
          </p:cNvSpPr>
          <p:nvPr userDrawn="1"/>
        </p:nvSpPr>
        <p:spPr bwMode="auto">
          <a:xfrm>
            <a:off x="609600" y="898949"/>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49" r:id="rId2"/>
    <p:sldLayoutId id="2147483652" r:id="rId3"/>
    <p:sldLayoutId id="2147483650" r:id="rId4"/>
    <p:sldLayoutId id="2147483654" r:id="rId5"/>
    <p:sldLayoutId id="2147483655" r:id="rId6"/>
    <p:sldLayoutId id="2147483656" r:id="rId7"/>
    <p:sldLayoutId id="2147483657" r:id="rId8"/>
    <p:sldLayoutId id="214748365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2.tmp"/></Relationships>
</file>

<file path=ppt/slides/_rels/slide1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6.xml"/><Relationship Id="rId4" Type="http://schemas.openxmlformats.org/officeDocument/2006/relationships/image" Target="../media/image28.tmp"/></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tmp"/><Relationship Id="rId7" Type="http://schemas.openxmlformats.org/officeDocument/2006/relationships/image" Target="../media/image45.png"/><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8" Type="http://schemas.openxmlformats.org/officeDocument/2006/relationships/image" Target="../media/image21.tmp"/><Relationship Id="rId3" Type="http://schemas.openxmlformats.org/officeDocument/2006/relationships/notesSlide" Target="../notesSlides/notesSlide8.xml"/><Relationship Id="rId7" Type="http://schemas.openxmlformats.org/officeDocument/2006/relationships/image" Target="../media/image36.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1.tmp"/><Relationship Id="rId9" Type="http://schemas.openxmlformats.org/officeDocument/2006/relationships/image" Target="../media/image36.tmp"/></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8.tmp"/><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0.png"/><Relationship Id="rId4" Type="http://schemas.openxmlformats.org/officeDocument/2006/relationships/diagramData" Target="../diagrams/data1.xml"/><Relationship Id="rId9"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3.tmp"/><Relationship Id="rId5" Type="http://schemas.openxmlformats.org/officeDocument/2006/relationships/image" Target="../media/image42.tmp"/><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7.tmp"/><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51.tmp"/></Relationships>
</file>

<file path=ppt/slides/_rels/slide29.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56.tmp"/><Relationship Id="rId4" Type="http://schemas.openxmlformats.org/officeDocument/2006/relationships/image" Target="../media/image55.tmp"/></Relationships>
</file>

<file path=ppt/slides/_rels/slide32.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57.tmp"/><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62.tmp"/><Relationship Id="rId7" Type="http://schemas.openxmlformats.org/officeDocument/2006/relationships/image" Target="../media/image61.tmp"/><Relationship Id="rId1" Type="http://schemas.openxmlformats.org/officeDocument/2006/relationships/slideLayout" Target="../slideLayouts/slideLayout5.xml"/><Relationship Id="rId6" Type="http://schemas.openxmlformats.org/officeDocument/2006/relationships/image" Target="../media/image60.tmp"/><Relationship Id="rId5" Type="http://schemas.openxmlformats.org/officeDocument/2006/relationships/image" Target="../media/image59.tmp"/><Relationship Id="rId4" Type="http://schemas.openxmlformats.org/officeDocument/2006/relationships/image" Target="../media/image83.png"/></Relationships>
</file>

<file path=ppt/slides/_rels/slide34.xml.rels><?xml version="1.0" encoding="UTF-8" standalone="yes"?>
<Relationships xmlns="http://schemas.openxmlformats.org/package/2006/relationships"><Relationship Id="rId3" Type="http://schemas.openxmlformats.org/officeDocument/2006/relationships/image" Target="../media/image63.tmp"/><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64.tmp"/></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6.png"/><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image" Target="../media/image9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6" Type="http://schemas.openxmlformats.org/officeDocument/2006/relationships/image" Target="../media/image67.png"/><Relationship Id="rId5" Type="http://schemas.openxmlformats.org/officeDocument/2006/relationships/image" Target="../media/image66.tmp"/><Relationship Id="rId4" Type="http://schemas.openxmlformats.org/officeDocument/2006/relationships/image" Target="../media/image95.png"/></Relationships>
</file>

<file path=ppt/slides/_rels/slide37.xml.rels><?xml version="1.0" encoding="UTF-8" standalone="yes"?>
<Relationships xmlns="http://schemas.openxmlformats.org/package/2006/relationships"><Relationship Id="rId2" Type="http://schemas.openxmlformats.org/officeDocument/2006/relationships/image" Target="../media/image68.tmp"/><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image" Target="../media/image69.tmp"/><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74.tmp"/><Relationship Id="rId5" Type="http://schemas.openxmlformats.org/officeDocument/2006/relationships/image" Target="../media/image73.tmp"/><Relationship Id="rId4" Type="http://schemas.openxmlformats.org/officeDocument/2006/relationships/image" Target="../media/image72.tmp"/></Relationships>
</file>

<file path=ppt/slides/_rels/slide41.xml.rels><?xml version="1.0" encoding="UTF-8" standalone="yes"?>
<Relationships xmlns="http://schemas.openxmlformats.org/package/2006/relationships"><Relationship Id="rId3" Type="http://schemas.openxmlformats.org/officeDocument/2006/relationships/image" Target="../media/image76.tmp"/><Relationship Id="rId2" Type="http://schemas.openxmlformats.org/officeDocument/2006/relationships/image" Target="../media/image75.tmp"/><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77.tmp"/><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78.tmp"/><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80.tmp"/><Relationship Id="rId2" Type="http://schemas.openxmlformats.org/officeDocument/2006/relationships/image" Target="../media/image79.tmp"/><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81.tmp"/><Relationship Id="rId5" Type="http://schemas.openxmlformats.org/officeDocument/2006/relationships/image" Target="../media/image5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slideLayout" Target="../slideLayouts/slideLayout9.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 Type="http://schemas.openxmlformats.org/officeDocument/2006/relationships/tags" Target="../tags/tag11.xml"/><Relationship Id="rId16" Type="http://schemas.openxmlformats.org/officeDocument/2006/relationships/tags" Target="../tags/tag25.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tags" Target="../tags/tag24.xml"/><Relationship Id="rId10" Type="http://schemas.openxmlformats.org/officeDocument/2006/relationships/tags" Target="../tags/tag19.xml"/><Relationship Id="rId19" Type="http://schemas.openxmlformats.org/officeDocument/2006/relationships/image" Target="../media/image85.tmp"/><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s>
</file>

<file path=ppt/slides/_rels/slide53.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image" Target="../media/image85.tmp"/><Relationship Id="rId2" Type="http://schemas.openxmlformats.org/officeDocument/2006/relationships/tags" Target="../tags/tag28.xml"/><Relationship Id="rId16" Type="http://schemas.openxmlformats.org/officeDocument/2006/relationships/slideLayout" Target="../slideLayouts/slideLayout9.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54.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image" Target="../media/image85.tmp"/><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nndl/exercise/tree/master/chap2_linear_regression" TargetMode="External"/><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oleObject" Target="../embeddings/oleObject3.bin"/><Relationship Id="rId12" Type="http://schemas.openxmlformats.org/officeDocument/2006/relationships/image" Target="../media/image10.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jpeg"/><Relationship Id="rId5" Type="http://schemas.openxmlformats.org/officeDocument/2006/relationships/image" Target="../media/image6.wmf"/><Relationship Id="rId10" Type="http://schemas.openxmlformats.org/officeDocument/2006/relationships/image" Target="../media/image8.jpg"/><Relationship Id="rId4" Type="http://schemas.openxmlformats.org/officeDocument/2006/relationships/oleObject" Target="../embeddings/oleObject1.bin"/><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245075" y="822158"/>
            <a:ext cx="6367849" cy="861612"/>
          </a:xfrm>
          <a:noFill/>
        </p:spPr>
        <p:txBody>
          <a:bodyPr>
            <a:normAutofit/>
          </a:bodyPr>
          <a:lstStyle/>
          <a:p>
            <a:pPr algn="ctr"/>
            <a:r>
              <a:rPr lang="zh-CN" altLang="en-US" sz="3600" dirty="0"/>
              <a:t>深度学习及</a:t>
            </a:r>
            <a:r>
              <a:rPr lang="zh-CN" altLang="en-US" sz="3600" dirty="0" smtClean="0"/>
              <a:t>应用</a:t>
            </a:r>
            <a:endParaRPr lang="zh-CN" altLang="en-US" sz="3600" b="1" dirty="0">
              <a:latin typeface="Calibri" panose="020F0502020204030204" pitchFamily="34" charset="0"/>
              <a:ea typeface="黑体" panose="02010609060101010101" pitchFamily="49" charset="-122"/>
            </a:endParaRPr>
          </a:p>
        </p:txBody>
      </p:sp>
      <p:sp>
        <p:nvSpPr>
          <p:cNvPr id="5" name="Subtitle 2"/>
          <p:cNvSpPr txBox="1"/>
          <p:nvPr/>
        </p:nvSpPr>
        <p:spPr>
          <a:xfrm>
            <a:off x="1794510" y="3826609"/>
            <a:ext cx="8602980" cy="24231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350"/>
              </a:spcBef>
            </a:pPr>
            <a:endParaRPr lang="en-US" altLang="zh-CN" sz="3600" dirty="0">
              <a:ln w="0"/>
              <a:effectLst>
                <a:outerShdw blurRad="38100" dist="19050" dir="2700000" algn="tl" rotWithShape="0">
                  <a:schemeClr val="dk1">
                    <a:alpha val="40000"/>
                  </a:schemeClr>
                </a:outerShdw>
              </a:effectLst>
              <a:ea typeface="华文楷体" panose="02010600040101010101" pitchFamily="2" charset="-122"/>
            </a:endParaRPr>
          </a:p>
          <a:p>
            <a:pPr>
              <a:spcBef>
                <a:spcPts val="1350"/>
              </a:spcBef>
            </a:pPr>
            <a:endParaRPr lang="en-US" altLang="zh-CN" sz="1800" dirty="0">
              <a:ln w="0"/>
              <a:effectLst>
                <a:outerShdw blurRad="38100" dist="19050" dir="2700000" algn="tl" rotWithShape="0">
                  <a:schemeClr val="dk1">
                    <a:alpha val="40000"/>
                  </a:schemeClr>
                </a:outerShdw>
              </a:effectLst>
              <a:ea typeface="华文楷体" panose="02010600040101010101" pitchFamily="2" charset="-122"/>
            </a:endParaRPr>
          </a:p>
          <a:p>
            <a:pPr>
              <a:spcBef>
                <a:spcPts val="1350"/>
              </a:spcBef>
            </a:pPr>
            <a:endParaRPr lang="en-US" altLang="zh-CN" sz="1800" dirty="0">
              <a:ln w="0"/>
              <a:effectLst>
                <a:outerShdw blurRad="38100" dist="19050" dir="2700000" algn="tl" rotWithShape="0">
                  <a:schemeClr val="dk1">
                    <a:alpha val="40000"/>
                  </a:schemeClr>
                </a:outerShdw>
              </a:effectLst>
              <a:ea typeface="华文楷体" panose="02010600040101010101" pitchFamily="2" charset="-122"/>
            </a:endParaRPr>
          </a:p>
        </p:txBody>
      </p:sp>
      <p:sp>
        <p:nvSpPr>
          <p:cNvPr id="3" name="矩形 2"/>
          <p:cNvSpPr/>
          <p:nvPr/>
        </p:nvSpPr>
        <p:spPr>
          <a:xfrm>
            <a:off x="4481007" y="5038167"/>
            <a:ext cx="7832758" cy="1303342"/>
          </a:xfrm>
          <a:prstGeom prst="rect">
            <a:avLst/>
          </a:prstGeom>
        </p:spPr>
        <p:txBody>
          <a:bodyPr vert="horz" lIns="91440" tIns="45720" rIns="91440" bIns="45720" rtlCol="0">
            <a:noAutofit/>
          </a:bodyPr>
          <a:lstStyle/>
          <a:p>
            <a:pPr algn="ctr">
              <a:lnSpc>
                <a:spcPct val="90000"/>
              </a:lnSpc>
              <a:spcBef>
                <a:spcPts val="1350"/>
              </a:spcBef>
            </a:pPr>
            <a:endParaRPr lang="en-US" altLang="zh-CN" sz="1200" dirty="0">
              <a:ln w="0"/>
              <a:effectLst>
                <a:outerShdw blurRad="38100" dist="19050" dir="2700000" algn="tl" rotWithShape="0">
                  <a:schemeClr val="dk1">
                    <a:alpha val="40000"/>
                  </a:schemeClr>
                </a:outerShdw>
              </a:effectLst>
              <a:ea typeface="华文楷体" panose="02010600040101010101" pitchFamily="2" charset="-122"/>
            </a:endParaRPr>
          </a:p>
          <a:p>
            <a:pPr algn="ctr">
              <a:lnSpc>
                <a:spcPct val="90000"/>
              </a:lnSpc>
              <a:spcBef>
                <a:spcPts val="1350"/>
              </a:spcBef>
            </a:pPr>
            <a:r>
              <a:rPr lang="zh-CN" altLang="en-US" sz="28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侯淇彬</a:t>
            </a:r>
            <a:endParaRPr lang="en-US" altLang="zh-CN" sz="28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lnSpc>
                <a:spcPct val="90000"/>
              </a:lnSpc>
              <a:spcBef>
                <a:spcPts val="1350"/>
              </a:spcBef>
            </a:pPr>
            <a:r>
              <a:rPr lang="zh-CN" altLang="en-US" sz="28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南开大学计算机学院</a:t>
            </a:r>
            <a:endParaRPr lang="en-US" altLang="zh-CN" sz="2800" dirty="0" smtClean="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lnSpc>
                <a:spcPct val="90000"/>
              </a:lnSpc>
              <a:spcBef>
                <a:spcPts val="1350"/>
              </a:spcBef>
            </a:pPr>
            <a:endParaRPr lang="zh-CN" altLang="en-US" sz="1100" dirty="0">
              <a:ln w="0"/>
              <a:effectLst>
                <a:outerShdw blurRad="38100" dist="19050" dir="2700000" algn="tl" rotWithShape="0">
                  <a:schemeClr val="dk1">
                    <a:alpha val="40000"/>
                  </a:schemeClr>
                </a:outerShdw>
              </a:effectLst>
              <a:ea typeface="华文楷体" panose="02010600040101010101" pitchFamily="2" charset="-122"/>
            </a:endParaRPr>
          </a:p>
          <a:p>
            <a:pPr algn="ctr">
              <a:lnSpc>
                <a:spcPct val="90000"/>
              </a:lnSpc>
              <a:spcBef>
                <a:spcPts val="1350"/>
              </a:spcBef>
              <a:buFont typeface="Arial" panose="020B0604020202020204" pitchFamily="34" charset="0"/>
              <a:buNone/>
            </a:pPr>
            <a:endParaRPr lang="zh-CN" altLang="en-US" sz="2800" dirty="0">
              <a:ln w="0"/>
              <a:effectLst>
                <a:outerShdw blurRad="38100" dist="19050" dir="2700000" algn="tl" rotWithShape="0">
                  <a:schemeClr val="dk1">
                    <a:alpha val="40000"/>
                  </a:schemeClr>
                </a:outerShdw>
              </a:effectLst>
              <a:ea typeface="华文楷体" panose="02010600040101010101" pitchFamily="2" charset="-122"/>
            </a:endParaRPr>
          </a:p>
        </p:txBody>
      </p:sp>
      <p:sp>
        <p:nvSpPr>
          <p:cNvPr id="4" name="文本框 3"/>
          <p:cNvSpPr txBox="1"/>
          <p:nvPr/>
        </p:nvSpPr>
        <p:spPr>
          <a:xfrm>
            <a:off x="1210616" y="988541"/>
            <a:ext cx="461665" cy="92398"/>
          </a:xfrm>
          <a:prstGeom prst="rect">
            <a:avLst/>
          </a:prstGeom>
          <a:noFill/>
        </p:spPr>
        <p:txBody>
          <a:bodyPr vert="eaVert" wrap="none" rtlCol="0">
            <a:spAutoFit/>
          </a:bodyPr>
          <a:lstStyle/>
          <a:p>
            <a:endParaRPr lang="zh-CN" altLang="en-US" dirty="0"/>
          </a:p>
        </p:txBody>
      </p:sp>
      <p:sp>
        <p:nvSpPr>
          <p:cNvPr id="8" name="标题 1"/>
          <p:cNvSpPr txBox="1">
            <a:spLocks/>
          </p:cNvSpPr>
          <p:nvPr/>
        </p:nvSpPr>
        <p:spPr>
          <a:xfrm>
            <a:off x="5213461" y="2978980"/>
            <a:ext cx="6367849" cy="86161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600" dirty="0" smtClean="0"/>
              <a:t>机器学习概述</a:t>
            </a:r>
            <a:endParaRPr lang="zh-CN" altLang="en-US" sz="3600" b="1" dirty="0">
              <a:latin typeface="Calibri" panose="020F0502020204030204" pitchFamily="34" charset="0"/>
              <a:ea typeface="黑体" panose="02010609060101010101"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99" advTm="9841"/>
    </mc:Choice>
    <mc:Fallback xmlns="">
      <p:transition spd="slow" advTm="984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idx="1"/>
          </p:nvPr>
        </p:nvSpPr>
        <p:spPr/>
        <p:txBody>
          <a:bodyPr/>
          <a:lstStyle/>
          <a:p>
            <a:r>
              <a:rPr lang="zh-CN" altLang="en-US" dirty="0"/>
              <a:t>损失函数</a:t>
            </a:r>
            <a:endParaRPr lang="en-US" altLang="zh-CN" dirty="0"/>
          </a:p>
          <a:p>
            <a:pPr lvl="1"/>
            <a:r>
              <a:rPr lang="en-US" altLang="zh-CN" dirty="0"/>
              <a:t>0-1</a:t>
            </a:r>
            <a:r>
              <a:rPr lang="zh-CN" altLang="en-US" dirty="0"/>
              <a:t>损失函数</a:t>
            </a:r>
            <a:endParaRPr lang="en-US" altLang="zh-CN" dirty="0"/>
          </a:p>
          <a:p>
            <a:endParaRPr lang="en-US" altLang="zh-CN" dirty="0"/>
          </a:p>
          <a:p>
            <a:endParaRPr lang="en-US" altLang="zh-CN" dirty="0"/>
          </a:p>
          <a:p>
            <a:pPr lvl="1"/>
            <a:endParaRPr lang="en-US" altLang="zh-CN" dirty="0" smtClean="0"/>
          </a:p>
          <a:p>
            <a:pPr lvl="1"/>
            <a:r>
              <a:rPr lang="zh-CN" altLang="en-US" dirty="0" smtClean="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26971" y="2293721"/>
            <a:ext cx="4557846" cy="12441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619500" y="4427515"/>
            <a:ext cx="4299858" cy="894371"/>
          </a:xfrm>
          <a:prstGeom prst="rect">
            <a:avLst/>
          </a:prstGeom>
        </p:spPr>
      </p:pic>
    </p:spTree>
    <p:extLst>
      <p:ext uri="{BB962C8B-B14F-4D97-AF65-F5344CB8AC3E}">
        <p14:creationId xmlns:p14="http://schemas.microsoft.com/office/powerpoint/2010/main" val="2625618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学习准则</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期望风险未知，</a:t>
                </a:r>
                <a:r>
                  <a:rPr lang="zh-CN" altLang="en-US" dirty="0">
                    <a:solidFill>
                      <a:srgbClr val="EB641B"/>
                    </a:solidFill>
                  </a:rPr>
                  <a:t>通过经验风险近似</a:t>
                </a:r>
                <a:endParaRPr lang="en-US" altLang="zh-CN" dirty="0">
                  <a:solidFill>
                    <a:srgbClr val="EB641B"/>
                  </a:solidFill>
                </a:endParaRPr>
              </a:p>
              <a:p>
                <a:pPr lvl="1"/>
                <a:r>
                  <a:rPr lang="zh-CN" altLang="en-US" dirty="0"/>
                  <a:t>训练数据：</a:t>
                </a:r>
                <a14:m>
                  <m:oMath xmlns:m="http://schemas.openxmlformats.org/officeDocument/2006/math">
                    <m:r>
                      <a:rPr lang="zh-CN" altLang="en-US"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t>经验风险最小化</a:t>
                </a:r>
                <a:endParaRPr lang="en-US" altLang="zh-CN" dirty="0"/>
              </a:p>
              <a:p>
                <a:pPr lvl="1"/>
                <a:r>
                  <a:rPr lang="zh-CN" altLang="en-US" dirty="0">
                    <a:solidFill>
                      <a:srgbClr val="EB641B"/>
                    </a:solidFill>
                  </a:rPr>
                  <a:t>在选择合适的风险函数后，我们寻找一个参数</a:t>
                </a:r>
                <a:r>
                  <a:rPr lang="en-US" altLang="zh-CN" dirty="0">
                    <a:solidFill>
                      <a:srgbClr val="EB641B"/>
                    </a:solidFill>
                  </a:rPr>
                  <a:t>θ∗ </a:t>
                </a:r>
                <a:r>
                  <a:rPr lang="zh-CN" altLang="en-US" dirty="0">
                    <a:solidFill>
                      <a:srgbClr val="EB641B"/>
                    </a:solidFill>
                  </a:rPr>
                  <a:t>，使得经验风险函数最小化。</a:t>
                </a:r>
                <a:endParaRPr lang="en-US" altLang="zh-CN" dirty="0">
                  <a:solidFill>
                    <a:srgbClr val="EB641B"/>
                  </a:solidFill>
                </a:endParaRPr>
              </a:p>
              <a:p>
                <a:endParaRPr lang="en-US" altLang="zh-CN" dirty="0"/>
              </a:p>
              <a:p>
                <a:r>
                  <a:rPr lang="zh-CN" altLang="en-US" dirty="0"/>
                  <a:t>机器学习问题转化成为一个最优化问题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00" t="-1015" b="-2368"/>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350533"/>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163" y="4848727"/>
            <a:ext cx="3227673" cy="848148"/>
          </a:xfrm>
          <a:prstGeom prst="rect">
            <a:avLst/>
          </a:prstGeom>
        </p:spPr>
      </p:pic>
    </p:spTree>
    <p:extLst>
      <p:ext uri="{BB962C8B-B14F-4D97-AF65-F5344CB8AC3E}">
        <p14:creationId xmlns:p14="http://schemas.microsoft.com/office/powerpoint/2010/main" val="2815432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a:t>最优化问题</a:t>
            </a:r>
            <a:endParaRPr lang="zh-CN" altLang="en-US" dirty="0"/>
          </a:p>
        </p:txBody>
      </p:sp>
      <p:sp>
        <p:nvSpPr>
          <p:cNvPr id="3" name="内容占位符 2">
            <a:extLst>
              <a:ext uri="{FF2B5EF4-FFF2-40B4-BE49-F238E27FC236}">
                <a16:creationId xmlns:a16="http://schemas.microsoft.com/office/drawing/2014/main" id="{DC8119A3-864A-4564-B3F8-34845335EA8C}"/>
              </a:ext>
            </a:extLst>
          </p:cNvPr>
          <p:cNvSpPr>
            <a:spLocks noGrp="1"/>
          </p:cNvSpPr>
          <p:nvPr>
            <p:ph idx="1"/>
          </p:nvPr>
        </p:nvSpPr>
        <p:spPr/>
        <p:txBody>
          <a:bodyPr/>
          <a:lstStyle/>
          <a:p>
            <a:r>
              <a:rPr lang="zh-CN" altLang="en-US" dirty="0"/>
              <a:t>机器学习问题转化成为一个最优化问题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798" y="5016783"/>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273" y="2017896"/>
            <a:ext cx="6492251" cy="260811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神经网络中的优化方法| MX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892582"/>
            <a:ext cx="3733800"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a:t>
            </a:r>
            <a:r>
              <a:rPr lang="en-US" altLang="zh-CN" dirty="0"/>
              <a:t> Gradient Descent </a:t>
            </a:r>
            <a:r>
              <a:rPr lang="zh-CN" altLang="en-US" dirty="0"/>
              <a:t>）</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2825" y="1543373"/>
            <a:ext cx="3129762" cy="32224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6754876" y="1371601"/>
            <a:ext cx="3048614" cy="302320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a:extLst>
              <a:ext uri="{FF2B5EF4-FFF2-40B4-BE49-F238E27FC236}">
                <a16:creationId xmlns:a16="http://schemas.microsoft.com/office/drawing/2014/main" id="{3ECF805E-BB37-4D74-8900-0139FDD4BF8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81401" y="5011260"/>
            <a:ext cx="3468441" cy="1303575"/>
          </a:xfrm>
          <a:prstGeom prst="rect">
            <a:avLst/>
          </a:prstGeom>
        </p:spPr>
      </p:pic>
      <p:sp>
        <p:nvSpPr>
          <p:cNvPr id="6" name="矩形 5">
            <a:extLst>
              <a:ext uri="{FF2B5EF4-FFF2-40B4-BE49-F238E27FC236}">
                <a16:creationId xmlns:a16="http://schemas.microsoft.com/office/drawing/2014/main" id="{25B25AD8-6117-4EBF-B8BE-5F7805878416}"/>
              </a:ext>
            </a:extLst>
          </p:cNvPr>
          <p:cNvSpPr/>
          <p:nvPr/>
        </p:nvSpPr>
        <p:spPr>
          <a:xfrm>
            <a:off x="6096000" y="4826593"/>
            <a:ext cx="4800600" cy="369332"/>
          </a:xfrm>
          <a:prstGeom prst="rect">
            <a:avLst/>
          </a:prstGeom>
        </p:spPr>
        <p:txBody>
          <a:bodyPr wrap="square">
            <a:spAutoFit/>
          </a:bodyPr>
          <a:lstStyle/>
          <a:p>
            <a:r>
              <a:rPr lang="zh-CN" altLang="en-US" dirty="0">
                <a:solidFill>
                  <a:srgbClr val="EB641B"/>
                </a:solidFill>
                <a:latin typeface="微软雅黑" panose="020B0503020204020204" pitchFamily="34" charset="-122"/>
                <a:ea typeface="微软雅黑" panose="020B0503020204020204" pitchFamily="34" charset="-122"/>
              </a:rPr>
              <a:t>搜索步长α中也叫作学习率（Learning Rate）</a:t>
            </a:r>
          </a:p>
        </p:txBody>
      </p:sp>
    </p:spTree>
    <p:extLst>
      <p:ext uri="{BB962C8B-B14F-4D97-AF65-F5344CB8AC3E}">
        <p14:creationId xmlns:p14="http://schemas.microsoft.com/office/powerpoint/2010/main" val="3001835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学习率是十分重要的超参数！</a:t>
            </a:r>
          </a:p>
        </p:txBody>
      </p:sp>
      <p:pic>
        <p:nvPicPr>
          <p:cNvPr id="8" name="Picture 2" descr="Goldilocks of learning rates">
            <a:extLst>
              <a:ext uri="{FF2B5EF4-FFF2-40B4-BE49-F238E27FC236}">
                <a16:creationId xmlns:a16="http://schemas.microsoft.com/office/drawing/2014/main" id="{B7BE837F-7116-42B7-BCA8-A881B17871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819400"/>
            <a:ext cx="6152827" cy="2386356"/>
          </a:xfrm>
          <a:prstGeom prst="rect">
            <a:avLst/>
          </a:prstGeom>
          <a:noFill/>
          <a:extLst>
            <a:ext uri="{909E8E84-426E-40DD-AFC4-6F175D3DCCD1}">
              <a14:hiddenFill xmlns:a14="http://schemas.microsoft.com/office/drawing/2010/main">
                <a:solidFill>
                  <a:srgbClr val="FFFFFF"/>
                </a:solidFill>
              </a14:hiddenFill>
            </a:ext>
          </a:extLst>
        </p:spPr>
      </p:pic>
      <p:pic>
        <p:nvPicPr>
          <p:cNvPr id="6" name="内容占位符 3">
            <a:extLst>
              <a:ext uri="{FF2B5EF4-FFF2-40B4-BE49-F238E27FC236}">
                <a16:creationId xmlns:a16="http://schemas.microsoft.com/office/drawing/2014/main" id="{41890622-A37C-4A1F-8AB4-C55B4D319CB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304800" y="1600200"/>
            <a:ext cx="4705673" cy="424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5002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随机梯度下降法</a:t>
            </a:r>
            <a:endParaRPr lang="zh-CN" altLang="en-US" dirty="0"/>
          </a:p>
        </p:txBody>
      </p:sp>
      <p:sp>
        <p:nvSpPr>
          <p:cNvPr id="3" name="内容占位符 2"/>
          <p:cNvSpPr>
            <a:spLocks noGrp="1"/>
          </p:cNvSpPr>
          <p:nvPr>
            <p:ph idx="1"/>
          </p:nvPr>
        </p:nvSpPr>
        <p:spPr/>
        <p:txBody>
          <a:bodyPr>
            <a:normAutofit/>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）也叫增量梯度下降，每个样本都进行更新</a:t>
            </a:r>
            <a:endParaRPr lang="en-US" altLang="zh-CN" dirty="0"/>
          </a:p>
          <a:p>
            <a:endParaRPr lang="en-US" altLang="zh-CN" dirty="0"/>
          </a:p>
          <a:p>
            <a:endParaRPr lang="en-US" altLang="zh-CN" dirty="0"/>
          </a:p>
          <a:p>
            <a:endParaRPr lang="en-US" altLang="zh-CN" dirty="0" smtClean="0"/>
          </a:p>
          <a:p>
            <a:r>
              <a:rPr lang="zh-CN" altLang="en-US" dirty="0" smtClean="0"/>
              <a:t>批量（</a:t>
            </a:r>
            <a:r>
              <a:rPr lang="en-US" altLang="zh-CN" dirty="0" smtClean="0"/>
              <a:t>Batch</a:t>
            </a:r>
            <a:r>
              <a:rPr lang="zh-CN" altLang="en-US" dirty="0" smtClean="0"/>
              <a:t>）梯度</a:t>
            </a:r>
            <a:r>
              <a:rPr lang="zh-CN" altLang="en-US" dirty="0"/>
              <a:t>下降法</a:t>
            </a:r>
          </a:p>
          <a:p>
            <a:pPr marL="0" indent="0">
              <a:buNone/>
            </a:pPr>
            <a:endParaRPr lang="en-US" altLang="zh-CN" dirty="0"/>
          </a:p>
          <a:p>
            <a:r>
              <a:rPr lang="zh-CN" altLang="en-US" dirty="0"/>
              <a:t>小批量（</a:t>
            </a:r>
            <a:r>
              <a:rPr lang="en-US" altLang="zh-CN" dirty="0"/>
              <a:t>Mini-Batch</a:t>
            </a:r>
            <a:r>
              <a:rPr lang="zh-CN" altLang="en-US" dirty="0"/>
              <a:t>）随机梯度下降法</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86200" y="2438400"/>
            <a:ext cx="4219303" cy="914400"/>
          </a:xfrm>
          <a:prstGeom prst="rect">
            <a:avLst/>
          </a:prstGeom>
        </p:spPr>
      </p:pic>
    </p:spTree>
    <p:extLst>
      <p:ext uri="{BB962C8B-B14F-4D97-AF65-F5344CB8AC3E}">
        <p14:creationId xmlns:p14="http://schemas.microsoft.com/office/powerpoint/2010/main" val="753386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A5ED8D7-8712-49FF-911A-87C282C6E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952806"/>
            <a:ext cx="8858351" cy="5447993"/>
          </a:xfrm>
          <a:prstGeom prst="rect">
            <a:avLst/>
          </a:prstGeom>
        </p:spPr>
      </p:pic>
      <p:sp>
        <p:nvSpPr>
          <p:cNvPr id="2" name="标题 1"/>
          <p:cNvSpPr>
            <a:spLocks noGrp="1"/>
          </p:cNvSpPr>
          <p:nvPr>
            <p:ph type="title"/>
          </p:nvPr>
        </p:nvSpPr>
        <p:spPr/>
        <p:txBody>
          <a:bodyPr/>
          <a:lstStyle/>
          <a:p>
            <a:r>
              <a:rPr lang="zh-CN" altLang="en-US" dirty="0"/>
              <a:t> 随机梯度下降法</a:t>
            </a:r>
          </a:p>
        </p:txBody>
      </p:sp>
      <p:sp>
        <p:nvSpPr>
          <p:cNvPr id="6" name="矩形 5">
            <a:extLst>
              <a:ext uri="{FF2B5EF4-FFF2-40B4-BE49-F238E27FC236}">
                <a16:creationId xmlns:a16="http://schemas.microsoft.com/office/drawing/2014/main" id="{10B65755-16B3-445F-A299-45036EEB96AC}"/>
              </a:ext>
            </a:extLst>
          </p:cNvPr>
          <p:cNvSpPr/>
          <p:nvPr/>
        </p:nvSpPr>
        <p:spPr>
          <a:xfrm>
            <a:off x="5943601" y="5334000"/>
            <a:ext cx="228599" cy="571194"/>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endParaRPr lang="zh-CN" altLang="en-US" sz="2400" dirty="0"/>
          </a:p>
        </p:txBody>
      </p:sp>
      <p:sp>
        <p:nvSpPr>
          <p:cNvPr id="7" name="爆炸形: 8 pt  6">
            <a:extLst>
              <a:ext uri="{FF2B5EF4-FFF2-40B4-BE49-F238E27FC236}">
                <a16:creationId xmlns:a16="http://schemas.microsoft.com/office/drawing/2014/main" id="{2A9221C0-8547-41B7-A5CC-58ACE5324E79}"/>
              </a:ext>
            </a:extLst>
          </p:cNvPr>
          <p:cNvSpPr/>
          <p:nvPr/>
        </p:nvSpPr>
        <p:spPr>
          <a:xfrm>
            <a:off x="7483974" y="3505201"/>
            <a:ext cx="1723571" cy="1296591"/>
          </a:xfrm>
          <a:prstGeom prst="irregularSeal1">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en-US" altLang="zh-CN" sz="2400" dirty="0"/>
              <a:t>Why?</a:t>
            </a:r>
            <a:endParaRPr lang="zh-CN" altLang="en-US" sz="2400" dirty="0"/>
          </a:p>
        </p:txBody>
      </p:sp>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ECA31968-3A59-4254-9C2C-61AD8A58561A}"/>
                  </a:ext>
                </a:extLst>
              </p14:cNvPr>
              <p14:cNvContentPartPr/>
              <p14:nvPr/>
            </p14:nvContentPartPr>
            <p14:xfrm>
              <a:off x="3961440" y="1412640"/>
              <a:ext cx="360" cy="360"/>
            </p14:xfrm>
          </p:contentPart>
        </mc:Choice>
        <mc:Fallback xmlns="">
          <p:pic>
            <p:nvPicPr>
              <p:cNvPr id="4" name="墨迹 3">
                <a:extLst>
                  <a:ext uri="{FF2B5EF4-FFF2-40B4-BE49-F238E27FC236}">
                    <a16:creationId xmlns:a16="http://schemas.microsoft.com/office/drawing/2014/main" id="{ECA31968-3A59-4254-9C2C-61AD8A58561A}"/>
                  </a:ext>
                </a:extLst>
              </p:cNvPr>
              <p:cNvPicPr/>
              <p:nvPr/>
            </p:nvPicPr>
            <p:blipFill>
              <a:blip r:embed="rId7"/>
              <a:stretch>
                <a:fillRect/>
              </a:stretch>
            </p:blipFill>
            <p:spPr>
              <a:xfrm>
                <a:off x="3952080" y="1403280"/>
                <a:ext cx="19080" cy="19080"/>
              </a:xfrm>
              <a:prstGeom prst="rect">
                <a:avLst/>
              </a:prstGeom>
            </p:spPr>
          </p:pic>
        </mc:Fallback>
      </mc:AlternateContent>
    </p:spTree>
    <p:custDataLst>
      <p:tags r:id="rId1"/>
    </p:custDataLst>
    <p:extLst>
      <p:ext uri="{BB962C8B-B14F-4D97-AF65-F5344CB8AC3E}">
        <p14:creationId xmlns:p14="http://schemas.microsoft.com/office/powerpoint/2010/main" val="333914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 </a:t>
            </a:r>
            <a:r>
              <a:rPr lang="en-US" altLang="zh-CN"/>
              <a:t>= </a:t>
            </a:r>
            <a:r>
              <a:rPr lang="zh-CN" altLang="en-US"/>
              <a:t>优化？</a:t>
            </a:r>
            <a:endParaRPr lang="zh-CN" altLang="en-US" dirty="0"/>
          </a:p>
        </p:txBody>
      </p:sp>
      <p:sp>
        <p:nvSpPr>
          <p:cNvPr id="3" name="文本框 2"/>
          <p:cNvSpPr txBox="1"/>
          <p:nvPr/>
        </p:nvSpPr>
        <p:spPr>
          <a:xfrm>
            <a:off x="3793671" y="1444445"/>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latin typeface="微软雅黑" panose="020B0503020204020204" pitchFamily="34" charset="-122"/>
                <a:ea typeface="微软雅黑" panose="020B0503020204020204" pitchFamily="34" charset="-122"/>
              </a:rPr>
              <a:t>机器学习 </a:t>
            </a:r>
            <a:r>
              <a:rPr lang="en-US"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优化？</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187" y="2188333"/>
            <a:ext cx="9236847" cy="2457698"/>
          </a:xfrm>
          <a:prstGeom prst="rect">
            <a:avLst/>
          </a:prstGeom>
        </p:spPr>
      </p:pic>
      <p:sp>
        <p:nvSpPr>
          <p:cNvPr id="5" name="矩形 4"/>
          <p:cNvSpPr/>
          <p:nvPr/>
        </p:nvSpPr>
        <p:spPr>
          <a:xfrm>
            <a:off x="1066800" y="4732965"/>
            <a:ext cx="9525000" cy="1569660"/>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过拟合：</a:t>
            </a:r>
            <a:r>
              <a:rPr lang="zh-CN" altLang="en-US" sz="2400" dirty="0">
                <a:solidFill>
                  <a:srgbClr val="EB641B"/>
                </a:solidFill>
                <a:latin typeface="微软雅黑" panose="020B0503020204020204" pitchFamily="34" charset="-122"/>
                <a:ea typeface="微软雅黑" panose="020B0503020204020204" pitchFamily="34" charset="-122"/>
              </a:rPr>
              <a:t>经验风险最小化原则</a:t>
            </a:r>
            <a:r>
              <a:rPr lang="zh-CN" altLang="en-US" sz="2400" dirty="0">
                <a:latin typeface="微软雅黑" panose="020B0503020204020204" pitchFamily="34" charset="-122"/>
                <a:ea typeface="微软雅黑" panose="020B0503020204020204" pitchFamily="34" charset="-122"/>
              </a:rPr>
              <a:t>很容易导致模型在训练集上错误率很低，但是在未知数据上错误率很高</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过拟合问题往往是由于训练数据少和噪声等原因造成的。</a:t>
            </a:r>
            <a:endParaRPr lang="en-US" altLang="zh-CN" sz="2400" dirty="0">
              <a:latin typeface="微软雅黑" panose="020B0503020204020204" pitchFamily="34" charset="-122"/>
              <a:ea typeface="微软雅黑" panose="020B0503020204020204" pitchFamily="34" charset="-122"/>
            </a:endParaRPr>
          </a:p>
        </p:txBody>
      </p:sp>
      <p:sp>
        <p:nvSpPr>
          <p:cNvPr id="7" name="爆炸形 2 6"/>
          <p:cNvSpPr/>
          <p:nvPr/>
        </p:nvSpPr>
        <p:spPr>
          <a:xfrm>
            <a:off x="7179128" y="1078524"/>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custDataLst>
      <p:tags r:id="rId1"/>
    </p:custDataLst>
    <p:extLst>
      <p:ext uri="{BB962C8B-B14F-4D97-AF65-F5344CB8AC3E}">
        <p14:creationId xmlns:p14="http://schemas.microsoft.com/office/powerpoint/2010/main" val="428210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127160" y="2115675"/>
            <a:ext cx="3696216" cy="543001"/>
          </a:xfrm>
          <a:prstGeom prst="rect">
            <a:avLst/>
          </a:prstGeom>
        </p:spPr>
      </p:pic>
      <p:sp>
        <p:nvSpPr>
          <p:cNvPr id="4" name="矩形 3"/>
          <p:cNvSpPr/>
          <p:nvPr/>
        </p:nvSpPr>
        <p:spPr>
          <a:xfrm>
            <a:off x="2951044" y="1415430"/>
            <a:ext cx="1620957"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期望风险</a:t>
            </a:r>
            <a:endParaRPr lang="en-US" altLang="zh-CN" sz="2800" dirty="0">
              <a:latin typeface="微软雅黑" panose="020B0503020204020204" pitchFamily="34" charset="-122"/>
              <a:ea typeface="微软雅黑" panose="020B0503020204020204" pitchFamily="34" charset="-122"/>
            </a:endParaRPr>
          </a:p>
        </p:txBody>
      </p:sp>
      <p:sp>
        <p:nvSpPr>
          <p:cNvPr id="8" name="矩形 7"/>
          <p:cNvSpPr/>
          <p:nvPr/>
        </p:nvSpPr>
        <p:spPr>
          <a:xfrm>
            <a:off x="7650863" y="1338554"/>
            <a:ext cx="1620957"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经验风险</a:t>
            </a:r>
            <a:endParaRPr lang="en-US" altLang="zh-CN" sz="2800" dirty="0">
              <a:latin typeface="微软雅黑" panose="020B0503020204020204" pitchFamily="34" charset="-122"/>
              <a:ea typeface="微软雅黑" panose="020B0503020204020204" pitchFamily="34" charset="-122"/>
            </a:endParaRPr>
          </a:p>
        </p:txBody>
      </p:sp>
      <p:sp>
        <p:nvSpPr>
          <p:cNvPr id="9" name="矩形 8"/>
          <p:cNvSpPr/>
          <p:nvPr/>
        </p:nvSpPr>
        <p:spPr>
          <a:xfrm>
            <a:off x="5012897" y="5763090"/>
            <a:ext cx="1620957" cy="523220"/>
          </a:xfrm>
          <a:prstGeom prst="rect">
            <a:avLst/>
          </a:prstGeom>
        </p:spPr>
        <p:txBody>
          <a:bodyPr wrap="none">
            <a:spAutoFit/>
          </a:bodyPr>
          <a:lstStyle/>
          <a:p>
            <a:r>
              <a:rPr lang="zh-CN" altLang="en-US" sz="2800" dirty="0">
                <a:solidFill>
                  <a:srgbClr val="EB641B"/>
                </a:solidFill>
                <a:latin typeface="微软雅黑" panose="020B0503020204020204" pitchFamily="34" charset="-122"/>
                <a:ea typeface="微软雅黑" panose="020B0503020204020204" pitchFamily="34" charset="-122"/>
              </a:rPr>
              <a:t>泛化错误</a:t>
            </a:r>
            <a:endParaRPr lang="en-US" altLang="zh-CN" sz="2800" dirty="0">
              <a:solidFill>
                <a:srgbClr val="EB641B"/>
              </a:solidFill>
              <a:latin typeface="微软雅黑" panose="020B0503020204020204" pitchFamily="34" charset="-122"/>
              <a:ea typeface="微软雅黑" panose="020B0503020204020204" pitchFamily="34" charset="-122"/>
            </a:endParaRPr>
          </a:p>
        </p:txBody>
      </p:sp>
      <p:pic>
        <p:nvPicPr>
          <p:cNvPr id="10" name="图片 9" descr="屏幕剪辑"/>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19400" y="2768805"/>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896883" y="2906288"/>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5698983" y="3515262"/>
                <a:ext cx="934871"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smtClean="0">
                          <a:solidFill>
                            <a:srgbClr val="EB641B"/>
                          </a:solidFill>
                          <a:latin typeface="Cambria Math" panose="02040503050406030204" pitchFamily="18" charset="0"/>
                        </a:rPr>
                        <m:t>≠</m:t>
                      </m:r>
                    </m:oMath>
                  </m:oMathPara>
                </a14:m>
                <a:endParaRPr lang="en-US" altLang="zh-CN" sz="6000" dirty="0">
                  <a:solidFill>
                    <a:srgbClr val="EB641B"/>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5698983" y="3515262"/>
                <a:ext cx="934871" cy="1015663"/>
              </a:xfrm>
              <a:prstGeom prst="rect">
                <a:avLst/>
              </a:prstGeom>
              <a:blipFill>
                <a:blip r:embed="rId7"/>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96883" y="2084870"/>
            <a:ext cx="3326189" cy="683935"/>
          </a:xfrm>
          <a:prstGeom prst="rect">
            <a:avLst/>
          </a:prstGeom>
        </p:spPr>
      </p:pic>
      <p:pic>
        <p:nvPicPr>
          <p:cNvPr id="11" name="图片 10"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58514" y="5214725"/>
            <a:ext cx="3129725" cy="473541"/>
          </a:xfrm>
          <a:prstGeom prst="rect">
            <a:avLst/>
          </a:prstGeom>
        </p:spPr>
      </p:pic>
    </p:spTree>
    <p:custDataLst>
      <p:tags r:id="rId1"/>
    </p:custDataLst>
    <p:extLst>
      <p:ext uri="{BB962C8B-B14F-4D97-AF65-F5344CB8AC3E}">
        <p14:creationId xmlns:p14="http://schemas.microsoft.com/office/powerpoint/2010/main" val="179896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2727325" y="2825751"/>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6420853" y="1430557"/>
            <a:ext cx="1723549" cy="707886"/>
          </a:xfrm>
          <a:prstGeom prst="rect">
            <a:avLst/>
          </a:prstGeom>
        </p:spPr>
        <p:txBody>
          <a:bodyPr wrap="none">
            <a:spAutoFit/>
          </a:bodyPr>
          <a:lstStyle/>
          <a:p>
            <a:r>
              <a:rPr lang="zh-CN" altLang="en-US" sz="4000" dirty="0">
                <a:latin typeface="微软雅黑" panose="020B0503020204020204" pitchFamily="34" charset="-122"/>
                <a:ea typeface="微软雅黑" panose="020B0503020204020204" pitchFamily="34" charset="-122"/>
              </a:rPr>
              <a:t>正则化</a:t>
            </a:r>
          </a:p>
        </p:txBody>
      </p:sp>
      <p:sp>
        <p:nvSpPr>
          <p:cNvPr id="9" name="矩形 8"/>
          <p:cNvSpPr/>
          <p:nvPr/>
        </p:nvSpPr>
        <p:spPr>
          <a:xfrm>
            <a:off x="4058653" y="1430556"/>
            <a:ext cx="1210588" cy="707886"/>
          </a:xfrm>
          <a:prstGeom prst="rect">
            <a:avLst/>
          </a:prstGeom>
        </p:spPr>
        <p:txBody>
          <a:bodyPr wrap="none">
            <a:spAutoFit/>
          </a:bodyPr>
          <a:lstStyle/>
          <a:p>
            <a:r>
              <a:rPr lang="zh-CN" altLang="en-US" sz="4000" dirty="0">
                <a:latin typeface="微软雅黑" panose="020B0503020204020204" pitchFamily="34" charset="-122"/>
                <a:ea typeface="微软雅黑" panose="020B0503020204020204" pitchFamily="34" charset="-122"/>
              </a:rPr>
              <a:t>优化</a:t>
            </a:r>
          </a:p>
        </p:txBody>
      </p:sp>
      <p:sp>
        <p:nvSpPr>
          <p:cNvPr id="6" name="矩形 5"/>
          <p:cNvSpPr/>
          <p:nvPr/>
        </p:nvSpPr>
        <p:spPr>
          <a:xfrm>
            <a:off x="6208439" y="2138443"/>
            <a:ext cx="2339102" cy="461665"/>
          </a:xfrm>
          <a:prstGeom prst="rect">
            <a:avLst/>
          </a:prstGeom>
        </p:spPr>
        <p:txBody>
          <a:bodyPr wrap="none">
            <a:spAutoFit/>
          </a:bodyPr>
          <a:lstStyle/>
          <a:p>
            <a:r>
              <a:rPr lang="zh-CN" altLang="en-US" sz="2400" dirty="0">
                <a:solidFill>
                  <a:srgbClr val="EB641B"/>
                </a:solidFill>
                <a:latin typeface="微软雅黑" panose="020B0503020204020204" pitchFamily="34" charset="-122"/>
                <a:ea typeface="微软雅黑" panose="020B0503020204020204" pitchFamily="34" charset="-122"/>
              </a:rPr>
              <a:t>降低模型复杂度</a:t>
            </a:r>
            <a:endParaRPr lang="en-US" altLang="zh-CN" sz="2400" dirty="0">
              <a:solidFill>
                <a:srgbClr val="EB641B"/>
              </a:solidFill>
              <a:latin typeface="微软雅黑" panose="020B0503020204020204" pitchFamily="34" charset="-122"/>
              <a:ea typeface="微软雅黑" panose="020B0503020204020204" pitchFamily="34" charset="-122"/>
            </a:endParaRPr>
          </a:p>
        </p:txBody>
      </p:sp>
      <p:sp>
        <p:nvSpPr>
          <p:cNvPr id="11" name="矩形 10"/>
          <p:cNvSpPr/>
          <p:nvPr/>
        </p:nvSpPr>
        <p:spPr>
          <a:xfrm>
            <a:off x="3645255" y="2143285"/>
            <a:ext cx="2031325" cy="461665"/>
          </a:xfrm>
          <a:prstGeom prst="rect">
            <a:avLst/>
          </a:prstGeom>
        </p:spPr>
        <p:txBody>
          <a:bodyPr wrap="none">
            <a:spAutoFit/>
          </a:bodyPr>
          <a:lstStyle/>
          <a:p>
            <a:r>
              <a:rPr lang="zh-CN" altLang="en-US" sz="2400" dirty="0">
                <a:solidFill>
                  <a:srgbClr val="EB641B"/>
                </a:solidFill>
                <a:latin typeface="微软雅黑" panose="020B0503020204020204" pitchFamily="34" charset="-122"/>
                <a:ea typeface="微软雅黑" panose="020B0503020204020204" pitchFamily="34" charset="-122"/>
              </a:rPr>
              <a:t>经验风险最小</a:t>
            </a:r>
            <a:endParaRPr lang="en-US" altLang="zh-CN" sz="2400" dirty="0">
              <a:solidFill>
                <a:srgbClr val="EB641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075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6DC18-8714-4A33-AE48-218B03A5A098}"/>
              </a:ext>
            </a:extLst>
          </p:cNvPr>
          <p:cNvSpPr>
            <a:spLocks noGrp="1"/>
          </p:cNvSpPr>
          <p:nvPr>
            <p:ph type="title"/>
          </p:nvPr>
        </p:nvSpPr>
        <p:spPr/>
        <p:txBody>
          <a:bodyPr/>
          <a:lstStyle/>
          <a:p>
            <a:r>
              <a:rPr lang="zh-CN" altLang="en-US"/>
              <a:t>教学内容</a:t>
            </a:r>
            <a:endParaRPr lang="zh-CN" altLang="en-US" dirty="0"/>
          </a:p>
        </p:txBody>
      </p:sp>
      <p:sp>
        <p:nvSpPr>
          <p:cNvPr id="3" name="内容占位符 2">
            <a:extLst>
              <a:ext uri="{FF2B5EF4-FFF2-40B4-BE49-F238E27FC236}">
                <a16:creationId xmlns:a16="http://schemas.microsoft.com/office/drawing/2014/main" id="{AD1FBE78-11B0-4016-AC29-9A4845FDE103}"/>
              </a:ext>
            </a:extLst>
          </p:cNvPr>
          <p:cNvSpPr>
            <a:spLocks noGrp="1"/>
          </p:cNvSpPr>
          <p:nvPr>
            <p:ph idx="1"/>
          </p:nvPr>
        </p:nvSpPr>
        <p:spPr/>
        <p:txBody>
          <a:bodyPr>
            <a:normAutofit fontScale="92500" lnSpcReduction="10000"/>
          </a:bodyPr>
          <a:lstStyle/>
          <a:p>
            <a:r>
              <a:rPr lang="zh-CN" altLang="en-US"/>
              <a:t>机器学习</a:t>
            </a:r>
            <a:endParaRPr lang="en-US" altLang="zh-CN"/>
          </a:p>
          <a:p>
            <a:pPr lvl="1"/>
            <a:r>
              <a:rPr lang="zh-CN" altLang="en-US"/>
              <a:t>概念</a:t>
            </a:r>
            <a:endParaRPr lang="en-US" altLang="zh-CN"/>
          </a:p>
          <a:p>
            <a:pPr lvl="1"/>
            <a:r>
              <a:rPr lang="zh-CN" altLang="en-US"/>
              <a:t>原理</a:t>
            </a:r>
            <a:endParaRPr lang="en-US" altLang="zh-CN"/>
          </a:p>
          <a:p>
            <a:r>
              <a:rPr lang="zh-CN" altLang="en-US"/>
              <a:t>线性回归</a:t>
            </a:r>
            <a:endParaRPr lang="en-US" altLang="zh-CN"/>
          </a:p>
          <a:p>
            <a:pPr lvl="1"/>
            <a:r>
              <a:rPr lang="zh-CN" altLang="en-US"/>
              <a:t>定义</a:t>
            </a:r>
            <a:endParaRPr lang="en-US" altLang="zh-CN"/>
          </a:p>
          <a:p>
            <a:pPr lvl="1"/>
            <a:r>
              <a:rPr lang="zh-CN" altLang="en-US"/>
              <a:t>经验风险最小化</a:t>
            </a:r>
            <a:endParaRPr lang="en-US" altLang="zh-CN"/>
          </a:p>
          <a:p>
            <a:pPr lvl="2"/>
            <a:r>
              <a:rPr lang="zh-CN" altLang="en-US"/>
              <a:t>最小均方误差</a:t>
            </a:r>
            <a:endParaRPr lang="en-US" altLang="zh-CN"/>
          </a:p>
          <a:p>
            <a:pPr lvl="1"/>
            <a:r>
              <a:rPr lang="zh-CN" altLang="en-US"/>
              <a:t>结构风险最小化</a:t>
            </a:r>
            <a:endParaRPr lang="en-US" altLang="zh-CN"/>
          </a:p>
          <a:p>
            <a:pPr lvl="1"/>
            <a:r>
              <a:rPr lang="zh-CN" altLang="en-US"/>
              <a:t>最大似然估计</a:t>
            </a:r>
            <a:endParaRPr lang="en-US" altLang="zh-CN"/>
          </a:p>
          <a:p>
            <a:pPr lvl="1"/>
            <a:r>
              <a:rPr lang="zh-CN" altLang="en-US"/>
              <a:t>最大后验估计</a:t>
            </a:r>
            <a:endParaRPr lang="en-US" altLang="zh-CN"/>
          </a:p>
          <a:p>
            <a:r>
              <a:rPr lang="zh-CN" altLang="en-US"/>
              <a:t>机器学习的几个关键点</a:t>
            </a:r>
            <a:endParaRPr lang="en-US" altLang="zh-CN"/>
          </a:p>
          <a:p>
            <a:pPr lvl="1"/>
            <a:endParaRPr lang="en-US" altLang="zh-CN"/>
          </a:p>
          <a:p>
            <a:pPr lvl="1"/>
            <a:endParaRPr lang="zh-CN" altLang="en-US" dirty="0"/>
          </a:p>
        </p:txBody>
      </p:sp>
    </p:spTree>
    <p:extLst>
      <p:ext uri="{BB962C8B-B14F-4D97-AF65-F5344CB8AC3E}">
        <p14:creationId xmlns:p14="http://schemas.microsoft.com/office/powerpoint/2010/main" val="1066929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sp>
        <p:nvSpPr>
          <p:cNvPr id="2" name="文本框 1"/>
          <p:cNvSpPr txBox="1"/>
          <p:nvPr/>
        </p:nvSpPr>
        <p:spPr>
          <a:xfrm>
            <a:off x="3131015" y="2971800"/>
            <a:ext cx="2161169" cy="338554"/>
          </a:xfrm>
          <a:prstGeom prst="rect">
            <a:avLst/>
          </a:prstGeom>
          <a:noFill/>
        </p:spPr>
        <p:txBody>
          <a:bodyPr wrap="none" rtlCol="0">
            <a:spAutoFit/>
          </a:bodyPr>
          <a:lstStyle/>
          <a:p>
            <a:pPr algn="ctr"/>
            <a:r>
              <a:rPr lang="en-US" altLang="zh-CN" sz="1600" dirty="0">
                <a:solidFill>
                  <a:srgbClr val="EB641B"/>
                </a:solidFill>
                <a:latin typeface="微软雅黑" panose="020B0503020204020204" pitchFamily="34" charset="-122"/>
                <a:ea typeface="微软雅黑" panose="020B0503020204020204" pitchFamily="34" charset="-122"/>
              </a:rPr>
              <a:t>L1/L2</a:t>
            </a:r>
            <a:r>
              <a:rPr lang="zh-CN" altLang="en-US" sz="1600" dirty="0">
                <a:solidFill>
                  <a:srgbClr val="EB641B"/>
                </a:solidFill>
                <a:latin typeface="微软雅黑" panose="020B0503020204020204" pitchFamily="34" charset="-122"/>
                <a:ea typeface="微软雅黑" panose="020B0503020204020204" pitchFamily="34" charset="-122"/>
              </a:rPr>
              <a:t>约束、数据增强</a:t>
            </a:r>
          </a:p>
        </p:txBody>
      </p:sp>
      <p:sp>
        <p:nvSpPr>
          <p:cNvPr id="7" name="文本框 6"/>
          <p:cNvSpPr txBox="1"/>
          <p:nvPr/>
        </p:nvSpPr>
        <p:spPr>
          <a:xfrm>
            <a:off x="6248400" y="2971801"/>
            <a:ext cx="3467616" cy="584775"/>
          </a:xfrm>
          <a:prstGeom prst="rect">
            <a:avLst/>
          </a:prstGeom>
          <a:noFill/>
        </p:spPr>
        <p:txBody>
          <a:bodyPr wrap="none" rtlCol="0">
            <a:spAutoFit/>
          </a:bodyPr>
          <a:lstStyle/>
          <a:p>
            <a:pPr algn="ctr"/>
            <a:r>
              <a:rPr lang="zh-CN" altLang="en-US" sz="1600" dirty="0">
                <a:solidFill>
                  <a:srgbClr val="EB641B"/>
                </a:solidFill>
                <a:latin typeface="微软雅黑" panose="020B0503020204020204" pitchFamily="34" charset="-122"/>
                <a:ea typeface="微软雅黑" panose="020B0503020204020204" pitchFamily="34" charset="-122"/>
              </a:rPr>
              <a:t>权重衰减、随机梯度下降、提前停止</a:t>
            </a:r>
            <a:endParaRPr lang="en-US" altLang="zh-CN" sz="1600" dirty="0">
              <a:solidFill>
                <a:srgbClr val="EB641B"/>
              </a:solidFill>
              <a:latin typeface="微软雅黑" panose="020B0503020204020204" pitchFamily="34" charset="-122"/>
              <a:ea typeface="微软雅黑" panose="020B0503020204020204" pitchFamily="34" charset="-122"/>
            </a:endParaRPr>
          </a:p>
          <a:p>
            <a:endParaRPr lang="zh-CN" altLang="en-US" sz="1600" dirty="0">
              <a:solidFill>
                <a:srgbClr val="EB641B"/>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91201476-BF74-4A7A-864E-DA3D2C0D2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821" y="3575783"/>
            <a:ext cx="3382775" cy="2616511"/>
          </a:xfrm>
          <a:prstGeom prst="rect">
            <a:avLst/>
          </a:prstGeom>
        </p:spPr>
      </p:pic>
      <p:graphicFrame>
        <p:nvGraphicFramePr>
          <p:cNvPr id="8" name="内容占位符 4">
            <a:extLst>
              <a:ext uri="{FF2B5EF4-FFF2-40B4-BE49-F238E27FC236}">
                <a16:creationId xmlns:a16="http://schemas.microsoft.com/office/drawing/2014/main" id="{73A52C5C-B698-4054-A92B-73BD27E8DE4C}"/>
              </a:ext>
            </a:extLst>
          </p:cNvPr>
          <p:cNvGraphicFramePr>
            <a:graphicFrameLocks/>
          </p:cNvGraphicFramePr>
          <p:nvPr>
            <p:extLst>
              <p:ext uri="{D42A27DB-BD31-4B8C-83A1-F6EECF244321}">
                <p14:modId xmlns:p14="http://schemas.microsoft.com/office/powerpoint/2010/main" val="2385724900"/>
              </p:ext>
            </p:extLst>
          </p:nvPr>
        </p:nvGraphicFramePr>
        <p:xfrm>
          <a:off x="2819400" y="1066800"/>
          <a:ext cx="6705600" cy="198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图片 4"/>
          <p:cNvPicPr>
            <a:picLocks noChangeAspect="1"/>
          </p:cNvPicPr>
          <p:nvPr/>
        </p:nvPicPr>
        <p:blipFill>
          <a:blip r:embed="rId9"/>
          <a:stretch>
            <a:fillRect/>
          </a:stretch>
        </p:blipFill>
        <p:spPr>
          <a:xfrm>
            <a:off x="2451293" y="3903496"/>
            <a:ext cx="1666037" cy="1683168"/>
          </a:xfrm>
          <a:prstGeom prst="rect">
            <a:avLst/>
          </a:prstGeom>
        </p:spPr>
      </p:pic>
      <p:pic>
        <p:nvPicPr>
          <p:cNvPr id="6" name="图片 5"/>
          <p:cNvPicPr>
            <a:picLocks noChangeAspect="1"/>
          </p:cNvPicPr>
          <p:nvPr/>
        </p:nvPicPr>
        <p:blipFill>
          <a:blip r:embed="rId10"/>
          <a:stretch>
            <a:fillRect/>
          </a:stretch>
        </p:blipFill>
        <p:spPr>
          <a:xfrm>
            <a:off x="4277901" y="3903496"/>
            <a:ext cx="1691778" cy="1683168"/>
          </a:xfrm>
          <a:prstGeom prst="rect">
            <a:avLst/>
          </a:prstGeom>
        </p:spPr>
      </p:pic>
    </p:spTree>
    <p:custDataLst>
      <p:tags r:id="rId1"/>
    </p:custDataLst>
    <p:extLst>
      <p:ext uri="{BB962C8B-B14F-4D97-AF65-F5344CB8AC3E}">
        <p14:creationId xmlns:p14="http://schemas.microsoft.com/office/powerpoint/2010/main" val="20957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graphicEl>
                                              <a:dgm id="{D05EC9E0-8F5D-45CB-A733-A5612A87189B}"/>
                                            </p:graphicEl>
                                          </p:spTgt>
                                        </p:tgtEl>
                                        <p:attrNameLst>
                                          <p:attrName>style.visibility</p:attrName>
                                        </p:attrNameLst>
                                      </p:cBhvr>
                                      <p:to>
                                        <p:strVal val="visible"/>
                                      </p:to>
                                    </p:set>
                                    <p:animEffect transition="in" filter="fade">
                                      <p:cBhvr>
                                        <p:cTn id="20" dur="500"/>
                                        <p:tgtEl>
                                          <p:spTgt spid="8">
                                            <p:graphicEl>
                                              <a:dgm id="{D05EC9E0-8F5D-45CB-A733-A5612A87189B}"/>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graphicEl>
                                              <a:dgm id="{AF461715-315F-4B67-AE64-A74F48E9AF89}"/>
                                            </p:graphicEl>
                                          </p:spTgt>
                                        </p:tgtEl>
                                        <p:attrNameLst>
                                          <p:attrName>style.visibility</p:attrName>
                                        </p:attrNameLst>
                                      </p:cBhvr>
                                      <p:to>
                                        <p:strVal val="visible"/>
                                      </p:to>
                                    </p:set>
                                    <p:animEffect transition="in" filter="fade">
                                      <p:cBhvr>
                                        <p:cTn id="25" dur="500"/>
                                        <p:tgtEl>
                                          <p:spTgt spid="8">
                                            <p:graphicEl>
                                              <a:dgm id="{AF461715-315F-4B67-AE64-A74F48E9AF89}"/>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graphicEl>
                                              <a:dgm id="{D2B477F3-791F-46FC-A50D-FA3601860E25}"/>
                                            </p:graphicEl>
                                          </p:spTgt>
                                        </p:tgtEl>
                                        <p:attrNameLst>
                                          <p:attrName>style.visibility</p:attrName>
                                        </p:attrNameLst>
                                      </p:cBhvr>
                                      <p:to>
                                        <p:strVal val="visible"/>
                                      </p:to>
                                    </p:set>
                                    <p:animEffect transition="in" filter="fade">
                                      <p:cBhvr>
                                        <p:cTn id="28" dur="500"/>
                                        <p:tgtEl>
                                          <p:spTgt spid="8">
                                            <p:graphicEl>
                                              <a:dgm id="{D2B477F3-791F-46FC-A50D-FA3601860E25}"/>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graphicEl>
                                              <a:dgm id="{E5BF9C94-5509-4F79-AC82-D0991D6614CC}"/>
                                            </p:graphicEl>
                                          </p:spTgt>
                                        </p:tgtEl>
                                        <p:attrNameLst>
                                          <p:attrName>style.visibility</p:attrName>
                                        </p:attrNameLst>
                                      </p:cBhvr>
                                      <p:to>
                                        <p:strVal val="visible"/>
                                      </p:to>
                                    </p:set>
                                    <p:animEffect transition="in" filter="fade">
                                      <p:cBhvr>
                                        <p:cTn id="33" dur="500"/>
                                        <p:tgtEl>
                                          <p:spTgt spid="8">
                                            <p:graphicEl>
                                              <a:dgm id="{E5BF9C94-5509-4F79-AC82-D0991D6614CC}"/>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graphicEl>
                                              <a:dgm id="{7509D6B6-898D-4FC7-8441-00720BF18D07}"/>
                                            </p:graphicEl>
                                          </p:spTgt>
                                        </p:tgtEl>
                                        <p:attrNameLst>
                                          <p:attrName>style.visibility</p:attrName>
                                        </p:attrNameLst>
                                      </p:cBhvr>
                                      <p:to>
                                        <p:strVal val="visible"/>
                                      </p:to>
                                    </p:set>
                                    <p:animEffect transition="in" filter="fade">
                                      <p:cBhvr>
                                        <p:cTn id="36" dur="500"/>
                                        <p:tgtEl>
                                          <p:spTgt spid="8">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Graphic spid="8"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6" name="图片 5">
            <a:extLst>
              <a:ext uri="{FF2B5EF4-FFF2-40B4-BE49-F238E27FC236}">
                <a16:creationId xmlns:a16="http://schemas.microsoft.com/office/drawing/2014/main" id="{9B4C6C85-9731-4873-9728-3ADCB2B71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2598563"/>
            <a:ext cx="4876800" cy="3772111"/>
          </a:xfrm>
          <a:prstGeom prst="rect">
            <a:avLst/>
          </a:prstGeom>
        </p:spPr>
      </p:pic>
    </p:spTree>
    <p:extLst>
      <p:ext uri="{BB962C8B-B14F-4D97-AF65-F5344CB8AC3E}">
        <p14:creationId xmlns:p14="http://schemas.microsoft.com/office/powerpoint/2010/main" val="1252837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377177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1" y="1371600"/>
            <a:ext cx="3530989" cy="711278"/>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2341497"/>
            <a:ext cx="4136354" cy="2477857"/>
          </a:xfrm>
          <a:prstGeom prst="rect">
            <a:avLst/>
          </a:prstGeom>
        </p:spPr>
      </p:pic>
      <p:pic>
        <p:nvPicPr>
          <p:cNvPr id="8" name="图片 7">
            <a:extLst>
              <a:ext uri="{FF2B5EF4-FFF2-40B4-BE49-F238E27FC236}">
                <a16:creationId xmlns:a16="http://schemas.microsoft.com/office/drawing/2014/main" id="{F98F1448-C769-48EB-8457-F97B008DE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6073" y="2638672"/>
            <a:ext cx="2972128" cy="3518288"/>
          </a:xfrm>
          <a:prstGeom prst="rect">
            <a:avLst/>
          </a:prstGeom>
        </p:spPr>
      </p:pic>
      <p:pic>
        <p:nvPicPr>
          <p:cNvPr id="10" name="图片 9">
            <a:extLst>
              <a:ext uri="{FF2B5EF4-FFF2-40B4-BE49-F238E27FC236}">
                <a16:creationId xmlns:a16="http://schemas.microsoft.com/office/drawing/2014/main" id="{CC056916-B3B4-4F51-97A8-0E3CC43C78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5728" y="5220977"/>
            <a:ext cx="2025071" cy="835647"/>
          </a:xfrm>
          <a:prstGeom prst="rect">
            <a:avLst/>
          </a:prstGeom>
        </p:spPr>
      </p:pic>
      <p:cxnSp>
        <p:nvCxnSpPr>
          <p:cNvPr id="12" name="直接箭头连接符 11">
            <a:extLst>
              <a:ext uri="{FF2B5EF4-FFF2-40B4-BE49-F238E27FC236}">
                <a16:creationId xmlns:a16="http://schemas.microsoft.com/office/drawing/2014/main" id="{D7FCDBA0-9F43-416C-B38D-E36995208622}"/>
              </a:ext>
            </a:extLst>
          </p:cNvPr>
          <p:cNvCxnSpPr/>
          <p:nvPr/>
        </p:nvCxnSpPr>
        <p:spPr>
          <a:xfrm>
            <a:off x="5715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内容占位符 2">
            <a:extLst>
              <a:ext uri="{FF2B5EF4-FFF2-40B4-BE49-F238E27FC236}">
                <a16:creationId xmlns:a16="http://schemas.microsoft.com/office/drawing/2014/main" id="{A8DABE59-5159-4207-82A5-BC79BFC5B9AA}"/>
              </a:ext>
            </a:extLst>
          </p:cNvPr>
          <p:cNvSpPr txBox="1">
            <a:spLocks/>
          </p:cNvSpPr>
          <p:nvPr/>
        </p:nvSpPr>
        <p:spPr bwMode="auto">
          <a:xfrm>
            <a:off x="762000" y="1219199"/>
            <a:ext cx="109728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pP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模型：</a:t>
            </a:r>
          </a:p>
          <a:p>
            <a:endParaRPr lang="zh-CN" altLang="en-US" dirty="0">
              <a:latin typeface="微软雅黑" panose="020B0503020204020204" pitchFamily="34" charset="-122"/>
              <a:ea typeface="微软雅黑" panose="020B0503020204020204" pitchFamily="34" charset="-122"/>
            </a:endParaRPr>
          </a:p>
          <a:p>
            <a:pPr marL="154484" lvl="1" indent="0">
              <a:buNone/>
            </a:pPr>
            <a:r>
              <a:rPr lang="zh-CN" altLang="en-US" sz="2000" dirty="0">
                <a:latin typeface="微软雅黑" panose="020B0503020204020204" pitchFamily="34" charset="-122"/>
                <a:ea typeface="微软雅黑" panose="020B0503020204020204" pitchFamily="34" charset="-122"/>
              </a:rPr>
              <a:t>增广权重向量和增广特征向量</a:t>
            </a:r>
          </a:p>
          <a:p>
            <a:pPr lvl="1"/>
            <a:endParaRPr lang="zh-CN" altLang="en-US" sz="2000" dirty="0">
              <a:latin typeface="微软雅黑" panose="020B0503020204020204" pitchFamily="34" charset="-122"/>
              <a:ea typeface="微软雅黑" panose="020B0503020204020204" pitchFamily="34" charset="-122"/>
            </a:endParaRPr>
          </a:p>
          <a:p>
            <a:pPr lvl="1"/>
            <a:endParaRPr lang="zh-CN" altLang="en-US" sz="2000" dirty="0">
              <a:latin typeface="微软雅黑" panose="020B0503020204020204" pitchFamily="34" charset="-122"/>
              <a:ea typeface="微软雅黑" panose="020B0503020204020204" pitchFamily="34" charset="-122"/>
            </a:endParaRPr>
          </a:p>
          <a:p>
            <a:pPr lvl="1"/>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664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499307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319F9-C321-4581-9137-F329632356C2}"/>
              </a:ext>
            </a:extLst>
          </p:cNvPr>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经验风险最小化</a:t>
            </a:r>
          </a:p>
        </p:txBody>
      </p:sp>
    </p:spTree>
    <p:extLst>
      <p:ext uri="{BB962C8B-B14F-4D97-AF65-F5344CB8AC3E}">
        <p14:creationId xmlns:p14="http://schemas.microsoft.com/office/powerpoint/2010/main" val="1253610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E728021-B224-40BC-94A8-4A34B43A3E63}"/>
              </a:ext>
            </a:extLst>
          </p:cNvPr>
          <p:cNvSpPr>
            <a:spLocks noGrp="1"/>
          </p:cNvSpPr>
          <p:nvPr>
            <p:ph idx="1"/>
          </p:nvPr>
        </p:nvSpPr>
        <p:spPr/>
        <p:txBody>
          <a:bodyPr/>
          <a:lstStyle/>
          <a:p>
            <a:r>
              <a:rPr lang="zh-CN" altLang="en-US" dirty="0" smtClean="0"/>
              <a:t>模型（优化</a:t>
            </a:r>
            <a:r>
              <a:rPr lang="en-US" altLang="zh-CN" dirty="0" smtClean="0"/>
              <a:t>w</a:t>
            </a:r>
            <a:r>
              <a:rPr lang="zh-CN" altLang="en-US" dirty="0" smtClean="0"/>
              <a:t>）</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zh-CN" altLang="en-US" dirty="0"/>
          </a:p>
        </p:txBody>
      </p:sp>
      <p:pic>
        <p:nvPicPr>
          <p:cNvPr id="7" name="图片 6">
            <a:extLst>
              <a:ext uri="{FF2B5EF4-FFF2-40B4-BE49-F238E27FC236}">
                <a16:creationId xmlns:a16="http://schemas.microsoft.com/office/drawing/2014/main" id="{86BBA2B6-ED83-4379-B852-D1167446F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400" y="3385911"/>
            <a:ext cx="4370823" cy="2802617"/>
          </a:xfrm>
          <a:prstGeom prst="rect">
            <a:avLst/>
          </a:prstGeom>
        </p:spPr>
      </p:pic>
      <p:grpSp>
        <p:nvGrpSpPr>
          <p:cNvPr id="4" name="组合 3">
            <a:extLst>
              <a:ext uri="{FF2B5EF4-FFF2-40B4-BE49-F238E27FC236}">
                <a16:creationId xmlns:a16="http://schemas.microsoft.com/office/drawing/2014/main" id="{EB1554C9-270B-4CE4-BBF1-FB3A670B4C63}"/>
              </a:ext>
            </a:extLst>
          </p:cNvPr>
          <p:cNvGrpSpPr/>
          <p:nvPr/>
        </p:nvGrpSpPr>
        <p:grpSpPr>
          <a:xfrm>
            <a:off x="3946071" y="1743806"/>
            <a:ext cx="2209800" cy="585964"/>
            <a:chOff x="2895600" y="1617852"/>
            <a:chExt cx="2209800" cy="585964"/>
          </a:xfrm>
        </p:grpSpPr>
        <p:pic>
          <p:nvPicPr>
            <p:cNvPr id="5" name="图片 4">
              <a:extLst>
                <a:ext uri="{FF2B5EF4-FFF2-40B4-BE49-F238E27FC236}">
                  <a16:creationId xmlns:a16="http://schemas.microsoft.com/office/drawing/2014/main" id="{FC999F56-D6C4-4DA3-BB24-EA14A1616E38}"/>
                </a:ext>
              </a:extLst>
            </p:cNvPr>
            <p:cNvPicPr>
              <a:picLocks noChangeAspect="1"/>
            </p:cNvPicPr>
            <p:nvPr/>
          </p:nvPicPr>
          <p:blipFill>
            <a:blip r:embed="rId4"/>
            <a:stretch>
              <a:fillRect/>
            </a:stretch>
          </p:blipFill>
          <p:spPr>
            <a:xfrm>
              <a:off x="2895600" y="1617852"/>
              <a:ext cx="2209800" cy="545181"/>
            </a:xfrm>
            <a:prstGeom prst="rect">
              <a:avLst/>
            </a:prstGeom>
          </p:spPr>
        </p:pic>
        <p:pic>
          <p:nvPicPr>
            <p:cNvPr id="13" name="图片 12">
              <a:extLst>
                <a:ext uri="{FF2B5EF4-FFF2-40B4-BE49-F238E27FC236}">
                  <a16:creationId xmlns:a16="http://schemas.microsoft.com/office/drawing/2014/main" id="{A461D68A-4D78-4500-80A3-8048125EE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1678769"/>
              <a:ext cx="1414128" cy="525047"/>
            </a:xfrm>
            <a:prstGeom prst="rect">
              <a:avLst/>
            </a:prstGeom>
          </p:spPr>
        </p:pic>
      </p:grpSp>
    </p:spTree>
    <p:extLst>
      <p:ext uri="{BB962C8B-B14F-4D97-AF65-F5344CB8AC3E}">
        <p14:creationId xmlns:p14="http://schemas.microsoft.com/office/powerpoint/2010/main" val="1967217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9BF0-5CAB-4941-BFCC-FB6576DC619B}"/>
              </a:ext>
            </a:extLst>
          </p:cNvPr>
          <p:cNvSpPr>
            <a:spLocks noGrp="1"/>
          </p:cNvSpPr>
          <p:nvPr>
            <p:ph type="title"/>
          </p:nvPr>
        </p:nvSpPr>
        <p:spPr/>
        <p:txBody>
          <a:bodyPr/>
          <a:lstStyle/>
          <a:p>
            <a:r>
              <a:rPr lang="zh-CN" altLang="en-US" dirty="0"/>
              <a:t>矩阵</a:t>
            </a:r>
            <a:r>
              <a:rPr lang="zh-CN" altLang="en-US" dirty="0" smtClean="0"/>
              <a:t>微积分（附录</a:t>
            </a:r>
            <a:r>
              <a:rPr lang="en-US" altLang="zh-CN" dirty="0" smtClean="0"/>
              <a:t>B</a:t>
            </a:r>
            <a:r>
              <a:rPr lang="zh-CN" altLang="en-US" dirty="0" smtClean="0"/>
              <a:t>）</a:t>
            </a:r>
            <a:endParaRPr lang="zh-CN" altLang="en-US" dirty="0"/>
          </a:p>
        </p:txBody>
      </p:sp>
      <p:sp>
        <p:nvSpPr>
          <p:cNvPr id="3" name="内容占位符 2">
            <a:extLst>
              <a:ext uri="{FF2B5EF4-FFF2-40B4-BE49-F238E27FC236}">
                <a16:creationId xmlns:a16="http://schemas.microsoft.com/office/drawing/2014/main" id="{35E38650-AFC7-49D1-9450-DFCCD8A302E8}"/>
              </a:ext>
            </a:extLst>
          </p:cNvPr>
          <p:cNvSpPr>
            <a:spLocks noGrp="1"/>
          </p:cNvSpPr>
          <p:nvPr>
            <p:ph idx="1"/>
          </p:nvPr>
        </p:nvSpPr>
        <p:spPr/>
        <p:txBody>
          <a:bodyPr/>
          <a:lstStyle/>
          <a:p>
            <a:r>
              <a:rPr lang="zh-CN" altLang="en-US" dirty="0"/>
              <a:t>标量关于向量的偏导数</a:t>
            </a:r>
            <a:endParaRPr lang="en-US" altLang="zh-CN" dirty="0"/>
          </a:p>
          <a:p>
            <a:endParaRPr lang="en-US" altLang="zh-CN" dirty="0"/>
          </a:p>
          <a:p>
            <a:endParaRPr lang="en-US" altLang="zh-CN" dirty="0"/>
          </a:p>
          <a:p>
            <a:r>
              <a:rPr lang="zh-CN" altLang="en-US" dirty="0"/>
              <a:t>向量关于向量的偏导数</a:t>
            </a:r>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59ED8545-71FB-4E86-8F98-FCE901A6F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0" y="1674989"/>
            <a:ext cx="3429676" cy="1035553"/>
          </a:xfrm>
          <a:prstGeom prst="rect">
            <a:avLst/>
          </a:prstGeom>
        </p:spPr>
      </p:pic>
      <p:pic>
        <p:nvPicPr>
          <p:cNvPr id="9" name="图片 8">
            <a:extLst>
              <a:ext uri="{FF2B5EF4-FFF2-40B4-BE49-F238E27FC236}">
                <a16:creationId xmlns:a16="http://schemas.microsoft.com/office/drawing/2014/main" id="{00D9B588-5ACF-42B0-BB54-72B36B405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474" y="3651144"/>
            <a:ext cx="3812928" cy="2276127"/>
          </a:xfrm>
          <a:prstGeom prst="rect">
            <a:avLst/>
          </a:prstGeom>
        </p:spPr>
      </p:pic>
    </p:spTree>
    <p:extLst>
      <p:ext uri="{BB962C8B-B14F-4D97-AF65-F5344CB8AC3E}">
        <p14:creationId xmlns:p14="http://schemas.microsoft.com/office/powerpoint/2010/main" val="1825264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84999-AE13-4DDC-B3F4-40CBC0775DC5}"/>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A603438-6C17-4B02-9F6A-9585E9EC6A23}"/>
              </a:ext>
            </a:extLst>
          </p:cNvPr>
          <p:cNvSpPr>
            <a:spLocks noGrp="1"/>
          </p:cNvSpPr>
          <p:nvPr>
            <p:ph idx="1"/>
          </p:nvPr>
        </p:nvSpPr>
        <p:spPr/>
        <p:txBody>
          <a:bodyPr/>
          <a:lstStyle/>
          <a:p>
            <a:r>
              <a:rPr lang="zh-CN" altLang="en-US" dirty="0"/>
              <a:t>优化</a:t>
            </a:r>
            <a:endParaRPr lang="en-US" altLang="zh-CN" dirty="0"/>
          </a:p>
          <a:p>
            <a:endParaRPr lang="zh-CN" altLang="en-US" dirty="0"/>
          </a:p>
        </p:txBody>
      </p:sp>
      <p:pic>
        <p:nvPicPr>
          <p:cNvPr id="4" name="图片 3">
            <a:extLst>
              <a:ext uri="{FF2B5EF4-FFF2-40B4-BE49-F238E27FC236}">
                <a16:creationId xmlns:a16="http://schemas.microsoft.com/office/drawing/2014/main" id="{6D36ABDE-713D-464D-886A-93E1DCB42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219200"/>
            <a:ext cx="1981200" cy="1053998"/>
          </a:xfrm>
          <a:prstGeom prst="rect">
            <a:avLst/>
          </a:prstGeom>
        </p:spPr>
      </p:pic>
      <p:pic>
        <p:nvPicPr>
          <p:cNvPr id="5" name="图片 4">
            <a:extLst>
              <a:ext uri="{FF2B5EF4-FFF2-40B4-BE49-F238E27FC236}">
                <a16:creationId xmlns:a16="http://schemas.microsoft.com/office/drawing/2014/main" id="{A638A9C3-9003-4C08-938A-6C70366B4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4657" y="2114736"/>
            <a:ext cx="4153134" cy="1793236"/>
          </a:xfrm>
          <a:prstGeom prst="rect">
            <a:avLst/>
          </a:prstGeom>
        </p:spPr>
      </p:pic>
    </p:spTree>
    <p:custDataLst>
      <p:tags r:id="rId1"/>
    </p:custDataLst>
    <p:extLst>
      <p:ext uri="{BB962C8B-B14F-4D97-AF65-F5344CB8AC3E}">
        <p14:creationId xmlns:p14="http://schemas.microsoft.com/office/powerpoint/2010/main" val="143530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AD4FD-8BC6-4CCE-9A17-4C2521F2AEA0}"/>
              </a:ext>
            </a:extLst>
          </p:cNvPr>
          <p:cNvSpPr>
            <a:spLocks noGrp="1"/>
          </p:cNvSpPr>
          <p:nvPr>
            <p:ph type="title"/>
          </p:nvPr>
        </p:nvSpPr>
        <p:spPr/>
        <p:txBody>
          <a:bodyPr/>
          <a:lstStyle/>
          <a:p>
            <a:r>
              <a:rPr lang="zh-CN" altLang="en-US" dirty="0"/>
              <a:t>结构风险最小化</a:t>
            </a:r>
          </a:p>
        </p:txBody>
      </p:sp>
      <p:sp>
        <p:nvSpPr>
          <p:cNvPr id="3" name="内容占位符 2">
            <a:extLst>
              <a:ext uri="{FF2B5EF4-FFF2-40B4-BE49-F238E27FC236}">
                <a16:creationId xmlns:a16="http://schemas.microsoft.com/office/drawing/2014/main" id="{EDD0F147-8871-48DA-8689-0031FB1813CA}"/>
              </a:ext>
            </a:extLst>
          </p:cNvPr>
          <p:cNvSpPr>
            <a:spLocks noGrp="1"/>
          </p:cNvSpPr>
          <p:nvPr>
            <p:ph idx="1"/>
          </p:nvPr>
        </p:nvSpPr>
        <p:spPr/>
        <p:txBody>
          <a:bodyPr/>
          <a:lstStyle/>
          <a:p>
            <a:r>
              <a:rPr lang="zh-CN" altLang="en-US" dirty="0"/>
              <a:t>结构风险最小化准则</a:t>
            </a:r>
            <a:endParaRPr lang="en-US" altLang="zh-CN" dirty="0"/>
          </a:p>
          <a:p>
            <a:endParaRPr lang="en-US" altLang="zh-CN" dirty="0"/>
          </a:p>
          <a:p>
            <a:endParaRPr lang="en-US" altLang="zh-CN" dirty="0"/>
          </a:p>
          <a:p>
            <a:endParaRPr lang="en-US" altLang="zh-CN" dirty="0"/>
          </a:p>
          <a:p>
            <a:r>
              <a:rPr lang="zh-CN" altLang="en-US" dirty="0"/>
              <a:t>得到</a:t>
            </a:r>
            <a:endParaRPr lang="en-US" altLang="zh-CN" dirty="0"/>
          </a:p>
          <a:p>
            <a:endParaRPr lang="en-US" altLang="zh-CN" dirty="0"/>
          </a:p>
          <a:p>
            <a:endParaRPr lang="en-US" altLang="zh-CN" dirty="0"/>
          </a:p>
          <a:p>
            <a:pPr lvl="1"/>
            <a:r>
              <a:rPr lang="zh-CN" altLang="en-US" dirty="0"/>
              <a:t>岭回归（ </a:t>
            </a:r>
            <a:r>
              <a:rPr lang="en-US" altLang="zh-CN" dirty="0"/>
              <a:t>Ridge Regression </a:t>
            </a:r>
            <a:r>
              <a:rPr lang="zh-CN" altLang="en-US" dirty="0"/>
              <a:t>）</a:t>
            </a:r>
            <a:endParaRPr lang="en-US" altLang="zh-CN" dirty="0"/>
          </a:p>
          <a:p>
            <a:endParaRPr lang="zh-CN" altLang="en-US" dirty="0"/>
          </a:p>
        </p:txBody>
      </p:sp>
      <p:pic>
        <p:nvPicPr>
          <p:cNvPr id="5" name="图片 4">
            <a:extLst>
              <a:ext uri="{FF2B5EF4-FFF2-40B4-BE49-F238E27FC236}">
                <a16:creationId xmlns:a16="http://schemas.microsoft.com/office/drawing/2014/main" id="{C9B5E1EE-067E-4EAA-8E5B-8DCE9FCAA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354" y="1828800"/>
            <a:ext cx="5407291" cy="1219200"/>
          </a:xfrm>
          <a:prstGeom prst="rect">
            <a:avLst/>
          </a:prstGeom>
        </p:spPr>
      </p:pic>
      <p:pic>
        <p:nvPicPr>
          <p:cNvPr id="7" name="图片 6">
            <a:extLst>
              <a:ext uri="{FF2B5EF4-FFF2-40B4-BE49-F238E27FC236}">
                <a16:creationId xmlns:a16="http://schemas.microsoft.com/office/drawing/2014/main" id="{12E5587A-260A-43D6-B666-0A875D433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858" y="4174671"/>
            <a:ext cx="3510306" cy="713031"/>
          </a:xfrm>
          <a:prstGeom prst="rect">
            <a:avLst/>
          </a:prstGeom>
        </p:spPr>
      </p:pic>
    </p:spTree>
    <p:extLst>
      <p:ext uri="{BB962C8B-B14F-4D97-AF65-F5344CB8AC3E}">
        <p14:creationId xmlns:p14="http://schemas.microsoft.com/office/powerpoint/2010/main" val="608321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图像</a:t>
            </a:r>
            <a:r>
              <a:rPr lang="zh-CN" altLang="en-US" dirty="0" smtClean="0"/>
              <a:t>识别</a:t>
            </a:r>
            <a:r>
              <a:rPr lang="en-US" altLang="zh-CN" dirty="0" smtClean="0"/>
              <a:t>-</a:t>
            </a:r>
            <a:r>
              <a:rPr lang="zh-CN" altLang="en-US" dirty="0" smtClean="0"/>
              <a:t>计算机视觉中的世界杯</a:t>
            </a:r>
            <a:endParaRPr lang="zh-TW" altLang="en-US" dirty="0"/>
          </a:p>
        </p:txBody>
      </p:sp>
      <p:pic>
        <p:nvPicPr>
          <p:cNvPr id="3" name="图片 2"/>
          <p:cNvPicPr>
            <a:picLocks noChangeAspect="1"/>
          </p:cNvPicPr>
          <p:nvPr/>
        </p:nvPicPr>
        <p:blipFill>
          <a:blip r:embed="rId3"/>
          <a:stretch>
            <a:fillRect/>
          </a:stretch>
        </p:blipFill>
        <p:spPr>
          <a:xfrm>
            <a:off x="1036810" y="1346200"/>
            <a:ext cx="9825631" cy="4654550"/>
          </a:xfrm>
          <a:prstGeom prst="rect">
            <a:avLst/>
          </a:prstGeom>
        </p:spPr>
      </p:pic>
    </p:spTree>
    <p:extLst>
      <p:ext uri="{BB962C8B-B14F-4D97-AF65-F5344CB8AC3E}">
        <p14:creationId xmlns:p14="http://schemas.microsoft.com/office/powerpoint/2010/main" val="161124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B8FF8-250B-4445-9B97-E32C368C2A5C}"/>
              </a:ext>
            </a:extLst>
          </p:cNvPr>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最大似然估计</a:t>
            </a:r>
          </a:p>
        </p:txBody>
      </p:sp>
    </p:spTree>
    <p:extLst>
      <p:ext uri="{BB962C8B-B14F-4D97-AF65-F5344CB8AC3E}">
        <p14:creationId xmlns:p14="http://schemas.microsoft.com/office/powerpoint/2010/main" val="1851772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68626-A45C-421B-A2CC-68C1235AFE1E}"/>
              </a:ext>
            </a:extLst>
          </p:cNvPr>
          <p:cNvSpPr>
            <a:spLocks noGrp="1"/>
          </p:cNvSpPr>
          <p:nvPr>
            <p:ph type="title"/>
          </p:nvPr>
        </p:nvSpPr>
        <p:spPr/>
        <p:txBody>
          <a:bodyPr/>
          <a:lstStyle/>
          <a:p>
            <a:r>
              <a:rPr lang="zh-CN" altLang="en-US" dirty="0"/>
              <a:t>关于概率的一些基本概念</a:t>
            </a:r>
          </a:p>
        </p:txBody>
      </p:sp>
      <p:sp>
        <p:nvSpPr>
          <p:cNvPr id="3" name="内容占位符 2">
            <a:extLst>
              <a:ext uri="{FF2B5EF4-FFF2-40B4-BE49-F238E27FC236}">
                <a16:creationId xmlns:a16="http://schemas.microsoft.com/office/drawing/2014/main" id="{138CA929-4908-46CD-ACF6-FAEF774C8B89}"/>
              </a:ext>
            </a:extLst>
          </p:cNvPr>
          <p:cNvSpPr>
            <a:spLocks noGrp="1"/>
          </p:cNvSpPr>
          <p:nvPr>
            <p:ph idx="1"/>
          </p:nvPr>
        </p:nvSpPr>
        <p:spPr/>
        <p:txBody>
          <a:bodyPr/>
          <a:lstStyle/>
          <a:p>
            <a:r>
              <a:rPr lang="zh-CN" altLang="en-US" dirty="0"/>
              <a:t>概率（</a:t>
            </a:r>
            <a:r>
              <a:rPr lang="en-US" altLang="zh-CN" dirty="0"/>
              <a:t>Probability</a:t>
            </a:r>
            <a:r>
              <a:rPr lang="zh-CN" altLang="en-US" dirty="0"/>
              <a:t>）</a:t>
            </a:r>
            <a:endParaRPr lang="en-US" altLang="zh-CN" dirty="0"/>
          </a:p>
          <a:p>
            <a:pPr lvl="1"/>
            <a:r>
              <a:rPr lang="zh-CN" altLang="en-US" dirty="0"/>
              <a:t>一个随机事件发生的可能性大小，为</a:t>
            </a:r>
            <a:r>
              <a:rPr lang="en-US" altLang="zh-CN" dirty="0"/>
              <a:t>0</a:t>
            </a:r>
            <a:r>
              <a:rPr lang="zh-CN" altLang="en-US" dirty="0"/>
              <a:t>到</a:t>
            </a:r>
            <a:r>
              <a:rPr lang="en-US" altLang="zh-CN" dirty="0"/>
              <a:t>1</a:t>
            </a:r>
            <a:r>
              <a:rPr lang="zh-CN" altLang="en-US" dirty="0"/>
              <a:t>之间的实数。</a:t>
            </a:r>
            <a:endParaRPr lang="en-US" altLang="zh-CN" dirty="0"/>
          </a:p>
          <a:p>
            <a:r>
              <a:rPr lang="zh-CN" altLang="en-US" dirty="0"/>
              <a:t>随机变量（</a:t>
            </a:r>
            <a:r>
              <a:rPr lang="en-US" altLang="zh-CN" dirty="0"/>
              <a:t>Random Variable</a:t>
            </a:r>
            <a:r>
              <a:rPr lang="zh-CN" altLang="en-US" dirty="0"/>
              <a:t>）</a:t>
            </a:r>
            <a:endParaRPr lang="en-US" altLang="zh-CN" dirty="0"/>
          </a:p>
          <a:p>
            <a:pPr lvl="1"/>
            <a:r>
              <a:rPr lang="zh-CN" altLang="en-US" dirty="0"/>
              <a:t>比如随机掷一个骰子，得到的点数就可以看成一个随机变量</a:t>
            </a:r>
            <a:r>
              <a:rPr lang="en-US" altLang="zh-CN" dirty="0"/>
              <a:t>X</a:t>
            </a:r>
            <a:r>
              <a:rPr lang="zh-CN" altLang="en-US" dirty="0"/>
              <a:t>，其取值为</a:t>
            </a:r>
            <a:r>
              <a:rPr lang="en-US" altLang="zh-CN" dirty="0"/>
              <a:t>{1,2,3,4,5,6}</a:t>
            </a:r>
            <a:r>
              <a:rPr lang="zh-CN" altLang="en-US" dirty="0"/>
              <a:t>。</a:t>
            </a:r>
            <a:endParaRPr lang="en-US" altLang="zh-CN" dirty="0"/>
          </a:p>
          <a:p>
            <a:r>
              <a:rPr lang="zh-CN" altLang="en-US" dirty="0"/>
              <a:t>概率分布（</a:t>
            </a:r>
            <a:r>
              <a:rPr lang="en-US" altLang="zh-CN" dirty="0"/>
              <a:t>Probability Distribution</a:t>
            </a:r>
            <a:r>
              <a:rPr lang="zh-CN" altLang="en-US" dirty="0"/>
              <a:t>）</a:t>
            </a:r>
            <a:endParaRPr lang="en-US" altLang="zh-CN" dirty="0"/>
          </a:p>
          <a:p>
            <a:pPr lvl="1"/>
            <a:r>
              <a:rPr lang="zh-CN" altLang="en-US" dirty="0"/>
              <a:t>一个随机变量</a:t>
            </a:r>
            <a:r>
              <a:rPr lang="en-US" altLang="zh-CN" dirty="0"/>
              <a:t>X</a:t>
            </a:r>
            <a:r>
              <a:rPr lang="zh-CN" altLang="en-US" dirty="0"/>
              <a:t>取每种可能值的概率</a:t>
            </a:r>
            <a:endParaRPr lang="en-US" altLang="zh-CN" dirty="0"/>
          </a:p>
          <a:p>
            <a:pPr lvl="1"/>
            <a:endParaRPr lang="en-US" altLang="zh-CN" dirty="0"/>
          </a:p>
          <a:p>
            <a:pPr lvl="1"/>
            <a:endParaRPr lang="en-US" altLang="zh-CN" dirty="0" smtClean="0"/>
          </a:p>
          <a:p>
            <a:pPr lvl="1"/>
            <a:r>
              <a:rPr lang="zh-CN" altLang="en-US" dirty="0" smtClean="0"/>
              <a:t>并</a:t>
            </a:r>
            <a:r>
              <a:rPr lang="zh-CN" altLang="en-US" dirty="0"/>
              <a:t>满足</a:t>
            </a:r>
            <a:endParaRPr lang="en-US" altLang="zh-CN" dirty="0"/>
          </a:p>
          <a:p>
            <a:pPr lvl="1"/>
            <a:endParaRPr lang="zh-CN" altLang="en-US" dirty="0"/>
          </a:p>
        </p:txBody>
      </p:sp>
      <p:pic>
        <p:nvPicPr>
          <p:cNvPr id="5" name="图片 4">
            <a:extLst>
              <a:ext uri="{FF2B5EF4-FFF2-40B4-BE49-F238E27FC236}">
                <a16:creationId xmlns:a16="http://schemas.microsoft.com/office/drawing/2014/main" id="{9A23F156-D96E-466F-ACDC-072F57FCC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6" y="4830335"/>
            <a:ext cx="5166115" cy="748593"/>
          </a:xfrm>
          <a:prstGeom prst="rect">
            <a:avLst/>
          </a:prstGeom>
        </p:spPr>
      </p:pic>
      <p:pic>
        <p:nvPicPr>
          <p:cNvPr id="7" name="图片 6">
            <a:extLst>
              <a:ext uri="{FF2B5EF4-FFF2-40B4-BE49-F238E27FC236}">
                <a16:creationId xmlns:a16="http://schemas.microsoft.com/office/drawing/2014/main" id="{6B4E0F74-C444-4D48-9B92-34C3C3294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544" y="4830324"/>
            <a:ext cx="1877785" cy="834571"/>
          </a:xfrm>
          <a:prstGeom prst="rect">
            <a:avLst/>
          </a:prstGeom>
        </p:spPr>
      </p:pic>
      <p:pic>
        <p:nvPicPr>
          <p:cNvPr id="9" name="图片 8">
            <a:extLst>
              <a:ext uri="{FF2B5EF4-FFF2-40B4-BE49-F238E27FC236}">
                <a16:creationId xmlns:a16="http://schemas.microsoft.com/office/drawing/2014/main" id="{FC2BC48A-642C-4CB8-B5BD-3B642E0A7F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2416" y="5637267"/>
            <a:ext cx="4434487" cy="814333"/>
          </a:xfrm>
          <a:prstGeom prst="rect">
            <a:avLst/>
          </a:prstGeom>
        </p:spPr>
      </p:pic>
    </p:spTree>
    <p:extLst>
      <p:ext uri="{BB962C8B-B14F-4D97-AF65-F5344CB8AC3E}">
        <p14:creationId xmlns:p14="http://schemas.microsoft.com/office/powerpoint/2010/main" val="1984172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68F84-99F9-4CF6-BD39-B9B9E4785996}"/>
              </a:ext>
            </a:extLst>
          </p:cNvPr>
          <p:cNvSpPr>
            <a:spLocks noGrp="1"/>
          </p:cNvSpPr>
          <p:nvPr>
            <p:ph type="title"/>
          </p:nvPr>
        </p:nvSpPr>
        <p:spPr/>
        <p:txBody>
          <a:bodyPr/>
          <a:lstStyle/>
          <a:p>
            <a:r>
              <a:rPr lang="zh-CN" altLang="en-US"/>
              <a:t>概率的一些基本概念</a:t>
            </a:r>
            <a:endParaRPr lang="zh-CN" altLang="en-US" dirty="0"/>
          </a:p>
        </p:txBody>
      </p:sp>
      <p:sp>
        <p:nvSpPr>
          <p:cNvPr id="3" name="内容占位符 2">
            <a:extLst>
              <a:ext uri="{FF2B5EF4-FFF2-40B4-BE49-F238E27FC236}">
                <a16:creationId xmlns:a16="http://schemas.microsoft.com/office/drawing/2014/main" id="{71549F39-C7A0-4345-8C66-D186757FDDD4}"/>
              </a:ext>
            </a:extLst>
          </p:cNvPr>
          <p:cNvSpPr>
            <a:spLocks noGrp="1"/>
          </p:cNvSpPr>
          <p:nvPr>
            <p:ph idx="1"/>
          </p:nvPr>
        </p:nvSpPr>
        <p:spPr/>
        <p:txBody>
          <a:bodyPr/>
          <a:lstStyle/>
          <a:p>
            <a:r>
              <a:rPr lang="zh-CN" altLang="en-US" dirty="0"/>
              <a:t>伯努利分布（</a:t>
            </a:r>
            <a:r>
              <a:rPr lang="en-US" altLang="zh-CN" dirty="0"/>
              <a:t>Bernoulli Distribution</a:t>
            </a:r>
            <a:r>
              <a:rPr lang="zh-CN" altLang="en-US" dirty="0"/>
              <a:t>）</a:t>
            </a:r>
            <a:endParaRPr lang="en-US" altLang="zh-CN" dirty="0"/>
          </a:p>
          <a:p>
            <a:pPr lvl="1"/>
            <a:r>
              <a:rPr lang="zh-CN" altLang="en-US" dirty="0"/>
              <a:t>在一次试验中，事件</a:t>
            </a:r>
            <a:r>
              <a:rPr lang="en-US" altLang="zh-CN" dirty="0"/>
              <a:t>A</a:t>
            </a:r>
            <a:r>
              <a:rPr lang="zh-CN" altLang="en-US" dirty="0"/>
              <a:t>出现的概率为</a:t>
            </a:r>
            <a:r>
              <a:rPr lang="en-US" altLang="zh-CN" dirty="0"/>
              <a:t>µ</a:t>
            </a:r>
            <a:r>
              <a:rPr lang="zh-CN" altLang="en-US" dirty="0"/>
              <a:t>，不出现的概率为</a:t>
            </a:r>
            <a:r>
              <a:rPr lang="en-US" altLang="zh-CN" dirty="0"/>
              <a:t>1 − µ</a:t>
            </a:r>
            <a:r>
              <a:rPr lang="zh-CN" altLang="en-US" dirty="0"/>
              <a:t>。若用变量</a:t>
            </a:r>
            <a:r>
              <a:rPr lang="en-US" altLang="zh-CN" dirty="0"/>
              <a:t>X </a:t>
            </a:r>
            <a:r>
              <a:rPr lang="zh-CN" altLang="en-US" dirty="0"/>
              <a:t>表示事件</a:t>
            </a:r>
            <a:r>
              <a:rPr lang="en-US" altLang="zh-CN" dirty="0"/>
              <a:t>A</a:t>
            </a:r>
            <a:r>
              <a:rPr lang="zh-CN" altLang="en-US" dirty="0"/>
              <a:t>出现的次数，则</a:t>
            </a:r>
            <a:r>
              <a:rPr lang="en-US" altLang="zh-CN" dirty="0"/>
              <a:t>X </a:t>
            </a:r>
            <a:r>
              <a:rPr lang="zh-CN" altLang="en-US" dirty="0"/>
              <a:t>的取值为</a:t>
            </a:r>
            <a:r>
              <a:rPr lang="en-US" altLang="zh-CN" dirty="0"/>
              <a:t>0</a:t>
            </a:r>
            <a:r>
              <a:rPr lang="zh-CN" altLang="en-US" dirty="0"/>
              <a:t>和</a:t>
            </a:r>
            <a:r>
              <a:rPr lang="en-US" altLang="zh-CN" dirty="0"/>
              <a:t>1</a:t>
            </a:r>
            <a:r>
              <a:rPr lang="zh-CN" altLang="en-US" dirty="0"/>
              <a:t>，其相应的分布为</a:t>
            </a:r>
            <a:endParaRPr lang="en-US" altLang="zh-CN" dirty="0"/>
          </a:p>
          <a:p>
            <a:pPr lvl="1"/>
            <a:endParaRPr lang="en-US" altLang="zh-CN" dirty="0"/>
          </a:p>
          <a:p>
            <a:endParaRPr lang="en-US" altLang="zh-CN" dirty="0"/>
          </a:p>
          <a:p>
            <a:r>
              <a:rPr lang="zh-CN" altLang="en-US" dirty="0"/>
              <a:t>二项分布（</a:t>
            </a:r>
            <a:r>
              <a:rPr lang="en-US" altLang="zh-CN" dirty="0"/>
              <a:t>Binomial Distribution</a:t>
            </a:r>
            <a:r>
              <a:rPr lang="zh-CN" altLang="en-US" dirty="0"/>
              <a:t>）</a:t>
            </a:r>
            <a:endParaRPr lang="en-US" altLang="zh-CN" dirty="0"/>
          </a:p>
          <a:p>
            <a:pPr lvl="1"/>
            <a:r>
              <a:rPr lang="zh-CN" altLang="en-US" dirty="0"/>
              <a:t>在</a:t>
            </a:r>
            <a:r>
              <a:rPr lang="en-US" altLang="zh-CN" dirty="0"/>
              <a:t>n</a:t>
            </a:r>
            <a:r>
              <a:rPr lang="zh-CN" altLang="en-US" dirty="0"/>
              <a:t>次伯努利分布中，若以变量</a:t>
            </a:r>
            <a:r>
              <a:rPr lang="en-US" altLang="zh-CN" dirty="0"/>
              <a:t>X </a:t>
            </a:r>
            <a:r>
              <a:rPr lang="zh-CN" altLang="en-US" dirty="0"/>
              <a:t>表示事件</a:t>
            </a:r>
            <a:r>
              <a:rPr lang="en-US" altLang="zh-CN" dirty="0"/>
              <a:t>A</a:t>
            </a:r>
            <a:r>
              <a:rPr lang="zh-CN" altLang="en-US" dirty="0"/>
              <a:t>出现的次数，则</a:t>
            </a:r>
            <a:r>
              <a:rPr lang="en-US" altLang="zh-CN" dirty="0"/>
              <a:t>X </a:t>
            </a:r>
            <a:r>
              <a:rPr lang="zh-CN" altLang="en-US" dirty="0"/>
              <a:t>的取值为</a:t>
            </a:r>
            <a:r>
              <a:rPr lang="en-US" altLang="zh-CN" dirty="0"/>
              <a:t>{0,… ,n}</a:t>
            </a:r>
            <a:r>
              <a:rPr lang="zh-CN" altLang="en-US" dirty="0"/>
              <a:t>，其相应的分布</a:t>
            </a:r>
          </a:p>
        </p:txBody>
      </p:sp>
      <p:pic>
        <p:nvPicPr>
          <p:cNvPr id="5" name="图片 4">
            <a:extLst>
              <a:ext uri="{FF2B5EF4-FFF2-40B4-BE49-F238E27FC236}">
                <a16:creationId xmlns:a16="http://schemas.microsoft.com/office/drawing/2014/main" id="{2A60BF20-D777-4575-8720-4CE69CB68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14600"/>
            <a:ext cx="3456263" cy="780446"/>
          </a:xfrm>
          <a:prstGeom prst="rect">
            <a:avLst/>
          </a:prstGeom>
        </p:spPr>
      </p:pic>
      <p:pic>
        <p:nvPicPr>
          <p:cNvPr id="11" name="图片 10">
            <a:extLst>
              <a:ext uri="{FF2B5EF4-FFF2-40B4-BE49-F238E27FC236}">
                <a16:creationId xmlns:a16="http://schemas.microsoft.com/office/drawing/2014/main" id="{41EC19EA-D9BA-457C-9F2A-4BFFEA3FD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028" y="4824112"/>
            <a:ext cx="5486544" cy="745691"/>
          </a:xfrm>
          <a:prstGeom prst="rect">
            <a:avLst/>
          </a:prstGeom>
        </p:spPr>
      </p:pic>
      <p:sp>
        <p:nvSpPr>
          <p:cNvPr id="12" name="矩形 11">
            <a:extLst>
              <a:ext uri="{FF2B5EF4-FFF2-40B4-BE49-F238E27FC236}">
                <a16:creationId xmlns:a16="http://schemas.microsoft.com/office/drawing/2014/main" id="{C8B8D7D3-720A-4014-9AEB-EEDF7920BE47}"/>
              </a:ext>
            </a:extLst>
          </p:cNvPr>
          <p:cNvSpPr/>
          <p:nvPr/>
        </p:nvSpPr>
        <p:spPr>
          <a:xfrm>
            <a:off x="4645360" y="5569803"/>
            <a:ext cx="6273012" cy="830997"/>
          </a:xfrm>
          <a:prstGeom prst="rect">
            <a:avLst/>
          </a:prstGeom>
        </p:spPr>
        <p:txBody>
          <a:bodyPr wrap="square">
            <a:spAutoFit/>
          </a:bodyPr>
          <a:lstStyle/>
          <a:p>
            <a:r>
              <a:rPr lang="zh-CN" altLang="en-US" sz="2400" dirty="0">
                <a:solidFill>
                  <a:srgbClr val="EB641B"/>
                </a:solidFill>
                <a:latin typeface="微软雅黑" panose="020B0503020204020204" pitchFamily="34" charset="-122"/>
                <a:ea typeface="微软雅黑" panose="020B0503020204020204" pitchFamily="34" charset="-122"/>
              </a:rPr>
              <a:t>二项式系数，表示从n个元素中取出k个元素而不考虑其顺序的组合的总数。</a:t>
            </a:r>
          </a:p>
        </p:txBody>
      </p:sp>
    </p:spTree>
    <p:extLst>
      <p:ext uri="{BB962C8B-B14F-4D97-AF65-F5344CB8AC3E}">
        <p14:creationId xmlns:p14="http://schemas.microsoft.com/office/powerpoint/2010/main" val="1720894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37876-D7C4-4675-BBC9-DF30D849B1FB}"/>
              </a:ext>
            </a:extLst>
          </p:cNvPr>
          <p:cNvSpPr>
            <a:spLocks noGrp="1"/>
          </p:cNvSpPr>
          <p:nvPr>
            <p:ph type="title"/>
          </p:nvPr>
        </p:nvSpPr>
        <p:spPr/>
        <p:txBody>
          <a:bodyPr/>
          <a:lstStyle/>
          <a:p>
            <a:r>
              <a:rPr lang="zh-CN" altLang="en-US" dirty="0"/>
              <a:t>概率的一些基本概念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001CD4-3AA8-4F3C-A8A1-5A118523874D}"/>
                  </a:ext>
                </a:extLst>
              </p:cNvPr>
              <p:cNvSpPr>
                <a:spLocks noGrp="1"/>
              </p:cNvSpPr>
              <p:nvPr>
                <p:ph idx="1"/>
              </p:nvPr>
            </p:nvSpPr>
            <p:spPr/>
            <p:txBody>
              <a:bodyPr/>
              <a:lstStyle/>
              <a:p>
                <a:r>
                  <a:rPr lang="zh-CN" altLang="en-US" dirty="0"/>
                  <a:t>连续随机变量 𝑌 的概率分布一般用概率密度函数（ </a:t>
                </a:r>
                <a:r>
                  <a:rPr lang="en-US" altLang="zh-CN" dirty="0"/>
                  <a:t>Probability Density Function </a:t>
                </a:r>
                <a:r>
                  <a:rPr lang="zh-CN" altLang="en-US" dirty="0"/>
                  <a:t>， </a:t>
                </a:r>
                <a:r>
                  <a:rPr lang="en-US" altLang="zh-CN" dirty="0"/>
                  <a:t>PDF </a:t>
                </a:r>
                <a:r>
                  <a:rPr lang="zh-CN" altLang="en-US" dirty="0"/>
                  <a:t>）</a:t>
                </a:r>
                <a14:m>
                  <m:oMath xmlns:m="http://schemas.openxmlformats.org/officeDocument/2006/math">
                    <m:r>
                      <a:rPr lang="en-US" altLang="zh-CN" b="0" i="1" smtClean="0">
                        <a:latin typeface="Cambria Math" panose="02040503050406030204" pitchFamily="18" charset="0"/>
                        <a:ea typeface="STIX Two Math" panose="02020603050405020304" pitchFamily="18" charset="0"/>
                        <a:cs typeface="STIX Two Math" panose="02020603050405020304" pitchFamily="18" charset="0"/>
                      </a:rPr>
                      <m:t>𝑝</m:t>
                    </m:r>
                    <m:r>
                      <a:rPr lang="en-US" altLang="zh-CN" b="0" i="1" smtClean="0">
                        <a:latin typeface="Cambria Math" panose="02040503050406030204" pitchFamily="18" charset="0"/>
                        <a:ea typeface="STIX Two Math" panose="02020603050405020304" pitchFamily="18" charset="0"/>
                        <a:cs typeface="STIX Two Math" panose="02020603050405020304" pitchFamily="18" charset="0"/>
                      </a:rPr>
                      <m:t>(</m:t>
                    </m:r>
                    <m:r>
                      <a:rPr lang="en-US" altLang="zh-CN" b="0" i="1" smtClean="0">
                        <a:latin typeface="Cambria Math" panose="02040503050406030204" pitchFamily="18" charset="0"/>
                        <a:ea typeface="STIX Two Math" panose="02020603050405020304" pitchFamily="18" charset="0"/>
                        <a:cs typeface="STIX Two Math" panose="02020603050405020304" pitchFamily="18" charset="0"/>
                      </a:rPr>
                      <m:t>𝑥</m:t>
                    </m:r>
                    <m:r>
                      <a:rPr lang="en-US" altLang="zh-CN" b="0" i="1" smtClean="0">
                        <a:latin typeface="Cambria Math" panose="02040503050406030204" pitchFamily="18" charset="0"/>
                        <a:ea typeface="STIX Two Math" panose="02020603050405020304" pitchFamily="18" charset="0"/>
                        <a:cs typeface="STIX Two Math" panose="02020603050405020304" pitchFamily="18" charset="0"/>
                      </a:rPr>
                      <m:t>)</m:t>
                    </m:r>
                  </m:oMath>
                </a14:m>
                <a:r>
                  <a:rPr lang="en-US" altLang="zh-CN" dirty="0"/>
                  <a:t> </a:t>
                </a:r>
                <a:r>
                  <a:rPr lang="zh-CN" altLang="en-US" dirty="0"/>
                  <a:t>来描述。</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高斯分布（</a:t>
                </a:r>
                <a:r>
                  <a:rPr lang="en-US" altLang="zh-CN" dirty="0"/>
                  <a:t>Gaussian Distribution</a:t>
                </a:r>
                <a:r>
                  <a:rPr lang="zh-CN" altLang="en-US" dirty="0"/>
                  <a:t>）</a:t>
                </a:r>
              </a:p>
            </p:txBody>
          </p:sp>
        </mc:Choice>
        <mc:Fallback xmlns="">
          <p:sp>
            <p:nvSpPr>
              <p:cNvPr id="3" name="内容占位符 2">
                <a:extLst>
                  <a:ext uri="{FF2B5EF4-FFF2-40B4-BE49-F238E27FC236}">
                    <a16:creationId xmlns:a16="http://schemas.microsoft.com/office/drawing/2014/main" id="{C0001CD4-3AA8-4F3C-A8A1-5A118523874D}"/>
                  </a:ext>
                </a:extLst>
              </p:cNvPr>
              <p:cNvSpPr>
                <a:spLocks noGrp="1" noRot="1" noChangeAspect="1" noMove="1" noResize="1" noEditPoints="1" noAdjustHandles="1" noChangeArrowheads="1" noChangeShapeType="1" noTextEdit="1"/>
              </p:cNvSpPr>
              <p:nvPr>
                <p:ph sz="quarter" idx="1"/>
              </p:nvPr>
            </p:nvSpPr>
            <p:spPr>
              <a:blipFill>
                <a:blip r:embed="rId4"/>
                <a:stretch>
                  <a:fillRect l="-556" t="-160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93672E7-C8F7-4219-9112-F4E17A4BAF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2674" y="3432619"/>
            <a:ext cx="3728423" cy="2968181"/>
          </a:xfrm>
          <a:prstGeom prst="rect">
            <a:avLst/>
          </a:prstGeom>
        </p:spPr>
      </p:pic>
      <p:pic>
        <p:nvPicPr>
          <p:cNvPr id="7" name="图片 6">
            <a:extLst>
              <a:ext uri="{FF2B5EF4-FFF2-40B4-BE49-F238E27FC236}">
                <a16:creationId xmlns:a16="http://schemas.microsoft.com/office/drawing/2014/main" id="{BE43C62B-E884-416D-BAFB-E57A95D3C2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0946" y="4904354"/>
            <a:ext cx="3592436" cy="944044"/>
          </a:xfrm>
          <a:prstGeom prst="rect">
            <a:avLst/>
          </a:prstGeom>
        </p:spPr>
      </p:pic>
      <p:pic>
        <p:nvPicPr>
          <p:cNvPr id="9" name="图片 8">
            <a:extLst>
              <a:ext uri="{FF2B5EF4-FFF2-40B4-BE49-F238E27FC236}">
                <a16:creationId xmlns:a16="http://schemas.microsoft.com/office/drawing/2014/main" id="{A2E91332-AF85-41B4-A2FF-BD0CE150B4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4556" y="5181600"/>
            <a:ext cx="1632473" cy="557934"/>
          </a:xfrm>
          <a:prstGeom prst="rect">
            <a:avLst/>
          </a:prstGeom>
        </p:spPr>
      </p:pic>
      <p:pic>
        <p:nvPicPr>
          <p:cNvPr id="11" name="图片 10">
            <a:extLst>
              <a:ext uri="{FF2B5EF4-FFF2-40B4-BE49-F238E27FC236}">
                <a16:creationId xmlns:a16="http://schemas.microsoft.com/office/drawing/2014/main" id="{41FC6C29-DF85-46C0-92B8-05622B6291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1000" y="2286000"/>
            <a:ext cx="2743200" cy="944044"/>
          </a:xfrm>
          <a:prstGeom prst="rect">
            <a:avLst/>
          </a:prstGeom>
        </p:spPr>
      </p:pic>
    </p:spTree>
    <p:extLst>
      <p:ext uri="{BB962C8B-B14F-4D97-AF65-F5344CB8AC3E}">
        <p14:creationId xmlns:p14="http://schemas.microsoft.com/office/powerpoint/2010/main" val="673287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719B1-EEF7-41B4-BC49-FD0AE54A4AA1}"/>
              </a:ext>
            </a:extLst>
          </p:cNvPr>
          <p:cNvSpPr>
            <a:spLocks noGrp="1"/>
          </p:cNvSpPr>
          <p:nvPr>
            <p:ph type="title"/>
          </p:nvPr>
        </p:nvSpPr>
        <p:spPr/>
        <p:txBody>
          <a:bodyPr/>
          <a:lstStyle/>
          <a:p>
            <a:r>
              <a:rPr lang="zh-CN" altLang="en-US" dirty="0"/>
              <a:t>概率的一些基本概念</a:t>
            </a:r>
          </a:p>
        </p:txBody>
      </p:sp>
      <p:sp>
        <p:nvSpPr>
          <p:cNvPr id="3" name="内容占位符 2">
            <a:extLst>
              <a:ext uri="{FF2B5EF4-FFF2-40B4-BE49-F238E27FC236}">
                <a16:creationId xmlns:a16="http://schemas.microsoft.com/office/drawing/2014/main" id="{B228BC64-F955-4DE7-997B-488E693E6911}"/>
              </a:ext>
            </a:extLst>
          </p:cNvPr>
          <p:cNvSpPr>
            <a:spLocks noGrp="1"/>
          </p:cNvSpPr>
          <p:nvPr>
            <p:ph idx="1"/>
          </p:nvPr>
        </p:nvSpPr>
        <p:spPr/>
        <p:txBody>
          <a:bodyPr/>
          <a:lstStyle/>
          <a:p>
            <a:r>
              <a:rPr lang="zh-CN" altLang="en-US" dirty="0"/>
              <a:t>条件概率（</a:t>
            </a:r>
            <a:r>
              <a:rPr lang="en-US" altLang="zh-CN" dirty="0"/>
              <a:t>Conditional Probability</a:t>
            </a:r>
            <a:r>
              <a:rPr lang="zh-CN" altLang="en-US" dirty="0"/>
              <a:t>）</a:t>
            </a:r>
            <a:endParaRPr lang="en-US" altLang="zh-CN" dirty="0"/>
          </a:p>
          <a:p>
            <a:pPr lvl="1"/>
            <a:r>
              <a:rPr lang="zh-CN" altLang="en-US" dirty="0"/>
              <a:t>对于离散随机向量</a:t>
            </a:r>
            <a:r>
              <a:rPr lang="en-US" altLang="zh-CN" dirty="0"/>
              <a:t>(X</a:t>
            </a:r>
            <a:r>
              <a:rPr lang="en-US" altLang="zh-CN" dirty="0" smtClean="0"/>
              <a:t>, Y </a:t>
            </a:r>
            <a:r>
              <a:rPr lang="en-US" altLang="zh-CN" dirty="0"/>
              <a:t>)</a:t>
            </a:r>
            <a:r>
              <a:rPr lang="zh-CN" altLang="en-US" dirty="0"/>
              <a:t>，已知</a:t>
            </a:r>
            <a:r>
              <a:rPr lang="en-US" altLang="zh-CN" dirty="0"/>
              <a:t>X = x</a:t>
            </a:r>
            <a:r>
              <a:rPr lang="zh-CN" altLang="en-US" dirty="0"/>
              <a:t>的条件下，随机变量</a:t>
            </a:r>
            <a:r>
              <a:rPr lang="en-US" altLang="zh-CN" dirty="0"/>
              <a:t>Y = y</a:t>
            </a:r>
            <a:r>
              <a:rPr lang="zh-CN" altLang="en-US" dirty="0"/>
              <a:t>的条件概率为：</a:t>
            </a:r>
            <a:endParaRPr lang="en-US" altLang="zh-CN" dirty="0"/>
          </a:p>
          <a:p>
            <a:pPr lvl="1"/>
            <a:endParaRPr lang="en-US" altLang="zh-CN" dirty="0"/>
          </a:p>
          <a:p>
            <a:pPr lvl="1"/>
            <a:endParaRPr lang="en-US" altLang="zh-CN" dirty="0" smtClean="0"/>
          </a:p>
          <a:p>
            <a:pPr lvl="1"/>
            <a:endParaRPr lang="en-US" altLang="zh-CN" dirty="0"/>
          </a:p>
          <a:p>
            <a:r>
              <a:rPr lang="zh-CN" altLang="en-US" dirty="0"/>
              <a:t>贝叶斯公式</a:t>
            </a:r>
            <a:endParaRPr lang="en-US" altLang="zh-CN" dirty="0"/>
          </a:p>
          <a:p>
            <a:pPr lvl="1"/>
            <a:r>
              <a:rPr lang="zh-CN" altLang="en-US" dirty="0"/>
              <a:t>两个条件概率</a:t>
            </a:r>
            <a:r>
              <a:rPr lang="en-US" altLang="zh-CN" dirty="0"/>
              <a:t>p(</a:t>
            </a:r>
            <a:r>
              <a:rPr lang="en-US" altLang="zh-CN" dirty="0" err="1"/>
              <a:t>y|x</a:t>
            </a:r>
            <a:r>
              <a:rPr lang="en-US" altLang="zh-CN" dirty="0"/>
              <a:t>)</a:t>
            </a:r>
            <a:r>
              <a:rPr lang="zh-CN" altLang="en-US" dirty="0"/>
              <a:t>和</a:t>
            </a:r>
            <a:r>
              <a:rPr lang="en-US" altLang="zh-CN" dirty="0"/>
              <a:t>p(</a:t>
            </a:r>
            <a:r>
              <a:rPr lang="en-US" altLang="zh-CN" dirty="0" err="1"/>
              <a:t>x|y</a:t>
            </a:r>
            <a:r>
              <a:rPr lang="en-US" altLang="zh-CN" dirty="0"/>
              <a:t>)</a:t>
            </a:r>
            <a:r>
              <a:rPr lang="zh-CN" altLang="en-US" dirty="0"/>
              <a:t>之间的关系</a:t>
            </a:r>
          </a:p>
        </p:txBody>
      </p:sp>
      <p:pic>
        <p:nvPicPr>
          <p:cNvPr id="7" name="图片 6">
            <a:extLst>
              <a:ext uri="{FF2B5EF4-FFF2-40B4-BE49-F238E27FC236}">
                <a16:creationId xmlns:a16="http://schemas.microsoft.com/office/drawing/2014/main" id="{FB3310A4-6EB4-4F21-B0A6-B469945A1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915" y="2378530"/>
            <a:ext cx="5311072" cy="1039584"/>
          </a:xfrm>
          <a:prstGeom prst="rect">
            <a:avLst/>
          </a:prstGeom>
        </p:spPr>
      </p:pic>
      <p:pic>
        <p:nvPicPr>
          <p:cNvPr id="9" name="图片 8">
            <a:extLst>
              <a:ext uri="{FF2B5EF4-FFF2-40B4-BE49-F238E27FC236}">
                <a16:creationId xmlns:a16="http://schemas.microsoft.com/office/drawing/2014/main" id="{C71C2A67-8681-4496-A37A-66F100E3B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9116" y="4991098"/>
            <a:ext cx="3656131" cy="1099457"/>
          </a:xfrm>
          <a:prstGeom prst="rect">
            <a:avLst/>
          </a:prstGeom>
        </p:spPr>
      </p:pic>
    </p:spTree>
    <p:extLst>
      <p:ext uri="{BB962C8B-B14F-4D97-AF65-F5344CB8AC3E}">
        <p14:creationId xmlns:p14="http://schemas.microsoft.com/office/powerpoint/2010/main" val="2043085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似然（</a:t>
            </a:r>
            <a:r>
              <a:rPr lang="en-US" altLang="zh-CN" sz="3200" dirty="0"/>
              <a:t>Likelihood</a:t>
            </a:r>
            <a:r>
              <a:rPr lang="zh-CN" altLang="en-US" sz="3200" dirty="0"/>
              <a:t>）</a:t>
            </a:r>
          </a:p>
        </p:txBody>
      </p:sp>
      <p:pic>
        <p:nvPicPr>
          <p:cNvPr id="5" name="Content Placeholder 4">
            <a:extLst>
              <a:ext uri="{FF2B5EF4-FFF2-40B4-BE49-F238E27FC236}">
                <a16:creationId xmlns:a16="http://schemas.microsoft.com/office/drawing/2014/main" id="{C15BF037-B6EF-4C71-BC80-4C09C5D92C2B}"/>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a:xfrm>
            <a:off x="4163787" y="1577218"/>
            <a:ext cx="3613826" cy="883528"/>
          </a:xfrm>
          <a:prstGeom prst="rect">
            <a:avLst/>
          </a:prstGeom>
          <a:gradFill rotWithShape="1">
            <a:gsLst>
              <a:gs pos="0">
                <a:srgbClr val="0064C8"/>
              </a:gs>
              <a:gs pos="100000">
                <a:srgbClr val="FFFFFF"/>
              </a:gs>
            </a:gsLst>
            <a:lin ang="5400000" scaled="1"/>
          </a:gradFill>
          <a:extLst>
            <a:ext uri="{91240B29-F687-4F45-9708-019B960494DF}">
              <a14:hiddenLine xmlns:a14="http://schemas.microsoft.com/office/drawing/2010/main" w="9525" cap="flat" algn="ctr">
                <a:solidFill>
                  <a:srgbClr val="000000"/>
                </a:solidFill>
                <a:round/>
                <a:headEnd type="none" w="med" len="med"/>
                <a:tailEnd type="none" w="med" len="med"/>
              </a14:hiddenLine>
            </a:ext>
          </a:extLst>
        </p:spPr>
      </p:pic>
      <mc:AlternateContent xmlns:mc="http://schemas.openxmlformats.org/markup-compatibility/2006" xmlns:a14="http://schemas.microsoft.com/office/drawing/2010/main">
        <mc:Choice Requires="a14">
          <p:sp>
            <p:nvSpPr>
              <p:cNvPr id="7" name="TextBox 5">
                <a:extLst>
                  <a:ext uri="{FF2B5EF4-FFF2-40B4-BE49-F238E27FC236}">
                    <a16:creationId xmlns:a16="http://schemas.microsoft.com/office/drawing/2014/main" id="{FDB506EB-1553-4F3E-B3F1-E67DD0A08E4E}"/>
                  </a:ext>
                </a:extLst>
              </p:cNvPr>
              <p:cNvSpPr txBox="1">
                <a:spLocks noChangeArrowheads="1"/>
              </p:cNvSpPr>
              <p:nvPr/>
            </p:nvSpPr>
            <p:spPr bwMode="auto">
              <a:xfrm>
                <a:off x="3733800" y="4870285"/>
                <a:ext cx="559117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defRPr sz="3200" b="1">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2400" b="0" dirty="0"/>
                  <a:t>posterior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GB" altLang="zh-CN" sz="2400" b="0" dirty="0">
                    <a:sym typeface="Symbol" panose="05050102010706020507" pitchFamily="18" charset="2"/>
                  </a:rPr>
                  <a:t> likelihood × prior</a:t>
                </a:r>
                <a:endParaRPr lang="en-GB" altLang="zh-CN" sz="2400" b="0" dirty="0"/>
              </a:p>
            </p:txBody>
          </p:sp>
        </mc:Choice>
        <mc:Fallback xmlns="">
          <p:sp>
            <p:nvSpPr>
              <p:cNvPr id="7" name="TextBox 5">
                <a:extLst>
                  <a:ext uri="{FF2B5EF4-FFF2-40B4-BE49-F238E27FC236}">
                    <a16:creationId xmlns:a16="http://schemas.microsoft.com/office/drawing/2014/main" id="{FDB506EB-1553-4F3E-B3F1-E67DD0A08E4E}"/>
                  </a:ext>
                </a:extLst>
              </p:cNvPr>
              <p:cNvSpPr txBox="1">
                <a:spLocks noRot="1" noChangeAspect="1" noMove="1" noResize="1" noEditPoints="1" noAdjustHandles="1" noChangeArrowheads="1" noChangeShapeType="1" noTextEdit="1"/>
              </p:cNvSpPr>
              <p:nvPr/>
            </p:nvSpPr>
            <p:spPr bwMode="auto">
              <a:xfrm>
                <a:off x="3733800" y="4870285"/>
                <a:ext cx="5591175" cy="461665"/>
              </a:xfrm>
              <a:prstGeom prst="rect">
                <a:avLst/>
              </a:prstGeom>
              <a:blipFill>
                <a:blip r:embed="rId6"/>
                <a:stretch>
                  <a:fillRect t="-11842"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9C6DF8E-BEDE-43E1-AE0A-D4EF3E8BE687}"/>
                  </a:ext>
                </a:extLst>
              </p:cNvPr>
              <p:cNvSpPr txBox="1"/>
              <p:nvPr/>
            </p:nvSpPr>
            <p:spPr>
              <a:xfrm>
                <a:off x="3628653" y="3048000"/>
                <a:ext cx="394787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𝑝</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𝑋</m:t>
                          </m:r>
                        </m:e>
                        <m:e>
                          <m:r>
                            <a:rPr lang="en-US" altLang="zh-CN" sz="3200" b="0" i="1" smtClean="0">
                              <a:latin typeface="Cambria Math" panose="02040503050406030204" pitchFamily="18" charset="0"/>
                            </a:rPr>
                            <m:t>𝑌</m:t>
                          </m:r>
                        </m:e>
                      </m:d>
                      <m:r>
                        <a:rPr lang="en-US" altLang="zh-CN" sz="3200" i="1">
                          <a:latin typeface="Cambria Math" panose="02040503050406030204" pitchFamily="18" charset="0"/>
                          <a:ea typeface="Cambria Math" panose="02040503050406030204" pitchFamily="18" charset="0"/>
                        </a:rPr>
                        <m:t>∝</m:t>
                      </m:r>
                      <m:r>
                        <a:rPr lang="en-US" altLang="zh-CN" sz="3200" b="0" i="1" smtClean="0">
                          <a:solidFill>
                            <a:srgbClr val="FF0000"/>
                          </a:solidFill>
                          <a:latin typeface="Cambria Math" panose="02040503050406030204" pitchFamily="18" charset="0"/>
                          <a:ea typeface="Cambria Math" panose="02040503050406030204" pitchFamily="18" charset="0"/>
                        </a:rPr>
                        <m:t>𝑝</m:t>
                      </m:r>
                      <m:d>
                        <m:dPr>
                          <m:ctrlPr>
                            <a:rPr lang="en-US" altLang="zh-CN" sz="3200" b="0" i="1" smtClean="0">
                              <a:solidFill>
                                <a:srgbClr val="FF0000"/>
                              </a:solidFill>
                              <a:latin typeface="Cambria Math" panose="02040503050406030204" pitchFamily="18" charset="0"/>
                              <a:ea typeface="Cambria Math" panose="02040503050406030204" pitchFamily="18" charset="0"/>
                            </a:rPr>
                          </m:ctrlPr>
                        </m:dPr>
                        <m:e>
                          <m:r>
                            <a:rPr lang="en-US" altLang="zh-CN" sz="3200" b="0" i="1" smtClean="0">
                              <a:solidFill>
                                <a:srgbClr val="FF0000"/>
                              </a:solidFill>
                              <a:latin typeface="Cambria Math" panose="02040503050406030204" pitchFamily="18" charset="0"/>
                              <a:ea typeface="Cambria Math" panose="02040503050406030204" pitchFamily="18" charset="0"/>
                            </a:rPr>
                            <m:t>𝑌</m:t>
                          </m:r>
                        </m:e>
                        <m:e>
                          <m:r>
                            <m:rPr>
                              <m:sty m:val="p"/>
                            </m:rPr>
                            <a:rPr lang="en-US" altLang="zh-CN" sz="3200" i="1">
                              <a:solidFill>
                                <a:srgbClr val="FF0000"/>
                              </a:solidFill>
                              <a:latin typeface="Cambria Math" panose="02040503050406030204" pitchFamily="18" charset="0"/>
                              <a:ea typeface="Cambria Math" panose="02040503050406030204" pitchFamily="18" charset="0"/>
                            </a:rPr>
                            <m:t>X</m:t>
                          </m:r>
                        </m:e>
                      </m:d>
                      <m:r>
                        <a:rPr lang="en-US" altLang="zh-CN" sz="3200" b="0" i="1" smtClean="0">
                          <a:latin typeface="Cambria Math" panose="02040503050406030204" pitchFamily="18" charset="0"/>
                          <a:ea typeface="Cambria Math" panose="02040503050406030204" pitchFamily="18" charset="0"/>
                        </a:rPr>
                        <m:t>𝑝</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𝑋</m:t>
                      </m:r>
                      <m:r>
                        <a:rPr lang="en-US" altLang="zh-CN" sz="3200" b="0" i="1" smtClean="0">
                          <a:latin typeface="Cambria Math" panose="02040503050406030204" pitchFamily="18" charset="0"/>
                          <a:ea typeface="Cambria Math" panose="02040503050406030204" pitchFamily="18" charset="0"/>
                        </a:rPr>
                        <m:t>)</m:t>
                      </m:r>
                    </m:oMath>
                  </m:oMathPara>
                </a14:m>
                <a:endParaRPr lang="zh-CN" altLang="en-US" sz="3200" dirty="0"/>
              </a:p>
            </p:txBody>
          </p:sp>
        </mc:Choice>
        <mc:Fallback xmlns="">
          <p:sp>
            <p:nvSpPr>
              <p:cNvPr id="3" name="文本框 2">
                <a:extLst>
                  <a:ext uri="{FF2B5EF4-FFF2-40B4-BE49-F238E27FC236}">
                    <a16:creationId xmlns:a16="http://schemas.microsoft.com/office/drawing/2014/main" id="{29C6DF8E-BEDE-43E1-AE0A-D4EF3E8BE687}"/>
                  </a:ext>
                </a:extLst>
              </p:cNvPr>
              <p:cNvSpPr txBox="1">
                <a:spLocks noRot="1" noChangeAspect="1" noMove="1" noResize="1" noEditPoints="1" noAdjustHandles="1" noChangeArrowheads="1" noChangeShapeType="1" noTextEdit="1"/>
              </p:cNvSpPr>
              <p:nvPr/>
            </p:nvSpPr>
            <p:spPr>
              <a:xfrm>
                <a:off x="3628653" y="3048000"/>
                <a:ext cx="3947876" cy="492443"/>
              </a:xfrm>
              <a:prstGeom prst="rect">
                <a:avLst/>
              </a:prstGeom>
              <a:blipFill>
                <a:blip r:embed="rId7"/>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739289E9-AE99-47C9-A098-91845F91F667}"/>
              </a:ext>
            </a:extLst>
          </p:cNvPr>
          <p:cNvSpPr/>
          <p:nvPr/>
        </p:nvSpPr>
        <p:spPr>
          <a:xfrm>
            <a:off x="5533653" y="3633218"/>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9" name="矩形 8">
            <a:extLst>
              <a:ext uri="{FF2B5EF4-FFF2-40B4-BE49-F238E27FC236}">
                <a16:creationId xmlns:a16="http://schemas.microsoft.com/office/drawing/2014/main" id="{714319F3-1F73-4A36-B871-17F666BD7B1C}"/>
              </a:ext>
            </a:extLst>
          </p:cNvPr>
          <p:cNvSpPr/>
          <p:nvPr/>
        </p:nvSpPr>
        <p:spPr>
          <a:xfrm>
            <a:off x="6981453" y="3600014"/>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0" name="矩形 9">
            <a:extLst>
              <a:ext uri="{FF2B5EF4-FFF2-40B4-BE49-F238E27FC236}">
                <a16:creationId xmlns:a16="http://schemas.microsoft.com/office/drawing/2014/main" id="{C16DFB32-78C2-435B-BC80-3004A58094A0}"/>
              </a:ext>
            </a:extLst>
          </p:cNvPr>
          <p:cNvSpPr/>
          <p:nvPr/>
        </p:nvSpPr>
        <p:spPr>
          <a:xfrm>
            <a:off x="3857253" y="3638326"/>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sp>
        <p:nvSpPr>
          <p:cNvPr id="11" name="文本框 10">
            <a:extLst>
              <a:ext uri="{FF2B5EF4-FFF2-40B4-BE49-F238E27FC236}">
                <a16:creationId xmlns:a16="http://schemas.microsoft.com/office/drawing/2014/main" id="{11FD5265-FDB5-439A-9D50-EED8FF2E1B44}"/>
              </a:ext>
            </a:extLst>
          </p:cNvPr>
          <p:cNvSpPr txBox="1"/>
          <p:nvPr/>
        </p:nvSpPr>
        <p:spPr>
          <a:xfrm>
            <a:off x="1828800" y="1796534"/>
            <a:ext cx="203132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贝叶斯公式：</a:t>
            </a:r>
          </a:p>
        </p:txBody>
      </p:sp>
    </p:spTree>
    <p:extLst>
      <p:ext uri="{BB962C8B-B14F-4D97-AF65-F5344CB8AC3E}">
        <p14:creationId xmlns:p14="http://schemas.microsoft.com/office/powerpoint/2010/main" val="3244779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从概率角度来看线性回归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r>
                  <a:rPr lang="zh-CN" altLang="en-US" dirty="0"/>
                  <a:t>假设标签</a:t>
                </a:r>
                <a:r>
                  <a:rPr lang="en-US" altLang="zh-CN" dirty="0"/>
                  <a:t>y</a:t>
                </a:r>
                <a:r>
                  <a:rPr lang="zh-CN" altLang="en-US" dirty="0"/>
                  <a:t>为一个随机变量，其服从以均值为</a:t>
                </a:r>
                <a14:m>
                  <m:oMath xmlns:m="http://schemas.openxmlformats.org/officeDocument/2006/math">
                    <m:r>
                      <a:rPr lang="en-US" altLang="zh-CN" i="1" dirty="0" smtClean="0">
                        <a:latin typeface="Cambria Math" panose="02040503050406030204" pitchFamily="18" charset="0"/>
                        <a:ea typeface="STIX Two Math" panose="02020603050405020304" pitchFamily="18" charset="0"/>
                        <a:cs typeface="STIX Two Math" panose="02020603050405020304" pitchFamily="18" charset="0"/>
                      </a:rPr>
                      <m:t>𝑓</m:t>
                    </m:r>
                    <m:r>
                      <a:rPr lang="en-US" altLang="zh-CN" i="1" dirty="0" smtClean="0">
                        <a:latin typeface="Cambria Math" panose="02040503050406030204" pitchFamily="18" charset="0"/>
                        <a:ea typeface="STIX Two Math" panose="02020603050405020304" pitchFamily="18" charset="0"/>
                        <a:cs typeface="STIX Two Math" panose="02020603050405020304" pitchFamily="18" charset="0"/>
                      </a:rPr>
                      <m:t>(</m:t>
                    </m:r>
                    <m:r>
                      <a:rPr lang="en-US" altLang="zh-CN" i="1" dirty="0" err="1">
                        <a:latin typeface="Cambria Math" panose="02040503050406030204" pitchFamily="18" charset="0"/>
                        <a:ea typeface="STIX Two Math" panose="02020603050405020304" pitchFamily="18" charset="0"/>
                        <a:cs typeface="STIX Two Math" panose="02020603050405020304" pitchFamily="18" charset="0"/>
                      </a:rPr>
                      <m:t>𝑥</m:t>
                    </m:r>
                    <m:r>
                      <a:rPr lang="en-US" altLang="zh-CN" i="1" dirty="0" err="1">
                        <a:latin typeface="Cambria Math" panose="02040503050406030204" pitchFamily="18" charset="0"/>
                        <a:ea typeface="STIX Two Math" panose="02020603050405020304" pitchFamily="18" charset="0"/>
                        <a:cs typeface="STIX Two Math" panose="02020603050405020304" pitchFamily="18" charset="0"/>
                      </a:rPr>
                      <m:t>;</m:t>
                    </m:r>
                    <m:r>
                      <a:rPr lang="en-US" altLang="zh-CN" i="1" dirty="0" err="1">
                        <a:latin typeface="Cambria Math" panose="02040503050406030204" pitchFamily="18" charset="0"/>
                        <a:ea typeface="STIX Two Math" panose="02020603050405020304" pitchFamily="18" charset="0"/>
                        <a:cs typeface="STIX Two Math" panose="02020603050405020304" pitchFamily="18" charset="0"/>
                      </a:rPr>
                      <m:t>𝑤</m:t>
                    </m:r>
                    <m:r>
                      <a:rPr lang="en-US" altLang="zh-CN" i="1" dirty="0">
                        <a:latin typeface="Cambria Math" panose="02040503050406030204" pitchFamily="18" charset="0"/>
                        <a:ea typeface="STIX Two Math" panose="02020603050405020304" pitchFamily="18" charset="0"/>
                        <a:cs typeface="STIX Two Math" panose="02020603050405020304" pitchFamily="18" charset="0"/>
                      </a:rPr>
                      <m:t>) = </m:t>
                    </m:r>
                    <m:sSup>
                      <m:sSupPr>
                        <m:ctrlPr>
                          <a:rPr lang="en-US" altLang="zh-CN" b="0" i="1" dirty="0" smtClean="0">
                            <a:latin typeface="Cambria Math" panose="02040503050406030204" pitchFamily="18" charset="0"/>
                            <a:ea typeface="STIX Two Math" panose="02020603050405020304" pitchFamily="18" charset="0"/>
                            <a:cs typeface="STIX Two Math" panose="02020603050405020304" pitchFamily="18" charset="0"/>
                          </a:rPr>
                        </m:ctrlPr>
                      </m:sSupPr>
                      <m:e>
                        <m:r>
                          <a:rPr lang="en-US" altLang="zh-CN" i="1" dirty="0">
                            <a:latin typeface="Cambria Math" panose="02040503050406030204" pitchFamily="18" charset="0"/>
                            <a:ea typeface="STIX Two Math" panose="02020603050405020304" pitchFamily="18" charset="0"/>
                            <a:cs typeface="STIX Two Math" panose="02020603050405020304" pitchFamily="18" charset="0"/>
                          </a:rPr>
                          <m:t>𝑤</m:t>
                        </m:r>
                      </m:e>
                      <m:sup>
                        <m:r>
                          <a:rPr lang="en-US" altLang="zh-CN" i="1" dirty="0">
                            <a:latin typeface="Cambria Math" panose="02040503050406030204" pitchFamily="18" charset="0"/>
                            <a:ea typeface="STIX Two Math" panose="02020603050405020304" pitchFamily="18" charset="0"/>
                            <a:cs typeface="STIX Two Math" panose="02020603050405020304" pitchFamily="18" charset="0"/>
                          </a:rPr>
                          <m:t>𝑇</m:t>
                        </m:r>
                      </m:sup>
                    </m:sSup>
                    <m:r>
                      <a:rPr lang="en-US" altLang="zh-CN" i="1" dirty="0">
                        <a:latin typeface="Cambria Math" panose="02040503050406030204" pitchFamily="18" charset="0"/>
                        <a:ea typeface="STIX Two Math" panose="02020603050405020304" pitchFamily="18" charset="0"/>
                        <a:cs typeface="STIX Two Math" panose="02020603050405020304" pitchFamily="18" charset="0"/>
                      </a:rPr>
                      <m:t>𝑥</m:t>
                    </m:r>
                  </m:oMath>
                </a14:m>
                <a:r>
                  <a:rPr lang="zh-CN" altLang="en-US" dirty="0"/>
                  <a:t>，方差为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𝜎</m:t>
                        </m:r>
                      </m:e>
                      <m:sup>
                        <m:r>
                          <a:rPr lang="en-US" altLang="zh-CN" i="1" dirty="0" smtClean="0">
                            <a:latin typeface="Cambria Math" panose="02040503050406030204" pitchFamily="18" charset="0"/>
                          </a:rPr>
                          <m:t>2</m:t>
                        </m:r>
                      </m:sup>
                    </m:sSup>
                  </m:oMath>
                </a14:m>
                <a:r>
                  <a:rPr lang="en-US" altLang="zh-CN" dirty="0"/>
                  <a:t> </a:t>
                </a:r>
                <a:r>
                  <a:rPr lang="zh-CN" altLang="en-US" dirty="0"/>
                  <a:t>的高斯分布。</a:t>
                </a:r>
                <a:endParaRPr lang="en-US" altLang="zh-CN" dirty="0"/>
              </a:p>
              <a:p>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2E2822B5-77C7-4830-8D48-3E985B6DB9DA}"/>
                  </a:ext>
                </a:extLst>
              </p:cNvPr>
              <p:cNvSpPr>
                <a:spLocks noGrp="1" noRot="1" noChangeAspect="1" noMove="1" noResize="1" noEditPoints="1" noAdjustHandles="1" noChangeArrowheads="1" noChangeShapeType="1" noTextEdit="1"/>
              </p:cNvSpPr>
              <p:nvPr>
                <p:ph sz="quarter" idx="1"/>
              </p:nvPr>
            </p:nvSpPr>
            <p:spPr>
              <a:blipFill>
                <a:blip r:embed="rId4"/>
                <a:stretch>
                  <a:fillRect l="-556" t="-1111"/>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B8CFD09-2F83-4FE7-B283-AB9B9782B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9857" y="1811678"/>
            <a:ext cx="5831158" cy="1464128"/>
          </a:xfrm>
          <a:prstGeom prst="rect">
            <a:avLst/>
          </a:prstGeom>
        </p:spPr>
      </p:pic>
      <p:pic>
        <p:nvPicPr>
          <p:cNvPr id="16" name="图片 15">
            <a:extLst>
              <a:ext uri="{FF2B5EF4-FFF2-40B4-BE49-F238E27FC236}">
                <a16:creationId xmlns:a16="http://schemas.microsoft.com/office/drawing/2014/main" id="{43846430-DE21-4AFC-963B-29E2009227EF}"/>
              </a:ext>
            </a:extLst>
          </p:cNvPr>
          <p:cNvPicPr>
            <a:picLocks noChangeAspect="1"/>
          </p:cNvPicPr>
          <p:nvPr/>
        </p:nvPicPr>
        <p:blipFill>
          <a:blip r:embed="rId6"/>
          <a:stretch>
            <a:fillRect/>
          </a:stretch>
        </p:blipFill>
        <p:spPr>
          <a:xfrm>
            <a:off x="3276600" y="3275806"/>
            <a:ext cx="4953000" cy="3063491"/>
          </a:xfrm>
          <a:prstGeom prst="rect">
            <a:avLst/>
          </a:prstGeom>
        </p:spPr>
      </p:pic>
    </p:spTree>
    <p:extLst>
      <p:ext uri="{BB962C8B-B14F-4D97-AF65-F5344CB8AC3E}">
        <p14:creationId xmlns:p14="http://schemas.microsoft.com/office/powerpoint/2010/main" val="4223320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线性回归中的似然函数</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endParaRPr lang="en-US" altLang="zh-CN" dirty="0"/>
          </a:p>
          <a:p>
            <a:endParaRPr lang="en-US" altLang="zh-CN" dirty="0"/>
          </a:p>
          <a:p>
            <a:r>
              <a:rPr lang="zh-CN" altLang="en-US" dirty="0"/>
              <a:t>参数</a:t>
            </a:r>
            <a:r>
              <a:rPr lang="en-US" altLang="zh-CN" dirty="0"/>
              <a:t>w</a:t>
            </a:r>
            <a:r>
              <a:rPr lang="zh-CN" altLang="en-US" dirty="0"/>
              <a:t>在训练集</a:t>
            </a:r>
            <a:r>
              <a:rPr lang="en-US" altLang="zh-CN" dirty="0"/>
              <a:t>D</a:t>
            </a:r>
            <a:r>
              <a:rPr lang="zh-CN" altLang="en-US" dirty="0"/>
              <a:t>上的</a:t>
            </a:r>
            <a:r>
              <a:rPr lang="zh-CN" altLang="en-US" dirty="0">
                <a:solidFill>
                  <a:srgbClr val="FF0000"/>
                </a:solidFill>
              </a:rPr>
              <a:t>似然函数</a:t>
            </a:r>
            <a:r>
              <a:rPr lang="zh-CN" altLang="en-US" dirty="0"/>
              <a:t>（</a:t>
            </a:r>
            <a:r>
              <a:rPr lang="en-US" altLang="zh-CN" dirty="0"/>
              <a:t>Likelihood</a:t>
            </a:r>
            <a:r>
              <a:rPr lang="zh-CN" altLang="en-US" dirty="0"/>
              <a:t>）为</a:t>
            </a:r>
          </a:p>
        </p:txBody>
      </p:sp>
      <p:pic>
        <p:nvPicPr>
          <p:cNvPr id="12" name="图片 11">
            <a:extLst>
              <a:ext uri="{FF2B5EF4-FFF2-40B4-BE49-F238E27FC236}">
                <a16:creationId xmlns:a16="http://schemas.microsoft.com/office/drawing/2014/main" id="{D1E37732-21D4-47D2-B92A-755265106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214" y="3189514"/>
            <a:ext cx="5264069" cy="2122715"/>
          </a:xfrm>
          <a:prstGeom prst="rect">
            <a:avLst/>
          </a:prstGeom>
        </p:spPr>
      </p:pic>
    </p:spTree>
    <p:extLst>
      <p:ext uri="{BB962C8B-B14F-4D97-AF65-F5344CB8AC3E}">
        <p14:creationId xmlns:p14="http://schemas.microsoft.com/office/powerpoint/2010/main" val="362492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a:t>最大似然估计</a:t>
            </a:r>
            <a:endParaRPr lang="zh-CN" altLang="en-US" dirty="0"/>
          </a:p>
        </p:txBody>
      </p:sp>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r>
              <a:rPr lang="zh-CN" altLang="en-US"/>
              <a:t>最大似然估计（</a:t>
            </a:r>
            <a:r>
              <a:rPr lang="en-US" altLang="zh-CN"/>
              <a:t>Maximum Likelihood Estimate</a:t>
            </a:r>
            <a:r>
              <a:rPr lang="zh-CN" altLang="en-US"/>
              <a:t>，</a:t>
            </a:r>
            <a:r>
              <a:rPr lang="en-US" altLang="zh-CN"/>
              <a:t>MLE</a:t>
            </a:r>
            <a:r>
              <a:rPr lang="zh-CN" altLang="en-US"/>
              <a:t>）</a:t>
            </a:r>
            <a:endParaRPr lang="en-US" altLang="zh-CN"/>
          </a:p>
          <a:p>
            <a:pPr lvl="1"/>
            <a:r>
              <a:rPr lang="zh-CN" altLang="en-US"/>
              <a:t>是指找到一组参数</a:t>
            </a:r>
            <a:r>
              <a:rPr lang="en-US" altLang="zh-CN"/>
              <a:t>w</a:t>
            </a:r>
            <a:r>
              <a:rPr lang="zh-CN" altLang="en-US"/>
              <a:t>使得似然函数</a:t>
            </a:r>
            <a:r>
              <a:rPr lang="en-US" altLang="zh-CN"/>
              <a:t>p(y|X;w,σ)</a:t>
            </a:r>
            <a:r>
              <a:rPr lang="zh-CN" altLang="en-US"/>
              <a:t>最大</a:t>
            </a:r>
            <a:endParaRPr lang="zh-CN" altLang="en-US" dirty="0"/>
          </a:p>
        </p:txBody>
      </p:sp>
      <p:pic>
        <p:nvPicPr>
          <p:cNvPr id="7" name="图片 6">
            <a:extLst>
              <a:ext uri="{FF2B5EF4-FFF2-40B4-BE49-F238E27FC236}">
                <a16:creationId xmlns:a16="http://schemas.microsoft.com/office/drawing/2014/main" id="{C0C337FE-C557-44CD-986B-30593E18D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997" y="2677887"/>
            <a:ext cx="3695504" cy="1012370"/>
          </a:xfrm>
          <a:prstGeom prst="rect">
            <a:avLst/>
          </a:prstGeom>
        </p:spPr>
      </p:pic>
      <p:pic>
        <p:nvPicPr>
          <p:cNvPr id="10" name="图片 9">
            <a:extLst>
              <a:ext uri="{FF2B5EF4-FFF2-40B4-BE49-F238E27FC236}">
                <a16:creationId xmlns:a16="http://schemas.microsoft.com/office/drawing/2014/main" id="{A4D137A2-F60A-410E-89FE-EECA53CE7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589" y="4579915"/>
            <a:ext cx="3131547" cy="792552"/>
          </a:xfrm>
          <a:prstGeom prst="rect">
            <a:avLst/>
          </a:prstGeom>
        </p:spPr>
      </p:pic>
      <p:sp>
        <p:nvSpPr>
          <p:cNvPr id="11" name="箭头: 下 10">
            <a:extLst>
              <a:ext uri="{FF2B5EF4-FFF2-40B4-BE49-F238E27FC236}">
                <a16:creationId xmlns:a16="http://schemas.microsoft.com/office/drawing/2014/main" id="{E6F21715-D51F-4CD8-AED4-C89281686FA5}"/>
              </a:ext>
            </a:extLst>
          </p:cNvPr>
          <p:cNvSpPr/>
          <p:nvPr/>
        </p:nvSpPr>
        <p:spPr>
          <a:xfrm>
            <a:off x="5803663" y="3931847"/>
            <a:ext cx="366960" cy="550962"/>
          </a:xfrm>
          <a:prstGeom prst="downArrow">
            <a:avLst/>
          </a:prstGeom>
        </p:spPr>
        <p:style>
          <a:lnRef idx="2">
            <a:schemeClr val="dk1"/>
          </a:lnRef>
          <a:fillRef idx="1">
            <a:schemeClr val="lt1"/>
          </a:fillRef>
          <a:effectRef idx="0">
            <a:schemeClr val="dk1"/>
          </a:effectRef>
          <a:fontRef idx="minor">
            <a:schemeClr val="dk1"/>
          </a:fontRef>
        </p:style>
        <p:txBody>
          <a:bodyPr wrap="none" rtlCol="0" anchor="ctr">
            <a:spAutoFit/>
          </a:bodyPr>
          <a:lstStyle/>
          <a:p>
            <a:pPr algn="ctr"/>
            <a:endParaRPr lang="zh-CN" altLang="en-US" sz="2400" dirty="0"/>
          </a:p>
        </p:txBody>
      </p:sp>
    </p:spTree>
    <p:extLst>
      <p:ext uri="{BB962C8B-B14F-4D97-AF65-F5344CB8AC3E}">
        <p14:creationId xmlns:p14="http://schemas.microsoft.com/office/powerpoint/2010/main" val="6584211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9C8D0-0815-4E13-94B1-3D02D53EB295}"/>
              </a:ext>
            </a:extLst>
          </p:cNvPr>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最大后验估计</a:t>
            </a:r>
          </a:p>
        </p:txBody>
      </p:sp>
    </p:spTree>
    <p:extLst>
      <p:ext uri="{BB962C8B-B14F-4D97-AF65-F5344CB8AC3E}">
        <p14:creationId xmlns:p14="http://schemas.microsoft.com/office/powerpoint/2010/main" val="3893476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BF8B0512-B0CF-4489-A60A-6CFA645B4EF1}"/>
              </a:ext>
            </a:extLst>
          </p:cNvPr>
          <p:cNvSpPr>
            <a:spLocks noGrp="1"/>
          </p:cNvSpPr>
          <p:nvPr>
            <p:ph idx="1"/>
          </p:nvPr>
        </p:nvSpPr>
        <p:spPr/>
        <p:txBody>
          <a:bodyPr/>
          <a:lstStyle/>
          <a:p>
            <a:r>
              <a:rPr lang="zh-CN" altLang="en-US" dirty="0"/>
              <a:t>现实世界的问题都比较复杂</a:t>
            </a:r>
            <a:endParaRPr lang="en-US" altLang="zh-CN" dirty="0"/>
          </a:p>
          <a:p>
            <a:pPr lvl="1"/>
            <a:r>
              <a:rPr lang="zh-CN" altLang="en-US" dirty="0"/>
              <a:t>很难通过规则来手工</a:t>
            </a:r>
            <a:r>
              <a:rPr lang="zh-CN" altLang="en-US" dirty="0" smtClean="0"/>
              <a:t>实现</a:t>
            </a:r>
            <a:endParaRPr lang="en-US" altLang="zh-CN" dirty="0" smtClean="0"/>
          </a:p>
          <a:p>
            <a:pPr lvl="1"/>
            <a:endParaRPr lang="en-US" altLang="zh-CN" dirty="0"/>
          </a:p>
          <a:p>
            <a:pPr lvl="1"/>
            <a:endParaRPr lang="en-US" altLang="zh-CN" dirty="0" smtClean="0"/>
          </a:p>
          <a:p>
            <a:pPr lvl="1"/>
            <a:r>
              <a:rPr lang="zh-CN" altLang="en-US" dirty="0">
                <a:solidFill>
                  <a:srgbClr val="EB641B"/>
                </a:solidFill>
              </a:rPr>
              <a:t>如何</a:t>
            </a:r>
            <a:r>
              <a:rPr lang="zh-CN" altLang="en-US" dirty="0" smtClean="0">
                <a:solidFill>
                  <a:srgbClr val="EB641B"/>
                </a:solidFill>
              </a:rPr>
              <a:t>判定一个动物是🐱</a:t>
            </a:r>
            <a:endParaRPr lang="en-US" altLang="zh-CN" dirty="0">
              <a:solidFill>
                <a:srgbClr val="EB641B"/>
              </a:solidFill>
            </a:endParaRPr>
          </a:p>
          <a:p>
            <a:pPr lvl="1"/>
            <a:r>
              <a:rPr lang="zh-CN" altLang="en-US" dirty="0" smtClean="0">
                <a:solidFill>
                  <a:srgbClr val="EB641B"/>
                </a:solidFill>
              </a:rPr>
              <a:t>如何判定一个数字是</a:t>
            </a:r>
            <a:r>
              <a:rPr lang="en-US" altLang="zh-CN" dirty="0" smtClean="0">
                <a:solidFill>
                  <a:srgbClr val="EB641B"/>
                </a:solidFill>
              </a:rPr>
              <a:t>9</a:t>
            </a:r>
            <a:endParaRPr lang="en-US" altLang="zh-CN" dirty="0">
              <a:solidFill>
                <a:srgbClr val="EB641B"/>
              </a:solidFill>
            </a:endParaRPr>
          </a:p>
        </p:txBody>
      </p:sp>
      <p:sp>
        <p:nvSpPr>
          <p:cNvPr id="2" name="标题 1"/>
          <p:cNvSpPr>
            <a:spLocks noGrp="1"/>
          </p:cNvSpPr>
          <p:nvPr>
            <p:ph type="title"/>
          </p:nvPr>
        </p:nvSpPr>
        <p:spPr/>
        <p:txBody>
          <a:bodyPr/>
          <a:lstStyle/>
          <a:p>
            <a:r>
              <a:rPr lang="zh-CN" altLang="en-US"/>
              <a:t>为什么要“机器学习”？</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290365" y="1538271"/>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72400" y="3581400"/>
            <a:ext cx="3670974" cy="216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523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4AA8F-30EA-4324-87BE-7BFC41F8D63D}"/>
              </a:ext>
            </a:extLst>
          </p:cNvPr>
          <p:cNvSpPr>
            <a:spLocks noGrp="1"/>
          </p:cNvSpPr>
          <p:nvPr>
            <p:ph type="title"/>
          </p:nvPr>
        </p:nvSpPr>
        <p:spPr/>
        <p:txBody>
          <a:bodyPr/>
          <a:lstStyle/>
          <a:p>
            <a:r>
              <a:rPr lang="zh-CN" altLang="en-US" dirty="0"/>
              <a:t>最大后验估计</a:t>
            </a:r>
          </a:p>
        </p:txBody>
      </p:sp>
      <p:sp>
        <p:nvSpPr>
          <p:cNvPr id="9" name="矩形 8">
            <a:extLst>
              <a:ext uri="{FF2B5EF4-FFF2-40B4-BE49-F238E27FC236}">
                <a16:creationId xmlns:a16="http://schemas.microsoft.com/office/drawing/2014/main" id="{25EEB446-E898-4477-BDF9-C13FE80993DF}"/>
              </a:ext>
            </a:extLst>
          </p:cNvPr>
          <p:cNvSpPr/>
          <p:nvPr/>
        </p:nvSpPr>
        <p:spPr>
          <a:xfrm>
            <a:off x="5446566" y="2586348"/>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10" name="矩形 9">
            <a:extLst>
              <a:ext uri="{FF2B5EF4-FFF2-40B4-BE49-F238E27FC236}">
                <a16:creationId xmlns:a16="http://schemas.microsoft.com/office/drawing/2014/main" id="{11BB01A8-3D66-42A5-9AE1-091E529C088C}"/>
              </a:ext>
            </a:extLst>
          </p:cNvPr>
          <p:cNvSpPr/>
          <p:nvPr/>
        </p:nvSpPr>
        <p:spPr>
          <a:xfrm>
            <a:off x="7095985" y="2563361"/>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1" name="矩形 10">
            <a:extLst>
              <a:ext uri="{FF2B5EF4-FFF2-40B4-BE49-F238E27FC236}">
                <a16:creationId xmlns:a16="http://schemas.microsoft.com/office/drawing/2014/main" id="{42EF5C98-7868-4C20-8C6B-7E34B13CACB6}"/>
              </a:ext>
            </a:extLst>
          </p:cNvPr>
          <p:cNvSpPr/>
          <p:nvPr/>
        </p:nvSpPr>
        <p:spPr>
          <a:xfrm>
            <a:off x="3429000" y="2545944"/>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pic>
        <p:nvPicPr>
          <p:cNvPr id="13" name="图片 12">
            <a:extLst>
              <a:ext uri="{FF2B5EF4-FFF2-40B4-BE49-F238E27FC236}">
                <a16:creationId xmlns:a16="http://schemas.microsoft.com/office/drawing/2014/main" id="{948ABDA2-1A63-48D2-8E68-9AABEFD9D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237" y="2135887"/>
            <a:ext cx="2770487" cy="636831"/>
          </a:xfrm>
          <a:prstGeom prst="rect">
            <a:avLst/>
          </a:prstGeom>
        </p:spPr>
      </p:pic>
      <p:pic>
        <p:nvPicPr>
          <p:cNvPr id="15" name="图片 14">
            <a:extLst>
              <a:ext uri="{FF2B5EF4-FFF2-40B4-BE49-F238E27FC236}">
                <a16:creationId xmlns:a16="http://schemas.microsoft.com/office/drawing/2014/main" id="{3D3FE27A-3F81-4E6D-A9CE-FB31F4BE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1219200"/>
            <a:ext cx="4310880" cy="1149568"/>
          </a:xfrm>
          <a:prstGeom prst="rect">
            <a:avLst/>
          </a:prstGeom>
        </p:spPr>
      </p:pic>
      <p:pic>
        <p:nvPicPr>
          <p:cNvPr id="4" name="图片 3">
            <a:extLst>
              <a:ext uri="{FF2B5EF4-FFF2-40B4-BE49-F238E27FC236}">
                <a16:creationId xmlns:a16="http://schemas.microsoft.com/office/drawing/2014/main" id="{24C333C4-AEA0-4819-AD03-DB3F85DBE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3835711"/>
            <a:ext cx="6610800" cy="2133600"/>
          </a:xfrm>
          <a:prstGeom prst="rect">
            <a:avLst/>
          </a:prstGeom>
        </p:spPr>
      </p:pic>
      <p:cxnSp>
        <p:nvCxnSpPr>
          <p:cNvPr id="7" name="直接连接符 6">
            <a:extLst>
              <a:ext uri="{FF2B5EF4-FFF2-40B4-BE49-F238E27FC236}">
                <a16:creationId xmlns:a16="http://schemas.microsoft.com/office/drawing/2014/main" id="{3F2D60C5-8A3B-4CA7-81CA-A06D78D7D171}"/>
              </a:ext>
            </a:extLst>
          </p:cNvPr>
          <p:cNvCxnSpPr/>
          <p:nvPr/>
        </p:nvCxnSpPr>
        <p:spPr>
          <a:xfrm>
            <a:off x="5446566" y="2438400"/>
            <a:ext cx="133523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直接连接符 11">
            <a:extLst>
              <a:ext uri="{FF2B5EF4-FFF2-40B4-BE49-F238E27FC236}">
                <a16:creationId xmlns:a16="http://schemas.microsoft.com/office/drawing/2014/main" id="{C047FA0A-D543-4B57-9A21-BA9DECC504FD}"/>
              </a:ext>
            </a:extLst>
          </p:cNvPr>
          <p:cNvCxnSpPr/>
          <p:nvPr/>
        </p:nvCxnSpPr>
        <p:spPr>
          <a:xfrm>
            <a:off x="5105400" y="5969311"/>
            <a:ext cx="18288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直接连接符 15">
            <a:extLst>
              <a:ext uri="{FF2B5EF4-FFF2-40B4-BE49-F238E27FC236}">
                <a16:creationId xmlns:a16="http://schemas.microsoft.com/office/drawing/2014/main" id="{3F85D5D1-B3F4-461B-9E4A-E58D3F0F38EE}"/>
              </a:ext>
            </a:extLst>
          </p:cNvPr>
          <p:cNvCxnSpPr>
            <a:cxnSpLocks/>
          </p:cNvCxnSpPr>
          <p:nvPr/>
        </p:nvCxnSpPr>
        <p:spPr>
          <a:xfrm>
            <a:off x="7315200" y="5962825"/>
            <a:ext cx="914400" cy="0"/>
          </a:xfrm>
          <a:prstGeom prst="line">
            <a:avLst/>
          </a:prstGeom>
        </p:spPr>
        <p:style>
          <a:lnRef idx="3">
            <a:schemeClr val="accent3"/>
          </a:lnRef>
          <a:fillRef idx="0">
            <a:schemeClr val="accent3"/>
          </a:fillRef>
          <a:effectRef idx="2">
            <a:schemeClr val="accent3"/>
          </a:effectRef>
          <a:fontRef idx="minor">
            <a:schemeClr val="tx1"/>
          </a:fontRef>
        </p:style>
      </p:cxnSp>
      <p:sp>
        <p:nvSpPr>
          <p:cNvPr id="17" name="矩形 16">
            <a:extLst>
              <a:ext uri="{FF2B5EF4-FFF2-40B4-BE49-F238E27FC236}">
                <a16:creationId xmlns:a16="http://schemas.microsoft.com/office/drawing/2014/main" id="{3065F08E-3352-44E3-81BB-1AA20481C337}"/>
              </a:ext>
            </a:extLst>
          </p:cNvPr>
          <p:cNvSpPr/>
          <p:nvPr/>
        </p:nvSpPr>
        <p:spPr>
          <a:xfrm>
            <a:off x="8968165" y="5715000"/>
            <a:ext cx="1338828" cy="369332"/>
          </a:xfrm>
          <a:prstGeom prst="rect">
            <a:avLst/>
          </a:prstGeom>
        </p:spPr>
        <p:txBody>
          <a:bodyPr wrap="none">
            <a:spAutoFit/>
          </a:bodyPr>
          <a:lstStyle/>
          <a:p>
            <a:r>
              <a:rPr lang="zh-CN" altLang="en-US" dirty="0"/>
              <a:t>正则化系数</a:t>
            </a:r>
          </a:p>
        </p:txBody>
      </p:sp>
      <p:pic>
        <p:nvPicPr>
          <p:cNvPr id="19" name="图片 18">
            <a:extLst>
              <a:ext uri="{FF2B5EF4-FFF2-40B4-BE49-F238E27FC236}">
                <a16:creationId xmlns:a16="http://schemas.microsoft.com/office/drawing/2014/main" id="{65C2D406-C8C1-4792-ACE9-0F4B9CA777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3200" y="5736940"/>
            <a:ext cx="1066828" cy="451769"/>
          </a:xfrm>
          <a:prstGeom prst="rect">
            <a:avLst/>
          </a:prstGeom>
        </p:spPr>
      </p:pic>
    </p:spTree>
    <p:custDataLst>
      <p:tags r:id="rId1"/>
    </p:custDataLst>
    <p:extLst>
      <p:ext uri="{BB962C8B-B14F-4D97-AF65-F5344CB8AC3E}">
        <p14:creationId xmlns:p14="http://schemas.microsoft.com/office/powerpoint/2010/main" val="71371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A8985-E8AB-4BCB-BD97-08298E7DED9A}"/>
              </a:ext>
            </a:extLst>
          </p:cNvPr>
          <p:cNvSpPr>
            <a:spLocks noGrp="1"/>
          </p:cNvSpPr>
          <p:nvPr>
            <p:ph type="title"/>
          </p:nvPr>
        </p:nvSpPr>
        <p:spPr/>
        <p:txBody>
          <a:bodyPr/>
          <a:lstStyle/>
          <a:p>
            <a:r>
              <a:rPr lang="zh-CN" altLang="en-US" dirty="0"/>
              <a:t>总结</a:t>
            </a:r>
          </a:p>
        </p:txBody>
      </p:sp>
      <p:graphicFrame>
        <p:nvGraphicFramePr>
          <p:cNvPr id="3" name="表格 2">
            <a:extLst>
              <a:ext uri="{FF2B5EF4-FFF2-40B4-BE49-F238E27FC236}">
                <a16:creationId xmlns:a16="http://schemas.microsoft.com/office/drawing/2014/main" id="{5E7D4335-D978-4CDF-A666-F6CFC565B302}"/>
              </a:ext>
            </a:extLst>
          </p:cNvPr>
          <p:cNvGraphicFramePr>
            <a:graphicFrameLocks noGrp="1"/>
          </p:cNvGraphicFramePr>
          <p:nvPr>
            <p:extLst>
              <p:ext uri="{D42A27DB-BD31-4B8C-83A1-F6EECF244321}">
                <p14:modId xmlns:p14="http://schemas.microsoft.com/office/powerpoint/2010/main" val="177903408"/>
              </p:ext>
            </p:extLst>
          </p:nvPr>
        </p:nvGraphicFramePr>
        <p:xfrm>
          <a:off x="1377626" y="1801028"/>
          <a:ext cx="9144000" cy="222504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4005463710"/>
                    </a:ext>
                  </a:extLst>
                </a:gridCol>
                <a:gridCol w="3048000">
                  <a:extLst>
                    <a:ext uri="{9D8B030D-6E8A-4147-A177-3AD203B41FA5}">
                      <a16:colId xmlns:a16="http://schemas.microsoft.com/office/drawing/2014/main" val="111326869"/>
                    </a:ext>
                  </a:extLst>
                </a:gridCol>
                <a:gridCol w="3048000">
                  <a:extLst>
                    <a:ext uri="{9D8B030D-6E8A-4147-A177-3AD203B41FA5}">
                      <a16:colId xmlns:a16="http://schemas.microsoft.com/office/drawing/2014/main" val="3585889453"/>
                    </a:ext>
                  </a:extLst>
                </a:gridCol>
              </a:tblGrid>
              <a:tr h="370840">
                <a:tc>
                  <a:txBody>
                    <a:bodyPr/>
                    <a:lstStyle/>
                    <a:p>
                      <a:pPr algn="ctr"/>
                      <a:endParaRPr lang="zh-CN" altLang="en-US" sz="3200" dirty="0">
                        <a:latin typeface="微软雅黑" panose="020B0503020204020204" pitchFamily="34" charset="-122"/>
                        <a:ea typeface="微软雅黑" panose="020B0503020204020204" pitchFamily="34" charset="-122"/>
                      </a:endParaRPr>
                    </a:p>
                  </a:txBody>
                  <a:tcPr/>
                </a:tc>
                <a:tc>
                  <a:txBody>
                    <a:bodyPr/>
                    <a:lstStyle/>
                    <a:p>
                      <a:pPr algn="ctr"/>
                      <a:r>
                        <a:rPr lang="zh-CN" altLang="en-US" sz="3200" dirty="0">
                          <a:latin typeface="微软雅黑" panose="020B0503020204020204" pitchFamily="34" charset="-122"/>
                          <a:ea typeface="微软雅黑" panose="020B0503020204020204" pitchFamily="34" charset="-122"/>
                        </a:rPr>
                        <a:t>无先验</a:t>
                      </a:r>
                    </a:p>
                  </a:txBody>
                  <a:tcPr/>
                </a:tc>
                <a:tc>
                  <a:txBody>
                    <a:bodyPr/>
                    <a:lstStyle/>
                    <a:p>
                      <a:pPr algn="ctr"/>
                      <a:r>
                        <a:rPr lang="zh-CN" altLang="en-US" sz="3200" dirty="0">
                          <a:latin typeface="微软雅黑" panose="020B0503020204020204" pitchFamily="34" charset="-122"/>
                          <a:ea typeface="微软雅黑" panose="020B0503020204020204" pitchFamily="34" charset="-122"/>
                        </a:rPr>
                        <a:t>引入先验</a:t>
                      </a:r>
                    </a:p>
                  </a:txBody>
                  <a:tcPr/>
                </a:tc>
                <a:extLst>
                  <a:ext uri="{0D108BD9-81ED-4DB2-BD59-A6C34878D82A}">
                    <a16:rowId xmlns:a16="http://schemas.microsoft.com/office/drawing/2014/main" val="4258838540"/>
                  </a:ext>
                </a:extLst>
              </a:tr>
              <a:tr h="370840">
                <a:tc>
                  <a:txBody>
                    <a:bodyPr/>
                    <a:lstStyle/>
                    <a:p>
                      <a:pPr algn="ctr"/>
                      <a:r>
                        <a:rPr lang="zh-CN" altLang="en-US" sz="3200" dirty="0">
                          <a:latin typeface="微软雅黑" panose="020B0503020204020204" pitchFamily="34" charset="-122"/>
                          <a:ea typeface="微软雅黑" panose="020B0503020204020204" pitchFamily="34" charset="-122"/>
                        </a:rPr>
                        <a:t>平方误差</a:t>
                      </a:r>
                    </a:p>
                  </a:txBody>
                  <a:tcPr/>
                </a:tc>
                <a:tc>
                  <a:txBody>
                    <a:bodyPr/>
                    <a:lstStyle/>
                    <a:p>
                      <a:pPr algn="ctr"/>
                      <a:r>
                        <a:rPr lang="zh-CN" altLang="en-US" sz="3200" dirty="0">
                          <a:latin typeface="微软雅黑" panose="020B0503020204020204" pitchFamily="34" charset="-122"/>
                          <a:ea typeface="微软雅黑" panose="020B0503020204020204" pitchFamily="34" charset="-122"/>
                        </a:rPr>
                        <a:t>经验风险</a:t>
                      </a:r>
                      <a:endParaRPr lang="en-US" altLang="zh-CN" sz="3200" dirty="0">
                        <a:latin typeface="微软雅黑" panose="020B0503020204020204" pitchFamily="34" charset="-122"/>
                        <a:ea typeface="微软雅黑" panose="020B0503020204020204" pitchFamily="34" charset="-122"/>
                      </a:endParaRPr>
                    </a:p>
                    <a:p>
                      <a:pPr algn="ctr"/>
                      <a:r>
                        <a:rPr lang="zh-CN" altLang="en-US" sz="3200" dirty="0">
                          <a:latin typeface="微软雅黑" panose="020B0503020204020204" pitchFamily="34" charset="-122"/>
                          <a:ea typeface="微软雅黑" panose="020B0503020204020204" pitchFamily="34" charset="-122"/>
                        </a:rPr>
                        <a:t>最小化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latin typeface="微软雅黑" panose="020B0503020204020204" pitchFamily="34" charset="-122"/>
                          <a:ea typeface="微软雅黑" panose="020B0503020204020204" pitchFamily="34" charset="-122"/>
                        </a:rPr>
                        <a:t>结构风险</a:t>
                      </a:r>
                      <a:endParaRPr lang="en-US" altLang="zh-CN" sz="3200" dirty="0">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latin typeface="微软雅黑" panose="020B0503020204020204" pitchFamily="34" charset="-122"/>
                          <a:ea typeface="微软雅黑" panose="020B0503020204020204" pitchFamily="34" charset="-122"/>
                        </a:rPr>
                        <a:t>最小化</a:t>
                      </a:r>
                    </a:p>
                  </a:txBody>
                  <a:tcPr/>
                </a:tc>
                <a:extLst>
                  <a:ext uri="{0D108BD9-81ED-4DB2-BD59-A6C34878D82A}">
                    <a16:rowId xmlns:a16="http://schemas.microsoft.com/office/drawing/2014/main" val="2423741835"/>
                  </a:ext>
                </a:extLst>
              </a:tr>
              <a:tr h="370840">
                <a:tc>
                  <a:txBody>
                    <a:bodyPr/>
                    <a:lstStyle/>
                    <a:p>
                      <a:pPr algn="ctr"/>
                      <a:r>
                        <a:rPr lang="zh-CN" altLang="en-US" sz="3200" dirty="0">
                          <a:latin typeface="微软雅黑" panose="020B0503020204020204" pitchFamily="34" charset="-122"/>
                          <a:ea typeface="微软雅黑" panose="020B0503020204020204" pitchFamily="34" charset="-122"/>
                        </a:rPr>
                        <a:t>概率</a:t>
                      </a:r>
                    </a:p>
                  </a:txBody>
                  <a:tcPr/>
                </a:tc>
                <a:tc>
                  <a:txBody>
                    <a:bodyPr/>
                    <a:lstStyle/>
                    <a:p>
                      <a:pPr algn="ctr"/>
                      <a:r>
                        <a:rPr lang="zh-CN" altLang="en-US" sz="3200" dirty="0">
                          <a:latin typeface="微软雅黑" panose="020B0503020204020204" pitchFamily="34" charset="-122"/>
                          <a:ea typeface="微软雅黑" panose="020B0503020204020204" pitchFamily="34" charset="-122"/>
                        </a:rPr>
                        <a:t>最大似然估计</a:t>
                      </a:r>
                    </a:p>
                  </a:txBody>
                  <a:tcPr/>
                </a:tc>
                <a:tc>
                  <a:txBody>
                    <a:bodyPr/>
                    <a:lstStyle/>
                    <a:p>
                      <a:pPr algn="ctr"/>
                      <a:r>
                        <a:rPr lang="zh-CN" altLang="en-US" sz="3200" dirty="0">
                          <a:latin typeface="微软雅黑" panose="020B0503020204020204" pitchFamily="34" charset="-122"/>
                          <a:ea typeface="微软雅黑" panose="020B0503020204020204" pitchFamily="34" charset="-122"/>
                        </a:rPr>
                        <a:t>最大后验估计</a:t>
                      </a:r>
                    </a:p>
                  </a:txBody>
                  <a:tcPr/>
                </a:tc>
                <a:extLst>
                  <a:ext uri="{0D108BD9-81ED-4DB2-BD59-A6C34878D82A}">
                    <a16:rowId xmlns:a16="http://schemas.microsoft.com/office/drawing/2014/main" val="2655689301"/>
                  </a:ext>
                </a:extLst>
              </a:tr>
            </a:tbl>
          </a:graphicData>
        </a:graphic>
      </p:graphicFrame>
      <p:pic>
        <p:nvPicPr>
          <p:cNvPr id="5" name="图片 4">
            <a:extLst>
              <a:ext uri="{FF2B5EF4-FFF2-40B4-BE49-F238E27FC236}">
                <a16:creationId xmlns:a16="http://schemas.microsoft.com/office/drawing/2014/main" id="{A1491AC4-F35C-4D5F-A6FE-DECB099CA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861" y="4884622"/>
            <a:ext cx="2193529" cy="615059"/>
          </a:xfrm>
          <a:prstGeom prst="rect">
            <a:avLst/>
          </a:prstGeom>
        </p:spPr>
      </p:pic>
      <p:pic>
        <p:nvPicPr>
          <p:cNvPr id="7" name="图片 6">
            <a:extLst>
              <a:ext uri="{FF2B5EF4-FFF2-40B4-BE49-F238E27FC236}">
                <a16:creationId xmlns:a16="http://schemas.microsoft.com/office/drawing/2014/main" id="{4DF4DD0D-A204-4FC6-82FD-13A3301EA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4982596"/>
            <a:ext cx="2427578" cy="517085"/>
          </a:xfrm>
          <a:prstGeom prst="rect">
            <a:avLst/>
          </a:prstGeom>
        </p:spPr>
      </p:pic>
    </p:spTree>
    <p:extLst>
      <p:ext uri="{BB962C8B-B14F-4D97-AF65-F5344CB8AC3E}">
        <p14:creationId xmlns:p14="http://schemas.microsoft.com/office/powerpoint/2010/main" val="2363890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机器学习的几个关键点</a:t>
            </a:r>
          </a:p>
        </p:txBody>
      </p:sp>
    </p:spTree>
    <p:extLst>
      <p:ext uri="{BB962C8B-B14F-4D97-AF65-F5344CB8AC3E}">
        <p14:creationId xmlns:p14="http://schemas.microsoft.com/office/powerpoint/2010/main" val="30297940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78738" y="1905000"/>
            <a:ext cx="8232063" cy="3733800"/>
          </a:xfrm>
          <a:prstGeom prst="rect">
            <a:avLst/>
          </a:prstGeom>
        </p:spPr>
      </p:pic>
    </p:spTree>
    <p:extLst>
      <p:ext uri="{BB962C8B-B14F-4D97-AF65-F5344CB8AC3E}">
        <p14:creationId xmlns:p14="http://schemas.microsoft.com/office/powerpoint/2010/main" val="3998771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如何选择一个合适的模型？</a:t>
            </a:r>
            <a:endParaRPr lang="zh-CN" altLang="en-US" dirty="0"/>
          </a:p>
        </p:txBody>
      </p:sp>
      <p:sp>
        <p:nvSpPr>
          <p:cNvPr id="3" name="内容占位符 2"/>
          <p:cNvSpPr>
            <a:spLocks noGrp="1"/>
          </p:cNvSpPr>
          <p:nvPr>
            <p:ph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r>
              <a:rPr lang="zh-CN" altLang="en-US" dirty="0" smtClean="0"/>
              <a:t>。</a:t>
            </a:r>
            <a:endParaRPr lang="en-US" altLang="zh-CN" dirty="0"/>
          </a:p>
        </p:txBody>
      </p:sp>
      <p:pic>
        <p:nvPicPr>
          <p:cNvPr id="13" name="图片 12">
            <a:extLst>
              <a:ext uri="{FF2B5EF4-FFF2-40B4-BE49-F238E27FC236}">
                <a16:creationId xmlns:a16="http://schemas.microsoft.com/office/drawing/2014/main" id="{F96B57CC-7830-4B3E-BC33-96C9DF770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488" y="2584702"/>
            <a:ext cx="5317670" cy="3816098"/>
          </a:xfrm>
          <a:prstGeom prst="rect">
            <a:avLst/>
          </a:prstGeom>
        </p:spPr>
      </p:pic>
    </p:spTree>
    <p:extLst>
      <p:ext uri="{BB962C8B-B14F-4D97-AF65-F5344CB8AC3E}">
        <p14:creationId xmlns:p14="http://schemas.microsoft.com/office/powerpoint/2010/main" val="34471417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dirty="0"/>
              <a:t>PAC</a:t>
            </a:r>
            <a:r>
              <a:rPr lang="zh-CN" altLang="en-US" dirty="0"/>
              <a:t>：</a:t>
            </a:r>
            <a:r>
              <a:rPr lang="en-US" altLang="zh-CN" dirty="0">
                <a:solidFill>
                  <a:srgbClr val="FF0000"/>
                </a:solidFill>
              </a:rPr>
              <a:t> Probably Approximately Correct</a:t>
            </a:r>
            <a:endParaRPr lang="en-US" altLang="zh-CN" dirty="0"/>
          </a:p>
          <a:p>
            <a:endParaRPr lang="en-US" altLang="zh-CN" dirty="0"/>
          </a:p>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18738"/>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4419600"/>
            <a:ext cx="4521591" cy="883920"/>
          </a:xfrm>
          <a:prstGeom prst="rect">
            <a:avLst/>
          </a:prstGeom>
        </p:spPr>
      </p:pic>
      <p:sp>
        <p:nvSpPr>
          <p:cNvPr id="6" name="矩形 5"/>
          <p:cNvSpPr/>
          <p:nvPr/>
        </p:nvSpPr>
        <p:spPr>
          <a:xfrm>
            <a:off x="5140403" y="53035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4571999" y="53035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114799" y="56728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902403" y="57896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42023062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1752600"/>
            <a:ext cx="3787588" cy="762000"/>
          </a:xfrm>
          <a:prstGeom prst="rect">
            <a:avLst/>
          </a:prstGeom>
        </p:spPr>
      </p:pic>
    </p:spTree>
    <p:extLst>
      <p:ext uri="{BB962C8B-B14F-4D97-AF65-F5344CB8AC3E}">
        <p14:creationId xmlns:p14="http://schemas.microsoft.com/office/powerpoint/2010/main" val="27851389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2D3A5-4633-470B-8FAA-B256435103B8}"/>
              </a:ext>
            </a:extLst>
          </p:cNvPr>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常用的定理</a:t>
            </a:r>
          </a:p>
        </p:txBody>
      </p:sp>
    </p:spTree>
    <p:extLst>
      <p:ext uri="{BB962C8B-B14F-4D97-AF65-F5344CB8AC3E}">
        <p14:creationId xmlns:p14="http://schemas.microsoft.com/office/powerpoint/2010/main" val="2552388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没有免费午餐定理（</a:t>
            </a:r>
            <a:r>
              <a:rPr lang="en-US" altLang="zh-CN" dirty="0"/>
              <a:t>No Free Lunch Theorem</a:t>
            </a:r>
            <a:r>
              <a:rPr lang="zh-CN" altLang="en-US" dirty="0"/>
              <a:t>，</a:t>
            </a:r>
            <a:r>
              <a:rPr lang="en-US" altLang="zh-CN" dirty="0"/>
              <a:t>NFL</a:t>
            </a:r>
            <a:r>
              <a:rPr lang="zh-CN" altLang="en-US" dirty="0"/>
              <a:t>）</a:t>
            </a:r>
            <a:endParaRPr lang="en-US" altLang="zh-CN" dirty="0"/>
          </a:p>
          <a:p>
            <a:pPr lvl="1"/>
            <a:r>
              <a:rPr lang="zh-CN" altLang="en-US" dirty="0"/>
              <a:t>对于基于迭代的最优化算法，不存在某种算法对所有问题（有限的搜索空间内）都有效。如果一个算法对某些问题有效，那么它一定在另外一些问题上比纯随机搜索算法更差。</a:t>
            </a:r>
          </a:p>
        </p:txBody>
      </p:sp>
      <p:pic>
        <p:nvPicPr>
          <p:cNvPr id="2050" name="Picture 2" descr="Image result for æ²¡æåè´¹åé¤å®ç">
            <a:extLst>
              <a:ext uri="{FF2B5EF4-FFF2-40B4-BE49-F238E27FC236}">
                <a16:creationId xmlns:a16="http://schemas.microsoft.com/office/drawing/2014/main" id="{549BE71C-35C6-4F66-A637-B5441F3B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00927"/>
            <a:ext cx="3595688" cy="269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7727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丑小鸭定理</a:t>
            </a:r>
            <a:r>
              <a:rPr lang="en-US" altLang="zh-CN" dirty="0"/>
              <a:t>(Ugly Duckling Theorem)</a:t>
            </a:r>
          </a:p>
          <a:p>
            <a:pPr lvl="1"/>
            <a:r>
              <a:rPr lang="zh-CN" altLang="en-US" dirty="0"/>
              <a:t>丑小鸭与白天鹅之间的区别和两只白天鹅之间的区别一样大</a:t>
            </a:r>
            <a:r>
              <a:rPr lang="en-US" altLang="zh-CN" dirty="0"/>
              <a:t>.</a:t>
            </a:r>
            <a:endParaRPr lang="zh-CN" altLang="en-US" dirty="0"/>
          </a:p>
        </p:txBody>
      </p:sp>
      <p:pic>
        <p:nvPicPr>
          <p:cNvPr id="2" name="Picture 2" descr="“Ugly Duckling Theorem”的图片搜索结果">
            <a:extLst>
              <a:ext uri="{FF2B5EF4-FFF2-40B4-BE49-F238E27FC236}">
                <a16:creationId xmlns:a16="http://schemas.microsoft.com/office/drawing/2014/main" id="{EB1DCDBB-1BAE-4C6F-8DE6-FEA2AB7E5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914650"/>
            <a:ext cx="48768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986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什么是机器学习？</a:t>
            </a:r>
            <a:endParaRPr lang="zh-CN" altLang="en-US" dirty="0"/>
          </a:p>
        </p:txBody>
      </p:sp>
      <p:sp>
        <p:nvSpPr>
          <p:cNvPr id="5" name="内容占位符 4">
            <a:extLst>
              <a:ext uri="{FF2B5EF4-FFF2-40B4-BE49-F238E27FC236}">
                <a16:creationId xmlns:a16="http://schemas.microsoft.com/office/drawing/2014/main" id="{97D2FDD4-4272-44F1-BA13-96DF721AA0A5}"/>
              </a:ext>
            </a:extLst>
          </p:cNvPr>
          <p:cNvSpPr>
            <a:spLocks noGrp="1"/>
          </p:cNvSpPr>
          <p:nvPr>
            <p:ph idx="1"/>
          </p:nvPr>
        </p:nvSpPr>
        <p:spPr/>
        <p:txBody>
          <a:bodyPr/>
          <a:lstStyle/>
          <a:p>
            <a:r>
              <a:rPr lang="zh-CN" altLang="en-US" dirty="0"/>
              <a:t>机器学习：</a:t>
            </a:r>
            <a:r>
              <a:rPr lang="zh-CN" altLang="en-US" dirty="0">
                <a:solidFill>
                  <a:srgbClr val="EB641B"/>
                </a:solidFill>
              </a:rPr>
              <a:t>通过算法使得机器能从大量数据中学习规律从而对新的样本做决策。</a:t>
            </a:r>
            <a:endParaRPr lang="en-US" altLang="zh-CN" dirty="0">
              <a:solidFill>
                <a:srgbClr val="EB641B"/>
              </a:solidFill>
            </a:endParaRPr>
          </a:p>
          <a:p>
            <a:pPr lvl="1"/>
            <a:r>
              <a:rPr lang="zh-CN" altLang="en-US" dirty="0"/>
              <a:t>规律：决策（预测）函数</a:t>
            </a:r>
            <a:endParaRPr lang="en-US" altLang="zh-CN" dirty="0"/>
          </a:p>
          <a:p>
            <a:endParaRPr lang="zh-CN" altLang="en-US" dirty="0"/>
          </a:p>
        </p:txBody>
      </p:sp>
      <p:sp>
        <p:nvSpPr>
          <p:cNvPr id="6" name="文本框 5"/>
          <p:cNvSpPr txBox="1"/>
          <p:nvPr/>
        </p:nvSpPr>
        <p:spPr>
          <a:xfrm>
            <a:off x="2438400" y="5231218"/>
            <a:ext cx="2004075" cy="369332"/>
          </a:xfrm>
          <a:prstGeom prst="rect">
            <a:avLst/>
          </a:prstGeom>
          <a:noFill/>
        </p:spPr>
        <p:txBody>
          <a:bodyPr wrap="none" rtlCol="0">
            <a:spAutoFit/>
          </a:bodyPr>
          <a:lstStyle/>
          <a:p>
            <a:r>
              <a:rPr lang="zh-CN" altLang="en-US" dirty="0">
                <a:solidFill>
                  <a:srgbClr val="EB641B"/>
                </a:solidFill>
                <a:latin typeface="微软雅黑" panose="020B0503020204020204" pitchFamily="34" charset="-122"/>
                <a:ea typeface="微软雅黑" panose="020B0503020204020204" pitchFamily="34" charset="-122"/>
              </a:rPr>
              <a:t>独立同分布 </a:t>
            </a:r>
            <a:r>
              <a:rPr lang="en-US" altLang="zh-CN" dirty="0">
                <a:solidFill>
                  <a:srgbClr val="EB641B"/>
                </a:solidFill>
                <a:latin typeface="微软雅黑" panose="020B0503020204020204" pitchFamily="34" charset="-122"/>
                <a:ea typeface="微软雅黑" panose="020B0503020204020204" pitchFamily="34" charset="-122"/>
              </a:rPr>
              <a:t>p(</a:t>
            </a:r>
            <a:r>
              <a:rPr lang="en-US" altLang="zh-CN" dirty="0" err="1">
                <a:solidFill>
                  <a:srgbClr val="EB641B"/>
                </a:solidFill>
                <a:latin typeface="微软雅黑" panose="020B0503020204020204" pitchFamily="34" charset="-122"/>
                <a:ea typeface="微软雅黑" panose="020B0503020204020204" pitchFamily="34" charset="-122"/>
              </a:rPr>
              <a:t>x,y</a:t>
            </a:r>
            <a:r>
              <a:rPr lang="en-US" altLang="zh-CN" dirty="0">
                <a:solidFill>
                  <a:srgbClr val="EB641B"/>
                </a:solidFill>
                <a:latin typeface="微软雅黑" panose="020B0503020204020204" pitchFamily="34" charset="-122"/>
                <a:ea typeface="微软雅黑" panose="020B0503020204020204" pitchFamily="34" charset="-122"/>
              </a:rPr>
              <a:t>)</a:t>
            </a:r>
            <a:endParaRPr lang="zh-CN" altLang="en-US" dirty="0">
              <a:solidFill>
                <a:srgbClr val="EB641B"/>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AD1E55F4-CCBD-4EB9-B7FC-D063FD23C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85" y="2743200"/>
            <a:ext cx="7750831" cy="2264288"/>
          </a:xfrm>
          <a:prstGeom prst="rect">
            <a:avLst/>
          </a:prstGeom>
        </p:spPr>
      </p:pic>
    </p:spTree>
    <p:extLst>
      <p:ext uri="{BB962C8B-B14F-4D97-AF65-F5344CB8AC3E}">
        <p14:creationId xmlns:p14="http://schemas.microsoft.com/office/powerpoint/2010/main" val="3470421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奥卡姆剃刀原理</a:t>
            </a:r>
            <a:r>
              <a:rPr lang="en-US" altLang="zh-CN" dirty="0"/>
              <a:t>(Occam's Razor)</a:t>
            </a:r>
          </a:p>
          <a:p>
            <a:pPr lvl="1"/>
            <a:r>
              <a:rPr lang="zh-CN" altLang="en-US" dirty="0"/>
              <a:t>如无必要，勿增实体</a:t>
            </a:r>
          </a:p>
        </p:txBody>
      </p:sp>
      <p:pic>
        <p:nvPicPr>
          <p:cNvPr id="3074" name="Picture 2" descr="“Occam's Razor”的图片搜索结果">
            <a:extLst>
              <a:ext uri="{FF2B5EF4-FFF2-40B4-BE49-F238E27FC236}">
                <a16:creationId xmlns:a16="http://schemas.microsoft.com/office/drawing/2014/main" id="{0AB42BDC-1ED0-4983-A79E-B7F63C5FE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19400"/>
            <a:ext cx="33337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4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3C017-E9EF-4573-930C-A69A225A4B4A}"/>
              </a:ext>
            </a:extLst>
          </p:cNvPr>
          <p:cNvSpPr>
            <a:spLocks noGrp="1"/>
          </p:cNvSpPr>
          <p:nvPr>
            <p:ph type="title"/>
          </p:nvPr>
        </p:nvSpPr>
        <p:spPr/>
        <p:txBody>
          <a:bodyPr/>
          <a:lstStyle/>
          <a:p>
            <a:r>
              <a:rPr lang="zh-CN" altLang="en-US" dirty="0"/>
              <a:t>归纳偏置</a:t>
            </a:r>
            <a:r>
              <a:rPr lang="en-US" altLang="zh-CN" dirty="0"/>
              <a:t>(Inductive Bias)</a:t>
            </a:r>
            <a:endParaRPr lang="zh-CN" altLang="en-US" dirty="0"/>
          </a:p>
        </p:txBody>
      </p:sp>
      <p:sp>
        <p:nvSpPr>
          <p:cNvPr id="3" name="内容占位符 2">
            <a:extLst>
              <a:ext uri="{FF2B5EF4-FFF2-40B4-BE49-F238E27FC236}">
                <a16:creationId xmlns:a16="http://schemas.microsoft.com/office/drawing/2014/main" id="{4DE381D8-FE42-4FE0-89D1-13F252A87963}"/>
              </a:ext>
            </a:extLst>
          </p:cNvPr>
          <p:cNvSpPr>
            <a:spLocks noGrp="1"/>
          </p:cNvSpPr>
          <p:nvPr>
            <p:ph idx="1"/>
          </p:nvPr>
        </p:nvSpPr>
        <p:spPr/>
        <p:txBody>
          <a:bodyPr/>
          <a:lstStyle/>
          <a:p>
            <a:r>
              <a:rPr lang="zh-CN" altLang="en-US" dirty="0"/>
              <a:t>很多学习算法经常会对学习的问题做一些假设，这些假设就称为</a:t>
            </a:r>
            <a:r>
              <a:rPr lang="zh-CN" altLang="en-US" b="1" dirty="0">
                <a:solidFill>
                  <a:srgbClr val="EB641B"/>
                </a:solidFill>
              </a:rPr>
              <a:t>归纳偏置</a:t>
            </a:r>
            <a:r>
              <a:rPr lang="zh-CN" altLang="en-US" dirty="0"/>
              <a:t>。</a:t>
            </a:r>
            <a:endParaRPr lang="en-US" altLang="zh-CN" dirty="0"/>
          </a:p>
          <a:p>
            <a:pPr lvl="1"/>
            <a:r>
              <a:rPr lang="zh-CN" altLang="en-US" dirty="0"/>
              <a:t>在最近邻分类器中，我们会假设在特征空间中，一个小的局部区域中的大部分样本都同属一类。</a:t>
            </a:r>
            <a:endParaRPr lang="en-US" altLang="zh-CN" dirty="0"/>
          </a:p>
          <a:p>
            <a:pPr lvl="1"/>
            <a:r>
              <a:rPr lang="zh-CN" altLang="en-US" dirty="0"/>
              <a:t>在朴素贝叶斯分类器中，我们会假设每个特征的条件概率是互相独立的。</a:t>
            </a:r>
            <a:endParaRPr lang="en-US" altLang="zh-CN" dirty="0"/>
          </a:p>
          <a:p>
            <a:pPr lvl="1"/>
            <a:endParaRPr lang="en-US" altLang="zh-CN" dirty="0"/>
          </a:p>
          <a:p>
            <a:pPr lvl="1"/>
            <a:endParaRPr lang="en-US" altLang="zh-CN" dirty="0"/>
          </a:p>
          <a:p>
            <a:pPr lvl="1"/>
            <a:r>
              <a:rPr lang="zh-CN" altLang="en-US" dirty="0"/>
              <a:t>归纳偏置在贝叶斯学习中也经常称为</a:t>
            </a:r>
            <a:r>
              <a:rPr lang="zh-CN" altLang="en-US" dirty="0">
                <a:solidFill>
                  <a:srgbClr val="EB641B"/>
                </a:solidFill>
              </a:rPr>
              <a:t>先验</a:t>
            </a:r>
            <a:r>
              <a:rPr lang="zh-CN" altLang="en-US" dirty="0"/>
              <a:t>（</a:t>
            </a:r>
            <a:r>
              <a:rPr lang="en-US" altLang="zh-CN" dirty="0"/>
              <a:t>Prior</a:t>
            </a:r>
            <a:r>
              <a:rPr lang="zh-CN" altLang="en-US" dirty="0"/>
              <a:t>）。</a:t>
            </a:r>
          </a:p>
        </p:txBody>
      </p:sp>
    </p:spTree>
    <p:extLst>
      <p:ext uri="{BB962C8B-B14F-4D97-AF65-F5344CB8AC3E}">
        <p14:creationId xmlns:p14="http://schemas.microsoft.com/office/powerpoint/2010/main" val="14461060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机器学习的三要素是什么？</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模型</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学习准则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优化方法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571625" y="2850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781320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以下三种梯度下降优化算法最为常用的是哪一个</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随机梯度下降</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小批量随机梯度下降</a:t>
            </a: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批量梯度</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下降</a:t>
            </a: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0"/>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14049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机器学习模型的泛化错误是如何定义的？</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期望风险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经验风险</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期望风险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经验风险</a:t>
            </a:r>
          </a:p>
        </p:txBody>
      </p:sp>
      <p:sp>
        <p:nvSpPr>
          <p:cNvPr id="8" name="椭圆 7"/>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6"/>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8"/>
            </p:custDataLst>
          </p:nvPr>
        </p:nvGrpSpPr>
        <p:grpSpPr>
          <a:xfrm>
            <a:off x="0" y="0"/>
            <a:ext cx="12192000" cy="635000"/>
            <a:chOff x="0" y="0"/>
            <a:chExt cx="12192000" cy="635000"/>
          </a:xfrm>
        </p:grpSpPr>
        <p:sp>
          <p:nvSpPr>
            <p:cNvPr id="13"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57331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id="{06FFE951-5F67-4851-9343-226A8D06AC1C}"/>
              </a:ext>
            </a:extLst>
          </p:cNvPr>
          <p:cNvSpPr>
            <a:spLocks noGrp="1"/>
          </p:cNvSpPr>
          <p:nvPr>
            <p:ph idx="1"/>
          </p:nvPr>
        </p:nvSpPr>
        <p:spPr/>
        <p:txBody>
          <a:bodyPr/>
          <a:lstStyle/>
          <a:p>
            <a:r>
              <a:rPr lang="zh-CN" altLang="en-US" dirty="0"/>
              <a:t>掌握知识点</a:t>
            </a:r>
          </a:p>
          <a:p>
            <a:pPr lvl="1"/>
            <a:r>
              <a:rPr lang="zh-CN" altLang="en-US" dirty="0"/>
              <a:t>矩阵微分</a:t>
            </a:r>
          </a:p>
          <a:p>
            <a:pPr lvl="1"/>
            <a:r>
              <a:rPr lang="zh-CN" altLang="en-US" dirty="0"/>
              <a:t>概率论</a:t>
            </a:r>
          </a:p>
          <a:p>
            <a:pPr lvl="1"/>
            <a:r>
              <a:rPr lang="zh-CN" altLang="en-US" dirty="0"/>
              <a:t>信息论</a:t>
            </a:r>
          </a:p>
          <a:p>
            <a:pPr lvl="1"/>
            <a:r>
              <a:rPr lang="zh-CN" altLang="en-US" dirty="0"/>
              <a:t>约束优化</a:t>
            </a:r>
            <a:endParaRPr lang="en-US" altLang="zh-CN" dirty="0"/>
          </a:p>
          <a:p>
            <a:r>
              <a:rPr lang="zh-CN" altLang="en-US" dirty="0"/>
              <a:t>编程练习</a:t>
            </a:r>
            <a:endParaRPr lang="en-US" altLang="zh-CN" dirty="0">
              <a:hlinkClick r:id="rId2"/>
            </a:endParaRPr>
          </a:p>
          <a:p>
            <a:pPr lvl="1"/>
            <a:r>
              <a:rPr lang="en-US" altLang="zh-CN" dirty="0">
                <a:hlinkClick r:id="rId3" tooltip="chap2_linear_regression"/>
              </a:rPr>
              <a:t>chap2_linear_regression</a:t>
            </a:r>
            <a:endParaRPr lang="en-US" altLang="zh-CN" dirty="0">
              <a:hlinkClick r:id="rId2"/>
            </a:endParaRPr>
          </a:p>
        </p:txBody>
      </p:sp>
    </p:spTree>
    <p:extLst>
      <p:ext uri="{BB962C8B-B14F-4D97-AF65-F5344CB8AC3E}">
        <p14:creationId xmlns:p14="http://schemas.microsoft.com/office/powerpoint/2010/main" val="2765967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a:t>机器学习 </a:t>
            </a:r>
            <a:r>
              <a:rPr lang="en-US" altLang="zh-TW"/>
              <a:t>≈ </a:t>
            </a:r>
            <a:r>
              <a:rPr lang="zh-CN" altLang="en-US"/>
              <a:t>构建一个映射函数</a:t>
            </a:r>
            <a:endParaRPr lang="zh-TW" altLang="en-US" dirty="0"/>
          </a:p>
        </p:txBody>
      </p:sp>
      <p:graphicFrame>
        <p:nvGraphicFramePr>
          <p:cNvPr id="4" name="Object 12"/>
          <p:cNvGraphicFramePr>
            <a:graphicFrameLocks noChangeAspect="1"/>
          </p:cNvGraphicFramePr>
          <p:nvPr>
            <p:extLst/>
          </p:nvPr>
        </p:nvGraphicFramePr>
        <p:xfrm>
          <a:off x="3544914" y="1357635"/>
          <a:ext cx="3822700" cy="460375"/>
        </p:xfrm>
        <a:graphic>
          <a:graphicData uri="http://schemas.openxmlformats.org/presentationml/2006/ole">
            <mc:AlternateContent xmlns:mc="http://schemas.openxmlformats.org/markup-compatibility/2006">
              <mc:Choice xmlns:v="urn:schemas-microsoft-com:vml" Requires="v">
                <p:oleObj spid="_x0000_s2122" name="方程式" r:id="rId4" imgW="1790640" imgH="215640" progId="Equation.3">
                  <p:embed/>
                </p:oleObj>
              </mc:Choice>
              <mc:Fallback>
                <p:oleObj name="方程式" r:id="rId4" imgW="1790640" imgH="215640" progId="Equation.3">
                  <p:embed/>
                  <p:pic>
                    <p:nvPicPr>
                      <p:cNvPr id="4" name="Object 12"/>
                      <p:cNvPicPr>
                        <a:picLocks noChangeAspect="1" noChangeArrowheads="1"/>
                      </p:cNvPicPr>
                      <p:nvPr/>
                    </p:nvPicPr>
                    <p:blipFill>
                      <a:blip r:embed="rId5"/>
                      <a:srcRect/>
                      <a:stretch>
                        <a:fillRect/>
                      </a:stretch>
                    </p:blipFill>
                    <p:spPr bwMode="auto">
                      <a:xfrm>
                        <a:off x="3544914" y="1357635"/>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3483196" y="2422668"/>
          <a:ext cx="3822700" cy="460375"/>
        </p:xfrm>
        <a:graphic>
          <a:graphicData uri="http://schemas.openxmlformats.org/presentationml/2006/ole">
            <mc:AlternateContent xmlns:mc="http://schemas.openxmlformats.org/markup-compatibility/2006">
              <mc:Choice xmlns:v="urn:schemas-microsoft-com:vml" Requires="v">
                <p:oleObj spid="_x0000_s2123" name="方程式" r:id="rId6" imgW="1790640" imgH="215640" progId="Equation.3">
                  <p:embed/>
                </p:oleObj>
              </mc:Choice>
              <mc:Fallback>
                <p:oleObj name="方程式" r:id="rId6" imgW="1790640" imgH="215640" progId="Equation.3">
                  <p:embed/>
                  <p:pic>
                    <p:nvPicPr>
                      <p:cNvPr id="5" name="Object 12"/>
                      <p:cNvPicPr>
                        <a:picLocks noChangeAspect="1" noChangeArrowheads="1"/>
                      </p:cNvPicPr>
                      <p:nvPr/>
                    </p:nvPicPr>
                    <p:blipFill>
                      <a:blip r:embed="rId5"/>
                      <a:srcRect/>
                      <a:stretch>
                        <a:fillRect/>
                      </a:stretch>
                    </p:blipFill>
                    <p:spPr bwMode="auto">
                      <a:xfrm>
                        <a:off x="3483196" y="2422668"/>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3461931" y="3575606"/>
          <a:ext cx="3822700" cy="460375"/>
        </p:xfrm>
        <a:graphic>
          <a:graphicData uri="http://schemas.openxmlformats.org/presentationml/2006/ole">
            <mc:AlternateContent xmlns:mc="http://schemas.openxmlformats.org/markup-compatibility/2006">
              <mc:Choice xmlns:v="urn:schemas-microsoft-com:vml" Requires="v">
                <p:oleObj spid="_x0000_s2124" name="方程式" r:id="rId7" imgW="1790640" imgH="215640" progId="Equation.3">
                  <p:embed/>
                </p:oleObj>
              </mc:Choice>
              <mc:Fallback>
                <p:oleObj name="方程式" r:id="rId7" imgW="1790640" imgH="215640" progId="Equation.3">
                  <p:embed/>
                  <p:pic>
                    <p:nvPicPr>
                      <p:cNvPr id="6" name="Object 12"/>
                      <p:cNvPicPr>
                        <a:picLocks noChangeAspect="1" noChangeArrowheads="1"/>
                      </p:cNvPicPr>
                      <p:nvPr/>
                    </p:nvPicPr>
                    <p:blipFill>
                      <a:blip r:embed="rId5"/>
                      <a:srcRect/>
                      <a:stretch>
                        <a:fillRect/>
                      </a:stretch>
                    </p:blipFill>
                    <p:spPr bwMode="auto">
                      <a:xfrm>
                        <a:off x="3461931" y="3575606"/>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3381483" y="4768046"/>
          <a:ext cx="3578225" cy="460375"/>
        </p:xfrm>
        <a:graphic>
          <a:graphicData uri="http://schemas.openxmlformats.org/presentationml/2006/ole">
            <mc:AlternateContent xmlns:mc="http://schemas.openxmlformats.org/markup-compatibility/2006">
              <mc:Choice xmlns:v="urn:schemas-microsoft-com:vml" Requires="v">
                <p:oleObj spid="_x0000_s2125" name="方程式" r:id="rId8" imgW="1676160" imgH="215640" progId="Equation.3">
                  <p:embed/>
                </p:oleObj>
              </mc:Choice>
              <mc:Fallback>
                <p:oleObj name="方程式" r:id="rId8" imgW="1676160" imgH="215640" progId="Equation.3">
                  <p:embed/>
                  <p:pic>
                    <p:nvPicPr>
                      <p:cNvPr id="7" name="Object 12"/>
                      <p:cNvPicPr>
                        <a:picLocks noChangeAspect="1" noChangeArrowheads="1"/>
                      </p:cNvPicPr>
                      <p:nvPr/>
                    </p:nvPicPr>
                    <p:blipFill>
                      <a:blip r:embed="rId9"/>
                      <a:srcRect/>
                      <a:stretch>
                        <a:fillRect/>
                      </a:stretch>
                    </p:blipFill>
                    <p:spPr bwMode="auto">
                      <a:xfrm>
                        <a:off x="3381483" y="4768046"/>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7305896" y="2391244"/>
            <a:ext cx="947054" cy="523220"/>
          </a:xfrm>
          <a:prstGeom prst="rect">
            <a:avLst/>
          </a:prstGeom>
          <a:noFill/>
        </p:spPr>
        <p:txBody>
          <a:bodyPr wrap="square" rtlCol="0">
            <a:spAutoFit/>
          </a:bodyPr>
          <a:lstStyle/>
          <a:p>
            <a:r>
              <a:rPr lang="en-US" altLang="zh-TW" sz="2800" dirty="0">
                <a:solidFill>
                  <a:srgbClr val="EB641B"/>
                </a:solidFill>
                <a:latin typeface="微软雅黑" panose="020B0503020204020204" pitchFamily="34" charset="-122"/>
                <a:ea typeface="微软雅黑" panose="020B0503020204020204" pitchFamily="34" charset="-122"/>
              </a:rPr>
              <a:t>“</a:t>
            </a:r>
            <a:r>
              <a:rPr lang="zh-CN" altLang="en-US" sz="2800" dirty="0">
                <a:solidFill>
                  <a:srgbClr val="EB641B"/>
                </a:solidFill>
                <a:latin typeface="微软雅黑" panose="020B0503020204020204" pitchFamily="34" charset="-122"/>
                <a:ea typeface="微软雅黑" panose="020B0503020204020204" pitchFamily="34" charset="-122"/>
              </a:rPr>
              <a:t>猫</a:t>
            </a:r>
            <a:r>
              <a:rPr lang="en-US" altLang="zh-TW" sz="2800" dirty="0">
                <a:solidFill>
                  <a:srgbClr val="EB641B"/>
                </a:solidFill>
                <a:latin typeface="微软雅黑" panose="020B0503020204020204" pitchFamily="34" charset="-122"/>
                <a:ea typeface="微软雅黑" panose="020B0503020204020204" pitchFamily="34" charset="-122"/>
              </a:rPr>
              <a:t>”</a:t>
            </a:r>
            <a:endParaRPr lang="zh-TW" altLang="en-US" sz="2800" dirty="0">
              <a:solidFill>
                <a:srgbClr val="EB641B"/>
              </a:solidFill>
              <a:latin typeface="微软雅黑" panose="020B0503020204020204" pitchFamily="34" charset="-122"/>
              <a:ea typeface="微软雅黑" panose="020B0503020204020204" pitchFamily="34" charset="-122"/>
            </a:endParaRPr>
          </a:p>
        </p:txBody>
      </p:sp>
      <p:sp>
        <p:nvSpPr>
          <p:cNvPr id="9" name="文字方塊 8"/>
          <p:cNvSpPr txBox="1"/>
          <p:nvPr/>
        </p:nvSpPr>
        <p:spPr>
          <a:xfrm>
            <a:off x="7367614" y="1326451"/>
            <a:ext cx="2898395" cy="523220"/>
          </a:xfrm>
          <a:prstGeom prst="rect">
            <a:avLst/>
          </a:prstGeom>
          <a:noFill/>
        </p:spPr>
        <p:txBody>
          <a:bodyPr wrap="square" rtlCol="0">
            <a:spAutoFit/>
          </a:bodyPr>
          <a:lstStyle/>
          <a:p>
            <a:r>
              <a:rPr lang="en-US" altLang="zh-TW" sz="2800" dirty="0">
                <a:solidFill>
                  <a:srgbClr val="EB641B"/>
                </a:solidFill>
                <a:latin typeface="微软雅黑" panose="020B0503020204020204" pitchFamily="34" charset="-122"/>
                <a:ea typeface="微软雅黑" panose="020B0503020204020204" pitchFamily="34" charset="-122"/>
              </a:rPr>
              <a:t>“</a:t>
            </a:r>
            <a:r>
              <a:rPr lang="zh-CN" altLang="en-US" sz="2800" dirty="0">
                <a:solidFill>
                  <a:srgbClr val="EB641B"/>
                </a:solidFill>
                <a:latin typeface="微软雅黑" panose="020B0503020204020204" pitchFamily="34" charset="-122"/>
                <a:ea typeface="微软雅黑" panose="020B0503020204020204" pitchFamily="34" charset="-122"/>
              </a:rPr>
              <a:t>你好</a:t>
            </a:r>
            <a:r>
              <a:rPr lang="en-US" altLang="zh-TW" sz="2800" dirty="0">
                <a:solidFill>
                  <a:srgbClr val="EB641B"/>
                </a:solidFill>
                <a:latin typeface="微软雅黑" panose="020B0503020204020204" pitchFamily="34" charset="-122"/>
                <a:ea typeface="微软雅黑" panose="020B0503020204020204" pitchFamily="34" charset="-122"/>
              </a:rPr>
              <a:t>”</a:t>
            </a:r>
            <a:endParaRPr lang="zh-TW" altLang="en-US" sz="2800" dirty="0">
              <a:solidFill>
                <a:srgbClr val="EB641B"/>
              </a:solidFill>
              <a:latin typeface="微软雅黑" panose="020B0503020204020204" pitchFamily="34" charset="-122"/>
              <a:ea typeface="微软雅黑" panose="020B0503020204020204" pitchFamily="34" charset="-122"/>
            </a:endParaRPr>
          </a:p>
        </p:txBody>
      </p:sp>
      <p:sp>
        <p:nvSpPr>
          <p:cNvPr id="10" name="文字方塊 9"/>
          <p:cNvSpPr txBox="1"/>
          <p:nvPr/>
        </p:nvSpPr>
        <p:spPr>
          <a:xfrm>
            <a:off x="7284632" y="3517916"/>
            <a:ext cx="1239914" cy="523220"/>
          </a:xfrm>
          <a:prstGeom prst="rect">
            <a:avLst/>
          </a:prstGeom>
          <a:noFill/>
        </p:spPr>
        <p:txBody>
          <a:bodyPr wrap="square" rtlCol="0">
            <a:spAutoFit/>
          </a:bodyPr>
          <a:lstStyle/>
          <a:p>
            <a:r>
              <a:rPr lang="en-US" altLang="zh-TW" sz="2800" dirty="0">
                <a:solidFill>
                  <a:srgbClr val="EB641B"/>
                </a:solidFill>
                <a:latin typeface="微软雅黑" panose="020B0503020204020204" pitchFamily="34" charset="-122"/>
                <a:ea typeface="微软雅黑" panose="020B0503020204020204" pitchFamily="34" charset="-122"/>
              </a:rPr>
              <a:t>“5-5”</a:t>
            </a:r>
            <a:endParaRPr lang="zh-TW" altLang="en-US" sz="2800" dirty="0">
              <a:solidFill>
                <a:srgbClr val="EB641B"/>
              </a:solidFill>
              <a:latin typeface="微软雅黑" panose="020B0503020204020204" pitchFamily="34" charset="-122"/>
              <a:ea typeface="微软雅黑" panose="020B0503020204020204" pitchFamily="34" charset="-122"/>
            </a:endParaRPr>
          </a:p>
        </p:txBody>
      </p:sp>
      <p:sp>
        <p:nvSpPr>
          <p:cNvPr id="11" name="文字方塊 10"/>
          <p:cNvSpPr txBox="1"/>
          <p:nvPr/>
        </p:nvSpPr>
        <p:spPr>
          <a:xfrm>
            <a:off x="7329161" y="4786895"/>
            <a:ext cx="3031893" cy="523220"/>
          </a:xfrm>
          <a:prstGeom prst="rect">
            <a:avLst/>
          </a:prstGeom>
          <a:noFill/>
        </p:spPr>
        <p:txBody>
          <a:bodyPr wrap="square" rtlCol="0">
            <a:spAutoFit/>
          </a:bodyPr>
          <a:lstStyle/>
          <a:p>
            <a:r>
              <a:rPr lang="en-US" altLang="zh-TW" sz="2800" dirty="0">
                <a:solidFill>
                  <a:srgbClr val="EB641B"/>
                </a:solidFill>
                <a:latin typeface="微软雅黑" panose="020B0503020204020204" pitchFamily="34" charset="-122"/>
                <a:ea typeface="微软雅黑" panose="020B0503020204020204" pitchFamily="34" charset="-122"/>
              </a:rPr>
              <a:t>“</a:t>
            </a:r>
            <a:r>
              <a:rPr lang="zh-CN" altLang="en-US" sz="2800" dirty="0">
                <a:solidFill>
                  <a:srgbClr val="EB641B"/>
                </a:solidFill>
                <a:latin typeface="微软雅黑" panose="020B0503020204020204" pitchFamily="34" charset="-122"/>
                <a:ea typeface="微软雅黑" panose="020B0503020204020204" pitchFamily="34" charset="-122"/>
              </a:rPr>
              <a:t>今天天气真不错</a:t>
            </a:r>
            <a:r>
              <a:rPr lang="en-US" altLang="zh-TW" sz="2800" dirty="0">
                <a:solidFill>
                  <a:srgbClr val="EB641B"/>
                </a:solidFill>
                <a:latin typeface="微软雅黑" panose="020B0503020204020204" pitchFamily="34" charset="-122"/>
                <a:ea typeface="微软雅黑" panose="020B0503020204020204" pitchFamily="34" charset="-122"/>
              </a:rPr>
              <a:t>”</a:t>
            </a:r>
            <a:endParaRPr lang="zh-TW" altLang="en-US" sz="2800" dirty="0">
              <a:solidFill>
                <a:srgbClr val="EB641B"/>
              </a:solidFill>
              <a:latin typeface="微软雅黑" panose="020B0503020204020204" pitchFamily="34" charset="-122"/>
              <a:ea typeface="微软雅黑" panose="020B0503020204020204" pitchFamily="34" charset="-122"/>
            </a:endParaRPr>
          </a:p>
        </p:txBody>
      </p:sp>
      <p:pic>
        <p:nvPicPr>
          <p:cNvPr id="12" name="圖片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38600" y="1301165"/>
            <a:ext cx="2921108" cy="516844"/>
          </a:xfrm>
          <a:prstGeom prst="rect">
            <a:avLst/>
          </a:prstGeom>
        </p:spPr>
      </p:pic>
      <p:sp>
        <p:nvSpPr>
          <p:cNvPr id="15" name="矩形 14"/>
          <p:cNvSpPr/>
          <p:nvPr/>
        </p:nvSpPr>
        <p:spPr>
          <a:xfrm>
            <a:off x="3820594" y="4721244"/>
            <a:ext cx="2659840" cy="523220"/>
          </a:xfrm>
          <a:prstGeom prst="rect">
            <a:avLst/>
          </a:prstGeom>
        </p:spPr>
        <p:txBody>
          <a:bodyPr wrap="square">
            <a:spAutoFit/>
          </a:bodyPr>
          <a:lstStyle/>
          <a:p>
            <a:pPr algn="ctr"/>
            <a:r>
              <a:rPr lang="en-US" altLang="zh-TW" sz="2800" dirty="0">
                <a:solidFill>
                  <a:srgbClr val="EB641B"/>
                </a:solidFill>
                <a:latin typeface="微软雅黑" panose="020B0503020204020204" pitchFamily="34" charset="-122"/>
                <a:ea typeface="微软雅黑" panose="020B0503020204020204" pitchFamily="34" charset="-122"/>
              </a:rPr>
              <a:t>“</a:t>
            </a:r>
            <a:r>
              <a:rPr lang="zh-CN" altLang="en-US" sz="2800" dirty="0">
                <a:solidFill>
                  <a:srgbClr val="EB641B"/>
                </a:solidFill>
                <a:latin typeface="微软雅黑" panose="020B0503020204020204" pitchFamily="34" charset="-122"/>
                <a:ea typeface="微软雅黑" panose="020B0503020204020204" pitchFamily="34" charset="-122"/>
              </a:rPr>
              <a:t>你好</a:t>
            </a:r>
            <a:r>
              <a:rPr lang="en-US" altLang="zh-TW" sz="2800" dirty="0">
                <a:solidFill>
                  <a:srgbClr val="EB641B"/>
                </a:solidFill>
                <a:latin typeface="微软雅黑" panose="020B0503020204020204" pitchFamily="34" charset="-122"/>
                <a:ea typeface="微软雅黑" panose="020B0503020204020204" pitchFamily="34" charset="-122"/>
              </a:rPr>
              <a:t>”</a:t>
            </a:r>
            <a:endParaRPr lang="zh-TW" altLang="en-US" sz="2800" dirty="0">
              <a:solidFill>
                <a:srgbClr val="EB641B"/>
              </a:solidFill>
              <a:latin typeface="微软雅黑" panose="020B0503020204020204" pitchFamily="34" charset="-122"/>
              <a:ea typeface="微软雅黑" panose="020B0503020204020204" pitchFamily="34" charset="-122"/>
            </a:endParaRPr>
          </a:p>
        </p:txBody>
      </p:sp>
      <p:pic>
        <p:nvPicPr>
          <p:cNvPr id="84994" name="Picture 2" descr="http://y2.ifengimg.com/a/2016_11/2c7ef418c729099.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89430" y="3401069"/>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896949" y="5939136"/>
            <a:ext cx="2773299" cy="461665"/>
          </a:xfrm>
          <a:prstGeom prst="rect">
            <a:avLst/>
          </a:prstGeom>
          <a:noFill/>
        </p:spPr>
        <p:txBody>
          <a:bodyPr wrap="square" rtlCol="0">
            <a:spAutoFit/>
          </a:bodyPr>
          <a:lstStyle/>
          <a:p>
            <a:pPr algn="ctr"/>
            <a:r>
              <a:rPr lang="zh-CN" altLang="en-US" sz="2400" dirty="0">
                <a:solidFill>
                  <a:srgbClr val="EB641B"/>
                </a:solidFill>
              </a:rPr>
              <a:t>用户输入</a:t>
            </a:r>
            <a:endParaRPr lang="zh-TW" altLang="en-US" sz="2400" dirty="0">
              <a:solidFill>
                <a:srgbClr val="EB641B"/>
              </a:solidFill>
            </a:endParaRPr>
          </a:p>
        </p:txBody>
      </p:sp>
      <p:sp>
        <p:nvSpPr>
          <p:cNvPr id="19" name="文字方塊 18"/>
          <p:cNvSpPr txBox="1"/>
          <p:nvPr/>
        </p:nvSpPr>
        <p:spPr>
          <a:xfrm>
            <a:off x="6713175" y="5939135"/>
            <a:ext cx="2773299" cy="461665"/>
          </a:xfrm>
          <a:prstGeom prst="rect">
            <a:avLst/>
          </a:prstGeom>
          <a:noFill/>
        </p:spPr>
        <p:txBody>
          <a:bodyPr wrap="square" rtlCol="0">
            <a:spAutoFit/>
          </a:bodyPr>
          <a:lstStyle/>
          <a:p>
            <a:pPr algn="ctr"/>
            <a:r>
              <a:rPr lang="zh-CN" altLang="en-US" sz="2400" dirty="0">
                <a:solidFill>
                  <a:srgbClr val="EB641B"/>
                </a:solidFill>
              </a:rPr>
              <a:t>机器</a:t>
            </a:r>
            <a:endParaRPr lang="zh-TW" altLang="en-US" sz="2400" dirty="0">
              <a:solidFill>
                <a:srgbClr val="EB641B"/>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1639" y="2277711"/>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8081579" y="3548694"/>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
        <p:nvSpPr>
          <p:cNvPr id="21" name="內容版面配置區 2">
            <a:extLst>
              <a:ext uri="{FF2B5EF4-FFF2-40B4-BE49-F238E27FC236}">
                <a16:creationId xmlns:a16="http://schemas.microsoft.com/office/drawing/2014/main" id="{911A55F3-5FAC-4AEE-87B0-9B03C25086C0}"/>
              </a:ext>
            </a:extLst>
          </p:cNvPr>
          <p:cNvSpPr txBox="1">
            <a:spLocks/>
          </p:cNvSpPr>
          <p:nvPr/>
        </p:nvSpPr>
        <p:spPr bwMode="auto">
          <a:xfrm>
            <a:off x="709897" y="1109876"/>
            <a:ext cx="2773299"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pPr>
              <a:buSzPct val="55000"/>
              <a:buFont typeface="Wingdings" panose="05000000000000000000" pitchFamily="2" charset="2"/>
              <a:buChar char="l"/>
            </a:pPr>
            <a:r>
              <a:rPr lang="zh-CN" altLang="en-US" sz="3600" dirty="0">
                <a:solidFill>
                  <a:srgbClr val="EB641B"/>
                </a:solidFill>
                <a:latin typeface="微软雅黑" panose="020B0503020204020204" pitchFamily="34" charset="-122"/>
                <a:ea typeface="微软雅黑" panose="020B0503020204020204" pitchFamily="34" charset="-122"/>
              </a:rPr>
              <a:t>语音识别</a:t>
            </a:r>
          </a:p>
          <a:p>
            <a:pPr>
              <a:buSzPct val="55000"/>
              <a:buFont typeface="Wingdings" panose="05000000000000000000" pitchFamily="2" charset="2"/>
              <a:buChar char="l"/>
            </a:pPr>
            <a:endParaRPr lang="zh-CN" altLang="en-US" sz="3600" dirty="0">
              <a:solidFill>
                <a:srgbClr val="EB641B"/>
              </a:solidFill>
              <a:latin typeface="微软雅黑" panose="020B0503020204020204" pitchFamily="34" charset="-122"/>
              <a:ea typeface="微软雅黑" panose="020B0503020204020204" pitchFamily="34" charset="-122"/>
            </a:endParaRPr>
          </a:p>
          <a:p>
            <a:pPr>
              <a:buSzPct val="55000"/>
              <a:buFont typeface="Wingdings" panose="05000000000000000000" pitchFamily="2" charset="2"/>
              <a:buChar char="l"/>
            </a:pPr>
            <a:r>
              <a:rPr lang="zh-CN" altLang="en-US" sz="3600" dirty="0">
                <a:solidFill>
                  <a:srgbClr val="EB641B"/>
                </a:solidFill>
                <a:latin typeface="微软雅黑" panose="020B0503020204020204" pitchFamily="34" charset="-122"/>
                <a:ea typeface="微软雅黑" panose="020B0503020204020204" pitchFamily="34" charset="-122"/>
              </a:rPr>
              <a:t>图像识别</a:t>
            </a:r>
          </a:p>
          <a:p>
            <a:pPr>
              <a:buSzPct val="55000"/>
              <a:buFont typeface="Wingdings" panose="05000000000000000000" pitchFamily="2" charset="2"/>
              <a:buChar char="l"/>
            </a:pPr>
            <a:endParaRPr lang="zh-CN" altLang="en-US" sz="3600" dirty="0">
              <a:solidFill>
                <a:srgbClr val="EB641B"/>
              </a:solidFill>
              <a:latin typeface="微软雅黑" panose="020B0503020204020204" pitchFamily="34" charset="-122"/>
              <a:ea typeface="微软雅黑" panose="020B0503020204020204" pitchFamily="34" charset="-122"/>
            </a:endParaRPr>
          </a:p>
          <a:p>
            <a:pPr>
              <a:buSzPct val="55000"/>
              <a:buFont typeface="Wingdings" panose="05000000000000000000" pitchFamily="2" charset="2"/>
              <a:buChar char="l"/>
            </a:pPr>
            <a:r>
              <a:rPr lang="zh-CN" altLang="en-US" sz="3600" dirty="0">
                <a:solidFill>
                  <a:srgbClr val="EB641B"/>
                </a:solidFill>
                <a:latin typeface="微软雅黑" panose="020B0503020204020204" pitchFamily="34" charset="-122"/>
                <a:ea typeface="微软雅黑" panose="020B0503020204020204" pitchFamily="34" charset="-122"/>
              </a:rPr>
              <a:t>围棋</a:t>
            </a:r>
          </a:p>
          <a:p>
            <a:pPr>
              <a:buSzPct val="55000"/>
              <a:buFont typeface="Wingdings" panose="05000000000000000000" pitchFamily="2" charset="2"/>
              <a:buChar char="l"/>
            </a:pPr>
            <a:endParaRPr lang="zh-CN" altLang="en-US" sz="3600" dirty="0">
              <a:solidFill>
                <a:srgbClr val="EB641B"/>
              </a:solidFill>
              <a:latin typeface="微软雅黑" panose="020B0503020204020204" pitchFamily="34" charset="-122"/>
              <a:ea typeface="微软雅黑" panose="020B0503020204020204" pitchFamily="34" charset="-122"/>
            </a:endParaRPr>
          </a:p>
          <a:p>
            <a:pPr>
              <a:buSzPct val="55000"/>
              <a:buFont typeface="Wingdings" panose="05000000000000000000" pitchFamily="2" charset="2"/>
              <a:buChar char="l"/>
            </a:pPr>
            <a:r>
              <a:rPr lang="zh-CN" altLang="en-US" sz="3600" dirty="0">
                <a:solidFill>
                  <a:srgbClr val="EB641B"/>
                </a:solidFill>
                <a:latin typeface="微软雅黑" panose="020B0503020204020204" pitchFamily="34" charset="-122"/>
                <a:ea typeface="微软雅黑" panose="020B0503020204020204" pitchFamily="34" charset="-122"/>
              </a:rPr>
              <a:t>对话系统</a:t>
            </a:r>
          </a:p>
        </p:txBody>
      </p:sp>
    </p:spTree>
    <p:extLst>
      <p:ext uri="{BB962C8B-B14F-4D97-AF65-F5344CB8AC3E}">
        <p14:creationId xmlns:p14="http://schemas.microsoft.com/office/powerpoint/2010/main" val="3350267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机器学习的三要素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smtClean="0">
                    <a:solidFill>
                      <a:srgbClr val="EB641B"/>
                    </a:solidFill>
                  </a:rPr>
                  <a:t>如果</a:t>
                </a:r>
                <a14:m>
                  <m:oMath xmlns:m="http://schemas.openxmlformats.org/officeDocument/2006/math">
                    <m:r>
                      <m:rPr>
                        <m:nor/>
                      </m:rPr>
                      <a:rPr lang="en-US" altLang="zh-CN" dirty="0">
                        <a:solidFill>
                          <a:srgbClr val="EB641B"/>
                        </a:solidFill>
                      </a:rPr>
                      <m:t>ϕ</m:t>
                    </m:r>
                    <m:r>
                      <m:rPr>
                        <m:nor/>
                      </m:rPr>
                      <a:rPr lang="en-US" altLang="zh-CN" dirty="0">
                        <a:solidFill>
                          <a:srgbClr val="EB641B"/>
                        </a:solidFill>
                      </a:rPr>
                      <m:t>(</m:t>
                    </m:r>
                    <m:r>
                      <m:rPr>
                        <m:nor/>
                      </m:rPr>
                      <a:rPr lang="en-US" altLang="zh-CN" dirty="0">
                        <a:solidFill>
                          <a:srgbClr val="EB641B"/>
                        </a:solidFill>
                      </a:rPr>
                      <m:t>x</m:t>
                    </m:r>
                    <m:r>
                      <m:rPr>
                        <m:nor/>
                      </m:rPr>
                      <a:rPr lang="en-US" altLang="zh-CN" dirty="0">
                        <a:solidFill>
                          <a:srgbClr val="EB641B"/>
                        </a:solidFill>
                      </a:rPr>
                      <m:t>)</m:t>
                    </m:r>
                  </m:oMath>
                </a14:m>
                <a:r>
                  <a:rPr lang="zh-CN" altLang="en-US" dirty="0">
                    <a:solidFill>
                      <a:srgbClr val="EB641B"/>
                    </a:solidFill>
                  </a:rPr>
                  <a:t>为可学习的非线性基函数，</a:t>
                </a:r>
                <a14:m>
                  <m:oMath xmlns:m="http://schemas.openxmlformats.org/officeDocument/2006/math">
                    <m:r>
                      <m:rPr>
                        <m:nor/>
                      </m:rPr>
                      <a:rPr lang="en-US" altLang="zh-CN" dirty="0">
                        <a:solidFill>
                          <a:srgbClr val="EB641B"/>
                        </a:solidFill>
                      </a:rPr>
                      <m:t>f</m:t>
                    </m:r>
                    <m:r>
                      <m:rPr>
                        <m:nor/>
                      </m:rPr>
                      <a:rPr lang="en-US" altLang="zh-CN" dirty="0">
                        <a:solidFill>
                          <a:srgbClr val="EB641B"/>
                        </a:solidFill>
                      </a:rPr>
                      <m:t>(</m:t>
                    </m:r>
                    <m:r>
                      <m:rPr>
                        <m:nor/>
                      </m:rPr>
                      <a:rPr lang="en-US" altLang="zh-CN" dirty="0">
                        <a:solidFill>
                          <a:srgbClr val="EB641B"/>
                        </a:solidFill>
                      </a:rPr>
                      <m:t>x</m:t>
                    </m:r>
                    <m:r>
                      <m:rPr>
                        <m:nor/>
                      </m:rPr>
                      <a:rPr lang="en-US" altLang="zh-CN" dirty="0">
                        <a:solidFill>
                          <a:srgbClr val="EB641B"/>
                        </a:solidFill>
                      </a:rPr>
                      <m:t>,</m:t>
                    </m:r>
                    <m:r>
                      <m:rPr>
                        <m:nor/>
                      </m:rPr>
                      <a:rPr lang="el-GR" altLang="zh-CN" dirty="0">
                        <a:solidFill>
                          <a:srgbClr val="EB641B"/>
                        </a:solidFill>
                      </a:rPr>
                      <m:t>θ</m:t>
                    </m:r>
                    <m:r>
                      <m:rPr>
                        <m:nor/>
                      </m:rPr>
                      <a:rPr lang="el-GR" altLang="zh-CN" dirty="0">
                        <a:solidFill>
                          <a:srgbClr val="EB641B"/>
                        </a:solidFill>
                      </a:rPr>
                      <m:t>)</m:t>
                    </m:r>
                  </m:oMath>
                </a14:m>
                <a:r>
                  <a:rPr lang="zh-CN" altLang="en-US" dirty="0">
                    <a:solidFill>
                      <a:srgbClr val="EB641B"/>
                    </a:solidFill>
                  </a:rPr>
                  <a:t>就等价于神经网络</a:t>
                </a:r>
                <a:r>
                  <a:rPr lang="zh-CN" altLang="en-US" dirty="0"/>
                  <a:t>。</a:t>
                </a:r>
              </a:p>
              <a:p>
                <a:endParaRPr lang="en-US" altLang="zh-CN" dirty="0"/>
              </a:p>
              <a:p>
                <a:r>
                  <a:rPr lang="zh-CN" altLang="en-US" dirty="0"/>
                  <a:t>学习准则</a:t>
                </a:r>
                <a:endParaRPr lang="en-US" altLang="zh-CN" dirty="0"/>
              </a:p>
              <a:p>
                <a:pPr lvl="1"/>
                <a:r>
                  <a:rPr lang="zh-CN" altLang="en-US" dirty="0"/>
                  <a:t>期望风险</a:t>
                </a:r>
                <a:endParaRPr lang="en-US" altLang="zh-CN" dirty="0"/>
              </a:p>
              <a:p>
                <a:endParaRPr lang="en-US" altLang="zh-CN" dirty="0"/>
              </a:p>
              <a:p>
                <a:r>
                  <a:rPr lang="zh-CN" altLang="en-US" dirty="0"/>
                  <a:t>优化</a:t>
                </a:r>
                <a:endParaRPr lang="en-US" altLang="zh-CN" dirty="0"/>
              </a:p>
              <a:p>
                <a:pPr lvl="1"/>
                <a:r>
                  <a:rPr lang="zh-CN" altLang="en-US" dirty="0"/>
                  <a:t>梯度下降</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00" t="-1015"/>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733800" y="4191000"/>
            <a:ext cx="4219401" cy="61986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1539499"/>
            <a:ext cx="2299412" cy="496083"/>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8600" y="2111782"/>
            <a:ext cx="2664696" cy="399377"/>
          </a:xfrm>
          <a:prstGeom prst="rect">
            <a:avLst/>
          </a:prstGeom>
        </p:spPr>
      </p:pic>
    </p:spTree>
    <p:extLst>
      <p:ext uri="{BB962C8B-B14F-4D97-AF65-F5344CB8AC3E}">
        <p14:creationId xmlns:p14="http://schemas.microsoft.com/office/powerpoint/2010/main" val="1884831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常见的机器学习问题</a:t>
            </a:r>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2286000"/>
            <a:ext cx="2966012" cy="2286000"/>
          </a:xfrm>
          <a:prstGeom prst="rect">
            <a:avLst/>
          </a:prstGeom>
        </p:spPr>
      </p:pic>
      <p:sp>
        <p:nvSpPr>
          <p:cNvPr id="5" name="文本框 4"/>
          <p:cNvSpPr txBox="1"/>
          <p:nvPr/>
        </p:nvSpPr>
        <p:spPr>
          <a:xfrm>
            <a:off x="5029200" y="5029200"/>
            <a:ext cx="2362200" cy="1261884"/>
          </a:xfrm>
          <a:prstGeom prst="rect">
            <a:avLst/>
          </a:prstGeom>
          <a:noFill/>
        </p:spPr>
        <p:txBody>
          <a:bodyPr wrap="square" rtlCol="0">
            <a:spAutoFit/>
          </a:bodyPr>
          <a:lstStyle/>
          <a:p>
            <a:pPr algn="ctr"/>
            <a:r>
              <a:rPr lang="zh-CN" altLang="en-US" sz="2800" dirty="0" smtClean="0">
                <a:solidFill>
                  <a:srgbClr val="EB641B"/>
                </a:solidFill>
                <a:latin typeface="微软雅黑" panose="020B0503020204020204" pitchFamily="34" charset="-122"/>
                <a:ea typeface="微软雅黑" panose="020B0503020204020204" pitchFamily="34" charset="-122"/>
              </a:rPr>
              <a:t>分类</a:t>
            </a:r>
            <a:endParaRPr lang="en-US" altLang="zh-CN" sz="2800" dirty="0" smtClean="0">
              <a:solidFill>
                <a:srgbClr val="EB641B"/>
              </a:solidFill>
              <a:latin typeface="微软雅黑" panose="020B0503020204020204" pitchFamily="34" charset="-122"/>
              <a:ea typeface="微软雅黑" panose="020B0503020204020204" pitchFamily="34" charset="-122"/>
            </a:endParaRPr>
          </a:p>
          <a:p>
            <a:pPr marL="342900" indent="-342900" algn="ct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图像</a:t>
            </a:r>
            <a:r>
              <a:rPr lang="zh-CN" altLang="en-US" sz="2400" dirty="0" smtClean="0">
                <a:latin typeface="微软雅黑" panose="020B0503020204020204" pitchFamily="34" charset="-122"/>
                <a:ea typeface="微软雅黑" panose="020B0503020204020204" pitchFamily="34" charset="-122"/>
              </a:rPr>
              <a:t>分类</a:t>
            </a:r>
            <a:endParaRPr lang="en-US" altLang="zh-CN" sz="2400" dirty="0" smtClean="0">
              <a:latin typeface="微软雅黑" panose="020B0503020204020204" pitchFamily="34" charset="-122"/>
              <a:ea typeface="微软雅黑" panose="020B0503020204020204" pitchFamily="34" charset="-122"/>
            </a:endParaRPr>
          </a:p>
          <a:p>
            <a:pPr marL="342900" indent="-342900" algn="ctr">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数字识别</a:t>
            </a:r>
            <a:endParaRPr lang="zh-CN" altLang="en-US" sz="24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8275203" y="2762928"/>
            <a:ext cx="3324225" cy="1371600"/>
          </a:xfrm>
          <a:prstGeom prst="rect">
            <a:avLst/>
          </a:prstGeom>
        </p:spPr>
      </p:pic>
      <p:sp>
        <p:nvSpPr>
          <p:cNvPr id="9" name="文本框 8"/>
          <p:cNvSpPr txBox="1"/>
          <p:nvPr/>
        </p:nvSpPr>
        <p:spPr>
          <a:xfrm>
            <a:off x="9167811" y="5121728"/>
            <a:ext cx="2362200" cy="1692771"/>
          </a:xfrm>
          <a:prstGeom prst="rect">
            <a:avLst/>
          </a:prstGeom>
          <a:noFill/>
        </p:spPr>
        <p:txBody>
          <a:bodyPr wrap="square" rtlCol="0">
            <a:spAutoFit/>
          </a:bodyPr>
          <a:lstStyle/>
          <a:p>
            <a:pPr algn="ctr"/>
            <a:r>
              <a:rPr lang="zh-CN" altLang="en-US" sz="2800" dirty="0" smtClean="0">
                <a:solidFill>
                  <a:srgbClr val="EB641B"/>
                </a:solidFill>
                <a:latin typeface="微软雅黑" panose="020B0503020204020204" pitchFamily="34" charset="-122"/>
                <a:ea typeface="微软雅黑" panose="020B0503020204020204" pitchFamily="34" charset="-122"/>
              </a:rPr>
              <a:t>聚类</a:t>
            </a:r>
            <a:endParaRPr lang="en-US" altLang="zh-CN" sz="2800" dirty="0" smtClean="0">
              <a:solidFill>
                <a:srgbClr val="EB641B"/>
              </a:solidFill>
              <a:latin typeface="微软雅黑" panose="020B0503020204020204" pitchFamily="34" charset="-122"/>
              <a:ea typeface="微软雅黑" panose="020B0503020204020204" pitchFamily="34" charset="-122"/>
            </a:endParaRPr>
          </a:p>
          <a:p>
            <a:pPr marL="457200" indent="-457200" algn="ct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图像</a:t>
            </a:r>
            <a:r>
              <a:rPr lang="zh-CN" altLang="en-US" sz="2400" dirty="0" smtClean="0">
                <a:latin typeface="微软雅黑" panose="020B0503020204020204" pitchFamily="34" charset="-122"/>
                <a:ea typeface="微软雅黑" panose="020B0503020204020204" pitchFamily="34" charset="-122"/>
              </a:rPr>
              <a:t>分割</a:t>
            </a:r>
            <a:endParaRPr lang="en-US" altLang="zh-CN" sz="2400" dirty="0" smtClean="0">
              <a:latin typeface="微软雅黑" panose="020B0503020204020204" pitchFamily="34" charset="-122"/>
              <a:ea typeface="微软雅黑" panose="020B0503020204020204" pitchFamily="34" charset="-122"/>
            </a:endParaRPr>
          </a:p>
          <a:p>
            <a:pPr marL="457200" indent="-457200" algn="ctr">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K-Means</a:t>
            </a:r>
          </a:p>
          <a:p>
            <a:pPr algn="ctr"/>
            <a:endParaRPr lang="zh-CN" altLang="en-US" sz="2800" dirty="0">
              <a:solidFill>
                <a:srgbClr val="EB641B"/>
              </a:solidFill>
              <a:latin typeface="微软雅黑" panose="020B0503020204020204" pitchFamily="34" charset="-122"/>
              <a:ea typeface="微软雅黑" panose="020B0503020204020204" pitchFamily="34" charset="-122"/>
            </a:endParaRPr>
          </a:p>
        </p:txBody>
      </p:sp>
      <p:pic>
        <p:nvPicPr>
          <p:cNvPr id="7" name="图片 6" descr="屏幕剪辑">
            <a:extLst>
              <a:ext uri="{FF2B5EF4-FFF2-40B4-BE49-F238E27FC236}">
                <a16:creationId xmlns:a16="http://schemas.microsoft.com/office/drawing/2014/main" id="{9A6F91CB-1315-47B9-961E-F4AED0A905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2438400"/>
            <a:ext cx="3373138" cy="2020657"/>
          </a:xfrm>
          <a:prstGeom prst="rect">
            <a:avLst/>
          </a:prstGeom>
        </p:spPr>
      </p:pic>
      <p:sp>
        <p:nvSpPr>
          <p:cNvPr id="10" name="文本框 9">
            <a:extLst>
              <a:ext uri="{FF2B5EF4-FFF2-40B4-BE49-F238E27FC236}">
                <a16:creationId xmlns:a16="http://schemas.microsoft.com/office/drawing/2014/main" id="{AFFE3A64-3C05-480D-9033-0A5645863432}"/>
              </a:ext>
            </a:extLst>
          </p:cNvPr>
          <p:cNvSpPr txBox="1"/>
          <p:nvPr/>
        </p:nvSpPr>
        <p:spPr>
          <a:xfrm>
            <a:off x="1092993" y="5029200"/>
            <a:ext cx="2362200" cy="1261884"/>
          </a:xfrm>
          <a:prstGeom prst="rect">
            <a:avLst/>
          </a:prstGeom>
          <a:noFill/>
        </p:spPr>
        <p:txBody>
          <a:bodyPr wrap="square" rtlCol="0">
            <a:spAutoFit/>
          </a:bodyPr>
          <a:lstStyle/>
          <a:p>
            <a:pPr algn="ctr"/>
            <a:r>
              <a:rPr lang="zh-CN" altLang="en-US" sz="2800" dirty="0" smtClean="0">
                <a:solidFill>
                  <a:srgbClr val="EB641B"/>
                </a:solidFill>
                <a:latin typeface="微软雅黑" panose="020B0503020204020204" pitchFamily="34" charset="-122"/>
                <a:ea typeface="微软雅黑" panose="020B0503020204020204" pitchFamily="34" charset="-122"/>
              </a:rPr>
              <a:t>回归</a:t>
            </a:r>
            <a:endParaRPr lang="en-US" altLang="zh-CN" sz="2800" dirty="0" smtClean="0">
              <a:solidFill>
                <a:srgbClr val="EB641B"/>
              </a:solidFill>
              <a:latin typeface="微软雅黑" panose="020B0503020204020204" pitchFamily="34" charset="-122"/>
              <a:ea typeface="微软雅黑" panose="020B0503020204020204" pitchFamily="34" charset="-122"/>
            </a:endParaRPr>
          </a:p>
          <a:p>
            <a:pPr marL="342900" indent="-342900" algn="ct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年龄</a:t>
            </a:r>
            <a:r>
              <a:rPr lang="zh-CN" altLang="en-US" sz="2400" dirty="0" smtClean="0">
                <a:latin typeface="微软雅黑" panose="020B0503020204020204" pitchFamily="34" charset="-122"/>
                <a:ea typeface="微软雅黑" panose="020B0503020204020204" pitchFamily="34" charset="-122"/>
              </a:rPr>
              <a:t>估计</a:t>
            </a:r>
            <a:endParaRPr lang="en-US" altLang="zh-CN" sz="2400" dirty="0" smtClean="0">
              <a:latin typeface="微软雅黑" panose="020B0503020204020204" pitchFamily="34" charset="-122"/>
              <a:ea typeface="微软雅黑" panose="020B0503020204020204" pitchFamily="34" charset="-122"/>
            </a:endParaRPr>
          </a:p>
          <a:p>
            <a:pPr marL="342900" indent="-342900" algn="ct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房价预测</a:t>
            </a:r>
          </a:p>
        </p:txBody>
      </p:sp>
    </p:spTree>
    <p:custDataLst>
      <p:tags r:id="rId1"/>
    </p:custDataLst>
    <p:extLst>
      <p:ext uri="{BB962C8B-B14F-4D97-AF65-F5344CB8AC3E}">
        <p14:creationId xmlns:p14="http://schemas.microsoft.com/office/powerpoint/2010/main" val="2420932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a:t>
            </a:r>
            <a:endParaRPr lang="zh-CN" altLang="en-US" dirty="0"/>
          </a:p>
        </p:txBody>
      </p:sp>
      <p:sp>
        <p:nvSpPr>
          <p:cNvPr id="3" name="内容占位符 2"/>
          <p:cNvSpPr>
            <a:spLocks noGrp="1"/>
          </p:cNvSpPr>
          <p:nvPr>
            <p:ph idx="1"/>
          </p:nvPr>
        </p:nvSpPr>
        <p:spPr/>
        <p:txBody>
          <a:bodyPr/>
          <a:lstStyle/>
          <a:p>
            <a:r>
              <a:rPr lang="zh-CN" altLang="en-US"/>
              <a:t>以线性回归（</a:t>
            </a:r>
            <a:r>
              <a:rPr lang="en-US" altLang="zh-CN"/>
              <a:t>Linear Regression</a:t>
            </a:r>
            <a:r>
              <a:rPr lang="zh-CN" altLang="en-US"/>
              <a:t>）为例</a:t>
            </a:r>
            <a:endParaRPr lang="en-US" altLang="zh-CN"/>
          </a:p>
          <a:p>
            <a:r>
              <a:rPr lang="zh-CN" altLang="en-US"/>
              <a:t>模型：</a:t>
            </a:r>
            <a:endParaRPr lang="en-US" altLang="zh-CN"/>
          </a:p>
          <a:p>
            <a:pPr lvl="1"/>
            <a:endParaRPr lang="en-US" altLang="zh-CN"/>
          </a:p>
          <a:p>
            <a:pPr lvl="1"/>
            <a:endParaRPr lang="en-US" altLang="zh-CN"/>
          </a:p>
          <a:p>
            <a:pPr lvl="1"/>
            <a:endParaRPr lang="en-US" altLang="zh-CN"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133600"/>
            <a:ext cx="3530989" cy="711278"/>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8778" y="2941190"/>
            <a:ext cx="5614444" cy="3363297"/>
          </a:xfrm>
          <a:prstGeom prst="rect">
            <a:avLst/>
          </a:prstGeom>
        </p:spPr>
      </p:pic>
    </p:spTree>
    <p:extLst>
      <p:ext uri="{BB962C8B-B14F-4D97-AF65-F5344CB8AC3E}">
        <p14:creationId xmlns:p14="http://schemas.microsoft.com/office/powerpoint/2010/main" val="22604889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xml><?xml version="1.0" encoding="utf-8"?>
<p:tagLst xmlns:a="http://schemas.openxmlformats.org/drawingml/2006/main" xmlns:r="http://schemas.openxmlformats.org/officeDocument/2006/relationships" xmlns:p="http://schemas.openxmlformats.org/presentationml/2006/main">
  <p:tag name="TIMING" val="|52.4"/>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TIMING" val="|85.8"/>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TIMING" val="|25.6|74.9"/>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TIMING" val="|31.6"/>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TIMING" val="|3.6|4.6|53.4|13.1"/>
</p:tagLst>
</file>

<file path=ppt/tags/tag7.xml><?xml version="1.0" encoding="utf-8"?>
<p:tagLst xmlns:a="http://schemas.openxmlformats.org/drawingml/2006/main" xmlns:r="http://schemas.openxmlformats.org/officeDocument/2006/relationships" xmlns:p="http://schemas.openxmlformats.org/presentationml/2006/main">
  <p:tag name="TIMING" val="|234.3"/>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X) = \frac{p(X|Y)p(Y)}{p(X)}&#10;\]&#10;\end{document}&#10;"/>
  <p:tag name="FILENAME" val="TP_tmp"/>
  <p:tag name="FORMAT" val="png256"/>
  <p:tag name="RES" val="600"/>
  <p:tag name="BLEND" val="0"/>
  <p:tag name="TRANSPARENT" val="0"/>
  <p:tag name="TBUG" val="0"/>
  <p:tag name="ALLOWFS" val="0"/>
  <p:tag name="ORIGWIDTH" val="102"/>
  <p:tag name="PICTUREFILESIZE" val="4991"/>
</p:tagLst>
</file>

<file path=ppt/tags/tag9.xml><?xml version="1.0" encoding="utf-8"?>
<p:tagLst xmlns:a="http://schemas.openxmlformats.org/drawingml/2006/main" xmlns:r="http://schemas.openxmlformats.org/officeDocument/2006/relationships" xmlns:p="http://schemas.openxmlformats.org/presentationml/2006/main">
  <p:tag name="TIMING" val="|132.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
    </extobj>
  </extobjs>
</s:customData>
</file>

<file path=customXml/itemProps1.xml><?xml version="1.0" encoding="utf-8"?>
<ds:datastoreItem xmlns:ds="http://schemas.openxmlformats.org/officeDocument/2006/customXml" ds:itemID="{40225495-EC77-418F-882D-8D54027AA670}">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
  <TotalTime>24178</TotalTime>
  <Words>1631</Words>
  <Application>Microsoft Office PowerPoint</Application>
  <PresentationFormat>宽屏</PresentationFormat>
  <Paragraphs>350</Paragraphs>
  <Slides>55</Slides>
  <Notes>15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73" baseType="lpstr">
      <vt:lpstr>Microsoft Yahei</vt:lpstr>
      <vt:lpstr>新細明體</vt:lpstr>
      <vt:lpstr>STIX Two Math</vt:lpstr>
      <vt:lpstr>黑体</vt:lpstr>
      <vt:lpstr>华文楷体</vt:lpstr>
      <vt:lpstr>华文新魏</vt:lpstr>
      <vt:lpstr>宋体</vt:lpstr>
      <vt:lpstr>微软雅黑</vt:lpstr>
      <vt:lpstr>Arial</vt:lpstr>
      <vt:lpstr>Calibri</vt:lpstr>
      <vt:lpstr>Calibri Light</vt:lpstr>
      <vt:lpstr>Cambria</vt:lpstr>
      <vt:lpstr>Cambria Math</vt:lpstr>
      <vt:lpstr>Symbol</vt:lpstr>
      <vt:lpstr>Wingdings</vt:lpstr>
      <vt:lpstr>Wingdings 3</vt:lpstr>
      <vt:lpstr>Office Theme</vt:lpstr>
      <vt:lpstr>方程式</vt:lpstr>
      <vt:lpstr>深度学习及应用</vt:lpstr>
      <vt:lpstr>教学内容</vt:lpstr>
      <vt:lpstr>图像识别-计算机视觉中的世界杯</vt:lpstr>
      <vt:lpstr>为什么要“机器学习”？</vt:lpstr>
      <vt:lpstr>什么是机器学习？</vt:lpstr>
      <vt:lpstr>机器学习 ≈ 构建一个映射函数</vt:lpstr>
      <vt:lpstr>机器学习的三要素</vt:lpstr>
      <vt:lpstr>常见的机器学习问题</vt:lpstr>
      <vt:lpstr>模型</vt:lpstr>
      <vt:lpstr>学习准则</vt:lpstr>
      <vt:lpstr>学习准则</vt:lpstr>
      <vt:lpstr>最优化问题</vt:lpstr>
      <vt:lpstr>梯度下降法（ Gradient Descent ）</vt:lpstr>
      <vt:lpstr>学习率是十分重要的超参数！</vt:lpstr>
      <vt:lpstr>随机梯度下降法</vt:lpstr>
      <vt:lpstr> 随机梯度下降法</vt:lpstr>
      <vt:lpstr>机器学习 = 优化？</vt:lpstr>
      <vt:lpstr>泛化错误</vt:lpstr>
      <vt:lpstr>如何减少泛化错误？</vt:lpstr>
      <vt:lpstr>正则化（regularization）</vt:lpstr>
      <vt:lpstr>提前停止</vt:lpstr>
      <vt:lpstr>线性回归</vt:lpstr>
      <vt:lpstr>线性回归（Linear Regression）</vt:lpstr>
      <vt:lpstr>优化方法</vt:lpstr>
      <vt:lpstr>经验风险最小化</vt:lpstr>
      <vt:lpstr>经验风险最小化</vt:lpstr>
      <vt:lpstr>矩阵微积分（附录B）</vt:lpstr>
      <vt:lpstr>经验风险最小化</vt:lpstr>
      <vt:lpstr>结构风险最小化</vt:lpstr>
      <vt:lpstr>最大似然估计</vt:lpstr>
      <vt:lpstr>关于概率的一些基本概念</vt:lpstr>
      <vt:lpstr>概率的一些基本概念</vt:lpstr>
      <vt:lpstr>概率的一些基本概念</vt:lpstr>
      <vt:lpstr>概率的一些基本概念</vt:lpstr>
      <vt:lpstr>似然（Likelihood）</vt:lpstr>
      <vt:lpstr>从概率角度来看线性回归</vt:lpstr>
      <vt:lpstr>线性回归中的似然函数</vt:lpstr>
      <vt:lpstr>最大似然估计</vt:lpstr>
      <vt:lpstr>最大后验估计</vt:lpstr>
      <vt:lpstr>最大后验估计</vt:lpstr>
      <vt:lpstr>总结</vt:lpstr>
      <vt:lpstr>机器学习的几个关键点</vt:lpstr>
      <vt:lpstr>常见的机器学习类型</vt:lpstr>
      <vt:lpstr>如何选择一个合适的模型？</vt:lpstr>
      <vt:lpstr>PAC学习</vt:lpstr>
      <vt:lpstr>样本复杂度</vt:lpstr>
      <vt:lpstr>常用的定理</vt:lpstr>
      <vt:lpstr>常用的定理</vt:lpstr>
      <vt:lpstr>常用的定理</vt:lpstr>
      <vt:lpstr>常用的定理</vt:lpstr>
      <vt:lpstr>归纳偏置(Inductive Bias)</vt:lpstr>
      <vt:lpstr>PowerPoint 演示文稿</vt:lpstr>
      <vt:lpstr>PowerPoint 演示文稿</vt:lpstr>
      <vt:lpstr>PowerPoint 演示文稿</vt:lpstr>
      <vt:lpstr>课后作业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BING: Binarized Normed Gradients for Objectness Estimation at 300fps</dc:title>
  <dc:creator>Hou Qibin</dc:creator>
  <cp:lastModifiedBy>admin</cp:lastModifiedBy>
  <cp:revision>1175</cp:revision>
  <dcterms:created xsi:type="dcterms:W3CDTF">2019-08-31T02:02:00Z</dcterms:created>
  <dcterms:modified xsi:type="dcterms:W3CDTF">2023-02-20T00:59:17Z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EADER_334E55B0-647D-440b-865C-3EC943EB4CBC">
    <vt:lpwstr>XGRvY3VtZW50Y2xhc3N7YXJ0aWNsZX0KXHVzZXBhY2thZ2VbdXNlbmFtZXNde2NvbG9yfQpcdXNlcGFja2FnZXthbXNtYXRoLGFtc3N5bWJ9Clx1c2VwYWNrYWdlW3V0Zjhde2lucHV0ZW5jfQpccGFnZXN0eWxle2VtcHR5fQpcYmVnaW57ZG9jdW1lbnR9Cg==</vt:lpwstr>
  </property>
  <property fmtid="{D5CDD505-2E9C-101B-9397-08002B2CF9AE}" pid="3" name="FOOTER_334E55B0-647D-440b-865C-3EC943EB4CBC">
    <vt:lpwstr>XGVuZHtkb2N1bWVudH0K</vt:lpwstr>
  </property>
  <property fmtid="{D5CDD505-2E9C-101B-9397-08002B2CF9AE}" pid="4" name="KSOProductBuildVer">
    <vt:lpwstr>2052-11.3.0.9236</vt:lpwstr>
  </property>
</Properties>
</file>