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naheim"/>
      <p:regular r:id="rId29"/>
    </p:embeddedFont>
    <p:embeddedFont>
      <p:font typeface="Barlow Condensed ExtraBold"/>
      <p:bold r:id="rId30"/>
      <p:boldItalic r:id="rId31"/>
    </p:embeddedFont>
    <p:embeddedFont>
      <p:font typeface="Overpass Mono"/>
      <p:regular r:id="rId32"/>
      <p:bold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ahei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ExtraBold-boldItalic.fntdata"/><Relationship Id="rId30" Type="http://schemas.openxmlformats.org/officeDocument/2006/relationships/font" Target="fonts/BarlowCondensedExtraBold-bold.fntdata"/><Relationship Id="rId11" Type="http://schemas.openxmlformats.org/officeDocument/2006/relationships/slide" Target="slides/slide7.xml"/><Relationship Id="rId33" Type="http://schemas.openxmlformats.org/officeDocument/2006/relationships/font" Target="fonts/OverpassMono-bold.fntdata"/><Relationship Id="rId10" Type="http://schemas.openxmlformats.org/officeDocument/2006/relationships/slide" Target="slides/slide6.xml"/><Relationship Id="rId32" Type="http://schemas.openxmlformats.org/officeDocument/2006/relationships/font" Target="fonts/OverpassMono-regular.fntdata"/><Relationship Id="rId13" Type="http://schemas.openxmlformats.org/officeDocument/2006/relationships/slide" Target="slides/slide9.xml"/><Relationship Id="rId35" Type="http://schemas.openxmlformats.org/officeDocument/2006/relationships/font" Target="fonts/Barlow-bold.fntdata"/><Relationship Id="rId12" Type="http://schemas.openxmlformats.org/officeDocument/2006/relationships/slide" Target="slides/slide8.xml"/><Relationship Id="rId34" Type="http://schemas.openxmlformats.org/officeDocument/2006/relationships/font" Target="fonts/Barlow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c14d2c07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c14d2c07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c14d2c07f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c14d2c07f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b872573b1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b872573b1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c14d2c07f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c14d2c07f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d4cbd36da_4_3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d4cbd36da_4_3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d4cbd36da_4_3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d4cbd36da_4_3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d4cbd36da_4_3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d4cbd36da_4_3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d4cbd36da_4_3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d4cbd36da_4_3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b3994a781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b3994a781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c6e84052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c6e84052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c6e84052d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c6e84052d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c6e84052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c6e84052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c6e84052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c6e84052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8b3994a781_0_25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8b3994a781_0_25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57fd4cb5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57fd4cb5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dec9ae14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dec9ae14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c14d2c07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c14d2c07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c14d2c07f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c14d2c07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6LWIU4Df_LntNm6yHLhtGPXJq65VqHj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sIuaihi-KvryQqIFt6XQcex-CH6G-wHK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elftstack.com/zh-tw/howto/python/python-simulate-keyboard-input/" TargetMode="External"/><Relationship Id="rId10" Type="http://schemas.openxmlformats.org/officeDocument/2006/relationships/hyperlink" Target="https://officeguide.cc/python-measure-execution-time-tutorial-examples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Ob_LKCLxg2o" TargetMode="External"/><Relationship Id="rId4" Type="http://schemas.openxmlformats.org/officeDocument/2006/relationships/hyperlink" Target="https://steam.oxxostudio.tw/category/python/ai/opencv.html" TargetMode="External"/><Relationship Id="rId9" Type="http://schemas.openxmlformats.org/officeDocument/2006/relationships/hyperlink" Target="https://www.youtube.com/watch?v=x4eeX7WJIuA" TargetMode="External"/><Relationship Id="rId5" Type="http://schemas.openxmlformats.org/officeDocument/2006/relationships/hyperlink" Target="https://steam.oxxostudio.tw/category/python/ai/opencv-read-video.html" TargetMode="External"/><Relationship Id="rId6" Type="http://schemas.openxmlformats.org/officeDocument/2006/relationships/hyperlink" Target="https://www.youtube.com/watch?v=xjrykYpaBBM" TargetMode="External"/><Relationship Id="rId7" Type="http://schemas.openxmlformats.org/officeDocument/2006/relationships/hyperlink" Target="https://steam.oxxostudio.tw/category/python/ai/ai-mediapipe-hand.html" TargetMode="External"/><Relationship Id="rId8" Type="http://schemas.openxmlformats.org/officeDocument/2006/relationships/hyperlink" Target="https://steam.oxxostudio.tw/category/python/ai/ai-mediapipe-gestur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20000" y="8739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手勢辨識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176050"/>
            <a:ext cx="85206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報告：鍾權彥、翁得恩、楊舒凱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學號：411500399、411500506、411506529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日期：2022/12/26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/>
          <p:nvPr/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Mediapipe練習-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判斷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手指是否伸直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08" name="Google Shape;4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2200"/>
            <a:ext cx="3336208" cy="39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4"/>
          <p:cNvSpPr txBox="1"/>
          <p:nvPr/>
        </p:nvSpPr>
        <p:spPr>
          <a:xfrm>
            <a:off x="4143475" y="1012200"/>
            <a:ext cx="40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再判斷各手指角度，確認所指的手勢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813" y="2699685"/>
            <a:ext cx="1572725" cy="99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6725" y="2699675"/>
            <a:ext cx="1594270" cy="9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0500" y="1473900"/>
            <a:ext cx="1591338" cy="10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6724" y="1473899"/>
            <a:ext cx="1594275" cy="1004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20500" y="3918478"/>
            <a:ext cx="1554400" cy="9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17498" y="3867423"/>
            <a:ext cx="1572734" cy="9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</a:t>
            </a:r>
            <a:r>
              <a:rPr lang="en"/>
              <a:t>成果</a:t>
            </a:r>
            <a:endParaRPr/>
          </a:p>
        </p:txBody>
      </p:sp>
      <p:sp>
        <p:nvSpPr>
          <p:cNvPr id="421" name="Google Shape;421;p3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研究成果1-猜拳</a:t>
            </a:r>
            <a:endParaRPr/>
          </a:p>
        </p:txBody>
      </p:sp>
      <p:sp>
        <p:nvSpPr>
          <p:cNvPr id="427" name="Google Shape;427;p36"/>
          <p:cNvSpPr txBox="1"/>
          <p:nvPr/>
        </p:nvSpPr>
        <p:spPr>
          <a:xfrm>
            <a:off x="769050" y="1076325"/>
            <a:ext cx="760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剛開始決定設計一款小遊戲，既然點擊的猜拳不好玩，那不如就製作一款真實的猜拳，透過手勢辨識判斷出的拳，並和電腦PK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28" name="Google Shape;4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880550"/>
            <a:ext cx="438150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6100" y="3151644"/>
            <a:ext cx="1997901" cy="1265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466" y="1815217"/>
            <a:ext cx="1997902" cy="12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0588" y="3164525"/>
            <a:ext cx="1946425" cy="12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6"/>
          <p:cNvSpPr txBox="1"/>
          <p:nvPr/>
        </p:nvSpPr>
        <p:spPr>
          <a:xfrm>
            <a:off x="769050" y="3755625"/>
            <a:ext cx="4332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經過測試，能夠成功判斷手勢，但也發現了問題，就是猜拳是很講究出拳時機的遊戲，要如何判斷時機並且能跟電腦公平對戰成了一大問題。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研究成果1-猜拳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1378350" y="1011000"/>
            <a:ext cx="638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為了抓準時機，於是決定使用由玩家決定開始時機再進行倒數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，經過資料的搜尋決定導入time模組進行測試。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9" name="Google Shape;439;p37"/>
          <p:cNvSpPr txBox="1"/>
          <p:nvPr/>
        </p:nvSpPr>
        <p:spPr>
          <a:xfrm>
            <a:off x="2760900" y="3723825"/>
            <a:ext cx="362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先使用openCV繪製出一個長方框，再讀取食指第二節點的座標，在放入方框內時開始計時，離開後會重製，在放入3秒後會將視窗關閉。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40" name="Google Shape;440;p37" title="2022-12-26 17-40-2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8400" y="1663425"/>
            <a:ext cx="2747200" cy="20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7"/>
          <p:cNvSpPr txBox="1"/>
          <p:nvPr/>
        </p:nvSpPr>
        <p:spPr>
          <a:xfrm>
            <a:off x="5945600" y="3323625"/>
            <a:ext cx="13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測試影片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研究成果2-YT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影片控制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936750" y="1011000"/>
            <a:ext cx="733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經過各種測試，還是無法將猜拳做到公平且好玩，於是我決定改做別的東西，在一次吃飯看影片時發現，如果在吃油膩的東西時要切影片按暫停調聲音非常麻煩，於是決定設計一個能透過手勢控制Youtube的程式。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936750" y="2521900"/>
            <a:ext cx="385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首先要想如何控制YT，在經過研究後發現，YT有很多鍵盤的快捷鍵可以使用，於是就上網尋找能控制鍵盤的python模組，最後使用keyboard模組經過測試能夠使用。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49" name="Google Shape;4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550" y="2026800"/>
            <a:ext cx="4036125" cy="23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研究成果2-YT影片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控制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875850" y="1011000"/>
            <a:ext cx="5569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在能夠透過程式控制鍵盤後，開始設計控制的手勢，原先要使用手掌向左向右揮來控制，但在設計上需用到軌跡紀錄，且不太準確，最後決定使用單純的手勢指向控制。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875850" y="4001325"/>
            <a:ext cx="615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透過取得的手指座標跟手掌中心座標來比較判斷指向方向，並且設定指向方向角度的限制。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57" name="Google Shape;4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748" y="1907850"/>
            <a:ext cx="3299577" cy="2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 txBox="1"/>
          <p:nvPr/>
        </p:nvSpPr>
        <p:spPr>
          <a:xfrm>
            <a:off x="5805325" y="2210225"/>
            <a:ext cx="231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只指食指：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朝上 up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朝下 down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只指拇指：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朝右 right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朝左 left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五指張開：stop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研究成果2-YT影片控制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00" y="853938"/>
            <a:ext cx="5348825" cy="41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0"/>
          <p:cNvSpPr txBox="1"/>
          <p:nvPr/>
        </p:nvSpPr>
        <p:spPr>
          <a:xfrm>
            <a:off x="5785450" y="2123813"/>
            <a:ext cx="3071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判斷回傳值進行音量調整、切換影片與暫停。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使用time模組中的sleep功能設定需持續指相同動作一段時間才會執行，避免誤判。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研究成果2-YT影片控制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471" name="Google Shape;471;p41" title="2022-12-26 18-35-38_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1800"/>
            <a:ext cx="4572000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72" name="Google Shape;472;p41"/>
          <p:cNvSpPr txBox="1"/>
          <p:nvPr/>
        </p:nvSpPr>
        <p:spPr>
          <a:xfrm>
            <a:off x="6858000" y="4139100"/>
            <a:ext cx="13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測試結果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6858000" y="1449125"/>
            <a:ext cx="152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←皆無移動滑鼠與觸碰鍵盤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/>
          <p:nvPr/>
        </p:nvSpPr>
        <p:spPr>
          <a:xfrm flipH="1">
            <a:off x="1165475" y="381560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2"/>
          <p:cNvSpPr/>
          <p:nvPr/>
        </p:nvSpPr>
        <p:spPr>
          <a:xfrm flipH="1">
            <a:off x="5547" y="3815594"/>
            <a:ext cx="1159929" cy="133888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2"/>
          <p:cNvSpPr/>
          <p:nvPr/>
        </p:nvSpPr>
        <p:spPr>
          <a:xfrm flipH="1">
            <a:off x="1198787" y="4037295"/>
            <a:ext cx="1710487" cy="133888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"/>
          <p:cNvSpPr/>
          <p:nvPr/>
        </p:nvSpPr>
        <p:spPr>
          <a:xfrm flipH="1">
            <a:off x="1198748" y="4037295"/>
            <a:ext cx="497168" cy="133888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 flipH="1">
            <a:off x="5528" y="4037295"/>
            <a:ext cx="579973" cy="133888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 flipH="1">
            <a:off x="933694" y="4037295"/>
            <a:ext cx="133888" cy="133888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 flipH="1">
            <a:off x="720898" y="4037295"/>
            <a:ext cx="133888" cy="133888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 flipH="1">
            <a:off x="5514" y="4258997"/>
            <a:ext cx="133872" cy="133888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"/>
          <p:cNvSpPr/>
          <p:nvPr/>
        </p:nvSpPr>
        <p:spPr>
          <a:xfrm flipH="1">
            <a:off x="246973" y="4258997"/>
            <a:ext cx="1367312" cy="133888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2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研究成果2-YT影片控制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88" name="Google Shape;488;p42"/>
          <p:cNvSpPr txBox="1"/>
          <p:nvPr/>
        </p:nvSpPr>
        <p:spPr>
          <a:xfrm>
            <a:off x="1165475" y="2016250"/>
            <a:ext cx="496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此程式設計完成，後續還可添加其他功能，如快進/退10秒、5秒，也可再提升手勢方向判斷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的精準度，甚至能透過判斷移動軌跡設計新功能。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89" name="Google Shape;4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566" y="0"/>
            <a:ext cx="181046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心得</a:t>
            </a:r>
            <a:endParaRPr/>
          </a:p>
        </p:txBody>
      </p:sp>
      <p:sp>
        <p:nvSpPr>
          <p:cNvPr id="495" name="Google Shape;495;p4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大綱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研究動機與目的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</a:t>
            </a:r>
            <a:r>
              <a:rPr lang="en"/>
              <a:t>2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研究方法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7511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2189801" y="3589087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研究成果</a:t>
            </a:r>
            <a:endParaRPr/>
          </a:p>
        </p:txBody>
      </p:sp>
      <p:sp>
        <p:nvSpPr>
          <p:cNvPr id="343" name="Google Shape;343;p26"/>
          <p:cNvSpPr txBox="1"/>
          <p:nvPr>
            <p:ph idx="6" type="ctrTitle"/>
          </p:nvPr>
        </p:nvSpPr>
        <p:spPr>
          <a:xfrm flipH="1">
            <a:off x="4811675" y="327509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7" type="subTitle"/>
          </p:nvPr>
        </p:nvSpPr>
        <p:spPr>
          <a:xfrm flipH="1">
            <a:off x="4811676" y="358907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心得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"/>
          <p:cNvSpPr/>
          <p:nvPr/>
        </p:nvSpPr>
        <p:spPr>
          <a:xfrm flipH="1">
            <a:off x="1165475" y="381560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"/>
          <p:cNvSpPr/>
          <p:nvPr/>
        </p:nvSpPr>
        <p:spPr>
          <a:xfrm flipH="1">
            <a:off x="5547" y="3815594"/>
            <a:ext cx="1159929" cy="133888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 flipH="1">
            <a:off x="1198787" y="4037295"/>
            <a:ext cx="1710487" cy="133888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4"/>
          <p:cNvSpPr/>
          <p:nvPr/>
        </p:nvSpPr>
        <p:spPr>
          <a:xfrm flipH="1">
            <a:off x="1198748" y="4037295"/>
            <a:ext cx="497168" cy="133888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4"/>
          <p:cNvSpPr/>
          <p:nvPr/>
        </p:nvSpPr>
        <p:spPr>
          <a:xfrm flipH="1">
            <a:off x="5528" y="4037295"/>
            <a:ext cx="579973" cy="133888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4"/>
          <p:cNvSpPr/>
          <p:nvPr/>
        </p:nvSpPr>
        <p:spPr>
          <a:xfrm flipH="1">
            <a:off x="933694" y="4037295"/>
            <a:ext cx="133888" cy="133888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4"/>
          <p:cNvSpPr/>
          <p:nvPr/>
        </p:nvSpPr>
        <p:spPr>
          <a:xfrm flipH="1">
            <a:off x="720898" y="4037295"/>
            <a:ext cx="133888" cy="133888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4"/>
          <p:cNvSpPr/>
          <p:nvPr/>
        </p:nvSpPr>
        <p:spPr>
          <a:xfrm flipH="1">
            <a:off x="5514" y="4258997"/>
            <a:ext cx="133872" cy="133888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4"/>
          <p:cNvSpPr/>
          <p:nvPr/>
        </p:nvSpPr>
        <p:spPr>
          <a:xfrm flipH="1">
            <a:off x="246973" y="4258997"/>
            <a:ext cx="1367312" cy="133888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4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心得-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鍾權彥411500399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10" name="Google Shape;510;p44"/>
          <p:cNvSpPr txBox="1"/>
          <p:nvPr/>
        </p:nvSpPr>
        <p:spPr>
          <a:xfrm>
            <a:off x="720000" y="938725"/>
            <a:ext cx="77040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這次的AI程式語言學到的程式是Python，是我從來沒有看過的，以前只有學過C和C++，不過一直以來都有聽過這個叫Python的程式語言，大家好像給的回答都是它比起C語言來說更加的簡單好上手，但其實也沒有想像中的那麼容易，還是要花時間去理解它，融會貫通後才能再去做之後的運用，這次我們做的報告是有關於手掌辨識，隨著科技不斷的進步，關於辨識這個功能也在不斷的進化，從手部辨識到甚至臉部辨識，我們做的報告主要分成兩項，這次很幸運的是有一個以前就有做過類似程式的組員，他對我們組的幫助很大，而且他對程式語言很感興趣很有一定的了解，所以主要都是他帶著我們做，第一項就是猜拳，跟電腦猜拳利用手部的節點座標形成的角度來去判斷，但很看重出拳的時機，第二項就是在不碰除到任何物品下去控制電腦的YouTube，同樣的也是用手掌的節電座標來去告訴程式該做出什麼動作，這次的課程很好的讓我們運用到日常生活上，也很期待能做出什麼不一樣的變化。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1165475" y="381560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5"/>
          <p:cNvSpPr/>
          <p:nvPr/>
        </p:nvSpPr>
        <p:spPr>
          <a:xfrm flipH="1">
            <a:off x="5547" y="3815594"/>
            <a:ext cx="1159929" cy="133888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5"/>
          <p:cNvSpPr/>
          <p:nvPr/>
        </p:nvSpPr>
        <p:spPr>
          <a:xfrm flipH="1">
            <a:off x="1198787" y="4037295"/>
            <a:ext cx="1710487" cy="133888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5"/>
          <p:cNvSpPr/>
          <p:nvPr/>
        </p:nvSpPr>
        <p:spPr>
          <a:xfrm flipH="1">
            <a:off x="1198748" y="4037295"/>
            <a:ext cx="497168" cy="133888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5"/>
          <p:cNvSpPr/>
          <p:nvPr/>
        </p:nvSpPr>
        <p:spPr>
          <a:xfrm flipH="1">
            <a:off x="5528" y="4037295"/>
            <a:ext cx="579973" cy="133888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"/>
          <p:cNvSpPr/>
          <p:nvPr/>
        </p:nvSpPr>
        <p:spPr>
          <a:xfrm flipH="1">
            <a:off x="933694" y="4037295"/>
            <a:ext cx="133888" cy="133888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5"/>
          <p:cNvSpPr/>
          <p:nvPr/>
        </p:nvSpPr>
        <p:spPr>
          <a:xfrm flipH="1">
            <a:off x="720898" y="4037295"/>
            <a:ext cx="133888" cy="133888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5"/>
          <p:cNvSpPr/>
          <p:nvPr/>
        </p:nvSpPr>
        <p:spPr>
          <a:xfrm flipH="1">
            <a:off x="5514" y="4258997"/>
            <a:ext cx="133872" cy="133888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5"/>
          <p:cNvSpPr/>
          <p:nvPr/>
        </p:nvSpPr>
        <p:spPr>
          <a:xfrm flipH="1">
            <a:off x="246973" y="4258997"/>
            <a:ext cx="1367312" cy="133888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5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心得-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翁得恩411500506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>
            <a:off x="347850" y="941825"/>
            <a:ext cx="819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      在這堂課前從來沒有學過Python，但是多多少少都有聽過這個程式語言，助教在上課我常常遲到所以每次幾乎都只有聽到半節課，大概只有第一次的時候準時到過。為了補足那些沒有到上課的時間，特地到YT上找到4小時初學者入門來看費了不少功夫。在之後做期末專題報告，在當下我其實沒有什麼想法也不知道有哪些題目可以拿來報告。但是我們這組友人之前就有做過類似的專題報告，讓我們有一個方向可以去想，這也讓我鬆了一口氣，對我們這組也帶來很大的幫助。最終這個專題我們決定要做手部辨識，這個手部辨識在是未完成品，就有做過猜拳、辨別手勢等。最後決定把它弄成可以控制影片像是停止、下一首、上一首、調高音量、調低音量等。藉由這次的期末專題報告除了更熟悉Python之外，對於OpenCV、Mediapipe、Time、Keyboard等模組有了些許的瞭解。在之後我也會多寫程式多練習，增進自己的實力。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/>
          <p:nvPr/>
        </p:nvSpPr>
        <p:spPr>
          <a:xfrm flipH="1">
            <a:off x="1165475" y="381560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6"/>
          <p:cNvSpPr/>
          <p:nvPr/>
        </p:nvSpPr>
        <p:spPr>
          <a:xfrm flipH="1">
            <a:off x="5547" y="3815594"/>
            <a:ext cx="1159929" cy="133888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6"/>
          <p:cNvSpPr/>
          <p:nvPr/>
        </p:nvSpPr>
        <p:spPr>
          <a:xfrm flipH="1">
            <a:off x="1198787" y="4037295"/>
            <a:ext cx="1710487" cy="133888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6"/>
          <p:cNvSpPr/>
          <p:nvPr/>
        </p:nvSpPr>
        <p:spPr>
          <a:xfrm flipH="1">
            <a:off x="1198748" y="4037295"/>
            <a:ext cx="497168" cy="133888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6"/>
          <p:cNvSpPr/>
          <p:nvPr/>
        </p:nvSpPr>
        <p:spPr>
          <a:xfrm flipH="1">
            <a:off x="5528" y="4037295"/>
            <a:ext cx="579973" cy="133888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6"/>
          <p:cNvSpPr/>
          <p:nvPr/>
        </p:nvSpPr>
        <p:spPr>
          <a:xfrm flipH="1">
            <a:off x="933694" y="4037295"/>
            <a:ext cx="133888" cy="133888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6"/>
          <p:cNvSpPr/>
          <p:nvPr/>
        </p:nvSpPr>
        <p:spPr>
          <a:xfrm flipH="1">
            <a:off x="720898" y="4037295"/>
            <a:ext cx="133888" cy="133888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"/>
          <p:cNvSpPr/>
          <p:nvPr/>
        </p:nvSpPr>
        <p:spPr>
          <a:xfrm flipH="1">
            <a:off x="5514" y="4258997"/>
            <a:ext cx="133872" cy="133888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6"/>
          <p:cNvSpPr/>
          <p:nvPr/>
        </p:nvSpPr>
        <p:spPr>
          <a:xfrm flipH="1">
            <a:off x="246973" y="4258997"/>
            <a:ext cx="1367312" cy="133888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"/>
          <p:cNvSpPr txBox="1"/>
          <p:nvPr/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心得-楊舒凱411506529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40" name="Google Shape;540;p46"/>
          <p:cNvSpPr txBox="1"/>
          <p:nvPr/>
        </p:nvSpPr>
        <p:spPr>
          <a:xfrm>
            <a:off x="364200" y="925025"/>
            <a:ext cx="8415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我以前就有自學過Python、Java、C++等程式語言，所以有一定的基礎，在高中時也寫過Python的爬蟲專題，曾經在機器人比賽中研究過視覺辨識色塊的物體追蹤，所以才會決定這次挑戰研究手勢辨識。在這次的專題中我重新複習了Python基礎，觀看了4個小時的影片，又上網查詢了許多資料，開始研究如何辨識手掌，我先是找到一篇完整教學的文章，照著文章中的步驟學習，但改用習慣用的VSCode作為編寫工具而沒有使用Jupyter，看完文章後我練習了opencv的鏡頭取用又成功使用Mediapipe辨識手部節點，在練習完後又看了其他教學影片，將文章中的程式完全搞懂。在經過這些學習後開始製作屬於我的程式，原先設想製作一款猜拳遊戲，但在經過測試後發現了實作的難度以及可行性，決定更改主題，雖然沒有完成猜拳遊戲，但在開發的過程中學會了Time模組的運用，在一次吃飯時有了靈感，決定製作影片切換器，找到了Keyboard模組來控制影片，在思索要使用何種手勢控制影片時找到了軌跡紀錄，但後來礙於精準度以及時間關係，還是使用了簡單的手勢配上方向判斷，再搭配上之前學過Time模組，完成了影片切換器。這次的程式雖然已經完成，但還有很多地方可以改進與修正，有兩隻手同時出現無法使用的Bug，還可以增加更多影片的功能，還能增加軌跡判斷，在經過這次的研究後，我也更加會使用Python撰寫程式，也對OpenCV、Mediapipe、Time、Keyboard等模組更加熟悉。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type="title"/>
          </p:nvPr>
        </p:nvSpPr>
        <p:spPr>
          <a:xfrm>
            <a:off x="2951850" y="938625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參考資料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638750" y="1012200"/>
            <a:ext cx="8118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3"/>
              </a:rPr>
              <a:t>https://www.youtube.com/watch?v=Ob_LKCLxg2o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4"/>
              </a:rPr>
              <a:t>https://steam.oxxostudio.tw/category/python/ai/opencv.html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5"/>
              </a:rPr>
              <a:t>https://steam.oxxostudio.tw/category/python/ai/opencv-read-video.html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6"/>
              </a:rPr>
              <a:t>https://www.youtube.com/watch?v=xjrykYpaBBM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7"/>
              </a:rPr>
              <a:t>https://steam.oxxostudio.tw/category/python/ai/ai-mediapipe-hand.html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8"/>
              </a:rPr>
              <a:t>https://steam.oxxostudio.tw/category/python/ai/ai-mediapipe-gesture.html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9"/>
              </a:rPr>
              <a:t>https://www.youtube.com/watch?v=x4eeX7WJIuA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10"/>
              </a:rPr>
              <a:t>https://officeguide.cc/python-measure-execution-time-tutorial-examples/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11"/>
              </a:rPr>
              <a:t>https://www.delftstack.com/zh-tw/howto/python/python-simulate-keyboard-input/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研究動機與目的</a:t>
            </a:r>
            <a:endParaRPr/>
          </a:p>
        </p:txBody>
      </p:sp>
      <p:sp>
        <p:nvSpPr>
          <p:cNvPr id="350" name="Google Shape;350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這個人工智慧的時代，視覺辨識是不可少的，除了從前的色塊追蹤，現在由於資料庫模型逐漸成熟，開始能判斷人臉、肢體動作甚至是手勢等，我之前曾經寫過色塊的物體追蹤，希望能藉此機會研究更高難度的手勢辨識並好好利用之前的經驗，在這次專題中設計一個能讓生活更方便的小工具。</a:t>
            </a:r>
            <a:endParaRPr/>
          </a:p>
        </p:txBody>
      </p:sp>
      <p:sp>
        <p:nvSpPr>
          <p:cNvPr id="356" name="Google Shape;356;p28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研究動機與目的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研究方法</a:t>
            </a:r>
            <a:endParaRPr/>
          </a:p>
        </p:txBody>
      </p:sp>
      <p:sp>
        <p:nvSpPr>
          <p:cNvPr id="362" name="Google Shape;362;p2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研究方法</a:t>
            </a:r>
            <a:endParaRPr/>
          </a:p>
        </p:txBody>
      </p:sp>
      <p:grpSp>
        <p:nvGrpSpPr>
          <p:cNvPr id="368" name="Google Shape;368;p30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369" name="Google Shape;369;p30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30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375" name="Google Shape;375;p30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0"/>
          <p:cNvSpPr txBox="1"/>
          <p:nvPr>
            <p:ph idx="4294967295" type="body"/>
          </p:nvPr>
        </p:nvSpPr>
        <p:spPr>
          <a:xfrm>
            <a:off x="1056225" y="1012200"/>
            <a:ext cx="7071000" cy="32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經過資料的搜尋後，決定使用opencv來進行影像的處理，再利用Google所開發的Mediapipe多媒體機器學習模型來進行手勢的辨識，最後設計一套能實際運用的辨識功能。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opencv：取用相機畫面並進行尺寸處理，給予RGB色彩，並跳出獨立視窗。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Mediapipe：使用其中的手掌偵測功能(mp)讀取畫面中出現的手掌，並判斷出手上的21個節點並給予在畫面上的座標。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50" y="3253050"/>
            <a:ext cx="1634675" cy="15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/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Opencv練習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1412400" y="1012200"/>
            <a:ext cx="631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透過網路上的教程，改寫程式碼，進行練習，取得鏡頭畫面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6300"/>
            <a:ext cx="8839199" cy="2800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/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Mediapipe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練習-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偵測手掌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393" name="Google Shape;3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13" y="880475"/>
            <a:ext cx="8394975" cy="41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/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Mediapipe練習-</a:t>
            </a:r>
            <a:r>
              <a:rPr b="1" lang="en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判斷手指是否伸直</a:t>
            </a:r>
            <a:endParaRPr b="1" sz="3000">
              <a:solidFill>
                <a:srgbClr val="00FFC5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99" name="Google Shape;399;p33"/>
          <p:cNvSpPr txBox="1"/>
          <p:nvPr/>
        </p:nvSpPr>
        <p:spPr>
          <a:xfrm>
            <a:off x="2491950" y="1012200"/>
            <a:ext cx="41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根據得到的指節節點座標計算角度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53" y="3792853"/>
            <a:ext cx="7294300" cy="10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8" y="1449188"/>
            <a:ext cx="84677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3"/>
          <p:cNvSpPr txBox="1"/>
          <p:nvPr/>
        </p:nvSpPr>
        <p:spPr>
          <a:xfrm>
            <a:off x="2846863" y="3314100"/>
            <a:ext cx="34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分別計算各手指的角度加入陣列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