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7"/>
  </p:handoutMasterIdLst>
  <p:sldIdLst>
    <p:sldId id="2345" r:id="rId4"/>
    <p:sldId id="2346" r:id="rId6"/>
    <p:sldId id="2348" r:id="rId7"/>
    <p:sldId id="2368" r:id="rId8"/>
    <p:sldId id="2369" r:id="rId9"/>
    <p:sldId id="2378" r:id="rId10"/>
    <p:sldId id="2379" r:id="rId11"/>
    <p:sldId id="2370" r:id="rId12"/>
    <p:sldId id="2380" r:id="rId13"/>
    <p:sldId id="2381" r:id="rId14"/>
    <p:sldId id="2388" r:id="rId15"/>
    <p:sldId id="2389" r:id="rId16"/>
    <p:sldId id="2391" r:id="rId17"/>
    <p:sldId id="2390" r:id="rId18"/>
    <p:sldId id="2392" r:id="rId19"/>
    <p:sldId id="2382" r:id="rId20"/>
    <p:sldId id="2383" r:id="rId21"/>
    <p:sldId id="2384" r:id="rId22"/>
    <p:sldId id="2385" r:id="rId23"/>
    <p:sldId id="2386" r:id="rId24"/>
    <p:sldId id="2387" r:id="rId25"/>
    <p:sldId id="2367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167"/>
    <a:srgbClr val="FFFFFF"/>
    <a:srgbClr val="1D82BF"/>
    <a:srgbClr val="D8E7EE"/>
    <a:srgbClr val="183368"/>
    <a:srgbClr val="FFE76F"/>
    <a:srgbClr val="003153"/>
    <a:srgbClr val="9A0000"/>
    <a:srgbClr val="0F3D8B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2" autoAdjust="0"/>
    <p:restoredTop sz="94557" autoAdjust="0"/>
  </p:normalViewPr>
  <p:slideViewPr>
    <p:cSldViewPr snapToGrid="0">
      <p:cViewPr varScale="1">
        <p:scale>
          <a:sx n="74" d="100"/>
          <a:sy n="74" d="100"/>
        </p:scale>
        <p:origin x="13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5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2FB4-3D15-4F60-954A-638E2521E1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ED325-CF4E-4626-86D9-17A403278C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8T04:31:36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0.000,'0.000'7071.000,"0.000"-7053.000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8T04:31:54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0.000,'0.000'0.000,"8.000"0.000,8314.000 0.000,-2942.000 0.000,-5019.000 0.000,-332.000 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26F4-C1F3-43E5-A883-42958F704D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首先，研究背景与现状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老年人口高速增长令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。其中，衰老导致的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影响了老年日常生活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研究表明，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人群的发生率中占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人群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60%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</a:t>
            </a:r>
            <a:r>
              <a:rPr lang="en-US" altLang="zh-CN" sz="1800" kern="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此外，在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最主要的两个特点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领域发展，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方式施加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，以改善</a:t>
            </a:r>
            <a:r>
              <a:rPr lang="en-US" altLang="zh-CN" sz="28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，有望在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发挥积极作用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（动画）但是目前缺乏全面的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理论以指导相关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en-US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迫切需要探究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****</a:t>
            </a:r>
            <a:r>
              <a:rPr lang="zh-CN" altLang="en-US" sz="1800" b="1" kern="1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机理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，并以此提出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CE5-2F14-45CC-A590-3684C388E8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41160" y="190525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929089" y="568053"/>
            <a:ext cx="684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7305" y="190500"/>
            <a:ext cx="2882265" cy="7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3E25-CDDC-4F0C-92FE-659623164A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1EAC-8FEE-4D32-ACF8-FF8F8C904F2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EF68-3766-48A1-967A-D8492CB7A5F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2F5E-6242-48E2-9051-3C3FFE25BBE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33F-7C7C-44A9-9504-B3043D18A9E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9A1-9FE7-4A2D-ABF3-966BBDF7D9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8E9DE-A0FF-4F95-AA68-7410E7A67A1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090-0ED1-44A8-86FF-922BB5D25AA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CE5-2F14-45CC-A590-3684C388E84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41160" y="190525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929089" y="568053"/>
            <a:ext cx="684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17305" y="190500"/>
            <a:ext cx="2882265" cy="71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3E25-CDDC-4F0C-92FE-659623164A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1EAC-8FEE-4D32-ACF8-FF8F8C904F2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4EF68-3766-48A1-967A-D8492CB7A5F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D2F5E-6242-48E2-9051-3C3FFE25BBE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333F-7C7C-44A9-9504-B3043D18A9E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29A1-9FE7-4A2D-ABF3-966BBDF7D9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090-0ED1-44A8-86FF-922BB5D25AA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7BA5-46B5-4FA9-BA8E-F9BA5EAF99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7BA5-46B5-4FA9-BA8E-F9BA5EAF99A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2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4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2.xml"/><Relationship Id="rId6" Type="http://schemas.openxmlformats.org/officeDocument/2006/relationships/tags" Target="../tags/tag49.xml"/><Relationship Id="rId5" Type="http://schemas.openxmlformats.org/officeDocument/2006/relationships/image" Target="../media/image10.png"/><Relationship Id="rId4" Type="http://schemas.openxmlformats.org/officeDocument/2006/relationships/customXml" Target="../ink/ink2.xml"/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 flipH="1">
            <a:off x="4776311" y="4847527"/>
            <a:ext cx="45719" cy="729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046" name="矩形 1045"/>
          <p:cNvSpPr/>
          <p:nvPr/>
        </p:nvSpPr>
        <p:spPr>
          <a:xfrm>
            <a:off x="0" y="1442166"/>
            <a:ext cx="12192000" cy="26979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89" name="文本框 1088"/>
          <p:cNvSpPr txBox="1"/>
          <p:nvPr/>
        </p:nvSpPr>
        <p:spPr>
          <a:xfrm>
            <a:off x="947385" y="1896075"/>
            <a:ext cx="103301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4400" b="1" spc="3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基于云架构的</a:t>
            </a:r>
            <a:r>
              <a:rPr lang="zh-CN" sz="4400" b="1" spc="30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百万级</a:t>
            </a:r>
            <a:r>
              <a:rPr lang="zh-CN" sz="4400" b="1" spc="3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在线直播平台设计</a:t>
            </a:r>
            <a:endParaRPr lang="en-US" sz="4400" dirty="0"/>
          </a:p>
          <a:p>
            <a:pPr algn="ctr">
              <a:lnSpc>
                <a:spcPct val="150000"/>
              </a:lnSpc>
            </a:pPr>
            <a:br>
              <a:rPr lang="en-US" altLang="zh-CN" sz="4400" b="1" spc="30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zh-CN" sz="2400" spc="300" dirty="0">
                <a:solidFill>
                  <a:schemeClr val="bg1"/>
                </a:solidFill>
                <a:latin typeface="+mj-ea"/>
                <a:ea typeface="+mj-ea"/>
              </a:rPr>
              <a:t>PowerPoint Template for graduate graduation defense</a:t>
            </a:r>
            <a:endParaRPr lang="en-US" altLang="zh-CN" sz="2400" spc="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094" name="表格 1093"/>
          <p:cNvGraphicFramePr>
            <a:graphicFrameLocks noGrp="1"/>
          </p:cNvGraphicFramePr>
          <p:nvPr/>
        </p:nvGraphicFramePr>
        <p:xfrm>
          <a:off x="4919749" y="4760664"/>
          <a:ext cx="5896102" cy="109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18"/>
                <a:gridCol w="4456984"/>
              </a:tblGrid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小组成员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刘仲轲、焦晨翔、赵旭晨、孙聪聪、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谢松言、杨晓琦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2025/04/15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521960" y="813435"/>
            <a:ext cx="1146810" cy="1082040"/>
            <a:chOff x="3812" y="268"/>
            <a:chExt cx="1806" cy="1704"/>
          </a:xfrm>
        </p:grpSpPr>
        <p:sp>
          <p:nvSpPr>
            <p:cNvPr id="6" name="椭圆 5"/>
            <p:cNvSpPr/>
            <p:nvPr/>
          </p:nvSpPr>
          <p:spPr>
            <a:xfrm>
              <a:off x="3936" y="381"/>
              <a:ext cx="1565" cy="15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2" y="268"/>
              <a:ext cx="1807" cy="1705"/>
            </a:xfrm>
            <a:prstGeom prst="rect">
              <a:avLst/>
            </a:prstGeom>
          </p:spPr>
        </p:pic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162095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部署方案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5946" y="1126728"/>
            <a:ext cx="2872534" cy="523219"/>
          </a:xfrm>
          <a:prstGeom prst="rect">
            <a:avLst/>
          </a:prstGeom>
          <a:noFill/>
        </p:spPr>
        <p:txBody>
          <a:bodyPr wrap="square" lIns="180000" tIns="0" rIns="90000" bIns="0" anchor="ctr" anchorCtr="0">
            <a:noAutofit/>
          </a:bodyPr>
          <a:lstStyle/>
          <a:p>
            <a:pPr>
              <a:lnSpc>
                <a:spcPct val="125000"/>
              </a:lnSpc>
            </a:pPr>
            <a:endParaRPr lang="en-US" altLang="zh-CN" sz="2200" b="1" i="0" u="none" strike="noStrike" baseline="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8600" y="1427480"/>
            <a:ext cx="7366000" cy="342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5770880" y="4276090"/>
            <a:ext cx="225425" cy="111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 descr="7b0a202020202274657874626f78223a2022220a7d0a"/>
          <p:cNvGrpSpPr/>
          <p:nvPr/>
        </p:nvGrpSpPr>
        <p:grpSpPr>
          <a:xfrm>
            <a:off x="3528061" y="845820"/>
            <a:ext cx="5585462" cy="1651635"/>
            <a:chOff x="5734" y="3705"/>
            <a:chExt cx="8363" cy="3390"/>
          </a:xfrm>
        </p:grpSpPr>
        <p:grpSp>
          <p:nvGrpSpPr>
            <p:cNvPr id="9" name="图形 36"/>
            <p:cNvGrpSpPr/>
            <p:nvPr/>
          </p:nvGrpSpPr>
          <p:grpSpPr>
            <a:xfrm>
              <a:off x="5734" y="3705"/>
              <a:ext cx="7732" cy="3390"/>
              <a:chOff x="3641012" y="2352675"/>
              <a:chExt cx="4909976" cy="2152650"/>
            </a:xfrm>
          </p:grpSpPr>
          <p:sp>
            <p:nvSpPr>
              <p:cNvPr id="11" name="任意多边形: 形状 38"/>
              <p:cNvSpPr/>
              <p:nvPr/>
            </p:nvSpPr>
            <p:spPr>
              <a:xfrm>
                <a:off x="3902232" y="2382908"/>
                <a:ext cx="4613684" cy="1841846"/>
              </a:xfrm>
              <a:custGeom>
                <a:avLst/>
                <a:gdLst>
                  <a:gd name="connsiteX0" fmla="*/ 4445585 w 4613684"/>
                  <a:gd name="connsiteY0" fmla="*/ 1841846 h 1841846"/>
                  <a:gd name="connsiteX1" fmla="*/ 168100 w 4613684"/>
                  <a:gd name="connsiteY1" fmla="*/ 1841846 h 1841846"/>
                  <a:gd name="connsiteX2" fmla="*/ 0 w 4613684"/>
                  <a:gd name="connsiteY2" fmla="*/ 1673746 h 1841846"/>
                  <a:gd name="connsiteX3" fmla="*/ 0 w 4613684"/>
                  <a:gd name="connsiteY3" fmla="*/ 168100 h 1841846"/>
                  <a:gd name="connsiteX4" fmla="*/ 168100 w 4613684"/>
                  <a:gd name="connsiteY4" fmla="*/ 0 h 1841846"/>
                  <a:gd name="connsiteX5" fmla="*/ 4445585 w 4613684"/>
                  <a:gd name="connsiteY5" fmla="*/ 0 h 1841846"/>
                  <a:gd name="connsiteX6" fmla="*/ 4613685 w 4613684"/>
                  <a:gd name="connsiteY6" fmla="*/ 168100 h 1841846"/>
                  <a:gd name="connsiteX7" fmla="*/ 4613685 w 4613684"/>
                  <a:gd name="connsiteY7" fmla="*/ 1672537 h 1841846"/>
                  <a:gd name="connsiteX8" fmla="*/ 4445585 w 4613684"/>
                  <a:gd name="connsiteY8" fmla="*/ 1841846 h 18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3684" h="1841846">
                    <a:moveTo>
                      <a:pt x="4445585" y="1841846"/>
                    </a:moveTo>
                    <a:lnTo>
                      <a:pt x="168100" y="1841846"/>
                    </a:lnTo>
                    <a:cubicBezTo>
                      <a:pt x="74980" y="1841846"/>
                      <a:pt x="0" y="1766866"/>
                      <a:pt x="0" y="1673746"/>
                    </a:cubicBezTo>
                    <a:lnTo>
                      <a:pt x="0" y="168100"/>
                    </a:lnTo>
                    <a:cubicBezTo>
                      <a:pt x="0" y="74980"/>
                      <a:pt x="74980" y="0"/>
                      <a:pt x="168100" y="0"/>
                    </a:cubicBezTo>
                    <a:lnTo>
                      <a:pt x="4445585" y="0"/>
                    </a:lnTo>
                    <a:cubicBezTo>
                      <a:pt x="4538705" y="0"/>
                      <a:pt x="4613685" y="74980"/>
                      <a:pt x="4613685" y="168100"/>
                    </a:cubicBezTo>
                    <a:lnTo>
                      <a:pt x="4613685" y="1672537"/>
                    </a:lnTo>
                    <a:cubicBezTo>
                      <a:pt x="4613685" y="1765657"/>
                      <a:pt x="4538705" y="1841846"/>
                      <a:pt x="4445585" y="1841846"/>
                    </a:cubicBezTo>
                    <a:close/>
                  </a:path>
                </a:pathLst>
              </a:custGeom>
              <a:noFill/>
              <a:ln w="60411" cap="flat">
                <a:solidFill>
                  <a:srgbClr val="26529E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2" name="图形 36"/>
              <p:cNvGrpSpPr/>
              <p:nvPr/>
            </p:nvGrpSpPr>
            <p:grpSpPr>
              <a:xfrm>
                <a:off x="3641012" y="3499142"/>
                <a:ext cx="786079" cy="1011019"/>
                <a:chOff x="3641012" y="3499142"/>
                <a:chExt cx="786079" cy="1011019"/>
              </a:xfrm>
            </p:grpSpPr>
            <p:sp>
              <p:nvSpPr>
                <p:cNvPr id="14" name="任意多边形: 形状 13"/>
                <p:cNvSpPr/>
                <p:nvPr/>
              </p:nvSpPr>
              <p:spPr>
                <a:xfrm>
                  <a:off x="3677292" y="3535423"/>
                  <a:ext cx="713518" cy="922737"/>
                </a:xfrm>
                <a:custGeom>
                  <a:avLst/>
                  <a:gdLst>
                    <a:gd name="connsiteX0" fmla="*/ 330154 w 713518"/>
                    <a:gd name="connsiteY0" fmla="*/ 894922 h 922737"/>
                    <a:gd name="connsiteX1" fmla="*/ 0 w 713518"/>
                    <a:gd name="connsiteY1" fmla="*/ 356759 h 922737"/>
                    <a:gd name="connsiteX2" fmla="*/ 356759 w 713518"/>
                    <a:gd name="connsiteY2" fmla="*/ 0 h 922737"/>
                    <a:gd name="connsiteX3" fmla="*/ 713519 w 713518"/>
                    <a:gd name="connsiteY3" fmla="*/ 356759 h 922737"/>
                    <a:gd name="connsiteX4" fmla="*/ 383365 w 713518"/>
                    <a:gd name="connsiteY4" fmla="*/ 894922 h 922737"/>
                    <a:gd name="connsiteX5" fmla="*/ 356759 w 713518"/>
                    <a:gd name="connsiteY5" fmla="*/ 922737 h 922737"/>
                    <a:gd name="connsiteX6" fmla="*/ 330154 w 713518"/>
                    <a:gd name="connsiteY6" fmla="*/ 894922 h 922737"/>
                    <a:gd name="connsiteX7" fmla="*/ 356759 w 713518"/>
                    <a:gd name="connsiteY7" fmla="*/ 228568 h 922737"/>
                    <a:gd name="connsiteX8" fmla="*/ 228568 w 713518"/>
                    <a:gd name="connsiteY8" fmla="*/ 356759 h 922737"/>
                    <a:gd name="connsiteX9" fmla="*/ 356759 w 713518"/>
                    <a:gd name="connsiteY9" fmla="*/ 484951 h 922737"/>
                    <a:gd name="connsiteX10" fmla="*/ 484951 w 713518"/>
                    <a:gd name="connsiteY10" fmla="*/ 356759 h 922737"/>
                    <a:gd name="connsiteX11" fmla="*/ 356759 w 713518"/>
                    <a:gd name="connsiteY11" fmla="*/ 228568 h 922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18" h="922737">
                      <a:moveTo>
                        <a:pt x="330154" y="894922"/>
                      </a:moveTo>
                      <a:cubicBezTo>
                        <a:pt x="296292" y="859851"/>
                        <a:pt x="0" y="543000"/>
                        <a:pt x="0" y="356759"/>
                      </a:cubicBezTo>
                      <a:cubicBezTo>
                        <a:pt x="0" y="159635"/>
                        <a:pt x="159635" y="0"/>
                        <a:pt x="356759" y="0"/>
                      </a:cubicBezTo>
                      <a:cubicBezTo>
                        <a:pt x="553884" y="0"/>
                        <a:pt x="713519" y="159635"/>
                        <a:pt x="713519" y="356759"/>
                      </a:cubicBezTo>
                      <a:cubicBezTo>
                        <a:pt x="713519" y="543000"/>
                        <a:pt x="417227" y="858641"/>
                        <a:pt x="383365" y="894922"/>
                      </a:cubicBezTo>
                      <a:lnTo>
                        <a:pt x="356759" y="922737"/>
                      </a:lnTo>
                      <a:lnTo>
                        <a:pt x="330154" y="894922"/>
                      </a:lnTo>
                      <a:close/>
                      <a:moveTo>
                        <a:pt x="356759" y="228568"/>
                      </a:moveTo>
                      <a:cubicBezTo>
                        <a:pt x="285407" y="228568"/>
                        <a:pt x="228568" y="286617"/>
                        <a:pt x="228568" y="356759"/>
                      </a:cubicBezTo>
                      <a:cubicBezTo>
                        <a:pt x="228568" y="428111"/>
                        <a:pt x="286617" y="484951"/>
                        <a:pt x="356759" y="484951"/>
                      </a:cubicBezTo>
                      <a:cubicBezTo>
                        <a:pt x="426902" y="484951"/>
                        <a:pt x="484951" y="426902"/>
                        <a:pt x="484951" y="356759"/>
                      </a:cubicBezTo>
                      <a:cubicBezTo>
                        <a:pt x="484951" y="286617"/>
                        <a:pt x="428111" y="228568"/>
                        <a:pt x="356759" y="228568"/>
                      </a:cubicBezTo>
                      <a:close/>
                    </a:path>
                  </a:pathLst>
                </a:custGeom>
                <a:solidFill>
                  <a:srgbClr val="26529E"/>
                </a:solidFill>
                <a:ln w="12082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5" name="任意多边形: 形状 14"/>
                <p:cNvSpPr/>
                <p:nvPr/>
              </p:nvSpPr>
              <p:spPr>
                <a:xfrm>
                  <a:off x="3641012" y="3499142"/>
                  <a:ext cx="786079" cy="1011019"/>
                </a:xfrm>
                <a:custGeom>
                  <a:avLst/>
                  <a:gdLst>
                    <a:gd name="connsiteX0" fmla="*/ 393040 w 786079"/>
                    <a:gd name="connsiteY0" fmla="*/ 72561 h 1011019"/>
                    <a:gd name="connsiteX1" fmla="*/ 713519 w 786079"/>
                    <a:gd name="connsiteY1" fmla="*/ 393040 h 1011019"/>
                    <a:gd name="connsiteX2" fmla="*/ 393040 w 786079"/>
                    <a:gd name="connsiteY2" fmla="*/ 905806 h 1011019"/>
                    <a:gd name="connsiteX3" fmla="*/ 72561 w 786079"/>
                    <a:gd name="connsiteY3" fmla="*/ 393040 h 1011019"/>
                    <a:gd name="connsiteX4" fmla="*/ 393040 w 786079"/>
                    <a:gd name="connsiteY4" fmla="*/ 72561 h 1011019"/>
                    <a:gd name="connsiteX5" fmla="*/ 393040 w 786079"/>
                    <a:gd name="connsiteY5" fmla="*/ 557512 h 1011019"/>
                    <a:gd name="connsiteX6" fmla="*/ 557512 w 786079"/>
                    <a:gd name="connsiteY6" fmla="*/ 393040 h 1011019"/>
                    <a:gd name="connsiteX7" fmla="*/ 393040 w 786079"/>
                    <a:gd name="connsiteY7" fmla="*/ 228568 h 1011019"/>
                    <a:gd name="connsiteX8" fmla="*/ 228568 w 786079"/>
                    <a:gd name="connsiteY8" fmla="*/ 393040 h 1011019"/>
                    <a:gd name="connsiteX9" fmla="*/ 393040 w 786079"/>
                    <a:gd name="connsiteY9" fmla="*/ 557512 h 1011019"/>
                    <a:gd name="connsiteX10" fmla="*/ 393040 w 786079"/>
                    <a:gd name="connsiteY10" fmla="*/ 0 h 1011019"/>
                    <a:gd name="connsiteX11" fmla="*/ 0 w 786079"/>
                    <a:gd name="connsiteY11" fmla="*/ 393040 h 1011019"/>
                    <a:gd name="connsiteX12" fmla="*/ 175356 w 786079"/>
                    <a:gd name="connsiteY12" fmla="*/ 759474 h 1011019"/>
                    <a:gd name="connsiteX13" fmla="*/ 341038 w 786079"/>
                    <a:gd name="connsiteY13" fmla="*/ 955390 h 1011019"/>
                    <a:gd name="connsiteX14" fmla="*/ 393040 w 786079"/>
                    <a:gd name="connsiteY14" fmla="*/ 1011020 h 1011019"/>
                    <a:gd name="connsiteX15" fmla="*/ 445042 w 786079"/>
                    <a:gd name="connsiteY15" fmla="*/ 955390 h 1011019"/>
                    <a:gd name="connsiteX16" fmla="*/ 610724 w 786079"/>
                    <a:gd name="connsiteY16" fmla="*/ 759474 h 1011019"/>
                    <a:gd name="connsiteX17" fmla="*/ 786080 w 786079"/>
                    <a:gd name="connsiteY17" fmla="*/ 393040 h 1011019"/>
                    <a:gd name="connsiteX18" fmla="*/ 393040 w 786079"/>
                    <a:gd name="connsiteY18" fmla="*/ 0 h 1011019"/>
                    <a:gd name="connsiteX19" fmla="*/ 393040 w 786079"/>
                    <a:gd name="connsiteY19" fmla="*/ 0 h 1011019"/>
                    <a:gd name="connsiteX20" fmla="*/ 393040 w 786079"/>
                    <a:gd name="connsiteY20" fmla="*/ 484951 h 1011019"/>
                    <a:gd name="connsiteX21" fmla="*/ 301129 w 786079"/>
                    <a:gd name="connsiteY21" fmla="*/ 393040 h 1011019"/>
                    <a:gd name="connsiteX22" fmla="*/ 393040 w 786079"/>
                    <a:gd name="connsiteY22" fmla="*/ 301129 h 1011019"/>
                    <a:gd name="connsiteX23" fmla="*/ 484951 w 786079"/>
                    <a:gd name="connsiteY23" fmla="*/ 393040 h 1011019"/>
                    <a:gd name="connsiteX24" fmla="*/ 393040 w 786079"/>
                    <a:gd name="connsiteY24" fmla="*/ 484951 h 1011019"/>
                    <a:gd name="connsiteX25" fmla="*/ 393040 w 786079"/>
                    <a:gd name="connsiteY25" fmla="*/ 484951 h 1011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86079" h="1011019">
                      <a:moveTo>
                        <a:pt x="393040" y="72561"/>
                      </a:moveTo>
                      <a:cubicBezTo>
                        <a:pt x="569606" y="72561"/>
                        <a:pt x="713519" y="216474"/>
                        <a:pt x="713519" y="393040"/>
                      </a:cubicBezTo>
                      <a:cubicBezTo>
                        <a:pt x="713519" y="569606"/>
                        <a:pt x="393040" y="905806"/>
                        <a:pt x="393040" y="905806"/>
                      </a:cubicBezTo>
                      <a:cubicBezTo>
                        <a:pt x="393040" y="905806"/>
                        <a:pt x="72561" y="569606"/>
                        <a:pt x="72561" y="393040"/>
                      </a:cubicBezTo>
                      <a:cubicBezTo>
                        <a:pt x="72561" y="216474"/>
                        <a:pt x="216474" y="72561"/>
                        <a:pt x="393040" y="72561"/>
                      </a:cubicBezTo>
                      <a:moveTo>
                        <a:pt x="393040" y="557512"/>
                      </a:moveTo>
                      <a:cubicBezTo>
                        <a:pt x="483741" y="557512"/>
                        <a:pt x="557512" y="483742"/>
                        <a:pt x="557512" y="393040"/>
                      </a:cubicBezTo>
                      <a:cubicBezTo>
                        <a:pt x="557512" y="302338"/>
                        <a:pt x="483741" y="228568"/>
                        <a:pt x="393040" y="228568"/>
                      </a:cubicBezTo>
                      <a:cubicBezTo>
                        <a:pt x="302338" y="228568"/>
                        <a:pt x="228568" y="302338"/>
                        <a:pt x="228568" y="393040"/>
                      </a:cubicBezTo>
                      <a:cubicBezTo>
                        <a:pt x="228568" y="483742"/>
                        <a:pt x="302338" y="557512"/>
                        <a:pt x="393040" y="557512"/>
                      </a:cubicBezTo>
                      <a:moveTo>
                        <a:pt x="393040" y="0"/>
                      </a:moveTo>
                      <a:cubicBezTo>
                        <a:pt x="176566" y="0"/>
                        <a:pt x="0" y="176566"/>
                        <a:pt x="0" y="393040"/>
                      </a:cubicBezTo>
                      <a:cubicBezTo>
                        <a:pt x="0" y="483742"/>
                        <a:pt x="56840" y="603468"/>
                        <a:pt x="175356" y="759474"/>
                      </a:cubicBezTo>
                      <a:cubicBezTo>
                        <a:pt x="257592" y="867107"/>
                        <a:pt x="337410" y="952971"/>
                        <a:pt x="341038" y="955390"/>
                      </a:cubicBezTo>
                      <a:lnTo>
                        <a:pt x="393040" y="1011020"/>
                      </a:lnTo>
                      <a:lnTo>
                        <a:pt x="445042" y="955390"/>
                      </a:lnTo>
                      <a:cubicBezTo>
                        <a:pt x="448670" y="951762"/>
                        <a:pt x="528488" y="867107"/>
                        <a:pt x="610724" y="759474"/>
                      </a:cubicBezTo>
                      <a:cubicBezTo>
                        <a:pt x="728031" y="603468"/>
                        <a:pt x="786080" y="483742"/>
                        <a:pt x="786080" y="393040"/>
                      </a:cubicBezTo>
                      <a:cubicBezTo>
                        <a:pt x="786080" y="176566"/>
                        <a:pt x="609514" y="0"/>
                        <a:pt x="393040" y="0"/>
                      </a:cubicBezTo>
                      <a:lnTo>
                        <a:pt x="393040" y="0"/>
                      </a:lnTo>
                      <a:close/>
                      <a:moveTo>
                        <a:pt x="393040" y="484951"/>
                      </a:moveTo>
                      <a:cubicBezTo>
                        <a:pt x="342247" y="484951"/>
                        <a:pt x="301129" y="443833"/>
                        <a:pt x="301129" y="393040"/>
                      </a:cubicBezTo>
                      <a:cubicBezTo>
                        <a:pt x="301129" y="342247"/>
                        <a:pt x="342247" y="301129"/>
                        <a:pt x="393040" y="301129"/>
                      </a:cubicBezTo>
                      <a:cubicBezTo>
                        <a:pt x="443833" y="301129"/>
                        <a:pt x="484951" y="342247"/>
                        <a:pt x="484951" y="393040"/>
                      </a:cubicBezTo>
                      <a:cubicBezTo>
                        <a:pt x="484951" y="443833"/>
                        <a:pt x="443833" y="484951"/>
                        <a:pt x="393040" y="484951"/>
                      </a:cubicBezTo>
                      <a:lnTo>
                        <a:pt x="393040" y="4849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082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13" name="任意多边形: 形状 12"/>
              <p:cNvSpPr/>
              <p:nvPr/>
            </p:nvSpPr>
            <p:spPr>
              <a:xfrm>
                <a:off x="3838136" y="3696267"/>
                <a:ext cx="391830" cy="391830"/>
              </a:xfrm>
              <a:custGeom>
                <a:avLst/>
                <a:gdLst>
                  <a:gd name="connsiteX0" fmla="*/ 391831 w 391830"/>
                  <a:gd name="connsiteY0" fmla="*/ 195915 h 391830"/>
                  <a:gd name="connsiteX1" fmla="*/ 195915 w 391830"/>
                  <a:gd name="connsiteY1" fmla="*/ 391831 h 391830"/>
                  <a:gd name="connsiteX2" fmla="*/ 0 w 391830"/>
                  <a:gd name="connsiteY2" fmla="*/ 195915 h 391830"/>
                  <a:gd name="connsiteX3" fmla="*/ 195915 w 391830"/>
                  <a:gd name="connsiteY3" fmla="*/ 0 h 391830"/>
                  <a:gd name="connsiteX4" fmla="*/ 391831 w 391830"/>
                  <a:gd name="connsiteY4" fmla="*/ 195915 h 39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830" h="391830">
                    <a:moveTo>
                      <a:pt x="391831" y="195915"/>
                    </a:moveTo>
                    <a:cubicBezTo>
                      <a:pt x="391831" y="304116"/>
                      <a:pt x="304116" y="391831"/>
                      <a:pt x="195915" y="391831"/>
                    </a:cubicBezTo>
                    <a:cubicBezTo>
                      <a:pt x="87714" y="391831"/>
                      <a:pt x="0" y="304116"/>
                      <a:pt x="0" y="195915"/>
                    </a:cubicBezTo>
                    <a:cubicBezTo>
                      <a:pt x="0" y="87714"/>
                      <a:pt x="87714" y="0"/>
                      <a:pt x="195915" y="0"/>
                    </a:cubicBezTo>
                    <a:cubicBezTo>
                      <a:pt x="304116" y="0"/>
                      <a:pt x="391831" y="87714"/>
                      <a:pt x="391831" y="1959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08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8025" y="4195"/>
              <a:ext cx="6072" cy="162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400" spc="200" dirty="0">
                  <a:solidFill>
                    <a:srgbClr val="26529E"/>
                  </a:solidFill>
                  <a:uFillTx/>
                  <a:latin typeface="汉仪粗黑简" panose="02010600000101010101" charset="-122"/>
                  <a:ea typeface="汉仪粗黑简" panose="02010600000101010101" charset="-122"/>
                </a:rPr>
                <a:t>华为云</a:t>
              </a:r>
              <a:endParaRPr lang="zh-CN" altLang="en-US" sz="4400" spc="200" dirty="0">
                <a:solidFill>
                  <a:srgbClr val="26529E"/>
                </a:solidFill>
                <a:uFillTx/>
                <a:latin typeface="汉仪粗黑简" panose="02010600000101010101" charset="-122"/>
                <a:ea typeface="汉仪粗黑简" panose="02010600000101010101" charset="-122"/>
              </a:endParaRPr>
            </a:p>
          </p:txBody>
        </p:sp>
      </p:grpSp>
      <p:grpSp>
        <p:nvGrpSpPr>
          <p:cNvPr id="16" name="组合 15" descr="7b0a202020202274657874626f78223a2022220a7d0a"/>
          <p:cNvGrpSpPr/>
          <p:nvPr/>
        </p:nvGrpSpPr>
        <p:grpSpPr>
          <a:xfrm>
            <a:off x="209550" y="3159760"/>
            <a:ext cx="1858645" cy="882650"/>
            <a:chOff x="5348" y="3278"/>
            <a:chExt cx="8504" cy="4243"/>
          </a:xfrm>
        </p:grpSpPr>
        <p:sp>
          <p:nvSpPr>
            <p:cNvPr id="17" name="圆角矩形 7"/>
            <p:cNvSpPr/>
            <p:nvPr>
              <p:custDataLst>
                <p:tags r:id="rId2"/>
              </p:custDataLst>
            </p:nvPr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906" y="3423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5000" lnSpcReduction="10000"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推流服务器集群</a:t>
              </a:r>
              <a:endPara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WebRTC</a:t>
              </a:r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en-US" altLang="zh-CN" sz="1600" dirty="0" err="1">
                  <a:latin typeface="华文中宋" panose="02010600040101010101" pitchFamily="2" charset="-122"/>
                  <a:ea typeface="华文中宋" panose="02010600040101010101" pitchFamily="2" charset="-122"/>
                </a:rPr>
                <a:t>Ngnix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9" name="组合 18" descr="7b0a202020202274657874626f78223a2022220a7d0a"/>
          <p:cNvGrpSpPr/>
          <p:nvPr/>
        </p:nvGrpSpPr>
        <p:grpSpPr>
          <a:xfrm>
            <a:off x="2299970" y="3152775"/>
            <a:ext cx="1665605" cy="889635"/>
            <a:chOff x="5348" y="3278"/>
            <a:chExt cx="8504" cy="4243"/>
          </a:xfrm>
        </p:grpSpPr>
        <p:sp>
          <p:nvSpPr>
            <p:cNvPr id="20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4"/>
              </p:custDataLst>
            </p:nvPr>
          </p:nvSpPr>
          <p:spPr>
            <a:xfrm>
              <a:off x="5594" y="3425"/>
              <a:ext cx="8223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85000" lnSpcReduction="10000"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转码服务器集群</a:t>
              </a:r>
              <a:endPara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Kafka</a:t>
              </a:r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en-US" altLang="zh-CN" sz="1600" dirty="0" err="1">
                  <a:latin typeface="华文中宋" panose="02010600040101010101" pitchFamily="2" charset="-122"/>
                  <a:ea typeface="华文中宋" panose="02010600040101010101" pitchFamily="2" charset="-122"/>
                </a:rPr>
                <a:t>FFmpeg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2" name="组合 21" descr="7b0a202020202274657874626f78223a2022220a7d0a"/>
          <p:cNvGrpSpPr/>
          <p:nvPr/>
        </p:nvGrpSpPr>
        <p:grpSpPr>
          <a:xfrm>
            <a:off x="4494836" y="3182269"/>
            <a:ext cx="1784059" cy="889839"/>
            <a:chOff x="5348" y="3167"/>
            <a:chExt cx="8522" cy="4354"/>
          </a:xfrm>
        </p:grpSpPr>
        <p:sp>
          <p:nvSpPr>
            <p:cNvPr id="23" name="圆角矩形 7"/>
            <p:cNvSpPr/>
            <p:nvPr>
              <p:custDataLst>
                <p:tags r:id="rId5"/>
              </p:custDataLst>
            </p:nvPr>
          </p:nvSpPr>
          <p:spPr>
            <a:xfrm>
              <a:off x="5348" y="3168"/>
              <a:ext cx="8504" cy="435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62" y="3167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内容分发网络</a:t>
              </a:r>
              <a:endPara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CDN</a:t>
              </a:r>
              <a:endPara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5" name="组合 24" descr="7b0a202020202274657874626f78223a2022220a7d0a"/>
          <p:cNvGrpSpPr/>
          <p:nvPr/>
        </p:nvGrpSpPr>
        <p:grpSpPr>
          <a:xfrm>
            <a:off x="6578221" y="3163338"/>
            <a:ext cx="2693142" cy="898525"/>
            <a:chOff x="5348" y="3278"/>
            <a:chExt cx="8504" cy="4243"/>
          </a:xfrm>
        </p:grpSpPr>
        <p:sp>
          <p:nvSpPr>
            <p:cNvPr id="26" name="圆角矩形 7"/>
            <p:cNvSpPr/>
            <p:nvPr/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906" y="3423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信令与实时交互服务器</a:t>
              </a:r>
              <a:r>
                <a:rPr lang="en-US" altLang="zh-CN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WebSocket</a:t>
              </a:r>
              <a:r>
                <a:rPr lang="zh-CN" altLang="en-US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Kafka</a:t>
              </a:r>
              <a:endPara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8" name="组合 27" descr="7b0a202020202274657874626f78223a2022220a7d0a"/>
          <p:cNvGrpSpPr/>
          <p:nvPr/>
        </p:nvGrpSpPr>
        <p:grpSpPr>
          <a:xfrm>
            <a:off x="9448078" y="3145155"/>
            <a:ext cx="2343588" cy="897255"/>
            <a:chOff x="5348" y="3209"/>
            <a:chExt cx="8504" cy="4312"/>
          </a:xfrm>
        </p:grpSpPr>
        <p:sp>
          <p:nvSpPr>
            <p:cNvPr id="29" name="圆角矩形 7"/>
            <p:cNvSpPr/>
            <p:nvPr/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06" y="3209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数据库与存储</a:t>
              </a:r>
              <a:endPara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endParaRPr>
            </a:p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MySQL</a:t>
              </a:r>
              <a:r>
                <a:rPr lang="zh-CN" altLang="en-US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Redis</a:t>
              </a:r>
              <a:r>
                <a:rPr lang="zh-CN" altLang="en-US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、</a:t>
              </a:r>
              <a:r>
                <a:rPr lang="en-US" altLang="zh-CN" sz="1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OBS</a:t>
              </a:r>
              <a:endPara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63830" y="4367530"/>
            <a:ext cx="218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推流入口服务器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推流负载均衡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83643" y="4387215"/>
            <a:ext cx="224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转码任务队列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转码计算节点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01160" y="4408805"/>
            <a:ext cx="230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CDN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回源服务器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85428" y="440905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信令服务器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消息队列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526586" y="4401875"/>
            <a:ext cx="216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元数据数据库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实时缓存服务器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直播回放存储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89115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存在的技术难题</a:t>
            </a:r>
            <a:r>
              <a:rPr lang="en-US" altLang="zh-CN" sz="2800" b="1" dirty="0">
                <a:latin typeface="+mj-ea"/>
                <a:ea typeface="+mj-ea"/>
              </a:rPr>
              <a:t>1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4395" y="928370"/>
            <a:ext cx="7705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数据库分库分表问题</a:t>
            </a:r>
            <a:endParaRPr lang="zh-CN" altLang="en-US" sz="5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23010" y="3295015"/>
          <a:ext cx="9624060" cy="1482725"/>
        </p:xfrm>
        <a:graphic>
          <a:graphicData uri="http://schemas.openxmlformats.org/drawingml/2006/table">
            <a:tbl>
              <a:tblPr/>
              <a:tblGrid>
                <a:gridCol w="505460"/>
                <a:gridCol w="1094105"/>
                <a:gridCol w="1082675"/>
                <a:gridCol w="1134110"/>
                <a:gridCol w="1084580"/>
                <a:gridCol w="1118235"/>
                <a:gridCol w="2024380"/>
                <a:gridCol w="1580515"/>
              </a:tblGrid>
              <a:tr h="87312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20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20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开始观看时间</a:t>
                      </a:r>
                      <a:endParaRPr 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结束观看时间</a:t>
                      </a:r>
                      <a:endParaRPr 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ip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用户其他信息</a:t>
                      </a:r>
                      <a:endParaRPr 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直播间信息</a:t>
                      </a:r>
                      <a:endParaRPr 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46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20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20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3010" y="2545715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用户观看信息记录原始数据表：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50010" y="5427345"/>
            <a:ext cx="835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性能差、数据库容量有限、难维护！！！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6025" y="1108075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垂直分表</a:t>
            </a:r>
            <a:endParaRPr lang="en-US" altLang="zh-CN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270" y="277431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观看记录表：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023100" y="2678112"/>
          <a:ext cx="2867660" cy="548640"/>
        </p:xfrm>
        <a:graphic>
          <a:graphicData uri="http://schemas.openxmlformats.org/drawingml/2006/table">
            <a:tbl>
              <a:tblPr/>
              <a:tblGrid>
                <a:gridCol w="1391285"/>
                <a:gridCol w="14763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907530" y="4594542"/>
          <a:ext cx="2872105" cy="548640"/>
        </p:xfrm>
        <a:graphic>
          <a:graphicData uri="http://schemas.openxmlformats.org/drawingml/2006/table">
            <a:tbl>
              <a:tblPr/>
              <a:tblGrid>
                <a:gridCol w="1391285"/>
                <a:gridCol w="1480820"/>
              </a:tblGrid>
              <a:tr h="13398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36270" y="3313430"/>
          <a:ext cx="5411470" cy="822960"/>
        </p:xfrm>
        <a:graphic>
          <a:graphicData uri="http://schemas.openxmlformats.org/drawingml/2006/table">
            <a:tbl>
              <a:tblPr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开始时间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结束时间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ip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023100" y="2042160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用户信息表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8120" y="393763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直播间信息表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6025" y="1108075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垂直分库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270" y="277431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观看记录表：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023100" y="2678112"/>
          <a:ext cx="2867660" cy="548640"/>
        </p:xfrm>
        <a:graphic>
          <a:graphicData uri="http://schemas.openxmlformats.org/drawingml/2006/table">
            <a:tbl>
              <a:tblPr/>
              <a:tblGrid>
                <a:gridCol w="1391285"/>
                <a:gridCol w="14763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907530" y="4594542"/>
          <a:ext cx="2872105" cy="548640"/>
        </p:xfrm>
        <a:graphic>
          <a:graphicData uri="http://schemas.openxmlformats.org/drawingml/2006/table">
            <a:tbl>
              <a:tblPr/>
              <a:tblGrid>
                <a:gridCol w="1391285"/>
                <a:gridCol w="1480820"/>
              </a:tblGrid>
              <a:tr h="13398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36270" y="3313430"/>
          <a:ext cx="5411470" cy="822960"/>
        </p:xfrm>
        <a:graphic>
          <a:graphicData uri="http://schemas.openxmlformats.org/drawingml/2006/table">
            <a:tbl>
              <a:tblPr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开始时间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结束时间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ip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2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023100" y="2042160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用户信息表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8120" y="393763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直播间信息表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142240" y="2014220"/>
            <a:ext cx="6287770" cy="347980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71930" y="2265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endParaRPr lang="en-US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708775" y="1369695"/>
            <a:ext cx="3404870" cy="217043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626860" y="3809365"/>
            <a:ext cx="3418840" cy="22948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048750" y="170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endParaRPr lang="en-US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36280" y="5697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endParaRPr lang="en-US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16025" y="1108075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</a:rPr>
              <a:t>水平分表</a:t>
            </a:r>
            <a:endParaRPr lang="en-US" altLang="zh-CN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270" y="2235200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观看记录表：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023100" y="2678112"/>
          <a:ext cx="2867660" cy="822960"/>
        </p:xfrm>
        <a:graphic>
          <a:graphicData uri="http://schemas.openxmlformats.org/drawingml/2006/table">
            <a:tbl>
              <a:tblPr/>
              <a:tblGrid>
                <a:gridCol w="1391285"/>
                <a:gridCol w="14763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2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6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907530" y="4594542"/>
          <a:ext cx="2872105" cy="822960"/>
        </p:xfrm>
        <a:graphic>
          <a:graphicData uri="http://schemas.openxmlformats.org/drawingml/2006/table">
            <a:tbl>
              <a:tblPr/>
              <a:tblGrid>
                <a:gridCol w="1391285"/>
                <a:gridCol w="1480820"/>
              </a:tblGrid>
              <a:tr h="13398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3</a:t>
                      </a:r>
                      <a:endParaRPr lang="en-US" altLang="zh-CN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7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36270" y="2774315"/>
          <a:ext cx="5411470" cy="822960"/>
        </p:xfrm>
        <a:graphic>
          <a:graphicData uri="http://schemas.openxmlformats.org/drawingml/2006/table">
            <a:tbl>
              <a:tblPr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开始时间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结束时间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ip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023100" y="2042160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用户信息表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8120" y="393763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直播间信息表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593725" y="3930015"/>
          <a:ext cx="5411470" cy="822960"/>
        </p:xfrm>
        <a:graphic>
          <a:graphicData uri="http://schemas.openxmlformats.org/drawingml/2006/table">
            <a:tbl>
              <a:tblPr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开始时间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结束时间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ip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63504" y="758349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水平分库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9745" y="135788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观看记录表：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7023100" y="2678112"/>
          <a:ext cx="2867660" cy="822960"/>
        </p:xfrm>
        <a:graphic>
          <a:graphicData uri="http://schemas.openxmlformats.org/drawingml/2006/table">
            <a:tbl>
              <a:tblPr/>
              <a:tblGrid>
                <a:gridCol w="1391285"/>
                <a:gridCol w="14763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2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6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6907530" y="4594542"/>
          <a:ext cx="2872105" cy="822960"/>
        </p:xfrm>
        <a:graphic>
          <a:graphicData uri="http://schemas.openxmlformats.org/drawingml/2006/table">
            <a:tbl>
              <a:tblPr/>
              <a:tblGrid>
                <a:gridCol w="1391285"/>
                <a:gridCol w="1480820"/>
              </a:tblGrid>
              <a:tr h="13398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直播间信息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3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1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 7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zh-CN" altLang="en-US" sz="11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36270" y="2774315"/>
          <a:ext cx="5411470" cy="822960"/>
        </p:xfrm>
        <a:graphic>
          <a:graphicData uri="http://schemas.openxmlformats.org/drawingml/2006/table">
            <a:tbl>
              <a:tblPr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开始时间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结束时间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ip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4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8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83506" y="73183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用户信息表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48120" y="3937635"/>
            <a:ext cx="284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直播间信息表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587375" y="4510279"/>
          <a:ext cx="5411470" cy="822960"/>
        </p:xfrm>
        <a:graphic>
          <a:graphicData uri="http://schemas.openxmlformats.org/drawingml/2006/table">
            <a:tbl>
              <a:tblPr/>
              <a:tblGrid>
                <a:gridCol w="1082040"/>
                <a:gridCol w="1082040"/>
                <a:gridCol w="1082040"/>
                <a:gridCol w="1082675"/>
                <a:gridCol w="1082675"/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直播间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开始时间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结束时间</a:t>
                      </a:r>
                      <a:endParaRPr 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</a:t>
                      </a: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ip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1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5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 </a:t>
                      </a:r>
                      <a:endParaRPr lang="en-US" altLang="zh-CN" sz="180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圆角矩形 12"/>
          <p:cNvSpPr/>
          <p:nvPr/>
        </p:nvSpPr>
        <p:spPr>
          <a:xfrm>
            <a:off x="205749" y="1986998"/>
            <a:ext cx="6084570" cy="1794046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74485" y="1243645"/>
            <a:ext cx="3405505" cy="258794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99335" y="5412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981950" y="1384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MySQL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6471285" y="3886200"/>
            <a:ext cx="3879850" cy="27539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25130" y="5887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MySQL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42485" y="2082808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MySQL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圆角矩形 12"/>
          <p:cNvSpPr/>
          <p:nvPr/>
        </p:nvSpPr>
        <p:spPr>
          <a:xfrm>
            <a:off x="205749" y="4093039"/>
            <a:ext cx="6084570" cy="1794046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89115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存在的技术难题</a:t>
            </a:r>
            <a:r>
              <a:rPr lang="en-US" altLang="zh-CN" sz="2800" b="1" dirty="0">
                <a:latin typeface="+mj-ea"/>
                <a:ea typeface="+mj-ea"/>
              </a:rPr>
              <a:t>2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4395" y="928370"/>
            <a:ext cx="7705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弹幕系统的高并发问题</a:t>
            </a:r>
            <a:endParaRPr lang="zh-CN" altLang="en-US" sz="5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17625" y="2787650"/>
            <a:ext cx="831469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用户多、消息量极大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实时性要求高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需要写入数据库做记录，或分发给多个接收端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峰值压力极大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7955" y="20427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特点：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8257540" y="2207895"/>
            <a:ext cx="3173730" cy="20015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如果直接将所有消息写入数据库或推送给观众，会造成？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80120" y="3080385"/>
            <a:ext cx="23444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系统资源紧张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服务崩溃、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延迟上升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06151" y="828302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Kafka(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消息队列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6822" y="1824486"/>
            <a:ext cx="22783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削峰填谷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1" name="图片 10" descr="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0301" y="1222116"/>
            <a:ext cx="5057873" cy="264592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33672" y="2725134"/>
            <a:ext cx="22783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高峰期排队处理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低谷期慢慢消化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1892" y="4388355"/>
            <a:ext cx="2428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异步解耦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15203" y="4110990"/>
            <a:ext cx="811784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转发服务（消费者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→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负责把弹幕推送给在线观众，保证实时性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存储服务（消费者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→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负责把弹幕存入数据库，用于回放和统计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审核服务（消费者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→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负责检查违规内容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Ø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统计分析（消费者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→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负责计算热门词、弹幕热度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/>
          <p:cNvSpPr/>
          <p:nvPr/>
        </p:nvSpPr>
        <p:spPr>
          <a:xfrm>
            <a:off x="6568226" y="3206839"/>
            <a:ext cx="4913289" cy="2730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785" y="1145540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WebSocket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网关 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+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长连接集群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346" y="2267366"/>
            <a:ext cx="609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网关：接住连接、统一入口、转发消息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8346" y="3295850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可承受几万到十万 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WebSocket 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连接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8346" y="4138121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状态同步：与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Redis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或分布式服务协同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8346" y="3709308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高性能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I/O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框架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836627" y="3554794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网关节点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下 18"/>
          <p:cNvSpPr/>
          <p:nvPr/>
        </p:nvSpPr>
        <p:spPr>
          <a:xfrm rot="16200000">
            <a:off x="8834792" y="3701764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1" name="矩形: 圆角 20"/>
          <p:cNvSpPr/>
          <p:nvPr/>
        </p:nvSpPr>
        <p:spPr>
          <a:xfrm>
            <a:off x="9438067" y="3572970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弹幕服务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836627" y="4743943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网关节点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箭头: 下 25"/>
          <p:cNvSpPr/>
          <p:nvPr/>
        </p:nvSpPr>
        <p:spPr>
          <a:xfrm rot="16200000">
            <a:off x="8834792" y="4890913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7" name="矩形: 圆角 26"/>
          <p:cNvSpPr/>
          <p:nvPr/>
        </p:nvSpPr>
        <p:spPr>
          <a:xfrm>
            <a:off x="9438067" y="4743943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弹幕服务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736962" y="2276068"/>
            <a:ext cx="1916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：连接分片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071734" y="2276069"/>
            <a:ext cx="2203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长连接集群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19785" y="1145540"/>
            <a:ext cx="7705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这个消息队列满了如何解决？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8230" y="2117090"/>
            <a:ext cx="969772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优先级队列：先处理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</a:rPr>
              <a:t>重要弹幕</a:t>
            </a:r>
            <a:r>
              <a:rPr lang="en-US" altLang="zh-CN" sz="280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8230" y="3168015"/>
            <a:ext cx="73825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266700">
              <a:buClrTx/>
              <a:buSzTx/>
              <a:buFont typeface="Wingdings" panose="05000000000000000000" charset="0"/>
            </a:pPr>
            <a:r>
              <a:rPr lang="zh-CN" altLang="en-US" sz="28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弹幕合并</a:t>
            </a:r>
            <a:endParaRPr lang="zh-CN" altLang="en-US" sz="280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8230" y="4062095"/>
            <a:ext cx="1045781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266700">
              <a:buClrTx/>
              <a:buSzTx/>
              <a:buFont typeface="Wingdings" panose="05000000000000000000" charset="0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流量控制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WebSocket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：控制进入消息队列的弹幕数量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673" y="882639"/>
            <a:ext cx="4100542" cy="14954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5" name="墨迹 14"/>
              <p14:cNvContentPartPr/>
              <p14:nvPr/>
            </p14:nvContentPartPr>
            <p14:xfrm>
              <a:off x="7142196" y="566473"/>
              <a:ext cx="360" cy="2552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7142196" y="566473"/>
                <a:ext cx="360" cy="25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6" name="墨迹 15"/>
              <p14:cNvContentPartPr/>
              <p14:nvPr/>
            </p14:nvContentPartPr>
            <p14:xfrm>
              <a:off x="7137516" y="3136873"/>
              <a:ext cx="507672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5"/>
            </p:blipFill>
            <p:spPr>
              <a:xfrm>
                <a:off x="7137516" y="3136873"/>
                <a:ext cx="5076720" cy="360"/>
              </a:xfrm>
              <a:prstGeom prst="rect"/>
            </p:spPr>
          </p:pic>
        </mc:Fallback>
      </mc:AlternateContent>
      <p:sp>
        <p:nvSpPr>
          <p:cNvPr id="17" name="文本框 16"/>
          <p:cNvSpPr txBox="1"/>
          <p:nvPr/>
        </p:nvSpPr>
        <p:spPr>
          <a:xfrm>
            <a:off x="8147713" y="2518012"/>
            <a:ext cx="278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极端情况 整数溢出问题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0" y="534513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/>
        </p:nvSpPr>
        <p:spPr>
          <a:xfrm>
            <a:off x="0" y="550545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13762" y="491266"/>
            <a:ext cx="1364476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spc="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4825700" y="665209"/>
            <a:ext cx="398834" cy="360000"/>
            <a:chOff x="4753407" y="628651"/>
            <a:chExt cx="398834" cy="360000"/>
          </a:xfrm>
          <a:solidFill>
            <a:schemeClr val="accent1"/>
          </a:solidFill>
        </p:grpSpPr>
        <p:sp>
          <p:nvSpPr>
            <p:cNvPr id="197" name="矩形 196"/>
            <p:cNvSpPr/>
            <p:nvPr/>
          </p:nvSpPr>
          <p:spPr>
            <a:xfrm>
              <a:off x="5055437" y="628651"/>
              <a:ext cx="96804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4904422" y="718651"/>
              <a:ext cx="9680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4753407" y="763651"/>
              <a:ext cx="96804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flipH="1">
            <a:off x="6967467" y="665209"/>
            <a:ext cx="398834" cy="360000"/>
            <a:chOff x="4753407" y="628651"/>
            <a:chExt cx="398834" cy="360000"/>
          </a:xfrm>
          <a:solidFill>
            <a:schemeClr val="accent1"/>
          </a:solidFill>
        </p:grpSpPr>
        <p:sp>
          <p:nvSpPr>
            <p:cNvPr id="202" name="矩形 201"/>
            <p:cNvSpPr/>
            <p:nvPr/>
          </p:nvSpPr>
          <p:spPr>
            <a:xfrm>
              <a:off x="5055437" y="628651"/>
              <a:ext cx="96804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4904422" y="718651"/>
              <a:ext cx="9680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753407" y="763651"/>
              <a:ext cx="96804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>
            <p:custDataLst>
              <p:tags r:id="rId1"/>
            </p:custDataLst>
          </p:nvPr>
        </p:nvGrpSpPr>
        <p:grpSpPr>
          <a:xfrm>
            <a:off x="3245482" y="1135380"/>
            <a:ext cx="3992098" cy="2467610"/>
            <a:chOff x="7320" y="2515"/>
            <a:chExt cx="6287" cy="3886"/>
          </a:xfrm>
        </p:grpSpPr>
        <p:grpSp>
          <p:nvGrpSpPr>
            <p:cNvPr id="6" name="组合 5"/>
            <p:cNvGrpSpPr/>
            <p:nvPr>
              <p:custDataLst>
                <p:tags r:id="rId2"/>
              </p:custDataLst>
            </p:nvPr>
          </p:nvGrpSpPr>
          <p:grpSpPr>
            <a:xfrm>
              <a:off x="7320" y="2515"/>
              <a:ext cx="6287" cy="1134"/>
              <a:chOff x="1066602" y="1989438"/>
              <a:chExt cx="3992613" cy="720000"/>
            </a:xfrm>
          </p:grpSpPr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719923" y="2124955"/>
                <a:ext cx="2339292" cy="461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平台的基本功能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8" name="矩形 7"/>
              <p:cNvSpPr/>
              <p:nvPr>
                <p:custDataLst>
                  <p:tags r:id="rId4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>
              <p:custDataLst>
                <p:tags r:id="rId5"/>
              </p:custDataLst>
            </p:nvPr>
          </p:nvGrpSpPr>
          <p:grpSpPr>
            <a:xfrm>
              <a:off x="7320" y="3885"/>
              <a:ext cx="1979" cy="1134"/>
              <a:chOff x="1066602" y="1989438"/>
              <a:chExt cx="1256468" cy="720000"/>
            </a:xfrm>
          </p:grpSpPr>
          <p:sp>
            <p:nvSpPr>
              <p:cNvPr id="21" name="文本框 20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013200" y="2118606"/>
                <a:ext cx="309870" cy="460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endPara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7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>
              <p:custDataLst>
                <p:tags r:id="rId8"/>
              </p:custDataLst>
            </p:nvPr>
          </p:nvGrpSpPr>
          <p:grpSpPr>
            <a:xfrm>
              <a:off x="7320" y="5267"/>
              <a:ext cx="5289" cy="1134"/>
              <a:chOff x="1066602" y="1989438"/>
              <a:chExt cx="3358234" cy="720000"/>
            </a:xfrm>
          </p:grpSpPr>
          <p:sp>
            <p:nvSpPr>
              <p:cNvPr id="24" name="文本框 2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022811" y="2079241"/>
                <a:ext cx="1402025" cy="460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r>
                  <a:rPr lang="zh-CN" altLang="en-US" sz="2400" b="1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0"/>
                    <a:sym typeface="+mn-ea"/>
                  </a:rPr>
                  <a:t>系统架构</a:t>
                </a:r>
                <a:endParaRPr lang="zh-CN" altLang="en-US" sz="2400" b="1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  <a:sym typeface="+mn-ea"/>
                </a:endParaRPr>
              </a:p>
            </p:txBody>
          </p:sp>
          <p:sp>
            <p:nvSpPr>
              <p:cNvPr id="25" name="矩形 24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5201776" y="213641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开发工具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12"/>
            </p:custDataLst>
          </p:nvPr>
        </p:nvGrpSpPr>
        <p:grpSpPr>
          <a:xfrm>
            <a:off x="3245482" y="3707741"/>
            <a:ext cx="5345877" cy="1590040"/>
            <a:chOff x="7320" y="2515"/>
            <a:chExt cx="8419" cy="2504"/>
          </a:xfrm>
        </p:grpSpPr>
        <p:grpSp>
          <p:nvGrpSpPr>
            <p:cNvPr id="14" name="组合 13"/>
            <p:cNvGrpSpPr/>
            <p:nvPr>
              <p:custDataLst>
                <p:tags r:id="rId13"/>
              </p:custDataLst>
            </p:nvPr>
          </p:nvGrpSpPr>
          <p:grpSpPr>
            <a:xfrm>
              <a:off x="7320" y="2515"/>
              <a:ext cx="5346" cy="1134"/>
              <a:chOff x="1066602" y="1989438"/>
              <a:chExt cx="3394785" cy="720000"/>
            </a:xfrm>
          </p:grpSpPr>
          <p:sp>
            <p:nvSpPr>
              <p:cNvPr id="15" name="文本框 1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045671" y="2081228"/>
                <a:ext cx="1415716" cy="461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r>
                  <a:rPr lang="zh-CN" altLang="en-US" sz="2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部署方案</a:t>
                </a:r>
                <a:endPara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>
                <p:custDataLst>
                  <p:tags r:id="rId15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>
              <p:custDataLst>
                <p:tags r:id="rId16"/>
              </p:custDataLst>
            </p:nvPr>
          </p:nvGrpSpPr>
          <p:grpSpPr>
            <a:xfrm>
              <a:off x="7320" y="3885"/>
              <a:ext cx="1979" cy="1134"/>
              <a:chOff x="1066602" y="1989438"/>
              <a:chExt cx="1256468" cy="720000"/>
            </a:xfrm>
          </p:grpSpPr>
          <p:sp>
            <p:nvSpPr>
              <p:cNvPr id="18" name="文本框 1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2013200" y="2118606"/>
                <a:ext cx="309870" cy="460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914400"/>
                <a:endPara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 25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66602" y="1989438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7"/>
            <p:cNvSpPr txBox="1"/>
            <p:nvPr>
              <p:custDataLst>
                <p:tags r:id="rId19"/>
              </p:custDataLst>
            </p:nvPr>
          </p:nvSpPr>
          <p:spPr>
            <a:xfrm>
              <a:off x="8662" y="4070"/>
              <a:ext cx="7077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914400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  <a:sym typeface="+mn-ea"/>
                </a:rPr>
                <a:t>存在的关键技术难题与解决方法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endParaRPr>
            </a:p>
          </p:txBody>
        </p:sp>
      </p:grp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891155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存在的技术难题</a:t>
            </a:r>
            <a:r>
              <a:rPr lang="en-US" altLang="zh-CN" sz="2800" b="1" dirty="0">
                <a:latin typeface="+mj-ea"/>
                <a:ea typeface="+mj-ea"/>
              </a:rPr>
              <a:t>3</a:t>
            </a:r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4395" y="928370"/>
            <a:ext cx="7705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直播录制与回放问题</a:t>
            </a:r>
            <a:endParaRPr lang="zh-CN" altLang="en-US" sz="5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1915" y="3957320"/>
            <a:ext cx="831469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10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万主播，每人直播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1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小时就是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10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万小时视频内容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按每小时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1GB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视频计算，一小时就产生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100TB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7500" y="2524125"/>
            <a:ext cx="5732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特点：</a:t>
            </a:r>
            <a:r>
              <a:rPr lang="zh-CN" altLang="en-US" sz="360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海量存储压力</a:t>
            </a:r>
            <a:endParaRPr lang="zh-CN" altLang="en-US" sz="36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36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对应的解决方法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4" name="矩形: 圆角 1"/>
          <p:cNvSpPr/>
          <p:nvPr/>
        </p:nvSpPr>
        <p:spPr>
          <a:xfrm>
            <a:off x="358346" y="1674491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2"/>
          <p:cNvSpPr/>
          <p:nvPr/>
        </p:nvSpPr>
        <p:spPr>
          <a:xfrm>
            <a:off x="404257" y="337417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云存储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3"/>
          <p:cNvSpPr/>
          <p:nvPr/>
        </p:nvSpPr>
        <p:spPr>
          <a:xfrm>
            <a:off x="404255" y="5081267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箭头: 下 5"/>
          <p:cNvSpPr/>
          <p:nvPr/>
        </p:nvSpPr>
        <p:spPr>
          <a:xfrm>
            <a:off x="1017199" y="269576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8" name="箭头: 下 17"/>
          <p:cNvSpPr/>
          <p:nvPr/>
        </p:nvSpPr>
        <p:spPr>
          <a:xfrm>
            <a:off x="1017199" y="438378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745379" y="1035099"/>
            <a:ext cx="4106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转码 → 切片 → 存储 → 分发 → 播放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9931" y="1398107"/>
            <a:ext cx="4106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冷热分离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94450" y="189570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热存储层：视频切片（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+ .m3u8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索引放在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CDN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4450" y="2459414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冷存储层：访问慢，成本更低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59931" y="3389225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冷热迁移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94450" y="4143244"/>
            <a:ext cx="60949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每天扫描回放记录，统计观看量、访问频率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达到“冷数据”阈值，就触发归档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7" name="矩形: 圆角 36"/>
          <p:cNvSpPr/>
          <p:nvPr/>
        </p:nvSpPr>
        <p:spPr>
          <a:xfrm>
            <a:off x="2775795" y="1530491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/>
          <p:cNvSpPr/>
          <p:nvPr/>
        </p:nvSpPr>
        <p:spPr>
          <a:xfrm>
            <a:off x="3339117" y="1995987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720p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3699117" y="2461483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0.ts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3699117" y="2927158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1.ts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3699117" y="3420229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2.ts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/>
          <p:cNvSpPr/>
          <p:nvPr/>
        </p:nvSpPr>
        <p:spPr>
          <a:xfrm>
            <a:off x="3685892" y="3866493"/>
            <a:ext cx="1179067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Index.m3u8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圆角 42"/>
          <p:cNvSpPr/>
          <p:nvPr/>
        </p:nvSpPr>
        <p:spPr>
          <a:xfrm>
            <a:off x="3339117" y="4312757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480p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3699117" y="4759917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0.ts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3699117" y="5225592"/>
            <a:ext cx="720000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1.ts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3699117" y="5736999"/>
            <a:ext cx="1179067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Index.m3u8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/>
          <p:cNvSpPr/>
          <p:nvPr/>
        </p:nvSpPr>
        <p:spPr>
          <a:xfrm>
            <a:off x="3339117" y="6336757"/>
            <a:ext cx="1289869" cy="28800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master.m3u8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连接符: 肘形 47"/>
          <p:cNvCxnSpPr>
            <a:stCxn id="37" idx="2"/>
            <a:endCxn id="38" idx="1"/>
          </p:cNvCxnSpPr>
          <p:nvPr/>
        </p:nvCxnSpPr>
        <p:spPr>
          <a:xfrm rot="16200000" flipH="1">
            <a:off x="3076708" y="1877578"/>
            <a:ext cx="321496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/>
          <p:cNvCxnSpPr/>
          <p:nvPr/>
        </p:nvCxnSpPr>
        <p:spPr>
          <a:xfrm rot="16200000" flipH="1">
            <a:off x="3436708" y="2364494"/>
            <a:ext cx="321496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/>
          <p:cNvCxnSpPr>
            <a:endCxn id="40" idx="1"/>
          </p:cNvCxnSpPr>
          <p:nvPr/>
        </p:nvCxnSpPr>
        <p:spPr>
          <a:xfrm rot="16200000" flipH="1">
            <a:off x="3381720" y="2753761"/>
            <a:ext cx="431472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/>
          <p:cNvCxnSpPr>
            <a:endCxn id="41" idx="1"/>
          </p:cNvCxnSpPr>
          <p:nvPr/>
        </p:nvCxnSpPr>
        <p:spPr>
          <a:xfrm rot="16200000" flipH="1">
            <a:off x="3346381" y="3211493"/>
            <a:ext cx="502150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/>
          <p:cNvCxnSpPr>
            <a:endCxn id="42" idx="1"/>
          </p:cNvCxnSpPr>
          <p:nvPr/>
        </p:nvCxnSpPr>
        <p:spPr>
          <a:xfrm rot="16200000" flipH="1">
            <a:off x="3362842" y="3687443"/>
            <a:ext cx="456002" cy="1900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/>
          <p:cNvCxnSpPr>
            <a:endCxn id="43" idx="1"/>
          </p:cNvCxnSpPr>
          <p:nvPr/>
        </p:nvCxnSpPr>
        <p:spPr>
          <a:xfrm rot="16200000" flipH="1">
            <a:off x="2060356" y="3177996"/>
            <a:ext cx="2354200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/>
          <p:cNvCxnSpPr/>
          <p:nvPr/>
        </p:nvCxnSpPr>
        <p:spPr>
          <a:xfrm rot="16200000" flipH="1">
            <a:off x="3443950" y="4674636"/>
            <a:ext cx="321496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/>
          <p:cNvCxnSpPr/>
          <p:nvPr/>
        </p:nvCxnSpPr>
        <p:spPr>
          <a:xfrm rot="16200000" flipH="1">
            <a:off x="3388962" y="5063903"/>
            <a:ext cx="431472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/>
          <p:cNvCxnSpPr/>
          <p:nvPr/>
        </p:nvCxnSpPr>
        <p:spPr>
          <a:xfrm rot="16200000" flipH="1">
            <a:off x="3353623" y="5521635"/>
            <a:ext cx="502150" cy="2033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/>
          <p:cNvCxnSpPr>
            <a:endCxn id="47" idx="1"/>
          </p:cNvCxnSpPr>
          <p:nvPr/>
        </p:nvCxnSpPr>
        <p:spPr>
          <a:xfrm rot="16200000" flipH="1">
            <a:off x="2218682" y="5360322"/>
            <a:ext cx="2034562" cy="20630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53788" y="5276905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500856" y="2015719"/>
            <a:ext cx="31902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谢谢大家！</a:t>
            </a:r>
            <a:endParaRPr lang="en-US" altLang="zh-CN"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056788" y="3012614"/>
            <a:ext cx="10078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289110" y="3240068"/>
            <a:ext cx="564335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spc="300" dirty="0">
                <a:solidFill>
                  <a:srgbClr val="163167"/>
                </a:solidFill>
                <a:latin typeface="+mj-ea"/>
                <a:ea typeface="+mj-ea"/>
                <a:sym typeface="+mn-ea"/>
              </a:rPr>
              <a:t>基于云架构的百万级在线直播平台设计</a:t>
            </a:r>
            <a:endParaRPr lang="en-US" altLang="zh-CN" sz="2000" spc="300" dirty="0">
              <a:latin typeface="+mj-ea"/>
              <a:ea typeface="+mj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0" y="550545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35" y="1007745"/>
            <a:ext cx="1059180" cy="9994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46" y="1083118"/>
            <a:ext cx="2976331" cy="1016944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>
          <a:xfrm flipH="1">
            <a:off x="4265323" y="4511350"/>
            <a:ext cx="45719" cy="7291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94310" y="4329444"/>
          <a:ext cx="5896102" cy="1092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18"/>
                <a:gridCol w="4456984"/>
              </a:tblGrid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小组成员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刘仲轲、焦晨翔、赵旭晨、孙聪聪、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谢松言、杨晓琦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2025/04/15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26720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系统的基本功能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946" y="1126728"/>
            <a:ext cx="2872534" cy="523219"/>
          </a:xfrm>
          <a:prstGeom prst="rect">
            <a:avLst/>
          </a:prstGeom>
          <a:noFill/>
        </p:spPr>
        <p:txBody>
          <a:bodyPr wrap="square" lIns="180000" tIns="0" rIns="90000" bIns="0" anchor="ctr" anchorCtr="0">
            <a:noAutofit/>
          </a:bodyPr>
          <a:lstStyle/>
          <a:p>
            <a:pPr>
              <a:lnSpc>
                <a:spcPct val="125000"/>
              </a:lnSpc>
            </a:pPr>
            <a:endParaRPr lang="en-US" altLang="zh-CN" sz="2200" b="1" i="0" u="none" strike="noStrike" baseline="0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498600" y="1427480"/>
            <a:ext cx="7366000" cy="342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5770880" y="4276090"/>
            <a:ext cx="225425" cy="111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" name="组合 5" descr="7b0a202020202274657874626f78223a2022220a7d0a"/>
          <p:cNvGrpSpPr/>
          <p:nvPr/>
        </p:nvGrpSpPr>
        <p:grpSpPr>
          <a:xfrm>
            <a:off x="3528060" y="845820"/>
            <a:ext cx="5418455" cy="2069322"/>
            <a:chOff x="5734" y="3705"/>
            <a:chExt cx="7732" cy="3795"/>
          </a:xfrm>
        </p:grpSpPr>
        <p:grpSp>
          <p:nvGrpSpPr>
            <p:cNvPr id="8" name="图形 36"/>
            <p:cNvGrpSpPr/>
            <p:nvPr/>
          </p:nvGrpSpPr>
          <p:grpSpPr>
            <a:xfrm>
              <a:off x="5734" y="3705"/>
              <a:ext cx="7732" cy="3390"/>
              <a:chOff x="3641012" y="2352675"/>
              <a:chExt cx="4909976" cy="2152650"/>
            </a:xfrm>
          </p:grpSpPr>
          <p:sp>
            <p:nvSpPr>
              <p:cNvPr id="10" name="任意多边形: 形状 38"/>
              <p:cNvSpPr/>
              <p:nvPr/>
            </p:nvSpPr>
            <p:spPr>
              <a:xfrm>
                <a:off x="3902232" y="2382908"/>
                <a:ext cx="4613684" cy="1841846"/>
              </a:xfrm>
              <a:custGeom>
                <a:avLst/>
                <a:gdLst>
                  <a:gd name="connsiteX0" fmla="*/ 4445585 w 4613684"/>
                  <a:gd name="connsiteY0" fmla="*/ 1841846 h 1841846"/>
                  <a:gd name="connsiteX1" fmla="*/ 168100 w 4613684"/>
                  <a:gd name="connsiteY1" fmla="*/ 1841846 h 1841846"/>
                  <a:gd name="connsiteX2" fmla="*/ 0 w 4613684"/>
                  <a:gd name="connsiteY2" fmla="*/ 1673746 h 1841846"/>
                  <a:gd name="connsiteX3" fmla="*/ 0 w 4613684"/>
                  <a:gd name="connsiteY3" fmla="*/ 168100 h 1841846"/>
                  <a:gd name="connsiteX4" fmla="*/ 168100 w 4613684"/>
                  <a:gd name="connsiteY4" fmla="*/ 0 h 1841846"/>
                  <a:gd name="connsiteX5" fmla="*/ 4445585 w 4613684"/>
                  <a:gd name="connsiteY5" fmla="*/ 0 h 1841846"/>
                  <a:gd name="connsiteX6" fmla="*/ 4613685 w 4613684"/>
                  <a:gd name="connsiteY6" fmla="*/ 168100 h 1841846"/>
                  <a:gd name="connsiteX7" fmla="*/ 4613685 w 4613684"/>
                  <a:gd name="connsiteY7" fmla="*/ 1672537 h 1841846"/>
                  <a:gd name="connsiteX8" fmla="*/ 4445585 w 4613684"/>
                  <a:gd name="connsiteY8" fmla="*/ 1841846 h 184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13684" h="1841846">
                    <a:moveTo>
                      <a:pt x="4445585" y="1841846"/>
                    </a:moveTo>
                    <a:lnTo>
                      <a:pt x="168100" y="1841846"/>
                    </a:lnTo>
                    <a:cubicBezTo>
                      <a:pt x="74980" y="1841846"/>
                      <a:pt x="0" y="1766866"/>
                      <a:pt x="0" y="1673746"/>
                    </a:cubicBezTo>
                    <a:lnTo>
                      <a:pt x="0" y="168100"/>
                    </a:lnTo>
                    <a:cubicBezTo>
                      <a:pt x="0" y="74980"/>
                      <a:pt x="74980" y="0"/>
                      <a:pt x="168100" y="0"/>
                    </a:cubicBezTo>
                    <a:lnTo>
                      <a:pt x="4445585" y="0"/>
                    </a:lnTo>
                    <a:cubicBezTo>
                      <a:pt x="4538705" y="0"/>
                      <a:pt x="4613685" y="74980"/>
                      <a:pt x="4613685" y="168100"/>
                    </a:cubicBezTo>
                    <a:lnTo>
                      <a:pt x="4613685" y="1672537"/>
                    </a:lnTo>
                    <a:cubicBezTo>
                      <a:pt x="4613685" y="1765657"/>
                      <a:pt x="4538705" y="1841846"/>
                      <a:pt x="4445585" y="1841846"/>
                    </a:cubicBezTo>
                    <a:close/>
                  </a:path>
                </a:pathLst>
              </a:custGeom>
              <a:noFill/>
              <a:ln w="60411" cap="flat">
                <a:solidFill>
                  <a:srgbClr val="26529E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11" name="图形 36"/>
              <p:cNvGrpSpPr/>
              <p:nvPr/>
            </p:nvGrpSpPr>
            <p:grpSpPr>
              <a:xfrm>
                <a:off x="3641012" y="3499142"/>
                <a:ext cx="786079" cy="1011019"/>
                <a:chOff x="3641012" y="3499142"/>
                <a:chExt cx="786079" cy="1011019"/>
              </a:xfrm>
            </p:grpSpPr>
            <p:sp>
              <p:nvSpPr>
                <p:cNvPr id="41" name="任意多边形: 形状 40"/>
                <p:cNvSpPr/>
                <p:nvPr/>
              </p:nvSpPr>
              <p:spPr>
                <a:xfrm>
                  <a:off x="3677292" y="3535423"/>
                  <a:ext cx="713518" cy="922737"/>
                </a:xfrm>
                <a:custGeom>
                  <a:avLst/>
                  <a:gdLst>
                    <a:gd name="connsiteX0" fmla="*/ 330154 w 713518"/>
                    <a:gd name="connsiteY0" fmla="*/ 894922 h 922737"/>
                    <a:gd name="connsiteX1" fmla="*/ 0 w 713518"/>
                    <a:gd name="connsiteY1" fmla="*/ 356759 h 922737"/>
                    <a:gd name="connsiteX2" fmla="*/ 356759 w 713518"/>
                    <a:gd name="connsiteY2" fmla="*/ 0 h 922737"/>
                    <a:gd name="connsiteX3" fmla="*/ 713519 w 713518"/>
                    <a:gd name="connsiteY3" fmla="*/ 356759 h 922737"/>
                    <a:gd name="connsiteX4" fmla="*/ 383365 w 713518"/>
                    <a:gd name="connsiteY4" fmla="*/ 894922 h 922737"/>
                    <a:gd name="connsiteX5" fmla="*/ 356759 w 713518"/>
                    <a:gd name="connsiteY5" fmla="*/ 922737 h 922737"/>
                    <a:gd name="connsiteX6" fmla="*/ 330154 w 713518"/>
                    <a:gd name="connsiteY6" fmla="*/ 894922 h 922737"/>
                    <a:gd name="connsiteX7" fmla="*/ 356759 w 713518"/>
                    <a:gd name="connsiteY7" fmla="*/ 228568 h 922737"/>
                    <a:gd name="connsiteX8" fmla="*/ 228568 w 713518"/>
                    <a:gd name="connsiteY8" fmla="*/ 356759 h 922737"/>
                    <a:gd name="connsiteX9" fmla="*/ 356759 w 713518"/>
                    <a:gd name="connsiteY9" fmla="*/ 484951 h 922737"/>
                    <a:gd name="connsiteX10" fmla="*/ 484951 w 713518"/>
                    <a:gd name="connsiteY10" fmla="*/ 356759 h 922737"/>
                    <a:gd name="connsiteX11" fmla="*/ 356759 w 713518"/>
                    <a:gd name="connsiteY11" fmla="*/ 228568 h 922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18" h="922737">
                      <a:moveTo>
                        <a:pt x="330154" y="894922"/>
                      </a:moveTo>
                      <a:cubicBezTo>
                        <a:pt x="296292" y="859851"/>
                        <a:pt x="0" y="543000"/>
                        <a:pt x="0" y="356759"/>
                      </a:cubicBezTo>
                      <a:cubicBezTo>
                        <a:pt x="0" y="159635"/>
                        <a:pt x="159635" y="0"/>
                        <a:pt x="356759" y="0"/>
                      </a:cubicBezTo>
                      <a:cubicBezTo>
                        <a:pt x="553884" y="0"/>
                        <a:pt x="713519" y="159635"/>
                        <a:pt x="713519" y="356759"/>
                      </a:cubicBezTo>
                      <a:cubicBezTo>
                        <a:pt x="713519" y="543000"/>
                        <a:pt x="417227" y="858641"/>
                        <a:pt x="383365" y="894922"/>
                      </a:cubicBezTo>
                      <a:lnTo>
                        <a:pt x="356759" y="922737"/>
                      </a:lnTo>
                      <a:lnTo>
                        <a:pt x="330154" y="894922"/>
                      </a:lnTo>
                      <a:close/>
                      <a:moveTo>
                        <a:pt x="356759" y="228568"/>
                      </a:moveTo>
                      <a:cubicBezTo>
                        <a:pt x="285407" y="228568"/>
                        <a:pt x="228568" y="286617"/>
                        <a:pt x="228568" y="356759"/>
                      </a:cubicBezTo>
                      <a:cubicBezTo>
                        <a:pt x="228568" y="428111"/>
                        <a:pt x="286617" y="484951"/>
                        <a:pt x="356759" y="484951"/>
                      </a:cubicBezTo>
                      <a:cubicBezTo>
                        <a:pt x="426902" y="484951"/>
                        <a:pt x="484951" y="426902"/>
                        <a:pt x="484951" y="356759"/>
                      </a:cubicBezTo>
                      <a:cubicBezTo>
                        <a:pt x="484951" y="286617"/>
                        <a:pt x="428111" y="228568"/>
                        <a:pt x="356759" y="228568"/>
                      </a:cubicBezTo>
                      <a:close/>
                    </a:path>
                  </a:pathLst>
                </a:custGeom>
                <a:solidFill>
                  <a:srgbClr val="26529E"/>
                </a:solidFill>
                <a:ln w="12082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3641012" y="3499142"/>
                  <a:ext cx="786079" cy="1011019"/>
                </a:xfrm>
                <a:custGeom>
                  <a:avLst/>
                  <a:gdLst>
                    <a:gd name="connsiteX0" fmla="*/ 393040 w 786079"/>
                    <a:gd name="connsiteY0" fmla="*/ 72561 h 1011019"/>
                    <a:gd name="connsiteX1" fmla="*/ 713519 w 786079"/>
                    <a:gd name="connsiteY1" fmla="*/ 393040 h 1011019"/>
                    <a:gd name="connsiteX2" fmla="*/ 393040 w 786079"/>
                    <a:gd name="connsiteY2" fmla="*/ 905806 h 1011019"/>
                    <a:gd name="connsiteX3" fmla="*/ 72561 w 786079"/>
                    <a:gd name="connsiteY3" fmla="*/ 393040 h 1011019"/>
                    <a:gd name="connsiteX4" fmla="*/ 393040 w 786079"/>
                    <a:gd name="connsiteY4" fmla="*/ 72561 h 1011019"/>
                    <a:gd name="connsiteX5" fmla="*/ 393040 w 786079"/>
                    <a:gd name="connsiteY5" fmla="*/ 557512 h 1011019"/>
                    <a:gd name="connsiteX6" fmla="*/ 557512 w 786079"/>
                    <a:gd name="connsiteY6" fmla="*/ 393040 h 1011019"/>
                    <a:gd name="connsiteX7" fmla="*/ 393040 w 786079"/>
                    <a:gd name="connsiteY7" fmla="*/ 228568 h 1011019"/>
                    <a:gd name="connsiteX8" fmla="*/ 228568 w 786079"/>
                    <a:gd name="connsiteY8" fmla="*/ 393040 h 1011019"/>
                    <a:gd name="connsiteX9" fmla="*/ 393040 w 786079"/>
                    <a:gd name="connsiteY9" fmla="*/ 557512 h 1011019"/>
                    <a:gd name="connsiteX10" fmla="*/ 393040 w 786079"/>
                    <a:gd name="connsiteY10" fmla="*/ 0 h 1011019"/>
                    <a:gd name="connsiteX11" fmla="*/ 0 w 786079"/>
                    <a:gd name="connsiteY11" fmla="*/ 393040 h 1011019"/>
                    <a:gd name="connsiteX12" fmla="*/ 175356 w 786079"/>
                    <a:gd name="connsiteY12" fmla="*/ 759474 h 1011019"/>
                    <a:gd name="connsiteX13" fmla="*/ 341038 w 786079"/>
                    <a:gd name="connsiteY13" fmla="*/ 955390 h 1011019"/>
                    <a:gd name="connsiteX14" fmla="*/ 393040 w 786079"/>
                    <a:gd name="connsiteY14" fmla="*/ 1011020 h 1011019"/>
                    <a:gd name="connsiteX15" fmla="*/ 445042 w 786079"/>
                    <a:gd name="connsiteY15" fmla="*/ 955390 h 1011019"/>
                    <a:gd name="connsiteX16" fmla="*/ 610724 w 786079"/>
                    <a:gd name="connsiteY16" fmla="*/ 759474 h 1011019"/>
                    <a:gd name="connsiteX17" fmla="*/ 786080 w 786079"/>
                    <a:gd name="connsiteY17" fmla="*/ 393040 h 1011019"/>
                    <a:gd name="connsiteX18" fmla="*/ 393040 w 786079"/>
                    <a:gd name="connsiteY18" fmla="*/ 0 h 1011019"/>
                    <a:gd name="connsiteX19" fmla="*/ 393040 w 786079"/>
                    <a:gd name="connsiteY19" fmla="*/ 0 h 1011019"/>
                    <a:gd name="connsiteX20" fmla="*/ 393040 w 786079"/>
                    <a:gd name="connsiteY20" fmla="*/ 484951 h 1011019"/>
                    <a:gd name="connsiteX21" fmla="*/ 301129 w 786079"/>
                    <a:gd name="connsiteY21" fmla="*/ 393040 h 1011019"/>
                    <a:gd name="connsiteX22" fmla="*/ 393040 w 786079"/>
                    <a:gd name="connsiteY22" fmla="*/ 301129 h 1011019"/>
                    <a:gd name="connsiteX23" fmla="*/ 484951 w 786079"/>
                    <a:gd name="connsiteY23" fmla="*/ 393040 h 1011019"/>
                    <a:gd name="connsiteX24" fmla="*/ 393040 w 786079"/>
                    <a:gd name="connsiteY24" fmla="*/ 484951 h 1011019"/>
                    <a:gd name="connsiteX25" fmla="*/ 393040 w 786079"/>
                    <a:gd name="connsiteY25" fmla="*/ 484951 h 1011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786079" h="1011019">
                      <a:moveTo>
                        <a:pt x="393040" y="72561"/>
                      </a:moveTo>
                      <a:cubicBezTo>
                        <a:pt x="569606" y="72561"/>
                        <a:pt x="713519" y="216474"/>
                        <a:pt x="713519" y="393040"/>
                      </a:cubicBezTo>
                      <a:cubicBezTo>
                        <a:pt x="713519" y="569606"/>
                        <a:pt x="393040" y="905806"/>
                        <a:pt x="393040" y="905806"/>
                      </a:cubicBezTo>
                      <a:cubicBezTo>
                        <a:pt x="393040" y="905806"/>
                        <a:pt x="72561" y="569606"/>
                        <a:pt x="72561" y="393040"/>
                      </a:cubicBezTo>
                      <a:cubicBezTo>
                        <a:pt x="72561" y="216474"/>
                        <a:pt x="216474" y="72561"/>
                        <a:pt x="393040" y="72561"/>
                      </a:cubicBezTo>
                      <a:moveTo>
                        <a:pt x="393040" y="557512"/>
                      </a:moveTo>
                      <a:cubicBezTo>
                        <a:pt x="483741" y="557512"/>
                        <a:pt x="557512" y="483742"/>
                        <a:pt x="557512" y="393040"/>
                      </a:cubicBezTo>
                      <a:cubicBezTo>
                        <a:pt x="557512" y="302338"/>
                        <a:pt x="483741" y="228568"/>
                        <a:pt x="393040" y="228568"/>
                      </a:cubicBezTo>
                      <a:cubicBezTo>
                        <a:pt x="302338" y="228568"/>
                        <a:pt x="228568" y="302338"/>
                        <a:pt x="228568" y="393040"/>
                      </a:cubicBezTo>
                      <a:cubicBezTo>
                        <a:pt x="228568" y="483742"/>
                        <a:pt x="302338" y="557512"/>
                        <a:pt x="393040" y="557512"/>
                      </a:cubicBezTo>
                      <a:moveTo>
                        <a:pt x="393040" y="0"/>
                      </a:moveTo>
                      <a:cubicBezTo>
                        <a:pt x="176566" y="0"/>
                        <a:pt x="0" y="176566"/>
                        <a:pt x="0" y="393040"/>
                      </a:cubicBezTo>
                      <a:cubicBezTo>
                        <a:pt x="0" y="483742"/>
                        <a:pt x="56840" y="603468"/>
                        <a:pt x="175356" y="759474"/>
                      </a:cubicBezTo>
                      <a:cubicBezTo>
                        <a:pt x="257592" y="867107"/>
                        <a:pt x="337410" y="952971"/>
                        <a:pt x="341038" y="955390"/>
                      </a:cubicBezTo>
                      <a:lnTo>
                        <a:pt x="393040" y="1011020"/>
                      </a:lnTo>
                      <a:lnTo>
                        <a:pt x="445042" y="955390"/>
                      </a:lnTo>
                      <a:cubicBezTo>
                        <a:pt x="448670" y="951762"/>
                        <a:pt x="528488" y="867107"/>
                        <a:pt x="610724" y="759474"/>
                      </a:cubicBezTo>
                      <a:cubicBezTo>
                        <a:pt x="728031" y="603468"/>
                        <a:pt x="786080" y="483742"/>
                        <a:pt x="786080" y="393040"/>
                      </a:cubicBezTo>
                      <a:cubicBezTo>
                        <a:pt x="786080" y="176566"/>
                        <a:pt x="609514" y="0"/>
                        <a:pt x="393040" y="0"/>
                      </a:cubicBezTo>
                      <a:lnTo>
                        <a:pt x="393040" y="0"/>
                      </a:lnTo>
                      <a:close/>
                      <a:moveTo>
                        <a:pt x="393040" y="484951"/>
                      </a:moveTo>
                      <a:cubicBezTo>
                        <a:pt x="342247" y="484951"/>
                        <a:pt x="301129" y="443833"/>
                        <a:pt x="301129" y="393040"/>
                      </a:cubicBezTo>
                      <a:cubicBezTo>
                        <a:pt x="301129" y="342247"/>
                        <a:pt x="342247" y="301129"/>
                        <a:pt x="393040" y="301129"/>
                      </a:cubicBezTo>
                      <a:cubicBezTo>
                        <a:pt x="443833" y="301129"/>
                        <a:pt x="484951" y="342247"/>
                        <a:pt x="484951" y="393040"/>
                      </a:cubicBezTo>
                      <a:cubicBezTo>
                        <a:pt x="484951" y="443833"/>
                        <a:pt x="443833" y="484951"/>
                        <a:pt x="393040" y="484951"/>
                      </a:cubicBezTo>
                      <a:lnTo>
                        <a:pt x="393040" y="4849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082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3" name="任意多边形: 形状 42"/>
              <p:cNvSpPr/>
              <p:nvPr/>
            </p:nvSpPr>
            <p:spPr>
              <a:xfrm>
                <a:off x="3838136" y="3696267"/>
                <a:ext cx="391830" cy="391830"/>
              </a:xfrm>
              <a:custGeom>
                <a:avLst/>
                <a:gdLst>
                  <a:gd name="connsiteX0" fmla="*/ 391831 w 391830"/>
                  <a:gd name="connsiteY0" fmla="*/ 195915 h 391830"/>
                  <a:gd name="connsiteX1" fmla="*/ 195915 w 391830"/>
                  <a:gd name="connsiteY1" fmla="*/ 391831 h 391830"/>
                  <a:gd name="connsiteX2" fmla="*/ 0 w 391830"/>
                  <a:gd name="connsiteY2" fmla="*/ 195915 h 391830"/>
                  <a:gd name="connsiteX3" fmla="*/ 195915 w 391830"/>
                  <a:gd name="connsiteY3" fmla="*/ 0 h 391830"/>
                  <a:gd name="connsiteX4" fmla="*/ 391831 w 391830"/>
                  <a:gd name="connsiteY4" fmla="*/ 195915 h 391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830" h="391830">
                    <a:moveTo>
                      <a:pt x="391831" y="195915"/>
                    </a:moveTo>
                    <a:cubicBezTo>
                      <a:pt x="391831" y="304116"/>
                      <a:pt x="304116" y="391831"/>
                      <a:pt x="195915" y="391831"/>
                    </a:cubicBezTo>
                    <a:cubicBezTo>
                      <a:pt x="87714" y="391831"/>
                      <a:pt x="0" y="304116"/>
                      <a:pt x="0" y="195915"/>
                    </a:cubicBezTo>
                    <a:cubicBezTo>
                      <a:pt x="0" y="87714"/>
                      <a:pt x="87714" y="0"/>
                      <a:pt x="195915" y="0"/>
                    </a:cubicBezTo>
                    <a:cubicBezTo>
                      <a:pt x="304116" y="0"/>
                      <a:pt x="391831" y="87714"/>
                      <a:pt x="391831" y="1959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08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7277" y="4107"/>
              <a:ext cx="6072" cy="339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400" spc="200">
                  <a:solidFill>
                    <a:srgbClr val="26529E"/>
                  </a:solidFill>
                  <a:uFillTx/>
                  <a:latin typeface="汉仪粗黑简" panose="02010600000101010101" charset="-122"/>
                  <a:ea typeface="汉仪粗黑简" panose="02010600000101010101" charset="-122"/>
                </a:rPr>
                <a:t>在线直播平台</a:t>
              </a:r>
              <a:endParaRPr lang="zh-CN" altLang="en-US" sz="4400" spc="200">
                <a:solidFill>
                  <a:srgbClr val="26529E"/>
                </a:solidFill>
                <a:uFillTx/>
                <a:latin typeface="汉仪粗黑简" panose="02010600000101010101" charset="-122"/>
                <a:ea typeface="汉仪粗黑简" panose="02010600000101010101" charset="-122"/>
              </a:endParaRPr>
            </a:p>
          </p:txBody>
        </p:sp>
      </p:grpSp>
      <p:grpSp>
        <p:nvGrpSpPr>
          <p:cNvPr id="15" name="组合 14" descr="7b0a202020202274657874626f78223a2022220a7d0a"/>
          <p:cNvGrpSpPr/>
          <p:nvPr/>
        </p:nvGrpSpPr>
        <p:grpSpPr>
          <a:xfrm>
            <a:off x="209550" y="3159760"/>
            <a:ext cx="1858645" cy="882650"/>
            <a:chOff x="5348" y="3278"/>
            <a:chExt cx="8504" cy="4243"/>
          </a:xfrm>
        </p:grpSpPr>
        <p:sp>
          <p:nvSpPr>
            <p:cNvPr id="16" name="圆角矩形 7"/>
            <p:cNvSpPr/>
            <p:nvPr>
              <p:custDataLst>
                <p:tags r:id="rId2"/>
              </p:custDataLst>
            </p:nvPr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906" y="3423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用户管理模块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19" name="组合 18" descr="7b0a202020202274657874626f78223a2022220a7d0a"/>
          <p:cNvGrpSpPr/>
          <p:nvPr/>
        </p:nvGrpSpPr>
        <p:grpSpPr>
          <a:xfrm>
            <a:off x="2299970" y="3152775"/>
            <a:ext cx="1665605" cy="889635"/>
            <a:chOff x="5348" y="3278"/>
            <a:chExt cx="8504" cy="4243"/>
          </a:xfrm>
        </p:grpSpPr>
        <p:sp>
          <p:nvSpPr>
            <p:cNvPr id="20" name="圆角矩形 7"/>
            <p:cNvSpPr/>
            <p:nvPr>
              <p:custDataLst>
                <p:tags r:id="rId3"/>
              </p:custDataLst>
            </p:nvPr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4"/>
              </p:custDataLst>
            </p:nvPr>
          </p:nvSpPr>
          <p:spPr>
            <a:xfrm>
              <a:off x="5906" y="3423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直播管理模块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2" name="组合 21" descr="7b0a202020202274657874626f78223a2022220a7d0a"/>
          <p:cNvGrpSpPr/>
          <p:nvPr/>
        </p:nvGrpSpPr>
        <p:grpSpPr>
          <a:xfrm>
            <a:off x="4199890" y="3159125"/>
            <a:ext cx="1404620" cy="889635"/>
            <a:chOff x="5348" y="3168"/>
            <a:chExt cx="8504" cy="4353"/>
          </a:xfrm>
        </p:grpSpPr>
        <p:sp>
          <p:nvSpPr>
            <p:cNvPr id="24" name="圆角矩形 7"/>
            <p:cNvSpPr/>
            <p:nvPr>
              <p:custDataLst>
                <p:tags r:id="rId5"/>
              </p:custDataLst>
            </p:nvPr>
          </p:nvSpPr>
          <p:spPr>
            <a:xfrm>
              <a:off x="5348" y="3168"/>
              <a:ext cx="8504" cy="435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54" y="3197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商业化模块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6" name="组合 25" descr="7b0a202020202274657874626f78223a2022220a7d0a"/>
          <p:cNvGrpSpPr/>
          <p:nvPr/>
        </p:nvGrpSpPr>
        <p:grpSpPr>
          <a:xfrm>
            <a:off x="5944235" y="3164840"/>
            <a:ext cx="1852295" cy="898525"/>
            <a:chOff x="5348" y="3278"/>
            <a:chExt cx="8504" cy="4243"/>
          </a:xfrm>
        </p:grpSpPr>
        <p:sp>
          <p:nvSpPr>
            <p:cNvPr id="27" name="圆角矩形 7"/>
            <p:cNvSpPr/>
            <p:nvPr/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906" y="3423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互动与社交模块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29" name="组合 28" descr="7b0a202020202274657874626f78223a2022220a7d0a"/>
          <p:cNvGrpSpPr/>
          <p:nvPr/>
        </p:nvGrpSpPr>
        <p:grpSpPr>
          <a:xfrm>
            <a:off x="8025130" y="3159125"/>
            <a:ext cx="1626235" cy="897255"/>
            <a:chOff x="5348" y="3209"/>
            <a:chExt cx="8504" cy="4312"/>
          </a:xfrm>
        </p:grpSpPr>
        <p:sp>
          <p:nvSpPr>
            <p:cNvPr id="30" name="圆角矩形 7"/>
            <p:cNvSpPr/>
            <p:nvPr/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906" y="3209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推荐系统</a:t>
              </a: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模块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63830" y="4367530"/>
            <a:ext cx="1905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登录与注册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个人信息管理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权限管理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006600" y="4360545"/>
            <a:ext cx="22440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创建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/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关闭直播间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录制与回放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直播推流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用户观看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01160" y="4408805"/>
            <a:ext cx="1905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直播打赏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主播带货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收益提现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944235" y="4387215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实时弹幕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点赞</a:t>
            </a:r>
            <a:endParaRPr lang="en-US" altLang="zh-CN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直播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连麦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分享直播间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6" name="组合 55" descr="7b0a202020202274657874626f78223a2022220a7d0a"/>
          <p:cNvGrpSpPr/>
          <p:nvPr/>
        </p:nvGrpSpPr>
        <p:grpSpPr>
          <a:xfrm>
            <a:off x="9949815" y="3150870"/>
            <a:ext cx="1206500" cy="897255"/>
            <a:chOff x="5348" y="3209"/>
            <a:chExt cx="8504" cy="4312"/>
          </a:xfrm>
        </p:grpSpPr>
        <p:sp>
          <p:nvSpPr>
            <p:cNvPr id="57" name="圆角矩形 7"/>
            <p:cNvSpPr/>
            <p:nvPr/>
          </p:nvSpPr>
          <p:spPr>
            <a:xfrm>
              <a:off x="5348" y="3278"/>
              <a:ext cx="8504" cy="4243"/>
            </a:xfrm>
            <a:prstGeom prst="roundRect">
              <a:avLst>
                <a:gd name="adj" fmla="val 4703"/>
              </a:avLst>
            </a:prstGeom>
            <a:noFill/>
            <a:ln w="6350">
              <a:solidFill>
                <a:srgbClr val="4472C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3F6FC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5906" y="3209"/>
              <a:ext cx="7408" cy="3804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indent="0" algn="just" font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  <a:sym typeface="+mn-ea"/>
                </a:rPr>
                <a:t>监控</a:t>
              </a:r>
              <a:r>
                <a:rPr lang="zh-CN" altLang="en-US" sz="16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模块</a:t>
              </a:r>
              <a:endPara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9700895" y="4408805"/>
            <a:ext cx="2101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流量监控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延迟检测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服务器负载预警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异常行为封禁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开发工具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34" name="矩形: 圆角 1"/>
          <p:cNvSpPr/>
          <p:nvPr/>
        </p:nvSpPr>
        <p:spPr>
          <a:xfrm>
            <a:off x="685800" y="3347720"/>
            <a:ext cx="1291590" cy="51181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通用技术栈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: 圆角 2"/>
          <p:cNvSpPr/>
          <p:nvPr/>
        </p:nvSpPr>
        <p:spPr>
          <a:xfrm>
            <a:off x="3571875" y="2044065"/>
            <a:ext cx="1291590" cy="51181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前端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箭头: 下 5"/>
          <p:cNvSpPr/>
          <p:nvPr/>
        </p:nvSpPr>
        <p:spPr>
          <a:xfrm rot="13593603">
            <a:off x="2779395" y="2501900"/>
            <a:ext cx="242570" cy="389255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7" name="矩形: 圆角 17"/>
          <p:cNvSpPr/>
          <p:nvPr/>
        </p:nvSpPr>
        <p:spPr>
          <a:xfrm>
            <a:off x="3571875" y="4611370"/>
            <a:ext cx="1291590" cy="511810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后端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箭头: 下 18"/>
          <p:cNvSpPr/>
          <p:nvPr/>
        </p:nvSpPr>
        <p:spPr>
          <a:xfrm rot="18886901">
            <a:off x="2691130" y="3849370"/>
            <a:ext cx="242570" cy="389255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9" name="矩形: 圆角 19"/>
          <p:cNvSpPr/>
          <p:nvPr/>
        </p:nvSpPr>
        <p:spPr>
          <a:xfrm>
            <a:off x="6214110" y="807720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Vue(</a:t>
            </a:r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20"/>
          <p:cNvSpPr/>
          <p:nvPr/>
        </p:nvSpPr>
        <p:spPr>
          <a:xfrm>
            <a:off x="6206491" y="1344179"/>
            <a:ext cx="100330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Flutter(</a:t>
            </a:r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移动端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21"/>
          <p:cNvSpPr/>
          <p:nvPr/>
        </p:nvSpPr>
        <p:spPr>
          <a:xfrm>
            <a:off x="7645717" y="819412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WebRTC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22"/>
          <p:cNvSpPr/>
          <p:nvPr/>
        </p:nvSpPr>
        <p:spPr>
          <a:xfrm>
            <a:off x="7645717" y="3908425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FFmpeg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: 圆角 24"/>
          <p:cNvSpPr/>
          <p:nvPr/>
        </p:nvSpPr>
        <p:spPr>
          <a:xfrm>
            <a:off x="6214110" y="3908425"/>
            <a:ext cx="1138555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Springboot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25"/>
          <p:cNvSpPr/>
          <p:nvPr/>
        </p:nvSpPr>
        <p:spPr>
          <a:xfrm>
            <a:off x="7570470" y="5046345"/>
            <a:ext cx="1146175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26"/>
          <p:cNvSpPr/>
          <p:nvPr/>
        </p:nvSpPr>
        <p:spPr>
          <a:xfrm>
            <a:off x="6285230" y="4422775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27"/>
          <p:cNvSpPr/>
          <p:nvPr/>
        </p:nvSpPr>
        <p:spPr>
          <a:xfrm>
            <a:off x="6285230" y="5048885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28"/>
          <p:cNvSpPr/>
          <p:nvPr/>
        </p:nvSpPr>
        <p:spPr>
          <a:xfrm>
            <a:off x="6285230" y="5574030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: 圆角 23"/>
          <p:cNvSpPr/>
          <p:nvPr/>
        </p:nvSpPr>
        <p:spPr>
          <a:xfrm>
            <a:off x="6214110" y="2089843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: 圆角 23"/>
          <p:cNvSpPr/>
          <p:nvPr/>
        </p:nvSpPr>
        <p:spPr>
          <a:xfrm>
            <a:off x="7643652" y="5574029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endParaRPr lang="en-US" altLang="zh-CN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21"/>
          <p:cNvSpPr/>
          <p:nvPr/>
        </p:nvSpPr>
        <p:spPr>
          <a:xfrm>
            <a:off x="7570470" y="1341086"/>
            <a:ext cx="1142047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28"/>
          <p:cNvSpPr/>
          <p:nvPr/>
        </p:nvSpPr>
        <p:spPr>
          <a:xfrm>
            <a:off x="7445130" y="4422775"/>
            <a:ext cx="1392725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23"/>
          <p:cNvSpPr/>
          <p:nvPr/>
        </p:nvSpPr>
        <p:spPr>
          <a:xfrm>
            <a:off x="6285230" y="6282488"/>
            <a:ext cx="995680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21"/>
          <p:cNvSpPr/>
          <p:nvPr/>
        </p:nvSpPr>
        <p:spPr>
          <a:xfrm>
            <a:off x="7643652" y="2109787"/>
            <a:ext cx="1142047" cy="380365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endParaRPr lang="zh-CN" altLang="en-US" sz="1465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开发工具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3365" y="810412"/>
            <a:ext cx="4359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观看直播的过程为例：</a:t>
            </a:r>
            <a:r>
              <a:rPr lang="en-US" altLang="zh-CN" sz="3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WebRTC</a:t>
            </a:r>
            <a:endParaRPr lang="zh-CN" altLang="en-US" sz="3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1"/>
          <a:stretch>
            <a:fillRect/>
          </a:stretch>
        </p:blipFill>
        <p:spPr>
          <a:xfrm>
            <a:off x="6236335" y="1042035"/>
            <a:ext cx="4018915" cy="2440940"/>
          </a:xfrm>
          <a:prstGeom prst="rect">
            <a:avLst/>
          </a:prstGeom>
        </p:spPr>
      </p:pic>
      <p:pic>
        <p:nvPicPr>
          <p:cNvPr id="20" name="图片 19" descr="@}[JF@)@%17H~PW0S}KZBY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05" y="3482340"/>
            <a:ext cx="4867910" cy="2948305"/>
          </a:xfrm>
          <a:prstGeom prst="rect">
            <a:avLst/>
          </a:prstGeom>
        </p:spPr>
      </p:pic>
      <p:sp>
        <p:nvSpPr>
          <p:cNvPr id="9" name="矩形: 圆角 1"/>
          <p:cNvSpPr/>
          <p:nvPr/>
        </p:nvSpPr>
        <p:spPr>
          <a:xfrm>
            <a:off x="1808591" y="1830471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主播推流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(WebRTC)</a:t>
            </a:r>
            <a:endParaRPr lang="en-US" altLang="zh-CN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2"/>
          <p:cNvSpPr/>
          <p:nvPr/>
        </p:nvSpPr>
        <p:spPr>
          <a:xfrm>
            <a:off x="1854502" y="353015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(WebRTC</a:t>
            </a:r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转发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3"/>
          <p:cNvSpPr/>
          <p:nvPr/>
        </p:nvSpPr>
        <p:spPr>
          <a:xfrm>
            <a:off x="1854500" y="5237247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用户端观看</a:t>
            </a:r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(WebRTC)</a:t>
            </a:r>
            <a:endParaRPr lang="en-US" altLang="zh-CN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箭头: 下 5"/>
          <p:cNvSpPr/>
          <p:nvPr/>
        </p:nvSpPr>
        <p:spPr>
          <a:xfrm>
            <a:off x="2467444" y="285174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6" name="箭头: 下 17"/>
          <p:cNvSpPr/>
          <p:nvPr/>
        </p:nvSpPr>
        <p:spPr>
          <a:xfrm>
            <a:off x="2467444" y="453976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开发工具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8230" y="996315"/>
            <a:ext cx="9057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直播打赏为例：</a:t>
            </a:r>
            <a:r>
              <a:rPr lang="en-US" altLang="zh-CN" sz="32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WebSocket+Flink</a:t>
            </a:r>
            <a:endParaRPr lang="zh-CN" altLang="en-US" sz="3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201775" y="176981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用户打赏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6"/>
          <p:cNvSpPr/>
          <p:nvPr/>
        </p:nvSpPr>
        <p:spPr>
          <a:xfrm>
            <a:off x="2824766" y="176981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缓存用户和主播账户余额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349026" y="176981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存储流水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7873286" y="176981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写入数据库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下 9"/>
          <p:cNvSpPr/>
          <p:nvPr/>
        </p:nvSpPr>
        <p:spPr>
          <a:xfrm rot="16200000">
            <a:off x="2221489" y="199298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箭头: 下 11"/>
          <p:cNvSpPr/>
          <p:nvPr/>
        </p:nvSpPr>
        <p:spPr>
          <a:xfrm rot="16200000">
            <a:off x="4750445" y="199298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3" name="箭头: 下 12"/>
          <p:cNvSpPr/>
          <p:nvPr/>
        </p:nvSpPr>
        <p:spPr>
          <a:xfrm rot="16200000">
            <a:off x="7293448" y="199298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628725" y="1595412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00897" y="1595412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6611" y="1595412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下 16"/>
          <p:cNvSpPr/>
          <p:nvPr/>
        </p:nvSpPr>
        <p:spPr>
          <a:xfrm>
            <a:off x="6000792" y="2691862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997168" y="2702744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zh-CN" altLang="en-US" sz="1465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5341938" y="331325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展示礼物动画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箭头: 下 19"/>
          <p:cNvSpPr/>
          <p:nvPr/>
        </p:nvSpPr>
        <p:spPr>
          <a:xfrm rot="16200000">
            <a:off x="7270009" y="3462121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837844" y="3189357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endParaRPr lang="zh-CN" altLang="en-US" sz="1465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7873284" y="3333327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生成礼物排行榜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62103" y="4303259"/>
            <a:ext cx="74665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stream.keyBy(event -&gt; event.getUserId())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.window(TumblingEventTimeWindows.of(Time.minutes(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)))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.reduce((event1, event2) -&gt; {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return new Event(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event1.getUserId(),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event1.getGiftValue() + event2.getGiftValue()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);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});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开发工具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78230" y="996315"/>
            <a:ext cx="9276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推荐系统为例：</a:t>
            </a:r>
            <a:r>
              <a:rPr lang="en-US" altLang="zh-CN" sz="32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ElasticSearch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2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PyTorch</a:t>
            </a:r>
            <a:endParaRPr lang="zh-CN" altLang="en-US" sz="32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: 圆角 1"/>
          <p:cNvSpPr/>
          <p:nvPr/>
        </p:nvSpPr>
        <p:spPr>
          <a:xfrm>
            <a:off x="993406" y="1906810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推荐系统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2"/>
          <p:cNvSpPr/>
          <p:nvPr/>
        </p:nvSpPr>
        <p:spPr>
          <a:xfrm>
            <a:off x="3616397" y="1906810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接受用户交互行为数据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3"/>
          <p:cNvSpPr/>
          <p:nvPr/>
        </p:nvSpPr>
        <p:spPr>
          <a:xfrm>
            <a:off x="6140657" y="1906810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存储数据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4"/>
          <p:cNvSpPr/>
          <p:nvPr/>
        </p:nvSpPr>
        <p:spPr>
          <a:xfrm>
            <a:off x="8664917" y="1906810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数据分析与处理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下 5"/>
          <p:cNvSpPr/>
          <p:nvPr/>
        </p:nvSpPr>
        <p:spPr>
          <a:xfrm rot="16200000">
            <a:off x="3013120" y="2129980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1" name="箭头: 下 6"/>
          <p:cNvSpPr/>
          <p:nvPr/>
        </p:nvSpPr>
        <p:spPr>
          <a:xfrm rot="16200000">
            <a:off x="5542076" y="2129980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2" name="箭头: 下 7"/>
          <p:cNvSpPr/>
          <p:nvPr/>
        </p:nvSpPr>
        <p:spPr>
          <a:xfrm rot="16200000">
            <a:off x="8085079" y="2129980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992528" y="1732403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20356" y="1849693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41680" y="1849693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  <a:endParaRPr lang="zh-CN" altLang="en-US" sz="1465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6096000" y="3753759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返回给前端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下 17"/>
          <p:cNvSpPr/>
          <p:nvPr/>
        </p:nvSpPr>
        <p:spPr>
          <a:xfrm>
            <a:off x="9300514" y="2990455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74031" y="3015748"/>
            <a:ext cx="1766194" cy="768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lang="en-US" altLang="zh-CN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465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zh-CN" altLang="en-US" sz="1465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8664917" y="3665341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实时数据</a:t>
            </a:r>
            <a:endParaRPr lang="en-US" altLang="zh-CN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历史数据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箭头: 下 20"/>
          <p:cNvSpPr/>
          <p:nvPr/>
        </p:nvSpPr>
        <p:spPr>
          <a:xfrm rot="5400000">
            <a:off x="7958077" y="3891651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7390586" y="3632620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zh-CN" altLang="en-US" sz="1465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下 14"/>
          <p:cNvSpPr/>
          <p:nvPr/>
        </p:nvSpPr>
        <p:spPr>
          <a:xfrm>
            <a:off x="9302750" y="4626914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625270" y="4614670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endParaRPr lang="zh-CN" altLang="en-US" sz="1465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8569730" y="5201373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用户搜索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26911" y="4659821"/>
            <a:ext cx="14588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数据建模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模型构建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模型训练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推荐生成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系统架构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4" name="矩形: 圆角 1"/>
          <p:cNvSpPr/>
          <p:nvPr/>
        </p:nvSpPr>
        <p:spPr>
          <a:xfrm>
            <a:off x="3339511" y="667757"/>
            <a:ext cx="1689796" cy="784923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微服务架构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: 圆角 2"/>
          <p:cNvSpPr/>
          <p:nvPr/>
        </p:nvSpPr>
        <p:spPr>
          <a:xfrm>
            <a:off x="629565" y="2484951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用户服务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箭头: 下 5"/>
          <p:cNvSpPr/>
          <p:nvPr/>
        </p:nvSpPr>
        <p:spPr>
          <a:xfrm rot="3503079">
            <a:off x="1452408" y="1728328"/>
            <a:ext cx="372088" cy="509139"/>
          </a:xfrm>
          <a:prstGeom prst="downArrow">
            <a:avLst>
              <a:gd name="adj1" fmla="val 50000"/>
              <a:gd name="adj2" fmla="val 53964"/>
            </a:avLst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32135" y="1689015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下 17"/>
          <p:cNvSpPr/>
          <p:nvPr/>
        </p:nvSpPr>
        <p:spPr>
          <a:xfrm rot="2064643">
            <a:off x="3056076" y="1749605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19" name="箭头: 下 18"/>
          <p:cNvSpPr/>
          <p:nvPr/>
        </p:nvSpPr>
        <p:spPr>
          <a:xfrm rot="19103338">
            <a:off x="5099428" y="1702240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0" name="箭头: 下 19"/>
          <p:cNvSpPr/>
          <p:nvPr/>
        </p:nvSpPr>
        <p:spPr>
          <a:xfrm rot="17982548">
            <a:off x="6585221" y="1651549"/>
            <a:ext cx="372088" cy="509139"/>
          </a:xfrm>
          <a:prstGeom prst="downArrow">
            <a:avLst/>
          </a:prstGeom>
          <a:solidFill>
            <a:srgbClr val="F7E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932014" y="1715226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914952" y="1725642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70744" y="1721382"/>
            <a:ext cx="1458885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65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CN" altLang="en-US" sz="1465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629565" y="3455541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MVVM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2417725" y="2484951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直播服务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2417725" y="3455541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MVVM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4722613" y="2484951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互动与社交服务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722613" y="3455541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MVVM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6653664" y="2494379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6653664" y="3464969"/>
            <a:ext cx="1302449" cy="583767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MVVM</a:t>
            </a:r>
            <a:endParaRPr lang="zh-CN" altLang="en-US" sz="146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01697" y="2409924"/>
            <a:ext cx="1566203" cy="173944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3" name="矩形: 圆角 32"/>
          <p:cNvSpPr/>
          <p:nvPr/>
        </p:nvSpPr>
        <p:spPr>
          <a:xfrm>
            <a:off x="2285847" y="2409924"/>
            <a:ext cx="1566203" cy="173944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4" name="矩形: 圆角 33"/>
          <p:cNvSpPr/>
          <p:nvPr/>
        </p:nvSpPr>
        <p:spPr>
          <a:xfrm>
            <a:off x="4590735" y="2399744"/>
            <a:ext cx="1566203" cy="173944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矩形: 圆角 34"/>
          <p:cNvSpPr/>
          <p:nvPr/>
        </p:nvSpPr>
        <p:spPr>
          <a:xfrm>
            <a:off x="6521785" y="2399742"/>
            <a:ext cx="1566203" cy="173944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: 圆角 35"/>
          <p:cNvSpPr/>
          <p:nvPr/>
        </p:nvSpPr>
        <p:spPr>
          <a:xfrm>
            <a:off x="332137" y="2270691"/>
            <a:ext cx="8023292" cy="20717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4588998" y="4579756"/>
            <a:ext cx="74466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Model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层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定义数据结构，存储用户发送的弹幕、评论等信息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View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层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负责展示弹幕、评论等等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ViewModel</a:t>
            </a: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层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处理逻辑和控制状态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2510" y="4292870"/>
            <a:ext cx="92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Server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50409" y="4294592"/>
            <a:ext cx="92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Server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0865" y="4294592"/>
            <a:ext cx="92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Server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29629" y="4308240"/>
            <a:ext cx="92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Server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8346" y="288442"/>
            <a:ext cx="720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6822" y="297442"/>
            <a:ext cx="16052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14400"/>
            <a:r>
              <a:rPr lang="zh-CN" altLang="en-US" sz="2800" b="1" dirty="0">
                <a:latin typeface="+mj-ea"/>
                <a:ea typeface="+mj-ea"/>
              </a:rPr>
              <a:t>部署方案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7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5772" y="2214349"/>
            <a:ext cx="4669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选择 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华为云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作为云服务商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部署区域覆盖 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华东、华北、华南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每个区域采用 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集群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的方式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降低延迟、加快访问速度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3349" y="2842044"/>
            <a:ext cx="5595582" cy="20070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81" y="1545983"/>
            <a:ext cx="5923129" cy="746238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ISLIDE.VECTOR" val="#971905;"/>
</p:tagLst>
</file>

<file path=ppt/tags/tag10.xml><?xml version="1.0" encoding="utf-8"?>
<p:tagLst xmlns:p="http://schemas.openxmlformats.org/presentationml/2006/main">
  <p:tag name="KSO_WM_DIAGRAM_VIRTUALLY_FRAME" val="{&quot;height&quot;:258.55,&quot;left&quot;:255.54999999999995,&quot;top&quot;:89.4,&quot;width&quot;:562.7562923730541}"/>
</p:tagLst>
</file>

<file path=ppt/tags/tag11.xml><?xml version="1.0" encoding="utf-8"?>
<p:tagLst xmlns:p="http://schemas.openxmlformats.org/presentationml/2006/main">
  <p:tag name="KSO_WM_DIAGRAM_VIRTUALLY_FRAME" val="{&quot;height&quot;:258.55,&quot;left&quot;:255.54999999999995,&quot;top&quot;:89.4,&quot;width&quot;:562.7562923730541}"/>
</p:tagLst>
</file>

<file path=ppt/tags/tag12.xml><?xml version="1.0" encoding="utf-8"?>
<p:tagLst xmlns:p="http://schemas.openxmlformats.org/presentationml/2006/main">
  <p:tag name="KSO_WM_DIAGRAM_VIRTUALLY_FRAME" val="{&quot;height&quot;:194.3,&quot;left&quot;:255.54999999999995,&quot;top&quot;:153.65,&quot;width&quot;:562.7562923730541}"/>
</p:tagLst>
</file>

<file path=ppt/tags/tag13.xml><?xml version="1.0" encoding="utf-8"?>
<p:tagLst xmlns:p="http://schemas.openxmlformats.org/presentationml/2006/main">
  <p:tag name="KSO_WM_DIAGRAM_VIRTUALLY_FRAME" val="{&quot;height&quot;:231.8,&quot;left&quot;:255.54999999999995,&quot;top&quot;:116.15,&quot;width&quot;:562.7562923730541}"/>
</p:tagLst>
</file>

<file path=ppt/tags/tag14.xml><?xml version="1.0" encoding="utf-8"?>
<p:tagLst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ags/tag15.xml><?xml version="1.0" encoding="utf-8"?>
<p:tagLst xmlns:p="http://schemas.openxmlformats.org/presentationml/2006/main">
  <p:tag name="KSO_WM_DIAGRAM_VIRTUALLY_FRAME" val="{&quot;height&quot;:231.8,&quot;left&quot;:255.54999999999995,&quot;top&quot;:116.15,&quot;width&quot;:562.7562923730541}"/>
</p:tagLst>
</file>

<file path=ppt/tags/tag16.xml><?xml version="1.0" encoding="utf-8"?>
<p:tagLst xmlns:p="http://schemas.openxmlformats.org/presentationml/2006/main">
  <p:tag name="KSO_WM_DIAGRAM_VIRTUALLY_FRAME" val="{&quot;height&quot;:231.8,&quot;left&quot;:255.54999999999995,&quot;top&quot;:116.15,&quot;width&quot;:562.7562923730541}"/>
</p:tagLst>
</file>

<file path=ppt/tags/tag17.xml><?xml version="1.0" encoding="utf-8"?>
<p:tagLst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ags/tag18.xml><?xml version="1.0" encoding="utf-8"?>
<p:tagLst xmlns:p="http://schemas.openxmlformats.org/presentationml/2006/main">
  <p:tag name="KSO_WM_DIAGRAM_VIRTUALLY_FRAME" val="{&quot;height&quot;:231.8,&quot;left&quot;:255.54999999999995,&quot;top&quot;:116.15,&quot;width&quot;:562.7562923730541}"/>
</p:tagLst>
</file>

<file path=ppt/tags/tag19.xml><?xml version="1.0" encoding="utf-8"?>
<p:tagLst xmlns:p="http://schemas.openxmlformats.org/presentationml/2006/main">
  <p:tag name="KSO_WM_DIAGRAM_VIRTUALLY_FRAME" val="{&quot;height&quot;:231.8,&quot;left&quot;:255.54999999999995,&quot;top&quot;:116.15,&quot;width&quot;:562.7562923730541}"/>
</p:tagLst>
</file>

<file path=ppt/tags/tag2.xml><?xml version="1.0" encoding="utf-8"?>
<p:tagLst xmlns:p="http://schemas.openxmlformats.org/presentationml/2006/main">
  <p:tag name="KSO_WM_DIAGRAM_VIRTUALLY_FRAME" val="{&quot;height&quot;:258.55,&quot;left&quot;:255.54999999999995,&quot;top&quot;:89.4,&quot;width&quot;:562.7562923730541}"/>
</p:tagLst>
</file>

<file path=ppt/tags/tag20.xml><?xml version="1.0" encoding="utf-8"?>
<p:tagLst xmlns:p="http://schemas.openxmlformats.org/presentationml/2006/main">
  <p:tag name="KSO_WM_DIAGRAM_VIRTUALLY_FRAME" val="{&quot;height&quot;:231.8,&quot;left&quot;:255.54999999999995,&quot;top&quot;:116.15,&quot;width&quot;:562.7562923730541}"/>
</p:tagLst>
</file>

<file path=ppt/tags/tag21.xml><?xml version="1.0" encoding="utf-8"?>
<p:tagLst xmlns:p="http://schemas.openxmlformats.org/presentationml/2006/main">
  <p:tag name="ISLIDE.VECTOR" val="#971905;"/>
</p:tagLst>
</file>

<file path=ppt/tags/tag22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23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24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25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26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27.xml><?xml version="1.0" encoding="utf-8"?>
<p:tagLst xmlns:p="http://schemas.openxmlformats.org/presentationml/2006/main">
  <p:tag name="TIMING" val="|36.1"/>
  <p:tag name="RESOURCE_RECORD_KEY" val="{&quot;19&quot;:[20342118,20348550]}"/>
</p:tagLst>
</file>

<file path=ppt/tags/tag28.xml><?xml version="1.0" encoding="utf-8"?>
<p:tagLst xmlns:p="http://schemas.openxmlformats.org/presentationml/2006/main">
  <p:tag name="TIMING" val="|36.1"/>
</p:tagLst>
</file>

<file path=ppt/tags/tag29.xml><?xml version="1.0" encoding="utf-8"?>
<p:tagLst xmlns:p="http://schemas.openxmlformats.org/presentationml/2006/main">
  <p:tag name="TIMING" val="|36.1"/>
</p:tagLst>
</file>

<file path=ppt/tags/tag3.xml><?xml version="1.0" encoding="utf-8"?>
<p:tagLst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ags/tag30.xml><?xml version="1.0" encoding="utf-8"?>
<p:tagLst xmlns:p="http://schemas.openxmlformats.org/presentationml/2006/main">
  <p:tag name="TIMING" val="|36.1"/>
</p:tagLst>
</file>

<file path=ppt/tags/tag31.xml><?xml version="1.0" encoding="utf-8"?>
<p:tagLst xmlns:p="http://schemas.openxmlformats.org/presentationml/2006/main">
  <p:tag name="TIMING" val="|36.1"/>
</p:tagLst>
</file>

<file path=ppt/tags/tag32.xml><?xml version="1.0" encoding="utf-8"?>
<p:tagLst xmlns:p="http://schemas.openxmlformats.org/presentationml/2006/main">
  <p:tag name="TIMING" val="|36.1"/>
</p:tagLst>
</file>

<file path=ppt/tags/tag33.xml><?xml version="1.0" encoding="utf-8"?>
<p:tagLst xmlns:p="http://schemas.openxmlformats.org/presentationml/2006/main">
  <p:tag name="TIMING" val="|36.1"/>
</p:tagLst>
</file>

<file path=ppt/tags/tag34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35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36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37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38.xml><?xml version="1.0" encoding="utf-8"?>
<p:tagLst xmlns:p="http://schemas.openxmlformats.org/presentationml/2006/main">
  <p:tag name="KSO_WM_DIAGRAM_VIRTUALLY_FRAME" val="{&quot;height&quot;:77.15,&quot;left&quot;:41.2,&quot;top&quot;:268.45,&quot;width&quot;:618.15}"/>
</p:tagLst>
</file>

<file path=ppt/tags/tag39.xml><?xml version="1.0" encoding="utf-8"?>
<p:tagLst xmlns:p="http://schemas.openxmlformats.org/presentationml/2006/main">
  <p:tag name="TIMING" val="|36.1"/>
</p:tagLst>
</file>

<file path=ppt/tags/tag4.xml><?xml version="1.0" encoding="utf-8"?>
<p:tagLst xmlns:p="http://schemas.openxmlformats.org/presentationml/2006/main">
  <p:tag name="KSO_WM_DIAGRAM_VIRTUALLY_FRAME" val="{&quot;height&quot;:258.55,&quot;left&quot;:255.54999999999995,&quot;top&quot;:89.4,&quot;width&quot;:562.7562923730541}"/>
</p:tagLst>
</file>

<file path=ppt/tags/tag40.xml><?xml version="1.0" encoding="utf-8"?>
<p:tagLst xmlns:p="http://schemas.openxmlformats.org/presentationml/2006/main">
  <p:tag name="TABLE_ENDDRAG_ORIGIN_RECT" val="757*114"/>
  <p:tag name="TABLE_ENDDRAG_RECT" val="102*249*757*114"/>
</p:tagLst>
</file>

<file path=ppt/tags/tag41.xml><?xml version="1.0" encoding="utf-8"?>
<p:tagLst xmlns:p="http://schemas.openxmlformats.org/presentationml/2006/main">
  <p:tag name="TIMING" val="|36.1"/>
</p:tagLst>
</file>

<file path=ppt/tags/tag42.xml><?xml version="1.0" encoding="utf-8"?>
<p:tagLst xmlns:p="http://schemas.openxmlformats.org/presentationml/2006/main">
  <p:tag name="TIMING" val="|36.1"/>
</p:tagLst>
</file>

<file path=ppt/tags/tag43.xml><?xml version="1.0" encoding="utf-8"?>
<p:tagLst xmlns:p="http://schemas.openxmlformats.org/presentationml/2006/main">
  <p:tag name="TIMING" val="|36.1"/>
</p:tagLst>
</file>

<file path=ppt/tags/tag44.xml><?xml version="1.0" encoding="utf-8"?>
<p:tagLst xmlns:p="http://schemas.openxmlformats.org/presentationml/2006/main">
  <p:tag name="TIMING" val="|36.1"/>
</p:tagLst>
</file>

<file path=ppt/tags/tag45.xml><?xml version="1.0" encoding="utf-8"?>
<p:tagLst xmlns:p="http://schemas.openxmlformats.org/presentationml/2006/main">
  <p:tag name="TIMING" val="|36.1"/>
</p:tagLst>
</file>

<file path=ppt/tags/tag46.xml><?xml version="1.0" encoding="utf-8"?>
<p:tagLst xmlns:p="http://schemas.openxmlformats.org/presentationml/2006/main">
  <p:tag name="TIMING" val="|36.1"/>
</p:tagLst>
</file>

<file path=ppt/tags/tag47.xml><?xml version="1.0" encoding="utf-8"?>
<p:tagLst xmlns:p="http://schemas.openxmlformats.org/presentationml/2006/main">
  <p:tag name="TIMING" val="|36.1"/>
</p:tagLst>
</file>

<file path=ppt/tags/tag48.xml><?xml version="1.0" encoding="utf-8"?>
<p:tagLst xmlns:p="http://schemas.openxmlformats.org/presentationml/2006/main">
  <p:tag name="TIMING" val="|36.1"/>
</p:tagLst>
</file>

<file path=ppt/tags/tag49.xml><?xml version="1.0" encoding="utf-8"?>
<p:tagLst xmlns:p="http://schemas.openxmlformats.org/presentationml/2006/main">
  <p:tag name="TIMING" val="|36.1"/>
</p:tagLst>
</file>

<file path=ppt/tags/tag5.xml><?xml version="1.0" encoding="utf-8"?>
<p:tagLst xmlns:p="http://schemas.openxmlformats.org/presentationml/2006/main">
  <p:tag name="KSO_WM_DIAGRAM_VIRTUALLY_FRAME" val="{&quot;height&quot;:258.55,&quot;left&quot;:255.54999999999995,&quot;top&quot;:89.4,&quot;width&quot;:562.7562923730541}"/>
</p:tagLst>
</file>

<file path=ppt/tags/tag50.xml><?xml version="1.0" encoding="utf-8"?>
<p:tagLst xmlns:p="http://schemas.openxmlformats.org/presentationml/2006/main">
  <p:tag name="TIMING" val="|36.1"/>
</p:tagLst>
</file>

<file path=ppt/tags/tag51.xml><?xml version="1.0" encoding="utf-8"?>
<p:tagLst xmlns:p="http://schemas.openxmlformats.org/presentationml/2006/main">
  <p:tag name="TIMING" val="|36.1"/>
</p:tagLst>
</file>

<file path=ppt/tags/tag52.xml><?xml version="1.0" encoding="utf-8"?>
<p:tagLst xmlns:p="http://schemas.openxmlformats.org/presentationml/2006/main">
  <p:tag name="ISLIDE.VECTOR" val="#971905;"/>
</p:tagLst>
</file>

<file path=ppt/tags/tag53.xml><?xml version="1.0" encoding="utf-8"?>
<p:tagLst xmlns:p="http://schemas.openxmlformats.org/presentationml/2006/main">
  <p:tag name="RESOURCE_RECORD_KEY" val="{&quot;19&quot;:[20342118,20348550]}"/>
</p:tagLst>
</file>

<file path=ppt/tags/tag6.xml><?xml version="1.0" encoding="utf-8"?>
<p:tagLst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ags/tag7.xml><?xml version="1.0" encoding="utf-8"?>
<p:tagLst xmlns:p="http://schemas.openxmlformats.org/presentationml/2006/main">
  <p:tag name="KSO_WM_DIAGRAM_VIRTUALLY_FRAME" val="{&quot;height&quot;:258.55,&quot;left&quot;:255.54999999999995,&quot;top&quot;:89.4,&quot;width&quot;:562.7562923730541}"/>
</p:tagLst>
</file>

<file path=ppt/tags/tag8.xml><?xml version="1.0" encoding="utf-8"?>
<p:tagLst xmlns:p="http://schemas.openxmlformats.org/presentationml/2006/main">
  <p:tag name="KSO_WM_DIAGRAM_VIRTUALLY_FRAME" val="{&quot;height&quot;:258.55,&quot;left&quot;:255.54999999999995,&quot;top&quot;:89.4,&quot;width&quot;:562.7562923730541}"/>
</p:tagLst>
</file>

<file path=ppt/tags/tag9.xml><?xml version="1.0" encoding="utf-8"?>
<p:tagLst xmlns:p="http://schemas.openxmlformats.org/presentationml/2006/main">
  <p:tag name="KSO_WM_DIAGRAM_VIRTUALLY_FRAME" val="{&quot;height&quot;:327.4770866141732,&quot;left&quot;:365.9951968503935,&quot;top&quot;:125.766062992126,&quot;width&quot;:508.9352755905514}"/>
</p:tagLst>
</file>

<file path=ppt/theme/theme1.xml><?xml version="1.0" encoding="utf-8"?>
<a:theme xmlns:a="http://schemas.openxmlformats.org/drawingml/2006/main" name="Office 主题​​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16316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2729</Words>
  <Application>WPS 演示</Application>
  <PresentationFormat>宽屏</PresentationFormat>
  <Paragraphs>802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微软雅黑</vt:lpstr>
      <vt:lpstr>华文中宋</vt:lpstr>
      <vt:lpstr>汉仪粗黑简</vt:lpstr>
      <vt:lpstr>黑体</vt:lpstr>
      <vt:lpstr>Wingdings</vt:lpstr>
      <vt:lpstr>PingFang SC</vt:lpstr>
      <vt:lpstr>Segoe Print</vt:lpstr>
      <vt:lpstr>Times New Roman</vt:lpstr>
      <vt:lpstr>Calibri</vt:lpstr>
      <vt:lpstr>微软雅黑 Light</vt:lpstr>
      <vt:lpstr>Arial Unicode MS</vt:lpstr>
      <vt:lpstr>等线</vt:lpstr>
      <vt:lpstr>PingFang SC</vt:lpstr>
      <vt:lpstr>汉仪粗黑简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博士学长的百宝箱;杨晓琦</dc:creator>
  <cp:lastModifiedBy>。</cp:lastModifiedBy>
  <cp:revision>157</cp:revision>
  <dcterms:created xsi:type="dcterms:W3CDTF">2023-06-03T08:58:00Z</dcterms:created>
  <dcterms:modified xsi:type="dcterms:W3CDTF">2025-04-15T01:31:22Z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5C66475E01A5426CBD9FE3250D7F365F_13</vt:lpwstr>
  </property>
  <property fmtid="{D5CDD505-2E9C-101B-9397-08002B2CF9AE}" pid="3" name="KSOProductBuildVer">
    <vt:lpwstr>2052-12.1.0.20784</vt:lpwstr>
  </property>
</Properties>
</file>