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345" r:id="rId3"/>
    <p:sldId id="2346" r:id="rId4"/>
    <p:sldId id="2348" r:id="rId5"/>
    <p:sldId id="2368" r:id="rId6"/>
    <p:sldId id="2369" r:id="rId7"/>
    <p:sldId id="2370" r:id="rId8"/>
    <p:sldId id="2371" r:id="rId9"/>
    <p:sldId id="2372" r:id="rId10"/>
    <p:sldId id="2352" r:id="rId11"/>
    <p:sldId id="2359" r:id="rId12"/>
    <p:sldId id="2374" r:id="rId13"/>
    <p:sldId id="2375" r:id="rId14"/>
    <p:sldId id="2351" r:id="rId15"/>
    <p:sldId id="2376" r:id="rId16"/>
    <p:sldId id="2377" r:id="rId17"/>
    <p:sldId id="23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167"/>
    <a:srgbClr val="FFFFFF"/>
    <a:srgbClr val="1D82BF"/>
    <a:srgbClr val="D8E7EE"/>
    <a:srgbClr val="183368"/>
    <a:srgbClr val="FFE76F"/>
    <a:srgbClr val="003153"/>
    <a:srgbClr val="9A0000"/>
    <a:srgbClr val="0F3D8B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043" autoAdjust="0"/>
  </p:normalViewPr>
  <p:slideViewPr>
    <p:cSldViewPr snapToGrid="0">
      <p:cViewPr varScale="1">
        <p:scale>
          <a:sx n="71" d="100"/>
          <a:sy n="71" d="100"/>
        </p:scale>
        <p:origin x="25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2FB4-3D15-4F60-954A-638E2521E19F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D325-CF4E-4626-86D9-17A403278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26F4-C1F3-43E5-A883-42958F704DD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FC23-F837-492F-89BE-60157E364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CE5-2F14-45CC-A590-3684C388E845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41160" y="19052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929089" y="568053"/>
            <a:ext cx="684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7305" y="190500"/>
            <a:ext cx="2882265" cy="7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3E25-CDDC-4F0C-92FE-659623164AA2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1EAC-8FEE-4D32-ACF8-FF8F8C904F25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EF68-3766-48A1-967A-D8492CB7A5F0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2F5E-6242-48E2-9051-3C3FFE25BBEE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33F-7C7C-44A9-9504-B3043D18A9E3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9A1-9FE7-4A2D-ABF3-966BBDF7D98A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090-0ED1-44A8-86FF-922BB5D25AAC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CE5-2F14-45CC-A590-3684C388E845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41160" y="19052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929089" y="568053"/>
            <a:ext cx="684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7305" y="190500"/>
            <a:ext cx="2882265" cy="7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3E25-CDDC-4F0C-92FE-659623164AA2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1EAC-8FEE-4D32-ACF8-FF8F8C904F25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EF68-3766-48A1-967A-D8492CB7A5F0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2F5E-6242-48E2-9051-3C3FFE25BBEE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33F-7C7C-44A9-9504-B3043D18A9E3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9A1-9FE7-4A2D-ABF3-966BBDF7D98A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090-0ED1-44A8-86FF-922BB5D25AAC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7BA5-46B5-4FA9-BA8E-F9BA5EAF99AB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7BA5-46B5-4FA9-BA8E-F9BA5EAF99AB}" type="datetime1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0A3C-6C78-4088-8B5E-BD3E674E18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5.png"/><Relationship Id="rId5" Type="http://schemas.openxmlformats.org/officeDocument/2006/relationships/tags" Target="../tags/tag23.xml"/><Relationship Id="rId10" Type="http://schemas.openxmlformats.org/officeDocument/2006/relationships/image" Target="../media/image34.png"/><Relationship Id="rId4" Type="http://schemas.openxmlformats.org/officeDocument/2006/relationships/tags" Target="../tags/tag22.xm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 flipH="1">
            <a:off x="4776311" y="4847527"/>
            <a:ext cx="45719" cy="729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046" name="矩形 1045"/>
          <p:cNvSpPr/>
          <p:nvPr/>
        </p:nvSpPr>
        <p:spPr>
          <a:xfrm>
            <a:off x="0" y="1442166"/>
            <a:ext cx="12192000" cy="26979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89" name="文本框 1088"/>
          <p:cNvSpPr txBox="1"/>
          <p:nvPr/>
        </p:nvSpPr>
        <p:spPr>
          <a:xfrm>
            <a:off x="1095340" y="1896075"/>
            <a:ext cx="1003427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4400" b="1" spc="3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量子卷积层的具体实现</a:t>
            </a:r>
            <a:endParaRPr lang="en-US" sz="4400" dirty="0"/>
          </a:p>
          <a:p>
            <a:pPr algn="ctr">
              <a:lnSpc>
                <a:spcPct val="150000"/>
              </a:lnSpc>
            </a:pPr>
            <a:br>
              <a:rPr lang="en-US" altLang="zh-CN" sz="4400" b="1" spc="3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400" spc="300" dirty="0">
                <a:solidFill>
                  <a:schemeClr val="bg1"/>
                </a:solidFill>
                <a:latin typeface="+mj-ea"/>
                <a:ea typeface="+mj-ea"/>
              </a:rPr>
              <a:t>PowerPoint Template for graduate graduation defense</a:t>
            </a:r>
          </a:p>
        </p:txBody>
      </p:sp>
      <p:graphicFrame>
        <p:nvGraphicFramePr>
          <p:cNvPr id="1094" name="表格 10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40009"/>
              </p:ext>
            </p:extLst>
          </p:nvPr>
        </p:nvGraphicFramePr>
        <p:xfrm>
          <a:off x="4919749" y="4760664"/>
          <a:ext cx="4907432" cy="90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小组成员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杜雅然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吴之翔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杨晓琦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余希源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2025/04/02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33495" y="3231515"/>
            <a:ext cx="4524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400" spc="300" dirty="0">
                <a:solidFill>
                  <a:schemeClr val="bg1"/>
                </a:solidFill>
                <a:latin typeface="+mj-ea"/>
                <a:ea typeface="+mj-ea"/>
              </a:rPr>
              <a:t>量子计算（英文）小组研讨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21960" y="813435"/>
            <a:ext cx="1146810" cy="1082040"/>
            <a:chOff x="3812" y="268"/>
            <a:chExt cx="1806" cy="1704"/>
          </a:xfrm>
        </p:grpSpPr>
        <p:sp>
          <p:nvSpPr>
            <p:cNvPr id="6" name="椭圆 5"/>
            <p:cNvSpPr/>
            <p:nvPr/>
          </p:nvSpPr>
          <p:spPr>
            <a:xfrm>
              <a:off x="3936" y="381"/>
              <a:ext cx="1565" cy="15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" y="268"/>
              <a:ext cx="1807" cy="1705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  <a:sym typeface="+mn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140" y="10350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latin typeface="+mj-lt"/>
                <a:ea typeface="+mj-lt"/>
                <a:cs typeface="+mj-lt"/>
                <a:sym typeface="+mn-ea"/>
              </a:rPr>
              <a:t>1.3 </a:t>
            </a:r>
            <a:r>
              <a:rPr lang="zh-CN" altLang="en-US" sz="2000" b="1">
                <a:latin typeface="+mj-lt"/>
                <a:ea typeface="+mj-lt"/>
                <a:cs typeface="+mj-lt"/>
                <a:sym typeface="+mn-ea"/>
              </a:rPr>
              <a:t>测量</a:t>
            </a:r>
            <a:endParaRPr lang="zh-CN" altLang="en-US" sz="2000" b="1" dirty="0">
              <a:solidFill>
                <a:srgbClr val="000000"/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19213" y="1649730"/>
            <a:ext cx="9553575" cy="4791710"/>
            <a:chOff x="437" y="2598"/>
            <a:chExt cx="15045" cy="7546"/>
          </a:xfrm>
        </p:grpSpPr>
        <p:sp>
          <p:nvSpPr>
            <p:cNvPr id="2" name="矩形: 圆角 1"/>
            <p:cNvSpPr/>
            <p:nvPr/>
          </p:nvSpPr>
          <p:spPr>
            <a:xfrm>
              <a:off x="10164" y="2612"/>
              <a:ext cx="5319" cy="7532"/>
            </a:xfrm>
            <a:prstGeom prst="roundRect">
              <a:avLst>
                <a:gd name="adj" fmla="val 168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11"/>
            <p:cNvSpPr/>
            <p:nvPr/>
          </p:nvSpPr>
          <p:spPr>
            <a:xfrm>
              <a:off x="713" y="3555"/>
              <a:ext cx="2821" cy="2303"/>
            </a:xfrm>
            <a:prstGeom prst="roundRect">
              <a:avLst>
                <a:gd name="adj" fmla="val 3704"/>
              </a:avLst>
            </a:prstGeom>
            <a:solidFill>
              <a:srgbClr val="FFFFFF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" y="4303"/>
              <a:ext cx="9324" cy="3804"/>
            </a:xfrm>
            <a:prstGeom prst="rect">
              <a:avLst/>
            </a:prstGeom>
          </p:spPr>
        </p:pic>
        <p:sp>
          <p:nvSpPr>
            <p:cNvPr id="15" name="矩形: 圆角 14"/>
            <p:cNvSpPr/>
            <p:nvPr/>
          </p:nvSpPr>
          <p:spPr>
            <a:xfrm>
              <a:off x="642" y="2598"/>
              <a:ext cx="9395" cy="7532"/>
            </a:xfrm>
            <a:prstGeom prst="roundRect">
              <a:avLst>
                <a:gd name="adj" fmla="val 168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9" y="4303"/>
              <a:ext cx="4748" cy="421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37" y="8884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  <a:cs typeface="+mj-ea"/>
                  <a:sym typeface="+mn-ea"/>
                </a:rPr>
                <a:t>量子电路图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6"/>
    </mc:Choice>
    <mc:Fallback xmlns="">
      <p:transition spd="slow" advTm="737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  <a:sym typeface="+mn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140" y="10350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latin typeface="+mj-lt"/>
                <a:ea typeface="+mj-lt"/>
                <a:cs typeface="+mj-lt"/>
                <a:sym typeface="+mn-ea"/>
              </a:rPr>
              <a:t>1.3 </a:t>
            </a:r>
            <a:r>
              <a:rPr lang="zh-CN" altLang="en-US" sz="2000" b="1">
                <a:latin typeface="+mj-lt"/>
                <a:ea typeface="+mj-lt"/>
                <a:cs typeface="+mj-lt"/>
                <a:sym typeface="+mn-ea"/>
              </a:rPr>
              <a:t>测量步骤</a:t>
            </a:r>
            <a:endParaRPr lang="zh-CN" altLang="en-US" sz="2000" b="1" dirty="0">
              <a:solidFill>
                <a:srgbClr val="000000"/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" y="203073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测量门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qc.measure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多次运行电路来统计测量结果的概率分布。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提取测量结果并映射为经典数据。</a:t>
            </a: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680" y="1527810"/>
            <a:ext cx="5714365" cy="2482215"/>
          </a:xfrm>
          <a:prstGeom prst="rect">
            <a:avLst/>
          </a:prstGeom>
        </p:spPr>
      </p:pic>
      <p:sp>
        <p:nvSpPr>
          <p:cNvPr id="18" name="ïşlîḓé"/>
          <p:cNvSpPr/>
          <p:nvPr/>
        </p:nvSpPr>
        <p:spPr>
          <a:xfrm>
            <a:off x="699770" y="3691218"/>
            <a:ext cx="4517512" cy="1875827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+mj-lt"/>
              </a:rPr>
              <a:t>期望</a:t>
            </a:r>
            <a:r>
              <a:rPr lang="zh-CN" altLang="zh-CN" sz="2000" b="1" dirty="0">
                <a:effectLst/>
                <a:latin typeface="+mj-lt"/>
                <a:ea typeface="+mj-lt"/>
                <a:cs typeface="Times New Roman" panose="02020603050405020304" pitchFamily="18" charset="0"/>
                <a:sym typeface="+mn-ea"/>
              </a:rPr>
              <a:t>值的计算方法</a:t>
            </a:r>
            <a:endParaRPr lang="en-US" altLang="zh-CN" sz="2000" b="1" dirty="0">
              <a:effectLst/>
              <a:latin typeface="+mj-lt"/>
              <a:ea typeface="+mj-lt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</a:rPr>
              <a:t>⟨Z⟩=⟨</a:t>
            </a:r>
            <a:r>
              <a:rPr lang="el-GR" altLang="zh-CN" sz="2000" kern="100" dirty="0"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</a:rPr>
              <a:t>ψ∣</a:t>
            </a:r>
            <a:r>
              <a:rPr lang="en-US" altLang="zh-CN" sz="2000" kern="100" dirty="0"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</a:rPr>
              <a:t>Z∣</a:t>
            </a:r>
            <a:r>
              <a:rPr lang="el-GR" altLang="zh-CN" sz="2000" kern="100" dirty="0"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</a:rPr>
              <a:t>ψ⟩</a:t>
            </a:r>
            <a:endParaRPr lang="en-US" altLang="zh-CN" sz="2000" kern="100" dirty="0">
              <a:latin typeface="华文中宋" panose="02010600040101010101" pitchFamily="2" charset="-122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Expectation Value=</a:t>
            </a:r>
            <a:r>
              <a:rPr lang="en-US" altLang="zh-CN" sz="2000" kern="100" dirty="0">
                <a:effectLst/>
                <a:latin typeface="Cambria Math" panose="02040503050406030204" pitchFamily="18" charset="0"/>
                <a:ea typeface="华文中宋" panose="02010600040101010101" pitchFamily="2" charset="-122"/>
                <a:cs typeface="Cambria Math" panose="02040503050406030204" pitchFamily="18" charset="0"/>
                <a:sym typeface="+mn-ea"/>
              </a:rPr>
              <a:t>⟨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en-US" altLang="zh-CN" sz="2000" kern="100" dirty="0">
                <a:effectLst/>
                <a:latin typeface="Cambria Math" panose="02040503050406030204" pitchFamily="18" charset="0"/>
                <a:ea typeface="华文中宋" panose="02010600040101010101" pitchFamily="2" charset="-122"/>
                <a:cs typeface="Cambria Math" panose="02040503050406030204" pitchFamily="18" charset="0"/>
                <a:sym typeface="+mn-ea"/>
              </a:rPr>
              <a:t>⟩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=P(0)−P(1)</a:t>
            </a:r>
            <a:endParaRPr lang="zh-CN" altLang="zh-CN" sz="20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2760000">
            <a:off x="5333365" y="3474085"/>
            <a:ext cx="771525" cy="6502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54140" y="4385945"/>
            <a:ext cx="188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如何映射？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6"/>
    </mc:Choice>
    <mc:Fallback xmlns="">
      <p:transition spd="slow" advTm="73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4311650"/>
            <a:ext cx="2443480" cy="1172845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75" y="1242695"/>
            <a:ext cx="5370830" cy="2332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  <a:sym typeface="+mn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140" y="1035050"/>
            <a:ext cx="6096000" cy="495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>
                <a:latin typeface="+mj-lt"/>
                <a:ea typeface="+mj-lt"/>
                <a:cs typeface="+mj-lt"/>
                <a:sym typeface="+mn-ea"/>
              </a:rPr>
              <a:t>1.3 </a:t>
            </a:r>
            <a:r>
              <a:rPr lang="zh-CN" altLang="en-US" sz="2000" b="1">
                <a:latin typeface="+mj-lt"/>
                <a:ea typeface="+mj-lt"/>
                <a:cs typeface="+mj-lt"/>
                <a:sym typeface="+mn-ea"/>
              </a:rPr>
              <a:t>测量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——</a:t>
            </a:r>
            <a:r>
              <a:rPr lang="en-US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处理测量结果的三种方法</a:t>
            </a:r>
            <a:endParaRPr lang="zh-CN" altLang="en-US" sz="2000" b="1" dirty="0">
              <a:solidFill>
                <a:srgbClr val="000000"/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18" name="ïşlîḓé"/>
          <p:cNvSpPr/>
          <p:nvPr/>
        </p:nvSpPr>
        <p:spPr>
          <a:xfrm>
            <a:off x="792480" y="3217863"/>
            <a:ext cx="4385945" cy="1284605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+mj-lt"/>
              </a:rPr>
              <a:t>期望</a:t>
            </a:r>
            <a:r>
              <a:rPr lang="zh-CN" altLang="zh-CN" sz="2000" b="1" dirty="0">
                <a:effectLst/>
                <a:latin typeface="+mj-lt"/>
                <a:ea typeface="+mj-lt"/>
                <a:cs typeface="Times New Roman" panose="02020603050405020304" pitchFamily="18" charset="0"/>
                <a:sym typeface="+mn-ea"/>
              </a:rPr>
              <a:t>值的计算方法</a:t>
            </a:r>
            <a:r>
              <a:rPr lang="en-US" altLang="zh-CN" sz="2000" b="1" dirty="0">
                <a:effectLst/>
                <a:latin typeface="+mj-lt"/>
                <a:ea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Expectation Value=</a:t>
            </a:r>
            <a:r>
              <a:rPr lang="en-US" altLang="zh-CN" sz="2000" kern="100" dirty="0">
                <a:effectLst/>
                <a:latin typeface="Cambria Math" panose="02040503050406030204" pitchFamily="18" charset="0"/>
                <a:ea typeface="华文中宋" panose="02010600040101010101" pitchFamily="2" charset="-122"/>
                <a:cs typeface="Cambria Math" panose="02040503050406030204" pitchFamily="18" charset="0"/>
                <a:sym typeface="+mn-ea"/>
              </a:rPr>
              <a:t>⟨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en-US" altLang="zh-CN" sz="2000" kern="100" dirty="0">
                <a:effectLst/>
                <a:latin typeface="Cambria Math" panose="02040503050406030204" pitchFamily="18" charset="0"/>
                <a:ea typeface="华文中宋" panose="02010600040101010101" pitchFamily="2" charset="-122"/>
                <a:cs typeface="Cambria Math" panose="02040503050406030204" pitchFamily="18" charset="0"/>
                <a:sym typeface="+mn-ea"/>
              </a:rPr>
              <a:t>⟩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=P(0)−P(1)</a:t>
            </a:r>
            <a:endParaRPr lang="zh-CN" altLang="zh-CN" sz="20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435" y="1166495"/>
            <a:ext cx="4754245" cy="46691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t="14604"/>
          <a:stretch>
            <a:fillRect/>
          </a:stretch>
        </p:blipFill>
        <p:spPr>
          <a:xfrm>
            <a:off x="552450" y="5305425"/>
            <a:ext cx="2494915" cy="8280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rcRect t="27766"/>
          <a:stretch>
            <a:fillRect/>
          </a:stretch>
        </p:blipFill>
        <p:spPr>
          <a:xfrm>
            <a:off x="617855" y="6076315"/>
            <a:ext cx="4269105" cy="62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6"/>
    </mc:Choice>
    <mc:Fallback xmlns="">
      <p:transition spd="slow" advTm="737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  <a:sym typeface="+mn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6590" y="1073150"/>
            <a:ext cx="2825750" cy="35306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1.3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测量结果可视化分析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>
            <a:off x="8284845" y="2012950"/>
            <a:ext cx="3670300" cy="3564890"/>
          </a:xfrm>
          <a:prstGeom prst="roundRect">
            <a:avLst>
              <a:gd name="adj" fmla="val 4201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/>
          <p:cNvSpPr/>
          <p:nvPr>
            <p:custDataLst>
              <p:tags r:id="rId2"/>
            </p:custDataLst>
          </p:nvPr>
        </p:nvSpPr>
        <p:spPr>
          <a:xfrm>
            <a:off x="4503420" y="2029460"/>
            <a:ext cx="3251200" cy="3564890"/>
          </a:xfrm>
          <a:prstGeom prst="roundRect">
            <a:avLst>
              <a:gd name="adj" fmla="val 4201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659765" y="1987550"/>
            <a:ext cx="3251200" cy="3564890"/>
          </a:xfrm>
          <a:prstGeom prst="roundRect">
            <a:avLst>
              <a:gd name="adj" fmla="val 4201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559560" y="2097405"/>
            <a:ext cx="1443990" cy="4121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密集矩阵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5449570" y="2097405"/>
            <a:ext cx="1443990" cy="4121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测量结果图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6"/>
            </p:custDataLst>
          </p:nvPr>
        </p:nvSpPr>
        <p:spPr>
          <a:xfrm>
            <a:off x="8702040" y="2218055"/>
            <a:ext cx="2992120" cy="4121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对电路统计1024</a:t>
            </a:r>
          </a:p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次后的直方图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8288655" y="1987550"/>
            <a:ext cx="3244215" cy="3570605"/>
          </a:xfrm>
          <a:prstGeom prst="roundRect">
            <a:avLst>
              <a:gd name="adj" fmla="val 4162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5"/>
          <a:stretch>
            <a:fillRect/>
          </a:stretch>
        </p:blipFill>
        <p:spPr>
          <a:xfrm>
            <a:off x="751840" y="2708910"/>
            <a:ext cx="3098165" cy="272224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10"/>
          <a:srcRect l="7724"/>
          <a:stretch>
            <a:fillRect/>
          </a:stretch>
        </p:blipFill>
        <p:spPr>
          <a:xfrm>
            <a:off x="4620260" y="2630170"/>
            <a:ext cx="2966085" cy="28009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40" y="2981960"/>
            <a:ext cx="3489325" cy="244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8346" y="288442"/>
            <a:ext cx="720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6822" y="492387"/>
            <a:ext cx="5516880" cy="302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在完整网络结构中分析量子卷积层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140" y="10350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+mj-lt"/>
                <a:ea typeface="+mj-lt"/>
                <a:cs typeface="+mj-lt"/>
                <a:sym typeface="+mn-ea"/>
              </a:rPr>
              <a:t>全部过程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930" y="1854200"/>
            <a:ext cx="7216140" cy="3860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47683" y="564134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latin typeface="+mj-ea"/>
                <a:ea typeface="+mj-ea"/>
                <a:cs typeface="+mj-ea"/>
                <a:sym typeface="+mn-ea"/>
              </a:rPr>
              <a:t>QCNN的工作原理图</a:t>
            </a:r>
            <a:endParaRPr lang="zh-CN" altLang="en-US" sz="1600" dirty="0">
              <a:latin typeface="+mj-ea"/>
              <a:ea typeface="+mj-ea"/>
              <a:cs typeface="+mj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dirty="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6"/>
    </mc:Choice>
    <mc:Fallback xmlns="">
      <p:transition spd="slow" advTm="737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0" y="1354455"/>
            <a:ext cx="4413885" cy="555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6822" y="94242"/>
            <a:ext cx="4450080" cy="7645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量子神经网络的优势与挑战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140" y="1354455"/>
            <a:ext cx="6096000" cy="495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量子神经网络相较于传统网络的优势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：</a:t>
            </a:r>
            <a:endParaRPr lang="en-US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6240" y="1791372"/>
            <a:ext cx="51028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并行计算能力</a:t>
            </a:r>
            <a:endParaRPr lang="zh-CN" altLang="en-US" sz="2000" dirty="0"/>
          </a:p>
          <a:p>
            <a:pPr marL="285750" indent="-285750" algn="ctr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复杂特征提取</a:t>
            </a:r>
            <a:endParaRPr lang="zh-CN" altLang="en-US" sz="2000" dirty="0"/>
          </a:p>
          <a:p>
            <a:pPr marL="285750" indent="-285750" algn="ctr" fontAlgn="auto">
              <a:lnSpc>
                <a:spcPct val="200000"/>
              </a:lnSpc>
              <a:buFont typeface="Wingdings" panose="05000000000000000000" charset="0"/>
              <a:buChar char="n"/>
            </a:pP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C9FC87-1EFE-72B5-462A-475176EB98A3}"/>
              </a:ext>
            </a:extLst>
          </p:cNvPr>
          <p:cNvSpPr/>
          <p:nvPr/>
        </p:nvSpPr>
        <p:spPr>
          <a:xfrm>
            <a:off x="349249" y="4260551"/>
            <a:ext cx="4413885" cy="555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量子神经网络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所面临的挑战</a:t>
            </a:r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30DFD-1E1D-963B-D3EC-BB35E2DADB17}"/>
              </a:ext>
            </a:extLst>
          </p:cNvPr>
          <p:cNvSpPr txBox="1"/>
          <p:nvPr/>
        </p:nvSpPr>
        <p:spPr>
          <a:xfrm>
            <a:off x="4136240" y="4166309"/>
            <a:ext cx="5102860" cy="12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量子算法过于复杂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  <a:p>
            <a:pPr marL="285750" indent="-285750" algn="ctr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量子比特数量有限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6"/>
    </mc:Choice>
    <mc:Fallback xmlns="">
      <p:transition spd="slow" advTm="737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53788" y="5276905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24714" y="2015719"/>
            <a:ext cx="79425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敬请各位同学老师批评指正！</a:t>
            </a:r>
            <a:endParaRPr lang="en-US" altLang="zh-CN"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056788" y="3012614"/>
            <a:ext cx="10078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44059" y="3240068"/>
            <a:ext cx="3103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000" b="1" spc="300" dirty="0">
                <a:solidFill>
                  <a:srgbClr val="163167"/>
                </a:solidFill>
                <a:latin typeface="+mj-ea"/>
                <a:ea typeface="+mj-ea"/>
                <a:sym typeface="+mn-ea"/>
              </a:rPr>
              <a:t>量子卷积层的具体实现</a:t>
            </a:r>
            <a:endParaRPr lang="en-US" altLang="zh-CN" sz="2000" spc="300" dirty="0">
              <a:latin typeface="+mj-ea"/>
              <a:ea typeface="+mj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550545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35" y="1007745"/>
            <a:ext cx="1059180" cy="99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46" y="1083118"/>
            <a:ext cx="2976331" cy="1016944"/>
          </a:xfrm>
          <a:prstGeom prst="rect">
            <a:avLst/>
          </a:prstGeom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C959DD-A3BA-5680-DEA6-8A070AB1B3DE}"/>
              </a:ext>
            </a:extLst>
          </p:cNvPr>
          <p:cNvSpPr/>
          <p:nvPr/>
        </p:nvSpPr>
        <p:spPr>
          <a:xfrm flipH="1">
            <a:off x="4265323" y="4511350"/>
            <a:ext cx="45719" cy="729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85A851-9BA4-CD30-BDF7-0D37E4C71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43284"/>
              </p:ext>
            </p:extLst>
          </p:nvPr>
        </p:nvGraphicFramePr>
        <p:xfrm>
          <a:off x="4408761" y="4424487"/>
          <a:ext cx="4907432" cy="90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小组成员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杜雅然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吴之翔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杨晓琦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余希源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2025/04/02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>
            <a:off x="0" y="550545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13762" y="491266"/>
            <a:ext cx="1364476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grpSp>
        <p:nvGrpSpPr>
          <p:cNvPr id="200" name="组合 199"/>
          <p:cNvGrpSpPr/>
          <p:nvPr/>
        </p:nvGrpSpPr>
        <p:grpSpPr>
          <a:xfrm>
            <a:off x="4825700" y="665209"/>
            <a:ext cx="398834" cy="360000"/>
            <a:chOff x="4753407" y="628651"/>
            <a:chExt cx="398834" cy="360000"/>
          </a:xfrm>
          <a:solidFill>
            <a:schemeClr val="accent1"/>
          </a:solidFill>
        </p:grpSpPr>
        <p:sp>
          <p:nvSpPr>
            <p:cNvPr id="197" name="矩形 196"/>
            <p:cNvSpPr/>
            <p:nvPr/>
          </p:nvSpPr>
          <p:spPr>
            <a:xfrm>
              <a:off x="5055437" y="628651"/>
              <a:ext cx="9680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4904422" y="718651"/>
              <a:ext cx="9680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4753407" y="763651"/>
              <a:ext cx="96804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flipH="1">
            <a:off x="6967467" y="665209"/>
            <a:ext cx="398834" cy="360000"/>
            <a:chOff x="4753407" y="628651"/>
            <a:chExt cx="398834" cy="360000"/>
          </a:xfrm>
          <a:solidFill>
            <a:schemeClr val="accent1"/>
          </a:solidFill>
        </p:grpSpPr>
        <p:sp>
          <p:nvSpPr>
            <p:cNvPr id="202" name="矩形 201"/>
            <p:cNvSpPr/>
            <p:nvPr/>
          </p:nvSpPr>
          <p:spPr>
            <a:xfrm>
              <a:off x="5055437" y="628651"/>
              <a:ext cx="9680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4904422" y="718651"/>
              <a:ext cx="9680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753407" y="763651"/>
              <a:ext cx="96804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5485" y="1951355"/>
            <a:ext cx="5701030" cy="2467610"/>
            <a:chOff x="7320" y="2515"/>
            <a:chExt cx="8978" cy="3886"/>
          </a:xfrm>
        </p:grpSpPr>
        <p:grpSp>
          <p:nvGrpSpPr>
            <p:cNvPr id="6" name="组合 5"/>
            <p:cNvGrpSpPr/>
            <p:nvPr>
              <p:custDataLst>
                <p:tags r:id="rId2"/>
              </p:custDataLst>
            </p:nvPr>
          </p:nvGrpSpPr>
          <p:grpSpPr>
            <a:xfrm>
              <a:off x="7320" y="2515"/>
              <a:ext cx="6579" cy="1134"/>
              <a:chOff x="1066602" y="1989438"/>
              <a:chExt cx="4177478" cy="720000"/>
            </a:xfrm>
          </p:grpSpPr>
          <p:sp>
            <p:nvSpPr>
              <p:cNvPr id="7" name="文本框 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013200" y="2118606"/>
                <a:ext cx="3230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量子卷积层的工作原理</a:t>
                </a:r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>
              <p:custDataLst>
                <p:tags r:id="rId3"/>
              </p:custDataLst>
            </p:nvPr>
          </p:nvGrpSpPr>
          <p:grpSpPr>
            <a:xfrm>
              <a:off x="7320" y="3885"/>
              <a:ext cx="8979" cy="1134"/>
              <a:chOff x="1066602" y="1989438"/>
              <a:chExt cx="5701478" cy="720000"/>
            </a:xfrm>
          </p:grpSpPr>
          <p:sp>
            <p:nvSpPr>
              <p:cNvPr id="21" name="文本框 2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013200" y="2118606"/>
                <a:ext cx="47548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0"/>
                    <a:sym typeface="+mn-ea"/>
                  </a:rPr>
                  <a:t>在完整网络结构中分析量子卷积层</a:t>
                </a:r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8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4"/>
              </p:custDataLst>
            </p:nvPr>
          </p:nvGrpSpPr>
          <p:grpSpPr>
            <a:xfrm>
              <a:off x="7320" y="5267"/>
              <a:ext cx="7539" cy="1134"/>
              <a:chOff x="1066602" y="1989438"/>
              <a:chExt cx="4787078" cy="720000"/>
            </a:xfrm>
          </p:grpSpPr>
          <p:sp>
            <p:nvSpPr>
              <p:cNvPr id="24" name="文本框 23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13200" y="2118606"/>
                <a:ext cx="38404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r>
                  <a:rPr lang="en-US" sz="2400" b="1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0"/>
                    <a:sym typeface="+mn-ea"/>
                  </a:rPr>
                  <a:t>量子神经网络的优势与挑战</a:t>
                </a:r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946" y="1126728"/>
            <a:ext cx="2872534" cy="523219"/>
          </a:xfrm>
          <a:prstGeom prst="rect">
            <a:avLst/>
          </a:prstGeom>
          <a:noFill/>
        </p:spPr>
        <p:txBody>
          <a:bodyPr wrap="square" lIns="180000" tIns="0" rIns="90000" bIns="0" anchor="ctr" anchorCtr="0">
            <a:noAutofit/>
          </a:bodyPr>
          <a:lstStyle/>
          <a:p>
            <a:pPr>
              <a:lnSpc>
                <a:spcPct val="125000"/>
              </a:lnSpc>
            </a:pPr>
            <a:endParaRPr lang="en-US" altLang="zh-CN" sz="2200" b="1" i="0" u="none" strike="noStrike" baseline="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85" y="1325245"/>
            <a:ext cx="7185025" cy="3362960"/>
          </a:xfrm>
          <a:prstGeom prst="rect">
            <a:avLst/>
          </a:prstGeom>
          <a:noFill/>
          <a:ln>
            <a:solidFill>
              <a:srgbClr val="183368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498600" y="1427480"/>
            <a:ext cx="7366000" cy="342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98600" y="5016500"/>
            <a:ext cx="89103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编码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：输入数据通过</a:t>
            </a:r>
            <a:r>
              <a:rPr lang="en-US" altLang="zh-CN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Hadamard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门</a:t>
            </a:r>
            <a:r>
              <a:rPr lang="en-US" altLang="zh-CN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(H)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和旋转门</a:t>
            </a:r>
            <a:r>
              <a:rPr lang="en-US" altLang="zh-CN" sz="2000" i="1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</a:t>
            </a:r>
            <a:r>
              <a:rPr lang="en-US" altLang="zh-CN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en-US" altLang="zh-CN" sz="2000" i="1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xi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​</a:t>
            </a:r>
            <a:r>
              <a:rPr lang="en-US" altLang="zh-CN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进行量子态编码。</a:t>
            </a:r>
            <a:endParaRPr lang="zh-CN" altLang="en-US" sz="2000" b="0" i="0" dirty="0">
              <a:solidFill>
                <a:srgbClr val="06060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纠缠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：编码后的量子比特通过一系列量子门操作进行纠缠。</a:t>
            </a:r>
            <a:endParaRPr lang="zh-CN" altLang="en-US" sz="2000" b="0" i="0" dirty="0">
              <a:solidFill>
                <a:srgbClr val="060607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测量</a:t>
            </a:r>
            <a:r>
              <a:rPr lang="zh-CN" altLang="en-US" sz="2000" dirty="0">
                <a:solidFill>
                  <a:srgbClr val="06060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：纠缠态经过测量，结果用于进一步的量子计算或经典数据处理。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80" y="2103120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522085" y="3922395"/>
            <a:ext cx="179705" cy="512445"/>
          </a:xfrm>
          <a:prstGeom prst="rect">
            <a:avLst/>
          </a:prstGeom>
          <a:solidFill>
            <a:srgbClr val="D8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01790" y="3952240"/>
            <a:ext cx="716280" cy="40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280910" y="2466340"/>
            <a:ext cx="967740" cy="1595120"/>
          </a:xfrm>
          <a:prstGeom prst="rect">
            <a:avLst/>
          </a:prstGeom>
          <a:solidFill>
            <a:schemeClr val="bg1"/>
          </a:solidFill>
          <a:ln w="19050">
            <a:solidFill>
              <a:srgbClr val="1D8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14895" y="2666365"/>
            <a:ext cx="972820" cy="1604645"/>
          </a:xfrm>
          <a:prstGeom prst="rect">
            <a:avLst/>
          </a:prstGeom>
          <a:solidFill>
            <a:srgbClr val="1D8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79360" y="2938780"/>
            <a:ext cx="967740" cy="1595120"/>
          </a:xfrm>
          <a:prstGeom prst="rect">
            <a:avLst/>
          </a:prstGeom>
          <a:solidFill>
            <a:schemeClr val="bg1"/>
          </a:solidFill>
          <a:ln w="19050">
            <a:solidFill>
              <a:srgbClr val="1D8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6492240" y="4237990"/>
            <a:ext cx="1102995" cy="635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334250" y="4271010"/>
            <a:ext cx="225425" cy="111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210425" y="3634740"/>
            <a:ext cx="198120" cy="190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82470" y="468820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+mn-lt"/>
                <a:cs typeface="+mn-lt"/>
                <a:sym typeface="+mn-ea"/>
              </a:rPr>
              <a:t>QConv</a:t>
            </a:r>
            <a:r>
              <a:rPr lang="zh-CN" altLang="en-US" sz="16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的完整电路图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3"/>
    </mc:Choice>
    <mc:Fallback xmlns="">
      <p:transition spd="slow" advTm="504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915" y="1200150"/>
            <a:ext cx="3422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+mj-lt"/>
                <a:ea typeface="+mj-lt"/>
                <a:cs typeface="+mj-lt"/>
              </a:rPr>
              <a:t>1.1 </a:t>
            </a:r>
            <a:r>
              <a:rPr lang="zh-CN" altLang="en-US" sz="2000" b="1" dirty="0">
                <a:solidFill>
                  <a:srgbClr val="000000"/>
                </a:solidFill>
                <a:latin typeface="+mj-lt"/>
                <a:ea typeface="+mj-lt"/>
                <a:cs typeface="+mj-lt"/>
                <a:sym typeface="+mn-ea"/>
              </a:rPr>
              <a:t>编码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+mj-lt"/>
                <a:cs typeface="+mj-lt"/>
                <a:sym typeface="+mn-ea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+mj-lt"/>
                <a:ea typeface="+mj-lt"/>
                <a:cs typeface="+mj-lt"/>
                <a:sym typeface="+mn-ea"/>
              </a:rPr>
              <a:t>角度编码原理</a:t>
            </a:r>
            <a:endParaRPr lang="en-US" sz="2000" b="1" dirty="0">
              <a:latin typeface="+mj-lt"/>
              <a:ea typeface="+mj-lt"/>
              <a:cs typeface="+mj-lt"/>
            </a:endParaRPr>
          </a:p>
          <a:p>
            <a:endParaRPr lang="en-US" altLang="zh-CN" sz="2000" b="1">
              <a:latin typeface="+mj-lt"/>
              <a:ea typeface="+mj-lt"/>
              <a:cs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30" y="1960245"/>
            <a:ext cx="5971540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206750" y="556387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dirty="0">
                <a:ea typeface="+mn-lt"/>
                <a:cs typeface="+mn-lt"/>
                <a:sym typeface="+mn-ea"/>
              </a:rPr>
              <a:t>从经典数据到量子态的量子线路图</a:t>
            </a:r>
            <a:endParaRPr lang="zh-CN" altLang="en-US" sz="1600" dirty="0">
              <a:ea typeface="+mn-lt"/>
              <a:cs typeface="+mn-lt"/>
            </a:endParaRPr>
          </a:p>
          <a:p>
            <a:pPr algn="ctr"/>
            <a:endParaRPr lang="zh-CN" altLang="en-US" sz="1600" dirty="0"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3"/>
    </mc:Choice>
    <mc:Fallback xmlns="">
      <p:transition spd="slow" advTm="504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2237740"/>
            <a:ext cx="2431415" cy="26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915" y="1200150"/>
            <a:ext cx="435673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>
                <a:latin typeface="+mj-lt"/>
                <a:ea typeface="+mj-lt"/>
                <a:cs typeface="+mj-lt"/>
              </a:rPr>
              <a:t>1.1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角度编码数据预处理</a:t>
            </a:r>
            <a:endParaRPr lang="en-US" altLang="zh-CN" sz="2000" b="1">
              <a:latin typeface="+mj-lt"/>
              <a:ea typeface="+mj-lt"/>
              <a:cs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7400" y="1917700"/>
                <a:ext cx="10507345" cy="22828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r>
                  <a:rPr lang="en-US" altLang="zh-CN" sz="2000" dirty="0">
                    <a:sym typeface="+mn-ea"/>
                  </a:rPr>
                  <a:t>      </a:t>
                </a:r>
                <a:r>
                  <a:rPr lang="zh-CN" altLang="en-US" sz="2000" dirty="0">
                    <a:sym typeface="+mn-ea"/>
                  </a:rPr>
                  <a:t>为了确保输入数据的数值覆盖整个旋转空间（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−180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sz="2000" dirty="0">
                    <a:sym typeface="+mn-ea"/>
                  </a:rPr>
                  <a:t>），提高量子态的区分度，我们使用以下策略对输入数据进行预处理。</a:t>
                </a:r>
              </a:p>
              <a:p>
                <a:endParaRPr lang="zh-CN" altLang="en-US" sz="2000" dirty="0">
                  <a:sym typeface="+mn-ea"/>
                </a:endParaRPr>
              </a:p>
              <a:p>
                <a:endParaRPr lang="zh-CN" altLang="en-US" sz="2000" dirty="0">
                  <a:sym typeface="+mn-ea"/>
                </a:endParaRPr>
              </a:p>
              <a:p>
                <a:endParaRPr lang="zh-CN" altLang="en-US" sz="2000" dirty="0">
                  <a:sym typeface="+mn-ea"/>
                </a:endParaRPr>
              </a:p>
              <a:p>
                <a:r>
                  <a:rPr lang="zh-CN" altLang="en-US" sz="2000" dirty="0">
                    <a:sym typeface="+mn-ea"/>
                  </a:rPr>
                  <a:t>假设图像数据为：</a:t>
                </a:r>
                <a:endParaRPr lang="en-US" altLang="zh-CN" sz="2000" dirty="0"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917700"/>
                <a:ext cx="10507345" cy="22828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5104130" y="2684780"/>
            <a:ext cx="1983740" cy="61023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300" imgH="215900" progId="Equation.KSEE3">
                  <p:embed/>
                </p:oleObj>
              </mc:Choice>
              <mc:Fallback>
                <p:oleObj r:id="rId8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0295" y="3562985"/>
            <a:ext cx="2187575" cy="101219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1078230" y="4759960"/>
          <a:ext cx="99441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编码方法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结果（旋转角度）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布洛赫球旋转角度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不乘以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[0.1,0.5,0.8,1.0]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仅旋转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5.7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°、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28.6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°、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45.8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°、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57.3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°（很小）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乘以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π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[0.31,1.57,2.51,3.14]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旋转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°、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°、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144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°、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°（更显著）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78230" y="6036310"/>
            <a:ext cx="9944735" cy="772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bg1"/>
                </a:solidFill>
                <a:sym typeface="+mn-ea"/>
              </a:rPr>
              <a:t>由此可以看出，编码后，量子态的分布更充分，模型的特征提取能力增强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。</a:t>
            </a:r>
            <a:endParaRPr lang="zh-CN" altLang="zh-CN" sz="2000" b="1" dirty="0">
              <a:solidFill>
                <a:schemeClr val="bg1"/>
              </a:solidFill>
            </a:endParaRP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3"/>
    </mc:Choice>
    <mc:Fallback xmlns="">
      <p:transition spd="slow" advTm="504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915" y="1200150"/>
            <a:ext cx="435673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>
                <a:latin typeface="+mj-lt"/>
                <a:ea typeface="+mj-lt"/>
                <a:cs typeface="+mj-lt"/>
              </a:rPr>
              <a:t>1.1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加旋转门</a:t>
            </a:r>
            <a:endParaRPr lang="en-US" altLang="zh-CN" sz="2000" b="1">
              <a:latin typeface="+mj-lt"/>
              <a:ea typeface="+mj-lt"/>
              <a:cs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3633" y="1885315"/>
            <a:ext cx="9944735" cy="88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ym typeface="+mn-ea"/>
              </a:rPr>
              <a:t>        </a:t>
            </a:r>
            <a:r>
              <a:rPr lang="zh-CN" altLang="en-US" sz="2000" dirty="0">
                <a:sym typeface="+mn-ea"/>
              </a:rPr>
              <a:t>通过调整</a:t>
            </a:r>
            <a:r>
              <a:rPr lang="en-US" altLang="zh-CN" sz="2000" dirty="0">
                <a:sym typeface="+mn-ea"/>
              </a:rPr>
              <a:t>Rx(θ), Ry(θ), Rz(θ)</a:t>
            </a:r>
            <a:r>
              <a:rPr lang="zh-CN" altLang="en-US" sz="2000" dirty="0">
                <a:sym typeface="+mn-ea"/>
              </a:rPr>
              <a:t>等旋转门的参数</a:t>
            </a:r>
            <a:r>
              <a:rPr lang="en-US" altLang="zh-CN" sz="2000" dirty="0">
                <a:sym typeface="+mn-ea"/>
              </a:rPr>
              <a:t>θ</a:t>
            </a:r>
            <a:r>
              <a:rPr lang="zh-CN" altLang="en-US" sz="2000" dirty="0">
                <a:sym typeface="+mn-ea"/>
              </a:rPr>
              <a:t>，经典数据被编码成量子比特的旋转角度，每一个数据点对应一个特定的旋转角度。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40" y="3148330"/>
            <a:ext cx="4084320" cy="1104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3"/>
    </mc:Choice>
    <mc:Fallback xmlns="">
      <p:transition spd="slow" advTm="504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526780" y="1520825"/>
            <a:ext cx="3411855" cy="4835525"/>
          </a:xfrm>
          <a:prstGeom prst="rect">
            <a:avLst/>
          </a:prstGeom>
          <a:solidFill>
            <a:schemeClr val="bg1"/>
          </a:solidFill>
          <a:ln w="19050">
            <a:solidFill>
              <a:srgbClr val="163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92770" y="1276350"/>
            <a:ext cx="3411855" cy="4835525"/>
          </a:xfrm>
          <a:prstGeom prst="rect">
            <a:avLst/>
          </a:prstGeom>
          <a:solidFill>
            <a:schemeClr val="bg1"/>
          </a:solidFill>
          <a:ln w="19050">
            <a:solidFill>
              <a:srgbClr val="1631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915" y="1200150"/>
            <a:ext cx="435673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>
                <a:latin typeface="+mj-lt"/>
                <a:ea typeface="+mj-lt"/>
                <a:cs typeface="+mj-lt"/>
              </a:rPr>
              <a:t>1.1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量子态编码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角度编码原理</a:t>
            </a:r>
            <a:endParaRPr lang="en-US" altLang="zh-CN" sz="2000" b="1">
              <a:latin typeface="+mj-lt"/>
              <a:ea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0420" y="1908810"/>
            <a:ext cx="6096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在利用单比特的</a:t>
            </a:r>
            <a:r>
              <a:rPr lang="en-US" altLang="zh-CN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 </a:t>
            </a:r>
            <a:r>
              <a:rPr lang="zh-CN" altLang="en-US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轴旋转门的情况下，我们可以指定角编码为一种幺正变换</a:t>
            </a:r>
            <a:r>
              <a:rPr lang="en-US" altLang="zh-CN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</a:p>
          <a:p>
            <a:pPr indent="0" fontAlgn="auto">
              <a:lnSpc>
                <a:spcPct val="120000"/>
              </a:lnSpc>
            </a:pPr>
            <a:endParaRPr lang="en-US" altLang="zh-CN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endParaRPr lang="en-US" altLang="zh-CN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其中，</a:t>
            </a:r>
          </a:p>
          <a:p>
            <a:pPr indent="0" fontAlgn="auto">
              <a:lnSpc>
                <a:spcPct val="120000"/>
              </a:lnSpc>
            </a:pPr>
            <a:endParaRPr lang="zh-CN" altLang="en-US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endParaRPr lang="zh-CN" altLang="en-US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endParaRPr lang="zh-CN" altLang="en-US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由Y轴旋转门的公式：</a:t>
            </a:r>
          </a:p>
          <a:p>
            <a:pPr indent="0" fontAlgn="auto">
              <a:lnSpc>
                <a:spcPct val="120000"/>
              </a:lnSpc>
            </a:pPr>
            <a:endParaRPr lang="zh-CN" altLang="en-US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endParaRPr lang="zh-CN" altLang="en-US" sz="2000" dirty="0">
              <a:solidFill>
                <a:srgbClr val="06060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6060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可得出：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l="29616" t="60224" r="37532" b="6234"/>
          <a:stretch>
            <a:fillRect/>
          </a:stretch>
        </p:blipFill>
        <p:spPr>
          <a:xfrm>
            <a:off x="8526780" y="1553845"/>
            <a:ext cx="2738755" cy="1733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88070" y="350774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import math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qc = QuantumCircuit(3)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qc.ry(0, 0)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qc.ry(2*math.pi/4, 1)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qc.ry(2*math.pi/2, 2)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qc.draw()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045" y="2738755"/>
            <a:ext cx="2575560" cy="8515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95" y="3673475"/>
            <a:ext cx="3932555" cy="10807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250" y="4633595"/>
            <a:ext cx="4813300" cy="9956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0930" y="5775325"/>
            <a:ext cx="2256155" cy="6565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3"/>
    </mc:Choice>
    <mc:Fallback xmlns="">
      <p:transition spd="slow" advTm="504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915" y="1200150"/>
            <a:ext cx="3422015" cy="471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>
                <a:latin typeface="+mj-lt"/>
                <a:ea typeface="+mj-lt"/>
                <a:cs typeface="+mj-lt"/>
              </a:rPr>
              <a:t>1.1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参数化卷积核</a:t>
            </a:r>
            <a:endParaRPr lang="en-US" sz="2000" dirty="0"/>
          </a:p>
          <a:p>
            <a:endParaRPr lang="en-US" sz="2000" b="1" dirty="0">
              <a:latin typeface="+mj-lt"/>
              <a:ea typeface="+mj-lt"/>
              <a:cs typeface="+mj-lt"/>
            </a:endParaRPr>
          </a:p>
          <a:p>
            <a:endParaRPr lang="en-US" altLang="zh-CN" sz="2000" b="1">
              <a:latin typeface="+mj-lt"/>
              <a:ea typeface="+mj-lt"/>
              <a:cs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364616" y="1002697"/>
                <a:ext cx="2474843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616" y="1002697"/>
                <a:ext cx="2474843" cy="669029"/>
              </a:xfrm>
              <a:prstGeom prst="rect">
                <a:avLst/>
              </a:prstGeom>
              <a:blipFill rotWithShape="1">
                <a:blip r:embed="rId4"/>
                <a:stretch>
                  <a:fillRect l="-21" t="-5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8195" y="1855470"/>
                <a:ext cx="5922010" cy="38271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 fontAlgn="auto">
                  <a:lnSpc>
                    <a:spcPct val="120000"/>
                  </a:lnSpc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利用局部量子门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、</m:t>
                    </m:r>
                  </m:oMath>
                </a14:m>
                <a:br>
                  <a:rPr lang="zh-CN" altLang="en-US" sz="2000" i="1">
                    <a:latin typeface="Cambria Math" panose="02040503050406030204" pitchFamily="18" charset="0"/>
                    <a:ea typeface="MS Mincho" panose="02020609040205080304" charset="-128"/>
                    <a:cs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来实现参数化卷积核，它们分别绕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轴、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Y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轴、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Z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轴旋转量子比特的态矢量，各门对应的矩阵表示如下：</a:t>
                </a:r>
              </a:p>
              <a:p>
                <a:pPr indent="0" fontAlgn="auto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旋转门：</a:t>
                </a:r>
              </a:p>
              <a:p>
                <a:pPr indent="0" fontAlgn="auto">
                  <a:lnSpc>
                    <a:spcPct val="120000"/>
                  </a:lnSpc>
                </a:pPr>
                <a:endParaRPr lang="zh-CN" altLang="en-US" sz="2000" i="1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:endParaRPr lang="zh-CN" altLang="en-US" sz="2000" i="1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旋转门：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:endParaRPr lang="en-US" altLang="zh-CN" sz="2000" i="1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:endParaRPr lang="en-US" altLang="zh-CN" sz="2000" i="1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  <a:p>
                <a:pPr indent="0" fontAlgn="auto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旋转门：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" y="1855470"/>
                <a:ext cx="5922010" cy="38271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425" y="3057525"/>
            <a:ext cx="3456305" cy="9264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740" y="4251325"/>
            <a:ext cx="3185795" cy="10515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780" y="5369560"/>
            <a:ext cx="2601595" cy="1046480"/>
          </a:xfrm>
          <a:prstGeom prst="rect">
            <a:avLst/>
          </a:prstGeom>
        </p:spPr>
      </p:pic>
      <p:pic>
        <p:nvPicPr>
          <p:cNvPr id="3074" name="Picture 2" descr="请添加图片描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1009650"/>
            <a:ext cx="6258560" cy="502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3"/>
    </mc:Choice>
    <mc:Fallback xmlns="">
      <p:transition spd="slow" advTm="504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136822" y="297442"/>
            <a:ext cx="4450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  <a:sym typeface="+mn-ea"/>
              </a:rPr>
              <a:t>量子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量子卷积层的工作原理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spect="1"/>
          </p:cNvSpPr>
          <p:nvPr/>
        </p:nvSpPr>
        <p:spPr>
          <a:xfrm>
            <a:off x="1148957" y="1737360"/>
            <a:ext cx="9850906" cy="95915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tIns="108000" rIns="108000" bIns="108000" rtlCol="0" anchor="ctr" anchorCtr="0">
            <a:no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CNOT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门（受控非门）、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CZ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门（受控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门）等纠缠门来捕获像素间的</a:t>
            </a:r>
            <a:r>
              <a:rPr lang="zh-CN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的关联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类似于经典卷积中卷积核的“滑动”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kumimoji="1"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1176655"/>
            <a:ext cx="6258560" cy="1156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000" b="1">
                <a:latin typeface="+mj-lt"/>
                <a:ea typeface="+mj-lt"/>
                <a:cs typeface="+mj-lt"/>
                <a:sym typeface="+mn-ea"/>
              </a:rPr>
              <a:t>1.2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量子纠缠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纠缠门</a:t>
            </a:r>
            <a:endParaRPr lang="en-US" sz="2000" dirty="0"/>
          </a:p>
          <a:p>
            <a:endParaRPr lang="en-US" sz="2000" dirty="0"/>
          </a:p>
          <a:p>
            <a:endParaRPr lang="en-US" sz="2000" b="1" dirty="0">
              <a:latin typeface="+mj-lt"/>
              <a:ea typeface="+mj-lt"/>
              <a:cs typeface="+mj-lt"/>
            </a:endParaRPr>
          </a:p>
          <a:p>
            <a:endParaRPr lang="en-US" altLang="en-US" sz="2000" b="1" dirty="0">
              <a:latin typeface="+mj-lt"/>
              <a:ea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3318510"/>
            <a:ext cx="2905125" cy="1365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48715" y="2919730"/>
            <a:ext cx="6194425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CNOT</a:t>
            </a:r>
            <a:r>
              <a:rPr lang="zh-CN" altLang="en-US" sz="2000" b="1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门矩阵：</a:t>
            </a:r>
            <a:r>
              <a:rPr lang="en-US" altLang="zh-CN" sz="2000" b="1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</a:p>
          <a:p>
            <a:endParaRPr lang="zh-CN" altLang="en-US" sz="2000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000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当控制位为</a:t>
            </a:r>
            <a:r>
              <a:rPr lang="en-US" altLang="zh-CN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|0&gt;</a:t>
            </a:r>
            <a:r>
              <a:rPr lang="zh-CN" altLang="en-US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时（对应前两个行列），目标位不变。</a:t>
            </a:r>
            <a:r>
              <a:rPr lang="en-US" altLang="zh-CN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indent="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当控制位为</a:t>
            </a:r>
            <a:r>
              <a:rPr lang="en-US" altLang="zh-CN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|1&gt;</a:t>
            </a:r>
            <a:r>
              <a:rPr lang="zh-CN" altLang="en-US" sz="2000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时（对应后两个行列），目标位被翻转。</a:t>
            </a:r>
            <a:endParaRPr lang="zh-CN" altLang="en-US" sz="2000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6060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5" y="2919730"/>
            <a:ext cx="3550285" cy="2367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0165" y="551116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CNOT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实现纠缠门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71905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3,&quot;left&quot;:255.55,&quot;top&quot;:153.65,&quot;width&quot;:448.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3,&quot;left&quot;:255.55,&quot;top&quot;:153.65,&quot;width&quot;:448.9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82*110"/>
  <p:tag name="TABLE_ENDDRAG_RECT" val="144*362*783*1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99858267716536,&quot;left&quot;:51.41905511811028,&quot;top&quot;:156.50141732283464,&quot;width&quot;:856.95590551181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71905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99858267716536,&quot;left&quot;:51.41905511811028,&quot;top&quot;:156.50141732283464,&quot;width&quot;:856.955905511811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99858267716536,&quot;left&quot;:51.41905511811028,&quot;top&quot;:156.50141732283464,&quot;width&quot;:856.955905511811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99858267716536,&quot;left&quot;:51.41905511811028,&quot;top&quot;:156.50141732283464,&quot;width&quot;:856.955905511811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99858267716536,&quot;left&quot;:51.41905511811028,&quot;top&quot;:156.50141732283464,&quot;width&quot;:856.955905511811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99858267716536,&quot;left&quot;:51.41905511811028,&quot;top&quot;:156.50141732283464,&quot;width&quot;:856.955905511811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7190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3,&quot;left&quot;:255.55,&quot;top&quot;:153.65,&quot;width&quot;:448.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3,&quot;left&quot;:255.55,&quot;top&quot;:153.65,&quot;width&quot;:448.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3,&quot;left&quot;:255.55,&quot;top&quot;:153.65,&quot;width&quot;:448.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3,&quot;left&quot;:255.55,&quot;top&quot;:153.65,&quot;width&quot;:448.9}"/>
</p:tagLst>
</file>

<file path=ppt/theme/theme1.xml><?xml version="1.0" encoding="utf-8"?>
<a:theme xmlns:a="http://schemas.openxmlformats.org/drawingml/2006/main" name="Office 主题​​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16316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1533</Words>
  <Application>Microsoft Office PowerPoint</Application>
  <PresentationFormat>宽屏</PresentationFormat>
  <Paragraphs>228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PingFang SC</vt:lpstr>
      <vt:lpstr>等线</vt:lpstr>
      <vt:lpstr>华文中宋</vt:lpstr>
      <vt:lpstr>宋体</vt:lpstr>
      <vt:lpstr>微软雅黑</vt:lpstr>
      <vt:lpstr>微软雅黑 Light</vt:lpstr>
      <vt:lpstr>Arial</vt:lpstr>
      <vt:lpstr>Cambria Math</vt:lpstr>
      <vt:lpstr>Times New Roman</vt:lpstr>
      <vt:lpstr>Wingdings</vt:lpstr>
      <vt:lpstr>Office 主题​​</vt:lpstr>
      <vt:lpstr>1_Office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迪 杨</cp:lastModifiedBy>
  <cp:revision>72</cp:revision>
  <dcterms:created xsi:type="dcterms:W3CDTF">2023-06-03T08:58:00Z</dcterms:created>
  <dcterms:modified xsi:type="dcterms:W3CDTF">2025-04-01T07:50:00Z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5C66475E01A5426CBD9FE3250D7F365F_13</vt:lpwstr>
  </property>
  <property fmtid="{D5CDD505-2E9C-101B-9397-08002B2CF9AE}" pid="3" name="KSOProductBuildVer">
    <vt:lpwstr>2052-12.1.0.20305</vt:lpwstr>
  </property>
</Properties>
</file>