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6" r:id="rId2"/>
    <p:sldId id="297" r:id="rId3"/>
    <p:sldId id="332" r:id="rId4"/>
    <p:sldId id="334" r:id="rId5"/>
    <p:sldId id="292" r:id="rId6"/>
    <p:sldId id="306" r:id="rId7"/>
    <p:sldId id="309" r:id="rId8"/>
    <p:sldId id="308" r:id="rId9"/>
    <p:sldId id="333" r:id="rId10"/>
    <p:sldId id="319" r:id="rId11"/>
    <p:sldId id="317" r:id="rId12"/>
    <p:sldId id="335" r:id="rId13"/>
    <p:sldId id="336" r:id="rId14"/>
    <p:sldId id="337" r:id="rId15"/>
    <p:sldId id="338" r:id="rId16"/>
    <p:sldId id="339" r:id="rId17"/>
    <p:sldId id="340" r:id="rId18"/>
    <p:sldId id="341" r:id="rId19"/>
    <p:sldId id="342"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00"/>
    <a:srgbClr val="FFE699"/>
    <a:srgbClr val="3584CB"/>
    <a:srgbClr val="BDD7EE"/>
    <a:srgbClr val="BDFFFF"/>
    <a:srgbClr val="009592"/>
    <a:srgbClr val="D6CDE1"/>
    <a:srgbClr val="846AA6"/>
    <a:srgbClr val="92751A"/>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03" autoAdjust="0"/>
  </p:normalViewPr>
  <p:slideViewPr>
    <p:cSldViewPr snapToGrid="0">
      <p:cViewPr varScale="1">
        <p:scale>
          <a:sx n="88" d="100"/>
          <a:sy n="88" d="100"/>
        </p:scale>
        <p:origin x="14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201E1-78C6-475D-9E7E-D38AEC084168}" type="datetimeFigureOut">
              <a:rPr lang="en-US" smtClean="0"/>
              <a:t>6/16/2021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2188-7C9F-4C9C-BFDE-C387879ACF31}" type="slidenum">
              <a:rPr lang="en-US" smtClean="0"/>
              <a:t>‹#›</a:t>
            </a:fld>
            <a:endParaRPr lang="en-US"/>
          </a:p>
        </p:txBody>
      </p:sp>
    </p:spTree>
    <p:extLst>
      <p:ext uri="{BB962C8B-B14F-4D97-AF65-F5344CB8AC3E}">
        <p14:creationId xmlns:p14="http://schemas.microsoft.com/office/powerpoint/2010/main" val="210930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buFontTx/>
              <a:buNone/>
            </a:pPr>
            <a:r>
              <a:rPr lang="en-US" baseline="0" dirty="0"/>
              <a:t>Hi! My name is Yifan Yang. It is my great pleasure to present </a:t>
            </a:r>
            <a:r>
              <a:rPr lang="en-US" baseline="0" dirty="0" err="1"/>
              <a:t>SpZip</a:t>
            </a:r>
            <a:r>
              <a:rPr lang="en-US" baseline="0" dirty="0"/>
              <a:t>: Architectural Support for Effective Data Compression In Irregular Applications. This work is done in collaboration with Professor Joel Emer, and Professor Daniel Sanchez at MIT. </a:t>
            </a:r>
            <a:r>
              <a:rPr lang="en-US" u="none" dirty="0"/>
              <a:t>©</a:t>
            </a:r>
            <a:endParaRPr lang="en-US" baseline="0"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a:t>
            </a:fld>
            <a:endParaRPr lang="en-US"/>
          </a:p>
        </p:txBody>
      </p:sp>
    </p:spTree>
    <p:extLst>
      <p:ext uri="{BB962C8B-B14F-4D97-AF65-F5344CB8AC3E}">
        <p14:creationId xmlns:p14="http://schemas.microsoft.com/office/powerpoint/2010/main" val="371156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many more details in the full talk and paper, including DCL specification and examples, the programmable compressor design.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present additional evaluation results in the paper.</a:t>
            </a:r>
          </a:p>
        </p:txBody>
      </p:sp>
      <p:sp>
        <p:nvSpPr>
          <p:cNvPr id="4" name="灯片编号占位符 3"/>
          <p:cNvSpPr>
            <a:spLocks noGrp="1"/>
          </p:cNvSpPr>
          <p:nvPr>
            <p:ph type="sldNum" sz="quarter" idx="5"/>
          </p:nvPr>
        </p:nvSpPr>
        <p:spPr/>
        <p:txBody>
          <a:bodyPr/>
          <a:lstStyle/>
          <a:p>
            <a:fld id="{45982188-7C9F-4C9C-BFDE-C387879ACF31}" type="slidenum">
              <a:rPr lang="en-US" smtClean="0"/>
              <a:t>10</a:t>
            </a:fld>
            <a:endParaRPr lang="en-US"/>
          </a:p>
        </p:txBody>
      </p:sp>
    </p:spTree>
    <p:extLst>
      <p:ext uri="{BB962C8B-B14F-4D97-AF65-F5344CB8AC3E}">
        <p14:creationId xmlns:p14="http://schemas.microsoft.com/office/powerpoint/2010/main" val="251733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And I’m happy to take questions.</a:t>
            </a:r>
          </a:p>
        </p:txBody>
      </p:sp>
      <p:sp>
        <p:nvSpPr>
          <p:cNvPr id="4" name="灯片编号占位符 3"/>
          <p:cNvSpPr>
            <a:spLocks noGrp="1"/>
          </p:cNvSpPr>
          <p:nvPr>
            <p:ph type="sldNum" sz="quarter" idx="5"/>
          </p:nvPr>
        </p:nvSpPr>
        <p:spPr/>
        <p:txBody>
          <a:bodyPr/>
          <a:lstStyle/>
          <a:p>
            <a:fld id="{45982188-7C9F-4C9C-BFDE-C387879ACF31}" type="slidenum">
              <a:rPr lang="en-US" smtClean="0"/>
              <a:t>11</a:t>
            </a:fld>
            <a:endParaRPr lang="en-US"/>
          </a:p>
        </p:txBody>
      </p:sp>
    </p:spTree>
    <p:extLst>
      <p:ext uri="{BB962C8B-B14F-4D97-AF65-F5344CB8AC3E}">
        <p14:creationId xmlns:p14="http://schemas.microsoft.com/office/powerpoint/2010/main" val="330518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12</a:t>
            </a:fld>
            <a:endParaRPr lang="en-US"/>
          </a:p>
        </p:txBody>
      </p:sp>
    </p:spTree>
    <p:extLst>
      <p:ext uri="{BB962C8B-B14F-4D97-AF65-F5344CB8AC3E}">
        <p14:creationId xmlns:p14="http://schemas.microsoft.com/office/powerpoint/2010/main" val="61739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Irregular applications, like </a:t>
            </a:r>
            <a:r>
              <a:rPr lang="en-US" dirty="0"/>
              <a:t>©</a:t>
            </a:r>
            <a:r>
              <a:rPr lang="en-US" b="0" i="0" dirty="0">
                <a:effectLst/>
                <a:latin typeface="Arial" panose="020B0604020202020204" pitchFamily="34" charset="0"/>
              </a:rPr>
              <a:t> graph analytics and </a:t>
            </a:r>
            <a:r>
              <a:rPr lang="en-US" dirty="0"/>
              <a:t>©</a:t>
            </a:r>
            <a:r>
              <a:rPr lang="en-US" b="0" i="0" dirty="0">
                <a:effectLst/>
                <a:latin typeface="Arial" panose="020B0604020202020204" pitchFamily="34" charset="0"/>
              </a:rPr>
              <a:t> sparse linear algebra, are an increasingly important workload domain.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However</a:t>
            </a:r>
            <a:r>
              <a:rPr lang="en-US" dirty="0"/>
              <a:t>, irregular applications usually operate on large inputs that don’t fit on chip and have low compute intensity</a:t>
            </a:r>
            <a:r>
              <a:rPr lang="en-US"/>
              <a:t>.</a:t>
            </a:r>
            <a:r>
              <a:rPr lang="en-US" sz="1200"/>
              <a:t> </a:t>
            </a:r>
            <a:r>
              <a:rPr lang="en-US" sz="1200" dirty="0"/>
              <a:t>Therefore, they are memory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 Data compression is an attractive approach to alleviate this memory bottleneck.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Compression can reduce memory traffic if the application saturates memory bandwidth. If the application is memory latency bound, data compression could also improve performance by enabling a larger effective cache capacity.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overhead of software compression offsets the benefit of data compression</a:t>
            </a:r>
            <a:r>
              <a:rPr lang="en-US" sz="1200" dirty="0"/>
              <a:t>. </a:t>
            </a:r>
            <a:r>
              <a:rPr lang="en-US" dirty="0"/>
              <a:t>© </a:t>
            </a:r>
            <a:r>
              <a:rPr lang="en-US" sz="1200" dirty="0"/>
              <a:t>Practical support for compression requires hardware acceleration. </a:t>
            </a:r>
            <a:r>
              <a:rPr lang="en-US"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灯片编号占位符 3"/>
          <p:cNvSpPr>
            <a:spLocks noGrp="1"/>
          </p:cNvSpPr>
          <p:nvPr>
            <p:ph type="sldNum" sz="quarter" idx="5"/>
          </p:nvPr>
        </p:nvSpPr>
        <p:spPr/>
        <p:txBody>
          <a:bodyPr/>
          <a:lstStyle/>
          <a:p>
            <a:fld id="{45982188-7C9F-4C9C-BFDE-C387879ACF31}" type="slidenum">
              <a:rPr lang="en-US" smtClean="0"/>
              <a:t>2</a:t>
            </a:fld>
            <a:endParaRPr lang="en-US"/>
          </a:p>
        </p:txBody>
      </p:sp>
    </p:spTree>
    <p:extLst>
      <p:ext uri="{BB962C8B-B14F-4D97-AF65-F5344CB8AC3E}">
        <p14:creationId xmlns:p14="http://schemas.microsoft.com/office/powerpoint/2010/main" val="133295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SpZip’s</a:t>
            </a:r>
            <a:r>
              <a:rPr lang="en-US" dirty="0"/>
              <a:t> hardware has two unique features that differentiate it with prior work.</a:t>
            </a:r>
          </a:p>
          <a:p>
            <a:r>
              <a:rPr lang="en-US" dirty="0"/>
              <a:t>© First, the hardware offloads both the data access and decompression from the CPU core. © As we can see on the right, in order to get the data from the cyan array and perform computation, © the core need to access this three level data structure. This actually illustrates the memory access pattern in graph applications, where the blue and yellow arrays represent the graph adjacency matrix and the cyan array represents the vertex data. Suppose we introduce data compression to the yellow array at the middle, because it’s usually the largest data structure in the application ©</a:t>
            </a:r>
          </a:p>
        </p:txBody>
      </p:sp>
      <p:sp>
        <p:nvSpPr>
          <p:cNvPr id="4" name="灯片编号占位符 3"/>
          <p:cNvSpPr>
            <a:spLocks noGrp="1"/>
          </p:cNvSpPr>
          <p:nvPr>
            <p:ph type="sldNum" sz="quarter" idx="5"/>
          </p:nvPr>
        </p:nvSpPr>
        <p:spPr/>
        <p:txBody>
          <a:bodyPr/>
          <a:lstStyle/>
          <a:p>
            <a:fld id="{45982188-7C9F-4C9C-BFDE-C387879ACF31}" type="slidenum">
              <a:rPr lang="en-US" smtClean="0"/>
              <a:t>3</a:t>
            </a:fld>
            <a:endParaRPr lang="en-US"/>
          </a:p>
        </p:txBody>
      </p:sp>
    </p:spTree>
    <p:extLst>
      <p:ext uri="{BB962C8B-B14F-4D97-AF65-F5344CB8AC3E}">
        <p14:creationId xmlns:p14="http://schemas.microsoft.com/office/powerpoint/2010/main" val="1383452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an extra step of decompression happens after accessing it. This adds critical path latency and may degrade performance. © The </a:t>
            </a:r>
            <a:r>
              <a:rPr lang="en-US" dirty="0" err="1"/>
              <a:t>SpZip</a:t>
            </a:r>
            <a:r>
              <a:rPr lang="en-US" dirty="0"/>
              <a:t> specialized fetcher offloads the data access and decompression as a whole. © Therefore, the hardware could leverage decoupled execution to run ahead of the core. Both memory access and decompression latencies can be hidden. Prior compressed memory hierarchy systems didn’t exploit decoupled execution and are unable to hide decompression latency.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Second, the hardware is programmable so that </a:t>
            </a:r>
            <a:r>
              <a:rPr lang="en-US" dirty="0" err="1"/>
              <a:t>SpZip</a:t>
            </a:r>
            <a:r>
              <a:rPr lang="en-US" dirty="0"/>
              <a:t> can offload traversal and decompression of data structures in various applications and compression formats. This programmability differentiates </a:t>
            </a:r>
            <a:r>
              <a:rPr lang="en-US" dirty="0" err="1"/>
              <a:t>SpZip</a:t>
            </a:r>
            <a:r>
              <a:rPr lang="en-US" dirty="0"/>
              <a:t> with prior prefetchers, which only support a few predefined memory access patterns. © We identify a set of simple composable operators. These operators could be composed to construct a pipeline to express the traversal and decompression of different data structures in different formats. We call this the Dataflow Configuration Language (DCL). And the programmable hardware implements the DCL operator pipeline. © The example on the right is already presented in the form of DCL, with one access operator accessing one level in this data structure. A decompression operator decodes the middle level compressed data. Arbitrary composition of the DCL access and decompression operator allows us to express the traversal and decompression of data structures in various applications and compression formats. I will present more details of DCL next. ©</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4</a:t>
            </a:fld>
            <a:endParaRPr lang="en-US"/>
          </a:p>
        </p:txBody>
      </p:sp>
    </p:spTree>
    <p:extLst>
      <p:ext uri="{BB962C8B-B14F-4D97-AF65-F5344CB8AC3E}">
        <p14:creationId xmlns:p14="http://schemas.microsoft.com/office/powerpoint/2010/main" val="3630008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DCL program expresses the </a:t>
            </a:r>
            <a:r>
              <a:rPr lang="en-US" altLang="zh-CN" dirty="0"/>
              <a:t>t</a:t>
            </a:r>
            <a:r>
              <a:rPr lang="en-US" dirty="0"/>
              <a:t>raversal, decompression and compression of data structures in irregular applications and the </a:t>
            </a:r>
            <a:r>
              <a:rPr lang="en-US" dirty="0" err="1"/>
              <a:t>SpZip</a:t>
            </a:r>
            <a:r>
              <a:rPr lang="en-US" dirty="0"/>
              <a:t> hardware will execute the DCL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DCL program is an acyclic graph of composable operators. © Below shows the example pipeline we’ve seen in the previous slides, which traverses a two level data structure with the second level being compressed.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hardware connects operators using queues to exploit pipeline parallelism, so that stalling at one pipeline stage will not affect the 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we can construct a more complex pipeline to express the traversal of multiple inter-related data structures in real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based on a graph algorithm, PageRank, © we now have a new purple array © which is always traversed with the blue array at the same time. Therefore, © the purple access operator could share the same input queue as the blue access operator. © Next we introduce an additional data structure, the array in cyan, © which is indexed by the decompressed content in the yellow array. © The DCL for the new array reuses the output of the decompression operator to drive the new access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resulting pipeline expresses the traversal of all three data structures in PageRank.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we could use the result or intermediate content of existing pipeline as the input of new operators to fetch new data structures.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core can then consume the output queue of the DCL pipeline and carry out computation on those fetched and decompressed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5</a:t>
            </a:fld>
            <a:endParaRPr lang="en-US"/>
          </a:p>
        </p:txBody>
      </p:sp>
    </p:spTree>
    <p:extLst>
      <p:ext uri="{BB962C8B-B14F-4D97-AF65-F5344CB8AC3E}">
        <p14:creationId xmlns:p14="http://schemas.microsoft.com/office/powerpoint/2010/main" val="12683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now introduce </a:t>
            </a:r>
            <a:r>
              <a:rPr lang="en-US" dirty="0" err="1"/>
              <a:t>SpZip’s</a:t>
            </a:r>
            <a:r>
              <a:rPr lang="en-US" dirty="0"/>
              <a:t> hardware design. </a:t>
            </a:r>
            <a:r>
              <a:rPr lang="en-US" dirty="0" err="1"/>
              <a:t>SpZip</a:t>
            </a:r>
            <a:r>
              <a:rPr lang="en-US" dirty="0"/>
              <a:t> augments each CPU core with a programmable fetcher and compressor, which add 0.2% area to a core.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fetcher accelerates data structure traversal and decompression, which has been our focus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SpZip</a:t>
            </a:r>
            <a:r>
              <a:rPr lang="en-US" dirty="0"/>
              <a:t> hardware also accelerates data compression in the compressor. It compresses newly generated data before storing it off-chip.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等线" panose="02010600030101010101" pitchFamily="2" charset="-122"/>
              </a:rPr>
              <a:t>Fetcher and compressor issue conventional cache line requests and do not require cache modifications.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Fetcher and compressor communicate with the core through queues to exploit decoupled execution. The core then consumes the output queue of the fetcher and uses the data in computation.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6</a:t>
            </a:fld>
            <a:endParaRPr lang="en-US"/>
          </a:p>
        </p:txBody>
      </p:sp>
    </p:spTree>
    <p:extLst>
      <p:ext uri="{BB962C8B-B14F-4D97-AF65-F5344CB8AC3E}">
        <p14:creationId xmlns:p14="http://schemas.microsoft.com/office/powerpoint/2010/main" val="174997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effectLst/>
                <a:latin typeface="Arial" panose="020B0604020202020204" pitchFamily="34" charset="0"/>
              </a:rPr>
              <a:t>Here is the fetcher microarchitecture. The </a:t>
            </a:r>
            <a:r>
              <a:rPr lang="en-US" b="0" i="0" dirty="0" err="1">
                <a:effectLst/>
                <a:latin typeface="Arial" panose="020B0604020202020204" pitchFamily="34" charset="0"/>
              </a:rPr>
              <a:t>SpZip</a:t>
            </a:r>
            <a:r>
              <a:rPr lang="en-US" b="0" i="0" dirty="0">
                <a:effectLst/>
                <a:latin typeface="Arial" panose="020B0604020202020204" pitchFamily="34" charset="0"/>
              </a:rPr>
              <a:t> fetcher implements DCL program which traverses and decompresses data structures in irregular applications. </a:t>
            </a:r>
          </a:p>
          <a:p>
            <a:r>
              <a:rPr lang="en-US" dirty="0"/>
              <a:t>© </a:t>
            </a:r>
            <a:r>
              <a:rPr lang="en-US" b="0" i="0" dirty="0">
                <a:effectLst/>
                <a:latin typeface="Arial" panose="020B0604020202020204" pitchFamily="34" charset="0"/>
              </a:rPr>
              <a:t>The access unit implements the DCL access operator. </a:t>
            </a:r>
            <a:r>
              <a:rPr lang="en-US" dirty="0"/>
              <a:t>© </a:t>
            </a:r>
            <a:r>
              <a:rPr lang="en-US" b="0" i="0" dirty="0">
                <a:effectLst/>
                <a:latin typeface="Arial" panose="020B0604020202020204" pitchFamily="34" charset="0"/>
              </a:rPr>
              <a:t>The decompression unit supports the decoding of two existing efficient compression format, delta encoding and BPC encoding.</a:t>
            </a:r>
          </a:p>
          <a:p>
            <a:r>
              <a:rPr lang="en-US" dirty="0"/>
              <a:t>© </a:t>
            </a:r>
            <a:r>
              <a:rPr lang="en-US" b="0" i="0" dirty="0">
                <a:effectLst/>
                <a:latin typeface="Arial" panose="020B0604020202020204" pitchFamily="34" charset="0"/>
              </a:rPr>
              <a:t>An internal scratchpad </a:t>
            </a:r>
            <a:r>
              <a:rPr lang="en-US" dirty="0"/>
              <a:t>holds the queues between DCL operators. </a:t>
            </a:r>
          </a:p>
          <a:p>
            <a:r>
              <a:rPr lang="en-US" dirty="0"/>
              <a:t>© Using queues between DCL operators allows dataflow execution to improve traversal and decompression throughput. ©</a:t>
            </a:r>
          </a:p>
        </p:txBody>
      </p:sp>
      <p:sp>
        <p:nvSpPr>
          <p:cNvPr id="4" name="灯片编号占位符 3"/>
          <p:cNvSpPr>
            <a:spLocks noGrp="1"/>
          </p:cNvSpPr>
          <p:nvPr>
            <p:ph type="sldNum" sz="quarter" idx="5"/>
          </p:nvPr>
        </p:nvSpPr>
        <p:spPr/>
        <p:txBody>
          <a:bodyPr/>
          <a:lstStyle/>
          <a:p>
            <a:fld id="{45982188-7C9F-4C9C-BFDE-C387879ACF31}" type="slidenum">
              <a:rPr lang="en-US" smtClean="0"/>
              <a:t>7</a:t>
            </a:fld>
            <a:endParaRPr lang="en-US"/>
          </a:p>
        </p:txBody>
      </p:sp>
    </p:spTree>
    <p:extLst>
      <p:ext uri="{BB962C8B-B14F-4D97-AF65-F5344CB8AC3E}">
        <p14:creationId xmlns:p14="http://schemas.microsoft.com/office/powerpoint/2010/main" val="2262514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a:t>
            </a:r>
            <a:r>
              <a:rPr lang="en-US" dirty="0" err="1"/>
              <a:t>SpZip</a:t>
            </a:r>
            <a:r>
              <a:rPr lang="en-US" dirty="0"/>
              <a:t> fetcher is programmable to support arbitrary DCL programs.</a:t>
            </a:r>
          </a:p>
          <a:p>
            <a:r>
              <a:rPr lang="en-US" dirty="0"/>
              <a:t>© First of all, the scratchpad is configurable so that it can support variable numbers and sizes of queues.</a:t>
            </a:r>
          </a:p>
          <a:p>
            <a:r>
              <a:rPr lang="en-US" dirty="0"/>
              <a:t>© Second, multiple DCL operators are time-multiplexed on the same physical unit. © The scheduler holds operator contexts and chooses which operator to fire each cycle dynamically.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Below shows the DCL pipeline we’ve used in the previous slides. © The two access operators are time multiplexed on the same physical access unit. The same is true if we have multiple decompression operators in a program. In our profiling, one physical unit can offer sufficient memory level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configuring the scheduler with different operator contexts, the </a:t>
            </a:r>
            <a:r>
              <a:rPr lang="en-US" dirty="0" err="1"/>
              <a:t>SpZip</a:t>
            </a:r>
            <a:r>
              <a:rPr lang="en-US" dirty="0"/>
              <a:t> fetcher can execute arbitrary DCL programs. ©</a:t>
            </a:r>
          </a:p>
        </p:txBody>
      </p:sp>
      <p:sp>
        <p:nvSpPr>
          <p:cNvPr id="4" name="灯片编号占位符 3"/>
          <p:cNvSpPr>
            <a:spLocks noGrp="1"/>
          </p:cNvSpPr>
          <p:nvPr>
            <p:ph type="sldNum" sz="quarter" idx="5"/>
          </p:nvPr>
        </p:nvSpPr>
        <p:spPr/>
        <p:txBody>
          <a:bodyPr/>
          <a:lstStyle/>
          <a:p>
            <a:fld id="{45982188-7C9F-4C9C-BFDE-C387879ACF31}" type="slidenum">
              <a:rPr lang="en-US" smtClean="0"/>
              <a:t>8</a:t>
            </a:fld>
            <a:endParaRPr lang="en-US"/>
          </a:p>
        </p:txBody>
      </p:sp>
    </p:spTree>
    <p:extLst>
      <p:ext uri="{BB962C8B-B14F-4D97-AF65-F5344CB8AC3E}">
        <p14:creationId xmlns:p14="http://schemas.microsoft.com/office/powerpoint/2010/main" val="42211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SpZip</a:t>
            </a:r>
            <a:r>
              <a:rPr lang="en-US" dirty="0"/>
              <a:t> is evaluated on a </a:t>
            </a:r>
            <a:r>
              <a:rPr lang="en-US" dirty="0" err="1"/>
              <a:t>zsim</a:t>
            </a:r>
            <a:r>
              <a:rPr lang="en-US" dirty="0"/>
              <a:t> simulated 16 OOO core system with 51.2GB/s main memory bandwidth.</a:t>
            </a:r>
          </a:p>
          <a:p>
            <a:r>
              <a:rPr lang="en-US" dirty="0"/>
              <a:t>© 7 irregular applications are evaluated on large real world inputs. </a:t>
            </a:r>
          </a:p>
          <a:p>
            <a:r>
              <a:rPr lang="en-US" dirty="0" err="1"/>
              <a:t>SpZip’s</a:t>
            </a:r>
            <a:r>
              <a:rPr lang="en-US" dirty="0"/>
              <a:t> data compression and decoupled fetching are very effective on irregular applications.</a:t>
            </a:r>
          </a:p>
          <a:p>
            <a:r>
              <a:rPr lang="en-US" dirty="0"/>
              <a:t>© </a:t>
            </a:r>
            <a:r>
              <a:rPr lang="en-US" dirty="0" err="1"/>
              <a:t>SpZip</a:t>
            </a:r>
            <a:r>
              <a:rPr lang="en-US" dirty="0"/>
              <a:t> reduces off-chip memory traffic of prior software only system by 1.7x and © accelerates it by 3.0x on average.</a:t>
            </a:r>
          </a:p>
          <a:p>
            <a:r>
              <a:rPr lang="en-US" dirty="0"/>
              <a:t>© Over prior hardware accelerated system, © </a:t>
            </a:r>
            <a:r>
              <a:rPr lang="en-US" dirty="0" err="1"/>
              <a:t>SpZip</a:t>
            </a:r>
            <a:r>
              <a:rPr lang="en-US" dirty="0"/>
              <a:t> reduces traffic by 1.4x and © achieves 1.5x speedup.</a:t>
            </a:r>
          </a:p>
        </p:txBody>
      </p:sp>
      <p:sp>
        <p:nvSpPr>
          <p:cNvPr id="4" name="灯片编号占位符 3"/>
          <p:cNvSpPr>
            <a:spLocks noGrp="1"/>
          </p:cNvSpPr>
          <p:nvPr>
            <p:ph type="sldNum" sz="quarter" idx="5"/>
          </p:nvPr>
        </p:nvSpPr>
        <p:spPr/>
        <p:txBody>
          <a:bodyPr/>
          <a:lstStyle/>
          <a:p>
            <a:fld id="{45982188-7C9F-4C9C-BFDE-C387879ACF31}" type="slidenum">
              <a:rPr lang="en-US" smtClean="0"/>
              <a:t>9</a:t>
            </a:fld>
            <a:endParaRPr lang="en-US"/>
          </a:p>
        </p:txBody>
      </p:sp>
    </p:spTree>
    <p:extLst>
      <p:ext uri="{BB962C8B-B14F-4D97-AF65-F5344CB8AC3E}">
        <p14:creationId xmlns:p14="http://schemas.microsoft.com/office/powerpoint/2010/main" val="40979527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ctrTitle"/>
          </p:nvPr>
        </p:nvSpPr>
        <p:spPr>
          <a:xfrm>
            <a:off x="304800" y="1023933"/>
            <a:ext cx="11582400" cy="1524000"/>
          </a:xfrm>
        </p:spPr>
        <p:txBody>
          <a:bodyPr anchor="b"/>
          <a:lstStyle>
            <a:lvl1pPr algn="ctr">
              <a:defRPr cap="small" baseline="0">
                <a:solidFill>
                  <a:schemeClr val="tx1"/>
                </a:solidFill>
              </a:defRPr>
            </a:lvl1pPr>
          </a:lstStyle>
          <a:p>
            <a:r>
              <a:rPr kumimoji="0" lang="zh-CN" altLang="en-US" dirty="0"/>
              <a:t>单击此处编辑母版标题样式</a:t>
            </a:r>
            <a:endParaRPr kumimoji="0"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50" y="5061490"/>
            <a:ext cx="2079057" cy="1097280"/>
          </a:xfrm>
          <a:prstGeom prst="rect">
            <a:avLst/>
          </a:prstGeom>
        </p:spPr>
      </p:pic>
      <p:pic>
        <p:nvPicPr>
          <p:cNvPr id="6" name="Picture 2">
            <a:extLst>
              <a:ext uri="{FF2B5EF4-FFF2-40B4-BE49-F238E27FC236}">
                <a16:creationId xmlns:a16="http://schemas.microsoft.com/office/drawing/2014/main" id="{EFB38FDD-682C-4E0E-A2A6-6DAEBBA3DDA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32995" y="4877813"/>
            <a:ext cx="2141415" cy="146071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占位符 16">
            <a:extLst>
              <a:ext uri="{FF2B5EF4-FFF2-40B4-BE49-F238E27FC236}">
                <a16:creationId xmlns:a16="http://schemas.microsoft.com/office/drawing/2014/main" id="{FE890057-EB71-43D2-80DE-B03E73808317}"/>
              </a:ext>
            </a:extLst>
          </p:cNvPr>
          <p:cNvSpPr>
            <a:spLocks noGrp="1"/>
          </p:cNvSpPr>
          <p:nvPr>
            <p:ph type="body" sz="quarter" idx="10" hasCustomPrompt="1"/>
          </p:nvPr>
        </p:nvSpPr>
        <p:spPr>
          <a:xfrm>
            <a:off x="2399323" y="2992864"/>
            <a:ext cx="7393353" cy="1242646"/>
          </a:xfrm>
        </p:spPr>
        <p:txBody>
          <a:bodyPr>
            <a:noAutofit/>
          </a:bodyPr>
          <a:lstStyle>
            <a:lvl1pPr algn="ctr">
              <a:buNone/>
              <a:defRPr sz="3200">
                <a:latin typeface="+mn-lt"/>
              </a:defRPr>
            </a:lvl1pPr>
            <a:lvl2pPr>
              <a:buNone/>
              <a:defRPr/>
            </a:lvl2pPr>
          </a:lstStyle>
          <a:p>
            <a:pPr lvl="0"/>
            <a:r>
              <a:rPr lang="zh-CN" altLang="en-US" dirty="0"/>
              <a:t>单击此处编辑母版小标题样式</a:t>
            </a:r>
          </a:p>
        </p:txBody>
      </p:sp>
    </p:spTree>
    <p:extLst>
      <p:ext uri="{BB962C8B-B14F-4D97-AF65-F5344CB8AC3E}">
        <p14:creationId xmlns:p14="http://schemas.microsoft.com/office/powerpoint/2010/main" val="336017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1601" y="76201"/>
            <a:ext cx="11988800" cy="762000"/>
          </a:xfrm>
        </p:spPr>
        <p:txBody>
          <a:bodyPr/>
          <a:lstStyle/>
          <a:p>
            <a:r>
              <a:rPr kumimoji="0" lang="zh-CN" altLang="en-US"/>
              <a:t>单击此处编辑母版标题样式</a:t>
            </a:r>
            <a:endParaRPr kumimoji="0" lang="en-US"/>
          </a:p>
        </p:txBody>
      </p:sp>
      <p:sp>
        <p:nvSpPr>
          <p:cNvPr id="6" name="Slide Number Placeholder 5"/>
          <p:cNvSpPr>
            <a:spLocks noGrp="1"/>
          </p:cNvSpPr>
          <p:nvPr>
            <p:ph type="sldNum" sz="quarter" idx="12"/>
          </p:nvPr>
        </p:nvSpPr>
        <p:spPr>
          <a:xfrm>
            <a:off x="11176000" y="580292"/>
            <a:ext cx="914400" cy="257908"/>
          </a:xfrm>
        </p:spPr>
        <p:txBody>
          <a:bodyPr/>
          <a:lstStyle>
            <a:lvl1pPr>
              <a:defRPr sz="2400">
                <a:solidFill>
                  <a:schemeClr val="tx1"/>
                </a:solidFill>
              </a:defRPr>
            </a:lvl1pPr>
          </a:lstStyle>
          <a:p>
            <a:fld id="{4C1CFA8C-DA4D-4CD0-9494-B47934E8DF77}" type="slidenum">
              <a:rPr lang="en-US" smtClean="0"/>
              <a:t>‹#›</a:t>
            </a:fld>
            <a:endParaRPr lang="en-US"/>
          </a:p>
        </p:txBody>
      </p:sp>
      <p:sp>
        <p:nvSpPr>
          <p:cNvPr id="8" name="Content Placeholder 7"/>
          <p:cNvSpPr>
            <a:spLocks noGrp="1"/>
          </p:cNvSpPr>
          <p:nvPr>
            <p:ph sz="quarter" idx="1"/>
          </p:nvPr>
        </p:nvSpPr>
        <p:spPr>
          <a:xfrm>
            <a:off x="101601" y="990600"/>
            <a:ext cx="11988800" cy="5638800"/>
          </a:xfrm>
        </p:spPr>
        <p:txBody>
          <a:bodyPr/>
          <a:lstStyle/>
          <a:p>
            <a:pPr lvl="0" eaLnBrk="1" latinLnBrk="0" hangingPunct="1"/>
            <a:r>
              <a:rPr lang="zh-CN" altLang="en-US" dirty="0"/>
              <a:t>单击此处编辑母版文本样式</a:t>
            </a:r>
          </a:p>
          <a:p>
            <a:pPr lvl="1" eaLnBrk="1" latinLnBrk="0" hangingPunct="1"/>
            <a:r>
              <a:rPr lang="zh-CN" altLang="en-US" dirty="0"/>
              <a:t>二级</a:t>
            </a:r>
          </a:p>
          <a:p>
            <a:pPr lvl="2" eaLnBrk="1" latinLnBrk="0" hangingPunct="1"/>
            <a:r>
              <a:rPr lang="zh-CN" altLang="en-US" dirty="0"/>
              <a:t>三级</a:t>
            </a:r>
          </a:p>
          <a:p>
            <a:pPr lvl="3" eaLnBrk="1" latinLnBrk="0" hangingPunct="1"/>
            <a:r>
              <a:rPr lang="zh-CN" altLang="en-US" dirty="0"/>
              <a:t>四级</a:t>
            </a:r>
          </a:p>
          <a:p>
            <a:pPr lvl="4" eaLnBrk="1" latinLnBrk="0" hangingPunct="1"/>
            <a:r>
              <a:rPr lang="zh-CN" altLang="en-US" dirty="0"/>
              <a:t>五级</a:t>
            </a:r>
            <a:endParaRPr kumimoji="0" lang="en-US" dirty="0"/>
          </a:p>
        </p:txBody>
      </p:sp>
    </p:spTree>
    <p:extLst>
      <p:ext uri="{BB962C8B-B14F-4D97-AF65-F5344CB8AC3E}">
        <p14:creationId xmlns:p14="http://schemas.microsoft.com/office/powerpoint/2010/main" val="401344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190625" y="2268141"/>
            <a:ext cx="9810750" cy="2321719"/>
          </a:xfrm>
          <a:prstGeom prst="rect">
            <a:avLst/>
          </a:prstGeom>
        </p:spPr>
        <p:txBody>
          <a:bodyPr/>
          <a:lstStyle/>
          <a:p>
            <a:pPr lvl="0">
              <a:defRPr sz="1800"/>
            </a:pPr>
            <a:r>
              <a:rPr lang="zh-CN" altLang="en-US" sz="5625"/>
              <a:t>单击此处编辑母版标题样式</a:t>
            </a:r>
            <a:endParaRPr sz="5625"/>
          </a:p>
        </p:txBody>
      </p:sp>
      <p:sp>
        <p:nvSpPr>
          <p:cNvPr id="3" name="Rectangle 2"/>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51382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892969" y="892969"/>
            <a:ext cx="10406063" cy="5072063"/>
          </a:xfrm>
          <a:prstGeom prst="rect">
            <a:avLst/>
          </a:prstGeom>
        </p:spPr>
        <p:txBody>
          <a:bodyPr/>
          <a:lstStyle/>
          <a:p>
            <a:pPr lvl="0">
              <a:defRPr sz="1800"/>
            </a:pPr>
            <a:r>
              <a:rPr lang="zh-CN" altLang="en-US" sz="2531"/>
              <a:t>单击此处编辑母版文本样式</a:t>
            </a:r>
          </a:p>
          <a:p>
            <a:pPr lvl="1">
              <a:defRPr sz="1800"/>
            </a:pPr>
            <a:r>
              <a:rPr lang="zh-CN" altLang="en-US" sz="2531"/>
              <a:t>二级</a:t>
            </a:r>
          </a:p>
          <a:p>
            <a:pPr lvl="2">
              <a:defRPr sz="1800"/>
            </a:pPr>
            <a:r>
              <a:rPr lang="zh-CN" altLang="en-US" sz="2531"/>
              <a:t>三级</a:t>
            </a:r>
          </a:p>
          <a:p>
            <a:pPr lvl="3">
              <a:defRPr sz="1800"/>
            </a:pPr>
            <a:r>
              <a:rPr lang="zh-CN" altLang="en-US" sz="2531"/>
              <a:t>四级</a:t>
            </a:r>
          </a:p>
          <a:p>
            <a:pPr lvl="4">
              <a:defRPr sz="1800"/>
            </a:pPr>
            <a:r>
              <a:rPr lang="zh-CN" altLang="en-US" sz="2531"/>
              <a:t>五级</a:t>
            </a:r>
            <a:endParaRPr sz="2531"/>
          </a:p>
        </p:txBody>
      </p:sp>
    </p:spTree>
    <p:extLst>
      <p:ext uri="{BB962C8B-B14F-4D97-AF65-F5344CB8AC3E}">
        <p14:creationId xmlns:p14="http://schemas.microsoft.com/office/powerpoint/2010/main" val="20994864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01601" y="76201"/>
            <a:ext cx="11988800" cy="7620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Text Placeholder 12"/>
          <p:cNvSpPr>
            <a:spLocks noGrp="1"/>
          </p:cNvSpPr>
          <p:nvPr>
            <p:ph type="body" idx="1"/>
          </p:nvPr>
        </p:nvSpPr>
        <p:spPr>
          <a:xfrm>
            <a:off x="101601" y="990601"/>
            <a:ext cx="11988800" cy="51054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二级</a:t>
            </a:r>
          </a:p>
          <a:p>
            <a:pPr lvl="2" eaLnBrk="1" latinLnBrk="0" hangingPunct="1"/>
            <a:r>
              <a:rPr kumimoji="0" lang="zh-CN" altLang="en-US" dirty="0"/>
              <a:t>三级</a:t>
            </a:r>
          </a:p>
          <a:p>
            <a:pPr lvl="3" eaLnBrk="1" latinLnBrk="0" hangingPunct="1"/>
            <a:r>
              <a:rPr kumimoji="0" lang="zh-CN" altLang="en-US" dirty="0"/>
              <a:t>四级</a:t>
            </a:r>
          </a:p>
          <a:p>
            <a:pPr lvl="4" eaLnBrk="1" latinLnBrk="0" hangingPunct="1"/>
            <a:r>
              <a:rPr kumimoji="0" lang="zh-CN" altLang="en-US" dirty="0"/>
              <a:t>五级</a:t>
            </a:r>
            <a:endParaRPr kumimoji="0" lang="en-US" dirty="0"/>
          </a:p>
        </p:txBody>
      </p:sp>
      <p:sp>
        <p:nvSpPr>
          <p:cNvPr id="7" name="Rectangle 6"/>
          <p:cNvSpPr/>
          <p:nvPr/>
        </p:nvSpPr>
        <p:spPr bwMode="white">
          <a:xfrm>
            <a:off x="0" y="838201"/>
            <a:ext cx="12192000" cy="1524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8" name="Rectangle 7"/>
          <p:cNvSpPr/>
          <p:nvPr/>
        </p:nvSpPr>
        <p:spPr>
          <a:xfrm>
            <a:off x="1" y="883920"/>
            <a:ext cx="812800" cy="4572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dirty="0">
              <a:solidFill>
                <a:srgbClr val="C00000"/>
              </a:solidFill>
            </a:endParaRPr>
          </a:p>
        </p:txBody>
      </p:sp>
      <p:sp>
        <p:nvSpPr>
          <p:cNvPr id="9" name="Rectangle 8"/>
          <p:cNvSpPr/>
          <p:nvPr/>
        </p:nvSpPr>
        <p:spPr>
          <a:xfrm>
            <a:off x="787400" y="883920"/>
            <a:ext cx="11404600" cy="45720"/>
          </a:xfrm>
          <a:prstGeom prst="rect">
            <a:avLst/>
          </a:prstGeom>
          <a:solidFill>
            <a:schemeClr val="tx1">
              <a:lumMod val="50000"/>
              <a:lumOff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23" name="Slide Number Placeholder 22"/>
          <p:cNvSpPr>
            <a:spLocks noGrp="1"/>
          </p:cNvSpPr>
          <p:nvPr>
            <p:ph type="sldNum" sz="quarter" idx="4"/>
          </p:nvPr>
        </p:nvSpPr>
        <p:spPr>
          <a:xfrm>
            <a:off x="11176000" y="533401"/>
            <a:ext cx="914400" cy="304800"/>
          </a:xfrm>
          <a:prstGeom prst="rect">
            <a:avLst/>
          </a:prstGeom>
        </p:spPr>
        <p:txBody>
          <a:bodyPr vert="horz" anchor="ctr" anchorCtr="0">
            <a:noAutofit/>
          </a:bodyPr>
          <a:lstStyle>
            <a:lvl1pPr algn="r" eaLnBrk="1" latinLnBrk="0" hangingPunct="1">
              <a:defRPr kumimoji="0" sz="2400" b="1">
                <a:solidFill>
                  <a:schemeClr val="tx1"/>
                </a:solidFill>
              </a:defRPr>
            </a:lvl1pPr>
          </a:lstStyle>
          <a:p>
            <a:fld id="{4C1CFA8C-DA4D-4CD0-9494-B47934E8DF77}" type="slidenum">
              <a:rPr lang="en-US" smtClean="0"/>
              <a:t>‹#›</a:t>
            </a:fld>
            <a:endParaRPr lang="en-US"/>
          </a:p>
        </p:txBody>
      </p:sp>
    </p:spTree>
    <p:extLst>
      <p:ext uri="{BB962C8B-B14F-4D97-AF65-F5344CB8AC3E}">
        <p14:creationId xmlns:p14="http://schemas.microsoft.com/office/powerpoint/2010/main" val="130021576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hf hdr="0" ftr="0" dt="0"/>
  <p:txStyles>
    <p:titleStyle>
      <a:lvl1pPr algn="l" rtl="0" eaLnBrk="1" latinLnBrk="0" hangingPunct="1">
        <a:spcBef>
          <a:spcPct val="0"/>
        </a:spcBef>
        <a:buNone/>
        <a:defRPr kumimoji="0" sz="4400" kern="1200">
          <a:solidFill>
            <a:schemeClr val="tx1"/>
          </a:solidFill>
          <a:latin typeface="+mj-lt"/>
          <a:ea typeface="+mj-ea"/>
          <a:cs typeface="+mj-cs"/>
        </a:defRPr>
      </a:lvl1pPr>
    </p:titleStyle>
    <p:body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AB093-3F97-45BB-857B-9E795DADE1AA}"/>
              </a:ext>
            </a:extLst>
          </p:cNvPr>
          <p:cNvSpPr>
            <a:spLocks noGrp="1"/>
          </p:cNvSpPr>
          <p:nvPr>
            <p:ph type="ctrTitle"/>
          </p:nvPr>
        </p:nvSpPr>
        <p:spPr/>
        <p:txBody>
          <a:bodyPr/>
          <a:lstStyle/>
          <a:p>
            <a:r>
              <a:rPr lang="en-US" altLang="zh-CN" b="1" dirty="0" err="1">
                <a:solidFill>
                  <a:schemeClr val="tx1"/>
                </a:solidFill>
              </a:rPr>
              <a:t>SpZip</a:t>
            </a:r>
            <a:r>
              <a:rPr lang="en-US" b="1" dirty="0">
                <a:solidFill>
                  <a:schemeClr val="tx1"/>
                </a:solidFill>
              </a:rPr>
              <a:t>: Architectural Support for Effective Data Compression In Irregular Applications</a:t>
            </a:r>
            <a:endParaRPr lang="en-US" dirty="0"/>
          </a:p>
        </p:txBody>
      </p:sp>
      <p:sp>
        <p:nvSpPr>
          <p:cNvPr id="3" name="文本占位符 2">
            <a:extLst>
              <a:ext uri="{FF2B5EF4-FFF2-40B4-BE49-F238E27FC236}">
                <a16:creationId xmlns:a16="http://schemas.microsoft.com/office/drawing/2014/main" id="{2C0F24DC-020C-4B06-9BF4-5ECBF22CFF3F}"/>
              </a:ext>
            </a:extLst>
          </p:cNvPr>
          <p:cNvSpPr>
            <a:spLocks noGrp="1"/>
          </p:cNvSpPr>
          <p:nvPr>
            <p:ph type="body" sz="quarter" idx="10"/>
          </p:nvPr>
        </p:nvSpPr>
        <p:spPr>
          <a:xfrm>
            <a:off x="2399323" y="2992864"/>
            <a:ext cx="7393353" cy="688182"/>
          </a:xfrm>
        </p:spPr>
        <p:txBody>
          <a:bodyPr/>
          <a:lstStyle/>
          <a:p>
            <a:r>
              <a:rPr lang="en-US" b="1" dirty="0"/>
              <a:t>Yifan Yang</a:t>
            </a:r>
            <a:r>
              <a:rPr lang="en-US" dirty="0"/>
              <a:t>, Joel S. Emer, Daniel Sanchez</a:t>
            </a:r>
          </a:p>
        </p:txBody>
      </p:sp>
      <p:sp>
        <p:nvSpPr>
          <p:cNvPr id="4" name="文本占位符 2">
            <a:extLst>
              <a:ext uri="{FF2B5EF4-FFF2-40B4-BE49-F238E27FC236}">
                <a16:creationId xmlns:a16="http://schemas.microsoft.com/office/drawing/2014/main" id="{B8FACF70-1919-4DF5-8BC6-71746DC8B6E4}"/>
              </a:ext>
            </a:extLst>
          </p:cNvPr>
          <p:cNvSpPr txBox="1">
            <a:spLocks/>
          </p:cNvSpPr>
          <p:nvPr/>
        </p:nvSpPr>
        <p:spPr>
          <a:xfrm>
            <a:off x="1275861" y="3733897"/>
            <a:ext cx="9640277" cy="1152342"/>
          </a:xfrm>
          <a:prstGeom prst="rect">
            <a:avLst/>
          </a:prstGeom>
        </p:spPr>
        <p:txBody>
          <a:bodyPr vert="horz">
            <a:noAutofit/>
          </a:bodyPr>
          <a:lstStyle>
            <a:lvl1pPr marL="320024" indent="-320024" algn="ctr" rtl="0" eaLnBrk="1" latinLnBrk="0" hangingPunct="1">
              <a:spcBef>
                <a:spcPts val="700"/>
              </a:spcBef>
              <a:buClr>
                <a:schemeClr val="accent2"/>
              </a:buClr>
              <a:buSzPct val="60000"/>
              <a:buFont typeface="Wingdings"/>
              <a:buNone/>
              <a:defRPr kumimoji="0" sz="32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ISCA 2021</a:t>
            </a:r>
          </a:p>
          <a:p>
            <a:r>
              <a:rPr lang="en-US" sz="2800" dirty="0"/>
              <a:t>Session 12B (June 16, 2021 at 8 PM EDT)</a:t>
            </a:r>
          </a:p>
        </p:txBody>
      </p:sp>
    </p:spTree>
    <p:extLst>
      <p:ext uri="{BB962C8B-B14F-4D97-AF65-F5344CB8AC3E}">
        <p14:creationId xmlns:p14="http://schemas.microsoft.com/office/powerpoint/2010/main" val="147673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4C135-029E-40F8-8162-90490539D01E}"/>
              </a:ext>
            </a:extLst>
          </p:cNvPr>
          <p:cNvSpPr>
            <a:spLocks noGrp="1"/>
          </p:cNvSpPr>
          <p:nvPr>
            <p:ph type="title"/>
          </p:nvPr>
        </p:nvSpPr>
        <p:spPr/>
        <p:txBody>
          <a:bodyPr/>
          <a:lstStyle/>
          <a:p>
            <a:r>
              <a:rPr lang="en-US" dirty="0"/>
              <a:t>See full talk &amp; paper for more details</a:t>
            </a:r>
          </a:p>
        </p:txBody>
      </p:sp>
      <p:sp>
        <p:nvSpPr>
          <p:cNvPr id="3" name="灯片编号占位符 2">
            <a:extLst>
              <a:ext uri="{FF2B5EF4-FFF2-40B4-BE49-F238E27FC236}">
                <a16:creationId xmlns:a16="http://schemas.microsoft.com/office/drawing/2014/main" id="{8707505D-C896-4134-A43E-F3B696890A94}"/>
              </a:ext>
            </a:extLst>
          </p:cNvPr>
          <p:cNvSpPr>
            <a:spLocks noGrp="1"/>
          </p:cNvSpPr>
          <p:nvPr>
            <p:ph type="sldNum" sz="quarter" idx="12"/>
          </p:nvPr>
        </p:nvSpPr>
        <p:spPr/>
        <p:txBody>
          <a:bodyPr/>
          <a:lstStyle/>
          <a:p>
            <a:fld id="{4C1CFA8C-DA4D-4CD0-9494-B47934E8DF77}" type="slidenum">
              <a:rPr lang="en-US" smtClean="0"/>
              <a:t>10</a:t>
            </a:fld>
            <a:endParaRPr lang="en-US"/>
          </a:p>
        </p:txBody>
      </p:sp>
      <p:sp>
        <p:nvSpPr>
          <p:cNvPr id="4" name="内容占位符 3">
            <a:extLst>
              <a:ext uri="{FF2B5EF4-FFF2-40B4-BE49-F238E27FC236}">
                <a16:creationId xmlns:a16="http://schemas.microsoft.com/office/drawing/2014/main" id="{44077C65-4AA8-40DB-A552-18028802041F}"/>
              </a:ext>
            </a:extLst>
          </p:cNvPr>
          <p:cNvSpPr>
            <a:spLocks noGrp="1"/>
          </p:cNvSpPr>
          <p:nvPr>
            <p:ph sz="quarter" idx="1"/>
          </p:nvPr>
        </p:nvSpPr>
        <p:spPr/>
        <p:txBody>
          <a:bodyPr>
            <a:normAutofit/>
          </a:bodyPr>
          <a:lstStyle/>
          <a:p>
            <a:r>
              <a:rPr lang="en-US" dirty="0"/>
              <a:t>DCL specification and examples</a:t>
            </a:r>
          </a:p>
          <a:p>
            <a:endParaRPr lang="en-US" dirty="0"/>
          </a:p>
          <a:p>
            <a:r>
              <a:rPr lang="en-US" dirty="0"/>
              <a:t>Programmable compressor design</a:t>
            </a:r>
          </a:p>
          <a:p>
            <a:endParaRPr lang="en-US" dirty="0"/>
          </a:p>
          <a:p>
            <a:r>
              <a:rPr lang="en-US" dirty="0"/>
              <a:t>Additional evaluation results</a:t>
            </a:r>
          </a:p>
          <a:p>
            <a:pPr lvl="1"/>
            <a:r>
              <a:rPr lang="en-US" dirty="0"/>
              <a:t>Impact of preprocessing</a:t>
            </a:r>
          </a:p>
          <a:p>
            <a:pPr lvl="1"/>
            <a:r>
              <a:rPr lang="en-US" dirty="0"/>
              <a:t>Benefits over compressed memory hierarchies</a:t>
            </a:r>
          </a:p>
          <a:p>
            <a:pPr lvl="1"/>
            <a:r>
              <a:rPr lang="en-US" dirty="0"/>
              <a:t>Impact of decoupled fetching vs data compression</a:t>
            </a:r>
          </a:p>
        </p:txBody>
      </p:sp>
    </p:spTree>
    <p:extLst>
      <p:ext uri="{BB962C8B-B14F-4D97-AF65-F5344CB8AC3E}">
        <p14:creationId xmlns:p14="http://schemas.microsoft.com/office/powerpoint/2010/main" val="398012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EB86D-8995-4CAC-A321-26B5957D7CDE}"/>
              </a:ext>
            </a:extLst>
          </p:cNvPr>
          <p:cNvSpPr>
            <a:spLocks noGrp="1"/>
          </p:cNvSpPr>
          <p:nvPr>
            <p:ph type="ctrTitle"/>
          </p:nvPr>
        </p:nvSpPr>
        <p:spPr/>
        <p:txBody>
          <a:bodyPr/>
          <a:lstStyle/>
          <a:p>
            <a:r>
              <a:rPr lang="en-US" sz="4400" b="1" dirty="0">
                <a:solidFill>
                  <a:srgbClr val="000000"/>
                </a:solidFill>
              </a:rPr>
              <a:t>Thanks For Your Attention!</a:t>
            </a:r>
            <a:endParaRPr lang="en-US" dirty="0"/>
          </a:p>
        </p:txBody>
      </p:sp>
      <p:sp>
        <p:nvSpPr>
          <p:cNvPr id="3" name="文本占位符 2">
            <a:extLst>
              <a:ext uri="{FF2B5EF4-FFF2-40B4-BE49-F238E27FC236}">
                <a16:creationId xmlns:a16="http://schemas.microsoft.com/office/drawing/2014/main" id="{BB86E8DD-DF2E-4C98-94D5-BE2ABB00F528}"/>
              </a:ext>
            </a:extLst>
          </p:cNvPr>
          <p:cNvSpPr>
            <a:spLocks noGrp="1"/>
          </p:cNvSpPr>
          <p:nvPr>
            <p:ph type="body" sz="quarter" idx="10"/>
          </p:nvPr>
        </p:nvSpPr>
        <p:spPr/>
        <p:txBody>
          <a:bodyPr/>
          <a:lstStyle/>
          <a:p>
            <a:r>
              <a:rPr lang="en-US" sz="3200" dirty="0"/>
              <a:t>ISCA 2021</a:t>
            </a:r>
          </a:p>
          <a:p>
            <a:r>
              <a:rPr lang="en-US" sz="3200" dirty="0"/>
              <a:t>Session 12B (June 16, 2021 at 8 PM EDT)</a:t>
            </a:r>
          </a:p>
          <a:p>
            <a:endParaRPr lang="en-US" dirty="0"/>
          </a:p>
        </p:txBody>
      </p:sp>
    </p:spTree>
    <p:extLst>
      <p:ext uri="{BB962C8B-B14F-4D97-AF65-F5344CB8AC3E}">
        <p14:creationId xmlns:p14="http://schemas.microsoft.com/office/powerpoint/2010/main" val="13327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C6B8A-3127-402F-B840-9856DE0A5BB7}"/>
              </a:ext>
            </a:extLst>
          </p:cNvPr>
          <p:cNvSpPr>
            <a:spLocks noGrp="1"/>
          </p:cNvSpPr>
          <p:nvPr>
            <p:ph type="ctrTitle"/>
          </p:nvPr>
        </p:nvSpPr>
        <p:spPr/>
        <p:txBody>
          <a:bodyPr>
            <a:normAutofit/>
          </a:bodyPr>
          <a:lstStyle/>
          <a:p>
            <a:r>
              <a:rPr lang="en-US" sz="7200" dirty="0"/>
              <a:t>Backup slides</a:t>
            </a:r>
          </a:p>
        </p:txBody>
      </p:sp>
      <p:sp>
        <p:nvSpPr>
          <p:cNvPr id="3" name="文本占位符 2">
            <a:extLst>
              <a:ext uri="{FF2B5EF4-FFF2-40B4-BE49-F238E27FC236}">
                <a16:creationId xmlns:a16="http://schemas.microsoft.com/office/drawing/2014/main" id="{57F736D8-2CB8-4ADB-A701-238C46AACA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2777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13102-65E8-4670-BBAA-4460DDABB634}"/>
              </a:ext>
            </a:extLst>
          </p:cNvPr>
          <p:cNvSpPr>
            <a:spLocks noGrp="1"/>
          </p:cNvSpPr>
          <p:nvPr>
            <p:ph type="title"/>
          </p:nvPr>
        </p:nvSpPr>
        <p:spPr/>
        <p:txBody>
          <a:bodyPr/>
          <a:lstStyle/>
          <a:p>
            <a:r>
              <a:rPr lang="en-US" dirty="0"/>
              <a:t>Decoupled fetching vs data compression</a:t>
            </a:r>
          </a:p>
        </p:txBody>
      </p:sp>
      <p:sp>
        <p:nvSpPr>
          <p:cNvPr id="3" name="灯片编号占位符 2">
            <a:extLst>
              <a:ext uri="{FF2B5EF4-FFF2-40B4-BE49-F238E27FC236}">
                <a16:creationId xmlns:a16="http://schemas.microsoft.com/office/drawing/2014/main" id="{3872BF65-A0B2-45D0-A39C-66190A7E469E}"/>
              </a:ext>
            </a:extLst>
          </p:cNvPr>
          <p:cNvSpPr>
            <a:spLocks noGrp="1"/>
          </p:cNvSpPr>
          <p:nvPr>
            <p:ph type="sldNum" sz="quarter" idx="12"/>
          </p:nvPr>
        </p:nvSpPr>
        <p:spPr/>
        <p:txBody>
          <a:bodyPr/>
          <a:lstStyle/>
          <a:p>
            <a:fld id="{4C1CFA8C-DA4D-4CD0-9494-B47934E8DF77}" type="slidenum">
              <a:rPr lang="en-US" smtClean="0"/>
              <a:t>13</a:t>
            </a:fld>
            <a:endParaRPr lang="en-US"/>
          </a:p>
        </p:txBody>
      </p:sp>
      <p:sp>
        <p:nvSpPr>
          <p:cNvPr id="4" name="内容占位符 3">
            <a:extLst>
              <a:ext uri="{FF2B5EF4-FFF2-40B4-BE49-F238E27FC236}">
                <a16:creationId xmlns:a16="http://schemas.microsoft.com/office/drawing/2014/main" id="{EF8EA0B5-B380-44B6-A9B1-E656FCC73F73}"/>
              </a:ext>
            </a:extLst>
          </p:cNvPr>
          <p:cNvSpPr>
            <a:spLocks noGrp="1"/>
          </p:cNvSpPr>
          <p:nvPr>
            <p:ph sz="quarter" idx="1"/>
          </p:nvPr>
        </p:nvSpPr>
        <p:spPr>
          <a:xfrm>
            <a:off x="101601" y="990600"/>
            <a:ext cx="5079999" cy="5638800"/>
          </a:xfrm>
        </p:spPr>
        <p:txBody>
          <a:bodyPr/>
          <a:lstStyle/>
          <a:p>
            <a:r>
              <a:rPr lang="en-US" dirty="0"/>
              <a:t>For PHI, data compression helps more than decoupled fetching</a:t>
            </a:r>
          </a:p>
          <a:p>
            <a:r>
              <a:rPr lang="en-US" dirty="0"/>
              <a:t>For Push, decoupled fetching helps more</a:t>
            </a:r>
          </a:p>
        </p:txBody>
      </p:sp>
      <p:pic>
        <p:nvPicPr>
          <p:cNvPr id="6" name="图片 5" descr="图表, 条形图&#10;&#10;描述已自动生成">
            <a:extLst>
              <a:ext uri="{FF2B5EF4-FFF2-40B4-BE49-F238E27FC236}">
                <a16:creationId xmlns:a16="http://schemas.microsoft.com/office/drawing/2014/main" id="{B01C179F-B779-4D87-9469-B860092C7C41}"/>
              </a:ext>
            </a:extLst>
          </p:cNvPr>
          <p:cNvPicPr>
            <a:picLocks noChangeAspect="1"/>
          </p:cNvPicPr>
          <p:nvPr/>
        </p:nvPicPr>
        <p:blipFill rotWithShape="1">
          <a:blip r:embed="rId2">
            <a:extLst>
              <a:ext uri="{28A0092B-C50C-407E-A947-70E740481C1C}">
                <a14:useLocalDpi xmlns:a14="http://schemas.microsoft.com/office/drawing/2010/main" val="0"/>
              </a:ext>
            </a:extLst>
          </a:blip>
          <a:srcRect l="23847" t="13056" r="37049" b="2361"/>
          <a:stretch/>
        </p:blipFill>
        <p:spPr>
          <a:xfrm>
            <a:off x="6934460" y="1065124"/>
            <a:ext cx="3797179" cy="4989175"/>
          </a:xfrm>
          <a:prstGeom prst="rect">
            <a:avLst/>
          </a:prstGeom>
        </p:spPr>
      </p:pic>
      <p:grpSp>
        <p:nvGrpSpPr>
          <p:cNvPr id="13" name="组合 12">
            <a:extLst>
              <a:ext uri="{FF2B5EF4-FFF2-40B4-BE49-F238E27FC236}">
                <a16:creationId xmlns:a16="http://schemas.microsoft.com/office/drawing/2014/main" id="{94979D45-66D3-4D72-8154-74D608FA757E}"/>
              </a:ext>
            </a:extLst>
          </p:cNvPr>
          <p:cNvGrpSpPr/>
          <p:nvPr/>
        </p:nvGrpSpPr>
        <p:grpSpPr>
          <a:xfrm>
            <a:off x="5181600" y="6204802"/>
            <a:ext cx="6861254" cy="446123"/>
            <a:chOff x="-3683087" y="3097403"/>
            <a:chExt cx="18091770" cy="1176337"/>
          </a:xfrm>
        </p:grpSpPr>
        <p:pic>
          <p:nvPicPr>
            <p:cNvPr id="8" name="图片 7" descr="图形用户界面, 应用程序&#10;&#10;描述已自动生成">
              <a:extLst>
                <a:ext uri="{FF2B5EF4-FFF2-40B4-BE49-F238E27FC236}">
                  <a16:creationId xmlns:a16="http://schemas.microsoft.com/office/drawing/2014/main" id="{938E0443-D2CF-4D39-8A34-6CD1FB5C6C79}"/>
                </a:ext>
              </a:extLst>
            </p:cNvPr>
            <p:cNvPicPr>
              <a:picLocks noChangeAspect="1"/>
            </p:cNvPicPr>
            <p:nvPr/>
          </p:nvPicPr>
          <p:blipFill rotWithShape="1">
            <a:blip r:embed="rId3">
              <a:extLst>
                <a:ext uri="{28A0092B-C50C-407E-A947-70E740481C1C}">
                  <a14:useLocalDpi xmlns:a14="http://schemas.microsoft.com/office/drawing/2010/main" val="0"/>
                </a:ext>
              </a:extLst>
            </a:blip>
            <a:srcRect l="1489" t="46804" r="17097" b="36113"/>
            <a:stretch/>
          </p:blipFill>
          <p:spPr>
            <a:xfrm>
              <a:off x="-3683087" y="3097403"/>
              <a:ext cx="9191625" cy="1171575"/>
            </a:xfrm>
            <a:prstGeom prst="rect">
              <a:avLst/>
            </a:prstGeom>
          </p:spPr>
        </p:pic>
        <p:pic>
          <p:nvPicPr>
            <p:cNvPr id="12" name="图片 11" descr="图形用户界面, 文本, 应用程序&#10;&#10;描述已自动生成">
              <a:extLst>
                <a:ext uri="{FF2B5EF4-FFF2-40B4-BE49-F238E27FC236}">
                  <a16:creationId xmlns:a16="http://schemas.microsoft.com/office/drawing/2014/main" id="{7067463B-164B-4A61-B2F7-5B3594684514}"/>
                </a:ext>
              </a:extLst>
            </p:cNvPr>
            <p:cNvPicPr>
              <a:picLocks noChangeAspect="1"/>
            </p:cNvPicPr>
            <p:nvPr/>
          </p:nvPicPr>
          <p:blipFill rotWithShape="1">
            <a:blip r:embed="rId4">
              <a:extLst>
                <a:ext uri="{28A0092B-C50C-407E-A947-70E740481C1C}">
                  <a14:useLocalDpi xmlns:a14="http://schemas.microsoft.com/office/drawing/2010/main" val="0"/>
                </a:ext>
              </a:extLst>
            </a:blip>
            <a:srcRect l="3302" t="46533" r="14680" b="35734"/>
            <a:stretch/>
          </p:blipFill>
          <p:spPr>
            <a:xfrm>
              <a:off x="5508538" y="3104957"/>
              <a:ext cx="8900145" cy="1168783"/>
            </a:xfrm>
            <a:prstGeom prst="rect">
              <a:avLst/>
            </a:prstGeom>
          </p:spPr>
        </p:pic>
      </p:grpSp>
    </p:spTree>
    <p:extLst>
      <p:ext uri="{BB962C8B-B14F-4D97-AF65-F5344CB8AC3E}">
        <p14:creationId xmlns:p14="http://schemas.microsoft.com/office/powerpoint/2010/main" val="198535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280CD-81E9-49F5-BAE8-2E7A7A92B6D7}"/>
              </a:ext>
            </a:extLst>
          </p:cNvPr>
          <p:cNvSpPr>
            <a:spLocks noGrp="1"/>
          </p:cNvSpPr>
          <p:nvPr>
            <p:ph type="title"/>
          </p:nvPr>
        </p:nvSpPr>
        <p:spPr/>
        <p:txBody>
          <a:bodyPr>
            <a:normAutofit fontScale="90000"/>
          </a:bodyPr>
          <a:lstStyle/>
          <a:p>
            <a:r>
              <a:rPr lang="en-US" dirty="0" err="1"/>
              <a:t>SpZip</a:t>
            </a:r>
            <a:r>
              <a:rPr lang="en-US" dirty="0"/>
              <a:t> works better than CMH on irregular applications</a:t>
            </a:r>
          </a:p>
        </p:txBody>
      </p:sp>
      <p:sp>
        <p:nvSpPr>
          <p:cNvPr id="3" name="灯片编号占位符 2">
            <a:extLst>
              <a:ext uri="{FF2B5EF4-FFF2-40B4-BE49-F238E27FC236}">
                <a16:creationId xmlns:a16="http://schemas.microsoft.com/office/drawing/2014/main" id="{88B20E06-8408-4160-AD3F-102F6EA99637}"/>
              </a:ext>
            </a:extLst>
          </p:cNvPr>
          <p:cNvSpPr>
            <a:spLocks noGrp="1"/>
          </p:cNvSpPr>
          <p:nvPr>
            <p:ph type="sldNum" sz="quarter" idx="12"/>
          </p:nvPr>
        </p:nvSpPr>
        <p:spPr/>
        <p:txBody>
          <a:bodyPr/>
          <a:lstStyle/>
          <a:p>
            <a:fld id="{4C1CFA8C-DA4D-4CD0-9494-B47934E8DF77}" type="slidenum">
              <a:rPr lang="en-US" smtClean="0"/>
              <a:t>14</a:t>
            </a:fld>
            <a:endParaRPr lang="en-US"/>
          </a:p>
        </p:txBody>
      </p:sp>
      <p:pic>
        <p:nvPicPr>
          <p:cNvPr id="5" name="图片 4" descr="图形用户界面, 文本&#10;&#10;描述已自动生成">
            <a:extLst>
              <a:ext uri="{FF2B5EF4-FFF2-40B4-BE49-F238E27FC236}">
                <a16:creationId xmlns:a16="http://schemas.microsoft.com/office/drawing/2014/main" id="{03A44448-C9A4-4447-99B6-139D747E95AA}"/>
              </a:ext>
            </a:extLst>
          </p:cNvPr>
          <p:cNvPicPr>
            <a:picLocks noChangeAspect="1"/>
          </p:cNvPicPr>
          <p:nvPr/>
        </p:nvPicPr>
        <p:blipFill rotWithShape="1">
          <a:blip r:embed="rId2">
            <a:extLst>
              <a:ext uri="{28A0092B-C50C-407E-A947-70E740481C1C}">
                <a14:useLocalDpi xmlns:a14="http://schemas.microsoft.com/office/drawing/2010/main" val="0"/>
              </a:ext>
            </a:extLst>
          </a:blip>
          <a:srcRect l="1461" t="50000" r="14792" b="39259"/>
          <a:stretch/>
        </p:blipFill>
        <p:spPr>
          <a:xfrm>
            <a:off x="4231918" y="5952075"/>
            <a:ext cx="7858481" cy="612211"/>
          </a:xfrm>
          <a:prstGeom prst="rect">
            <a:avLst/>
          </a:prstGeom>
        </p:spPr>
      </p:pic>
      <p:pic>
        <p:nvPicPr>
          <p:cNvPr id="6" name="图片 5" descr="图表, 条形图&#10;&#10;描述已自动生成">
            <a:extLst>
              <a:ext uri="{FF2B5EF4-FFF2-40B4-BE49-F238E27FC236}">
                <a16:creationId xmlns:a16="http://schemas.microsoft.com/office/drawing/2014/main" id="{F4F47D79-91D1-42DB-83AD-FEF1AFFF853D}"/>
              </a:ext>
            </a:extLst>
          </p:cNvPr>
          <p:cNvPicPr>
            <a:picLocks noChangeAspect="1"/>
          </p:cNvPicPr>
          <p:nvPr/>
        </p:nvPicPr>
        <p:blipFill rotWithShape="1">
          <a:blip r:embed="rId3">
            <a:extLst>
              <a:ext uri="{28A0092B-C50C-407E-A947-70E740481C1C}">
                <a14:useLocalDpi xmlns:a14="http://schemas.microsoft.com/office/drawing/2010/main" val="0"/>
              </a:ext>
            </a:extLst>
          </a:blip>
          <a:srcRect l="23847" t="14792" r="37092" b="4097"/>
          <a:stretch/>
        </p:blipFill>
        <p:spPr>
          <a:xfrm>
            <a:off x="7159986" y="1000125"/>
            <a:ext cx="3749319" cy="4729162"/>
          </a:xfrm>
          <a:prstGeom prst="rect">
            <a:avLst/>
          </a:prstGeom>
        </p:spPr>
      </p:pic>
      <p:sp>
        <p:nvSpPr>
          <p:cNvPr id="7" name="内容占位符 3">
            <a:extLst>
              <a:ext uri="{FF2B5EF4-FFF2-40B4-BE49-F238E27FC236}">
                <a16:creationId xmlns:a16="http://schemas.microsoft.com/office/drawing/2014/main" id="{2C235556-C0D1-4BFA-BEBD-2C00B35B97D3}"/>
              </a:ext>
            </a:extLst>
          </p:cNvPr>
          <p:cNvSpPr txBox="1">
            <a:spLocks/>
          </p:cNvSpPr>
          <p:nvPr/>
        </p:nvSpPr>
        <p:spPr>
          <a:xfrm>
            <a:off x="101601" y="1060989"/>
            <a:ext cx="6197599" cy="5720810"/>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t>Compressed Memory Hierarchy (CMH)</a:t>
            </a:r>
          </a:p>
          <a:p>
            <a:pPr lvl="1"/>
            <a:r>
              <a:rPr lang="en-US" sz="2900"/>
              <a:t>BDI[PACT’12] LLC</a:t>
            </a:r>
          </a:p>
          <a:p>
            <a:pPr lvl="1"/>
            <a:r>
              <a:rPr lang="en-US" sz="2900"/>
              <a:t>LCP[MICRO’13] main memory</a:t>
            </a:r>
            <a:endParaRPr lang="en-US" sz="2900" dirty="0"/>
          </a:p>
        </p:txBody>
      </p:sp>
    </p:spTree>
    <p:extLst>
      <p:ext uri="{BB962C8B-B14F-4D97-AF65-F5344CB8AC3E}">
        <p14:creationId xmlns:p14="http://schemas.microsoft.com/office/powerpoint/2010/main" val="178710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F0F5A9-9F53-4F41-86D3-4155F0650DC0}"/>
              </a:ext>
            </a:extLst>
          </p:cNvPr>
          <p:cNvSpPr>
            <a:spLocks noGrp="1"/>
          </p:cNvSpPr>
          <p:nvPr>
            <p:ph type="title"/>
          </p:nvPr>
        </p:nvSpPr>
        <p:spPr/>
        <p:txBody>
          <a:bodyPr/>
          <a:lstStyle/>
          <a:p>
            <a:r>
              <a:rPr lang="en-US" dirty="0"/>
              <a:t>Performance with preprocessing</a:t>
            </a:r>
          </a:p>
        </p:txBody>
      </p:sp>
      <p:sp>
        <p:nvSpPr>
          <p:cNvPr id="3" name="灯片编号占位符 2">
            <a:extLst>
              <a:ext uri="{FF2B5EF4-FFF2-40B4-BE49-F238E27FC236}">
                <a16:creationId xmlns:a16="http://schemas.microsoft.com/office/drawing/2014/main" id="{88BA3F0A-E026-4F65-9455-33185AC0F13B}"/>
              </a:ext>
            </a:extLst>
          </p:cNvPr>
          <p:cNvSpPr>
            <a:spLocks noGrp="1"/>
          </p:cNvSpPr>
          <p:nvPr>
            <p:ph type="sldNum" sz="quarter" idx="12"/>
          </p:nvPr>
        </p:nvSpPr>
        <p:spPr/>
        <p:txBody>
          <a:bodyPr/>
          <a:lstStyle/>
          <a:p>
            <a:fld id="{4C1CFA8C-DA4D-4CD0-9494-B47934E8DF77}" type="slidenum">
              <a:rPr lang="en-US" smtClean="0"/>
              <a:t>15</a:t>
            </a:fld>
            <a:endParaRPr lang="en-US"/>
          </a:p>
        </p:txBody>
      </p:sp>
      <p:sp>
        <p:nvSpPr>
          <p:cNvPr id="4" name="内容占位符 3">
            <a:extLst>
              <a:ext uri="{FF2B5EF4-FFF2-40B4-BE49-F238E27FC236}">
                <a16:creationId xmlns:a16="http://schemas.microsoft.com/office/drawing/2014/main" id="{3B30DEE1-B086-4C3D-BAA4-DB61EDAEE949}"/>
              </a:ext>
            </a:extLst>
          </p:cNvPr>
          <p:cNvSpPr>
            <a:spLocks noGrp="1"/>
          </p:cNvSpPr>
          <p:nvPr>
            <p:ph sz="quarter" idx="1"/>
          </p:nvPr>
        </p:nvSpPr>
        <p:spPr>
          <a:xfrm>
            <a:off x="101601" y="990600"/>
            <a:ext cx="5994399" cy="5638800"/>
          </a:xfrm>
        </p:spPr>
        <p:txBody>
          <a:bodyPr/>
          <a:lstStyle/>
          <a:p>
            <a:r>
              <a:rPr lang="en-US" dirty="0"/>
              <a:t>Preprocessing improves locality and </a:t>
            </a:r>
            <a:r>
              <a:rPr lang="en-US"/>
              <a:t>helps compression</a:t>
            </a:r>
            <a:endParaRPr lang="en-US" dirty="0"/>
          </a:p>
        </p:txBody>
      </p:sp>
      <p:pic>
        <p:nvPicPr>
          <p:cNvPr id="8" name="图片 7" descr="图表, 直方图&#10;&#10;描述已自动生成">
            <a:extLst>
              <a:ext uri="{FF2B5EF4-FFF2-40B4-BE49-F238E27FC236}">
                <a16:creationId xmlns:a16="http://schemas.microsoft.com/office/drawing/2014/main" id="{B97BB6DE-1000-4746-B70E-2C52C1209A1B}"/>
              </a:ext>
            </a:extLst>
          </p:cNvPr>
          <p:cNvPicPr>
            <a:picLocks noChangeAspect="1"/>
          </p:cNvPicPr>
          <p:nvPr/>
        </p:nvPicPr>
        <p:blipFill rotWithShape="1">
          <a:blip r:embed="rId2">
            <a:extLst>
              <a:ext uri="{28A0092B-C50C-407E-A947-70E740481C1C}">
                <a14:useLocalDpi xmlns:a14="http://schemas.microsoft.com/office/drawing/2010/main" val="0"/>
              </a:ext>
            </a:extLst>
          </a:blip>
          <a:srcRect l="23845" t="13751" r="37009" b="2824"/>
          <a:stretch/>
        </p:blipFill>
        <p:spPr>
          <a:xfrm>
            <a:off x="7353300" y="1187450"/>
            <a:ext cx="4038600" cy="5228130"/>
          </a:xfrm>
          <a:prstGeom prst="rect">
            <a:avLst/>
          </a:prstGeom>
        </p:spPr>
      </p:pic>
    </p:spTree>
    <p:extLst>
      <p:ext uri="{BB962C8B-B14F-4D97-AF65-F5344CB8AC3E}">
        <p14:creationId xmlns:p14="http://schemas.microsoft.com/office/powerpoint/2010/main" val="351477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62F5D-9470-4C8A-AA19-460AA636A3B0}"/>
              </a:ext>
            </a:extLst>
          </p:cNvPr>
          <p:cNvSpPr>
            <a:spLocks noGrp="1"/>
          </p:cNvSpPr>
          <p:nvPr>
            <p:ph type="title"/>
          </p:nvPr>
        </p:nvSpPr>
        <p:spPr/>
        <p:txBody>
          <a:bodyPr/>
          <a:lstStyle/>
          <a:p>
            <a:r>
              <a:rPr lang="en-US" dirty="0"/>
              <a:t>Per application performance</a:t>
            </a:r>
          </a:p>
        </p:txBody>
      </p:sp>
      <p:sp>
        <p:nvSpPr>
          <p:cNvPr id="3" name="灯片编号占位符 2">
            <a:extLst>
              <a:ext uri="{FF2B5EF4-FFF2-40B4-BE49-F238E27FC236}">
                <a16:creationId xmlns:a16="http://schemas.microsoft.com/office/drawing/2014/main" id="{15314BE8-D107-4255-A411-66F0BD50DDC3}"/>
              </a:ext>
            </a:extLst>
          </p:cNvPr>
          <p:cNvSpPr>
            <a:spLocks noGrp="1"/>
          </p:cNvSpPr>
          <p:nvPr>
            <p:ph type="sldNum" sz="quarter" idx="12"/>
          </p:nvPr>
        </p:nvSpPr>
        <p:spPr/>
        <p:txBody>
          <a:bodyPr/>
          <a:lstStyle/>
          <a:p>
            <a:fld id="{4C1CFA8C-DA4D-4CD0-9494-B47934E8DF77}" type="slidenum">
              <a:rPr lang="en-US" smtClean="0"/>
              <a:t>16</a:t>
            </a:fld>
            <a:endParaRPr lang="en-US"/>
          </a:p>
        </p:txBody>
      </p:sp>
      <p:pic>
        <p:nvPicPr>
          <p:cNvPr id="6" name="内容占位符 5" descr="图表, 条形图&#10;&#10;描述已自动生成">
            <a:extLst>
              <a:ext uri="{FF2B5EF4-FFF2-40B4-BE49-F238E27FC236}">
                <a16:creationId xmlns:a16="http://schemas.microsoft.com/office/drawing/2014/main" id="{A2CD4CD6-408F-4B0B-8049-72D6261BA0DA}"/>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27" t="18975" r="14703" b="8109"/>
          <a:stretch/>
        </p:blipFill>
        <p:spPr>
          <a:xfrm>
            <a:off x="1318975" y="1347142"/>
            <a:ext cx="9554049" cy="5033561"/>
          </a:xfrm>
        </p:spPr>
      </p:pic>
    </p:spTree>
    <p:extLst>
      <p:ext uri="{BB962C8B-B14F-4D97-AF65-F5344CB8AC3E}">
        <p14:creationId xmlns:p14="http://schemas.microsoft.com/office/powerpoint/2010/main" val="298294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4B02-E3D2-4247-B9CA-812593492873}"/>
              </a:ext>
            </a:extLst>
          </p:cNvPr>
          <p:cNvSpPr>
            <a:spLocks noGrp="1"/>
          </p:cNvSpPr>
          <p:nvPr>
            <p:ph type="title"/>
          </p:nvPr>
        </p:nvSpPr>
        <p:spPr/>
        <p:txBody>
          <a:bodyPr/>
          <a:lstStyle/>
          <a:p>
            <a:r>
              <a:rPr lang="en-US" dirty="0"/>
              <a:t>Per application memory traffic breakdown</a:t>
            </a:r>
          </a:p>
        </p:txBody>
      </p:sp>
      <p:sp>
        <p:nvSpPr>
          <p:cNvPr id="3" name="灯片编号占位符 2">
            <a:extLst>
              <a:ext uri="{FF2B5EF4-FFF2-40B4-BE49-F238E27FC236}">
                <a16:creationId xmlns:a16="http://schemas.microsoft.com/office/drawing/2014/main" id="{963CBBCD-ED82-42DA-96C0-0A2D3D3DC181}"/>
              </a:ext>
            </a:extLst>
          </p:cNvPr>
          <p:cNvSpPr>
            <a:spLocks noGrp="1"/>
          </p:cNvSpPr>
          <p:nvPr>
            <p:ph type="sldNum" sz="quarter" idx="12"/>
          </p:nvPr>
        </p:nvSpPr>
        <p:spPr/>
        <p:txBody>
          <a:bodyPr/>
          <a:lstStyle/>
          <a:p>
            <a:fld id="{4C1CFA8C-DA4D-4CD0-9494-B47934E8DF77}" type="slidenum">
              <a:rPr lang="en-US" smtClean="0"/>
              <a:t>17</a:t>
            </a:fld>
            <a:endParaRPr lang="en-US"/>
          </a:p>
        </p:txBody>
      </p:sp>
      <p:pic>
        <p:nvPicPr>
          <p:cNvPr id="6" name="内容占位符 5" descr="图表, 条形图&#10;&#10;描述已自动生成">
            <a:extLst>
              <a:ext uri="{FF2B5EF4-FFF2-40B4-BE49-F238E27FC236}">
                <a16:creationId xmlns:a16="http://schemas.microsoft.com/office/drawing/2014/main" id="{A90A84F8-1BBA-4950-8ED5-C7386B39ACA5}"/>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61" t="28632" r="14600" b="17906"/>
          <a:stretch/>
        </p:blipFill>
        <p:spPr>
          <a:xfrm>
            <a:off x="1009744" y="1781122"/>
            <a:ext cx="10172512" cy="3926341"/>
          </a:xfrm>
        </p:spPr>
      </p:pic>
    </p:spTree>
    <p:extLst>
      <p:ext uri="{BB962C8B-B14F-4D97-AF65-F5344CB8AC3E}">
        <p14:creationId xmlns:p14="http://schemas.microsoft.com/office/powerpoint/2010/main" val="3916893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20F01-A66E-41B7-9922-C457EF76E408}"/>
              </a:ext>
            </a:extLst>
          </p:cNvPr>
          <p:cNvSpPr>
            <a:spLocks noGrp="1"/>
          </p:cNvSpPr>
          <p:nvPr>
            <p:ph type="title"/>
          </p:nvPr>
        </p:nvSpPr>
        <p:spPr/>
        <p:txBody>
          <a:bodyPr/>
          <a:lstStyle/>
          <a:p>
            <a:r>
              <a:rPr lang="en-US" dirty="0"/>
              <a:t>Sensitivity to the scratchpad size</a:t>
            </a:r>
          </a:p>
        </p:txBody>
      </p:sp>
      <p:sp>
        <p:nvSpPr>
          <p:cNvPr id="3" name="灯片编号占位符 2">
            <a:extLst>
              <a:ext uri="{FF2B5EF4-FFF2-40B4-BE49-F238E27FC236}">
                <a16:creationId xmlns:a16="http://schemas.microsoft.com/office/drawing/2014/main" id="{72679488-35BC-4EF8-AA29-9309D7E8C055}"/>
              </a:ext>
            </a:extLst>
          </p:cNvPr>
          <p:cNvSpPr>
            <a:spLocks noGrp="1"/>
          </p:cNvSpPr>
          <p:nvPr>
            <p:ph type="sldNum" sz="quarter" idx="12"/>
          </p:nvPr>
        </p:nvSpPr>
        <p:spPr/>
        <p:txBody>
          <a:bodyPr/>
          <a:lstStyle/>
          <a:p>
            <a:fld id="{4C1CFA8C-DA4D-4CD0-9494-B47934E8DF77}" type="slidenum">
              <a:rPr lang="en-US" smtClean="0"/>
              <a:t>18</a:t>
            </a:fld>
            <a:endParaRPr lang="en-US"/>
          </a:p>
        </p:txBody>
      </p:sp>
      <p:pic>
        <p:nvPicPr>
          <p:cNvPr id="6" name="内容占位符 5" descr="图表, 条形图&#10;&#10;描述已自动生成">
            <a:extLst>
              <a:ext uri="{FF2B5EF4-FFF2-40B4-BE49-F238E27FC236}">
                <a16:creationId xmlns:a16="http://schemas.microsoft.com/office/drawing/2014/main" id="{0ACFB8EE-B034-4F38-9741-128F9E738FDB}"/>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1692" t="13176" r="24963" b="2478"/>
          <a:stretch/>
        </p:blipFill>
        <p:spPr>
          <a:xfrm>
            <a:off x="3030772" y="1351712"/>
            <a:ext cx="6130456" cy="4958653"/>
          </a:xfrm>
        </p:spPr>
      </p:pic>
    </p:spTree>
    <p:extLst>
      <p:ext uri="{BB962C8B-B14F-4D97-AF65-F5344CB8AC3E}">
        <p14:creationId xmlns:p14="http://schemas.microsoft.com/office/powerpoint/2010/main" val="30811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C55CA-AA54-4DFD-B53D-8A2CD9FC08F7}"/>
              </a:ext>
            </a:extLst>
          </p:cNvPr>
          <p:cNvSpPr>
            <a:spLocks noGrp="1"/>
          </p:cNvSpPr>
          <p:nvPr>
            <p:ph type="title"/>
          </p:nvPr>
        </p:nvSpPr>
        <p:spPr/>
        <p:txBody>
          <a:bodyPr/>
          <a:lstStyle/>
          <a:p>
            <a:r>
              <a:rPr lang="en-US" dirty="0"/>
              <a:t>Impact of preprocessing</a:t>
            </a:r>
          </a:p>
        </p:txBody>
      </p:sp>
      <p:sp>
        <p:nvSpPr>
          <p:cNvPr id="3" name="灯片编号占位符 2">
            <a:extLst>
              <a:ext uri="{FF2B5EF4-FFF2-40B4-BE49-F238E27FC236}">
                <a16:creationId xmlns:a16="http://schemas.microsoft.com/office/drawing/2014/main" id="{0BB0E1DE-B8CF-442E-B5DF-F8D39628D519}"/>
              </a:ext>
            </a:extLst>
          </p:cNvPr>
          <p:cNvSpPr>
            <a:spLocks noGrp="1"/>
          </p:cNvSpPr>
          <p:nvPr>
            <p:ph type="sldNum" sz="quarter" idx="12"/>
          </p:nvPr>
        </p:nvSpPr>
        <p:spPr/>
        <p:txBody>
          <a:bodyPr/>
          <a:lstStyle/>
          <a:p>
            <a:fld id="{4C1CFA8C-DA4D-4CD0-9494-B47934E8DF77}" type="slidenum">
              <a:rPr lang="en-US" smtClean="0"/>
              <a:t>19</a:t>
            </a:fld>
            <a:endParaRPr lang="en-US"/>
          </a:p>
        </p:txBody>
      </p:sp>
      <p:pic>
        <p:nvPicPr>
          <p:cNvPr id="6" name="内容占位符 5" descr="条形图&#10;&#10;低可信度描述已自动生成">
            <a:extLst>
              <a:ext uri="{FF2B5EF4-FFF2-40B4-BE49-F238E27FC236}">
                <a16:creationId xmlns:a16="http://schemas.microsoft.com/office/drawing/2014/main" id="{8C46BFDD-D436-4829-970A-D7668180001A}"/>
              </a:ext>
            </a:extLst>
          </p:cNvPr>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94" t="26013" r="14703" b="15203"/>
          <a:stretch/>
        </p:blipFill>
        <p:spPr>
          <a:xfrm>
            <a:off x="1069258" y="1568450"/>
            <a:ext cx="10053483" cy="4273549"/>
          </a:xfrm>
        </p:spPr>
      </p:pic>
    </p:spTree>
    <p:extLst>
      <p:ext uri="{BB962C8B-B14F-4D97-AF65-F5344CB8AC3E}">
        <p14:creationId xmlns:p14="http://schemas.microsoft.com/office/powerpoint/2010/main" val="300605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75AD7-97CF-4458-8BA0-5818F3497FBB}"/>
              </a:ext>
            </a:extLst>
          </p:cNvPr>
          <p:cNvSpPr>
            <a:spLocks noGrp="1"/>
          </p:cNvSpPr>
          <p:nvPr>
            <p:ph type="title"/>
          </p:nvPr>
        </p:nvSpPr>
        <p:spPr/>
        <p:txBody>
          <a:bodyPr/>
          <a:lstStyle/>
          <a:p>
            <a:r>
              <a:rPr lang="en-US" dirty="0"/>
              <a:t>Irregular applications </a:t>
            </a:r>
            <a:r>
              <a:rPr lang="en-US"/>
              <a:t>are challenging</a:t>
            </a:r>
            <a:endParaRPr lang="en-US" dirty="0"/>
          </a:p>
        </p:txBody>
      </p:sp>
      <p:sp>
        <p:nvSpPr>
          <p:cNvPr id="3" name="灯片编号占位符 2">
            <a:extLst>
              <a:ext uri="{FF2B5EF4-FFF2-40B4-BE49-F238E27FC236}">
                <a16:creationId xmlns:a16="http://schemas.microsoft.com/office/drawing/2014/main" id="{AE877F75-768E-4946-9FB8-005FF93F3552}"/>
              </a:ext>
            </a:extLst>
          </p:cNvPr>
          <p:cNvSpPr>
            <a:spLocks noGrp="1"/>
          </p:cNvSpPr>
          <p:nvPr>
            <p:ph type="sldNum" sz="quarter" idx="12"/>
          </p:nvPr>
        </p:nvSpPr>
        <p:spPr/>
        <p:txBody>
          <a:bodyPr/>
          <a:lstStyle/>
          <a:p>
            <a:fld id="{4C1CFA8C-DA4D-4CD0-9494-B47934E8DF77}" type="slidenum">
              <a:rPr lang="en-US" smtClean="0"/>
              <a:t>2</a:t>
            </a:fld>
            <a:endParaRPr lang="en-US"/>
          </a:p>
        </p:txBody>
      </p:sp>
      <p:sp>
        <p:nvSpPr>
          <p:cNvPr id="4" name="内容占位符 3">
            <a:extLst>
              <a:ext uri="{FF2B5EF4-FFF2-40B4-BE49-F238E27FC236}">
                <a16:creationId xmlns:a16="http://schemas.microsoft.com/office/drawing/2014/main" id="{7E799433-2427-4805-B2BA-B5A939A3688E}"/>
              </a:ext>
            </a:extLst>
          </p:cNvPr>
          <p:cNvSpPr>
            <a:spLocks noGrp="1"/>
          </p:cNvSpPr>
          <p:nvPr>
            <p:ph sz="quarter" idx="1"/>
          </p:nvPr>
        </p:nvSpPr>
        <p:spPr>
          <a:xfrm>
            <a:off x="101601" y="990600"/>
            <a:ext cx="11988800" cy="5867400"/>
          </a:xfrm>
        </p:spPr>
        <p:txBody>
          <a:bodyPr>
            <a:normAutofit fontScale="92500" lnSpcReduction="10000"/>
          </a:bodyPr>
          <a:lstStyle/>
          <a:p>
            <a:r>
              <a:rPr lang="en-US" sz="3200" dirty="0"/>
              <a:t>Irregular applications, such as graph analytics and sparse linear algebra, are an increasingly important workload domain</a:t>
            </a:r>
          </a:p>
          <a:p>
            <a:endParaRPr lang="en-US" sz="3200" dirty="0"/>
          </a:p>
          <a:p>
            <a:endParaRPr lang="en-US" sz="3200" dirty="0"/>
          </a:p>
          <a:p>
            <a:endParaRPr lang="en-US" sz="3200" dirty="0"/>
          </a:p>
          <a:p>
            <a:r>
              <a:rPr lang="en-US" sz="3200" dirty="0"/>
              <a:t>Irregular applications have large memory footprint and low compute intensity, so they are </a:t>
            </a:r>
            <a:r>
              <a:rPr lang="en-US" sz="3200" i="1" dirty="0"/>
              <a:t>memory bound</a:t>
            </a:r>
            <a:endParaRPr lang="en-US" sz="3200" dirty="0"/>
          </a:p>
          <a:p>
            <a:pPr marL="0" indent="0">
              <a:buNone/>
            </a:pPr>
            <a:endParaRPr lang="en-US" sz="3200" dirty="0"/>
          </a:p>
          <a:p>
            <a:r>
              <a:rPr lang="en-US" sz="3200" dirty="0"/>
              <a:t>Data compression is an attractive approach to accelerate irregular applications</a:t>
            </a:r>
          </a:p>
          <a:p>
            <a:endParaRPr lang="en-US" sz="3200" dirty="0"/>
          </a:p>
          <a:p>
            <a:r>
              <a:rPr lang="en-US" sz="3200" dirty="0"/>
              <a:t>Practical support for compression requires hardware acceleration</a:t>
            </a:r>
          </a:p>
          <a:p>
            <a:endParaRPr lang="en-US" dirty="0"/>
          </a:p>
        </p:txBody>
      </p:sp>
      <p:grpSp>
        <p:nvGrpSpPr>
          <p:cNvPr id="10" name="组合 9">
            <a:extLst>
              <a:ext uri="{FF2B5EF4-FFF2-40B4-BE49-F238E27FC236}">
                <a16:creationId xmlns:a16="http://schemas.microsoft.com/office/drawing/2014/main" id="{2B88BE7C-F1C0-46AF-AC08-C157600C014F}"/>
              </a:ext>
            </a:extLst>
          </p:cNvPr>
          <p:cNvGrpSpPr/>
          <p:nvPr/>
        </p:nvGrpSpPr>
        <p:grpSpPr>
          <a:xfrm>
            <a:off x="3325009" y="1994875"/>
            <a:ext cx="1839687" cy="1286294"/>
            <a:chOff x="1258084" y="1994875"/>
            <a:chExt cx="2313016" cy="1617242"/>
          </a:xfrm>
        </p:grpSpPr>
        <p:pic>
          <p:nvPicPr>
            <p:cNvPr id="6" name="Picture 2">
              <a:extLst>
                <a:ext uri="{FF2B5EF4-FFF2-40B4-BE49-F238E27FC236}">
                  <a16:creationId xmlns:a16="http://schemas.microsoft.com/office/drawing/2014/main" id="{3C76C9D5-91C3-4E0D-8276-5ED512EF26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084" y="1994875"/>
              <a:ext cx="2313016" cy="125736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14B31D3-1237-4894-A3D7-51915DC8D858}"/>
                </a:ext>
              </a:extLst>
            </p:cNvPr>
            <p:cNvSpPr/>
            <p:nvPr/>
          </p:nvSpPr>
          <p:spPr>
            <a:xfrm>
              <a:off x="1443876" y="3252241"/>
              <a:ext cx="1941430" cy="359876"/>
            </a:xfrm>
            <a:prstGeom prst="rect">
              <a:avLst/>
            </a:prstGeom>
          </p:spPr>
          <p:txBody>
            <a:bodyPr wrap="square">
              <a:spAutoFit/>
            </a:bodyPr>
            <a:lstStyle/>
            <a:p>
              <a:pPr marL="1800" lvl="0">
                <a:lnSpc>
                  <a:spcPct val="90000"/>
                </a:lnSpc>
                <a:spcBef>
                  <a:spcPts val="1200"/>
                </a:spcBef>
                <a:buClr>
                  <a:srgbClr val="715096"/>
                </a:buClr>
              </a:pPr>
              <a:r>
                <a:rPr lang="en-US" altLang="zh-CN" sz="1400" dirty="0"/>
                <a:t>Graph analytics</a:t>
              </a:r>
            </a:p>
          </p:txBody>
        </p:sp>
      </p:grpSp>
      <p:grpSp>
        <p:nvGrpSpPr>
          <p:cNvPr id="8" name="组合 7">
            <a:extLst>
              <a:ext uri="{FF2B5EF4-FFF2-40B4-BE49-F238E27FC236}">
                <a16:creationId xmlns:a16="http://schemas.microsoft.com/office/drawing/2014/main" id="{9533A01B-EADC-4E1F-B3EA-3ECC074292D6}"/>
              </a:ext>
            </a:extLst>
          </p:cNvPr>
          <p:cNvGrpSpPr/>
          <p:nvPr/>
        </p:nvGrpSpPr>
        <p:grpSpPr>
          <a:xfrm>
            <a:off x="6453806" y="1994876"/>
            <a:ext cx="1851994" cy="1296359"/>
            <a:chOff x="4244005" y="1994876"/>
            <a:chExt cx="2285174" cy="1599577"/>
          </a:xfrm>
        </p:grpSpPr>
        <p:pic>
          <p:nvPicPr>
            <p:cNvPr id="1026" name="Picture 2" descr="Parallel Sparse Matrix-Vector Multiplication Using Accelerators |  SpringerLink">
              <a:extLst>
                <a:ext uri="{FF2B5EF4-FFF2-40B4-BE49-F238E27FC236}">
                  <a16:creationId xmlns:a16="http://schemas.microsoft.com/office/drawing/2014/main" id="{0D443169-B2C5-41AC-BD0E-5A6B2BF59A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097" y="1994876"/>
              <a:ext cx="1956522" cy="125314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BFB06555-A0D4-4D65-B664-EECE049CB4BC}"/>
                </a:ext>
              </a:extLst>
            </p:cNvPr>
            <p:cNvSpPr/>
            <p:nvPr/>
          </p:nvSpPr>
          <p:spPr>
            <a:xfrm>
              <a:off x="4244005" y="3241271"/>
              <a:ext cx="2285174" cy="353182"/>
            </a:xfrm>
            <a:prstGeom prst="rect">
              <a:avLst/>
            </a:prstGeom>
          </p:spPr>
          <p:txBody>
            <a:bodyPr wrap="square">
              <a:spAutoFit/>
            </a:bodyPr>
            <a:lstStyle/>
            <a:p>
              <a:pPr marL="1800" lvl="0">
                <a:lnSpc>
                  <a:spcPct val="90000"/>
                </a:lnSpc>
                <a:spcBef>
                  <a:spcPts val="1200"/>
                </a:spcBef>
                <a:buClr>
                  <a:srgbClr val="715096"/>
                </a:buClr>
              </a:pPr>
              <a:r>
                <a:rPr lang="en-US" altLang="zh-CN" sz="1400" dirty="0"/>
                <a:t>Sparse linear algebra</a:t>
              </a:r>
            </a:p>
          </p:txBody>
        </p:sp>
      </p:grpSp>
    </p:spTree>
    <p:extLst>
      <p:ext uri="{BB962C8B-B14F-4D97-AF65-F5344CB8AC3E}">
        <p14:creationId xmlns:p14="http://schemas.microsoft.com/office/powerpoint/2010/main" val="26402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E06F0-CA9B-4FCE-9133-24EEC9FE0F4D}"/>
              </a:ext>
            </a:extLst>
          </p:cNvPr>
          <p:cNvSpPr>
            <a:spLocks noGrp="1"/>
          </p:cNvSpPr>
          <p:nvPr>
            <p:ph type="title"/>
          </p:nvPr>
        </p:nvSpPr>
        <p:spPr/>
        <p:txBody>
          <a:bodyPr/>
          <a:lstStyle/>
          <a:p>
            <a:r>
              <a:rPr lang="en-US" dirty="0" err="1"/>
              <a:t>SpZip</a:t>
            </a:r>
            <a:r>
              <a:rPr lang="en-US" dirty="0"/>
              <a:t> area breakdown</a:t>
            </a:r>
          </a:p>
        </p:txBody>
      </p:sp>
      <p:sp>
        <p:nvSpPr>
          <p:cNvPr id="3" name="灯片编号占位符 2">
            <a:extLst>
              <a:ext uri="{FF2B5EF4-FFF2-40B4-BE49-F238E27FC236}">
                <a16:creationId xmlns:a16="http://schemas.microsoft.com/office/drawing/2014/main" id="{3E09E632-ED27-4AAC-9E71-4D0246172473}"/>
              </a:ext>
            </a:extLst>
          </p:cNvPr>
          <p:cNvSpPr>
            <a:spLocks noGrp="1"/>
          </p:cNvSpPr>
          <p:nvPr>
            <p:ph type="sldNum" sz="quarter" idx="12"/>
          </p:nvPr>
        </p:nvSpPr>
        <p:spPr/>
        <p:txBody>
          <a:bodyPr/>
          <a:lstStyle/>
          <a:p>
            <a:fld id="{4C1CFA8C-DA4D-4CD0-9494-B47934E8DF77}" type="slidenum">
              <a:rPr lang="en-US" smtClean="0"/>
              <a:t>20</a:t>
            </a:fld>
            <a:endParaRPr lang="en-US"/>
          </a:p>
        </p:txBody>
      </p:sp>
      <p:sp>
        <p:nvSpPr>
          <p:cNvPr id="4" name="内容占位符 3">
            <a:extLst>
              <a:ext uri="{FF2B5EF4-FFF2-40B4-BE49-F238E27FC236}">
                <a16:creationId xmlns:a16="http://schemas.microsoft.com/office/drawing/2014/main" id="{E7BE88F1-0575-4ED2-8623-63B93F0F3917}"/>
              </a:ext>
            </a:extLst>
          </p:cNvPr>
          <p:cNvSpPr>
            <a:spLocks noGrp="1"/>
          </p:cNvSpPr>
          <p:nvPr>
            <p:ph sz="quarter" idx="1"/>
          </p:nvPr>
        </p:nvSpPr>
        <p:spPr>
          <a:xfrm>
            <a:off x="101601" y="990600"/>
            <a:ext cx="4762499" cy="5638800"/>
          </a:xfrm>
        </p:spPr>
        <p:txBody>
          <a:bodyPr/>
          <a:lstStyle/>
          <a:p>
            <a:r>
              <a:rPr lang="en-US" dirty="0"/>
              <a:t>RTL synthesis using 45nm FreePDK45 library</a:t>
            </a:r>
          </a:p>
          <a:p>
            <a:endParaRPr lang="en-US" dirty="0"/>
          </a:p>
          <a:p>
            <a:r>
              <a:rPr lang="en-US" dirty="0"/>
              <a:t>0.2% of an Intel Haswell core (scaled to the same technology node)</a:t>
            </a:r>
          </a:p>
        </p:txBody>
      </p:sp>
      <p:pic>
        <p:nvPicPr>
          <p:cNvPr id="8" name="图片 7" descr="表格&#10;&#10;描述已自动生成">
            <a:extLst>
              <a:ext uri="{FF2B5EF4-FFF2-40B4-BE49-F238E27FC236}">
                <a16:creationId xmlns:a16="http://schemas.microsoft.com/office/drawing/2014/main" id="{26067FF5-6446-40E8-B9B2-7641FF062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612" y="2081024"/>
            <a:ext cx="6182588" cy="2695951"/>
          </a:xfrm>
          <a:prstGeom prst="rect">
            <a:avLst/>
          </a:prstGeom>
        </p:spPr>
      </p:pic>
    </p:spTree>
    <p:extLst>
      <p:ext uri="{BB962C8B-B14F-4D97-AF65-F5344CB8AC3E}">
        <p14:creationId xmlns:p14="http://schemas.microsoft.com/office/powerpoint/2010/main" val="263061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5C58AEE9-2CEE-4798-B1F6-0679A528C0E5}"/>
              </a:ext>
            </a:extLst>
          </p:cNvPr>
          <p:cNvCxnSpPr>
            <a:cxnSpLocks/>
          </p:cNvCxnSpPr>
          <p:nvPr/>
        </p:nvCxnSpPr>
        <p:spPr>
          <a:xfrm flipV="1">
            <a:off x="7074171" y="396168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515624D5-C417-4781-B39F-FB33A0E8F1FA}"/>
              </a:ext>
            </a:extLst>
          </p:cNvPr>
          <p:cNvCxnSpPr>
            <a:cxnSpLocks/>
            <a:stCxn id="27" idx="0"/>
            <a:endCxn id="24" idx="2"/>
          </p:cNvCxnSpPr>
          <p:nvPr/>
        </p:nvCxnSpPr>
        <p:spPr>
          <a:xfrm>
            <a:off x="6323926" y="2546230"/>
            <a:ext cx="1362667" cy="20589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2C31D960-857A-44F9-BCFC-30313D82CB4B}"/>
              </a:ext>
            </a:extLst>
          </p:cNvPr>
          <p:cNvCxnSpPr>
            <a:cxnSpLocks/>
            <a:stCxn id="30" idx="0"/>
            <a:endCxn id="24" idx="2"/>
          </p:cNvCxnSpPr>
          <p:nvPr/>
        </p:nvCxnSpPr>
        <p:spPr>
          <a:xfrm flipV="1">
            <a:off x="6534038" y="2752128"/>
            <a:ext cx="1152555" cy="11672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2B411443-9B46-4BC3-9C2D-039B6A20BF5E}"/>
              </a:ext>
            </a:extLst>
          </p:cNvPr>
          <p:cNvSpPr>
            <a:spLocks noGrp="1"/>
          </p:cNvSpPr>
          <p:nvPr>
            <p:ph type="title"/>
          </p:nvPr>
        </p:nvSpPr>
        <p:spPr/>
        <p:txBody>
          <a:bodyPr/>
          <a:lstStyle/>
          <a:p>
            <a:r>
              <a:rPr lang="en-US" dirty="0" err="1"/>
              <a:t>SpZip</a:t>
            </a:r>
            <a:r>
              <a:rPr lang="en-US" dirty="0"/>
              <a:t> contributions</a:t>
            </a:r>
          </a:p>
        </p:txBody>
      </p:sp>
      <p:sp>
        <p:nvSpPr>
          <p:cNvPr id="3" name="灯片编号占位符 2">
            <a:extLst>
              <a:ext uri="{FF2B5EF4-FFF2-40B4-BE49-F238E27FC236}">
                <a16:creationId xmlns:a16="http://schemas.microsoft.com/office/drawing/2014/main" id="{27AE769A-0D9E-4A57-8795-E52FD24C7234}"/>
              </a:ext>
            </a:extLst>
          </p:cNvPr>
          <p:cNvSpPr>
            <a:spLocks noGrp="1"/>
          </p:cNvSpPr>
          <p:nvPr>
            <p:ph type="sldNum" sz="quarter" idx="12"/>
          </p:nvPr>
        </p:nvSpPr>
        <p:spPr/>
        <p:txBody>
          <a:bodyPr/>
          <a:lstStyle/>
          <a:p>
            <a:fld id="{4C1CFA8C-DA4D-4CD0-9494-B47934E8DF77}" type="slidenum">
              <a:rPr lang="en-US" smtClean="0"/>
              <a:t>3</a:t>
            </a:fld>
            <a:endParaRPr lang="en-US"/>
          </a:p>
        </p:txBody>
      </p:sp>
      <p:sp>
        <p:nvSpPr>
          <p:cNvPr id="6" name="Rectangle 107">
            <a:extLst>
              <a:ext uri="{FF2B5EF4-FFF2-40B4-BE49-F238E27FC236}">
                <a16:creationId xmlns:a16="http://schemas.microsoft.com/office/drawing/2014/main" id="{34F17F8D-73BE-4DC5-8B4D-8C6727AC2B02}"/>
              </a:ext>
            </a:extLst>
          </p:cNvPr>
          <p:cNvSpPr/>
          <p:nvPr/>
        </p:nvSpPr>
        <p:spPr>
          <a:xfrm>
            <a:off x="8520109" y="5069926"/>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sp>
        <p:nvSpPr>
          <p:cNvPr id="15" name="内容占位符 3">
            <a:extLst>
              <a:ext uri="{FF2B5EF4-FFF2-40B4-BE49-F238E27FC236}">
                <a16:creationId xmlns:a16="http://schemas.microsoft.com/office/drawing/2014/main" id="{0EA6B4EE-F241-4260-9268-4FFC646EA044}"/>
              </a:ext>
            </a:extLst>
          </p:cNvPr>
          <p:cNvSpPr txBox="1">
            <a:spLocks/>
          </p:cNvSpPr>
          <p:nvPr/>
        </p:nvSpPr>
        <p:spPr>
          <a:xfrm>
            <a:off x="4589941" y="3679504"/>
            <a:ext cx="1175146" cy="625132"/>
          </a:xfrm>
          <a:prstGeom prst="rect">
            <a:avLst/>
          </a:prstGeom>
        </p:spPr>
        <p:txBody>
          <a:bodyPr vert="horz">
            <a:normAutofit fontScale="925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3584CB"/>
                </a:solidFill>
              </a:rPr>
              <a:t>Access</a:t>
            </a:r>
          </a:p>
        </p:txBody>
      </p:sp>
      <p:sp>
        <p:nvSpPr>
          <p:cNvPr id="16" name="内容占位符 3">
            <a:extLst>
              <a:ext uri="{FF2B5EF4-FFF2-40B4-BE49-F238E27FC236}">
                <a16:creationId xmlns:a16="http://schemas.microsoft.com/office/drawing/2014/main" id="{E9D65DA6-4B26-47AB-92D1-764B23920CC6}"/>
              </a:ext>
            </a:extLst>
          </p:cNvPr>
          <p:cNvSpPr txBox="1">
            <a:spLocks/>
          </p:cNvSpPr>
          <p:nvPr/>
        </p:nvSpPr>
        <p:spPr>
          <a:xfrm>
            <a:off x="5942428" y="3684910"/>
            <a:ext cx="1167859" cy="625132"/>
          </a:xfrm>
          <a:prstGeom prst="rect">
            <a:avLst/>
          </a:prstGeom>
        </p:spPr>
        <p:txBody>
          <a:bodyPr vert="horz">
            <a:normAutofit fontScale="925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Access</a:t>
            </a:r>
          </a:p>
        </p:txBody>
      </p:sp>
      <p:cxnSp>
        <p:nvCxnSpPr>
          <p:cNvPr id="17" name="直接箭头连接符 16">
            <a:extLst>
              <a:ext uri="{FF2B5EF4-FFF2-40B4-BE49-F238E27FC236}">
                <a16:creationId xmlns:a16="http://schemas.microsoft.com/office/drawing/2014/main" id="{A476F577-6DB7-4114-A91D-7988844E9E33}"/>
              </a:ext>
            </a:extLst>
          </p:cNvPr>
          <p:cNvCxnSpPr>
            <a:cxnSpLocks/>
          </p:cNvCxnSpPr>
          <p:nvPr/>
        </p:nvCxnSpPr>
        <p:spPr>
          <a:xfrm flipV="1">
            <a:off x="5720183" y="396168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内容占位符 3">
            <a:extLst>
              <a:ext uri="{FF2B5EF4-FFF2-40B4-BE49-F238E27FC236}">
                <a16:creationId xmlns:a16="http://schemas.microsoft.com/office/drawing/2014/main" id="{9500CB68-4B84-4D1A-B07E-491930917530}"/>
              </a:ext>
            </a:extLst>
          </p:cNvPr>
          <p:cNvSpPr txBox="1">
            <a:spLocks/>
          </p:cNvSpPr>
          <p:nvPr/>
        </p:nvSpPr>
        <p:spPr>
          <a:xfrm>
            <a:off x="7347731" y="3686210"/>
            <a:ext cx="1177428" cy="625132"/>
          </a:xfrm>
          <a:prstGeom prst="rect">
            <a:avLst/>
          </a:prstGeom>
        </p:spPr>
        <p:txBody>
          <a:bodyPr vert="horz">
            <a:normAutofit fontScale="925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009592"/>
                </a:solidFill>
              </a:rPr>
              <a:t>Access</a:t>
            </a:r>
          </a:p>
        </p:txBody>
      </p:sp>
      <p:sp>
        <p:nvSpPr>
          <p:cNvPr id="22" name="矩形 21">
            <a:extLst>
              <a:ext uri="{FF2B5EF4-FFF2-40B4-BE49-F238E27FC236}">
                <a16:creationId xmlns:a16="http://schemas.microsoft.com/office/drawing/2014/main" id="{A94D8C42-C0EC-4517-89F9-6F30A6160107}"/>
              </a:ext>
            </a:extLst>
          </p:cNvPr>
          <p:cNvSpPr/>
          <p:nvPr/>
        </p:nvSpPr>
        <p:spPr>
          <a:xfrm rot="5400000">
            <a:off x="7687378" y="2245138"/>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E3B5C045-CF87-466F-A58A-0FC8F70B6ACD}"/>
              </a:ext>
            </a:extLst>
          </p:cNvPr>
          <p:cNvSpPr/>
          <p:nvPr/>
        </p:nvSpPr>
        <p:spPr>
          <a:xfrm rot="5400000">
            <a:off x="7687274" y="2446908"/>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E6A138-1C61-4120-A7A1-E4C16F78DC47}"/>
              </a:ext>
            </a:extLst>
          </p:cNvPr>
          <p:cNvSpPr/>
          <p:nvPr/>
        </p:nvSpPr>
        <p:spPr>
          <a:xfrm rot="5400000">
            <a:off x="7686593" y="2649772"/>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05100077-5189-42C0-9C8C-89B1ECE5FB76}"/>
              </a:ext>
            </a:extLst>
          </p:cNvPr>
          <p:cNvSpPr/>
          <p:nvPr/>
        </p:nvSpPr>
        <p:spPr>
          <a:xfrm rot="5400000">
            <a:off x="6119214" y="2443874"/>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3622C348-9573-4668-BB79-2FBBE8ED2FB9}"/>
              </a:ext>
            </a:extLst>
          </p:cNvPr>
          <p:cNvSpPr/>
          <p:nvPr/>
        </p:nvSpPr>
        <p:spPr>
          <a:xfrm rot="5400000">
            <a:off x="6329326" y="2766500"/>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BC6F517E-76D7-4F7C-AE6B-26526CD7012B}"/>
              </a:ext>
            </a:extLst>
          </p:cNvPr>
          <p:cNvSpPr/>
          <p:nvPr/>
        </p:nvSpPr>
        <p:spPr>
          <a:xfrm rot="5400000">
            <a:off x="6124614" y="2766500"/>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4D7D4951-A17B-431F-87B2-0A3417AE7069}"/>
              </a:ext>
            </a:extLst>
          </p:cNvPr>
          <p:cNvSpPr/>
          <p:nvPr/>
        </p:nvSpPr>
        <p:spPr>
          <a:xfrm rot="5400000">
            <a:off x="6531123" y="211700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E6476BCE-89D0-43A1-86FC-626466D53BF6}"/>
              </a:ext>
            </a:extLst>
          </p:cNvPr>
          <p:cNvSpPr/>
          <p:nvPr/>
        </p:nvSpPr>
        <p:spPr>
          <a:xfrm rot="5400000">
            <a:off x="6121699" y="211700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F06D0B3A-C409-4F1F-8200-2080EF098CF5}"/>
              </a:ext>
            </a:extLst>
          </p:cNvPr>
          <p:cNvSpPr/>
          <p:nvPr/>
        </p:nvSpPr>
        <p:spPr>
          <a:xfrm>
            <a:off x="5242692" y="2445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1E3770F2-B7F4-4B3A-9893-29DFB1FDAE30}"/>
              </a:ext>
            </a:extLst>
          </p:cNvPr>
          <p:cNvSpPr/>
          <p:nvPr/>
        </p:nvSpPr>
        <p:spPr>
          <a:xfrm>
            <a:off x="5242692" y="2649772"/>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直接箭头连接符 43">
            <a:extLst>
              <a:ext uri="{FF2B5EF4-FFF2-40B4-BE49-F238E27FC236}">
                <a16:creationId xmlns:a16="http://schemas.microsoft.com/office/drawing/2014/main" id="{E6A29130-FDCF-4313-B9FA-0072749C3D33}"/>
              </a:ext>
            </a:extLst>
          </p:cNvPr>
          <p:cNvCxnSpPr>
            <a:cxnSpLocks/>
            <a:stCxn id="39" idx="3"/>
            <a:endCxn id="38" idx="2"/>
          </p:cNvCxnSpPr>
          <p:nvPr/>
        </p:nvCxnSpPr>
        <p:spPr>
          <a:xfrm flipV="1">
            <a:off x="5447404" y="2219359"/>
            <a:ext cx="674295" cy="12510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A39FE8F2-15C6-4A05-B40B-3179DE033040}"/>
              </a:ext>
            </a:extLst>
          </p:cNvPr>
          <p:cNvCxnSpPr>
            <a:cxnSpLocks/>
            <a:stCxn id="41" idx="3"/>
            <a:endCxn id="27" idx="2"/>
          </p:cNvCxnSpPr>
          <p:nvPr/>
        </p:nvCxnSpPr>
        <p:spPr>
          <a:xfrm flipV="1">
            <a:off x="5447404" y="2546230"/>
            <a:ext cx="671810" cy="1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214EE46E-D5D1-44EC-9976-425080999AE6}"/>
              </a:ext>
            </a:extLst>
          </p:cNvPr>
          <p:cNvCxnSpPr>
            <a:cxnSpLocks/>
            <a:stCxn id="43" idx="3"/>
            <a:endCxn id="31" idx="2"/>
          </p:cNvCxnSpPr>
          <p:nvPr/>
        </p:nvCxnSpPr>
        <p:spPr>
          <a:xfrm>
            <a:off x="5447404" y="2752128"/>
            <a:ext cx="677210" cy="116728"/>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49" name="连接符: 曲线 48">
            <a:extLst>
              <a:ext uri="{FF2B5EF4-FFF2-40B4-BE49-F238E27FC236}">
                <a16:creationId xmlns:a16="http://schemas.microsoft.com/office/drawing/2014/main" id="{D6282EBA-332D-4071-A03C-6404081859B1}"/>
              </a:ext>
            </a:extLst>
          </p:cNvPr>
          <p:cNvCxnSpPr>
            <a:cxnSpLocks/>
          </p:cNvCxnSpPr>
          <p:nvPr/>
        </p:nvCxnSpPr>
        <p:spPr>
          <a:xfrm rot="21240000">
            <a:off x="4888637" y="2671769"/>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连接符: 曲线 49">
            <a:extLst>
              <a:ext uri="{FF2B5EF4-FFF2-40B4-BE49-F238E27FC236}">
                <a16:creationId xmlns:a16="http://schemas.microsoft.com/office/drawing/2014/main" id="{55F754D5-623E-4272-8D3D-A77B3FFC4AE1}"/>
              </a:ext>
            </a:extLst>
          </p:cNvPr>
          <p:cNvCxnSpPr>
            <a:cxnSpLocks/>
          </p:cNvCxnSpPr>
          <p:nvPr/>
        </p:nvCxnSpPr>
        <p:spPr>
          <a:xfrm rot="21240000">
            <a:off x="4889391" y="2462885"/>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连接符: 曲线 50">
            <a:extLst>
              <a:ext uri="{FF2B5EF4-FFF2-40B4-BE49-F238E27FC236}">
                <a16:creationId xmlns:a16="http://schemas.microsoft.com/office/drawing/2014/main" id="{565633A4-887E-4A80-9803-E06A338F84C7}"/>
              </a:ext>
            </a:extLst>
          </p:cNvPr>
          <p:cNvCxnSpPr>
            <a:cxnSpLocks/>
          </p:cNvCxnSpPr>
          <p:nvPr/>
        </p:nvCxnSpPr>
        <p:spPr>
          <a:xfrm rot="21240000">
            <a:off x="4884080" y="2271663"/>
            <a:ext cx="354065" cy="105575"/>
          </a:xfrm>
          <a:prstGeom prst="curvedConnector3">
            <a:avLst>
              <a:gd name="adj1" fmla="val 43275"/>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60931026-1FC8-4AC4-9B85-30B1B5FE5E7C}"/>
              </a:ext>
            </a:extLst>
          </p:cNvPr>
          <p:cNvCxnSpPr>
            <a:cxnSpLocks/>
            <a:stCxn id="38" idx="3"/>
            <a:endCxn id="23" idx="2"/>
          </p:cNvCxnSpPr>
          <p:nvPr/>
        </p:nvCxnSpPr>
        <p:spPr>
          <a:xfrm>
            <a:off x="6224055" y="2321715"/>
            <a:ext cx="1463219" cy="227549"/>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46D5A4C7-2F6E-4BAD-8F90-9542B483EB58}"/>
              </a:ext>
            </a:extLst>
          </p:cNvPr>
          <p:cNvCxnSpPr>
            <a:cxnSpLocks/>
            <a:stCxn id="36" idx="0"/>
            <a:endCxn id="22" idx="2"/>
          </p:cNvCxnSpPr>
          <p:nvPr/>
        </p:nvCxnSpPr>
        <p:spPr>
          <a:xfrm>
            <a:off x="6735835" y="2219359"/>
            <a:ext cx="951543" cy="12813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7373F8A7-DAF0-48E8-B58C-B7CF9A2E0DBF}"/>
              </a:ext>
            </a:extLst>
          </p:cNvPr>
          <p:cNvCxnSpPr>
            <a:cxnSpLocks/>
            <a:stCxn id="37" idx="3"/>
            <a:endCxn id="24" idx="2"/>
          </p:cNvCxnSpPr>
          <p:nvPr/>
        </p:nvCxnSpPr>
        <p:spPr>
          <a:xfrm>
            <a:off x="6428767" y="2321715"/>
            <a:ext cx="1257826" cy="43041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a:extLst>
              <a:ext uri="{FF2B5EF4-FFF2-40B4-BE49-F238E27FC236}">
                <a16:creationId xmlns:a16="http://schemas.microsoft.com/office/drawing/2014/main" id="{2741E3CA-0704-483A-9AA4-3E1B7142B180}"/>
              </a:ext>
            </a:extLst>
          </p:cNvPr>
          <p:cNvCxnSpPr>
            <a:cxnSpLocks/>
            <a:stCxn id="31" idx="1"/>
            <a:endCxn id="22" idx="2"/>
          </p:cNvCxnSpPr>
          <p:nvPr/>
        </p:nvCxnSpPr>
        <p:spPr>
          <a:xfrm flipV="1">
            <a:off x="6226970" y="2347494"/>
            <a:ext cx="1460408" cy="41900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A5F27613-B37C-4964-91C4-68C06D9AAC5C}"/>
              </a:ext>
            </a:extLst>
          </p:cNvPr>
          <p:cNvSpPr/>
          <p:nvPr/>
        </p:nvSpPr>
        <p:spPr>
          <a:xfrm rot="5400000">
            <a:off x="6326411" y="2117003"/>
            <a:ext cx="204712" cy="20471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81B684F-2FF4-49C2-BC6D-102E9EAFD91B}"/>
              </a:ext>
            </a:extLst>
          </p:cNvPr>
          <p:cNvSpPr/>
          <p:nvPr/>
        </p:nvSpPr>
        <p:spPr>
          <a:xfrm>
            <a:off x="5242692" y="224210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内容占位符 3">
            <a:extLst>
              <a:ext uri="{FF2B5EF4-FFF2-40B4-BE49-F238E27FC236}">
                <a16:creationId xmlns:a16="http://schemas.microsoft.com/office/drawing/2014/main" id="{623D07E9-0DB2-4CA2-880C-638C833270BA}"/>
              </a:ext>
            </a:extLst>
          </p:cNvPr>
          <p:cNvSpPr txBox="1">
            <a:spLocks/>
          </p:cNvSpPr>
          <p:nvPr/>
        </p:nvSpPr>
        <p:spPr>
          <a:xfrm>
            <a:off x="8748286" y="3679504"/>
            <a:ext cx="1532785"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600" b="1" dirty="0"/>
              <a:t>Compute</a:t>
            </a:r>
          </a:p>
        </p:txBody>
      </p:sp>
      <p:cxnSp>
        <p:nvCxnSpPr>
          <p:cNvPr id="52" name="直接箭头连接符 51">
            <a:extLst>
              <a:ext uri="{FF2B5EF4-FFF2-40B4-BE49-F238E27FC236}">
                <a16:creationId xmlns:a16="http://schemas.microsoft.com/office/drawing/2014/main" id="{66538076-DB27-405E-94B7-263836BE5720}"/>
              </a:ext>
            </a:extLst>
          </p:cNvPr>
          <p:cNvCxnSpPr>
            <a:cxnSpLocks/>
          </p:cNvCxnSpPr>
          <p:nvPr/>
        </p:nvCxnSpPr>
        <p:spPr>
          <a:xfrm flipV="1">
            <a:off x="8472701" y="3958330"/>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7" name="连接符: 曲线 66">
            <a:extLst>
              <a:ext uri="{FF2B5EF4-FFF2-40B4-BE49-F238E27FC236}">
                <a16:creationId xmlns:a16="http://schemas.microsoft.com/office/drawing/2014/main" id="{41FDD3BD-4043-4A83-B224-7EB979DA57E0}"/>
              </a:ext>
            </a:extLst>
          </p:cNvPr>
          <p:cNvCxnSpPr>
            <a:cxnSpLocks/>
          </p:cNvCxnSpPr>
          <p:nvPr/>
        </p:nvCxnSpPr>
        <p:spPr>
          <a:xfrm rot="21240000">
            <a:off x="4882496" y="2271663"/>
            <a:ext cx="354065" cy="105575"/>
          </a:xfrm>
          <a:prstGeom prst="curvedConnector3">
            <a:avLst>
              <a:gd name="adj1" fmla="val 43275"/>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8" name="矩形 67">
            <a:extLst>
              <a:ext uri="{FF2B5EF4-FFF2-40B4-BE49-F238E27FC236}">
                <a16:creationId xmlns:a16="http://schemas.microsoft.com/office/drawing/2014/main" id="{7DBCF647-E999-4013-9C13-8F73B4375649}"/>
              </a:ext>
            </a:extLst>
          </p:cNvPr>
          <p:cNvSpPr/>
          <p:nvPr/>
        </p:nvSpPr>
        <p:spPr>
          <a:xfrm>
            <a:off x="5245177" y="2240669"/>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矩形 68">
            <a:extLst>
              <a:ext uri="{FF2B5EF4-FFF2-40B4-BE49-F238E27FC236}">
                <a16:creationId xmlns:a16="http://schemas.microsoft.com/office/drawing/2014/main" id="{1E868BCC-41BC-4B97-8B9E-F530CDAE6E88}"/>
              </a:ext>
            </a:extLst>
          </p:cNvPr>
          <p:cNvSpPr/>
          <p:nvPr/>
        </p:nvSpPr>
        <p:spPr>
          <a:xfrm>
            <a:off x="6328896" y="2115613"/>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矩形 69">
            <a:extLst>
              <a:ext uri="{FF2B5EF4-FFF2-40B4-BE49-F238E27FC236}">
                <a16:creationId xmlns:a16="http://schemas.microsoft.com/office/drawing/2014/main" id="{DD44D6F9-CB03-4479-AC1F-541D67A65D3A}"/>
              </a:ext>
            </a:extLst>
          </p:cNvPr>
          <p:cNvSpPr/>
          <p:nvPr/>
        </p:nvSpPr>
        <p:spPr>
          <a:xfrm>
            <a:off x="7687836" y="2646816"/>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直接箭头连接符 70">
            <a:extLst>
              <a:ext uri="{FF2B5EF4-FFF2-40B4-BE49-F238E27FC236}">
                <a16:creationId xmlns:a16="http://schemas.microsoft.com/office/drawing/2014/main" id="{9EC263BD-4E56-4963-AD86-57999098B905}"/>
              </a:ext>
            </a:extLst>
          </p:cNvPr>
          <p:cNvCxnSpPr>
            <a:cxnSpLocks/>
          </p:cNvCxnSpPr>
          <p:nvPr/>
        </p:nvCxnSpPr>
        <p:spPr>
          <a:xfrm flipV="1">
            <a:off x="5442906" y="2221958"/>
            <a:ext cx="674295" cy="12510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a:extLst>
              <a:ext uri="{FF2B5EF4-FFF2-40B4-BE49-F238E27FC236}">
                <a16:creationId xmlns:a16="http://schemas.microsoft.com/office/drawing/2014/main" id="{A0910418-C0B6-4C0E-952A-28A464E9874B}"/>
              </a:ext>
            </a:extLst>
          </p:cNvPr>
          <p:cNvCxnSpPr>
            <a:cxnSpLocks/>
          </p:cNvCxnSpPr>
          <p:nvPr/>
        </p:nvCxnSpPr>
        <p:spPr>
          <a:xfrm>
            <a:off x="6431252" y="2318363"/>
            <a:ext cx="1257826" cy="43041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3" name="内容占位符 3">
            <a:extLst>
              <a:ext uri="{FF2B5EF4-FFF2-40B4-BE49-F238E27FC236}">
                <a16:creationId xmlns:a16="http://schemas.microsoft.com/office/drawing/2014/main" id="{B8C24456-3EF1-4EAE-BE65-54BDA4C8D5B6}"/>
              </a:ext>
            </a:extLst>
          </p:cNvPr>
          <p:cNvSpPr txBox="1">
            <a:spLocks/>
          </p:cNvSpPr>
          <p:nvPr/>
        </p:nvSpPr>
        <p:spPr>
          <a:xfrm>
            <a:off x="101601" y="948130"/>
            <a:ext cx="4392340" cy="1127553"/>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Offloading both data access and decompression</a:t>
            </a:r>
          </a:p>
          <a:p>
            <a:pPr marL="0" indent="0">
              <a:buNone/>
            </a:pPr>
            <a:endParaRPr lang="en-US" dirty="0"/>
          </a:p>
        </p:txBody>
      </p:sp>
    </p:spTree>
    <p:extLst>
      <p:ext uri="{BB962C8B-B14F-4D97-AF65-F5344CB8AC3E}">
        <p14:creationId xmlns:p14="http://schemas.microsoft.com/office/powerpoint/2010/main" val="207792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500"/>
                                  </p:stCondLst>
                                  <p:childTnLst>
                                    <p:set>
                                      <p:cBhvr>
                                        <p:cTn id="63" dur="1" fill="hold">
                                          <p:stCondLst>
                                            <p:cond delay="0"/>
                                          </p:stCondLst>
                                        </p:cTn>
                                        <p:tgtEl>
                                          <p:spTgt spid="15"/>
                                        </p:tgtEl>
                                        <p:attrNameLst>
                                          <p:attrName>style.visibility</p:attrName>
                                        </p:attrNameLst>
                                      </p:cBhvr>
                                      <p:to>
                                        <p:strVal val="visible"/>
                                      </p:to>
                                    </p:set>
                                  </p:childTnLst>
                                </p:cTn>
                              </p:par>
                              <p:par>
                                <p:cTn id="64" presetID="1" presetClass="entr" presetSubtype="0" fill="hold" nodeType="withEffect">
                                  <p:stCondLst>
                                    <p:cond delay="500"/>
                                  </p:stCondLst>
                                  <p:childTnLst>
                                    <p:set>
                                      <p:cBhvr>
                                        <p:cTn id="65" dur="1" fill="hold">
                                          <p:stCondLst>
                                            <p:cond delay="0"/>
                                          </p:stCondLst>
                                        </p:cTn>
                                        <p:tgtEl>
                                          <p:spTgt spid="67"/>
                                        </p:tgtEl>
                                        <p:attrNameLst>
                                          <p:attrName>style.visibility</p:attrName>
                                        </p:attrNameLst>
                                      </p:cBhvr>
                                      <p:to>
                                        <p:strVal val="visible"/>
                                      </p:to>
                                    </p:set>
                                  </p:childTnLst>
                                </p:cTn>
                              </p:par>
                              <p:par>
                                <p:cTn id="66" presetID="1" presetClass="entr" presetSubtype="0" fill="hold" grpId="0" nodeType="withEffect">
                                  <p:stCondLst>
                                    <p:cond delay="500"/>
                                  </p:stCondLst>
                                  <p:childTnLst>
                                    <p:set>
                                      <p:cBhvr>
                                        <p:cTn id="67" dur="1" fill="hold">
                                          <p:stCondLst>
                                            <p:cond delay="0"/>
                                          </p:stCondLst>
                                        </p:cTn>
                                        <p:tgtEl>
                                          <p:spTgt spid="68"/>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nodeType="afterEffect">
                                  <p:stCondLst>
                                    <p:cond delay="50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50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ntr" presetSubtype="0" fill="hold" nodeType="withEffect">
                                  <p:stCondLst>
                                    <p:cond delay="500"/>
                                  </p:stCondLst>
                                  <p:childTnLst>
                                    <p:set>
                                      <p:cBhvr>
                                        <p:cTn id="74" dur="1" fill="hold">
                                          <p:stCondLst>
                                            <p:cond delay="0"/>
                                          </p:stCondLst>
                                        </p:cTn>
                                        <p:tgtEl>
                                          <p:spTgt spid="71"/>
                                        </p:tgtEl>
                                        <p:attrNameLst>
                                          <p:attrName>style.visibility</p:attrName>
                                        </p:attrNameLst>
                                      </p:cBhvr>
                                      <p:to>
                                        <p:strVal val="visible"/>
                                      </p:to>
                                    </p:set>
                                  </p:childTnLst>
                                </p:cTn>
                              </p:par>
                              <p:par>
                                <p:cTn id="75" presetID="1" presetClass="entr" presetSubtype="0" fill="hold" grpId="0" nodeType="withEffect">
                                  <p:stCondLst>
                                    <p:cond delay="500"/>
                                  </p:stCondLst>
                                  <p:childTnLst>
                                    <p:set>
                                      <p:cBhvr>
                                        <p:cTn id="76" dur="1" fill="hold">
                                          <p:stCondLst>
                                            <p:cond delay="0"/>
                                          </p:stCondLst>
                                        </p:cTn>
                                        <p:tgtEl>
                                          <p:spTgt spid="69"/>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500"/>
                                  </p:stCondLst>
                                  <p:childTnLst>
                                    <p:set>
                                      <p:cBhvr>
                                        <p:cTn id="79" dur="1" fill="hold">
                                          <p:stCondLst>
                                            <p:cond delay="0"/>
                                          </p:stCondLst>
                                        </p:cTn>
                                        <p:tgtEl>
                                          <p:spTgt spid="21"/>
                                        </p:tgtEl>
                                        <p:attrNameLst>
                                          <p:attrName>style.visibility</p:attrName>
                                        </p:attrNameLst>
                                      </p:cBhvr>
                                      <p:to>
                                        <p:strVal val="visible"/>
                                      </p:to>
                                    </p:set>
                                  </p:childTnLst>
                                </p:cTn>
                              </p:par>
                              <p:par>
                                <p:cTn id="80" presetID="1" presetClass="entr" presetSubtype="0" fill="hold" nodeType="withEffect">
                                  <p:stCondLst>
                                    <p:cond delay="50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500"/>
                                  </p:stCondLst>
                                  <p:childTnLst>
                                    <p:set>
                                      <p:cBhvr>
                                        <p:cTn id="83" dur="1" fill="hold">
                                          <p:stCondLst>
                                            <p:cond delay="0"/>
                                          </p:stCondLst>
                                        </p:cTn>
                                        <p:tgtEl>
                                          <p:spTgt spid="72"/>
                                        </p:tgtEl>
                                        <p:attrNameLst>
                                          <p:attrName>style.visibility</p:attrName>
                                        </p:attrNameLst>
                                      </p:cBhvr>
                                      <p:to>
                                        <p:strVal val="visible"/>
                                      </p:to>
                                    </p:set>
                                  </p:childTnLst>
                                </p:cTn>
                              </p:par>
                              <p:par>
                                <p:cTn id="84" presetID="1" presetClass="entr" presetSubtype="0" fill="hold" grpId="0" nodeType="withEffect">
                                  <p:stCondLst>
                                    <p:cond delay="500"/>
                                  </p:stCondLst>
                                  <p:childTnLst>
                                    <p:set>
                                      <p:cBhvr>
                                        <p:cTn id="85" dur="1" fill="hold">
                                          <p:stCondLst>
                                            <p:cond delay="0"/>
                                          </p:stCondLst>
                                        </p:cTn>
                                        <p:tgtEl>
                                          <p:spTgt spid="70"/>
                                        </p:tgtEl>
                                        <p:attrNameLst>
                                          <p:attrName>style.visibility</p:attrName>
                                        </p:attrNameLst>
                                      </p:cBhvr>
                                      <p:to>
                                        <p:strVal val="visible"/>
                                      </p:to>
                                    </p:set>
                                  </p:childTnLst>
                                </p:cTn>
                              </p:par>
                            </p:childTnLst>
                          </p:cTn>
                        </p:par>
                        <p:par>
                          <p:cTn id="86" fill="hold">
                            <p:stCondLst>
                              <p:cond delay="1500"/>
                            </p:stCondLst>
                            <p:childTnLst>
                              <p:par>
                                <p:cTn id="87" presetID="1" presetClass="entr" presetSubtype="0" fill="hold" grpId="0" nodeType="afterEffect">
                                  <p:stCondLst>
                                    <p:cond delay="50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nodeType="withEffect">
                                  <p:stCondLst>
                                    <p:cond delay="50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21" grpId="0"/>
      <p:bldP spid="22" grpId="0" animBg="1"/>
      <p:bldP spid="23" grpId="0" animBg="1"/>
      <p:bldP spid="24" grpId="0" animBg="1"/>
      <p:bldP spid="27" grpId="0" animBg="1"/>
      <p:bldP spid="30" grpId="0" animBg="1"/>
      <p:bldP spid="31" grpId="0" animBg="1"/>
      <p:bldP spid="36" grpId="0" animBg="1"/>
      <p:bldP spid="38" grpId="0" animBg="1"/>
      <p:bldP spid="41" grpId="0" animBg="1"/>
      <p:bldP spid="43" grpId="0" animBg="1"/>
      <p:bldP spid="37" grpId="0" animBg="1"/>
      <p:bldP spid="39" grpId="0" animBg="1"/>
      <p:bldP spid="47" grpId="0"/>
      <p:bldP spid="68" grpId="0" animBg="1"/>
      <p:bldP spid="69" grpId="0" animBg="1"/>
      <p:bldP spid="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109">
            <a:extLst>
              <a:ext uri="{FF2B5EF4-FFF2-40B4-BE49-F238E27FC236}">
                <a16:creationId xmlns:a16="http://schemas.microsoft.com/office/drawing/2014/main" id="{AC186444-7DD4-44FB-9323-1681DAB0D369}"/>
              </a:ext>
            </a:extLst>
          </p:cNvPr>
          <p:cNvSpPr>
            <a:spLocks noChangeAspect="1"/>
          </p:cNvSpPr>
          <p:nvPr/>
        </p:nvSpPr>
        <p:spPr>
          <a:xfrm>
            <a:off x="4577322" y="3700223"/>
            <a:ext cx="5966854" cy="957501"/>
          </a:xfrm>
          <a:prstGeom prst="roundRect">
            <a:avLst>
              <a:gd name="adj" fmla="val 0"/>
            </a:avLst>
          </a:prstGeom>
          <a:solidFill>
            <a:srgbClr val="ED7D31">
              <a:lumMod val="40000"/>
              <a:lumOff val="60000"/>
            </a:srgbClr>
          </a:solidFill>
          <a:ln w="19050" cap="flat" cmpd="sng" algn="ctr">
            <a:no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rgbClr val="ED7D31">
                    <a:lumMod val="50000"/>
                  </a:srgbClr>
                </a:solidFill>
                <a:effectLst>
                  <a:outerShdw blurRad="38100" dist="38100" dir="2700000" algn="tl">
                    <a:srgbClr val="000000">
                      <a:alpha val="43137"/>
                    </a:srgbClr>
                  </a:outerShdw>
                </a:effectLst>
                <a:uLnTx/>
                <a:uFillTx/>
                <a:ea typeface="+mn-ea"/>
                <a:cs typeface="+mn-cs"/>
              </a:rPr>
              <a:t>Offloaded</a:t>
            </a:r>
          </a:p>
        </p:txBody>
      </p:sp>
      <p:sp>
        <p:nvSpPr>
          <p:cNvPr id="66" name="Rectangle 107">
            <a:extLst>
              <a:ext uri="{FF2B5EF4-FFF2-40B4-BE49-F238E27FC236}">
                <a16:creationId xmlns:a16="http://schemas.microsoft.com/office/drawing/2014/main" id="{CD538FD5-FAC9-4234-BD5C-E989FD9D20BE}"/>
              </a:ext>
            </a:extLst>
          </p:cNvPr>
          <p:cNvSpPr/>
          <p:nvPr/>
        </p:nvSpPr>
        <p:spPr>
          <a:xfrm>
            <a:off x="9520276" y="3782992"/>
            <a:ext cx="998211" cy="357382"/>
          </a:xfrm>
          <a:prstGeom prst="roundRect">
            <a:avLst/>
          </a:prstGeom>
          <a:solidFill>
            <a:srgbClr val="BDFFFF"/>
          </a:solidFill>
          <a:ln w="12700" cap="flat" cmpd="sng" algn="ctr">
            <a:solidFill>
              <a:srgbClr val="009592"/>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9592"/>
              </a:solidFill>
              <a:effectLst/>
              <a:uLnTx/>
              <a:uFillTx/>
              <a:latin typeface="Calibri" panose="020F0502020204030204"/>
              <a:ea typeface="+mn-ea"/>
              <a:cs typeface="+mn-cs"/>
            </a:endParaRPr>
          </a:p>
        </p:txBody>
      </p:sp>
      <p:sp>
        <p:nvSpPr>
          <p:cNvPr id="62" name="Rectangle 107">
            <a:extLst>
              <a:ext uri="{FF2B5EF4-FFF2-40B4-BE49-F238E27FC236}">
                <a16:creationId xmlns:a16="http://schemas.microsoft.com/office/drawing/2014/main" id="{C09D26AC-1DC2-4AD6-9C9A-8343D9552119}"/>
              </a:ext>
            </a:extLst>
          </p:cNvPr>
          <p:cNvSpPr/>
          <p:nvPr/>
        </p:nvSpPr>
        <p:spPr>
          <a:xfrm>
            <a:off x="7385831" y="3782992"/>
            <a:ext cx="1722450" cy="357382"/>
          </a:xfrm>
          <a:prstGeom prst="round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D2A000"/>
              </a:solidFill>
              <a:effectLst/>
              <a:uLnTx/>
              <a:uFillTx/>
              <a:latin typeface="Calibri" panose="020F0502020204030204"/>
              <a:ea typeface="+mn-ea"/>
              <a:cs typeface="+mn-cs"/>
            </a:endParaRPr>
          </a:p>
        </p:txBody>
      </p:sp>
      <p:sp>
        <p:nvSpPr>
          <p:cNvPr id="58" name="Rectangle 107">
            <a:extLst>
              <a:ext uri="{FF2B5EF4-FFF2-40B4-BE49-F238E27FC236}">
                <a16:creationId xmlns:a16="http://schemas.microsoft.com/office/drawing/2014/main" id="{6341F407-4E76-4D88-A6D0-9FA096D09E9B}"/>
              </a:ext>
            </a:extLst>
          </p:cNvPr>
          <p:cNvSpPr/>
          <p:nvPr/>
        </p:nvSpPr>
        <p:spPr>
          <a:xfrm>
            <a:off x="6017977" y="3775983"/>
            <a:ext cx="998211" cy="357382"/>
          </a:xfrm>
          <a:prstGeom prst="round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D2A000"/>
              </a:solidFill>
              <a:effectLst/>
              <a:uLnTx/>
              <a:uFillTx/>
              <a:latin typeface="Calibri" panose="020F0502020204030204"/>
              <a:ea typeface="+mn-ea"/>
              <a:cs typeface="+mn-cs"/>
            </a:endParaRPr>
          </a:p>
        </p:txBody>
      </p:sp>
      <p:sp>
        <p:nvSpPr>
          <p:cNvPr id="57" name="Rectangle 107">
            <a:extLst>
              <a:ext uri="{FF2B5EF4-FFF2-40B4-BE49-F238E27FC236}">
                <a16:creationId xmlns:a16="http://schemas.microsoft.com/office/drawing/2014/main" id="{4E692348-1F62-4B53-B7E3-0CF2943A7B05}"/>
              </a:ext>
            </a:extLst>
          </p:cNvPr>
          <p:cNvSpPr/>
          <p:nvPr/>
        </p:nvSpPr>
        <p:spPr>
          <a:xfrm>
            <a:off x="4656866" y="3779639"/>
            <a:ext cx="998211" cy="357382"/>
          </a:xfrm>
          <a:prstGeom prst="roundRect">
            <a:avLst/>
          </a:prstGeom>
          <a:solidFill>
            <a:srgbClr val="BDD7EE"/>
          </a:solidFill>
          <a:ln w="12700" cap="flat" cmpd="sng" algn="ctr">
            <a:solidFill>
              <a:srgbClr val="3584CB"/>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3584CB"/>
              </a:solidFill>
              <a:effectLst/>
              <a:uLnTx/>
              <a:uFillTx/>
              <a:latin typeface="Calibri" panose="020F0502020204030204"/>
              <a:ea typeface="+mn-ea"/>
              <a:cs typeface="+mn-cs"/>
            </a:endParaRPr>
          </a:p>
        </p:txBody>
      </p:sp>
      <p:cxnSp>
        <p:nvCxnSpPr>
          <p:cNvPr id="63" name="直接箭头连接符 62">
            <a:extLst>
              <a:ext uri="{FF2B5EF4-FFF2-40B4-BE49-F238E27FC236}">
                <a16:creationId xmlns:a16="http://schemas.microsoft.com/office/drawing/2014/main" id="{515624D5-C417-4781-B39F-FB33A0E8F1FA}"/>
              </a:ext>
            </a:extLst>
          </p:cNvPr>
          <p:cNvCxnSpPr>
            <a:cxnSpLocks/>
            <a:stCxn id="27" idx="0"/>
            <a:endCxn id="24" idx="2"/>
          </p:cNvCxnSpPr>
          <p:nvPr/>
        </p:nvCxnSpPr>
        <p:spPr>
          <a:xfrm>
            <a:off x="6229456" y="2546230"/>
            <a:ext cx="1457137" cy="20589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2C31D960-857A-44F9-BCFC-30313D82CB4B}"/>
              </a:ext>
            </a:extLst>
          </p:cNvPr>
          <p:cNvCxnSpPr>
            <a:cxnSpLocks/>
            <a:stCxn id="30" idx="0"/>
            <a:endCxn id="24" idx="2"/>
          </p:cNvCxnSpPr>
          <p:nvPr/>
        </p:nvCxnSpPr>
        <p:spPr>
          <a:xfrm flipV="1">
            <a:off x="6346032" y="2752128"/>
            <a:ext cx="1340561" cy="11672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 name="标题 1">
            <a:extLst>
              <a:ext uri="{FF2B5EF4-FFF2-40B4-BE49-F238E27FC236}">
                <a16:creationId xmlns:a16="http://schemas.microsoft.com/office/drawing/2014/main" id="{2B411443-9B46-4BC3-9C2D-039B6A20BF5E}"/>
              </a:ext>
            </a:extLst>
          </p:cNvPr>
          <p:cNvSpPr>
            <a:spLocks noGrp="1"/>
          </p:cNvSpPr>
          <p:nvPr>
            <p:ph type="title"/>
          </p:nvPr>
        </p:nvSpPr>
        <p:spPr/>
        <p:txBody>
          <a:bodyPr/>
          <a:lstStyle/>
          <a:p>
            <a:r>
              <a:rPr lang="en-US" dirty="0" err="1"/>
              <a:t>SpZip</a:t>
            </a:r>
            <a:r>
              <a:rPr lang="en-US" dirty="0"/>
              <a:t> contributions</a:t>
            </a:r>
          </a:p>
        </p:txBody>
      </p:sp>
      <p:sp>
        <p:nvSpPr>
          <p:cNvPr id="3" name="灯片编号占位符 2">
            <a:extLst>
              <a:ext uri="{FF2B5EF4-FFF2-40B4-BE49-F238E27FC236}">
                <a16:creationId xmlns:a16="http://schemas.microsoft.com/office/drawing/2014/main" id="{27AE769A-0D9E-4A57-8795-E52FD24C7234}"/>
              </a:ext>
            </a:extLst>
          </p:cNvPr>
          <p:cNvSpPr>
            <a:spLocks noGrp="1"/>
          </p:cNvSpPr>
          <p:nvPr>
            <p:ph type="sldNum" sz="quarter" idx="12"/>
          </p:nvPr>
        </p:nvSpPr>
        <p:spPr/>
        <p:txBody>
          <a:bodyPr/>
          <a:lstStyle/>
          <a:p>
            <a:fld id="{4C1CFA8C-DA4D-4CD0-9494-B47934E8DF77}" type="slidenum">
              <a:rPr lang="en-US" smtClean="0"/>
              <a:t>4</a:t>
            </a:fld>
            <a:endParaRPr lang="en-US"/>
          </a:p>
        </p:txBody>
      </p:sp>
      <p:sp>
        <p:nvSpPr>
          <p:cNvPr id="5" name="Rounded Rectangle 109">
            <a:extLst>
              <a:ext uri="{FF2B5EF4-FFF2-40B4-BE49-F238E27FC236}">
                <a16:creationId xmlns:a16="http://schemas.microsoft.com/office/drawing/2014/main" id="{FBE3FD2F-270C-455A-B18D-C630791DA1F2}"/>
              </a:ext>
            </a:extLst>
          </p:cNvPr>
          <p:cNvSpPr>
            <a:spLocks noChangeAspect="1"/>
          </p:cNvSpPr>
          <p:nvPr/>
        </p:nvSpPr>
        <p:spPr>
          <a:xfrm>
            <a:off x="6329326" y="5069927"/>
            <a:ext cx="1325432" cy="510269"/>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D7D31">
                    <a:lumMod val="50000"/>
                  </a:srgbClr>
                </a:solidFill>
                <a:effectLst/>
                <a:uLnTx/>
                <a:uFillTx/>
                <a:ea typeface="+mn-ea"/>
                <a:cs typeface="+mn-cs"/>
              </a:rPr>
              <a:t>Fetcher</a:t>
            </a:r>
          </a:p>
        </p:txBody>
      </p:sp>
      <p:sp>
        <p:nvSpPr>
          <p:cNvPr id="6" name="Rectangle 107">
            <a:extLst>
              <a:ext uri="{FF2B5EF4-FFF2-40B4-BE49-F238E27FC236}">
                <a16:creationId xmlns:a16="http://schemas.microsoft.com/office/drawing/2014/main" id="{34F17F8D-73BE-4DC5-8B4D-8C6727AC2B02}"/>
              </a:ext>
            </a:extLst>
          </p:cNvPr>
          <p:cNvSpPr/>
          <p:nvPr/>
        </p:nvSpPr>
        <p:spPr>
          <a:xfrm>
            <a:off x="8520109" y="5069926"/>
            <a:ext cx="1325431" cy="510269"/>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grpSp>
        <p:nvGrpSpPr>
          <p:cNvPr id="7" name="组合 6">
            <a:extLst>
              <a:ext uri="{FF2B5EF4-FFF2-40B4-BE49-F238E27FC236}">
                <a16:creationId xmlns:a16="http://schemas.microsoft.com/office/drawing/2014/main" id="{C9538238-554E-46E8-8D4F-3203A32767C3}"/>
              </a:ext>
            </a:extLst>
          </p:cNvPr>
          <p:cNvGrpSpPr/>
          <p:nvPr/>
        </p:nvGrpSpPr>
        <p:grpSpPr>
          <a:xfrm>
            <a:off x="7682614" y="5205055"/>
            <a:ext cx="817166" cy="271274"/>
            <a:chOff x="5931129" y="5679958"/>
            <a:chExt cx="817166" cy="271274"/>
          </a:xfrm>
        </p:grpSpPr>
        <p:sp>
          <p:nvSpPr>
            <p:cNvPr id="8" name="Rectangle 3">
              <a:extLst>
                <a:ext uri="{FF2B5EF4-FFF2-40B4-BE49-F238E27FC236}">
                  <a16:creationId xmlns:a16="http://schemas.microsoft.com/office/drawing/2014/main" id="{23F5D4DD-B744-47C0-815D-9910C40FC578}"/>
                </a:ext>
              </a:extLst>
            </p:cNvPr>
            <p:cNvSpPr>
              <a:spLocks/>
            </p:cNvSpPr>
            <p:nvPr/>
          </p:nvSpPr>
          <p:spPr>
            <a:xfrm>
              <a:off x="644123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直接连接符 97">
              <a:extLst>
                <a:ext uri="{FF2B5EF4-FFF2-40B4-BE49-F238E27FC236}">
                  <a16:creationId xmlns:a16="http://schemas.microsoft.com/office/drawing/2014/main" id="{9D6DB2CE-78D5-4A28-84B5-AA617DE6C708}"/>
                </a:ext>
              </a:extLst>
            </p:cNvPr>
            <p:cNvCxnSpPr>
              <a:cxnSpLocks/>
            </p:cNvCxnSpPr>
            <p:nvPr/>
          </p:nvCxnSpPr>
          <p:spPr>
            <a:xfrm flipH="1">
              <a:off x="6007894" y="5679958"/>
              <a:ext cx="126282" cy="0"/>
            </a:xfrm>
            <a:prstGeom prst="line">
              <a:avLst/>
            </a:prstGeom>
            <a:noFill/>
            <a:ln w="28575" cap="flat" cmpd="sng" algn="ctr">
              <a:solidFill>
                <a:sysClr val="windowText" lastClr="000000"/>
              </a:solidFill>
              <a:prstDash val="solid"/>
              <a:miter lim="800000"/>
            </a:ln>
            <a:effectLst/>
          </p:spPr>
        </p:cxnSp>
        <p:cxnSp>
          <p:nvCxnSpPr>
            <p:cNvPr id="10" name="直接连接符 98">
              <a:extLst>
                <a:ext uri="{FF2B5EF4-FFF2-40B4-BE49-F238E27FC236}">
                  <a16:creationId xmlns:a16="http://schemas.microsoft.com/office/drawing/2014/main" id="{407B39A8-CECD-41BE-B9F6-9CFCEB846273}"/>
                </a:ext>
              </a:extLst>
            </p:cNvPr>
            <p:cNvCxnSpPr>
              <a:cxnSpLocks/>
            </p:cNvCxnSpPr>
            <p:nvPr/>
          </p:nvCxnSpPr>
          <p:spPr>
            <a:xfrm flipH="1">
              <a:off x="6015038" y="5951232"/>
              <a:ext cx="119138" cy="0"/>
            </a:xfrm>
            <a:prstGeom prst="line">
              <a:avLst/>
            </a:prstGeom>
            <a:noFill/>
            <a:ln w="28575" cap="flat" cmpd="sng" algn="ctr">
              <a:solidFill>
                <a:sysClr val="windowText" lastClr="000000"/>
              </a:solidFill>
              <a:prstDash val="solid"/>
              <a:miter lim="800000"/>
            </a:ln>
            <a:effectLst/>
          </p:spPr>
        </p:cxnSp>
        <p:cxnSp>
          <p:nvCxnSpPr>
            <p:cNvPr id="11" name="直接箭头连接符 169">
              <a:extLst>
                <a:ext uri="{FF2B5EF4-FFF2-40B4-BE49-F238E27FC236}">
                  <a16:creationId xmlns:a16="http://schemas.microsoft.com/office/drawing/2014/main" id="{E1E82E2A-BC3D-4C7A-A6C4-E7D8CE07E21E}"/>
                </a:ext>
              </a:extLst>
            </p:cNvPr>
            <p:cNvCxnSpPr>
              <a:cxnSpLocks/>
              <a:stCxn id="8" idx="3"/>
            </p:cNvCxnSpPr>
            <p:nvPr/>
          </p:nvCxnSpPr>
          <p:spPr>
            <a:xfrm>
              <a:off x="6594765"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2" name="直接箭头连接符 169">
              <a:extLst>
                <a:ext uri="{FF2B5EF4-FFF2-40B4-BE49-F238E27FC236}">
                  <a16:creationId xmlns:a16="http://schemas.microsoft.com/office/drawing/2014/main" id="{80336417-1796-4728-83D3-9D9AFE9969F9}"/>
                </a:ext>
              </a:extLst>
            </p:cNvPr>
            <p:cNvCxnSpPr>
              <a:cxnSpLocks/>
            </p:cNvCxnSpPr>
            <p:nvPr/>
          </p:nvCxnSpPr>
          <p:spPr>
            <a:xfrm>
              <a:off x="5931129" y="5815595"/>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3" name="Rectangle 3">
              <a:extLst>
                <a:ext uri="{FF2B5EF4-FFF2-40B4-BE49-F238E27FC236}">
                  <a16:creationId xmlns:a16="http://schemas.microsoft.com/office/drawing/2014/main" id="{BDE08761-081D-4A21-B5ED-D570A4F893A5}"/>
                </a:ext>
              </a:extLst>
            </p:cNvPr>
            <p:cNvSpPr>
              <a:spLocks/>
            </p:cNvSpPr>
            <p:nvPr/>
          </p:nvSpPr>
          <p:spPr>
            <a:xfrm>
              <a:off x="6134175" y="5679958"/>
              <a:ext cx="153530"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3">
              <a:extLst>
                <a:ext uri="{FF2B5EF4-FFF2-40B4-BE49-F238E27FC236}">
                  <a16:creationId xmlns:a16="http://schemas.microsoft.com/office/drawing/2014/main" id="{BA0AA2C6-9CEF-497D-B52C-3F01342701EC}"/>
                </a:ext>
              </a:extLst>
            </p:cNvPr>
            <p:cNvSpPr>
              <a:spLocks/>
            </p:cNvSpPr>
            <p:nvPr/>
          </p:nvSpPr>
          <p:spPr>
            <a:xfrm>
              <a:off x="6287705" y="5679958"/>
              <a:ext cx="153530"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内容占位符 3">
            <a:extLst>
              <a:ext uri="{FF2B5EF4-FFF2-40B4-BE49-F238E27FC236}">
                <a16:creationId xmlns:a16="http://schemas.microsoft.com/office/drawing/2014/main" id="{0EA6B4EE-F241-4260-9268-4FFC646EA044}"/>
              </a:ext>
            </a:extLst>
          </p:cNvPr>
          <p:cNvSpPr txBox="1">
            <a:spLocks/>
          </p:cNvSpPr>
          <p:nvPr/>
        </p:nvSpPr>
        <p:spPr>
          <a:xfrm>
            <a:off x="4589941" y="3679504"/>
            <a:ext cx="1175146" cy="625132"/>
          </a:xfrm>
          <a:prstGeom prst="rect">
            <a:avLst/>
          </a:prstGeom>
        </p:spPr>
        <p:txBody>
          <a:bodyPr vert="horz">
            <a:normAutofit fontScale="925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3584CB"/>
                </a:solidFill>
              </a:rPr>
              <a:t>Access</a:t>
            </a:r>
          </a:p>
        </p:txBody>
      </p:sp>
      <p:sp>
        <p:nvSpPr>
          <p:cNvPr id="16" name="内容占位符 3">
            <a:extLst>
              <a:ext uri="{FF2B5EF4-FFF2-40B4-BE49-F238E27FC236}">
                <a16:creationId xmlns:a16="http://schemas.microsoft.com/office/drawing/2014/main" id="{E9D65DA6-4B26-47AB-92D1-764B23920CC6}"/>
              </a:ext>
            </a:extLst>
          </p:cNvPr>
          <p:cNvSpPr txBox="1">
            <a:spLocks/>
          </p:cNvSpPr>
          <p:nvPr/>
        </p:nvSpPr>
        <p:spPr>
          <a:xfrm>
            <a:off x="5942428" y="3684910"/>
            <a:ext cx="1167859" cy="625132"/>
          </a:xfrm>
          <a:prstGeom prst="rect">
            <a:avLst/>
          </a:prstGeom>
        </p:spPr>
        <p:txBody>
          <a:bodyPr vert="horz">
            <a:normAutofit fontScale="925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D2A000"/>
                </a:solidFill>
              </a:rPr>
              <a:t>Access</a:t>
            </a:r>
          </a:p>
        </p:txBody>
      </p:sp>
      <p:cxnSp>
        <p:nvCxnSpPr>
          <p:cNvPr id="17" name="直接箭头连接符 16">
            <a:extLst>
              <a:ext uri="{FF2B5EF4-FFF2-40B4-BE49-F238E27FC236}">
                <a16:creationId xmlns:a16="http://schemas.microsoft.com/office/drawing/2014/main" id="{A476F577-6DB7-4114-A91D-7988844E9E33}"/>
              </a:ext>
            </a:extLst>
          </p:cNvPr>
          <p:cNvCxnSpPr>
            <a:cxnSpLocks/>
          </p:cNvCxnSpPr>
          <p:nvPr/>
        </p:nvCxnSpPr>
        <p:spPr>
          <a:xfrm flipV="1">
            <a:off x="5720183" y="396168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内容占位符 3">
            <a:extLst>
              <a:ext uri="{FF2B5EF4-FFF2-40B4-BE49-F238E27FC236}">
                <a16:creationId xmlns:a16="http://schemas.microsoft.com/office/drawing/2014/main" id="{80BD8797-45EF-465B-B43A-1D172A1AD3D8}"/>
              </a:ext>
            </a:extLst>
          </p:cNvPr>
          <p:cNvSpPr txBox="1">
            <a:spLocks/>
          </p:cNvSpPr>
          <p:nvPr/>
        </p:nvSpPr>
        <p:spPr>
          <a:xfrm>
            <a:off x="7309631" y="3686210"/>
            <a:ext cx="1993718"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600" b="1" dirty="0">
                <a:solidFill>
                  <a:srgbClr val="D2A000"/>
                </a:solidFill>
              </a:rPr>
              <a:t>Decompress</a:t>
            </a:r>
          </a:p>
        </p:txBody>
      </p:sp>
      <p:cxnSp>
        <p:nvCxnSpPr>
          <p:cNvPr id="19" name="直接箭头连接符 18">
            <a:extLst>
              <a:ext uri="{FF2B5EF4-FFF2-40B4-BE49-F238E27FC236}">
                <a16:creationId xmlns:a16="http://schemas.microsoft.com/office/drawing/2014/main" id="{3E7DF068-1832-49F1-B331-4BE48C13E124}"/>
              </a:ext>
            </a:extLst>
          </p:cNvPr>
          <p:cNvCxnSpPr>
            <a:cxnSpLocks/>
          </p:cNvCxnSpPr>
          <p:nvPr/>
        </p:nvCxnSpPr>
        <p:spPr>
          <a:xfrm flipV="1">
            <a:off x="7072146" y="3958330"/>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C58AEE9-2CEE-4798-B1F6-0679A528C0E5}"/>
              </a:ext>
            </a:extLst>
          </p:cNvPr>
          <p:cNvCxnSpPr>
            <a:cxnSpLocks/>
          </p:cNvCxnSpPr>
          <p:nvPr/>
        </p:nvCxnSpPr>
        <p:spPr>
          <a:xfrm flipV="1">
            <a:off x="7074171" y="3961683"/>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内容占位符 3">
            <a:extLst>
              <a:ext uri="{FF2B5EF4-FFF2-40B4-BE49-F238E27FC236}">
                <a16:creationId xmlns:a16="http://schemas.microsoft.com/office/drawing/2014/main" id="{9500CB68-4B84-4D1A-B07E-491930917530}"/>
              </a:ext>
            </a:extLst>
          </p:cNvPr>
          <p:cNvSpPr txBox="1">
            <a:spLocks/>
          </p:cNvSpPr>
          <p:nvPr/>
        </p:nvSpPr>
        <p:spPr>
          <a:xfrm>
            <a:off x="7347731" y="3686210"/>
            <a:ext cx="1177428" cy="625132"/>
          </a:xfrm>
          <a:prstGeom prst="rect">
            <a:avLst/>
          </a:prstGeom>
        </p:spPr>
        <p:txBody>
          <a:bodyPr vert="horz">
            <a:normAutofit fontScale="92500"/>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800" b="1" dirty="0">
                <a:solidFill>
                  <a:srgbClr val="009592"/>
                </a:solidFill>
              </a:rPr>
              <a:t>Access</a:t>
            </a:r>
          </a:p>
        </p:txBody>
      </p:sp>
      <p:sp>
        <p:nvSpPr>
          <p:cNvPr id="22" name="矩形 21">
            <a:extLst>
              <a:ext uri="{FF2B5EF4-FFF2-40B4-BE49-F238E27FC236}">
                <a16:creationId xmlns:a16="http://schemas.microsoft.com/office/drawing/2014/main" id="{A94D8C42-C0EC-4517-89F9-6F30A6160107}"/>
              </a:ext>
            </a:extLst>
          </p:cNvPr>
          <p:cNvSpPr/>
          <p:nvPr/>
        </p:nvSpPr>
        <p:spPr>
          <a:xfrm rot="5400000">
            <a:off x="7686915" y="2245138"/>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E3B5C045-CF87-466F-A58A-0FC8F70B6ACD}"/>
              </a:ext>
            </a:extLst>
          </p:cNvPr>
          <p:cNvSpPr/>
          <p:nvPr/>
        </p:nvSpPr>
        <p:spPr>
          <a:xfrm rot="5400000">
            <a:off x="7687274" y="2446908"/>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E6A138-1C61-4120-A7A1-E4C16F78DC47}"/>
              </a:ext>
            </a:extLst>
          </p:cNvPr>
          <p:cNvSpPr/>
          <p:nvPr/>
        </p:nvSpPr>
        <p:spPr>
          <a:xfrm rot="5400000">
            <a:off x="7686593" y="2649772"/>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05100077-5189-42C0-9C8C-89B1ECE5FB76}"/>
              </a:ext>
            </a:extLst>
          </p:cNvPr>
          <p:cNvSpPr/>
          <p:nvPr/>
        </p:nvSpPr>
        <p:spPr>
          <a:xfrm rot="5400000">
            <a:off x="6071979" y="2491109"/>
            <a:ext cx="204712" cy="11024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a:extLst>
              <a:ext uri="{FF2B5EF4-FFF2-40B4-BE49-F238E27FC236}">
                <a16:creationId xmlns:a16="http://schemas.microsoft.com/office/drawing/2014/main" id="{3622C348-9573-4668-BB79-2FBBE8ED2FB9}"/>
              </a:ext>
            </a:extLst>
          </p:cNvPr>
          <p:cNvSpPr/>
          <p:nvPr/>
        </p:nvSpPr>
        <p:spPr>
          <a:xfrm rot="5400000">
            <a:off x="6185389" y="2810569"/>
            <a:ext cx="204712" cy="116573"/>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BC6F517E-76D7-4F7C-AE6B-26526CD7012B}"/>
              </a:ext>
            </a:extLst>
          </p:cNvPr>
          <p:cNvSpPr/>
          <p:nvPr/>
        </p:nvSpPr>
        <p:spPr>
          <a:xfrm rot="5400000">
            <a:off x="6073437" y="2817677"/>
            <a:ext cx="204712" cy="102357"/>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4D7D4951-A17B-431F-87B2-0A3417AE7069}"/>
              </a:ext>
            </a:extLst>
          </p:cNvPr>
          <p:cNvSpPr/>
          <p:nvPr/>
        </p:nvSpPr>
        <p:spPr>
          <a:xfrm rot="5400000">
            <a:off x="6329461" y="2168181"/>
            <a:ext cx="204712" cy="102357"/>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E6476BCE-89D0-43A1-86FC-626466D53BF6}"/>
              </a:ext>
            </a:extLst>
          </p:cNvPr>
          <p:cNvSpPr/>
          <p:nvPr/>
        </p:nvSpPr>
        <p:spPr>
          <a:xfrm rot="5400000">
            <a:off x="6071979" y="2166723"/>
            <a:ext cx="204712" cy="105271"/>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F06D0B3A-C409-4F1F-8200-2080EF098CF5}"/>
              </a:ext>
            </a:extLst>
          </p:cNvPr>
          <p:cNvSpPr/>
          <p:nvPr/>
        </p:nvSpPr>
        <p:spPr>
          <a:xfrm>
            <a:off x="5242692" y="244527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1E3770F2-B7F4-4B3A-9893-29DFB1FDAE30}"/>
              </a:ext>
            </a:extLst>
          </p:cNvPr>
          <p:cNvSpPr/>
          <p:nvPr/>
        </p:nvSpPr>
        <p:spPr>
          <a:xfrm>
            <a:off x="5242692" y="2649772"/>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直接箭头连接符 43">
            <a:extLst>
              <a:ext uri="{FF2B5EF4-FFF2-40B4-BE49-F238E27FC236}">
                <a16:creationId xmlns:a16="http://schemas.microsoft.com/office/drawing/2014/main" id="{E6A29130-FDCF-4313-B9FA-0072749C3D33}"/>
              </a:ext>
            </a:extLst>
          </p:cNvPr>
          <p:cNvCxnSpPr>
            <a:cxnSpLocks/>
            <a:stCxn id="39" idx="3"/>
            <a:endCxn id="38" idx="2"/>
          </p:cNvCxnSpPr>
          <p:nvPr/>
        </p:nvCxnSpPr>
        <p:spPr>
          <a:xfrm flipV="1">
            <a:off x="5447404" y="2219359"/>
            <a:ext cx="674296" cy="12510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A39FE8F2-15C6-4A05-B40B-3179DE033040}"/>
              </a:ext>
            </a:extLst>
          </p:cNvPr>
          <p:cNvCxnSpPr>
            <a:cxnSpLocks/>
            <a:stCxn id="41" idx="3"/>
            <a:endCxn id="27" idx="2"/>
          </p:cNvCxnSpPr>
          <p:nvPr/>
        </p:nvCxnSpPr>
        <p:spPr>
          <a:xfrm flipV="1">
            <a:off x="5447404" y="2546230"/>
            <a:ext cx="671810" cy="1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214EE46E-D5D1-44EC-9976-425080999AE6}"/>
              </a:ext>
            </a:extLst>
          </p:cNvPr>
          <p:cNvCxnSpPr>
            <a:cxnSpLocks/>
            <a:stCxn id="43" idx="3"/>
            <a:endCxn id="31" idx="2"/>
          </p:cNvCxnSpPr>
          <p:nvPr/>
        </p:nvCxnSpPr>
        <p:spPr>
          <a:xfrm>
            <a:off x="5447404" y="2752128"/>
            <a:ext cx="677211" cy="116728"/>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49" name="连接符: 曲线 48">
            <a:extLst>
              <a:ext uri="{FF2B5EF4-FFF2-40B4-BE49-F238E27FC236}">
                <a16:creationId xmlns:a16="http://schemas.microsoft.com/office/drawing/2014/main" id="{D6282EBA-332D-4071-A03C-6404081859B1}"/>
              </a:ext>
            </a:extLst>
          </p:cNvPr>
          <p:cNvCxnSpPr>
            <a:cxnSpLocks/>
          </p:cNvCxnSpPr>
          <p:nvPr/>
        </p:nvCxnSpPr>
        <p:spPr>
          <a:xfrm rot="21240000">
            <a:off x="4888637" y="2671769"/>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连接符: 曲线 49">
            <a:extLst>
              <a:ext uri="{FF2B5EF4-FFF2-40B4-BE49-F238E27FC236}">
                <a16:creationId xmlns:a16="http://schemas.microsoft.com/office/drawing/2014/main" id="{55F754D5-623E-4272-8D3D-A77B3FFC4AE1}"/>
              </a:ext>
            </a:extLst>
          </p:cNvPr>
          <p:cNvCxnSpPr>
            <a:cxnSpLocks/>
          </p:cNvCxnSpPr>
          <p:nvPr/>
        </p:nvCxnSpPr>
        <p:spPr>
          <a:xfrm rot="21240000">
            <a:off x="4889391" y="2462885"/>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连接符: 曲线 50">
            <a:extLst>
              <a:ext uri="{FF2B5EF4-FFF2-40B4-BE49-F238E27FC236}">
                <a16:creationId xmlns:a16="http://schemas.microsoft.com/office/drawing/2014/main" id="{565633A4-887E-4A80-9803-E06A338F84C7}"/>
              </a:ext>
            </a:extLst>
          </p:cNvPr>
          <p:cNvCxnSpPr>
            <a:cxnSpLocks/>
          </p:cNvCxnSpPr>
          <p:nvPr/>
        </p:nvCxnSpPr>
        <p:spPr>
          <a:xfrm rot="21240000">
            <a:off x="4884080" y="2271663"/>
            <a:ext cx="354065" cy="105575"/>
          </a:xfrm>
          <a:prstGeom prst="curvedConnector3">
            <a:avLst>
              <a:gd name="adj1" fmla="val 43275"/>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60931026-1FC8-4AC4-9B85-30B1B5FE5E7C}"/>
              </a:ext>
            </a:extLst>
          </p:cNvPr>
          <p:cNvCxnSpPr>
            <a:cxnSpLocks/>
            <a:stCxn id="38" idx="3"/>
            <a:endCxn id="23" idx="2"/>
          </p:cNvCxnSpPr>
          <p:nvPr/>
        </p:nvCxnSpPr>
        <p:spPr>
          <a:xfrm>
            <a:off x="6174335" y="2321715"/>
            <a:ext cx="1512939" cy="227549"/>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46D5A4C7-2F6E-4BAD-8F90-9542B483EB58}"/>
              </a:ext>
            </a:extLst>
          </p:cNvPr>
          <p:cNvCxnSpPr>
            <a:cxnSpLocks/>
            <a:stCxn id="36" idx="0"/>
            <a:endCxn id="22" idx="2"/>
          </p:cNvCxnSpPr>
          <p:nvPr/>
        </p:nvCxnSpPr>
        <p:spPr>
          <a:xfrm>
            <a:off x="6482996" y="2219360"/>
            <a:ext cx="1203919" cy="12813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7373F8A7-DAF0-48E8-B58C-B7CF9A2E0DBF}"/>
              </a:ext>
            </a:extLst>
          </p:cNvPr>
          <p:cNvCxnSpPr>
            <a:cxnSpLocks/>
            <a:stCxn id="37" idx="3"/>
            <a:endCxn id="24" idx="2"/>
          </p:cNvCxnSpPr>
          <p:nvPr/>
        </p:nvCxnSpPr>
        <p:spPr>
          <a:xfrm>
            <a:off x="6305047" y="2321715"/>
            <a:ext cx="1381546" cy="43041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a:extLst>
              <a:ext uri="{FF2B5EF4-FFF2-40B4-BE49-F238E27FC236}">
                <a16:creationId xmlns:a16="http://schemas.microsoft.com/office/drawing/2014/main" id="{2741E3CA-0704-483A-9AA4-3E1B7142B180}"/>
              </a:ext>
            </a:extLst>
          </p:cNvPr>
          <p:cNvCxnSpPr>
            <a:cxnSpLocks/>
            <a:stCxn id="31" idx="1"/>
            <a:endCxn id="22" idx="2"/>
          </p:cNvCxnSpPr>
          <p:nvPr/>
        </p:nvCxnSpPr>
        <p:spPr>
          <a:xfrm flipV="1">
            <a:off x="6175793" y="2347494"/>
            <a:ext cx="1511122" cy="41900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A5F27613-B37C-4964-91C4-68C06D9AAC5C}"/>
              </a:ext>
            </a:extLst>
          </p:cNvPr>
          <p:cNvSpPr/>
          <p:nvPr/>
        </p:nvSpPr>
        <p:spPr>
          <a:xfrm rot="5400000">
            <a:off x="6202691" y="2143768"/>
            <a:ext cx="204712" cy="15118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181B684F-2FF4-49C2-BC6D-102E9EAFD91B}"/>
              </a:ext>
            </a:extLst>
          </p:cNvPr>
          <p:cNvSpPr/>
          <p:nvPr/>
        </p:nvSpPr>
        <p:spPr>
          <a:xfrm>
            <a:off x="5242692" y="2242104"/>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内容占位符 3">
            <a:extLst>
              <a:ext uri="{FF2B5EF4-FFF2-40B4-BE49-F238E27FC236}">
                <a16:creationId xmlns:a16="http://schemas.microsoft.com/office/drawing/2014/main" id="{623D07E9-0DB2-4CA2-880C-638C833270BA}"/>
              </a:ext>
            </a:extLst>
          </p:cNvPr>
          <p:cNvSpPr txBox="1">
            <a:spLocks/>
          </p:cNvSpPr>
          <p:nvPr/>
        </p:nvSpPr>
        <p:spPr>
          <a:xfrm>
            <a:off x="8748286" y="3679504"/>
            <a:ext cx="1532785" cy="625132"/>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600" b="1" dirty="0"/>
              <a:t>Compute</a:t>
            </a:r>
          </a:p>
        </p:txBody>
      </p:sp>
      <p:cxnSp>
        <p:nvCxnSpPr>
          <p:cNvPr id="52" name="直接箭头连接符 51">
            <a:extLst>
              <a:ext uri="{FF2B5EF4-FFF2-40B4-BE49-F238E27FC236}">
                <a16:creationId xmlns:a16="http://schemas.microsoft.com/office/drawing/2014/main" id="{66538076-DB27-405E-94B7-263836BE5720}"/>
              </a:ext>
            </a:extLst>
          </p:cNvPr>
          <p:cNvCxnSpPr>
            <a:cxnSpLocks/>
          </p:cNvCxnSpPr>
          <p:nvPr/>
        </p:nvCxnSpPr>
        <p:spPr>
          <a:xfrm flipV="1">
            <a:off x="8472701" y="3958330"/>
            <a:ext cx="27558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5" name="内容占位符 3">
            <a:extLst>
              <a:ext uri="{FF2B5EF4-FFF2-40B4-BE49-F238E27FC236}">
                <a16:creationId xmlns:a16="http://schemas.microsoft.com/office/drawing/2014/main" id="{D8889BF8-6A70-4A7F-81C5-FE48FDD2CE06}"/>
              </a:ext>
            </a:extLst>
          </p:cNvPr>
          <p:cNvSpPr txBox="1">
            <a:spLocks/>
          </p:cNvSpPr>
          <p:nvPr/>
        </p:nvSpPr>
        <p:spPr>
          <a:xfrm>
            <a:off x="78657" y="948130"/>
            <a:ext cx="4392340" cy="1127553"/>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Offloading both data access and decompression</a:t>
            </a:r>
          </a:p>
          <a:p>
            <a:pPr marL="0" indent="0">
              <a:buNone/>
            </a:pPr>
            <a:endParaRPr lang="en-US" dirty="0"/>
          </a:p>
        </p:txBody>
      </p:sp>
      <p:sp>
        <p:nvSpPr>
          <p:cNvPr id="80" name="文本框 79">
            <a:extLst>
              <a:ext uri="{FF2B5EF4-FFF2-40B4-BE49-F238E27FC236}">
                <a16:creationId xmlns:a16="http://schemas.microsoft.com/office/drawing/2014/main" id="{1AC5695D-6F76-454E-9212-70142089FED1}"/>
              </a:ext>
            </a:extLst>
          </p:cNvPr>
          <p:cNvSpPr txBox="1"/>
          <p:nvPr/>
        </p:nvSpPr>
        <p:spPr>
          <a:xfrm>
            <a:off x="5462508" y="1603226"/>
            <a:ext cx="168507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kern="0" dirty="0">
                <a:solidFill>
                  <a:srgbClr val="92751A"/>
                </a:solidFill>
              </a:rPr>
              <a:t>C</a:t>
            </a:r>
            <a:r>
              <a:rPr kumimoji="0" lang="en-US" sz="2400" b="0" i="0" u="none" strike="noStrike" kern="0" cap="none" spc="0" normalizeH="0" baseline="0" noProof="0" dirty="0" err="1">
                <a:ln>
                  <a:noFill/>
                </a:ln>
                <a:solidFill>
                  <a:srgbClr val="92751A"/>
                </a:solidFill>
                <a:effectLst/>
                <a:uLnTx/>
                <a:uFillTx/>
              </a:rPr>
              <a:t>ompressed</a:t>
            </a:r>
            <a:endParaRPr kumimoji="0" lang="en-US" sz="2400" b="0" i="0" u="none" strike="noStrike" kern="0" cap="none" spc="0" normalizeH="0" baseline="0" noProof="0" dirty="0">
              <a:ln>
                <a:noFill/>
              </a:ln>
              <a:solidFill>
                <a:srgbClr val="92751A"/>
              </a:solidFill>
              <a:effectLst/>
              <a:uLnTx/>
              <a:uFillTx/>
            </a:endParaRPr>
          </a:p>
        </p:txBody>
      </p:sp>
      <p:sp>
        <p:nvSpPr>
          <p:cNvPr id="4" name="内容占位符 3">
            <a:extLst>
              <a:ext uri="{FF2B5EF4-FFF2-40B4-BE49-F238E27FC236}">
                <a16:creationId xmlns:a16="http://schemas.microsoft.com/office/drawing/2014/main" id="{F9329BDB-9251-49B7-8DEB-53E9AA8DB8BF}"/>
              </a:ext>
            </a:extLst>
          </p:cNvPr>
          <p:cNvSpPr>
            <a:spLocks noGrp="1"/>
          </p:cNvSpPr>
          <p:nvPr>
            <p:ph sz="quarter" idx="1"/>
          </p:nvPr>
        </p:nvSpPr>
        <p:spPr>
          <a:xfrm>
            <a:off x="101601" y="1981200"/>
            <a:ext cx="4392340" cy="4648200"/>
          </a:xfrm>
        </p:spPr>
        <p:txBody>
          <a:bodyPr>
            <a:normAutofit lnSpcReduction="10000"/>
          </a:bodyPr>
          <a:lstStyle/>
          <a:p>
            <a:pPr lvl="1"/>
            <a:r>
              <a:rPr lang="en-US" b="1" dirty="0"/>
              <a:t>Decoupled execution </a:t>
            </a:r>
            <a:r>
              <a:rPr lang="en-US" dirty="0"/>
              <a:t>to hide latency</a:t>
            </a:r>
          </a:p>
          <a:p>
            <a:endParaRPr lang="en-US" dirty="0"/>
          </a:p>
          <a:p>
            <a:r>
              <a:rPr lang="en-US" b="1" dirty="0"/>
              <a:t>Programmable</a:t>
            </a:r>
            <a:r>
              <a:rPr lang="en-US" dirty="0"/>
              <a:t> hardware</a:t>
            </a:r>
          </a:p>
          <a:p>
            <a:pPr lvl="1"/>
            <a:r>
              <a:rPr lang="en-US" dirty="0"/>
              <a:t>A set of simple operators that are composed to express the traversal and decompression of many data structures</a:t>
            </a:r>
          </a:p>
          <a:p>
            <a:pPr lvl="1"/>
            <a:r>
              <a:rPr lang="en-US" dirty="0"/>
              <a:t>Dataflow Configuration Language (DCL)</a:t>
            </a:r>
          </a:p>
        </p:txBody>
      </p:sp>
    </p:spTree>
    <p:extLst>
      <p:ext uri="{BB962C8B-B14F-4D97-AF65-F5344CB8AC3E}">
        <p14:creationId xmlns:p14="http://schemas.microsoft.com/office/powerpoint/2010/main" val="93920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1" nodeType="clickEffect">
                                  <p:stCondLst>
                                    <p:cond delay="0"/>
                                  </p:stCondLst>
                                  <p:childTnLst>
                                    <p:animMotion origin="layout" path="M -1.45833E-6 -1.85185E-6 L 0.1737 -0.00092 " pathEditMode="relative" rAng="0" ptsTypes="AA">
                                      <p:cBhvr>
                                        <p:cTn id="6" dur="2000" fill="hold"/>
                                        <p:tgtEl>
                                          <p:spTgt spid="21"/>
                                        </p:tgtEl>
                                        <p:attrNameLst>
                                          <p:attrName>ppt_x</p:attrName>
                                          <p:attrName>ppt_y</p:attrName>
                                        </p:attrNameLst>
                                      </p:cBhvr>
                                      <p:rCtr x="8685" y="-46"/>
                                    </p:animMotion>
                                  </p:childTnLst>
                                </p:cTn>
                              </p:par>
                              <p:par>
                                <p:cTn id="7" presetID="63" presetClass="path" presetSubtype="0" accel="50000" decel="50000" fill="hold" nodeType="withEffect">
                                  <p:stCondLst>
                                    <p:cond delay="0"/>
                                  </p:stCondLst>
                                  <p:childTnLst>
                                    <p:animMotion origin="layout" path="M 3.54167E-6 2.22222E-6 L 0.17513 2.22222E-6 " pathEditMode="relative" rAng="0" ptsTypes="AA">
                                      <p:cBhvr>
                                        <p:cTn id="8" dur="2000" fill="hold"/>
                                        <p:tgtEl>
                                          <p:spTgt spid="20"/>
                                        </p:tgtEl>
                                        <p:attrNameLst>
                                          <p:attrName>ppt_x</p:attrName>
                                          <p:attrName>ppt_y</p:attrName>
                                        </p:attrNameLst>
                                      </p:cBhvr>
                                      <p:rCtr x="8750" y="0"/>
                                    </p:animMotion>
                                  </p:childTnLst>
                                </p:cTn>
                              </p:par>
                              <p:par>
                                <p:cTn id="9" presetID="63" presetClass="path" presetSubtype="0" accel="50000" decel="50000" fill="hold" nodeType="withEffect">
                                  <p:stCondLst>
                                    <p:cond delay="0"/>
                                  </p:stCondLst>
                                  <p:childTnLst>
                                    <p:animMotion origin="layout" path="M 0 -3.33333E-6 L 0.17396 -3.33333E-6 " pathEditMode="relative" rAng="0" ptsTypes="AA">
                                      <p:cBhvr>
                                        <p:cTn id="10" dur="2000" fill="hold"/>
                                        <p:tgtEl>
                                          <p:spTgt spid="52"/>
                                        </p:tgtEl>
                                        <p:attrNameLst>
                                          <p:attrName>ppt_x</p:attrName>
                                          <p:attrName>ppt_y</p:attrName>
                                        </p:attrNameLst>
                                      </p:cBhvr>
                                      <p:rCtr x="8698" y="0"/>
                                    </p:animMotion>
                                  </p:childTnLst>
                                </p:cTn>
                              </p:par>
                              <p:par>
                                <p:cTn id="11" presetID="63" presetClass="path" presetSubtype="0" accel="50000" decel="50000" fill="hold" grpId="1" nodeType="withEffect">
                                  <p:stCondLst>
                                    <p:cond delay="0"/>
                                  </p:stCondLst>
                                  <p:childTnLst>
                                    <p:animMotion origin="layout" path="M 1.45833E-6 4.07407E-6 L 0.16914 4.07407E-6 " pathEditMode="relative" rAng="0" ptsTypes="AA">
                                      <p:cBhvr>
                                        <p:cTn id="12" dur="2000" fill="hold"/>
                                        <p:tgtEl>
                                          <p:spTgt spid="47"/>
                                        </p:tgtEl>
                                        <p:attrNameLst>
                                          <p:attrName>ppt_x</p:attrName>
                                          <p:attrName>ppt_y</p:attrName>
                                        </p:attrNameLst>
                                      </p:cBhvr>
                                      <p:rCtr x="8451" y="0"/>
                                    </p:animMotion>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6" grpId="0" animBg="1"/>
      <p:bldP spid="62" grpId="0" animBg="1"/>
      <p:bldP spid="58" grpId="0" animBg="1"/>
      <p:bldP spid="57" grpId="0" animBg="1"/>
      <p:bldP spid="5" grpId="0" animBg="1"/>
      <p:bldP spid="18" grpId="0"/>
      <p:bldP spid="21" grpId="1"/>
      <p:bldP spid="4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22FE9-61F4-4A69-AA53-8B979E804D1F}"/>
              </a:ext>
            </a:extLst>
          </p:cNvPr>
          <p:cNvSpPr>
            <a:spLocks noGrp="1"/>
          </p:cNvSpPr>
          <p:nvPr>
            <p:ph type="title"/>
          </p:nvPr>
        </p:nvSpPr>
        <p:spPr/>
        <p:txBody>
          <a:bodyPr/>
          <a:lstStyle/>
          <a:p>
            <a:r>
              <a:rPr lang="en-US" dirty="0"/>
              <a:t>Dataflow Configuration Language (DCL) overview</a:t>
            </a:r>
          </a:p>
        </p:txBody>
      </p:sp>
      <p:sp>
        <p:nvSpPr>
          <p:cNvPr id="3" name="灯片编号占位符 2">
            <a:extLst>
              <a:ext uri="{FF2B5EF4-FFF2-40B4-BE49-F238E27FC236}">
                <a16:creationId xmlns:a16="http://schemas.microsoft.com/office/drawing/2014/main" id="{8ECEECF2-2475-4CE6-ABD8-6253B367988C}"/>
              </a:ext>
            </a:extLst>
          </p:cNvPr>
          <p:cNvSpPr>
            <a:spLocks noGrp="1"/>
          </p:cNvSpPr>
          <p:nvPr>
            <p:ph type="sldNum" sz="quarter" idx="12"/>
          </p:nvPr>
        </p:nvSpPr>
        <p:spPr/>
        <p:txBody>
          <a:bodyPr/>
          <a:lstStyle/>
          <a:p>
            <a:fld id="{4C1CFA8C-DA4D-4CD0-9494-B47934E8DF77}" type="slidenum">
              <a:rPr lang="en-US" smtClean="0"/>
              <a:t>5</a:t>
            </a:fld>
            <a:endParaRPr lang="en-US"/>
          </a:p>
        </p:txBody>
      </p:sp>
      <p:sp>
        <p:nvSpPr>
          <p:cNvPr id="4" name="内容占位符 3">
            <a:extLst>
              <a:ext uri="{FF2B5EF4-FFF2-40B4-BE49-F238E27FC236}">
                <a16:creationId xmlns:a16="http://schemas.microsoft.com/office/drawing/2014/main" id="{044395D9-084E-4B4D-9871-E3A70AA8ACCC}"/>
              </a:ext>
            </a:extLst>
          </p:cNvPr>
          <p:cNvSpPr>
            <a:spLocks noGrp="1"/>
          </p:cNvSpPr>
          <p:nvPr>
            <p:ph sz="quarter" idx="1"/>
          </p:nvPr>
        </p:nvSpPr>
        <p:spPr>
          <a:xfrm>
            <a:off x="101601" y="990600"/>
            <a:ext cx="11988800" cy="2180407"/>
          </a:xfrm>
        </p:spPr>
        <p:txBody>
          <a:bodyPr>
            <a:normAutofit/>
          </a:bodyPr>
          <a:lstStyle/>
          <a:p>
            <a:r>
              <a:rPr lang="en-US" dirty="0"/>
              <a:t>A DCL program expresses the </a:t>
            </a:r>
            <a:r>
              <a:rPr lang="en-US" altLang="zh-CN" dirty="0"/>
              <a:t>t</a:t>
            </a:r>
            <a:r>
              <a:rPr lang="en-US" dirty="0"/>
              <a:t>raversal, decompression and compression of data structures in irregular applications</a:t>
            </a:r>
          </a:p>
          <a:p>
            <a:r>
              <a:rPr lang="en-US" dirty="0"/>
              <a:t>DCL program is an acyclic graph of composable operators</a:t>
            </a:r>
          </a:p>
          <a:p>
            <a:r>
              <a:rPr lang="en-US" dirty="0"/>
              <a:t>Hardware connects operators using queues to exploit pipeline parallelism</a:t>
            </a:r>
          </a:p>
        </p:txBody>
      </p:sp>
      <p:sp>
        <p:nvSpPr>
          <p:cNvPr id="35" name="Rectangle 107">
            <a:extLst>
              <a:ext uri="{FF2B5EF4-FFF2-40B4-BE49-F238E27FC236}">
                <a16:creationId xmlns:a16="http://schemas.microsoft.com/office/drawing/2014/main" id="{DC5229D1-72A6-4D93-AC5B-29B4350D1F7D}"/>
              </a:ext>
            </a:extLst>
          </p:cNvPr>
          <p:cNvSpPr/>
          <p:nvPr/>
        </p:nvSpPr>
        <p:spPr>
          <a:xfrm>
            <a:off x="2657115" y="5089103"/>
            <a:ext cx="998211" cy="357382"/>
          </a:xfrm>
          <a:prstGeom prst="roundRect">
            <a:avLst/>
          </a:prstGeom>
          <a:solidFill>
            <a:srgbClr val="BDD7EE"/>
          </a:solidFill>
          <a:ln w="12700" cap="flat" cmpd="sng" algn="ctr">
            <a:solidFill>
              <a:srgbClr val="3584CB"/>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3584CB"/>
                </a:solidFill>
                <a:effectLst/>
                <a:uLnTx/>
                <a:uFillTx/>
                <a:latin typeface="Calibri" panose="020F0502020204030204"/>
                <a:ea typeface="+mn-ea"/>
                <a:cs typeface="+mn-cs"/>
              </a:rPr>
              <a:t>Access</a:t>
            </a:r>
          </a:p>
        </p:txBody>
      </p:sp>
      <p:grpSp>
        <p:nvGrpSpPr>
          <p:cNvPr id="36" name="组合 35">
            <a:extLst>
              <a:ext uri="{FF2B5EF4-FFF2-40B4-BE49-F238E27FC236}">
                <a16:creationId xmlns:a16="http://schemas.microsoft.com/office/drawing/2014/main" id="{06D86ECC-FEF9-44F6-8611-BFEDDCC2B7F4}"/>
              </a:ext>
            </a:extLst>
          </p:cNvPr>
          <p:cNvGrpSpPr/>
          <p:nvPr/>
        </p:nvGrpSpPr>
        <p:grpSpPr>
          <a:xfrm>
            <a:off x="3652245" y="5132157"/>
            <a:ext cx="494000" cy="271274"/>
            <a:chOff x="7031880" y="5758489"/>
            <a:chExt cx="494000" cy="271274"/>
          </a:xfrm>
        </p:grpSpPr>
        <p:cxnSp>
          <p:nvCxnSpPr>
            <p:cNvPr id="37" name="直接连接符 97">
              <a:extLst>
                <a:ext uri="{FF2B5EF4-FFF2-40B4-BE49-F238E27FC236}">
                  <a16:creationId xmlns:a16="http://schemas.microsoft.com/office/drawing/2014/main" id="{8D6883D1-37A9-44C0-BEA5-2B02A438A9C6}"/>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38" name="直接连接符 98">
              <a:extLst>
                <a:ext uri="{FF2B5EF4-FFF2-40B4-BE49-F238E27FC236}">
                  <a16:creationId xmlns:a16="http://schemas.microsoft.com/office/drawing/2014/main" id="{A7AC95C2-CDBC-4C9F-BDAB-508180C21370}"/>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39" name="直接箭头连接符 169">
              <a:extLst>
                <a:ext uri="{FF2B5EF4-FFF2-40B4-BE49-F238E27FC236}">
                  <a16:creationId xmlns:a16="http://schemas.microsoft.com/office/drawing/2014/main" id="{6F564FA9-EA43-43C0-AA44-0D90B9E5679F}"/>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40" name="直接箭头连接符 169">
              <a:extLst>
                <a:ext uri="{FF2B5EF4-FFF2-40B4-BE49-F238E27FC236}">
                  <a16:creationId xmlns:a16="http://schemas.microsoft.com/office/drawing/2014/main" id="{C5B565AE-5200-436B-A08B-55071F0FD9D8}"/>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41" name="Rectangle 3">
              <a:extLst>
                <a:ext uri="{FF2B5EF4-FFF2-40B4-BE49-F238E27FC236}">
                  <a16:creationId xmlns:a16="http://schemas.microsoft.com/office/drawing/2014/main" id="{2F3FFF08-3563-4985-A508-4328427F1E1E}"/>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Rectangle 3">
              <a:extLst>
                <a:ext uri="{FF2B5EF4-FFF2-40B4-BE49-F238E27FC236}">
                  <a16:creationId xmlns:a16="http://schemas.microsoft.com/office/drawing/2014/main" id="{9F0F4721-9990-4B47-932E-DAA786FCB6C7}"/>
                </a:ext>
              </a:extLst>
            </p:cNvPr>
            <p:cNvSpPr>
              <a:spLocks/>
            </p:cNvSpPr>
            <p:nvPr/>
          </p:nvSpPr>
          <p:spPr>
            <a:xfrm>
              <a:off x="7286062" y="5758489"/>
              <a:ext cx="86288" cy="271274"/>
            </a:xfrm>
            <a:prstGeom prst="rect">
              <a:avLst/>
            </a:prstGeom>
            <a:solidFill>
              <a:srgbClr val="BDD7EE"/>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 name="Rectangle 107">
            <a:extLst>
              <a:ext uri="{FF2B5EF4-FFF2-40B4-BE49-F238E27FC236}">
                <a16:creationId xmlns:a16="http://schemas.microsoft.com/office/drawing/2014/main" id="{58E230B4-A509-46F7-9CD1-4C6AFED434F5}"/>
              </a:ext>
            </a:extLst>
          </p:cNvPr>
          <p:cNvSpPr/>
          <p:nvPr/>
        </p:nvSpPr>
        <p:spPr>
          <a:xfrm>
            <a:off x="4146245" y="5089103"/>
            <a:ext cx="998211" cy="357382"/>
          </a:xfrm>
          <a:prstGeom prst="round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2A000"/>
                </a:solidFill>
                <a:effectLst/>
                <a:uLnTx/>
                <a:uFillTx/>
                <a:latin typeface="Calibri" panose="020F0502020204030204"/>
                <a:ea typeface="+mn-ea"/>
                <a:cs typeface="+mn-cs"/>
              </a:rPr>
              <a:t>Access</a:t>
            </a:r>
          </a:p>
        </p:txBody>
      </p:sp>
      <p:grpSp>
        <p:nvGrpSpPr>
          <p:cNvPr id="44" name="组合 43">
            <a:extLst>
              <a:ext uri="{FF2B5EF4-FFF2-40B4-BE49-F238E27FC236}">
                <a16:creationId xmlns:a16="http://schemas.microsoft.com/office/drawing/2014/main" id="{61B797B3-37F8-4DE8-AD94-83A122A01BC8}"/>
              </a:ext>
            </a:extLst>
          </p:cNvPr>
          <p:cNvGrpSpPr/>
          <p:nvPr/>
        </p:nvGrpSpPr>
        <p:grpSpPr>
          <a:xfrm>
            <a:off x="5144456" y="5132157"/>
            <a:ext cx="494000" cy="271274"/>
            <a:chOff x="7031880" y="5758489"/>
            <a:chExt cx="494000" cy="271274"/>
          </a:xfrm>
        </p:grpSpPr>
        <p:cxnSp>
          <p:nvCxnSpPr>
            <p:cNvPr id="45" name="直接连接符 97">
              <a:extLst>
                <a:ext uri="{FF2B5EF4-FFF2-40B4-BE49-F238E27FC236}">
                  <a16:creationId xmlns:a16="http://schemas.microsoft.com/office/drawing/2014/main" id="{55095E69-E54D-4EE0-BBC8-4809B5D34D3F}"/>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46" name="直接连接符 98">
              <a:extLst>
                <a:ext uri="{FF2B5EF4-FFF2-40B4-BE49-F238E27FC236}">
                  <a16:creationId xmlns:a16="http://schemas.microsoft.com/office/drawing/2014/main" id="{E9622A9F-A24E-4C49-8E54-A248F7D27A6E}"/>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47" name="直接箭头连接符 169">
              <a:extLst>
                <a:ext uri="{FF2B5EF4-FFF2-40B4-BE49-F238E27FC236}">
                  <a16:creationId xmlns:a16="http://schemas.microsoft.com/office/drawing/2014/main" id="{10C1CFC2-6835-4304-BE6A-1E24B481C7A8}"/>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48" name="直接箭头连接符 169">
              <a:extLst>
                <a:ext uri="{FF2B5EF4-FFF2-40B4-BE49-F238E27FC236}">
                  <a16:creationId xmlns:a16="http://schemas.microsoft.com/office/drawing/2014/main" id="{D64DFAF1-8BCE-4984-A6E2-644CB5EF4DBC}"/>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49" name="Rectangle 3">
              <a:extLst>
                <a:ext uri="{FF2B5EF4-FFF2-40B4-BE49-F238E27FC236}">
                  <a16:creationId xmlns:a16="http://schemas.microsoft.com/office/drawing/2014/main" id="{6B2DA342-7E6F-45DA-B600-AFED7B5BDB68}"/>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ectangle 3">
              <a:extLst>
                <a:ext uri="{FF2B5EF4-FFF2-40B4-BE49-F238E27FC236}">
                  <a16:creationId xmlns:a16="http://schemas.microsoft.com/office/drawing/2014/main" id="{D9CCB2C0-BF8C-4462-B87A-412C2EDBA10F}"/>
                </a:ext>
              </a:extLst>
            </p:cNvPr>
            <p:cNvSpPr>
              <a:spLocks/>
            </p:cNvSpPr>
            <p:nvPr/>
          </p:nvSpPr>
          <p:spPr>
            <a:xfrm>
              <a:off x="7286062" y="5758489"/>
              <a:ext cx="86288" cy="271274"/>
            </a:xfrm>
            <a:prstGeom prst="rect">
              <a:avLst/>
            </a:prstGeom>
            <a:solidFill>
              <a:srgbClr val="92751A"/>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1" name="Rectangle 107">
            <a:extLst>
              <a:ext uri="{FF2B5EF4-FFF2-40B4-BE49-F238E27FC236}">
                <a16:creationId xmlns:a16="http://schemas.microsoft.com/office/drawing/2014/main" id="{0C4B832F-0AF3-4F6C-AA10-64E2D5D692D7}"/>
              </a:ext>
            </a:extLst>
          </p:cNvPr>
          <p:cNvSpPr/>
          <p:nvPr/>
        </p:nvSpPr>
        <p:spPr>
          <a:xfrm>
            <a:off x="5640946" y="5089103"/>
            <a:ext cx="1500341" cy="357382"/>
          </a:xfrm>
          <a:prstGeom prst="roundRect">
            <a:avLst/>
          </a:prstGeom>
          <a:solidFill>
            <a:srgbClr val="FFE699"/>
          </a:solidFill>
          <a:ln w="12700" cap="flat" cmpd="sng" algn="ctr">
            <a:solidFill>
              <a:srgbClr val="D2A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2A000"/>
                </a:solidFill>
                <a:effectLst/>
                <a:uLnTx/>
                <a:uFillTx/>
                <a:latin typeface="Calibri" panose="020F0502020204030204"/>
                <a:ea typeface="+mn-ea"/>
                <a:cs typeface="+mn-cs"/>
              </a:rPr>
              <a:t>Decompress</a:t>
            </a:r>
          </a:p>
        </p:txBody>
      </p:sp>
      <p:grpSp>
        <p:nvGrpSpPr>
          <p:cNvPr id="61" name="组合 60">
            <a:extLst>
              <a:ext uri="{FF2B5EF4-FFF2-40B4-BE49-F238E27FC236}">
                <a16:creationId xmlns:a16="http://schemas.microsoft.com/office/drawing/2014/main" id="{6E960DD9-7EA6-464C-BF99-0211677DC81A}"/>
              </a:ext>
            </a:extLst>
          </p:cNvPr>
          <p:cNvGrpSpPr/>
          <p:nvPr/>
        </p:nvGrpSpPr>
        <p:grpSpPr>
          <a:xfrm>
            <a:off x="2160624" y="5132157"/>
            <a:ext cx="494000" cy="271274"/>
            <a:chOff x="7031880" y="5758489"/>
            <a:chExt cx="494000" cy="271274"/>
          </a:xfrm>
        </p:grpSpPr>
        <p:cxnSp>
          <p:nvCxnSpPr>
            <p:cNvPr id="62" name="直接连接符 97">
              <a:extLst>
                <a:ext uri="{FF2B5EF4-FFF2-40B4-BE49-F238E27FC236}">
                  <a16:creationId xmlns:a16="http://schemas.microsoft.com/office/drawing/2014/main" id="{FC62305F-0A0E-4B0C-BF83-76C13721365F}"/>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63" name="直接连接符 98">
              <a:extLst>
                <a:ext uri="{FF2B5EF4-FFF2-40B4-BE49-F238E27FC236}">
                  <a16:creationId xmlns:a16="http://schemas.microsoft.com/office/drawing/2014/main" id="{8F05AA29-EE30-482A-8260-A9954765F780}"/>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64" name="直接箭头连接符 169">
              <a:extLst>
                <a:ext uri="{FF2B5EF4-FFF2-40B4-BE49-F238E27FC236}">
                  <a16:creationId xmlns:a16="http://schemas.microsoft.com/office/drawing/2014/main" id="{F3DB68F8-8CE2-40E4-AAFF-E007637A32B4}"/>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65" name="直接箭头连接符 169">
              <a:extLst>
                <a:ext uri="{FF2B5EF4-FFF2-40B4-BE49-F238E27FC236}">
                  <a16:creationId xmlns:a16="http://schemas.microsoft.com/office/drawing/2014/main" id="{B3A11D43-0744-4098-AD8E-F3EDA92833E5}"/>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66" name="Rectangle 3">
              <a:extLst>
                <a:ext uri="{FF2B5EF4-FFF2-40B4-BE49-F238E27FC236}">
                  <a16:creationId xmlns:a16="http://schemas.microsoft.com/office/drawing/2014/main" id="{88A3E79A-58F2-4B40-BC68-20B02615A554}"/>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Rectangle 3">
              <a:extLst>
                <a:ext uri="{FF2B5EF4-FFF2-40B4-BE49-F238E27FC236}">
                  <a16:creationId xmlns:a16="http://schemas.microsoft.com/office/drawing/2014/main" id="{BDE48E47-5532-402A-827E-F48EA88DF1D4}"/>
                </a:ext>
              </a:extLst>
            </p:cNvPr>
            <p:cNvSpPr>
              <a:spLocks/>
            </p:cNvSpPr>
            <p:nvPr/>
          </p:nvSpPr>
          <p:spPr>
            <a:xfrm>
              <a:off x="7286062" y="5758489"/>
              <a:ext cx="86288" cy="271274"/>
            </a:xfrm>
            <a:prstGeom prst="rect">
              <a:avLst/>
            </a:prstGeom>
            <a:solidFill>
              <a:srgbClr val="C5E0B4"/>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8" name="组合 67">
            <a:extLst>
              <a:ext uri="{FF2B5EF4-FFF2-40B4-BE49-F238E27FC236}">
                <a16:creationId xmlns:a16="http://schemas.microsoft.com/office/drawing/2014/main" id="{48D34DBC-6FBE-49F4-BA51-AC44BDEA834E}"/>
              </a:ext>
            </a:extLst>
          </p:cNvPr>
          <p:cNvGrpSpPr/>
          <p:nvPr/>
        </p:nvGrpSpPr>
        <p:grpSpPr>
          <a:xfrm>
            <a:off x="7148208" y="5132157"/>
            <a:ext cx="494000" cy="271274"/>
            <a:chOff x="7031880" y="5758489"/>
            <a:chExt cx="494000" cy="271274"/>
          </a:xfrm>
        </p:grpSpPr>
        <p:cxnSp>
          <p:nvCxnSpPr>
            <p:cNvPr id="69" name="直接连接符 97">
              <a:extLst>
                <a:ext uri="{FF2B5EF4-FFF2-40B4-BE49-F238E27FC236}">
                  <a16:creationId xmlns:a16="http://schemas.microsoft.com/office/drawing/2014/main" id="{E1D5E68F-6BEA-482D-BC84-72FF7D5637E7}"/>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70" name="直接连接符 98">
              <a:extLst>
                <a:ext uri="{FF2B5EF4-FFF2-40B4-BE49-F238E27FC236}">
                  <a16:creationId xmlns:a16="http://schemas.microsoft.com/office/drawing/2014/main" id="{540672F6-EDD3-43A7-A64F-E2202EDC6210}"/>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71" name="直接箭头连接符 169">
              <a:extLst>
                <a:ext uri="{FF2B5EF4-FFF2-40B4-BE49-F238E27FC236}">
                  <a16:creationId xmlns:a16="http://schemas.microsoft.com/office/drawing/2014/main" id="{113F3D77-BD98-433C-A34F-840B727661F4}"/>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72" name="直接箭头连接符 169">
              <a:extLst>
                <a:ext uri="{FF2B5EF4-FFF2-40B4-BE49-F238E27FC236}">
                  <a16:creationId xmlns:a16="http://schemas.microsoft.com/office/drawing/2014/main" id="{D70DF1E6-F68C-42AF-A7B2-5F9A4DF411AA}"/>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73" name="Rectangle 3">
              <a:extLst>
                <a:ext uri="{FF2B5EF4-FFF2-40B4-BE49-F238E27FC236}">
                  <a16:creationId xmlns:a16="http://schemas.microsoft.com/office/drawing/2014/main" id="{64A0C951-13C8-4B77-8D81-67D22FFE8C16}"/>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3">
              <a:extLst>
                <a:ext uri="{FF2B5EF4-FFF2-40B4-BE49-F238E27FC236}">
                  <a16:creationId xmlns:a16="http://schemas.microsoft.com/office/drawing/2014/main" id="{9B0C59FB-6B07-4B1E-929C-6DCE27A755B9}"/>
                </a:ext>
              </a:extLst>
            </p:cNvPr>
            <p:cNvSpPr>
              <a:spLocks/>
            </p:cNvSpPr>
            <p:nvPr/>
          </p:nvSpPr>
          <p:spPr>
            <a:xfrm>
              <a:off x="7286062" y="5758489"/>
              <a:ext cx="86288"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86" name="直接箭头连接符 85">
            <a:extLst>
              <a:ext uri="{FF2B5EF4-FFF2-40B4-BE49-F238E27FC236}">
                <a16:creationId xmlns:a16="http://schemas.microsoft.com/office/drawing/2014/main" id="{798B605E-6EC5-43A4-A310-C6847A35BC1F}"/>
              </a:ext>
            </a:extLst>
          </p:cNvPr>
          <p:cNvCxnSpPr>
            <a:cxnSpLocks/>
            <a:stCxn id="184" idx="0"/>
            <a:endCxn id="96" idx="2"/>
          </p:cNvCxnSpPr>
          <p:nvPr/>
        </p:nvCxnSpPr>
        <p:spPr>
          <a:xfrm>
            <a:off x="4718388" y="3908143"/>
            <a:ext cx="1460706" cy="210807"/>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2D18E9B4-DBDB-4D85-A9EE-0963BF9AD2C6}"/>
              </a:ext>
            </a:extLst>
          </p:cNvPr>
          <p:cNvCxnSpPr>
            <a:cxnSpLocks/>
            <a:stCxn id="185" idx="0"/>
            <a:endCxn id="96" idx="2"/>
          </p:cNvCxnSpPr>
          <p:nvPr/>
        </p:nvCxnSpPr>
        <p:spPr>
          <a:xfrm flipV="1">
            <a:off x="4834964" y="4118950"/>
            <a:ext cx="1344130" cy="11181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sp>
        <p:nvSpPr>
          <p:cNvPr id="89" name="矩形 88">
            <a:extLst>
              <a:ext uri="{FF2B5EF4-FFF2-40B4-BE49-F238E27FC236}">
                <a16:creationId xmlns:a16="http://schemas.microsoft.com/office/drawing/2014/main" id="{EBB2A18F-FE89-4255-891F-BD41B0B9CF72}"/>
              </a:ext>
            </a:extLst>
          </p:cNvPr>
          <p:cNvSpPr/>
          <p:nvPr/>
        </p:nvSpPr>
        <p:spPr>
          <a:xfrm rot="5400000">
            <a:off x="6178754" y="3610866"/>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矩形 93">
            <a:extLst>
              <a:ext uri="{FF2B5EF4-FFF2-40B4-BE49-F238E27FC236}">
                <a16:creationId xmlns:a16="http://schemas.microsoft.com/office/drawing/2014/main" id="{ECFE8E00-0D31-498F-A595-C7DBCACA22E2}"/>
              </a:ext>
            </a:extLst>
          </p:cNvPr>
          <p:cNvSpPr/>
          <p:nvPr/>
        </p:nvSpPr>
        <p:spPr>
          <a:xfrm rot="5400000">
            <a:off x="6179775" y="3813730"/>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矩形 95">
            <a:extLst>
              <a:ext uri="{FF2B5EF4-FFF2-40B4-BE49-F238E27FC236}">
                <a16:creationId xmlns:a16="http://schemas.microsoft.com/office/drawing/2014/main" id="{3EBA8271-69B3-4C14-A8AB-767FE0B89E16}"/>
              </a:ext>
            </a:extLst>
          </p:cNvPr>
          <p:cNvSpPr/>
          <p:nvPr/>
        </p:nvSpPr>
        <p:spPr>
          <a:xfrm rot="5400000">
            <a:off x="6179094" y="4016594"/>
            <a:ext cx="204712" cy="204712"/>
          </a:xfrm>
          <a:prstGeom prst="rect">
            <a:avLst/>
          </a:prstGeom>
          <a:solidFill>
            <a:srgbClr val="BD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直接箭头连接符 109">
            <a:extLst>
              <a:ext uri="{FF2B5EF4-FFF2-40B4-BE49-F238E27FC236}">
                <a16:creationId xmlns:a16="http://schemas.microsoft.com/office/drawing/2014/main" id="{3283038E-8474-4C5E-9EAA-199149EF9DF8}"/>
              </a:ext>
            </a:extLst>
          </p:cNvPr>
          <p:cNvCxnSpPr>
            <a:cxnSpLocks/>
            <a:stCxn id="188" idx="3"/>
            <a:endCxn id="94" idx="2"/>
          </p:cNvCxnSpPr>
          <p:nvPr/>
        </p:nvCxnSpPr>
        <p:spPr>
          <a:xfrm>
            <a:off x="4663267" y="3683628"/>
            <a:ext cx="1516508" cy="232458"/>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DE7FC230-6B22-4570-B55D-654FB42DCC52}"/>
              </a:ext>
            </a:extLst>
          </p:cNvPr>
          <p:cNvCxnSpPr>
            <a:cxnSpLocks/>
            <a:stCxn id="187" idx="0"/>
            <a:endCxn id="89" idx="2"/>
          </p:cNvCxnSpPr>
          <p:nvPr/>
        </p:nvCxnSpPr>
        <p:spPr>
          <a:xfrm>
            <a:off x="4971928" y="3581273"/>
            <a:ext cx="1206826" cy="131949"/>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12" name="直接箭头连接符 111">
            <a:extLst>
              <a:ext uri="{FF2B5EF4-FFF2-40B4-BE49-F238E27FC236}">
                <a16:creationId xmlns:a16="http://schemas.microsoft.com/office/drawing/2014/main" id="{56F81D31-1140-4EDE-AE07-1ED915B13765}"/>
              </a:ext>
            </a:extLst>
          </p:cNvPr>
          <p:cNvCxnSpPr>
            <a:cxnSpLocks/>
            <a:stCxn id="201" idx="3"/>
            <a:endCxn id="96" idx="2"/>
          </p:cNvCxnSpPr>
          <p:nvPr/>
        </p:nvCxnSpPr>
        <p:spPr>
          <a:xfrm>
            <a:off x="4793979" y="3683628"/>
            <a:ext cx="1385115" cy="435322"/>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cxnSp>
        <p:nvCxnSpPr>
          <p:cNvPr id="113" name="直接箭头连接符 112">
            <a:extLst>
              <a:ext uri="{FF2B5EF4-FFF2-40B4-BE49-F238E27FC236}">
                <a16:creationId xmlns:a16="http://schemas.microsoft.com/office/drawing/2014/main" id="{BF382B64-B4B4-47FB-B5AE-710F34959AE0}"/>
              </a:ext>
            </a:extLst>
          </p:cNvPr>
          <p:cNvCxnSpPr>
            <a:cxnSpLocks/>
            <a:stCxn id="186" idx="1"/>
            <a:endCxn id="89" idx="2"/>
          </p:cNvCxnSpPr>
          <p:nvPr/>
        </p:nvCxnSpPr>
        <p:spPr>
          <a:xfrm flipV="1">
            <a:off x="4664725" y="3713222"/>
            <a:ext cx="1514029" cy="415191"/>
          </a:xfrm>
          <a:prstGeom prst="straightConnector1">
            <a:avLst/>
          </a:prstGeom>
          <a:ln w="38100">
            <a:solidFill>
              <a:srgbClr val="009592"/>
            </a:solidFill>
            <a:tailEnd type="triangle"/>
          </a:ln>
        </p:spPr>
        <p:style>
          <a:lnRef idx="1">
            <a:schemeClr val="dk1"/>
          </a:lnRef>
          <a:fillRef idx="0">
            <a:schemeClr val="dk1"/>
          </a:fillRef>
          <a:effectRef idx="0">
            <a:schemeClr val="dk1"/>
          </a:effectRef>
          <a:fontRef idx="minor">
            <a:schemeClr val="tx1"/>
          </a:fontRef>
        </p:style>
      </p:cxnSp>
      <p:sp>
        <p:nvSpPr>
          <p:cNvPr id="118" name="矩形 117">
            <a:extLst>
              <a:ext uri="{FF2B5EF4-FFF2-40B4-BE49-F238E27FC236}">
                <a16:creationId xmlns:a16="http://schemas.microsoft.com/office/drawing/2014/main" id="{16B3B9A7-4E9E-4C7D-B3B9-10E51089DAAE}"/>
              </a:ext>
            </a:extLst>
          </p:cNvPr>
          <p:cNvSpPr/>
          <p:nvPr/>
        </p:nvSpPr>
        <p:spPr>
          <a:xfrm>
            <a:off x="2623338" y="3810910"/>
            <a:ext cx="204712" cy="204712"/>
          </a:xfrm>
          <a:prstGeom prst="rect">
            <a:avLst/>
          </a:prstGeom>
          <a:solidFill>
            <a:srgbClr val="D6CD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矩形 118">
            <a:extLst>
              <a:ext uri="{FF2B5EF4-FFF2-40B4-BE49-F238E27FC236}">
                <a16:creationId xmlns:a16="http://schemas.microsoft.com/office/drawing/2014/main" id="{1FDDC181-3CD7-4AE9-A854-F6975124C4A8}"/>
              </a:ext>
            </a:extLst>
          </p:cNvPr>
          <p:cNvSpPr/>
          <p:nvPr/>
        </p:nvSpPr>
        <p:spPr>
          <a:xfrm>
            <a:off x="2623338" y="4015408"/>
            <a:ext cx="204712" cy="204712"/>
          </a:xfrm>
          <a:prstGeom prst="rect">
            <a:avLst/>
          </a:prstGeom>
          <a:solidFill>
            <a:srgbClr val="D6CD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0" name="连接符: 曲线 119">
            <a:extLst>
              <a:ext uri="{FF2B5EF4-FFF2-40B4-BE49-F238E27FC236}">
                <a16:creationId xmlns:a16="http://schemas.microsoft.com/office/drawing/2014/main" id="{90F004DE-5D60-46D6-B613-ADC09D13C1CD}"/>
              </a:ext>
            </a:extLst>
          </p:cNvPr>
          <p:cNvCxnSpPr>
            <a:cxnSpLocks/>
          </p:cNvCxnSpPr>
          <p:nvPr/>
        </p:nvCxnSpPr>
        <p:spPr>
          <a:xfrm rot="360000" flipH="1">
            <a:off x="2850417" y="4037405"/>
            <a:ext cx="354065" cy="105575"/>
          </a:xfrm>
          <a:prstGeom prst="curvedConnector3">
            <a:avLst>
              <a:gd name="adj1" fmla="val 43275"/>
            </a:avLst>
          </a:prstGeom>
          <a:ln w="38100">
            <a:solidFill>
              <a:srgbClr val="846AA6"/>
            </a:solidFill>
            <a:tailEnd type="triangle"/>
          </a:ln>
        </p:spPr>
        <p:style>
          <a:lnRef idx="1">
            <a:schemeClr val="dk1"/>
          </a:lnRef>
          <a:fillRef idx="0">
            <a:schemeClr val="dk1"/>
          </a:fillRef>
          <a:effectRef idx="0">
            <a:schemeClr val="dk1"/>
          </a:effectRef>
          <a:fontRef idx="minor">
            <a:schemeClr val="tx1"/>
          </a:fontRef>
        </p:style>
      </p:cxnSp>
      <p:cxnSp>
        <p:nvCxnSpPr>
          <p:cNvPr id="121" name="连接符: 曲线 120">
            <a:extLst>
              <a:ext uri="{FF2B5EF4-FFF2-40B4-BE49-F238E27FC236}">
                <a16:creationId xmlns:a16="http://schemas.microsoft.com/office/drawing/2014/main" id="{8801258D-25DA-4523-B595-C8D9E85E3A28}"/>
              </a:ext>
            </a:extLst>
          </p:cNvPr>
          <p:cNvCxnSpPr>
            <a:cxnSpLocks/>
          </p:cNvCxnSpPr>
          <p:nvPr/>
        </p:nvCxnSpPr>
        <p:spPr>
          <a:xfrm rot="360000" flipH="1">
            <a:off x="2851171" y="3828521"/>
            <a:ext cx="354065" cy="105575"/>
          </a:xfrm>
          <a:prstGeom prst="curvedConnector3">
            <a:avLst>
              <a:gd name="adj1" fmla="val 43275"/>
            </a:avLst>
          </a:prstGeom>
          <a:ln w="38100">
            <a:solidFill>
              <a:srgbClr val="846AA6"/>
            </a:solidFill>
            <a:tailEnd type="triangle"/>
          </a:ln>
        </p:spPr>
        <p:style>
          <a:lnRef idx="1">
            <a:schemeClr val="dk1"/>
          </a:lnRef>
          <a:fillRef idx="0">
            <a:schemeClr val="dk1"/>
          </a:fillRef>
          <a:effectRef idx="0">
            <a:schemeClr val="dk1"/>
          </a:effectRef>
          <a:fontRef idx="minor">
            <a:schemeClr val="tx1"/>
          </a:fontRef>
        </p:style>
      </p:cxnSp>
      <p:cxnSp>
        <p:nvCxnSpPr>
          <p:cNvPr id="122" name="连接符: 曲线 121">
            <a:extLst>
              <a:ext uri="{FF2B5EF4-FFF2-40B4-BE49-F238E27FC236}">
                <a16:creationId xmlns:a16="http://schemas.microsoft.com/office/drawing/2014/main" id="{262081B1-63AA-4983-A577-CECAC8274555}"/>
              </a:ext>
            </a:extLst>
          </p:cNvPr>
          <p:cNvCxnSpPr>
            <a:cxnSpLocks/>
          </p:cNvCxnSpPr>
          <p:nvPr/>
        </p:nvCxnSpPr>
        <p:spPr>
          <a:xfrm rot="360000" flipH="1">
            <a:off x="2845860" y="3637299"/>
            <a:ext cx="354065" cy="105575"/>
          </a:xfrm>
          <a:prstGeom prst="curvedConnector3">
            <a:avLst>
              <a:gd name="adj1" fmla="val 43275"/>
            </a:avLst>
          </a:prstGeom>
          <a:ln w="38100">
            <a:solidFill>
              <a:srgbClr val="846AA6"/>
            </a:solidFill>
            <a:tailEnd type="triangle"/>
          </a:ln>
        </p:spPr>
        <p:style>
          <a:lnRef idx="1">
            <a:schemeClr val="dk1"/>
          </a:lnRef>
          <a:fillRef idx="0">
            <a:schemeClr val="dk1"/>
          </a:fillRef>
          <a:effectRef idx="0">
            <a:schemeClr val="dk1"/>
          </a:effectRef>
          <a:fontRef idx="minor">
            <a:schemeClr val="tx1"/>
          </a:fontRef>
        </p:style>
      </p:cxnSp>
      <p:sp>
        <p:nvSpPr>
          <p:cNvPr id="123" name="矩形 122">
            <a:extLst>
              <a:ext uri="{FF2B5EF4-FFF2-40B4-BE49-F238E27FC236}">
                <a16:creationId xmlns:a16="http://schemas.microsoft.com/office/drawing/2014/main" id="{45103353-DDA2-48E6-B749-96B04F18F206}"/>
              </a:ext>
            </a:extLst>
          </p:cNvPr>
          <p:cNvSpPr/>
          <p:nvPr/>
        </p:nvSpPr>
        <p:spPr>
          <a:xfrm>
            <a:off x="2623338" y="3607740"/>
            <a:ext cx="204712" cy="204712"/>
          </a:xfrm>
          <a:prstGeom prst="rect">
            <a:avLst/>
          </a:prstGeom>
          <a:solidFill>
            <a:srgbClr val="D6CDE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直接连接符 6">
            <a:extLst>
              <a:ext uri="{FF2B5EF4-FFF2-40B4-BE49-F238E27FC236}">
                <a16:creationId xmlns:a16="http://schemas.microsoft.com/office/drawing/2014/main" id="{9A4A4F56-59B8-4EF8-83D1-8476517CD60F}"/>
              </a:ext>
            </a:extLst>
          </p:cNvPr>
          <p:cNvCxnSpPr>
            <a:cxnSpLocks/>
          </p:cNvCxnSpPr>
          <p:nvPr/>
        </p:nvCxnSpPr>
        <p:spPr>
          <a:xfrm>
            <a:off x="2544521" y="4718004"/>
            <a:ext cx="0" cy="549790"/>
          </a:xfrm>
          <a:prstGeom prst="line">
            <a:avLst/>
          </a:prstGeom>
          <a:ln w="38100"/>
        </p:spPr>
        <p:style>
          <a:lnRef idx="1">
            <a:schemeClr val="dk1"/>
          </a:lnRef>
          <a:fillRef idx="0">
            <a:schemeClr val="dk1"/>
          </a:fillRef>
          <a:effectRef idx="0">
            <a:schemeClr val="dk1"/>
          </a:effectRef>
          <a:fontRef idx="minor">
            <a:schemeClr val="tx1"/>
          </a:fontRef>
        </p:style>
      </p:cxnSp>
      <p:sp>
        <p:nvSpPr>
          <p:cNvPr id="126" name="Rectangle 107">
            <a:extLst>
              <a:ext uri="{FF2B5EF4-FFF2-40B4-BE49-F238E27FC236}">
                <a16:creationId xmlns:a16="http://schemas.microsoft.com/office/drawing/2014/main" id="{A6482D9B-CBBC-4840-81AA-CCD6C07D8F18}"/>
              </a:ext>
            </a:extLst>
          </p:cNvPr>
          <p:cNvSpPr/>
          <p:nvPr/>
        </p:nvSpPr>
        <p:spPr>
          <a:xfrm>
            <a:off x="6128454" y="4558470"/>
            <a:ext cx="1012833" cy="357382"/>
          </a:xfrm>
          <a:prstGeom prst="roundRect">
            <a:avLst/>
          </a:prstGeom>
          <a:solidFill>
            <a:srgbClr val="D6CDE1"/>
          </a:solidFill>
          <a:ln w="12700" cap="flat" cmpd="sng" algn="ctr">
            <a:solidFill>
              <a:srgbClr val="846AA6"/>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846AA6"/>
                </a:solidFill>
                <a:effectLst/>
                <a:uLnTx/>
                <a:uFillTx/>
                <a:latin typeface="Calibri" panose="020F0502020204030204"/>
                <a:ea typeface="+mn-ea"/>
                <a:cs typeface="+mn-cs"/>
              </a:rPr>
              <a:t>Access</a:t>
            </a:r>
          </a:p>
        </p:txBody>
      </p:sp>
      <p:cxnSp>
        <p:nvCxnSpPr>
          <p:cNvPr id="127" name="直接箭头连接符 169">
            <a:extLst>
              <a:ext uri="{FF2B5EF4-FFF2-40B4-BE49-F238E27FC236}">
                <a16:creationId xmlns:a16="http://schemas.microsoft.com/office/drawing/2014/main" id="{E789CD46-1C93-41B6-963F-E00BAA0ADFBD}"/>
              </a:ext>
            </a:extLst>
          </p:cNvPr>
          <p:cNvCxnSpPr>
            <a:cxnSpLocks/>
          </p:cNvCxnSpPr>
          <p:nvPr/>
        </p:nvCxnSpPr>
        <p:spPr>
          <a:xfrm>
            <a:off x="2544521" y="4737054"/>
            <a:ext cx="3583933" cy="107"/>
          </a:xfrm>
          <a:prstGeom prst="straightConnector1">
            <a:avLst/>
          </a:prstGeom>
          <a:noFill/>
          <a:ln w="38100" cap="flat" cmpd="sng" algn="ctr">
            <a:solidFill>
              <a:sysClr val="windowText" lastClr="000000"/>
            </a:solidFill>
            <a:prstDash val="solid"/>
            <a:miter lim="800000"/>
            <a:headEnd w="med" len="sm"/>
            <a:tailEnd type="triangle" w="med" len="sm"/>
          </a:ln>
          <a:effectLst/>
        </p:spPr>
      </p:cxnSp>
      <p:grpSp>
        <p:nvGrpSpPr>
          <p:cNvPr id="128" name="组合 127">
            <a:extLst>
              <a:ext uri="{FF2B5EF4-FFF2-40B4-BE49-F238E27FC236}">
                <a16:creationId xmlns:a16="http://schemas.microsoft.com/office/drawing/2014/main" id="{B24EEF5D-EE76-42F4-83EA-C4D761CD1A4E}"/>
              </a:ext>
            </a:extLst>
          </p:cNvPr>
          <p:cNvGrpSpPr/>
          <p:nvPr/>
        </p:nvGrpSpPr>
        <p:grpSpPr>
          <a:xfrm>
            <a:off x="7141287" y="4604627"/>
            <a:ext cx="494000" cy="271274"/>
            <a:chOff x="7031880" y="5758489"/>
            <a:chExt cx="494000" cy="271274"/>
          </a:xfrm>
        </p:grpSpPr>
        <p:cxnSp>
          <p:nvCxnSpPr>
            <p:cNvPr id="135" name="直接连接符 97">
              <a:extLst>
                <a:ext uri="{FF2B5EF4-FFF2-40B4-BE49-F238E27FC236}">
                  <a16:creationId xmlns:a16="http://schemas.microsoft.com/office/drawing/2014/main" id="{5F7C7CB5-42DB-4529-825F-9E3A1B5BBA31}"/>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136" name="直接连接符 98">
              <a:extLst>
                <a:ext uri="{FF2B5EF4-FFF2-40B4-BE49-F238E27FC236}">
                  <a16:creationId xmlns:a16="http://schemas.microsoft.com/office/drawing/2014/main" id="{2037A0D1-ACC5-4EDE-8C9D-087E8BDDD903}"/>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147" name="直接箭头连接符 169">
              <a:extLst>
                <a:ext uri="{FF2B5EF4-FFF2-40B4-BE49-F238E27FC236}">
                  <a16:creationId xmlns:a16="http://schemas.microsoft.com/office/drawing/2014/main" id="{CB558432-465E-4E52-B0AE-B7725B721F10}"/>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50" name="直接箭头连接符 169">
              <a:extLst>
                <a:ext uri="{FF2B5EF4-FFF2-40B4-BE49-F238E27FC236}">
                  <a16:creationId xmlns:a16="http://schemas.microsoft.com/office/drawing/2014/main" id="{12800D12-46F3-464E-9727-F6A0873CAABA}"/>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51" name="Rectangle 3">
              <a:extLst>
                <a:ext uri="{FF2B5EF4-FFF2-40B4-BE49-F238E27FC236}">
                  <a16:creationId xmlns:a16="http://schemas.microsoft.com/office/drawing/2014/main" id="{7F052B7A-C608-4533-8F4D-ABDD7279EDDE}"/>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2" name="Rectangle 3">
              <a:extLst>
                <a:ext uri="{FF2B5EF4-FFF2-40B4-BE49-F238E27FC236}">
                  <a16:creationId xmlns:a16="http://schemas.microsoft.com/office/drawing/2014/main" id="{91A4C478-E581-43AE-9769-63277316D8E0}"/>
                </a:ext>
              </a:extLst>
            </p:cNvPr>
            <p:cNvSpPr>
              <a:spLocks/>
            </p:cNvSpPr>
            <p:nvPr/>
          </p:nvSpPr>
          <p:spPr>
            <a:xfrm>
              <a:off x="7286062" y="5758489"/>
              <a:ext cx="86288" cy="271274"/>
            </a:xfrm>
            <a:prstGeom prst="rect">
              <a:avLst/>
            </a:prstGeom>
            <a:solidFill>
              <a:srgbClr val="D6CDE1"/>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53" name="直接连接符 152">
            <a:extLst>
              <a:ext uri="{FF2B5EF4-FFF2-40B4-BE49-F238E27FC236}">
                <a16:creationId xmlns:a16="http://schemas.microsoft.com/office/drawing/2014/main" id="{3C131364-4608-4024-8C9C-470A9ECA2E71}"/>
              </a:ext>
            </a:extLst>
          </p:cNvPr>
          <p:cNvCxnSpPr>
            <a:cxnSpLocks/>
          </p:cNvCxnSpPr>
          <p:nvPr/>
        </p:nvCxnSpPr>
        <p:spPr>
          <a:xfrm>
            <a:off x="7191022" y="5267794"/>
            <a:ext cx="0" cy="545404"/>
          </a:xfrm>
          <a:prstGeom prst="line">
            <a:avLst/>
          </a:prstGeom>
          <a:ln w="38100"/>
        </p:spPr>
        <p:style>
          <a:lnRef idx="1">
            <a:schemeClr val="dk1"/>
          </a:lnRef>
          <a:fillRef idx="0">
            <a:schemeClr val="dk1"/>
          </a:fillRef>
          <a:effectRef idx="0">
            <a:schemeClr val="dk1"/>
          </a:effectRef>
          <a:fontRef idx="minor">
            <a:schemeClr val="tx1"/>
          </a:fontRef>
        </p:style>
      </p:cxnSp>
      <p:sp>
        <p:nvSpPr>
          <p:cNvPr id="154" name="Rectangle 107">
            <a:extLst>
              <a:ext uri="{FF2B5EF4-FFF2-40B4-BE49-F238E27FC236}">
                <a16:creationId xmlns:a16="http://schemas.microsoft.com/office/drawing/2014/main" id="{4717EEF8-335C-4A02-BE86-567F35D38EA6}"/>
              </a:ext>
            </a:extLst>
          </p:cNvPr>
          <p:cNvSpPr/>
          <p:nvPr/>
        </p:nvSpPr>
        <p:spPr>
          <a:xfrm>
            <a:off x="7712256" y="5619845"/>
            <a:ext cx="998211" cy="357382"/>
          </a:xfrm>
          <a:prstGeom prst="roundRect">
            <a:avLst/>
          </a:prstGeom>
          <a:solidFill>
            <a:srgbClr val="BDFFFF"/>
          </a:solidFill>
          <a:ln w="12700" cap="flat" cmpd="sng" algn="ctr">
            <a:solidFill>
              <a:srgbClr val="009592"/>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9592"/>
                </a:solidFill>
                <a:effectLst/>
                <a:uLnTx/>
                <a:uFillTx/>
                <a:latin typeface="Calibri" panose="020F0502020204030204"/>
                <a:ea typeface="+mn-ea"/>
                <a:cs typeface="+mn-cs"/>
              </a:rPr>
              <a:t>Access</a:t>
            </a:r>
          </a:p>
        </p:txBody>
      </p:sp>
      <p:sp>
        <p:nvSpPr>
          <p:cNvPr id="163" name="Rectangle 107">
            <a:extLst>
              <a:ext uri="{FF2B5EF4-FFF2-40B4-BE49-F238E27FC236}">
                <a16:creationId xmlns:a16="http://schemas.microsoft.com/office/drawing/2014/main" id="{677CF8CF-6E68-44EF-8539-2D13000587CD}"/>
              </a:ext>
            </a:extLst>
          </p:cNvPr>
          <p:cNvSpPr/>
          <p:nvPr/>
        </p:nvSpPr>
        <p:spPr>
          <a:xfrm>
            <a:off x="10041216" y="4558470"/>
            <a:ext cx="1325431" cy="1418757"/>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ea typeface="+mn-ea"/>
                <a:cs typeface="+mn-cs"/>
              </a:rPr>
              <a:t>Core</a:t>
            </a:r>
          </a:p>
        </p:txBody>
      </p:sp>
      <p:grpSp>
        <p:nvGrpSpPr>
          <p:cNvPr id="164" name="组合 163">
            <a:extLst>
              <a:ext uri="{FF2B5EF4-FFF2-40B4-BE49-F238E27FC236}">
                <a16:creationId xmlns:a16="http://schemas.microsoft.com/office/drawing/2014/main" id="{A2216078-78E8-4DA1-A8BD-362673C78FE6}"/>
              </a:ext>
            </a:extLst>
          </p:cNvPr>
          <p:cNvGrpSpPr/>
          <p:nvPr/>
        </p:nvGrpSpPr>
        <p:grpSpPr>
          <a:xfrm>
            <a:off x="7209332" y="5659686"/>
            <a:ext cx="494000" cy="271274"/>
            <a:chOff x="7031880" y="5758489"/>
            <a:chExt cx="494000" cy="271274"/>
          </a:xfrm>
        </p:grpSpPr>
        <p:cxnSp>
          <p:nvCxnSpPr>
            <p:cNvPr id="165" name="直接连接符 97">
              <a:extLst>
                <a:ext uri="{FF2B5EF4-FFF2-40B4-BE49-F238E27FC236}">
                  <a16:creationId xmlns:a16="http://schemas.microsoft.com/office/drawing/2014/main" id="{101C525F-F9FB-4131-9C75-EA7BA734797E}"/>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166" name="直接连接符 98">
              <a:extLst>
                <a:ext uri="{FF2B5EF4-FFF2-40B4-BE49-F238E27FC236}">
                  <a16:creationId xmlns:a16="http://schemas.microsoft.com/office/drawing/2014/main" id="{36A6A691-DB73-4113-9A75-AD8029BE0191}"/>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167" name="直接箭头连接符 169">
              <a:extLst>
                <a:ext uri="{FF2B5EF4-FFF2-40B4-BE49-F238E27FC236}">
                  <a16:creationId xmlns:a16="http://schemas.microsoft.com/office/drawing/2014/main" id="{314315C7-FF50-4F37-AB56-E366E69306C1}"/>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68" name="直接箭头连接符 169">
              <a:extLst>
                <a:ext uri="{FF2B5EF4-FFF2-40B4-BE49-F238E27FC236}">
                  <a16:creationId xmlns:a16="http://schemas.microsoft.com/office/drawing/2014/main" id="{801CEF92-9643-42E8-B6E4-5EA71D78F2C7}"/>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69" name="Rectangle 3">
              <a:extLst>
                <a:ext uri="{FF2B5EF4-FFF2-40B4-BE49-F238E27FC236}">
                  <a16:creationId xmlns:a16="http://schemas.microsoft.com/office/drawing/2014/main" id="{4BEB4B31-0A8E-4269-A451-C2EE63ADDE51}"/>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0" name="Rectangle 3">
              <a:extLst>
                <a:ext uri="{FF2B5EF4-FFF2-40B4-BE49-F238E27FC236}">
                  <a16:creationId xmlns:a16="http://schemas.microsoft.com/office/drawing/2014/main" id="{A9E4367A-2C41-4659-AADF-A857BDC7B27F}"/>
                </a:ext>
              </a:extLst>
            </p:cNvPr>
            <p:cNvSpPr>
              <a:spLocks/>
            </p:cNvSpPr>
            <p:nvPr/>
          </p:nvSpPr>
          <p:spPr>
            <a:xfrm>
              <a:off x="7286062" y="5758489"/>
              <a:ext cx="86288" cy="271274"/>
            </a:xfrm>
            <a:prstGeom prst="rect">
              <a:avLst/>
            </a:prstGeom>
            <a:solidFill>
              <a:srgbClr val="FFE699"/>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1" name="组合 170">
            <a:extLst>
              <a:ext uri="{FF2B5EF4-FFF2-40B4-BE49-F238E27FC236}">
                <a16:creationId xmlns:a16="http://schemas.microsoft.com/office/drawing/2014/main" id="{49774A2B-2C4E-4620-8300-0BB63ADB21C9}"/>
              </a:ext>
            </a:extLst>
          </p:cNvPr>
          <p:cNvGrpSpPr/>
          <p:nvPr/>
        </p:nvGrpSpPr>
        <p:grpSpPr>
          <a:xfrm>
            <a:off x="8710467" y="5659686"/>
            <a:ext cx="494000" cy="271274"/>
            <a:chOff x="7031880" y="5758489"/>
            <a:chExt cx="494000" cy="271274"/>
          </a:xfrm>
        </p:grpSpPr>
        <p:cxnSp>
          <p:nvCxnSpPr>
            <p:cNvPr id="172" name="直接连接符 97">
              <a:extLst>
                <a:ext uri="{FF2B5EF4-FFF2-40B4-BE49-F238E27FC236}">
                  <a16:creationId xmlns:a16="http://schemas.microsoft.com/office/drawing/2014/main" id="{54646F1D-08BF-484D-A490-571474DABE03}"/>
                </a:ext>
              </a:extLst>
            </p:cNvPr>
            <p:cNvCxnSpPr>
              <a:cxnSpLocks/>
            </p:cNvCxnSpPr>
            <p:nvPr/>
          </p:nvCxnSpPr>
          <p:spPr>
            <a:xfrm flipH="1">
              <a:off x="7122319" y="5758489"/>
              <a:ext cx="79835" cy="0"/>
            </a:xfrm>
            <a:prstGeom prst="line">
              <a:avLst/>
            </a:prstGeom>
            <a:noFill/>
            <a:ln w="28575" cap="flat" cmpd="sng" algn="ctr">
              <a:solidFill>
                <a:sysClr val="windowText" lastClr="000000"/>
              </a:solidFill>
              <a:prstDash val="solid"/>
              <a:miter lim="800000"/>
            </a:ln>
            <a:effectLst/>
          </p:spPr>
        </p:cxnSp>
        <p:cxnSp>
          <p:nvCxnSpPr>
            <p:cNvPr id="173" name="直接连接符 98">
              <a:extLst>
                <a:ext uri="{FF2B5EF4-FFF2-40B4-BE49-F238E27FC236}">
                  <a16:creationId xmlns:a16="http://schemas.microsoft.com/office/drawing/2014/main" id="{AD4B1BBB-FE1C-441F-BC99-240C26CB4891}"/>
                </a:ext>
              </a:extLst>
            </p:cNvPr>
            <p:cNvCxnSpPr>
              <a:cxnSpLocks/>
            </p:cNvCxnSpPr>
            <p:nvPr/>
          </p:nvCxnSpPr>
          <p:spPr>
            <a:xfrm flipH="1">
              <a:off x="7122319" y="6029763"/>
              <a:ext cx="79835" cy="0"/>
            </a:xfrm>
            <a:prstGeom prst="line">
              <a:avLst/>
            </a:prstGeom>
            <a:noFill/>
            <a:ln w="28575" cap="flat" cmpd="sng" algn="ctr">
              <a:solidFill>
                <a:sysClr val="windowText" lastClr="000000"/>
              </a:solidFill>
              <a:prstDash val="solid"/>
              <a:miter lim="800000"/>
            </a:ln>
            <a:effectLst/>
          </p:spPr>
        </p:cxnSp>
        <p:cxnSp>
          <p:nvCxnSpPr>
            <p:cNvPr id="174" name="直接箭头连接符 169">
              <a:extLst>
                <a:ext uri="{FF2B5EF4-FFF2-40B4-BE49-F238E27FC236}">
                  <a16:creationId xmlns:a16="http://schemas.microsoft.com/office/drawing/2014/main" id="{8B532E99-957B-4ACD-81DA-9743B3EF4F32}"/>
                </a:ext>
              </a:extLst>
            </p:cNvPr>
            <p:cNvCxnSpPr>
              <a:cxnSpLocks/>
            </p:cNvCxnSpPr>
            <p:nvPr/>
          </p:nvCxnSpPr>
          <p:spPr>
            <a:xfrm>
              <a:off x="737235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cxnSp>
          <p:nvCxnSpPr>
            <p:cNvPr id="175" name="直接箭头连接符 169">
              <a:extLst>
                <a:ext uri="{FF2B5EF4-FFF2-40B4-BE49-F238E27FC236}">
                  <a16:creationId xmlns:a16="http://schemas.microsoft.com/office/drawing/2014/main" id="{AC36DF48-3E8E-42D8-9791-1CCCE8CF4EE4}"/>
                </a:ext>
              </a:extLst>
            </p:cNvPr>
            <p:cNvCxnSpPr>
              <a:cxnSpLocks/>
            </p:cNvCxnSpPr>
            <p:nvPr/>
          </p:nvCxnSpPr>
          <p:spPr>
            <a:xfrm>
              <a:off x="7031880" y="5894126"/>
              <a:ext cx="153530" cy="0"/>
            </a:xfrm>
            <a:prstGeom prst="straightConnector1">
              <a:avLst/>
            </a:prstGeom>
            <a:noFill/>
            <a:ln w="38100" cap="flat" cmpd="sng" algn="ctr">
              <a:solidFill>
                <a:sysClr val="windowText" lastClr="000000"/>
              </a:solidFill>
              <a:prstDash val="solid"/>
              <a:miter lim="800000"/>
              <a:headEnd w="med" len="sm"/>
              <a:tailEnd type="triangle" w="med" len="sm"/>
            </a:ln>
            <a:effectLst/>
          </p:spPr>
        </p:cxnSp>
        <p:sp>
          <p:nvSpPr>
            <p:cNvPr id="176" name="Rectangle 3">
              <a:extLst>
                <a:ext uri="{FF2B5EF4-FFF2-40B4-BE49-F238E27FC236}">
                  <a16:creationId xmlns:a16="http://schemas.microsoft.com/office/drawing/2014/main" id="{4FB617E8-86C9-4969-968B-4BFD6BC4B220}"/>
                </a:ext>
              </a:extLst>
            </p:cNvPr>
            <p:cNvSpPr>
              <a:spLocks/>
            </p:cNvSpPr>
            <p:nvPr/>
          </p:nvSpPr>
          <p:spPr>
            <a:xfrm>
              <a:off x="7199774" y="5758489"/>
              <a:ext cx="86288" cy="271274"/>
            </a:xfrm>
            <a:prstGeom prst="rect">
              <a:avLst/>
            </a:prstGeom>
            <a:no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Rectangle 3">
              <a:extLst>
                <a:ext uri="{FF2B5EF4-FFF2-40B4-BE49-F238E27FC236}">
                  <a16:creationId xmlns:a16="http://schemas.microsoft.com/office/drawing/2014/main" id="{AF1186EB-2C0E-4F50-BE34-8936EE5BFE24}"/>
                </a:ext>
              </a:extLst>
            </p:cNvPr>
            <p:cNvSpPr>
              <a:spLocks/>
            </p:cNvSpPr>
            <p:nvPr/>
          </p:nvSpPr>
          <p:spPr>
            <a:xfrm>
              <a:off x="7286062" y="5758489"/>
              <a:ext cx="86288" cy="271274"/>
            </a:xfrm>
            <a:prstGeom prst="rect">
              <a:avLst/>
            </a:prstGeom>
            <a:solidFill>
              <a:srgbClr val="BDFFFF"/>
            </a:solidFill>
            <a:ln w="28575"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8" name="Rectangle 290">
            <a:extLst>
              <a:ext uri="{FF2B5EF4-FFF2-40B4-BE49-F238E27FC236}">
                <a16:creationId xmlns:a16="http://schemas.microsoft.com/office/drawing/2014/main" id="{9564B7C2-5D64-413E-AF10-8CB769F76746}"/>
              </a:ext>
            </a:extLst>
          </p:cNvPr>
          <p:cNvSpPr/>
          <p:nvPr/>
        </p:nvSpPr>
        <p:spPr>
          <a:xfrm>
            <a:off x="2787263" y="6189511"/>
            <a:ext cx="5050174" cy="584775"/>
          </a:xfrm>
          <a:prstGeom prst="rect">
            <a:avLst/>
          </a:prstGeom>
        </p:spPr>
        <p:txBody>
          <a:bodyPr wrap="square">
            <a:spAutoFit/>
          </a:bodyPr>
          <a:lstStyle/>
          <a:p>
            <a:pPr algn="ctr" defTabSz="457200"/>
            <a:r>
              <a:rPr lang="en-US" sz="3200" dirty="0">
                <a:latin typeface="+mj-lt"/>
              </a:rPr>
              <a:t>DCL pipeline for PageRank</a:t>
            </a:r>
          </a:p>
        </p:txBody>
      </p:sp>
      <p:sp>
        <p:nvSpPr>
          <p:cNvPr id="184" name="矩形 183">
            <a:extLst>
              <a:ext uri="{FF2B5EF4-FFF2-40B4-BE49-F238E27FC236}">
                <a16:creationId xmlns:a16="http://schemas.microsoft.com/office/drawing/2014/main" id="{0A435F9B-D0E1-4D8C-8B91-E7869C378685}"/>
              </a:ext>
            </a:extLst>
          </p:cNvPr>
          <p:cNvSpPr/>
          <p:nvPr/>
        </p:nvSpPr>
        <p:spPr>
          <a:xfrm rot="5400000">
            <a:off x="4560911" y="3853022"/>
            <a:ext cx="204712" cy="11024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矩形 184">
            <a:extLst>
              <a:ext uri="{FF2B5EF4-FFF2-40B4-BE49-F238E27FC236}">
                <a16:creationId xmlns:a16="http://schemas.microsoft.com/office/drawing/2014/main" id="{F152544F-AC51-4232-B5AB-1B22B91F2A47}"/>
              </a:ext>
            </a:extLst>
          </p:cNvPr>
          <p:cNvSpPr/>
          <p:nvPr/>
        </p:nvSpPr>
        <p:spPr>
          <a:xfrm rot="5400000">
            <a:off x="4674321" y="4172482"/>
            <a:ext cx="204712" cy="116573"/>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矩形 185">
            <a:extLst>
              <a:ext uri="{FF2B5EF4-FFF2-40B4-BE49-F238E27FC236}">
                <a16:creationId xmlns:a16="http://schemas.microsoft.com/office/drawing/2014/main" id="{49060D86-8C9B-4739-B37D-1F98DACDDF75}"/>
              </a:ext>
            </a:extLst>
          </p:cNvPr>
          <p:cNvSpPr/>
          <p:nvPr/>
        </p:nvSpPr>
        <p:spPr>
          <a:xfrm rot="5400000">
            <a:off x="4562369" y="4179590"/>
            <a:ext cx="204712" cy="102357"/>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矩形 186">
            <a:extLst>
              <a:ext uri="{FF2B5EF4-FFF2-40B4-BE49-F238E27FC236}">
                <a16:creationId xmlns:a16="http://schemas.microsoft.com/office/drawing/2014/main" id="{872956D3-A250-4F4B-A1D7-34D223112D42}"/>
              </a:ext>
            </a:extLst>
          </p:cNvPr>
          <p:cNvSpPr/>
          <p:nvPr/>
        </p:nvSpPr>
        <p:spPr>
          <a:xfrm rot="5400000">
            <a:off x="4818393" y="3530094"/>
            <a:ext cx="204712" cy="102357"/>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矩形 187">
            <a:extLst>
              <a:ext uri="{FF2B5EF4-FFF2-40B4-BE49-F238E27FC236}">
                <a16:creationId xmlns:a16="http://schemas.microsoft.com/office/drawing/2014/main" id="{75AD016D-1898-4F9F-BE36-4439CA57D17E}"/>
              </a:ext>
            </a:extLst>
          </p:cNvPr>
          <p:cNvSpPr/>
          <p:nvPr/>
        </p:nvSpPr>
        <p:spPr>
          <a:xfrm rot="5400000">
            <a:off x="4560911" y="3528636"/>
            <a:ext cx="204712" cy="105271"/>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矩形 188">
            <a:extLst>
              <a:ext uri="{FF2B5EF4-FFF2-40B4-BE49-F238E27FC236}">
                <a16:creationId xmlns:a16="http://schemas.microsoft.com/office/drawing/2014/main" id="{A75FDD52-708A-4F85-9D9F-5887B7395EEE}"/>
              </a:ext>
            </a:extLst>
          </p:cNvPr>
          <p:cNvSpPr/>
          <p:nvPr/>
        </p:nvSpPr>
        <p:spPr>
          <a:xfrm>
            <a:off x="3731624" y="3807187"/>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矩形 189">
            <a:extLst>
              <a:ext uri="{FF2B5EF4-FFF2-40B4-BE49-F238E27FC236}">
                <a16:creationId xmlns:a16="http://schemas.microsoft.com/office/drawing/2014/main" id="{44ADC028-1942-42EF-BC68-822ECFC7CAA1}"/>
              </a:ext>
            </a:extLst>
          </p:cNvPr>
          <p:cNvSpPr/>
          <p:nvPr/>
        </p:nvSpPr>
        <p:spPr>
          <a:xfrm>
            <a:off x="3731624" y="4011685"/>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1" name="直接箭头连接符 190">
            <a:extLst>
              <a:ext uri="{FF2B5EF4-FFF2-40B4-BE49-F238E27FC236}">
                <a16:creationId xmlns:a16="http://schemas.microsoft.com/office/drawing/2014/main" id="{035AE9A2-8945-48AE-9561-86F745552C5C}"/>
              </a:ext>
            </a:extLst>
          </p:cNvPr>
          <p:cNvCxnSpPr>
            <a:cxnSpLocks/>
            <a:stCxn id="202" idx="3"/>
            <a:endCxn id="188" idx="2"/>
          </p:cNvCxnSpPr>
          <p:nvPr/>
        </p:nvCxnSpPr>
        <p:spPr>
          <a:xfrm flipV="1">
            <a:off x="3936336" y="3581272"/>
            <a:ext cx="674296" cy="12510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2" name="直接箭头连接符 191">
            <a:extLst>
              <a:ext uri="{FF2B5EF4-FFF2-40B4-BE49-F238E27FC236}">
                <a16:creationId xmlns:a16="http://schemas.microsoft.com/office/drawing/2014/main" id="{2C638B98-A1C8-40BB-A74F-30E2122067C5}"/>
              </a:ext>
            </a:extLst>
          </p:cNvPr>
          <p:cNvCxnSpPr>
            <a:cxnSpLocks/>
            <a:stCxn id="189" idx="3"/>
            <a:endCxn id="184" idx="2"/>
          </p:cNvCxnSpPr>
          <p:nvPr/>
        </p:nvCxnSpPr>
        <p:spPr>
          <a:xfrm flipV="1">
            <a:off x="3936336" y="3908143"/>
            <a:ext cx="671810" cy="1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3" name="直接箭头连接符 192">
            <a:extLst>
              <a:ext uri="{FF2B5EF4-FFF2-40B4-BE49-F238E27FC236}">
                <a16:creationId xmlns:a16="http://schemas.microsoft.com/office/drawing/2014/main" id="{9968619D-4E0E-4512-B2F8-CCAE473CE5DD}"/>
              </a:ext>
            </a:extLst>
          </p:cNvPr>
          <p:cNvCxnSpPr>
            <a:cxnSpLocks/>
            <a:stCxn id="190" idx="3"/>
            <a:endCxn id="186" idx="2"/>
          </p:cNvCxnSpPr>
          <p:nvPr/>
        </p:nvCxnSpPr>
        <p:spPr>
          <a:xfrm>
            <a:off x="3936336" y="4114041"/>
            <a:ext cx="677211" cy="116728"/>
          </a:xfrm>
          <a:prstGeom prst="straightConnector1">
            <a:avLst/>
          </a:prstGeom>
          <a:ln w="38100">
            <a:prstDash val="solid"/>
            <a:tailEnd type="triangle"/>
          </a:ln>
        </p:spPr>
        <p:style>
          <a:lnRef idx="1">
            <a:schemeClr val="dk1"/>
          </a:lnRef>
          <a:fillRef idx="0">
            <a:schemeClr val="dk1"/>
          </a:fillRef>
          <a:effectRef idx="0">
            <a:schemeClr val="dk1"/>
          </a:effectRef>
          <a:fontRef idx="minor">
            <a:schemeClr val="tx1"/>
          </a:fontRef>
        </p:style>
      </p:cxnSp>
      <p:cxnSp>
        <p:nvCxnSpPr>
          <p:cNvPr id="194" name="连接符: 曲线 193">
            <a:extLst>
              <a:ext uri="{FF2B5EF4-FFF2-40B4-BE49-F238E27FC236}">
                <a16:creationId xmlns:a16="http://schemas.microsoft.com/office/drawing/2014/main" id="{CBC4D24A-8525-4B3F-967B-8788AD6EA71E}"/>
              </a:ext>
            </a:extLst>
          </p:cNvPr>
          <p:cNvCxnSpPr>
            <a:cxnSpLocks/>
          </p:cNvCxnSpPr>
          <p:nvPr/>
        </p:nvCxnSpPr>
        <p:spPr>
          <a:xfrm rot="21240000">
            <a:off x="3377569" y="4033682"/>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95" name="连接符: 曲线 194">
            <a:extLst>
              <a:ext uri="{FF2B5EF4-FFF2-40B4-BE49-F238E27FC236}">
                <a16:creationId xmlns:a16="http://schemas.microsoft.com/office/drawing/2014/main" id="{234F3041-35B5-42CE-BCA2-F62C9EB37A35}"/>
              </a:ext>
            </a:extLst>
          </p:cNvPr>
          <p:cNvCxnSpPr>
            <a:cxnSpLocks/>
          </p:cNvCxnSpPr>
          <p:nvPr/>
        </p:nvCxnSpPr>
        <p:spPr>
          <a:xfrm rot="21240000">
            <a:off x="3378323" y="3824798"/>
            <a:ext cx="354065" cy="105575"/>
          </a:xfrm>
          <a:prstGeom prst="curvedConnector3">
            <a:avLst>
              <a:gd name="adj1" fmla="val 43275"/>
            </a:avLst>
          </a:prstGeom>
          <a:ln w="38100">
            <a:tailEnd type="triangle"/>
          </a:ln>
        </p:spPr>
        <p:style>
          <a:lnRef idx="1">
            <a:schemeClr val="dk1"/>
          </a:lnRef>
          <a:fillRef idx="0">
            <a:schemeClr val="dk1"/>
          </a:fillRef>
          <a:effectRef idx="0">
            <a:schemeClr val="dk1"/>
          </a:effectRef>
          <a:fontRef idx="minor">
            <a:schemeClr val="tx1"/>
          </a:fontRef>
        </p:style>
      </p:cxnSp>
      <p:cxnSp>
        <p:nvCxnSpPr>
          <p:cNvPr id="196" name="连接符: 曲线 195">
            <a:extLst>
              <a:ext uri="{FF2B5EF4-FFF2-40B4-BE49-F238E27FC236}">
                <a16:creationId xmlns:a16="http://schemas.microsoft.com/office/drawing/2014/main" id="{997ECEF5-D71C-4BDD-880E-2FF6D4735860}"/>
              </a:ext>
            </a:extLst>
          </p:cNvPr>
          <p:cNvCxnSpPr>
            <a:cxnSpLocks/>
          </p:cNvCxnSpPr>
          <p:nvPr/>
        </p:nvCxnSpPr>
        <p:spPr>
          <a:xfrm rot="21240000">
            <a:off x="3373012" y="3633576"/>
            <a:ext cx="354065" cy="105575"/>
          </a:xfrm>
          <a:prstGeom prst="curvedConnector3">
            <a:avLst>
              <a:gd name="adj1" fmla="val 43275"/>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1" name="矩形 200">
            <a:extLst>
              <a:ext uri="{FF2B5EF4-FFF2-40B4-BE49-F238E27FC236}">
                <a16:creationId xmlns:a16="http://schemas.microsoft.com/office/drawing/2014/main" id="{51CEB51C-2423-4195-AD6B-A37287CA6DB7}"/>
              </a:ext>
            </a:extLst>
          </p:cNvPr>
          <p:cNvSpPr/>
          <p:nvPr/>
        </p:nvSpPr>
        <p:spPr>
          <a:xfrm rot="5400000">
            <a:off x="4691623" y="3505681"/>
            <a:ext cx="204712" cy="151182"/>
          </a:xfrm>
          <a:prstGeom prst="rect">
            <a:avLst/>
          </a:prstGeom>
          <a:solidFill>
            <a:srgbClr val="FFE6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矩形 201">
            <a:extLst>
              <a:ext uri="{FF2B5EF4-FFF2-40B4-BE49-F238E27FC236}">
                <a16:creationId xmlns:a16="http://schemas.microsoft.com/office/drawing/2014/main" id="{762FB103-DFE5-460D-94CC-76B30564CA52}"/>
              </a:ext>
            </a:extLst>
          </p:cNvPr>
          <p:cNvSpPr/>
          <p:nvPr/>
        </p:nvSpPr>
        <p:spPr>
          <a:xfrm>
            <a:off x="3731624" y="3604017"/>
            <a:ext cx="204712" cy="204712"/>
          </a:xfrm>
          <a:prstGeom prst="rect">
            <a:avLst/>
          </a:prstGeom>
          <a:solidFill>
            <a:srgbClr val="BDD7EE"/>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文本框 202">
            <a:extLst>
              <a:ext uri="{FF2B5EF4-FFF2-40B4-BE49-F238E27FC236}">
                <a16:creationId xmlns:a16="http://schemas.microsoft.com/office/drawing/2014/main" id="{FD3B3171-9DBD-472D-82A6-2DD0F4228ECA}"/>
              </a:ext>
            </a:extLst>
          </p:cNvPr>
          <p:cNvSpPr txBox="1"/>
          <p:nvPr/>
        </p:nvSpPr>
        <p:spPr>
          <a:xfrm>
            <a:off x="3983961" y="2996084"/>
            <a:ext cx="1685077" cy="461665"/>
          </a:xfrm>
          <a:prstGeom prst="rect">
            <a:avLst/>
          </a:prstGeom>
          <a:noFill/>
          <a:ln w="28575">
            <a:noFill/>
          </a:ln>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400" kern="0" dirty="0">
                <a:solidFill>
                  <a:srgbClr val="92751A"/>
                </a:solidFill>
              </a:rPr>
              <a:t>C</a:t>
            </a:r>
            <a:r>
              <a:rPr kumimoji="0" lang="en-US" sz="2400" b="0" i="0" u="none" strike="noStrike" kern="0" cap="none" spc="0" normalizeH="0" baseline="0" noProof="0" dirty="0" err="1">
                <a:ln>
                  <a:noFill/>
                </a:ln>
                <a:solidFill>
                  <a:srgbClr val="92751A"/>
                </a:solidFill>
                <a:effectLst/>
                <a:uLnTx/>
                <a:uFillTx/>
              </a:rPr>
              <a:t>ompressed</a:t>
            </a:r>
            <a:endParaRPr kumimoji="0" lang="en-US" sz="2400" b="0" i="0" u="none" strike="noStrike" kern="0" cap="none" spc="0" normalizeH="0" baseline="0" noProof="0" dirty="0">
              <a:ln>
                <a:noFill/>
              </a:ln>
              <a:solidFill>
                <a:srgbClr val="92751A"/>
              </a:solidFill>
              <a:effectLst/>
              <a:uLnTx/>
              <a:uFillTx/>
            </a:endParaRPr>
          </a:p>
        </p:txBody>
      </p:sp>
      <p:sp>
        <p:nvSpPr>
          <p:cNvPr id="204" name="矩形 203">
            <a:extLst>
              <a:ext uri="{FF2B5EF4-FFF2-40B4-BE49-F238E27FC236}">
                <a16:creationId xmlns:a16="http://schemas.microsoft.com/office/drawing/2014/main" id="{D9AABCD2-C944-433F-8CB9-6C72AEDE4D79}"/>
              </a:ext>
            </a:extLst>
          </p:cNvPr>
          <p:cNvSpPr/>
          <p:nvPr/>
        </p:nvSpPr>
        <p:spPr>
          <a:xfrm>
            <a:off x="2623485" y="3604017"/>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矩形 204">
            <a:extLst>
              <a:ext uri="{FF2B5EF4-FFF2-40B4-BE49-F238E27FC236}">
                <a16:creationId xmlns:a16="http://schemas.microsoft.com/office/drawing/2014/main" id="{C3226EBC-F983-4DFF-9F60-76EDB4D311B7}"/>
              </a:ext>
            </a:extLst>
          </p:cNvPr>
          <p:cNvSpPr/>
          <p:nvPr/>
        </p:nvSpPr>
        <p:spPr>
          <a:xfrm>
            <a:off x="3730726" y="3598596"/>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矩形 205">
            <a:extLst>
              <a:ext uri="{FF2B5EF4-FFF2-40B4-BE49-F238E27FC236}">
                <a16:creationId xmlns:a16="http://schemas.microsoft.com/office/drawing/2014/main" id="{D3DF9779-B868-4882-96EF-7AF0C4FC57D1}"/>
              </a:ext>
            </a:extLst>
          </p:cNvPr>
          <p:cNvSpPr/>
          <p:nvPr/>
        </p:nvSpPr>
        <p:spPr>
          <a:xfrm>
            <a:off x="4612298" y="3477845"/>
            <a:ext cx="10069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矩形 206">
            <a:extLst>
              <a:ext uri="{FF2B5EF4-FFF2-40B4-BE49-F238E27FC236}">
                <a16:creationId xmlns:a16="http://schemas.microsoft.com/office/drawing/2014/main" id="{97073D8D-2591-4B49-8CD7-7A94B2DE59F6}"/>
              </a:ext>
            </a:extLst>
          </p:cNvPr>
          <p:cNvSpPr/>
          <p:nvPr/>
        </p:nvSpPr>
        <p:spPr>
          <a:xfrm>
            <a:off x="6177733" y="3813729"/>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矩形 207">
            <a:extLst>
              <a:ext uri="{FF2B5EF4-FFF2-40B4-BE49-F238E27FC236}">
                <a16:creationId xmlns:a16="http://schemas.microsoft.com/office/drawing/2014/main" id="{D2103082-40C8-4EC1-81D4-B30575183DD9}"/>
              </a:ext>
            </a:extLst>
          </p:cNvPr>
          <p:cNvSpPr/>
          <p:nvPr/>
        </p:nvSpPr>
        <p:spPr>
          <a:xfrm>
            <a:off x="6178661" y="4017737"/>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矩形 208">
            <a:extLst>
              <a:ext uri="{FF2B5EF4-FFF2-40B4-BE49-F238E27FC236}">
                <a16:creationId xmlns:a16="http://schemas.microsoft.com/office/drawing/2014/main" id="{8445B7B4-7232-4CA2-9EF3-C26E8B842B10}"/>
              </a:ext>
            </a:extLst>
          </p:cNvPr>
          <p:cNvSpPr/>
          <p:nvPr/>
        </p:nvSpPr>
        <p:spPr>
          <a:xfrm>
            <a:off x="6177733" y="3607740"/>
            <a:ext cx="20471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矩形 209">
            <a:extLst>
              <a:ext uri="{FF2B5EF4-FFF2-40B4-BE49-F238E27FC236}">
                <a16:creationId xmlns:a16="http://schemas.microsoft.com/office/drawing/2014/main" id="{3CC45283-674A-48D7-A36A-B087F6E9FB11}"/>
              </a:ext>
            </a:extLst>
          </p:cNvPr>
          <p:cNvSpPr/>
          <p:nvPr/>
        </p:nvSpPr>
        <p:spPr>
          <a:xfrm>
            <a:off x="4717890" y="3477511"/>
            <a:ext cx="152701"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矩形 210">
            <a:extLst>
              <a:ext uri="{FF2B5EF4-FFF2-40B4-BE49-F238E27FC236}">
                <a16:creationId xmlns:a16="http://schemas.microsoft.com/office/drawing/2014/main" id="{5017A53E-D61C-4721-9D04-AC6F40F99711}"/>
              </a:ext>
            </a:extLst>
          </p:cNvPr>
          <p:cNvSpPr/>
          <p:nvPr/>
        </p:nvSpPr>
        <p:spPr>
          <a:xfrm>
            <a:off x="4871561" y="3476220"/>
            <a:ext cx="100692"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矩形 211">
            <a:extLst>
              <a:ext uri="{FF2B5EF4-FFF2-40B4-BE49-F238E27FC236}">
                <a16:creationId xmlns:a16="http://schemas.microsoft.com/office/drawing/2014/main" id="{951532D0-9279-43E8-9EAC-A112121E0D2F}"/>
              </a:ext>
            </a:extLst>
          </p:cNvPr>
          <p:cNvSpPr/>
          <p:nvPr/>
        </p:nvSpPr>
        <p:spPr>
          <a:xfrm>
            <a:off x="4602686" y="3805746"/>
            <a:ext cx="114973"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矩形 212">
            <a:extLst>
              <a:ext uri="{FF2B5EF4-FFF2-40B4-BE49-F238E27FC236}">
                <a16:creationId xmlns:a16="http://schemas.microsoft.com/office/drawing/2014/main" id="{19AD5855-5346-41FC-BAE8-11E466E9819B}"/>
              </a:ext>
            </a:extLst>
          </p:cNvPr>
          <p:cNvSpPr/>
          <p:nvPr/>
        </p:nvSpPr>
        <p:spPr>
          <a:xfrm>
            <a:off x="4612639" y="4128306"/>
            <a:ext cx="100351"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矩形 213">
            <a:extLst>
              <a:ext uri="{FF2B5EF4-FFF2-40B4-BE49-F238E27FC236}">
                <a16:creationId xmlns:a16="http://schemas.microsoft.com/office/drawing/2014/main" id="{A5DF76CD-5818-4685-A367-E0FE67EE8308}"/>
              </a:ext>
            </a:extLst>
          </p:cNvPr>
          <p:cNvSpPr/>
          <p:nvPr/>
        </p:nvSpPr>
        <p:spPr>
          <a:xfrm>
            <a:off x="4713992" y="4125430"/>
            <a:ext cx="118058" cy="2047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5" name="直接箭头连接符 214">
            <a:extLst>
              <a:ext uri="{FF2B5EF4-FFF2-40B4-BE49-F238E27FC236}">
                <a16:creationId xmlns:a16="http://schemas.microsoft.com/office/drawing/2014/main" id="{DE0DFE46-16C7-41B6-B1DB-0B7AB2CEAAB6}"/>
              </a:ext>
            </a:extLst>
          </p:cNvPr>
          <p:cNvCxnSpPr>
            <a:cxnSpLocks/>
          </p:cNvCxnSpPr>
          <p:nvPr/>
        </p:nvCxnSpPr>
        <p:spPr>
          <a:xfrm>
            <a:off x="4660496" y="3684081"/>
            <a:ext cx="1516508" cy="23245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6" name="直接箭头连接符 215">
            <a:extLst>
              <a:ext uri="{FF2B5EF4-FFF2-40B4-BE49-F238E27FC236}">
                <a16:creationId xmlns:a16="http://schemas.microsoft.com/office/drawing/2014/main" id="{7104F1B4-264E-41C9-B17B-F15818AD40D6}"/>
              </a:ext>
            </a:extLst>
          </p:cNvPr>
          <p:cNvCxnSpPr>
            <a:cxnSpLocks/>
          </p:cNvCxnSpPr>
          <p:nvPr/>
        </p:nvCxnSpPr>
        <p:spPr>
          <a:xfrm>
            <a:off x="4797145" y="3684283"/>
            <a:ext cx="1385115" cy="435322"/>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7" name="直接箭头连接符 216">
            <a:extLst>
              <a:ext uri="{FF2B5EF4-FFF2-40B4-BE49-F238E27FC236}">
                <a16:creationId xmlns:a16="http://schemas.microsoft.com/office/drawing/2014/main" id="{824FDBAC-9BE2-4A35-B330-E92D12BC3EE4}"/>
              </a:ext>
            </a:extLst>
          </p:cNvPr>
          <p:cNvCxnSpPr>
            <a:cxnSpLocks/>
          </p:cNvCxnSpPr>
          <p:nvPr/>
        </p:nvCxnSpPr>
        <p:spPr>
          <a:xfrm>
            <a:off x="4968422" y="3578696"/>
            <a:ext cx="1206826" cy="13194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8" name="直接箭头连接符 217">
            <a:extLst>
              <a:ext uri="{FF2B5EF4-FFF2-40B4-BE49-F238E27FC236}">
                <a16:creationId xmlns:a16="http://schemas.microsoft.com/office/drawing/2014/main" id="{90B5A739-F43D-4F9F-BE30-4EAEF4547410}"/>
              </a:ext>
            </a:extLst>
          </p:cNvPr>
          <p:cNvCxnSpPr>
            <a:cxnSpLocks/>
          </p:cNvCxnSpPr>
          <p:nvPr/>
        </p:nvCxnSpPr>
        <p:spPr>
          <a:xfrm>
            <a:off x="4723848" y="3908952"/>
            <a:ext cx="1460706" cy="210807"/>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19" name="直接箭头连接符 218">
            <a:extLst>
              <a:ext uri="{FF2B5EF4-FFF2-40B4-BE49-F238E27FC236}">
                <a16:creationId xmlns:a16="http://schemas.microsoft.com/office/drawing/2014/main" id="{FB437832-A216-444C-A6C2-DA32592B9949}"/>
              </a:ext>
            </a:extLst>
          </p:cNvPr>
          <p:cNvCxnSpPr>
            <a:cxnSpLocks/>
          </p:cNvCxnSpPr>
          <p:nvPr/>
        </p:nvCxnSpPr>
        <p:spPr>
          <a:xfrm flipV="1">
            <a:off x="4661219" y="3716433"/>
            <a:ext cx="1514029" cy="41519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0" name="直接箭头连接符 219">
            <a:extLst>
              <a:ext uri="{FF2B5EF4-FFF2-40B4-BE49-F238E27FC236}">
                <a16:creationId xmlns:a16="http://schemas.microsoft.com/office/drawing/2014/main" id="{6CF2DEFB-6385-4421-BF18-45A9A0D90F14}"/>
              </a:ext>
            </a:extLst>
          </p:cNvPr>
          <p:cNvCxnSpPr>
            <a:cxnSpLocks/>
          </p:cNvCxnSpPr>
          <p:nvPr/>
        </p:nvCxnSpPr>
        <p:spPr>
          <a:xfrm flipV="1">
            <a:off x="4835552" y="4118025"/>
            <a:ext cx="1344130" cy="11181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61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5"/>
                                        </p:tgtEl>
                                        <p:attrNameLst>
                                          <p:attrName>style.visibility</p:attrName>
                                        </p:attrNameLst>
                                      </p:cBhvr>
                                      <p:to>
                                        <p:strVal val="visible"/>
                                      </p:to>
                                    </p:set>
                                  </p:childTnLst>
                                </p:cTn>
                              </p:par>
                            </p:childTnLst>
                          </p:cTn>
                        </p:par>
                        <p:par>
                          <p:cTn id="83" fill="hold">
                            <p:stCondLst>
                              <p:cond delay="0"/>
                            </p:stCondLst>
                            <p:childTnLst>
                              <p:par>
                                <p:cTn id="84" presetID="42" presetClass="path" presetSubtype="0" accel="50000" decel="50000" fill="hold" grpId="1" nodeType="afterEffect">
                                  <p:stCondLst>
                                    <p:cond delay="500"/>
                                  </p:stCondLst>
                                  <p:childTnLst>
                                    <p:animMotion origin="layout" path="M 2.29167E-6 2.22222E-6 L 0.00052 0.03078 " pathEditMode="relative" rAng="0" ptsTypes="AA">
                                      <p:cBhvr>
                                        <p:cTn id="85" dur="1000" fill="hold"/>
                                        <p:tgtEl>
                                          <p:spTgt spid="204"/>
                                        </p:tgtEl>
                                        <p:attrNameLst>
                                          <p:attrName>ppt_x</p:attrName>
                                          <p:attrName>ppt_y</p:attrName>
                                        </p:attrNameLst>
                                      </p:cBhvr>
                                      <p:rCtr x="39" y="1528"/>
                                    </p:animMotion>
                                  </p:childTnLst>
                                </p:cTn>
                              </p:par>
                              <p:par>
                                <p:cTn id="86" presetID="42" presetClass="path" presetSubtype="0" accel="50000" decel="50000" fill="hold" grpId="1" nodeType="withEffect">
                                  <p:stCondLst>
                                    <p:cond delay="500"/>
                                  </p:stCondLst>
                                  <p:childTnLst>
                                    <p:animMotion origin="layout" path="M -2.91667E-6 -3.33333E-6 L 0.00052 0.03079 " pathEditMode="relative" rAng="0" ptsTypes="AA">
                                      <p:cBhvr>
                                        <p:cTn id="87" dur="1000" fill="hold"/>
                                        <p:tgtEl>
                                          <p:spTgt spid="205"/>
                                        </p:tgtEl>
                                        <p:attrNameLst>
                                          <p:attrName>ppt_x</p:attrName>
                                          <p:attrName>ppt_y</p:attrName>
                                        </p:attrNameLst>
                                      </p:cBhvr>
                                      <p:rCtr x="26" y="1528"/>
                                    </p:animMotion>
                                  </p:childTnLst>
                                </p:cTn>
                              </p:par>
                            </p:childTnLst>
                          </p:cTn>
                        </p:par>
                        <p:par>
                          <p:cTn id="88" fill="hold">
                            <p:stCondLst>
                              <p:cond delay="1500"/>
                            </p:stCondLst>
                            <p:childTnLst>
                              <p:par>
                                <p:cTn id="89" presetID="42" presetClass="path" presetSubtype="0" accel="50000" decel="50000" fill="hold" grpId="2" nodeType="afterEffect">
                                  <p:stCondLst>
                                    <p:cond delay="0"/>
                                  </p:stCondLst>
                                  <p:childTnLst>
                                    <p:animMotion origin="layout" path="M 0.00052 0.03078 L -0.00013 0.06065 " pathEditMode="relative" rAng="0" ptsTypes="AA">
                                      <p:cBhvr>
                                        <p:cTn id="90" dur="1000" fill="hold"/>
                                        <p:tgtEl>
                                          <p:spTgt spid="204"/>
                                        </p:tgtEl>
                                        <p:attrNameLst>
                                          <p:attrName>ppt_x</p:attrName>
                                          <p:attrName>ppt_y</p:attrName>
                                        </p:attrNameLst>
                                      </p:cBhvr>
                                      <p:rCtr x="-39" y="1481"/>
                                    </p:animMotion>
                                  </p:childTnLst>
                                </p:cTn>
                              </p:par>
                              <p:par>
                                <p:cTn id="91" presetID="42" presetClass="path" presetSubtype="0" accel="50000" decel="50000" fill="hold" grpId="2" nodeType="withEffect">
                                  <p:stCondLst>
                                    <p:cond delay="0"/>
                                  </p:stCondLst>
                                  <p:childTnLst>
                                    <p:animMotion origin="layout" path="M 0.00052 0.03079 L -0.00013 0.06065 " pathEditMode="relative" rAng="0" ptsTypes="AA">
                                      <p:cBhvr>
                                        <p:cTn id="92" dur="1000" fill="hold"/>
                                        <p:tgtEl>
                                          <p:spTgt spid="205"/>
                                        </p:tgtEl>
                                        <p:attrNameLst>
                                          <p:attrName>ppt_x</p:attrName>
                                          <p:attrName>ppt_y</p:attrName>
                                        </p:attrNameLst>
                                      </p:cBhvr>
                                      <p:rCtr x="-39" y="1481"/>
                                    </p:animMotion>
                                  </p:childTnLst>
                                </p:cTn>
                              </p:par>
                            </p:childTnLst>
                          </p:cTn>
                        </p:par>
                        <p:par>
                          <p:cTn id="93" fill="hold">
                            <p:stCondLst>
                              <p:cond delay="2500"/>
                            </p:stCondLst>
                            <p:childTnLst>
                              <p:par>
                                <p:cTn id="94" presetID="1" presetClass="exit" presetSubtype="0" fill="hold" grpId="3" nodeType="afterEffect">
                                  <p:stCondLst>
                                    <p:cond delay="500"/>
                                  </p:stCondLst>
                                  <p:childTnLst>
                                    <p:set>
                                      <p:cBhvr>
                                        <p:cTn id="95" dur="1" fill="hold">
                                          <p:stCondLst>
                                            <p:cond delay="0"/>
                                          </p:stCondLst>
                                        </p:cTn>
                                        <p:tgtEl>
                                          <p:spTgt spid="204"/>
                                        </p:tgtEl>
                                        <p:attrNameLst>
                                          <p:attrName>style.visibility</p:attrName>
                                        </p:attrNameLst>
                                      </p:cBhvr>
                                      <p:to>
                                        <p:strVal val="hidden"/>
                                      </p:to>
                                    </p:set>
                                  </p:childTnLst>
                                </p:cTn>
                              </p:par>
                              <p:par>
                                <p:cTn id="96" presetID="1" presetClass="exit" presetSubtype="0" fill="hold" grpId="3" nodeType="withEffect">
                                  <p:stCondLst>
                                    <p:cond delay="500"/>
                                  </p:stCondLst>
                                  <p:childTnLst>
                                    <p:set>
                                      <p:cBhvr>
                                        <p:cTn id="97" dur="1" fill="hold">
                                          <p:stCondLst>
                                            <p:cond delay="0"/>
                                          </p:stCondLst>
                                        </p:cTn>
                                        <p:tgtEl>
                                          <p:spTgt spid="20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2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27"/>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28"/>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1"/>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1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1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8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87"/>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9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4"/>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06"/>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0" nodeType="afterEffect">
                                  <p:stCondLst>
                                    <p:cond delay="250"/>
                                  </p:stCondLst>
                                  <p:childTnLst>
                                    <p:set>
                                      <p:cBhvr>
                                        <p:cTn id="134" dur="1" fill="hold">
                                          <p:stCondLst>
                                            <p:cond delay="0"/>
                                          </p:stCondLst>
                                        </p:cTn>
                                        <p:tgtEl>
                                          <p:spTgt spid="207"/>
                                        </p:tgtEl>
                                        <p:attrNameLst>
                                          <p:attrName>style.visibility</p:attrName>
                                        </p:attrNameLst>
                                      </p:cBhvr>
                                      <p:to>
                                        <p:strVal val="visible"/>
                                      </p:to>
                                    </p:set>
                                  </p:childTnLst>
                                </p:cTn>
                              </p:par>
                              <p:par>
                                <p:cTn id="135" presetID="1" presetClass="entr" presetSubtype="0" fill="hold" nodeType="withEffect">
                                  <p:stCondLst>
                                    <p:cond delay="250"/>
                                  </p:stCondLst>
                                  <p:childTnLst>
                                    <p:set>
                                      <p:cBhvr>
                                        <p:cTn id="136" dur="1" fill="hold">
                                          <p:stCondLst>
                                            <p:cond delay="0"/>
                                          </p:stCondLst>
                                        </p:cTn>
                                        <p:tgtEl>
                                          <p:spTgt spid="215"/>
                                        </p:tgtEl>
                                        <p:attrNameLst>
                                          <p:attrName>style.visibility</p:attrName>
                                        </p:attrNameLst>
                                      </p:cBhvr>
                                      <p:to>
                                        <p:strVal val="visible"/>
                                      </p:to>
                                    </p:set>
                                  </p:childTnLst>
                                </p:cTn>
                              </p:par>
                            </p:childTnLst>
                          </p:cTn>
                        </p:par>
                        <p:par>
                          <p:cTn id="137" fill="hold">
                            <p:stCondLst>
                              <p:cond delay="250"/>
                            </p:stCondLst>
                            <p:childTnLst>
                              <p:par>
                                <p:cTn id="138" presetID="1" presetClass="exit" presetSubtype="0" fill="hold" grpId="1" nodeType="afterEffect">
                                  <p:stCondLst>
                                    <p:cond delay="250"/>
                                  </p:stCondLst>
                                  <p:childTnLst>
                                    <p:set>
                                      <p:cBhvr>
                                        <p:cTn id="139" dur="1" fill="hold">
                                          <p:stCondLst>
                                            <p:cond delay="0"/>
                                          </p:stCondLst>
                                        </p:cTn>
                                        <p:tgtEl>
                                          <p:spTgt spid="206"/>
                                        </p:tgtEl>
                                        <p:attrNameLst>
                                          <p:attrName>style.visibility</p:attrName>
                                        </p:attrNameLst>
                                      </p:cBhvr>
                                      <p:to>
                                        <p:strVal val="hidden"/>
                                      </p:to>
                                    </p:set>
                                  </p:childTnLst>
                                </p:cTn>
                              </p:par>
                              <p:par>
                                <p:cTn id="140" presetID="1" presetClass="exit" presetSubtype="0" fill="hold" grpId="1" nodeType="withEffect">
                                  <p:stCondLst>
                                    <p:cond delay="250"/>
                                  </p:stCondLst>
                                  <p:childTnLst>
                                    <p:set>
                                      <p:cBhvr>
                                        <p:cTn id="141" dur="1" fill="hold">
                                          <p:stCondLst>
                                            <p:cond delay="0"/>
                                          </p:stCondLst>
                                        </p:cTn>
                                        <p:tgtEl>
                                          <p:spTgt spid="207"/>
                                        </p:tgtEl>
                                        <p:attrNameLst>
                                          <p:attrName>style.visibility</p:attrName>
                                        </p:attrNameLst>
                                      </p:cBhvr>
                                      <p:to>
                                        <p:strVal val="hidden"/>
                                      </p:to>
                                    </p:set>
                                  </p:childTnLst>
                                </p:cTn>
                              </p:par>
                              <p:par>
                                <p:cTn id="142" presetID="1" presetClass="exit" presetSubtype="0" fill="hold" nodeType="withEffect">
                                  <p:stCondLst>
                                    <p:cond delay="250"/>
                                  </p:stCondLst>
                                  <p:childTnLst>
                                    <p:set>
                                      <p:cBhvr>
                                        <p:cTn id="143" dur="1" fill="hold">
                                          <p:stCondLst>
                                            <p:cond delay="0"/>
                                          </p:stCondLst>
                                        </p:cTn>
                                        <p:tgtEl>
                                          <p:spTgt spid="215"/>
                                        </p:tgtEl>
                                        <p:attrNameLst>
                                          <p:attrName>style.visibility</p:attrName>
                                        </p:attrNameLst>
                                      </p:cBhvr>
                                      <p:to>
                                        <p:strVal val="hidden"/>
                                      </p:to>
                                    </p:set>
                                  </p:childTnLst>
                                </p:cTn>
                              </p:par>
                            </p:childTnLst>
                          </p:cTn>
                        </p:par>
                        <p:par>
                          <p:cTn id="144" fill="hold">
                            <p:stCondLst>
                              <p:cond delay="500"/>
                            </p:stCondLst>
                            <p:childTnLst>
                              <p:par>
                                <p:cTn id="145" presetID="1" presetClass="entr" presetSubtype="0" fill="hold" grpId="0" nodeType="afterEffect">
                                  <p:stCondLst>
                                    <p:cond delay="250"/>
                                  </p:stCondLst>
                                  <p:childTnLst>
                                    <p:set>
                                      <p:cBhvr>
                                        <p:cTn id="146" dur="1" fill="hold">
                                          <p:stCondLst>
                                            <p:cond delay="0"/>
                                          </p:stCondLst>
                                        </p:cTn>
                                        <p:tgtEl>
                                          <p:spTgt spid="210"/>
                                        </p:tgtEl>
                                        <p:attrNameLst>
                                          <p:attrName>style.visibility</p:attrName>
                                        </p:attrNameLst>
                                      </p:cBhvr>
                                      <p:to>
                                        <p:strVal val="visible"/>
                                      </p:to>
                                    </p:set>
                                  </p:childTnLst>
                                </p:cTn>
                              </p:par>
                            </p:childTnLst>
                          </p:cTn>
                        </p:par>
                        <p:par>
                          <p:cTn id="147" fill="hold">
                            <p:stCondLst>
                              <p:cond delay="750"/>
                            </p:stCondLst>
                            <p:childTnLst>
                              <p:par>
                                <p:cTn id="148" presetID="1" presetClass="entr" presetSubtype="0" fill="hold" grpId="0" nodeType="afterEffect">
                                  <p:stCondLst>
                                    <p:cond delay="250"/>
                                  </p:stCondLst>
                                  <p:childTnLst>
                                    <p:set>
                                      <p:cBhvr>
                                        <p:cTn id="149" dur="1" fill="hold">
                                          <p:stCondLst>
                                            <p:cond delay="0"/>
                                          </p:stCondLst>
                                        </p:cTn>
                                        <p:tgtEl>
                                          <p:spTgt spid="208"/>
                                        </p:tgtEl>
                                        <p:attrNameLst>
                                          <p:attrName>style.visibility</p:attrName>
                                        </p:attrNameLst>
                                      </p:cBhvr>
                                      <p:to>
                                        <p:strVal val="visible"/>
                                      </p:to>
                                    </p:set>
                                  </p:childTnLst>
                                </p:cTn>
                              </p:par>
                              <p:par>
                                <p:cTn id="150" presetID="1" presetClass="entr" presetSubtype="0" fill="hold" nodeType="withEffect">
                                  <p:stCondLst>
                                    <p:cond delay="250"/>
                                  </p:stCondLst>
                                  <p:childTnLst>
                                    <p:set>
                                      <p:cBhvr>
                                        <p:cTn id="151" dur="1" fill="hold">
                                          <p:stCondLst>
                                            <p:cond delay="0"/>
                                          </p:stCondLst>
                                        </p:cTn>
                                        <p:tgtEl>
                                          <p:spTgt spid="216"/>
                                        </p:tgtEl>
                                        <p:attrNameLst>
                                          <p:attrName>style.visibility</p:attrName>
                                        </p:attrNameLst>
                                      </p:cBhvr>
                                      <p:to>
                                        <p:strVal val="visible"/>
                                      </p:to>
                                    </p:set>
                                  </p:childTnLst>
                                </p:cTn>
                              </p:par>
                            </p:childTnLst>
                          </p:cTn>
                        </p:par>
                        <p:par>
                          <p:cTn id="152" fill="hold">
                            <p:stCondLst>
                              <p:cond delay="1000"/>
                            </p:stCondLst>
                            <p:childTnLst>
                              <p:par>
                                <p:cTn id="153" presetID="1" presetClass="exit" presetSubtype="0" fill="hold" grpId="1" nodeType="afterEffect">
                                  <p:stCondLst>
                                    <p:cond delay="250"/>
                                  </p:stCondLst>
                                  <p:childTnLst>
                                    <p:set>
                                      <p:cBhvr>
                                        <p:cTn id="154" dur="1" fill="hold">
                                          <p:stCondLst>
                                            <p:cond delay="0"/>
                                          </p:stCondLst>
                                        </p:cTn>
                                        <p:tgtEl>
                                          <p:spTgt spid="208"/>
                                        </p:tgtEl>
                                        <p:attrNameLst>
                                          <p:attrName>style.visibility</p:attrName>
                                        </p:attrNameLst>
                                      </p:cBhvr>
                                      <p:to>
                                        <p:strVal val="hidden"/>
                                      </p:to>
                                    </p:set>
                                  </p:childTnLst>
                                </p:cTn>
                              </p:par>
                              <p:par>
                                <p:cTn id="155" presetID="1" presetClass="exit" presetSubtype="0" fill="hold" grpId="1" nodeType="withEffect">
                                  <p:stCondLst>
                                    <p:cond delay="250"/>
                                  </p:stCondLst>
                                  <p:childTnLst>
                                    <p:set>
                                      <p:cBhvr>
                                        <p:cTn id="156" dur="1" fill="hold">
                                          <p:stCondLst>
                                            <p:cond delay="0"/>
                                          </p:stCondLst>
                                        </p:cTn>
                                        <p:tgtEl>
                                          <p:spTgt spid="210"/>
                                        </p:tgtEl>
                                        <p:attrNameLst>
                                          <p:attrName>style.visibility</p:attrName>
                                        </p:attrNameLst>
                                      </p:cBhvr>
                                      <p:to>
                                        <p:strVal val="hidden"/>
                                      </p:to>
                                    </p:set>
                                  </p:childTnLst>
                                </p:cTn>
                              </p:par>
                              <p:par>
                                <p:cTn id="157" presetID="1" presetClass="exit" presetSubtype="0" fill="hold" nodeType="withEffect">
                                  <p:stCondLst>
                                    <p:cond delay="250"/>
                                  </p:stCondLst>
                                  <p:childTnLst>
                                    <p:set>
                                      <p:cBhvr>
                                        <p:cTn id="158" dur="1" fill="hold">
                                          <p:stCondLst>
                                            <p:cond delay="0"/>
                                          </p:stCondLst>
                                        </p:cTn>
                                        <p:tgtEl>
                                          <p:spTgt spid="216"/>
                                        </p:tgtEl>
                                        <p:attrNameLst>
                                          <p:attrName>style.visibility</p:attrName>
                                        </p:attrNameLst>
                                      </p:cBhvr>
                                      <p:to>
                                        <p:strVal val="hidden"/>
                                      </p:to>
                                    </p:set>
                                  </p:childTnLst>
                                </p:cTn>
                              </p:par>
                            </p:childTnLst>
                          </p:cTn>
                        </p:par>
                        <p:par>
                          <p:cTn id="159" fill="hold">
                            <p:stCondLst>
                              <p:cond delay="1250"/>
                            </p:stCondLst>
                            <p:childTnLst>
                              <p:par>
                                <p:cTn id="160" presetID="1" presetClass="entr" presetSubtype="0" fill="hold" grpId="0" nodeType="afterEffect">
                                  <p:stCondLst>
                                    <p:cond delay="250"/>
                                  </p:stCondLst>
                                  <p:childTnLst>
                                    <p:set>
                                      <p:cBhvr>
                                        <p:cTn id="161" dur="1" fill="hold">
                                          <p:stCondLst>
                                            <p:cond delay="0"/>
                                          </p:stCondLst>
                                        </p:cTn>
                                        <p:tgtEl>
                                          <p:spTgt spid="211"/>
                                        </p:tgtEl>
                                        <p:attrNameLst>
                                          <p:attrName>style.visibility</p:attrName>
                                        </p:attrNameLst>
                                      </p:cBhvr>
                                      <p:to>
                                        <p:strVal val="visible"/>
                                      </p:to>
                                    </p:set>
                                  </p:childTnLst>
                                </p:cTn>
                              </p:par>
                            </p:childTnLst>
                          </p:cTn>
                        </p:par>
                        <p:par>
                          <p:cTn id="162" fill="hold">
                            <p:stCondLst>
                              <p:cond delay="1500"/>
                            </p:stCondLst>
                            <p:childTnLst>
                              <p:par>
                                <p:cTn id="163" presetID="1" presetClass="entr" presetSubtype="0" fill="hold" grpId="0" nodeType="afterEffect">
                                  <p:stCondLst>
                                    <p:cond delay="250"/>
                                  </p:stCondLst>
                                  <p:childTnLst>
                                    <p:set>
                                      <p:cBhvr>
                                        <p:cTn id="164" dur="1" fill="hold">
                                          <p:stCondLst>
                                            <p:cond delay="0"/>
                                          </p:stCondLst>
                                        </p:cTn>
                                        <p:tgtEl>
                                          <p:spTgt spid="209"/>
                                        </p:tgtEl>
                                        <p:attrNameLst>
                                          <p:attrName>style.visibility</p:attrName>
                                        </p:attrNameLst>
                                      </p:cBhvr>
                                      <p:to>
                                        <p:strVal val="visible"/>
                                      </p:to>
                                    </p:set>
                                  </p:childTnLst>
                                </p:cTn>
                              </p:par>
                              <p:par>
                                <p:cTn id="165" presetID="1" presetClass="entr" presetSubtype="0" fill="hold" nodeType="withEffect">
                                  <p:stCondLst>
                                    <p:cond delay="250"/>
                                  </p:stCondLst>
                                  <p:childTnLst>
                                    <p:set>
                                      <p:cBhvr>
                                        <p:cTn id="166" dur="1" fill="hold">
                                          <p:stCondLst>
                                            <p:cond delay="0"/>
                                          </p:stCondLst>
                                        </p:cTn>
                                        <p:tgtEl>
                                          <p:spTgt spid="217"/>
                                        </p:tgtEl>
                                        <p:attrNameLst>
                                          <p:attrName>style.visibility</p:attrName>
                                        </p:attrNameLst>
                                      </p:cBhvr>
                                      <p:to>
                                        <p:strVal val="visible"/>
                                      </p:to>
                                    </p:set>
                                  </p:childTnLst>
                                </p:cTn>
                              </p:par>
                            </p:childTnLst>
                          </p:cTn>
                        </p:par>
                        <p:par>
                          <p:cTn id="167" fill="hold">
                            <p:stCondLst>
                              <p:cond delay="1750"/>
                            </p:stCondLst>
                            <p:childTnLst>
                              <p:par>
                                <p:cTn id="168" presetID="1" presetClass="exit" presetSubtype="0" fill="hold" grpId="1" nodeType="afterEffect">
                                  <p:stCondLst>
                                    <p:cond delay="250"/>
                                  </p:stCondLst>
                                  <p:childTnLst>
                                    <p:set>
                                      <p:cBhvr>
                                        <p:cTn id="169" dur="1" fill="hold">
                                          <p:stCondLst>
                                            <p:cond delay="0"/>
                                          </p:stCondLst>
                                        </p:cTn>
                                        <p:tgtEl>
                                          <p:spTgt spid="211"/>
                                        </p:tgtEl>
                                        <p:attrNameLst>
                                          <p:attrName>style.visibility</p:attrName>
                                        </p:attrNameLst>
                                      </p:cBhvr>
                                      <p:to>
                                        <p:strVal val="hidden"/>
                                      </p:to>
                                    </p:set>
                                  </p:childTnLst>
                                </p:cTn>
                              </p:par>
                              <p:par>
                                <p:cTn id="170" presetID="1" presetClass="exit" presetSubtype="0" fill="hold" grpId="1" nodeType="withEffect">
                                  <p:stCondLst>
                                    <p:cond delay="250"/>
                                  </p:stCondLst>
                                  <p:childTnLst>
                                    <p:set>
                                      <p:cBhvr>
                                        <p:cTn id="171" dur="1" fill="hold">
                                          <p:stCondLst>
                                            <p:cond delay="0"/>
                                          </p:stCondLst>
                                        </p:cTn>
                                        <p:tgtEl>
                                          <p:spTgt spid="209"/>
                                        </p:tgtEl>
                                        <p:attrNameLst>
                                          <p:attrName>style.visibility</p:attrName>
                                        </p:attrNameLst>
                                      </p:cBhvr>
                                      <p:to>
                                        <p:strVal val="hidden"/>
                                      </p:to>
                                    </p:set>
                                  </p:childTnLst>
                                </p:cTn>
                              </p:par>
                              <p:par>
                                <p:cTn id="172" presetID="1" presetClass="exit" presetSubtype="0" fill="hold" nodeType="withEffect">
                                  <p:stCondLst>
                                    <p:cond delay="250"/>
                                  </p:stCondLst>
                                  <p:childTnLst>
                                    <p:set>
                                      <p:cBhvr>
                                        <p:cTn id="173" dur="1" fill="hold">
                                          <p:stCondLst>
                                            <p:cond delay="0"/>
                                          </p:stCondLst>
                                        </p:cTn>
                                        <p:tgtEl>
                                          <p:spTgt spid="217"/>
                                        </p:tgtEl>
                                        <p:attrNameLst>
                                          <p:attrName>style.visibility</p:attrName>
                                        </p:attrNameLst>
                                      </p:cBhvr>
                                      <p:to>
                                        <p:strVal val="hidden"/>
                                      </p:to>
                                    </p:set>
                                  </p:childTnLst>
                                </p:cTn>
                              </p:par>
                            </p:childTnLst>
                          </p:cTn>
                        </p:par>
                        <p:par>
                          <p:cTn id="174" fill="hold">
                            <p:stCondLst>
                              <p:cond delay="2000"/>
                            </p:stCondLst>
                            <p:childTnLst>
                              <p:par>
                                <p:cTn id="175" presetID="1" presetClass="entr" presetSubtype="0" fill="hold" grpId="0" nodeType="afterEffect">
                                  <p:stCondLst>
                                    <p:cond delay="250"/>
                                  </p:stCondLst>
                                  <p:childTnLst>
                                    <p:set>
                                      <p:cBhvr>
                                        <p:cTn id="176" dur="1" fill="hold">
                                          <p:stCondLst>
                                            <p:cond delay="0"/>
                                          </p:stCondLst>
                                        </p:cTn>
                                        <p:tgtEl>
                                          <p:spTgt spid="212"/>
                                        </p:tgtEl>
                                        <p:attrNameLst>
                                          <p:attrName>style.visibility</p:attrName>
                                        </p:attrNameLst>
                                      </p:cBhvr>
                                      <p:to>
                                        <p:strVal val="visible"/>
                                      </p:to>
                                    </p:set>
                                  </p:childTnLst>
                                </p:cTn>
                              </p:par>
                            </p:childTnLst>
                          </p:cTn>
                        </p:par>
                        <p:par>
                          <p:cTn id="177" fill="hold">
                            <p:stCondLst>
                              <p:cond delay="2250"/>
                            </p:stCondLst>
                            <p:childTnLst>
                              <p:par>
                                <p:cTn id="178" presetID="1" presetClass="entr" presetSubtype="0" fill="hold" grpId="2" nodeType="afterEffect">
                                  <p:stCondLst>
                                    <p:cond delay="250"/>
                                  </p:stCondLst>
                                  <p:childTnLst>
                                    <p:set>
                                      <p:cBhvr>
                                        <p:cTn id="179" dur="1" fill="hold">
                                          <p:stCondLst>
                                            <p:cond delay="0"/>
                                          </p:stCondLst>
                                        </p:cTn>
                                        <p:tgtEl>
                                          <p:spTgt spid="208"/>
                                        </p:tgtEl>
                                        <p:attrNameLst>
                                          <p:attrName>style.visibility</p:attrName>
                                        </p:attrNameLst>
                                      </p:cBhvr>
                                      <p:to>
                                        <p:strVal val="visible"/>
                                      </p:to>
                                    </p:set>
                                  </p:childTnLst>
                                </p:cTn>
                              </p:par>
                              <p:par>
                                <p:cTn id="180" presetID="1" presetClass="entr" presetSubtype="0" fill="hold" nodeType="withEffect">
                                  <p:stCondLst>
                                    <p:cond delay="250"/>
                                  </p:stCondLst>
                                  <p:childTnLst>
                                    <p:set>
                                      <p:cBhvr>
                                        <p:cTn id="181" dur="1" fill="hold">
                                          <p:stCondLst>
                                            <p:cond delay="0"/>
                                          </p:stCondLst>
                                        </p:cTn>
                                        <p:tgtEl>
                                          <p:spTgt spid="218"/>
                                        </p:tgtEl>
                                        <p:attrNameLst>
                                          <p:attrName>style.visibility</p:attrName>
                                        </p:attrNameLst>
                                      </p:cBhvr>
                                      <p:to>
                                        <p:strVal val="visible"/>
                                      </p:to>
                                    </p:set>
                                  </p:childTnLst>
                                </p:cTn>
                              </p:par>
                            </p:childTnLst>
                          </p:cTn>
                        </p:par>
                        <p:par>
                          <p:cTn id="182" fill="hold">
                            <p:stCondLst>
                              <p:cond delay="2500"/>
                            </p:stCondLst>
                            <p:childTnLst>
                              <p:par>
                                <p:cTn id="183" presetID="1" presetClass="exit" presetSubtype="0" fill="hold" grpId="1" nodeType="afterEffect">
                                  <p:stCondLst>
                                    <p:cond delay="250"/>
                                  </p:stCondLst>
                                  <p:childTnLst>
                                    <p:set>
                                      <p:cBhvr>
                                        <p:cTn id="184" dur="1" fill="hold">
                                          <p:stCondLst>
                                            <p:cond delay="0"/>
                                          </p:stCondLst>
                                        </p:cTn>
                                        <p:tgtEl>
                                          <p:spTgt spid="212"/>
                                        </p:tgtEl>
                                        <p:attrNameLst>
                                          <p:attrName>style.visibility</p:attrName>
                                        </p:attrNameLst>
                                      </p:cBhvr>
                                      <p:to>
                                        <p:strVal val="hidden"/>
                                      </p:to>
                                    </p:set>
                                  </p:childTnLst>
                                </p:cTn>
                              </p:par>
                              <p:par>
                                <p:cTn id="185" presetID="1" presetClass="exit" presetSubtype="0" fill="hold" grpId="3" nodeType="withEffect">
                                  <p:stCondLst>
                                    <p:cond delay="250"/>
                                  </p:stCondLst>
                                  <p:childTnLst>
                                    <p:set>
                                      <p:cBhvr>
                                        <p:cTn id="186" dur="1" fill="hold">
                                          <p:stCondLst>
                                            <p:cond delay="0"/>
                                          </p:stCondLst>
                                        </p:cTn>
                                        <p:tgtEl>
                                          <p:spTgt spid="208"/>
                                        </p:tgtEl>
                                        <p:attrNameLst>
                                          <p:attrName>style.visibility</p:attrName>
                                        </p:attrNameLst>
                                      </p:cBhvr>
                                      <p:to>
                                        <p:strVal val="hidden"/>
                                      </p:to>
                                    </p:set>
                                  </p:childTnLst>
                                </p:cTn>
                              </p:par>
                              <p:par>
                                <p:cTn id="187" presetID="1" presetClass="exit" presetSubtype="0" fill="hold" nodeType="withEffect">
                                  <p:stCondLst>
                                    <p:cond delay="250"/>
                                  </p:stCondLst>
                                  <p:childTnLst>
                                    <p:set>
                                      <p:cBhvr>
                                        <p:cTn id="188" dur="1" fill="hold">
                                          <p:stCondLst>
                                            <p:cond delay="0"/>
                                          </p:stCondLst>
                                        </p:cTn>
                                        <p:tgtEl>
                                          <p:spTgt spid="218"/>
                                        </p:tgtEl>
                                        <p:attrNameLst>
                                          <p:attrName>style.visibility</p:attrName>
                                        </p:attrNameLst>
                                      </p:cBhvr>
                                      <p:to>
                                        <p:strVal val="hidden"/>
                                      </p:to>
                                    </p:set>
                                  </p:childTnLst>
                                </p:cTn>
                              </p:par>
                            </p:childTnLst>
                          </p:cTn>
                        </p:par>
                        <p:par>
                          <p:cTn id="189" fill="hold">
                            <p:stCondLst>
                              <p:cond delay="2750"/>
                            </p:stCondLst>
                            <p:childTnLst>
                              <p:par>
                                <p:cTn id="190" presetID="1" presetClass="entr" presetSubtype="0" fill="hold" grpId="0" nodeType="afterEffect">
                                  <p:stCondLst>
                                    <p:cond delay="250"/>
                                  </p:stCondLst>
                                  <p:childTnLst>
                                    <p:set>
                                      <p:cBhvr>
                                        <p:cTn id="191" dur="1" fill="hold">
                                          <p:stCondLst>
                                            <p:cond delay="0"/>
                                          </p:stCondLst>
                                        </p:cTn>
                                        <p:tgtEl>
                                          <p:spTgt spid="213"/>
                                        </p:tgtEl>
                                        <p:attrNameLst>
                                          <p:attrName>style.visibility</p:attrName>
                                        </p:attrNameLst>
                                      </p:cBhvr>
                                      <p:to>
                                        <p:strVal val="visible"/>
                                      </p:to>
                                    </p:set>
                                  </p:childTnLst>
                                </p:cTn>
                              </p:par>
                            </p:childTnLst>
                          </p:cTn>
                        </p:par>
                        <p:par>
                          <p:cTn id="192" fill="hold">
                            <p:stCondLst>
                              <p:cond delay="3000"/>
                            </p:stCondLst>
                            <p:childTnLst>
                              <p:par>
                                <p:cTn id="193" presetID="1" presetClass="entr" presetSubtype="0" fill="hold" grpId="2" nodeType="afterEffect">
                                  <p:stCondLst>
                                    <p:cond delay="250"/>
                                  </p:stCondLst>
                                  <p:childTnLst>
                                    <p:set>
                                      <p:cBhvr>
                                        <p:cTn id="194" dur="1" fill="hold">
                                          <p:stCondLst>
                                            <p:cond delay="0"/>
                                          </p:stCondLst>
                                        </p:cTn>
                                        <p:tgtEl>
                                          <p:spTgt spid="209"/>
                                        </p:tgtEl>
                                        <p:attrNameLst>
                                          <p:attrName>style.visibility</p:attrName>
                                        </p:attrNameLst>
                                      </p:cBhvr>
                                      <p:to>
                                        <p:strVal val="visible"/>
                                      </p:to>
                                    </p:set>
                                  </p:childTnLst>
                                </p:cTn>
                              </p:par>
                              <p:par>
                                <p:cTn id="195" presetID="1" presetClass="entr" presetSubtype="0" fill="hold" nodeType="withEffect">
                                  <p:stCondLst>
                                    <p:cond delay="250"/>
                                  </p:stCondLst>
                                  <p:childTnLst>
                                    <p:set>
                                      <p:cBhvr>
                                        <p:cTn id="196" dur="1" fill="hold">
                                          <p:stCondLst>
                                            <p:cond delay="0"/>
                                          </p:stCondLst>
                                        </p:cTn>
                                        <p:tgtEl>
                                          <p:spTgt spid="219"/>
                                        </p:tgtEl>
                                        <p:attrNameLst>
                                          <p:attrName>style.visibility</p:attrName>
                                        </p:attrNameLst>
                                      </p:cBhvr>
                                      <p:to>
                                        <p:strVal val="visible"/>
                                      </p:to>
                                    </p:set>
                                  </p:childTnLst>
                                </p:cTn>
                              </p:par>
                            </p:childTnLst>
                          </p:cTn>
                        </p:par>
                        <p:par>
                          <p:cTn id="197" fill="hold">
                            <p:stCondLst>
                              <p:cond delay="3250"/>
                            </p:stCondLst>
                            <p:childTnLst>
                              <p:par>
                                <p:cTn id="198" presetID="1" presetClass="exit" presetSubtype="0" fill="hold" grpId="1" nodeType="afterEffect">
                                  <p:stCondLst>
                                    <p:cond delay="250"/>
                                  </p:stCondLst>
                                  <p:childTnLst>
                                    <p:set>
                                      <p:cBhvr>
                                        <p:cTn id="199" dur="1" fill="hold">
                                          <p:stCondLst>
                                            <p:cond delay="0"/>
                                          </p:stCondLst>
                                        </p:cTn>
                                        <p:tgtEl>
                                          <p:spTgt spid="213"/>
                                        </p:tgtEl>
                                        <p:attrNameLst>
                                          <p:attrName>style.visibility</p:attrName>
                                        </p:attrNameLst>
                                      </p:cBhvr>
                                      <p:to>
                                        <p:strVal val="hidden"/>
                                      </p:to>
                                    </p:set>
                                  </p:childTnLst>
                                </p:cTn>
                              </p:par>
                              <p:par>
                                <p:cTn id="200" presetID="1" presetClass="exit" presetSubtype="0" fill="hold" grpId="3" nodeType="withEffect">
                                  <p:stCondLst>
                                    <p:cond delay="250"/>
                                  </p:stCondLst>
                                  <p:childTnLst>
                                    <p:set>
                                      <p:cBhvr>
                                        <p:cTn id="201" dur="1" fill="hold">
                                          <p:stCondLst>
                                            <p:cond delay="0"/>
                                          </p:stCondLst>
                                        </p:cTn>
                                        <p:tgtEl>
                                          <p:spTgt spid="209"/>
                                        </p:tgtEl>
                                        <p:attrNameLst>
                                          <p:attrName>style.visibility</p:attrName>
                                        </p:attrNameLst>
                                      </p:cBhvr>
                                      <p:to>
                                        <p:strVal val="hidden"/>
                                      </p:to>
                                    </p:set>
                                  </p:childTnLst>
                                </p:cTn>
                              </p:par>
                              <p:par>
                                <p:cTn id="202" presetID="1" presetClass="exit" presetSubtype="0" fill="hold" nodeType="withEffect">
                                  <p:stCondLst>
                                    <p:cond delay="250"/>
                                  </p:stCondLst>
                                  <p:childTnLst>
                                    <p:set>
                                      <p:cBhvr>
                                        <p:cTn id="203" dur="1" fill="hold">
                                          <p:stCondLst>
                                            <p:cond delay="0"/>
                                          </p:stCondLst>
                                        </p:cTn>
                                        <p:tgtEl>
                                          <p:spTgt spid="219"/>
                                        </p:tgtEl>
                                        <p:attrNameLst>
                                          <p:attrName>style.visibility</p:attrName>
                                        </p:attrNameLst>
                                      </p:cBhvr>
                                      <p:to>
                                        <p:strVal val="hidden"/>
                                      </p:to>
                                    </p:set>
                                  </p:childTnLst>
                                </p:cTn>
                              </p:par>
                            </p:childTnLst>
                          </p:cTn>
                        </p:par>
                        <p:par>
                          <p:cTn id="204" fill="hold">
                            <p:stCondLst>
                              <p:cond delay="3500"/>
                            </p:stCondLst>
                            <p:childTnLst>
                              <p:par>
                                <p:cTn id="205" presetID="1" presetClass="entr" presetSubtype="0" fill="hold" grpId="0" nodeType="afterEffect">
                                  <p:stCondLst>
                                    <p:cond delay="250"/>
                                  </p:stCondLst>
                                  <p:childTnLst>
                                    <p:set>
                                      <p:cBhvr>
                                        <p:cTn id="206" dur="1" fill="hold">
                                          <p:stCondLst>
                                            <p:cond delay="0"/>
                                          </p:stCondLst>
                                        </p:cTn>
                                        <p:tgtEl>
                                          <p:spTgt spid="214"/>
                                        </p:tgtEl>
                                        <p:attrNameLst>
                                          <p:attrName>style.visibility</p:attrName>
                                        </p:attrNameLst>
                                      </p:cBhvr>
                                      <p:to>
                                        <p:strVal val="visible"/>
                                      </p:to>
                                    </p:set>
                                  </p:childTnLst>
                                </p:cTn>
                              </p:par>
                            </p:childTnLst>
                          </p:cTn>
                        </p:par>
                        <p:par>
                          <p:cTn id="207" fill="hold">
                            <p:stCondLst>
                              <p:cond delay="3750"/>
                            </p:stCondLst>
                            <p:childTnLst>
                              <p:par>
                                <p:cTn id="208" presetID="1" presetClass="entr" presetSubtype="0" fill="hold" grpId="4" nodeType="afterEffect">
                                  <p:stCondLst>
                                    <p:cond delay="250"/>
                                  </p:stCondLst>
                                  <p:childTnLst>
                                    <p:set>
                                      <p:cBhvr>
                                        <p:cTn id="209" dur="1" fill="hold">
                                          <p:stCondLst>
                                            <p:cond delay="0"/>
                                          </p:stCondLst>
                                        </p:cTn>
                                        <p:tgtEl>
                                          <p:spTgt spid="208"/>
                                        </p:tgtEl>
                                        <p:attrNameLst>
                                          <p:attrName>style.visibility</p:attrName>
                                        </p:attrNameLst>
                                      </p:cBhvr>
                                      <p:to>
                                        <p:strVal val="visible"/>
                                      </p:to>
                                    </p:set>
                                  </p:childTnLst>
                                </p:cTn>
                              </p:par>
                              <p:par>
                                <p:cTn id="210" presetID="1" presetClass="entr" presetSubtype="0" fill="hold" nodeType="withEffect">
                                  <p:stCondLst>
                                    <p:cond delay="250"/>
                                  </p:stCondLst>
                                  <p:childTnLst>
                                    <p:set>
                                      <p:cBhvr>
                                        <p:cTn id="211" dur="1" fill="hold">
                                          <p:stCondLst>
                                            <p:cond delay="0"/>
                                          </p:stCondLst>
                                        </p:cTn>
                                        <p:tgtEl>
                                          <p:spTgt spid="220"/>
                                        </p:tgtEl>
                                        <p:attrNameLst>
                                          <p:attrName>style.visibility</p:attrName>
                                        </p:attrNameLst>
                                      </p:cBhvr>
                                      <p:to>
                                        <p:strVal val="visible"/>
                                      </p:to>
                                    </p:set>
                                  </p:childTnLst>
                                </p:cTn>
                              </p:par>
                            </p:childTnLst>
                          </p:cTn>
                        </p:par>
                        <p:par>
                          <p:cTn id="212" fill="hold">
                            <p:stCondLst>
                              <p:cond delay="4000"/>
                            </p:stCondLst>
                            <p:childTnLst>
                              <p:par>
                                <p:cTn id="213" presetID="1" presetClass="exit" presetSubtype="0" fill="hold" grpId="1" nodeType="afterEffect">
                                  <p:stCondLst>
                                    <p:cond delay="250"/>
                                  </p:stCondLst>
                                  <p:childTnLst>
                                    <p:set>
                                      <p:cBhvr>
                                        <p:cTn id="214" dur="1" fill="hold">
                                          <p:stCondLst>
                                            <p:cond delay="0"/>
                                          </p:stCondLst>
                                        </p:cTn>
                                        <p:tgtEl>
                                          <p:spTgt spid="214"/>
                                        </p:tgtEl>
                                        <p:attrNameLst>
                                          <p:attrName>style.visibility</p:attrName>
                                        </p:attrNameLst>
                                      </p:cBhvr>
                                      <p:to>
                                        <p:strVal val="hidden"/>
                                      </p:to>
                                    </p:set>
                                  </p:childTnLst>
                                </p:cTn>
                              </p:par>
                              <p:par>
                                <p:cTn id="215" presetID="1" presetClass="exit" presetSubtype="0" fill="hold" grpId="5" nodeType="withEffect">
                                  <p:stCondLst>
                                    <p:cond delay="250"/>
                                  </p:stCondLst>
                                  <p:childTnLst>
                                    <p:set>
                                      <p:cBhvr>
                                        <p:cTn id="216" dur="1" fill="hold">
                                          <p:stCondLst>
                                            <p:cond delay="0"/>
                                          </p:stCondLst>
                                        </p:cTn>
                                        <p:tgtEl>
                                          <p:spTgt spid="208"/>
                                        </p:tgtEl>
                                        <p:attrNameLst>
                                          <p:attrName>style.visibility</p:attrName>
                                        </p:attrNameLst>
                                      </p:cBhvr>
                                      <p:to>
                                        <p:strVal val="hidden"/>
                                      </p:to>
                                    </p:set>
                                  </p:childTnLst>
                                </p:cTn>
                              </p:par>
                              <p:par>
                                <p:cTn id="217" presetID="1" presetClass="exit" presetSubtype="0" fill="hold" nodeType="withEffect">
                                  <p:stCondLst>
                                    <p:cond delay="250"/>
                                  </p:stCondLst>
                                  <p:childTnLst>
                                    <p:set>
                                      <p:cBhvr>
                                        <p:cTn id="218" dur="1" fill="hold">
                                          <p:stCondLst>
                                            <p:cond delay="0"/>
                                          </p:stCondLst>
                                        </p:cTn>
                                        <p:tgtEl>
                                          <p:spTgt spid="22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53"/>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5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6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71"/>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17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3" grpId="0" animBg="1"/>
      <p:bldP spid="51" grpId="0" animBg="1"/>
      <p:bldP spid="89" grpId="0" animBg="1"/>
      <p:bldP spid="94" grpId="0" animBg="1"/>
      <p:bldP spid="96" grpId="0" animBg="1"/>
      <p:bldP spid="118" grpId="0" animBg="1"/>
      <p:bldP spid="119" grpId="0" animBg="1"/>
      <p:bldP spid="123" grpId="0" animBg="1"/>
      <p:bldP spid="126" grpId="0" animBg="1"/>
      <p:bldP spid="154" grpId="0" animBg="1"/>
      <p:bldP spid="163" grpId="0" animBg="1"/>
      <p:bldP spid="178" grpId="0"/>
      <p:bldP spid="184" grpId="0" animBg="1"/>
      <p:bldP spid="185" grpId="0" animBg="1"/>
      <p:bldP spid="186" grpId="0" animBg="1"/>
      <p:bldP spid="187" grpId="0" animBg="1"/>
      <p:bldP spid="188" grpId="0" animBg="1"/>
      <p:bldP spid="189" grpId="0" animBg="1"/>
      <p:bldP spid="190" grpId="0" animBg="1"/>
      <p:bldP spid="201" grpId="0" animBg="1"/>
      <p:bldP spid="202" grpId="0" animBg="1"/>
      <p:bldP spid="203" grpId="0"/>
      <p:bldP spid="204" grpId="0" animBg="1"/>
      <p:bldP spid="204" grpId="1" animBg="1"/>
      <p:bldP spid="204" grpId="2" animBg="1"/>
      <p:bldP spid="204" grpId="3" animBg="1"/>
      <p:bldP spid="205" grpId="0" animBg="1"/>
      <p:bldP spid="205" grpId="1" animBg="1"/>
      <p:bldP spid="205" grpId="2" animBg="1"/>
      <p:bldP spid="205" grpId="3" animBg="1"/>
      <p:bldP spid="206" grpId="0" animBg="1"/>
      <p:bldP spid="206" grpId="1" animBg="1"/>
      <p:bldP spid="207" grpId="0" animBg="1"/>
      <p:bldP spid="207" grpId="1" animBg="1"/>
      <p:bldP spid="208" grpId="0" animBg="1"/>
      <p:bldP spid="208" grpId="1" animBg="1"/>
      <p:bldP spid="208" grpId="2" animBg="1"/>
      <p:bldP spid="208" grpId="3" animBg="1"/>
      <p:bldP spid="208" grpId="4" animBg="1"/>
      <p:bldP spid="208" grpId="5" animBg="1"/>
      <p:bldP spid="209" grpId="0" animBg="1"/>
      <p:bldP spid="209" grpId="1" animBg="1"/>
      <p:bldP spid="209" grpId="2" animBg="1"/>
      <p:bldP spid="209" grpId="3"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F71B0-C5B4-4535-AC1C-C4157A098AEF}"/>
              </a:ext>
            </a:extLst>
          </p:cNvPr>
          <p:cNvSpPr>
            <a:spLocks noGrp="1"/>
          </p:cNvSpPr>
          <p:nvPr>
            <p:ph type="title"/>
          </p:nvPr>
        </p:nvSpPr>
        <p:spPr/>
        <p:txBody>
          <a:bodyPr/>
          <a:lstStyle/>
          <a:p>
            <a:r>
              <a:rPr lang="en-US" dirty="0" err="1"/>
              <a:t>SpZip</a:t>
            </a:r>
            <a:r>
              <a:rPr lang="en-US" dirty="0"/>
              <a:t> Overview</a:t>
            </a:r>
          </a:p>
        </p:txBody>
      </p:sp>
      <p:sp>
        <p:nvSpPr>
          <p:cNvPr id="3" name="灯片编号占位符 2">
            <a:extLst>
              <a:ext uri="{FF2B5EF4-FFF2-40B4-BE49-F238E27FC236}">
                <a16:creationId xmlns:a16="http://schemas.microsoft.com/office/drawing/2014/main" id="{01A5C534-72DC-49C0-A027-E468E6059321}"/>
              </a:ext>
            </a:extLst>
          </p:cNvPr>
          <p:cNvSpPr>
            <a:spLocks noGrp="1"/>
          </p:cNvSpPr>
          <p:nvPr>
            <p:ph type="sldNum" sz="quarter" idx="12"/>
          </p:nvPr>
        </p:nvSpPr>
        <p:spPr/>
        <p:txBody>
          <a:bodyPr/>
          <a:lstStyle/>
          <a:p>
            <a:fld id="{4C1CFA8C-DA4D-4CD0-9494-B47934E8DF77}" type="slidenum">
              <a:rPr lang="en-US" smtClean="0"/>
              <a:t>6</a:t>
            </a:fld>
            <a:endParaRPr lang="en-US"/>
          </a:p>
        </p:txBody>
      </p:sp>
      <p:sp>
        <p:nvSpPr>
          <p:cNvPr id="4" name="内容占位符 3">
            <a:extLst>
              <a:ext uri="{FF2B5EF4-FFF2-40B4-BE49-F238E27FC236}">
                <a16:creationId xmlns:a16="http://schemas.microsoft.com/office/drawing/2014/main" id="{D3B733A1-F9FB-4BA6-8333-38584E846E99}"/>
              </a:ext>
            </a:extLst>
          </p:cNvPr>
          <p:cNvSpPr>
            <a:spLocks noGrp="1"/>
          </p:cNvSpPr>
          <p:nvPr>
            <p:ph sz="quarter" idx="1"/>
          </p:nvPr>
        </p:nvSpPr>
        <p:spPr>
          <a:xfrm>
            <a:off x="101601" y="990600"/>
            <a:ext cx="4776619" cy="3284470"/>
          </a:xfrm>
        </p:spPr>
        <p:txBody>
          <a:bodyPr>
            <a:normAutofit lnSpcReduction="10000"/>
          </a:bodyPr>
          <a:lstStyle/>
          <a:p>
            <a:r>
              <a:rPr lang="en-US" dirty="0" err="1"/>
              <a:t>SpZip</a:t>
            </a:r>
            <a:r>
              <a:rPr lang="en-US" dirty="0"/>
              <a:t> augments each core with two programmable units: fetcher and compressor</a:t>
            </a:r>
          </a:p>
          <a:p>
            <a:pPr marL="0" indent="0">
              <a:buNone/>
            </a:pPr>
            <a:endParaRPr lang="en-US" dirty="0"/>
          </a:p>
          <a:p>
            <a:r>
              <a:rPr lang="en-US" dirty="0"/>
              <a:t>The fetcher accelerates data structure traversal and decompression</a:t>
            </a:r>
          </a:p>
          <a:p>
            <a:endParaRPr lang="en-US" dirty="0"/>
          </a:p>
        </p:txBody>
      </p:sp>
      <p:sp>
        <p:nvSpPr>
          <p:cNvPr id="182" name="内容占位符 3">
            <a:extLst>
              <a:ext uri="{FF2B5EF4-FFF2-40B4-BE49-F238E27FC236}">
                <a16:creationId xmlns:a16="http://schemas.microsoft.com/office/drawing/2014/main" id="{DA8538D1-D99F-4945-86AD-0D2C5C7BC08C}"/>
              </a:ext>
            </a:extLst>
          </p:cNvPr>
          <p:cNvSpPr txBox="1">
            <a:spLocks/>
          </p:cNvSpPr>
          <p:nvPr/>
        </p:nvSpPr>
        <p:spPr>
          <a:xfrm>
            <a:off x="101601" y="4555140"/>
            <a:ext cx="11737532" cy="2159359"/>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compressor compresses newly generated data before storing it off-chip</a:t>
            </a:r>
          </a:p>
          <a:p>
            <a:endParaRPr lang="en-US" dirty="0"/>
          </a:p>
          <a:p>
            <a:r>
              <a:rPr lang="en-US" dirty="0"/>
              <a:t>Fetcher and compressor communicate with the core through queues to exploit decoupled execution</a:t>
            </a:r>
          </a:p>
        </p:txBody>
      </p:sp>
      <p:grpSp>
        <p:nvGrpSpPr>
          <p:cNvPr id="6" name="组合 5">
            <a:extLst>
              <a:ext uri="{FF2B5EF4-FFF2-40B4-BE49-F238E27FC236}">
                <a16:creationId xmlns:a16="http://schemas.microsoft.com/office/drawing/2014/main" id="{4735BBC2-3CCD-4B39-A8B0-BA668B3A27F4}"/>
              </a:ext>
            </a:extLst>
          </p:cNvPr>
          <p:cNvGrpSpPr/>
          <p:nvPr/>
        </p:nvGrpSpPr>
        <p:grpSpPr>
          <a:xfrm>
            <a:off x="5131207" y="1043379"/>
            <a:ext cx="6619730" cy="3235772"/>
            <a:chOff x="5176834" y="1043379"/>
            <a:chExt cx="6619730" cy="3235772"/>
          </a:xfrm>
        </p:grpSpPr>
        <p:sp>
          <p:nvSpPr>
            <p:cNvPr id="89" name="Rectangle 105">
              <a:extLst>
                <a:ext uri="{FF2B5EF4-FFF2-40B4-BE49-F238E27FC236}">
                  <a16:creationId xmlns:a16="http://schemas.microsoft.com/office/drawing/2014/main" id="{B1330DB0-9FF1-4D72-A6E9-8D479035379C}"/>
                </a:ext>
              </a:extLst>
            </p:cNvPr>
            <p:cNvSpPr/>
            <p:nvPr/>
          </p:nvSpPr>
          <p:spPr>
            <a:xfrm>
              <a:off x="5176837" y="1446890"/>
              <a:ext cx="6619723" cy="1402293"/>
            </a:xfrm>
            <a:prstGeom prst="rect">
              <a:avLst/>
            </a:prstGeom>
            <a:solidFill>
              <a:srgbClr val="93C571"/>
            </a:solidFill>
            <a:ln w="19050" cap="flat" cmpd="sng" algn="ctr">
              <a:solidFill>
                <a:srgbClr val="70AD47">
                  <a:lumMod val="75000"/>
                </a:srgbClr>
              </a:solidFill>
              <a:prstDash val="solid"/>
              <a:miter lim="800000"/>
            </a:ln>
            <a:effectLst/>
          </p:spPr>
          <p:txBody>
            <a:bodyPr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lang="en-US" sz="2800" dirty="0">
                  <a:solidFill>
                    <a:srgbClr val="70AD47">
                      <a:lumMod val="50000"/>
                    </a:srgbClr>
                  </a:solidFill>
                </a:rPr>
                <a:t>Cache hierarchy</a:t>
              </a:r>
              <a:endParaRPr kumimoji="0" lang="en-US" sz="2800" b="0" i="0" u="none" strike="noStrike" kern="1200" cap="none" spc="0" normalizeH="0" baseline="0" noProof="0" dirty="0">
                <a:ln>
                  <a:noFill/>
                </a:ln>
                <a:solidFill>
                  <a:srgbClr val="70AD47">
                    <a:lumMod val="50000"/>
                  </a:srgbClr>
                </a:solidFill>
                <a:effectLst/>
                <a:uLnTx/>
                <a:uFillTx/>
              </a:endParaRPr>
            </a:p>
          </p:txBody>
        </p:sp>
        <p:sp>
          <p:nvSpPr>
            <p:cNvPr id="90" name="文本框 77">
              <a:extLst>
                <a:ext uri="{FF2B5EF4-FFF2-40B4-BE49-F238E27FC236}">
                  <a16:creationId xmlns:a16="http://schemas.microsoft.com/office/drawing/2014/main" id="{99DC39B6-A5F1-49C2-BCB9-2A8C62D2D3A0}"/>
                </a:ext>
              </a:extLst>
            </p:cNvPr>
            <p:cNvSpPr txBox="1"/>
            <p:nvPr/>
          </p:nvSpPr>
          <p:spPr>
            <a:xfrm>
              <a:off x="8325361" y="2811444"/>
              <a:ext cx="320044" cy="707886"/>
            </a:xfrm>
            <a:prstGeom prst="rect">
              <a:avLst/>
            </a:prstGeom>
            <a:noFill/>
            <a:ln w="28575">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prstClr val="black"/>
                  </a:solidFill>
                  <a:effectLst/>
                  <a:uLnTx/>
                  <a:uFillTx/>
                  <a:latin typeface="Calibri" panose="020F0502020204030204"/>
                </a:rPr>
                <a:t>…</a:t>
              </a:r>
            </a:p>
          </p:txBody>
        </p:sp>
        <p:sp>
          <p:nvSpPr>
            <p:cNvPr id="91" name="Rectangle 105">
              <a:extLst>
                <a:ext uri="{FF2B5EF4-FFF2-40B4-BE49-F238E27FC236}">
                  <a16:creationId xmlns:a16="http://schemas.microsoft.com/office/drawing/2014/main" id="{75785B11-BD26-4960-850A-15CF497E37AE}"/>
                </a:ext>
              </a:extLst>
            </p:cNvPr>
            <p:cNvSpPr/>
            <p:nvPr/>
          </p:nvSpPr>
          <p:spPr>
            <a:xfrm>
              <a:off x="5176834" y="1043379"/>
              <a:ext cx="6619724" cy="349461"/>
            </a:xfrm>
            <a:prstGeom prst="rect">
              <a:avLst/>
            </a:prstGeom>
            <a:solidFill>
              <a:srgbClr val="68A042"/>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ea typeface="+mn-ea"/>
                  <a:cs typeface="+mn-cs"/>
                </a:rPr>
                <a:t>Main Memory</a:t>
              </a:r>
            </a:p>
          </p:txBody>
        </p:sp>
        <p:sp>
          <p:nvSpPr>
            <p:cNvPr id="186" name="Rectangle 105">
              <a:extLst>
                <a:ext uri="{FF2B5EF4-FFF2-40B4-BE49-F238E27FC236}">
                  <a16:creationId xmlns:a16="http://schemas.microsoft.com/office/drawing/2014/main" id="{F05C4D03-945B-4C4F-9CB3-1C27D016B2DA}"/>
                </a:ext>
              </a:extLst>
            </p:cNvPr>
            <p:cNvSpPr/>
            <p:nvPr/>
          </p:nvSpPr>
          <p:spPr>
            <a:xfrm>
              <a:off x="5264659" y="1498079"/>
              <a:ext cx="6444078" cy="257769"/>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ea typeface="+mn-ea"/>
                  <a:cs typeface="+mn-cs"/>
                </a:rPr>
                <a:t>LLC</a:t>
              </a:r>
            </a:p>
          </p:txBody>
        </p:sp>
        <p:grpSp>
          <p:nvGrpSpPr>
            <p:cNvPr id="5" name="组合 4">
              <a:extLst>
                <a:ext uri="{FF2B5EF4-FFF2-40B4-BE49-F238E27FC236}">
                  <a16:creationId xmlns:a16="http://schemas.microsoft.com/office/drawing/2014/main" id="{7538A3C9-8310-4FCB-85A0-82EB57860D13}"/>
                </a:ext>
              </a:extLst>
            </p:cNvPr>
            <p:cNvGrpSpPr/>
            <p:nvPr/>
          </p:nvGrpSpPr>
          <p:grpSpPr>
            <a:xfrm>
              <a:off x="5176837" y="2861603"/>
              <a:ext cx="3038809" cy="1417548"/>
              <a:chOff x="5176837" y="3005948"/>
              <a:chExt cx="3038809" cy="1417548"/>
            </a:xfrm>
          </p:grpSpPr>
          <p:sp>
            <p:nvSpPr>
              <p:cNvPr id="135" name="Rounded Rectangle 109">
                <a:extLst>
                  <a:ext uri="{FF2B5EF4-FFF2-40B4-BE49-F238E27FC236}">
                    <a16:creationId xmlns:a16="http://schemas.microsoft.com/office/drawing/2014/main" id="{0CCC740D-5EA4-44B8-BA15-41CC8320E208}"/>
                  </a:ext>
                </a:extLst>
              </p:cNvPr>
              <p:cNvSpPr>
                <a:spLocks noChangeAspect="1"/>
              </p:cNvSpPr>
              <p:nvPr/>
            </p:nvSpPr>
            <p:spPr>
              <a:xfrm>
                <a:off x="5520292" y="3245156"/>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136" name="Rectangle 107">
                <a:extLst>
                  <a:ext uri="{FF2B5EF4-FFF2-40B4-BE49-F238E27FC236}">
                    <a16:creationId xmlns:a16="http://schemas.microsoft.com/office/drawing/2014/main" id="{0EB68DBF-E4C5-43FF-A54C-44E86AC87F1C}"/>
                  </a:ext>
                </a:extLst>
              </p:cNvPr>
              <p:cNvSpPr/>
              <p:nvPr/>
            </p:nvSpPr>
            <p:spPr>
              <a:xfrm>
                <a:off x="5176837" y="4031555"/>
                <a:ext cx="303880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137" name="组合 136">
                <a:extLst>
                  <a:ext uri="{FF2B5EF4-FFF2-40B4-BE49-F238E27FC236}">
                    <a16:creationId xmlns:a16="http://schemas.microsoft.com/office/drawing/2014/main" id="{2C675870-F67C-40A3-8116-73A4F01AB5C4}"/>
                  </a:ext>
                </a:extLst>
              </p:cNvPr>
              <p:cNvGrpSpPr/>
              <p:nvPr/>
            </p:nvGrpSpPr>
            <p:grpSpPr>
              <a:xfrm rot="16200000">
                <a:off x="5647194" y="3665604"/>
                <a:ext cx="450053" cy="262800"/>
                <a:chOff x="5829591" y="5059046"/>
                <a:chExt cx="809656" cy="262800"/>
              </a:xfrm>
            </p:grpSpPr>
            <p:grpSp>
              <p:nvGrpSpPr>
                <p:cNvPr id="213" name="组合 93">
                  <a:extLst>
                    <a:ext uri="{FF2B5EF4-FFF2-40B4-BE49-F238E27FC236}">
                      <a16:creationId xmlns:a16="http://schemas.microsoft.com/office/drawing/2014/main" id="{081B517E-E836-441C-BB2B-D8053A27667C}"/>
                    </a:ext>
                  </a:extLst>
                </p:cNvPr>
                <p:cNvGrpSpPr/>
                <p:nvPr/>
              </p:nvGrpSpPr>
              <p:grpSpPr>
                <a:xfrm>
                  <a:off x="5934173" y="5059046"/>
                  <a:ext cx="478800" cy="262800"/>
                  <a:chOff x="8794749" y="7608552"/>
                  <a:chExt cx="1538296" cy="543300"/>
                </a:xfrm>
              </p:grpSpPr>
              <p:sp>
                <p:nvSpPr>
                  <p:cNvPr id="216" name="Rectangle 3">
                    <a:extLst>
                      <a:ext uri="{FF2B5EF4-FFF2-40B4-BE49-F238E27FC236}">
                        <a16:creationId xmlns:a16="http://schemas.microsoft.com/office/drawing/2014/main" id="{E9D26FE4-55DF-423D-98E1-A713CCF1F1D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Rectangle 3">
                    <a:extLst>
                      <a:ext uri="{FF2B5EF4-FFF2-40B4-BE49-F238E27FC236}">
                        <a16:creationId xmlns:a16="http://schemas.microsoft.com/office/drawing/2014/main" id="{D2C59B5C-ABBB-49DD-8769-38FB6B1DDC8B}"/>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8" name="直接连接符 97">
                    <a:extLst>
                      <a:ext uri="{FF2B5EF4-FFF2-40B4-BE49-F238E27FC236}">
                        <a16:creationId xmlns:a16="http://schemas.microsoft.com/office/drawing/2014/main" id="{1B967FEB-C8CB-40E6-9FF3-6F4D76A5608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9" name="直接连接符 98">
                    <a:extLst>
                      <a:ext uri="{FF2B5EF4-FFF2-40B4-BE49-F238E27FC236}">
                        <a16:creationId xmlns:a16="http://schemas.microsoft.com/office/drawing/2014/main" id="{F0D0F39E-E954-4B0C-9089-C349E170892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14" name="箭头: 右 213">
                  <a:extLst>
                    <a:ext uri="{FF2B5EF4-FFF2-40B4-BE49-F238E27FC236}">
                      <a16:creationId xmlns:a16="http://schemas.microsoft.com/office/drawing/2014/main" id="{F9BB8402-F370-435D-B388-9415162DD38E}"/>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箭头: 右 214">
                  <a:extLst>
                    <a:ext uri="{FF2B5EF4-FFF2-40B4-BE49-F238E27FC236}">
                      <a16:creationId xmlns:a16="http://schemas.microsoft.com/office/drawing/2014/main" id="{FE28ACA7-5C15-4E6B-B618-15DFD27D296E}"/>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0" name="组合 139">
                <a:extLst>
                  <a:ext uri="{FF2B5EF4-FFF2-40B4-BE49-F238E27FC236}">
                    <a16:creationId xmlns:a16="http://schemas.microsoft.com/office/drawing/2014/main" id="{7EAB924A-5A1A-45B1-B549-3C5E77B700C6}"/>
                  </a:ext>
                </a:extLst>
              </p:cNvPr>
              <p:cNvGrpSpPr/>
              <p:nvPr/>
            </p:nvGrpSpPr>
            <p:grpSpPr>
              <a:xfrm rot="5400000">
                <a:off x="6267467" y="3677319"/>
                <a:ext cx="450053" cy="262805"/>
                <a:chOff x="5829591" y="5059041"/>
                <a:chExt cx="809656" cy="262805"/>
              </a:xfrm>
            </p:grpSpPr>
            <p:grpSp>
              <p:nvGrpSpPr>
                <p:cNvPr id="206" name="组合 93">
                  <a:extLst>
                    <a:ext uri="{FF2B5EF4-FFF2-40B4-BE49-F238E27FC236}">
                      <a16:creationId xmlns:a16="http://schemas.microsoft.com/office/drawing/2014/main" id="{3C9AB77C-FFCE-4653-B860-B04031DDF24E}"/>
                    </a:ext>
                  </a:extLst>
                </p:cNvPr>
                <p:cNvGrpSpPr/>
                <p:nvPr/>
              </p:nvGrpSpPr>
              <p:grpSpPr>
                <a:xfrm>
                  <a:off x="5934176" y="5059041"/>
                  <a:ext cx="478798" cy="262805"/>
                  <a:chOff x="8794749" y="7608552"/>
                  <a:chExt cx="1538288" cy="543311"/>
                </a:xfrm>
              </p:grpSpPr>
              <p:sp>
                <p:nvSpPr>
                  <p:cNvPr id="209" name="Rectangle 3">
                    <a:extLst>
                      <a:ext uri="{FF2B5EF4-FFF2-40B4-BE49-F238E27FC236}">
                        <a16:creationId xmlns:a16="http://schemas.microsoft.com/office/drawing/2014/main" id="{89AFF43F-8777-4965-BA78-E5894B1DC60C}"/>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Rectangle 3">
                    <a:extLst>
                      <a:ext uri="{FF2B5EF4-FFF2-40B4-BE49-F238E27FC236}">
                        <a16:creationId xmlns:a16="http://schemas.microsoft.com/office/drawing/2014/main" id="{44F071E7-8E89-4B38-9F68-83F01094E270}"/>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11" name="直接连接符 97">
                    <a:extLst>
                      <a:ext uri="{FF2B5EF4-FFF2-40B4-BE49-F238E27FC236}">
                        <a16:creationId xmlns:a16="http://schemas.microsoft.com/office/drawing/2014/main" id="{A51121EB-209A-4FA8-BA1F-7372F3836CD2}"/>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12" name="直接连接符 98">
                    <a:extLst>
                      <a:ext uri="{FF2B5EF4-FFF2-40B4-BE49-F238E27FC236}">
                        <a16:creationId xmlns:a16="http://schemas.microsoft.com/office/drawing/2014/main" id="{2A2C3EF2-720E-4722-9306-3CFCF9052DA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7" name="箭头: 右 206">
                  <a:extLst>
                    <a:ext uri="{FF2B5EF4-FFF2-40B4-BE49-F238E27FC236}">
                      <a16:creationId xmlns:a16="http://schemas.microsoft.com/office/drawing/2014/main" id="{69CE93A8-54E3-42BD-A871-B9A6B315DFB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8" name="箭头: 右 207">
                  <a:extLst>
                    <a:ext uri="{FF2B5EF4-FFF2-40B4-BE49-F238E27FC236}">
                      <a16:creationId xmlns:a16="http://schemas.microsoft.com/office/drawing/2014/main" id="{5FC85458-D3A9-4ED9-9F79-88380D6BD7B5}"/>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3" name="Rounded Rectangle 109">
                <a:extLst>
                  <a:ext uri="{FF2B5EF4-FFF2-40B4-BE49-F238E27FC236}">
                    <a16:creationId xmlns:a16="http://schemas.microsoft.com/office/drawing/2014/main" id="{CC34CCC4-4C93-45FF-9B32-13AF1B0FC4DF}"/>
                  </a:ext>
                </a:extLst>
              </p:cNvPr>
              <p:cNvSpPr>
                <a:spLocks noChangeAspect="1"/>
              </p:cNvSpPr>
              <p:nvPr/>
            </p:nvSpPr>
            <p:spPr>
              <a:xfrm>
                <a:off x="6905759" y="3245156"/>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184" name="组合 183">
                <a:extLst>
                  <a:ext uri="{FF2B5EF4-FFF2-40B4-BE49-F238E27FC236}">
                    <a16:creationId xmlns:a16="http://schemas.microsoft.com/office/drawing/2014/main" id="{00478C06-FB46-4819-A840-A0B39E54E782}"/>
                  </a:ext>
                </a:extLst>
              </p:cNvPr>
              <p:cNvGrpSpPr/>
              <p:nvPr/>
            </p:nvGrpSpPr>
            <p:grpSpPr>
              <a:xfrm rot="16200000">
                <a:off x="7077784" y="3669665"/>
                <a:ext cx="450053" cy="262800"/>
                <a:chOff x="5829591" y="5059046"/>
                <a:chExt cx="809656" cy="262800"/>
              </a:xfrm>
            </p:grpSpPr>
            <p:grpSp>
              <p:nvGrpSpPr>
                <p:cNvPr id="199" name="组合 93">
                  <a:extLst>
                    <a:ext uri="{FF2B5EF4-FFF2-40B4-BE49-F238E27FC236}">
                      <a16:creationId xmlns:a16="http://schemas.microsoft.com/office/drawing/2014/main" id="{AF7F5FD3-941B-411A-A9D8-B4FEC7ED43F1}"/>
                    </a:ext>
                  </a:extLst>
                </p:cNvPr>
                <p:cNvGrpSpPr/>
                <p:nvPr/>
              </p:nvGrpSpPr>
              <p:grpSpPr>
                <a:xfrm>
                  <a:off x="5934173" y="5059046"/>
                  <a:ext cx="478800" cy="262800"/>
                  <a:chOff x="8794749" y="7608552"/>
                  <a:chExt cx="1538296" cy="543300"/>
                </a:xfrm>
              </p:grpSpPr>
              <p:sp>
                <p:nvSpPr>
                  <p:cNvPr id="202" name="Rectangle 3">
                    <a:extLst>
                      <a:ext uri="{FF2B5EF4-FFF2-40B4-BE49-F238E27FC236}">
                        <a16:creationId xmlns:a16="http://schemas.microsoft.com/office/drawing/2014/main" id="{43608EE6-7EC3-44EC-ADFC-2FCDA87DE7A5}"/>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3" name="Rectangle 3">
                    <a:extLst>
                      <a:ext uri="{FF2B5EF4-FFF2-40B4-BE49-F238E27FC236}">
                        <a16:creationId xmlns:a16="http://schemas.microsoft.com/office/drawing/2014/main" id="{82BCF129-90F9-4635-9048-9BB3587FCEEC}"/>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04" name="直接连接符 97">
                    <a:extLst>
                      <a:ext uri="{FF2B5EF4-FFF2-40B4-BE49-F238E27FC236}">
                        <a16:creationId xmlns:a16="http://schemas.microsoft.com/office/drawing/2014/main" id="{FB5F7DF3-EC11-47AF-AF68-CC4AF00EECF1}"/>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205" name="直接连接符 98">
                    <a:extLst>
                      <a:ext uri="{FF2B5EF4-FFF2-40B4-BE49-F238E27FC236}">
                        <a16:creationId xmlns:a16="http://schemas.microsoft.com/office/drawing/2014/main" id="{9871603D-3B46-4BD0-9529-84044C7B1F6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200" name="箭头: 右 199">
                  <a:extLst>
                    <a:ext uri="{FF2B5EF4-FFF2-40B4-BE49-F238E27FC236}">
                      <a16:creationId xmlns:a16="http://schemas.microsoft.com/office/drawing/2014/main" id="{C29F95D2-4EC7-4471-BB42-8CAE3B4268BA}"/>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1" name="箭头: 右 200">
                  <a:extLst>
                    <a:ext uri="{FF2B5EF4-FFF2-40B4-BE49-F238E27FC236}">
                      <a16:creationId xmlns:a16="http://schemas.microsoft.com/office/drawing/2014/main" id="{96D8A8CE-E82A-46B3-8C12-9A80B8652602}"/>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5" name="组合 184">
                <a:extLst>
                  <a:ext uri="{FF2B5EF4-FFF2-40B4-BE49-F238E27FC236}">
                    <a16:creationId xmlns:a16="http://schemas.microsoft.com/office/drawing/2014/main" id="{2699348D-D105-419B-997B-1F3EDBD7BDC4}"/>
                  </a:ext>
                </a:extLst>
              </p:cNvPr>
              <p:cNvGrpSpPr/>
              <p:nvPr/>
            </p:nvGrpSpPr>
            <p:grpSpPr>
              <a:xfrm rot="5400000">
                <a:off x="7603382" y="3667986"/>
                <a:ext cx="450053" cy="262800"/>
                <a:chOff x="5829591" y="5059046"/>
                <a:chExt cx="809656" cy="262800"/>
              </a:xfrm>
            </p:grpSpPr>
            <p:grpSp>
              <p:nvGrpSpPr>
                <p:cNvPr id="192" name="组合 93">
                  <a:extLst>
                    <a:ext uri="{FF2B5EF4-FFF2-40B4-BE49-F238E27FC236}">
                      <a16:creationId xmlns:a16="http://schemas.microsoft.com/office/drawing/2014/main" id="{28979F14-33E3-4970-B85B-C7F8AE4217C7}"/>
                    </a:ext>
                  </a:extLst>
                </p:cNvPr>
                <p:cNvGrpSpPr/>
                <p:nvPr/>
              </p:nvGrpSpPr>
              <p:grpSpPr>
                <a:xfrm>
                  <a:off x="5934173" y="5059046"/>
                  <a:ext cx="478800" cy="262800"/>
                  <a:chOff x="8794749" y="7608552"/>
                  <a:chExt cx="1538296" cy="543300"/>
                </a:xfrm>
              </p:grpSpPr>
              <p:sp>
                <p:nvSpPr>
                  <p:cNvPr id="195" name="Rectangle 3">
                    <a:extLst>
                      <a:ext uri="{FF2B5EF4-FFF2-40B4-BE49-F238E27FC236}">
                        <a16:creationId xmlns:a16="http://schemas.microsoft.com/office/drawing/2014/main" id="{5ECC0B18-6D7F-42ED-A00A-1FA265856584}"/>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Rectangle 3">
                    <a:extLst>
                      <a:ext uri="{FF2B5EF4-FFF2-40B4-BE49-F238E27FC236}">
                        <a16:creationId xmlns:a16="http://schemas.microsoft.com/office/drawing/2014/main" id="{DFE3FED0-5B32-435C-AE5F-33E2F678AC7A}"/>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7" name="直接连接符 97">
                    <a:extLst>
                      <a:ext uri="{FF2B5EF4-FFF2-40B4-BE49-F238E27FC236}">
                        <a16:creationId xmlns:a16="http://schemas.microsoft.com/office/drawing/2014/main" id="{C3126835-D94C-41C4-AEE2-97B40F2E4BE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8" name="直接连接符 98">
                    <a:extLst>
                      <a:ext uri="{FF2B5EF4-FFF2-40B4-BE49-F238E27FC236}">
                        <a16:creationId xmlns:a16="http://schemas.microsoft.com/office/drawing/2014/main" id="{28A01ECC-CA4E-4226-A778-95C498E66EC5}"/>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3" name="箭头: 右 192">
                  <a:extLst>
                    <a:ext uri="{FF2B5EF4-FFF2-40B4-BE49-F238E27FC236}">
                      <a16:creationId xmlns:a16="http://schemas.microsoft.com/office/drawing/2014/main" id="{C113D593-0557-45B2-A956-04FF95624EC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4" name="箭头: 右 193">
                  <a:extLst>
                    <a:ext uri="{FF2B5EF4-FFF2-40B4-BE49-F238E27FC236}">
                      <a16:creationId xmlns:a16="http://schemas.microsoft.com/office/drawing/2014/main" id="{45D937C7-1E0E-4F3C-8DEE-E213F6F5A2E8}"/>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87" name="箭头: 上下 186">
                <a:extLst>
                  <a:ext uri="{FF2B5EF4-FFF2-40B4-BE49-F238E27FC236}">
                    <a16:creationId xmlns:a16="http://schemas.microsoft.com/office/drawing/2014/main" id="{0B29BB74-9921-42D2-BDE5-B9B2CE387366}"/>
                  </a:ext>
                </a:extLst>
              </p:cNvPr>
              <p:cNvSpPr/>
              <p:nvPr/>
            </p:nvSpPr>
            <p:spPr>
              <a:xfrm>
                <a:off x="6093355" y="3005948"/>
                <a:ext cx="170488" cy="22674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8" name="箭头: 上下 187">
                <a:extLst>
                  <a:ext uri="{FF2B5EF4-FFF2-40B4-BE49-F238E27FC236}">
                    <a16:creationId xmlns:a16="http://schemas.microsoft.com/office/drawing/2014/main" id="{9B36B05F-6EAF-49AC-A863-B330581516FF}"/>
                  </a:ext>
                </a:extLst>
              </p:cNvPr>
              <p:cNvSpPr/>
              <p:nvPr/>
            </p:nvSpPr>
            <p:spPr>
              <a:xfrm>
                <a:off x="7480891" y="3005948"/>
                <a:ext cx="170488" cy="231918"/>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90" name="箭头: 上下 189">
                <a:extLst>
                  <a:ext uri="{FF2B5EF4-FFF2-40B4-BE49-F238E27FC236}">
                    <a16:creationId xmlns:a16="http://schemas.microsoft.com/office/drawing/2014/main" id="{4424EF95-C1A8-4D8C-8147-856764748524}"/>
                  </a:ext>
                </a:extLst>
              </p:cNvPr>
              <p:cNvSpPr/>
              <p:nvPr/>
            </p:nvSpPr>
            <p:spPr>
              <a:xfrm>
                <a:off x="5274432" y="3005949"/>
                <a:ext cx="170488" cy="1025605"/>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99" name="组合 98">
              <a:extLst>
                <a:ext uri="{FF2B5EF4-FFF2-40B4-BE49-F238E27FC236}">
                  <a16:creationId xmlns:a16="http://schemas.microsoft.com/office/drawing/2014/main" id="{A27B7A71-D071-493E-8E55-61FE79186C76}"/>
                </a:ext>
              </a:extLst>
            </p:cNvPr>
            <p:cNvGrpSpPr/>
            <p:nvPr/>
          </p:nvGrpSpPr>
          <p:grpSpPr>
            <a:xfrm>
              <a:off x="8757755" y="2857522"/>
              <a:ext cx="3038809" cy="1417548"/>
              <a:chOff x="5176837" y="3005948"/>
              <a:chExt cx="3038809" cy="1417548"/>
            </a:xfrm>
          </p:grpSpPr>
          <p:sp>
            <p:nvSpPr>
              <p:cNvPr id="100" name="Rounded Rectangle 109">
                <a:extLst>
                  <a:ext uri="{FF2B5EF4-FFF2-40B4-BE49-F238E27FC236}">
                    <a16:creationId xmlns:a16="http://schemas.microsoft.com/office/drawing/2014/main" id="{5B43B6FD-E531-44BF-9040-5AB780D7A089}"/>
                  </a:ext>
                </a:extLst>
              </p:cNvPr>
              <p:cNvSpPr>
                <a:spLocks noChangeAspect="1"/>
              </p:cNvSpPr>
              <p:nvPr/>
            </p:nvSpPr>
            <p:spPr>
              <a:xfrm>
                <a:off x="5520292" y="3245156"/>
                <a:ext cx="1316615"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6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43C0C"/>
                    </a:solidFill>
                    <a:effectLst/>
                    <a:uLnTx/>
                    <a:uFillTx/>
                    <a:ea typeface="+mn-ea"/>
                    <a:cs typeface="+mn-cs"/>
                  </a:rPr>
                  <a:t>Fetcher</a:t>
                </a:r>
              </a:p>
            </p:txBody>
          </p:sp>
          <p:sp>
            <p:nvSpPr>
              <p:cNvPr id="101" name="Rectangle 107">
                <a:extLst>
                  <a:ext uri="{FF2B5EF4-FFF2-40B4-BE49-F238E27FC236}">
                    <a16:creationId xmlns:a16="http://schemas.microsoft.com/office/drawing/2014/main" id="{D1C778C9-B6B9-4C3C-B9F3-9D38C0B754AD}"/>
                  </a:ext>
                </a:extLst>
              </p:cNvPr>
              <p:cNvSpPr/>
              <p:nvPr/>
            </p:nvSpPr>
            <p:spPr>
              <a:xfrm>
                <a:off x="5176837" y="4031555"/>
                <a:ext cx="303880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102" name="组合 101">
                <a:extLst>
                  <a:ext uri="{FF2B5EF4-FFF2-40B4-BE49-F238E27FC236}">
                    <a16:creationId xmlns:a16="http://schemas.microsoft.com/office/drawing/2014/main" id="{F20FD7D8-A98A-4974-BF80-D1765E9C4B50}"/>
                  </a:ext>
                </a:extLst>
              </p:cNvPr>
              <p:cNvGrpSpPr/>
              <p:nvPr/>
            </p:nvGrpSpPr>
            <p:grpSpPr>
              <a:xfrm rot="16200000">
                <a:off x="5647194" y="3665604"/>
                <a:ext cx="450053" cy="262800"/>
                <a:chOff x="5829591" y="5059046"/>
                <a:chExt cx="809656" cy="262800"/>
              </a:xfrm>
            </p:grpSpPr>
            <p:grpSp>
              <p:nvGrpSpPr>
                <p:cNvPr id="131" name="组合 93">
                  <a:extLst>
                    <a:ext uri="{FF2B5EF4-FFF2-40B4-BE49-F238E27FC236}">
                      <a16:creationId xmlns:a16="http://schemas.microsoft.com/office/drawing/2014/main" id="{A09B2A72-0552-4780-BD65-4D5906A6447F}"/>
                    </a:ext>
                  </a:extLst>
                </p:cNvPr>
                <p:cNvGrpSpPr/>
                <p:nvPr/>
              </p:nvGrpSpPr>
              <p:grpSpPr>
                <a:xfrm>
                  <a:off x="5934173" y="5059046"/>
                  <a:ext cx="478800" cy="262800"/>
                  <a:chOff x="8794749" y="7608552"/>
                  <a:chExt cx="1538296" cy="543300"/>
                </a:xfrm>
              </p:grpSpPr>
              <p:sp>
                <p:nvSpPr>
                  <p:cNvPr id="134" name="Rectangle 3">
                    <a:extLst>
                      <a:ext uri="{FF2B5EF4-FFF2-40B4-BE49-F238E27FC236}">
                        <a16:creationId xmlns:a16="http://schemas.microsoft.com/office/drawing/2014/main" id="{0456930B-F172-46C2-8A23-595E05A44AA9}"/>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8" name="Rectangle 3">
                    <a:extLst>
                      <a:ext uri="{FF2B5EF4-FFF2-40B4-BE49-F238E27FC236}">
                        <a16:creationId xmlns:a16="http://schemas.microsoft.com/office/drawing/2014/main" id="{5FAFC112-B305-4D07-96DA-7B9FC953B56A}"/>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直接连接符 97">
                    <a:extLst>
                      <a:ext uri="{FF2B5EF4-FFF2-40B4-BE49-F238E27FC236}">
                        <a16:creationId xmlns:a16="http://schemas.microsoft.com/office/drawing/2014/main" id="{A900310D-FD30-4CDB-A42A-54FE3595A17B}"/>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41" name="直接连接符 98">
                    <a:extLst>
                      <a:ext uri="{FF2B5EF4-FFF2-40B4-BE49-F238E27FC236}">
                        <a16:creationId xmlns:a16="http://schemas.microsoft.com/office/drawing/2014/main" id="{B57ADBE9-13F5-425B-AECC-36FB4A5650CF}"/>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32" name="箭头: 右 131">
                  <a:extLst>
                    <a:ext uri="{FF2B5EF4-FFF2-40B4-BE49-F238E27FC236}">
                      <a16:creationId xmlns:a16="http://schemas.microsoft.com/office/drawing/2014/main" id="{6A5C148F-2D4B-4AB1-931D-41294F551B78}"/>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箭头: 右 132">
                  <a:extLst>
                    <a:ext uri="{FF2B5EF4-FFF2-40B4-BE49-F238E27FC236}">
                      <a16:creationId xmlns:a16="http://schemas.microsoft.com/office/drawing/2014/main" id="{9CC205BB-0225-400B-AA01-80494D5CAC97}"/>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3" name="组合 102">
                <a:extLst>
                  <a:ext uri="{FF2B5EF4-FFF2-40B4-BE49-F238E27FC236}">
                    <a16:creationId xmlns:a16="http://schemas.microsoft.com/office/drawing/2014/main" id="{0986976E-8CD1-4C74-906F-CE0E3AA17A40}"/>
                  </a:ext>
                </a:extLst>
              </p:cNvPr>
              <p:cNvGrpSpPr/>
              <p:nvPr/>
            </p:nvGrpSpPr>
            <p:grpSpPr>
              <a:xfrm rot="5400000">
                <a:off x="6267467" y="3677319"/>
                <a:ext cx="450053" cy="262805"/>
                <a:chOff x="5829591" y="5059041"/>
                <a:chExt cx="809656" cy="262805"/>
              </a:xfrm>
            </p:grpSpPr>
            <p:grpSp>
              <p:nvGrpSpPr>
                <p:cNvPr id="124" name="组合 93">
                  <a:extLst>
                    <a:ext uri="{FF2B5EF4-FFF2-40B4-BE49-F238E27FC236}">
                      <a16:creationId xmlns:a16="http://schemas.microsoft.com/office/drawing/2014/main" id="{CDDC17D2-2813-4EDE-AC65-6BE39695C3EC}"/>
                    </a:ext>
                  </a:extLst>
                </p:cNvPr>
                <p:cNvGrpSpPr/>
                <p:nvPr/>
              </p:nvGrpSpPr>
              <p:grpSpPr>
                <a:xfrm>
                  <a:off x="5934176" y="5059041"/>
                  <a:ext cx="478798" cy="262805"/>
                  <a:chOff x="8794749" y="7608552"/>
                  <a:chExt cx="1538288" cy="543311"/>
                </a:xfrm>
              </p:grpSpPr>
              <p:sp>
                <p:nvSpPr>
                  <p:cNvPr id="127" name="Rectangle 3">
                    <a:extLst>
                      <a:ext uri="{FF2B5EF4-FFF2-40B4-BE49-F238E27FC236}">
                        <a16:creationId xmlns:a16="http://schemas.microsoft.com/office/drawing/2014/main" id="{C7CC6C06-9FF5-46C3-BC31-F620E9C4BB73}"/>
                      </a:ext>
                    </a:extLst>
                  </p:cNvPr>
                  <p:cNvSpPr>
                    <a:spLocks/>
                  </p:cNvSpPr>
                  <p:nvPr/>
                </p:nvSpPr>
                <p:spPr>
                  <a:xfrm>
                    <a:off x="9246445" y="7608558"/>
                    <a:ext cx="543302"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Rectangle 3">
                    <a:extLst>
                      <a:ext uri="{FF2B5EF4-FFF2-40B4-BE49-F238E27FC236}">
                        <a16:creationId xmlns:a16="http://schemas.microsoft.com/office/drawing/2014/main" id="{EF4DCB82-2C43-4809-8BC3-963244D3E28E}"/>
                      </a:ext>
                    </a:extLst>
                  </p:cNvPr>
                  <p:cNvSpPr>
                    <a:spLocks/>
                  </p:cNvSpPr>
                  <p:nvPr/>
                </p:nvSpPr>
                <p:spPr>
                  <a:xfrm>
                    <a:off x="9789741" y="7608562"/>
                    <a:ext cx="543296" cy="543301"/>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9" name="直接连接符 97">
                    <a:extLst>
                      <a:ext uri="{FF2B5EF4-FFF2-40B4-BE49-F238E27FC236}">
                        <a16:creationId xmlns:a16="http://schemas.microsoft.com/office/drawing/2014/main" id="{4730CEEA-AF23-4D7D-8DC7-F34C22EF94F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30" name="直接连接符 98">
                    <a:extLst>
                      <a:ext uri="{FF2B5EF4-FFF2-40B4-BE49-F238E27FC236}">
                        <a16:creationId xmlns:a16="http://schemas.microsoft.com/office/drawing/2014/main" id="{9B6BEF13-C988-4BFC-924E-B0CB5FBF694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25" name="箭头: 右 124">
                  <a:extLst>
                    <a:ext uri="{FF2B5EF4-FFF2-40B4-BE49-F238E27FC236}">
                      <a16:creationId xmlns:a16="http://schemas.microsoft.com/office/drawing/2014/main" id="{0A4A5F47-F882-45B8-BAF0-BA123A3E9DD3}"/>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6" name="箭头: 右 125">
                  <a:extLst>
                    <a:ext uri="{FF2B5EF4-FFF2-40B4-BE49-F238E27FC236}">
                      <a16:creationId xmlns:a16="http://schemas.microsoft.com/office/drawing/2014/main" id="{E2289788-B927-4204-8416-FF73D712096F}"/>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4" name="Rounded Rectangle 109">
                <a:extLst>
                  <a:ext uri="{FF2B5EF4-FFF2-40B4-BE49-F238E27FC236}">
                    <a16:creationId xmlns:a16="http://schemas.microsoft.com/office/drawing/2014/main" id="{4FB7F4F8-C9F4-40EC-A35E-5D1F8DF6B0BE}"/>
                  </a:ext>
                </a:extLst>
              </p:cNvPr>
              <p:cNvSpPr>
                <a:spLocks noChangeAspect="1"/>
              </p:cNvSpPr>
              <p:nvPr/>
            </p:nvSpPr>
            <p:spPr>
              <a:xfrm>
                <a:off x="6905759" y="3245156"/>
                <a:ext cx="1309887" cy="338104"/>
              </a:xfrm>
              <a:prstGeom prst="roundRect">
                <a:avLst>
                  <a:gd name="adj" fmla="val 0"/>
                </a:avLst>
              </a:prstGeom>
              <a:solidFill>
                <a:srgbClr val="ED7D31">
                  <a:lumMod val="40000"/>
                  <a:lumOff val="60000"/>
                </a:srgbClr>
              </a:solidFill>
              <a:ln w="19050" cap="flat" cmpd="sng" algn="ctr">
                <a:solidFill>
                  <a:srgbClr val="ED7D31">
                    <a:lumMod val="75000"/>
                  </a:srgbClr>
                </a:solidFill>
                <a:prstDash val="solid"/>
                <a:miter lim="800000"/>
              </a:ln>
              <a:effectLst/>
            </p:spPr>
            <p:txBody>
              <a:bodyPr lIns="0" rIns="0" rtlCol="0" anchor="b"/>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D7D31">
                        <a:lumMod val="50000"/>
                      </a:srgbClr>
                    </a:solidFill>
                    <a:effectLst/>
                    <a:uLnTx/>
                    <a:uFillTx/>
                    <a:ea typeface="+mn-ea"/>
                    <a:cs typeface="+mn-cs"/>
                  </a:rPr>
                  <a:t>Compressor</a:t>
                </a:r>
              </a:p>
            </p:txBody>
          </p:sp>
          <p:grpSp>
            <p:nvGrpSpPr>
              <p:cNvPr id="105" name="组合 104">
                <a:extLst>
                  <a:ext uri="{FF2B5EF4-FFF2-40B4-BE49-F238E27FC236}">
                    <a16:creationId xmlns:a16="http://schemas.microsoft.com/office/drawing/2014/main" id="{B86EE4A4-2FA1-48F2-BD12-9A64BD0953B7}"/>
                  </a:ext>
                </a:extLst>
              </p:cNvPr>
              <p:cNvGrpSpPr/>
              <p:nvPr/>
            </p:nvGrpSpPr>
            <p:grpSpPr>
              <a:xfrm rot="16200000">
                <a:off x="7077784" y="3669665"/>
                <a:ext cx="450053" cy="262800"/>
                <a:chOff x="5829591" y="5059046"/>
                <a:chExt cx="809656" cy="262800"/>
              </a:xfrm>
            </p:grpSpPr>
            <p:grpSp>
              <p:nvGrpSpPr>
                <p:cNvPr id="117" name="组合 93">
                  <a:extLst>
                    <a:ext uri="{FF2B5EF4-FFF2-40B4-BE49-F238E27FC236}">
                      <a16:creationId xmlns:a16="http://schemas.microsoft.com/office/drawing/2014/main" id="{4DF183A9-5EAD-4470-AE5C-A26B8DA4CC23}"/>
                    </a:ext>
                  </a:extLst>
                </p:cNvPr>
                <p:cNvGrpSpPr/>
                <p:nvPr/>
              </p:nvGrpSpPr>
              <p:grpSpPr>
                <a:xfrm>
                  <a:off x="5934173" y="5059046"/>
                  <a:ext cx="478800" cy="262800"/>
                  <a:chOff x="8794749" y="7608552"/>
                  <a:chExt cx="1538296" cy="543300"/>
                </a:xfrm>
              </p:grpSpPr>
              <p:sp>
                <p:nvSpPr>
                  <p:cNvPr id="120" name="Rectangle 3">
                    <a:extLst>
                      <a:ext uri="{FF2B5EF4-FFF2-40B4-BE49-F238E27FC236}">
                        <a16:creationId xmlns:a16="http://schemas.microsoft.com/office/drawing/2014/main" id="{88E9B7EE-0340-49AE-B360-96D0B3308267}"/>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Rectangle 3">
                    <a:extLst>
                      <a:ext uri="{FF2B5EF4-FFF2-40B4-BE49-F238E27FC236}">
                        <a16:creationId xmlns:a16="http://schemas.microsoft.com/office/drawing/2014/main" id="{1C81E554-6269-46B8-88AA-21C619852937}"/>
                      </a:ext>
                    </a:extLst>
                  </p:cNvPr>
                  <p:cNvSpPr>
                    <a:spLocks/>
                  </p:cNvSpPr>
                  <p:nvPr/>
                </p:nvSpPr>
                <p:spPr>
                  <a:xfrm>
                    <a:off x="9789746" y="7608552"/>
                    <a:ext cx="543299" cy="543299"/>
                  </a:xfrm>
                  <a:prstGeom prst="rect">
                    <a:avLst/>
                  </a:prstGeom>
                  <a:solidFill>
                    <a:srgbClr val="FFC000">
                      <a:lumMod val="60000"/>
                      <a:lumOff val="4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2" name="直接连接符 97">
                    <a:extLst>
                      <a:ext uri="{FF2B5EF4-FFF2-40B4-BE49-F238E27FC236}">
                        <a16:creationId xmlns:a16="http://schemas.microsoft.com/office/drawing/2014/main" id="{B9CEFADE-EE9E-4FD5-8F3B-AADE84CE70F6}"/>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23" name="直接连接符 98">
                    <a:extLst>
                      <a:ext uri="{FF2B5EF4-FFF2-40B4-BE49-F238E27FC236}">
                        <a16:creationId xmlns:a16="http://schemas.microsoft.com/office/drawing/2014/main" id="{F40DB334-58DB-44E0-8CD9-464F48868B2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18" name="箭头: 右 117">
                  <a:extLst>
                    <a:ext uri="{FF2B5EF4-FFF2-40B4-BE49-F238E27FC236}">
                      <a16:creationId xmlns:a16="http://schemas.microsoft.com/office/drawing/2014/main" id="{1D4E3999-7059-4A18-AD2F-1BE287F90DA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箭头: 右 118">
                  <a:extLst>
                    <a:ext uri="{FF2B5EF4-FFF2-40B4-BE49-F238E27FC236}">
                      <a16:creationId xmlns:a16="http://schemas.microsoft.com/office/drawing/2014/main" id="{DBC4218D-A297-4A89-BE27-DA732699AFAA}"/>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06" name="组合 105">
                <a:extLst>
                  <a:ext uri="{FF2B5EF4-FFF2-40B4-BE49-F238E27FC236}">
                    <a16:creationId xmlns:a16="http://schemas.microsoft.com/office/drawing/2014/main" id="{5E4339BF-972A-487E-82D9-996192AF19B1}"/>
                  </a:ext>
                </a:extLst>
              </p:cNvPr>
              <p:cNvGrpSpPr/>
              <p:nvPr/>
            </p:nvGrpSpPr>
            <p:grpSpPr>
              <a:xfrm rot="5400000">
                <a:off x="7603382" y="3667986"/>
                <a:ext cx="450053" cy="262800"/>
                <a:chOff x="5829591" y="5059046"/>
                <a:chExt cx="809656" cy="262800"/>
              </a:xfrm>
            </p:grpSpPr>
            <p:grpSp>
              <p:nvGrpSpPr>
                <p:cNvPr id="110" name="组合 93">
                  <a:extLst>
                    <a:ext uri="{FF2B5EF4-FFF2-40B4-BE49-F238E27FC236}">
                      <a16:creationId xmlns:a16="http://schemas.microsoft.com/office/drawing/2014/main" id="{CFF3E001-4C89-46E1-B8C1-FB98F5DB791A}"/>
                    </a:ext>
                  </a:extLst>
                </p:cNvPr>
                <p:cNvGrpSpPr/>
                <p:nvPr/>
              </p:nvGrpSpPr>
              <p:grpSpPr>
                <a:xfrm>
                  <a:off x="5934173" y="5059046"/>
                  <a:ext cx="478800" cy="262800"/>
                  <a:chOff x="8794749" y="7608552"/>
                  <a:chExt cx="1538296" cy="543300"/>
                </a:xfrm>
              </p:grpSpPr>
              <p:sp>
                <p:nvSpPr>
                  <p:cNvPr id="113" name="Rectangle 3">
                    <a:extLst>
                      <a:ext uri="{FF2B5EF4-FFF2-40B4-BE49-F238E27FC236}">
                        <a16:creationId xmlns:a16="http://schemas.microsoft.com/office/drawing/2014/main" id="{A7BB79E7-5FAE-4A74-972E-286E02E95759}"/>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Rectangle 3">
                    <a:extLst>
                      <a:ext uri="{FF2B5EF4-FFF2-40B4-BE49-F238E27FC236}">
                        <a16:creationId xmlns:a16="http://schemas.microsoft.com/office/drawing/2014/main" id="{0D796A47-4E40-4209-AC41-7FCF5373052F}"/>
                      </a:ext>
                    </a:extLst>
                  </p:cNvPr>
                  <p:cNvSpPr>
                    <a:spLocks/>
                  </p:cNvSpPr>
                  <p:nvPr/>
                </p:nvSpPr>
                <p:spPr>
                  <a:xfrm>
                    <a:off x="9789746" y="7608552"/>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直接连接符 97">
                    <a:extLst>
                      <a:ext uri="{FF2B5EF4-FFF2-40B4-BE49-F238E27FC236}">
                        <a16:creationId xmlns:a16="http://schemas.microsoft.com/office/drawing/2014/main" id="{691EFADF-6A53-4447-A2A3-64219BE1AD64}"/>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16" name="直接连接符 98">
                    <a:extLst>
                      <a:ext uri="{FF2B5EF4-FFF2-40B4-BE49-F238E27FC236}">
                        <a16:creationId xmlns:a16="http://schemas.microsoft.com/office/drawing/2014/main" id="{3E323CA3-538B-4A8B-8053-A9E864BFBA7D}"/>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11" name="箭头: 右 110">
                  <a:extLst>
                    <a:ext uri="{FF2B5EF4-FFF2-40B4-BE49-F238E27FC236}">
                      <a16:creationId xmlns:a16="http://schemas.microsoft.com/office/drawing/2014/main" id="{182D4695-F0A5-4AF9-A224-28E5E0B4F89C}"/>
                    </a:ext>
                  </a:extLst>
                </p:cNvPr>
                <p:cNvSpPr/>
                <p:nvPr/>
              </p:nvSpPr>
              <p:spPr>
                <a:xfrm>
                  <a:off x="5829591" y="5105202"/>
                  <a:ext cx="202176"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2" name="箭头: 右 111">
                  <a:extLst>
                    <a:ext uri="{FF2B5EF4-FFF2-40B4-BE49-F238E27FC236}">
                      <a16:creationId xmlns:a16="http://schemas.microsoft.com/office/drawing/2014/main" id="{E9C52C03-FF6F-4777-9C98-E34C72C02AC0}"/>
                    </a:ext>
                  </a:extLst>
                </p:cNvPr>
                <p:cNvSpPr/>
                <p:nvPr/>
              </p:nvSpPr>
              <p:spPr>
                <a:xfrm>
                  <a:off x="6434470" y="5105201"/>
                  <a:ext cx="20477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7" name="箭头: 上下 106">
                <a:extLst>
                  <a:ext uri="{FF2B5EF4-FFF2-40B4-BE49-F238E27FC236}">
                    <a16:creationId xmlns:a16="http://schemas.microsoft.com/office/drawing/2014/main" id="{0E661152-AA9E-4876-9E2C-780CB5080DDC}"/>
                  </a:ext>
                </a:extLst>
              </p:cNvPr>
              <p:cNvSpPr/>
              <p:nvPr/>
            </p:nvSpPr>
            <p:spPr>
              <a:xfrm>
                <a:off x="6093355" y="3005948"/>
                <a:ext cx="170488" cy="22674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8" name="箭头: 上下 107">
                <a:extLst>
                  <a:ext uri="{FF2B5EF4-FFF2-40B4-BE49-F238E27FC236}">
                    <a16:creationId xmlns:a16="http://schemas.microsoft.com/office/drawing/2014/main" id="{7EBFC96A-0119-49BC-9FB2-DA096397D78B}"/>
                  </a:ext>
                </a:extLst>
              </p:cNvPr>
              <p:cNvSpPr/>
              <p:nvPr/>
            </p:nvSpPr>
            <p:spPr>
              <a:xfrm>
                <a:off x="7480891" y="3005948"/>
                <a:ext cx="170488" cy="231918"/>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9" name="箭头: 上下 108">
                <a:extLst>
                  <a:ext uri="{FF2B5EF4-FFF2-40B4-BE49-F238E27FC236}">
                    <a16:creationId xmlns:a16="http://schemas.microsoft.com/office/drawing/2014/main" id="{3BBA534C-795B-486B-B5A6-476AF15EA9DE}"/>
                  </a:ext>
                </a:extLst>
              </p:cNvPr>
              <p:cNvSpPr/>
              <p:nvPr/>
            </p:nvSpPr>
            <p:spPr>
              <a:xfrm>
                <a:off x="5274432" y="3005949"/>
                <a:ext cx="170488" cy="1025605"/>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142" name="Rectangle 105">
              <a:extLst>
                <a:ext uri="{FF2B5EF4-FFF2-40B4-BE49-F238E27FC236}">
                  <a16:creationId xmlns:a16="http://schemas.microsoft.com/office/drawing/2014/main" id="{B7FED598-46E3-44CC-B29A-D26BCEEF14AB}"/>
                </a:ext>
              </a:extLst>
            </p:cNvPr>
            <p:cNvSpPr/>
            <p:nvPr/>
          </p:nvSpPr>
          <p:spPr>
            <a:xfrm>
              <a:off x="5264659" y="1813566"/>
              <a:ext cx="2950983" cy="257769"/>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latin typeface="+mj-lt"/>
                  <a:ea typeface="+mn-ea"/>
                  <a:cs typeface="+mn-cs"/>
                </a:rPr>
                <a:t>L2</a:t>
              </a:r>
            </a:p>
          </p:txBody>
        </p:sp>
        <p:sp>
          <p:nvSpPr>
            <p:cNvPr id="145" name="Rectangle 105">
              <a:extLst>
                <a:ext uri="{FF2B5EF4-FFF2-40B4-BE49-F238E27FC236}">
                  <a16:creationId xmlns:a16="http://schemas.microsoft.com/office/drawing/2014/main" id="{E6194DEB-6D08-4A4C-A860-A0E3AEFE6EF8}"/>
                </a:ext>
              </a:extLst>
            </p:cNvPr>
            <p:cNvSpPr/>
            <p:nvPr/>
          </p:nvSpPr>
          <p:spPr>
            <a:xfrm>
              <a:off x="8757755" y="1813565"/>
              <a:ext cx="2950983" cy="257769"/>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latin typeface="+mj-lt"/>
                  <a:ea typeface="+mn-ea"/>
                  <a:cs typeface="+mn-cs"/>
                </a:rPr>
                <a:t>L2</a:t>
              </a:r>
            </a:p>
          </p:txBody>
        </p:sp>
        <p:sp>
          <p:nvSpPr>
            <p:cNvPr id="146" name="Rectangle 105">
              <a:extLst>
                <a:ext uri="{FF2B5EF4-FFF2-40B4-BE49-F238E27FC236}">
                  <a16:creationId xmlns:a16="http://schemas.microsoft.com/office/drawing/2014/main" id="{C706E554-E4FD-4D1B-A756-527D9BB6FF81}"/>
                </a:ext>
              </a:extLst>
            </p:cNvPr>
            <p:cNvSpPr/>
            <p:nvPr/>
          </p:nvSpPr>
          <p:spPr>
            <a:xfrm>
              <a:off x="5264659" y="2125142"/>
              <a:ext cx="2950983" cy="257769"/>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latin typeface="+mj-lt"/>
                  <a:ea typeface="+mn-ea"/>
                  <a:cs typeface="+mn-cs"/>
                </a:rPr>
                <a:t>L1</a:t>
              </a:r>
            </a:p>
          </p:txBody>
        </p:sp>
        <p:sp>
          <p:nvSpPr>
            <p:cNvPr id="147" name="Rectangle 105">
              <a:extLst>
                <a:ext uri="{FF2B5EF4-FFF2-40B4-BE49-F238E27FC236}">
                  <a16:creationId xmlns:a16="http://schemas.microsoft.com/office/drawing/2014/main" id="{09827799-CDED-4554-A265-9448924F8350}"/>
                </a:ext>
              </a:extLst>
            </p:cNvPr>
            <p:cNvSpPr/>
            <p:nvPr/>
          </p:nvSpPr>
          <p:spPr>
            <a:xfrm>
              <a:off x="8757754" y="2125141"/>
              <a:ext cx="2950983" cy="257769"/>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AD47">
                      <a:lumMod val="50000"/>
                    </a:srgbClr>
                  </a:solidFill>
                  <a:effectLst/>
                  <a:uLnTx/>
                  <a:uFillTx/>
                  <a:latin typeface="+mj-lt"/>
                  <a:ea typeface="+mn-ea"/>
                  <a:cs typeface="+mn-cs"/>
                </a:rPr>
                <a:t>L1</a:t>
              </a:r>
            </a:p>
          </p:txBody>
        </p:sp>
      </p:grpSp>
      <p:sp>
        <p:nvSpPr>
          <p:cNvPr id="220" name="Rectangle 3">
            <a:extLst>
              <a:ext uri="{FF2B5EF4-FFF2-40B4-BE49-F238E27FC236}">
                <a16:creationId xmlns:a16="http://schemas.microsoft.com/office/drawing/2014/main" id="{F009E419-BAD2-47D8-8E87-101DF4FFA1BB}"/>
              </a:ext>
            </a:extLst>
          </p:cNvPr>
          <p:cNvSpPr>
            <a:spLocks/>
          </p:cNvSpPr>
          <p:nvPr/>
        </p:nvSpPr>
        <p:spPr>
          <a:xfrm>
            <a:off x="5474664" y="3097874"/>
            <a:ext cx="1316615" cy="33696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221" name="Rectangle 3">
            <a:extLst>
              <a:ext uri="{FF2B5EF4-FFF2-40B4-BE49-F238E27FC236}">
                <a16:creationId xmlns:a16="http://schemas.microsoft.com/office/drawing/2014/main" id="{EA47897F-74CB-4668-90CC-654EC5F64CB8}"/>
              </a:ext>
            </a:extLst>
          </p:cNvPr>
          <p:cNvSpPr>
            <a:spLocks/>
          </p:cNvSpPr>
          <p:nvPr/>
        </p:nvSpPr>
        <p:spPr>
          <a:xfrm>
            <a:off x="6860132" y="3093522"/>
            <a:ext cx="1316615" cy="341312"/>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48" name="Rectangle 3">
            <a:extLst>
              <a:ext uri="{FF2B5EF4-FFF2-40B4-BE49-F238E27FC236}">
                <a16:creationId xmlns:a16="http://schemas.microsoft.com/office/drawing/2014/main" id="{3F51C456-3E63-4525-B107-DEFD6A250805}"/>
              </a:ext>
            </a:extLst>
          </p:cNvPr>
          <p:cNvSpPr>
            <a:spLocks/>
          </p:cNvSpPr>
          <p:nvPr/>
        </p:nvSpPr>
        <p:spPr>
          <a:xfrm>
            <a:off x="5474663" y="3436367"/>
            <a:ext cx="2702083" cy="464985"/>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20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20"/>
                                        </p:tgtEl>
                                        <p:attrNameLst>
                                          <p:attrName>style.visibility</p:attrName>
                                        </p:attrNameLst>
                                      </p:cBhvr>
                                      <p:to>
                                        <p:strVal val="visible"/>
                                      </p:to>
                                    </p:set>
                                    <p:animEffect transition="in" filter="fade">
                                      <p:cBhvr>
                                        <p:cTn id="10" dur="500"/>
                                        <p:tgtEl>
                                          <p:spTgt spid="2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0" end="0"/>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20"/>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21"/>
                                        </p:tgtEl>
                                        <p:attrNameLst>
                                          <p:attrName>style.visibility</p:attrName>
                                        </p:attrNameLst>
                                      </p:cBhvr>
                                      <p:to>
                                        <p:strVal val="visible"/>
                                      </p:to>
                                    </p:set>
                                    <p:animEffect transition="in" filter="fade">
                                      <p:cBhvr>
                                        <p:cTn id="20" dur="500"/>
                                        <p:tgtEl>
                                          <p:spTgt spid="2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2">
                                            <p:txEl>
                                              <p:pRg st="2" end="2"/>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21"/>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0" grpId="1" animBg="1"/>
      <p:bldP spid="221" grpId="0" animBg="1"/>
      <p:bldP spid="221" grpId="1" animBg="1"/>
      <p:bldP spid="1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a:extLst>
              <a:ext uri="{FF2B5EF4-FFF2-40B4-BE49-F238E27FC236}">
                <a16:creationId xmlns:a16="http://schemas.microsoft.com/office/drawing/2014/main" id="{9194E24F-308A-4BFC-B7E1-0987FB91C248}"/>
              </a:ext>
            </a:extLst>
          </p:cNvPr>
          <p:cNvSpPr/>
          <p:nvPr/>
        </p:nvSpPr>
        <p:spPr>
          <a:xfrm>
            <a:off x="5257799" y="1617318"/>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Fetcher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lstStyle/>
          <a:p>
            <a:r>
              <a:rPr lang="en-US" dirty="0" err="1"/>
              <a:t>SpZip</a:t>
            </a:r>
            <a:r>
              <a:rPr lang="en-US" dirty="0"/>
              <a:t> fetcher microarchitecture</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7</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5103456" cy="5791195"/>
          </a:xfrm>
        </p:spPr>
        <p:txBody>
          <a:bodyPr/>
          <a:lstStyle/>
          <a:p>
            <a:r>
              <a:rPr lang="en-US" dirty="0"/>
              <a:t>Access Unit and Decompression Unit implement DCL operators</a:t>
            </a:r>
          </a:p>
          <a:p>
            <a:endParaRPr lang="en-US" dirty="0"/>
          </a:p>
          <a:p>
            <a:r>
              <a:rPr lang="en-US" dirty="0"/>
              <a:t>Scratchpad holds queues between operators</a:t>
            </a:r>
          </a:p>
          <a:p>
            <a:endParaRPr lang="en-US" dirty="0"/>
          </a:p>
          <a:p>
            <a:r>
              <a:rPr lang="en-US" dirty="0"/>
              <a:t>Queues between operators allow dataflow execution</a:t>
            </a:r>
          </a:p>
        </p:txBody>
      </p:sp>
      <p:sp>
        <p:nvSpPr>
          <p:cNvPr id="77" name="箭头: 上下 76">
            <a:extLst>
              <a:ext uri="{FF2B5EF4-FFF2-40B4-BE49-F238E27FC236}">
                <a16:creationId xmlns:a16="http://schemas.microsoft.com/office/drawing/2014/main" id="{C0330364-90D2-4C6E-ABEE-EBA34937EDA0}"/>
              </a:ext>
            </a:extLst>
          </p:cNvPr>
          <p:cNvSpPr/>
          <p:nvPr/>
        </p:nvSpPr>
        <p:spPr>
          <a:xfrm>
            <a:off x="6273681" y="1483823"/>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5" name="Rounded Rectangle 78">
            <a:extLst>
              <a:ext uri="{FF2B5EF4-FFF2-40B4-BE49-F238E27FC236}">
                <a16:creationId xmlns:a16="http://schemas.microsoft.com/office/drawing/2014/main" id="{13F8A03F-3EA9-412E-A3DB-8542C695C10E}"/>
              </a:ext>
            </a:extLst>
          </p:cNvPr>
          <p:cNvSpPr/>
          <p:nvPr/>
        </p:nvSpPr>
        <p:spPr>
          <a:xfrm>
            <a:off x="5362700" y="1752600"/>
            <a:ext cx="1992451" cy="1092358"/>
          </a:xfrm>
          <a:prstGeom prst="roundRect">
            <a:avLst/>
          </a:prstGeom>
          <a:solidFill>
            <a:srgbClr val="F3A875"/>
          </a:solidFill>
          <a:ln w="38100" cap="flat" cmpd="sng" algn="ctr">
            <a:solidFill>
              <a:srgbClr val="ED7D31">
                <a:lumMod val="50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 Unit</a:t>
            </a:r>
          </a:p>
        </p:txBody>
      </p:sp>
      <p:grpSp>
        <p:nvGrpSpPr>
          <p:cNvPr id="97" name="组合 96">
            <a:extLst>
              <a:ext uri="{FF2B5EF4-FFF2-40B4-BE49-F238E27FC236}">
                <a16:creationId xmlns:a16="http://schemas.microsoft.com/office/drawing/2014/main" id="{D3DEEC5A-2B3B-48E4-BA26-640E12504A0F}"/>
              </a:ext>
            </a:extLst>
          </p:cNvPr>
          <p:cNvGrpSpPr/>
          <p:nvPr/>
        </p:nvGrpSpPr>
        <p:grpSpPr>
          <a:xfrm>
            <a:off x="7508475" y="1752600"/>
            <a:ext cx="1992451" cy="1508027"/>
            <a:chOff x="4166524" y="5358449"/>
            <a:chExt cx="1992451" cy="1508027"/>
          </a:xfrm>
        </p:grpSpPr>
        <p:sp>
          <p:nvSpPr>
            <p:cNvPr id="67" name="Rounded Rectangle 78">
              <a:extLst>
                <a:ext uri="{FF2B5EF4-FFF2-40B4-BE49-F238E27FC236}">
                  <a16:creationId xmlns:a16="http://schemas.microsoft.com/office/drawing/2014/main" id="{D93EC411-EA7F-4736-9612-4DBF6A5FD3B5}"/>
                </a:ext>
              </a:extLst>
            </p:cNvPr>
            <p:cNvSpPr/>
            <p:nvPr/>
          </p:nvSpPr>
          <p:spPr>
            <a:xfrm>
              <a:off x="4166524" y="5358449"/>
              <a:ext cx="1992451" cy="1092358"/>
            </a:xfrm>
            <a:prstGeom prst="roundRect">
              <a:avLst/>
            </a:prstGeom>
            <a:solidFill>
              <a:srgbClr val="FFC000"/>
            </a:solidFill>
            <a:ln w="38100" cap="flat" cmpd="sng" algn="ctr">
              <a:solidFill>
                <a:srgbClr val="FFC000">
                  <a:lumMod val="75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 Unit</a:t>
              </a:r>
            </a:p>
          </p:txBody>
        </p:sp>
        <p:sp>
          <p:nvSpPr>
            <p:cNvPr id="68" name="Rounded Rectangle 78">
              <a:extLst>
                <a:ext uri="{FF2B5EF4-FFF2-40B4-BE49-F238E27FC236}">
                  <a16:creationId xmlns:a16="http://schemas.microsoft.com/office/drawing/2014/main" id="{BD4E8BE5-5654-4C98-9AE4-821D117815A2}"/>
                </a:ext>
              </a:extLst>
            </p:cNvPr>
            <p:cNvSpPr/>
            <p:nvPr/>
          </p:nvSpPr>
          <p:spPr>
            <a:xfrm>
              <a:off x="4242675"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Delta</a:t>
              </a:r>
            </a:p>
          </p:txBody>
        </p:sp>
        <p:sp>
          <p:nvSpPr>
            <p:cNvPr id="69" name="Rounded Rectangle 78">
              <a:extLst>
                <a:ext uri="{FF2B5EF4-FFF2-40B4-BE49-F238E27FC236}">
                  <a16:creationId xmlns:a16="http://schemas.microsoft.com/office/drawing/2014/main" id="{779F5853-F126-4C1A-BEDB-A43E652D348B}"/>
                </a:ext>
              </a:extLst>
            </p:cNvPr>
            <p:cNvSpPr/>
            <p:nvPr/>
          </p:nvSpPr>
          <p:spPr>
            <a:xfrm>
              <a:off x="5204000"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BPC</a:t>
              </a:r>
            </a:p>
          </p:txBody>
        </p:sp>
        <p:sp>
          <p:nvSpPr>
            <p:cNvPr id="85" name="斜纹 84">
              <a:extLst>
                <a:ext uri="{FF2B5EF4-FFF2-40B4-BE49-F238E27FC236}">
                  <a16:creationId xmlns:a16="http://schemas.microsoft.com/office/drawing/2014/main" id="{E4BE07FA-63A8-4F3B-9910-2F02E04C18E7}"/>
                </a:ext>
              </a:extLst>
            </p:cNvPr>
            <p:cNvSpPr/>
            <p:nvPr/>
          </p:nvSpPr>
          <p:spPr>
            <a:xfrm rot="13399276">
              <a:off x="4511656" y="5601745"/>
              <a:ext cx="1334091" cy="1264731"/>
            </a:xfrm>
            <a:prstGeom prst="diagStripe">
              <a:avLst>
                <a:gd name="adj" fmla="val 85726"/>
              </a:avLst>
            </a:prstGeom>
            <a:solidFill>
              <a:srgbClr val="FFE699"/>
            </a:solid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直接连接符 85">
              <a:extLst>
                <a:ext uri="{FF2B5EF4-FFF2-40B4-BE49-F238E27FC236}">
                  <a16:creationId xmlns:a16="http://schemas.microsoft.com/office/drawing/2014/main" id="{DB90369B-D96F-46DF-AD0F-7327B894C807}"/>
                </a:ext>
              </a:extLst>
            </p:cNvPr>
            <p:cNvCxnSpPr>
              <a:cxnSpLocks/>
              <a:stCxn id="68" idx="2"/>
            </p:cNvCxnSpPr>
            <p:nvPr/>
          </p:nvCxnSpPr>
          <p:spPr>
            <a:xfrm flipH="1">
              <a:off x="4682826" y="6118619"/>
              <a:ext cx="1" cy="108348"/>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C093E33-EFA6-4859-ABCF-AC7C8252C56E}"/>
                </a:ext>
              </a:extLst>
            </p:cNvPr>
            <p:cNvCxnSpPr>
              <a:cxnSpLocks/>
              <a:stCxn id="69" idx="2"/>
            </p:cNvCxnSpPr>
            <p:nvPr/>
          </p:nvCxnSpPr>
          <p:spPr>
            <a:xfrm flipH="1">
              <a:off x="5644151" y="6118619"/>
              <a:ext cx="1" cy="115491"/>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grpSp>
      <p:sp>
        <p:nvSpPr>
          <p:cNvPr id="95" name="Rectangle 105">
            <a:extLst>
              <a:ext uri="{FF2B5EF4-FFF2-40B4-BE49-F238E27FC236}">
                <a16:creationId xmlns:a16="http://schemas.microsoft.com/office/drawing/2014/main" id="{AB1DE97B-DEAC-4908-8900-CFBDCA153B26}"/>
              </a:ext>
            </a:extLst>
          </p:cNvPr>
          <p:cNvSpPr/>
          <p:nvPr/>
        </p:nvSpPr>
        <p:spPr>
          <a:xfrm>
            <a:off x="5257799" y="1081094"/>
            <a:ext cx="20973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273681" y="2531717"/>
            <a:ext cx="170488" cy="515395"/>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8257" y="277909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5257799" y="4097515"/>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sp>
        <p:nvSpPr>
          <p:cNvPr id="127" name="箭头: 右 126">
            <a:extLst>
              <a:ext uri="{FF2B5EF4-FFF2-40B4-BE49-F238E27FC236}">
                <a16:creationId xmlns:a16="http://schemas.microsoft.com/office/drawing/2014/main" id="{D31B19EE-97B7-4C30-BE02-233EC34F0192}"/>
              </a:ext>
            </a:extLst>
          </p:cNvPr>
          <p:cNvSpPr/>
          <p:nvPr/>
        </p:nvSpPr>
        <p:spPr>
          <a:xfrm rot="16200000">
            <a:off x="70186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75877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5" name="组合 4">
            <a:extLst>
              <a:ext uri="{FF2B5EF4-FFF2-40B4-BE49-F238E27FC236}">
                <a16:creationId xmlns:a16="http://schemas.microsoft.com/office/drawing/2014/main" id="{6D65003A-AC2A-49C0-BD6D-F34A4157A505}"/>
              </a:ext>
            </a:extLst>
          </p:cNvPr>
          <p:cNvGrpSpPr/>
          <p:nvPr/>
        </p:nvGrpSpPr>
        <p:grpSpPr>
          <a:xfrm>
            <a:off x="5365450" y="2962188"/>
            <a:ext cx="4858050" cy="820041"/>
            <a:chOff x="5365450" y="2962188"/>
            <a:chExt cx="4858050" cy="820041"/>
          </a:xfrm>
        </p:grpSpPr>
        <p:sp>
          <p:nvSpPr>
            <p:cNvPr id="99" name="Rounded Rectangle 110">
              <a:extLst>
                <a:ext uri="{FF2B5EF4-FFF2-40B4-BE49-F238E27FC236}">
                  <a16:creationId xmlns:a16="http://schemas.microsoft.com/office/drawing/2014/main" id="{923609AC-6925-4E6F-AC54-4D81A4BB95C6}"/>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06" name="组合 105">
              <a:extLst>
                <a:ext uri="{FF2B5EF4-FFF2-40B4-BE49-F238E27FC236}">
                  <a16:creationId xmlns:a16="http://schemas.microsoft.com/office/drawing/2014/main" id="{548B98F1-EC25-4D0A-9EE4-06E902A87F2A}"/>
                </a:ext>
              </a:extLst>
            </p:cNvPr>
            <p:cNvGrpSpPr/>
            <p:nvPr/>
          </p:nvGrpSpPr>
          <p:grpSpPr>
            <a:xfrm>
              <a:off x="6254050" y="3168552"/>
              <a:ext cx="703018" cy="479505"/>
              <a:chOff x="1785415" y="5748894"/>
              <a:chExt cx="703018" cy="479505"/>
            </a:xfrm>
          </p:grpSpPr>
          <p:grpSp>
            <p:nvGrpSpPr>
              <p:cNvPr id="100" name="组合 93">
                <a:extLst>
                  <a:ext uri="{FF2B5EF4-FFF2-40B4-BE49-F238E27FC236}">
                    <a16:creationId xmlns:a16="http://schemas.microsoft.com/office/drawing/2014/main" id="{D891A3C6-0808-49C9-96F1-C09D31536A53}"/>
                  </a:ext>
                </a:extLst>
              </p:cNvPr>
              <p:cNvGrpSpPr/>
              <p:nvPr/>
            </p:nvGrpSpPr>
            <p:grpSpPr>
              <a:xfrm rot="5400000">
                <a:off x="1676896" y="5857413"/>
                <a:ext cx="479505" cy="262468"/>
                <a:chOff x="8794749" y="7608552"/>
                <a:chExt cx="1538296" cy="543300"/>
              </a:xfrm>
            </p:grpSpPr>
            <p:sp>
              <p:nvSpPr>
                <p:cNvPr id="101" name="Rectangle 3">
                  <a:extLst>
                    <a:ext uri="{FF2B5EF4-FFF2-40B4-BE49-F238E27FC236}">
                      <a16:creationId xmlns:a16="http://schemas.microsoft.com/office/drawing/2014/main" id="{07772A52-788A-4DD5-9347-8A3FC06CB662}"/>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Rectangle 3">
                  <a:extLst>
                    <a:ext uri="{FF2B5EF4-FFF2-40B4-BE49-F238E27FC236}">
                      <a16:creationId xmlns:a16="http://schemas.microsoft.com/office/drawing/2014/main" id="{8F106BC5-0960-411F-A7D6-9590A5149905}"/>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3" name="直接连接符 97">
                  <a:extLst>
                    <a:ext uri="{FF2B5EF4-FFF2-40B4-BE49-F238E27FC236}">
                      <a16:creationId xmlns:a16="http://schemas.microsoft.com/office/drawing/2014/main" id="{9EAC3E79-4566-436C-9E8A-C12DA48C5BE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04" name="直接连接符 98">
                  <a:extLst>
                    <a:ext uri="{FF2B5EF4-FFF2-40B4-BE49-F238E27FC236}">
                      <a16:creationId xmlns:a16="http://schemas.microsoft.com/office/drawing/2014/main" id="{22C669E4-A976-4D40-997D-5EA85A229321}"/>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5" name="文本框 63">
                <a:extLst>
                  <a:ext uri="{FF2B5EF4-FFF2-40B4-BE49-F238E27FC236}">
                    <a16:creationId xmlns:a16="http://schemas.microsoft.com/office/drawing/2014/main" id="{3B2D15F1-2640-4ECD-930F-1658884CC19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07" name="组合 106">
              <a:extLst>
                <a:ext uri="{FF2B5EF4-FFF2-40B4-BE49-F238E27FC236}">
                  <a16:creationId xmlns:a16="http://schemas.microsoft.com/office/drawing/2014/main" id="{7C5695BE-B9C2-41A6-A3A2-4452F8ECBC49}"/>
                </a:ext>
              </a:extLst>
            </p:cNvPr>
            <p:cNvGrpSpPr/>
            <p:nvPr/>
          </p:nvGrpSpPr>
          <p:grpSpPr>
            <a:xfrm>
              <a:off x="7056901" y="3168552"/>
              <a:ext cx="703018" cy="479505"/>
              <a:chOff x="1785415" y="5748894"/>
              <a:chExt cx="703018" cy="479505"/>
            </a:xfrm>
          </p:grpSpPr>
          <p:grpSp>
            <p:nvGrpSpPr>
              <p:cNvPr id="108" name="组合 93">
                <a:extLst>
                  <a:ext uri="{FF2B5EF4-FFF2-40B4-BE49-F238E27FC236}">
                    <a16:creationId xmlns:a16="http://schemas.microsoft.com/office/drawing/2014/main" id="{280D5B51-8072-49FF-9D5B-651A2E0ADCD8}"/>
                  </a:ext>
                </a:extLst>
              </p:cNvPr>
              <p:cNvGrpSpPr/>
              <p:nvPr/>
            </p:nvGrpSpPr>
            <p:grpSpPr>
              <a:xfrm rot="5400000">
                <a:off x="1676896" y="5857413"/>
                <a:ext cx="479505" cy="262468"/>
                <a:chOff x="8794749" y="7608552"/>
                <a:chExt cx="1538296" cy="543300"/>
              </a:xfrm>
            </p:grpSpPr>
            <p:sp>
              <p:nvSpPr>
                <p:cNvPr id="110" name="Rectangle 3">
                  <a:extLst>
                    <a:ext uri="{FF2B5EF4-FFF2-40B4-BE49-F238E27FC236}">
                      <a16:creationId xmlns:a16="http://schemas.microsoft.com/office/drawing/2014/main" id="{9B19472C-3C5A-4B49-9FAF-284C90DAA9C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Rectangle 3">
                  <a:extLst>
                    <a:ext uri="{FF2B5EF4-FFF2-40B4-BE49-F238E27FC236}">
                      <a16:creationId xmlns:a16="http://schemas.microsoft.com/office/drawing/2014/main" id="{5E6B2577-4BA4-4485-B423-ED49FD98338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2" name="直接连接符 97">
                  <a:extLst>
                    <a:ext uri="{FF2B5EF4-FFF2-40B4-BE49-F238E27FC236}">
                      <a16:creationId xmlns:a16="http://schemas.microsoft.com/office/drawing/2014/main" id="{63415C9F-DEE1-4495-B94B-D99BC0DFC18F}"/>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13" name="直接连接符 98">
                  <a:extLst>
                    <a:ext uri="{FF2B5EF4-FFF2-40B4-BE49-F238E27FC236}">
                      <a16:creationId xmlns:a16="http://schemas.microsoft.com/office/drawing/2014/main" id="{9E988042-EFD9-4FD5-83D2-242BCCD3F4E4}"/>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09" name="文本框 63">
                <a:extLst>
                  <a:ext uri="{FF2B5EF4-FFF2-40B4-BE49-F238E27FC236}">
                    <a16:creationId xmlns:a16="http://schemas.microsoft.com/office/drawing/2014/main" id="{5A974CDB-B4D7-4560-87B2-21C5F92D79D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14" name="文本框 53">
              <a:extLst>
                <a:ext uri="{FF2B5EF4-FFF2-40B4-BE49-F238E27FC236}">
                  <a16:creationId xmlns:a16="http://schemas.microsoft.com/office/drawing/2014/main" id="{1DADCFA9-3F53-485D-8E5F-26296C5B2922}"/>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15" name="组合 114">
              <a:extLst>
                <a:ext uri="{FF2B5EF4-FFF2-40B4-BE49-F238E27FC236}">
                  <a16:creationId xmlns:a16="http://schemas.microsoft.com/office/drawing/2014/main" id="{72D3B84F-2F9C-44D2-83B2-D799EA938ACA}"/>
                </a:ext>
              </a:extLst>
            </p:cNvPr>
            <p:cNvGrpSpPr/>
            <p:nvPr/>
          </p:nvGrpSpPr>
          <p:grpSpPr>
            <a:xfrm>
              <a:off x="8269684" y="3168552"/>
              <a:ext cx="707826" cy="479505"/>
              <a:chOff x="1785415" y="5748894"/>
              <a:chExt cx="707826" cy="479505"/>
            </a:xfrm>
          </p:grpSpPr>
          <p:grpSp>
            <p:nvGrpSpPr>
              <p:cNvPr id="116" name="组合 93">
                <a:extLst>
                  <a:ext uri="{FF2B5EF4-FFF2-40B4-BE49-F238E27FC236}">
                    <a16:creationId xmlns:a16="http://schemas.microsoft.com/office/drawing/2014/main" id="{ED7CFEF2-7161-424F-BB06-4F48950955B7}"/>
                  </a:ext>
                </a:extLst>
              </p:cNvPr>
              <p:cNvGrpSpPr/>
              <p:nvPr/>
            </p:nvGrpSpPr>
            <p:grpSpPr>
              <a:xfrm rot="5400000">
                <a:off x="1676896" y="5857413"/>
                <a:ext cx="479505" cy="262468"/>
                <a:chOff x="8794749" y="7608552"/>
                <a:chExt cx="1538296" cy="543300"/>
              </a:xfrm>
            </p:grpSpPr>
            <p:sp>
              <p:nvSpPr>
                <p:cNvPr id="118" name="Rectangle 3">
                  <a:extLst>
                    <a:ext uri="{FF2B5EF4-FFF2-40B4-BE49-F238E27FC236}">
                      <a16:creationId xmlns:a16="http://schemas.microsoft.com/office/drawing/2014/main" id="{4E4C3E23-17D3-4088-98EA-3618EBFB9F2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Rectangle 3">
                  <a:extLst>
                    <a:ext uri="{FF2B5EF4-FFF2-40B4-BE49-F238E27FC236}">
                      <a16:creationId xmlns:a16="http://schemas.microsoft.com/office/drawing/2014/main" id="{4D3C29D4-06A2-4DE6-AF41-CC9D10445448}"/>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直接连接符 97">
                  <a:extLst>
                    <a:ext uri="{FF2B5EF4-FFF2-40B4-BE49-F238E27FC236}">
                      <a16:creationId xmlns:a16="http://schemas.microsoft.com/office/drawing/2014/main" id="{5DEEE557-E40B-40BB-A17D-E7274E716AEA}"/>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21" name="直接连接符 98">
                  <a:extLst>
                    <a:ext uri="{FF2B5EF4-FFF2-40B4-BE49-F238E27FC236}">
                      <a16:creationId xmlns:a16="http://schemas.microsoft.com/office/drawing/2014/main" id="{317E2391-C252-4454-9864-D80DC4BC683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17" name="文本框 63">
                <a:extLst>
                  <a:ext uri="{FF2B5EF4-FFF2-40B4-BE49-F238E27FC236}">
                    <a16:creationId xmlns:a16="http://schemas.microsoft.com/office/drawing/2014/main" id="{53D74049-EBED-4BF3-8777-7B9F2CD3C4AC}"/>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92" name="组合 91">
              <a:extLst>
                <a:ext uri="{FF2B5EF4-FFF2-40B4-BE49-F238E27FC236}">
                  <a16:creationId xmlns:a16="http://schemas.microsoft.com/office/drawing/2014/main" id="{22DA3B52-1E83-4494-B9C4-F05F675F4C57}"/>
                </a:ext>
              </a:extLst>
            </p:cNvPr>
            <p:cNvGrpSpPr/>
            <p:nvPr/>
          </p:nvGrpSpPr>
          <p:grpSpPr>
            <a:xfrm>
              <a:off x="5473681" y="3164496"/>
              <a:ext cx="703018" cy="479505"/>
              <a:chOff x="1785415" y="5748894"/>
              <a:chExt cx="703018" cy="479505"/>
            </a:xfrm>
          </p:grpSpPr>
          <p:grpSp>
            <p:nvGrpSpPr>
              <p:cNvPr id="165" name="组合 93">
                <a:extLst>
                  <a:ext uri="{FF2B5EF4-FFF2-40B4-BE49-F238E27FC236}">
                    <a16:creationId xmlns:a16="http://schemas.microsoft.com/office/drawing/2014/main" id="{327C8CA2-00A6-4078-9A3E-59B33DD279E4}"/>
                  </a:ext>
                </a:extLst>
              </p:cNvPr>
              <p:cNvGrpSpPr/>
              <p:nvPr/>
            </p:nvGrpSpPr>
            <p:grpSpPr>
              <a:xfrm rot="5400000">
                <a:off x="1676896" y="5857413"/>
                <a:ext cx="479505" cy="262468"/>
                <a:chOff x="8794749" y="7608552"/>
                <a:chExt cx="1538296" cy="543300"/>
              </a:xfrm>
            </p:grpSpPr>
            <p:sp>
              <p:nvSpPr>
                <p:cNvPr id="167" name="Rectangle 3">
                  <a:extLst>
                    <a:ext uri="{FF2B5EF4-FFF2-40B4-BE49-F238E27FC236}">
                      <a16:creationId xmlns:a16="http://schemas.microsoft.com/office/drawing/2014/main" id="{8EAADA4C-81F1-4E9C-ADDC-E18541C825CA}"/>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Rectangle 3">
                  <a:extLst>
                    <a:ext uri="{FF2B5EF4-FFF2-40B4-BE49-F238E27FC236}">
                      <a16:creationId xmlns:a16="http://schemas.microsoft.com/office/drawing/2014/main" id="{D5C12E1D-0665-4DD4-9579-C65A02EC0DDC}"/>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9" name="直接连接符 97">
                  <a:extLst>
                    <a:ext uri="{FF2B5EF4-FFF2-40B4-BE49-F238E27FC236}">
                      <a16:creationId xmlns:a16="http://schemas.microsoft.com/office/drawing/2014/main" id="{699DD916-13D3-41E7-9E0D-9EB9F2E49780}"/>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0" name="直接连接符 98">
                  <a:extLst>
                    <a:ext uri="{FF2B5EF4-FFF2-40B4-BE49-F238E27FC236}">
                      <a16:creationId xmlns:a16="http://schemas.microsoft.com/office/drawing/2014/main" id="{5B2C25DA-1D7C-429F-86E6-A68861F4B7D8}"/>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66" name="文本框 63">
                <a:extLst>
                  <a:ext uri="{FF2B5EF4-FFF2-40B4-BE49-F238E27FC236}">
                    <a16:creationId xmlns:a16="http://schemas.microsoft.com/office/drawing/2014/main" id="{FDB1354C-E254-4927-BF3C-06859ABD5544}"/>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
        <p:nvSpPr>
          <p:cNvPr id="66" name="Rounded Rectangle 78">
            <a:extLst>
              <a:ext uri="{FF2B5EF4-FFF2-40B4-BE49-F238E27FC236}">
                <a16:creationId xmlns:a16="http://schemas.microsoft.com/office/drawing/2014/main" id="{E3D72508-CAA9-494F-B3EC-AA0ECF04537C}"/>
              </a:ext>
            </a:extLst>
          </p:cNvPr>
          <p:cNvSpPr/>
          <p:nvPr/>
        </p:nvSpPr>
        <p:spPr>
          <a:xfrm>
            <a:off x="5888530" y="2152808"/>
            <a:ext cx="100378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a:t>
            </a:r>
          </a:p>
        </p:txBody>
      </p:sp>
      <p:sp>
        <p:nvSpPr>
          <p:cNvPr id="58" name="Rectangle 3">
            <a:extLst>
              <a:ext uri="{FF2B5EF4-FFF2-40B4-BE49-F238E27FC236}">
                <a16:creationId xmlns:a16="http://schemas.microsoft.com/office/drawing/2014/main" id="{4D409CEA-FADA-4AEB-9EED-FCCAF9AE9187}"/>
              </a:ext>
            </a:extLst>
          </p:cNvPr>
          <p:cNvSpPr>
            <a:spLocks/>
          </p:cNvSpPr>
          <p:nvPr/>
        </p:nvSpPr>
        <p:spPr>
          <a:xfrm>
            <a:off x="5365450" y="1759641"/>
            <a:ext cx="1988838" cy="1085317"/>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59" name="Rectangle 3">
            <a:extLst>
              <a:ext uri="{FF2B5EF4-FFF2-40B4-BE49-F238E27FC236}">
                <a16:creationId xmlns:a16="http://schemas.microsoft.com/office/drawing/2014/main" id="{60261961-8DA0-4886-8E97-3C11D54757B7}"/>
              </a:ext>
            </a:extLst>
          </p:cNvPr>
          <p:cNvSpPr>
            <a:spLocks/>
          </p:cNvSpPr>
          <p:nvPr/>
        </p:nvSpPr>
        <p:spPr>
          <a:xfrm>
            <a:off x="7508475" y="1747820"/>
            <a:ext cx="1992451" cy="1092358"/>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3">
            <a:extLst>
              <a:ext uri="{FF2B5EF4-FFF2-40B4-BE49-F238E27FC236}">
                <a16:creationId xmlns:a16="http://schemas.microsoft.com/office/drawing/2014/main" id="{FF815722-A7CC-4D80-A512-D9CAE24545CF}"/>
              </a:ext>
            </a:extLst>
          </p:cNvPr>
          <p:cNvSpPr>
            <a:spLocks/>
          </p:cNvSpPr>
          <p:nvPr/>
        </p:nvSpPr>
        <p:spPr>
          <a:xfrm>
            <a:off x="5362701" y="3060165"/>
            <a:ext cx="4860800" cy="722064"/>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3">
            <a:extLst>
              <a:ext uri="{FF2B5EF4-FFF2-40B4-BE49-F238E27FC236}">
                <a16:creationId xmlns:a16="http://schemas.microsoft.com/office/drawing/2014/main" id="{219A76B6-26AE-4E36-9BF6-6B037F0F9ADE}"/>
              </a:ext>
            </a:extLst>
          </p:cNvPr>
          <p:cNvSpPr>
            <a:spLocks/>
          </p:cNvSpPr>
          <p:nvPr/>
        </p:nvSpPr>
        <p:spPr>
          <a:xfrm>
            <a:off x="5428075" y="3129172"/>
            <a:ext cx="698871" cy="569021"/>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2" name="Rectangle 3">
            <a:extLst>
              <a:ext uri="{FF2B5EF4-FFF2-40B4-BE49-F238E27FC236}">
                <a16:creationId xmlns:a16="http://schemas.microsoft.com/office/drawing/2014/main" id="{25ABF55E-B16D-4211-872D-CB388B05814A}"/>
              </a:ext>
            </a:extLst>
          </p:cNvPr>
          <p:cNvSpPr>
            <a:spLocks/>
          </p:cNvSpPr>
          <p:nvPr/>
        </p:nvSpPr>
        <p:spPr>
          <a:xfrm>
            <a:off x="6200067" y="3129172"/>
            <a:ext cx="698871" cy="569021"/>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3" name="Rectangle 3">
            <a:extLst>
              <a:ext uri="{FF2B5EF4-FFF2-40B4-BE49-F238E27FC236}">
                <a16:creationId xmlns:a16="http://schemas.microsoft.com/office/drawing/2014/main" id="{E494A41B-A100-451F-93C2-9BA80C682537}"/>
              </a:ext>
            </a:extLst>
          </p:cNvPr>
          <p:cNvSpPr>
            <a:spLocks/>
          </p:cNvSpPr>
          <p:nvPr/>
        </p:nvSpPr>
        <p:spPr>
          <a:xfrm>
            <a:off x="6996169" y="3129172"/>
            <a:ext cx="698871" cy="569021"/>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4" name="Rectangle 3">
            <a:extLst>
              <a:ext uri="{FF2B5EF4-FFF2-40B4-BE49-F238E27FC236}">
                <a16:creationId xmlns:a16="http://schemas.microsoft.com/office/drawing/2014/main" id="{C4CF864E-AC69-4ED0-99E8-F4CF28F00C04}"/>
              </a:ext>
            </a:extLst>
          </p:cNvPr>
          <p:cNvSpPr>
            <a:spLocks/>
          </p:cNvSpPr>
          <p:nvPr/>
        </p:nvSpPr>
        <p:spPr>
          <a:xfrm>
            <a:off x="8213559" y="3129172"/>
            <a:ext cx="698871" cy="569021"/>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pSp>
        <p:nvGrpSpPr>
          <p:cNvPr id="6" name="组合 5">
            <a:extLst>
              <a:ext uri="{FF2B5EF4-FFF2-40B4-BE49-F238E27FC236}">
                <a16:creationId xmlns:a16="http://schemas.microsoft.com/office/drawing/2014/main" id="{584C4953-C2ED-4A07-A610-70489C4D0A48}"/>
              </a:ext>
            </a:extLst>
          </p:cNvPr>
          <p:cNvGrpSpPr/>
          <p:nvPr/>
        </p:nvGrpSpPr>
        <p:grpSpPr>
          <a:xfrm>
            <a:off x="9655114" y="1752600"/>
            <a:ext cx="2208537" cy="1096188"/>
            <a:chOff x="9655114" y="1752600"/>
            <a:chExt cx="2208537" cy="1096188"/>
          </a:xfrm>
        </p:grpSpPr>
        <p:sp>
          <p:nvSpPr>
            <p:cNvPr id="71" name="Rounded Rectangle 95">
              <a:extLst>
                <a:ext uri="{FF2B5EF4-FFF2-40B4-BE49-F238E27FC236}">
                  <a16:creationId xmlns:a16="http://schemas.microsoft.com/office/drawing/2014/main" id="{F60ACC91-8B56-49B8-8EF6-E27EB00B4FB0}"/>
                </a:ext>
              </a:extLst>
            </p:cNvPr>
            <p:cNvSpPr/>
            <p:nvPr/>
          </p:nvSpPr>
          <p:spPr>
            <a:xfrm>
              <a:off x="9655114" y="1752600"/>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73" name="Rounded Rectangle 78">
              <a:extLst>
                <a:ext uri="{FF2B5EF4-FFF2-40B4-BE49-F238E27FC236}">
                  <a16:creationId xmlns:a16="http://schemas.microsoft.com/office/drawing/2014/main" id="{E318A143-9D39-4C5B-8BB8-629385B3564B}"/>
                </a:ext>
              </a:extLst>
            </p:cNvPr>
            <p:cNvSpPr/>
            <p:nvPr/>
          </p:nvSpPr>
          <p:spPr>
            <a:xfrm>
              <a:off x="9832373" y="2153100"/>
              <a:ext cx="825890" cy="266250"/>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94" name="文本框 53">
              <a:extLst>
                <a:ext uri="{FF2B5EF4-FFF2-40B4-BE49-F238E27FC236}">
                  <a16:creationId xmlns:a16="http://schemas.microsoft.com/office/drawing/2014/main" id="{7463F786-60B3-4B3F-AAE9-00FE66EA76A0}"/>
                </a:ext>
              </a:extLst>
            </p:cNvPr>
            <p:cNvSpPr txBox="1"/>
            <p:nvPr/>
          </p:nvSpPr>
          <p:spPr>
            <a:xfrm>
              <a:off x="11009909" y="2140902"/>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sp>
          <p:nvSpPr>
            <p:cNvPr id="72" name="Rounded Rectangle 78">
              <a:extLst>
                <a:ext uri="{FF2B5EF4-FFF2-40B4-BE49-F238E27FC236}">
                  <a16:creationId xmlns:a16="http://schemas.microsoft.com/office/drawing/2014/main" id="{A820ED4F-64EF-4879-8758-2A9DD61D6B6A}"/>
                </a:ext>
              </a:extLst>
            </p:cNvPr>
            <p:cNvSpPr/>
            <p:nvPr/>
          </p:nvSpPr>
          <p:spPr>
            <a:xfrm>
              <a:off x="10866429" y="2153100"/>
              <a:ext cx="825890" cy="266250"/>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1</a:t>
              </a:r>
            </a:p>
          </p:txBody>
        </p:sp>
        <p:sp>
          <p:nvSpPr>
            <p:cNvPr id="74" name="Rounded Rectangle 78">
              <a:extLst>
                <a:ext uri="{FF2B5EF4-FFF2-40B4-BE49-F238E27FC236}">
                  <a16:creationId xmlns:a16="http://schemas.microsoft.com/office/drawing/2014/main" id="{917117E7-BDDB-4BAC-BA4A-D28F95908C52}"/>
                </a:ext>
              </a:extLst>
            </p:cNvPr>
            <p:cNvSpPr/>
            <p:nvPr/>
          </p:nvSpPr>
          <p:spPr>
            <a:xfrm>
              <a:off x="9832373" y="2495136"/>
              <a:ext cx="825890" cy="266250"/>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a:t>
              </a:r>
              <a:r>
                <a:rPr lang="en-US" sz="2000" kern="0" dirty="0">
                  <a:solidFill>
                    <a:sysClr val="windowText" lastClr="000000"/>
                  </a:solidFill>
                  <a:latin typeface="Calibri" panose="020F0502020204030204"/>
                </a:rPr>
                <a:t>2</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370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8"/>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59"/>
                                        </p:tgtEl>
                                        <p:attrNameLst>
                                          <p:attrName>style.visibility</p:attrName>
                                        </p:attrNameLst>
                                      </p:cBhvr>
                                      <p:to>
                                        <p:strVal val="hidden"/>
                                      </p:to>
                                    </p:se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par>
                          <p:cTn id="35" fill="hold">
                            <p:stCondLst>
                              <p:cond delay="0"/>
                            </p:stCondLst>
                            <p:childTnLst>
                              <p:par>
                                <p:cTn id="36" presetID="10"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2" grpId="0" animBg="1"/>
      <p:bldP spid="63"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121">
            <a:extLst>
              <a:ext uri="{FF2B5EF4-FFF2-40B4-BE49-F238E27FC236}">
                <a16:creationId xmlns:a16="http://schemas.microsoft.com/office/drawing/2014/main" id="{92CA935F-17F1-4430-AD22-C066D9D6F3E3}"/>
              </a:ext>
            </a:extLst>
          </p:cNvPr>
          <p:cNvSpPr/>
          <p:nvPr/>
        </p:nvSpPr>
        <p:spPr>
          <a:xfrm>
            <a:off x="5257799" y="1617318"/>
            <a:ext cx="6737351" cy="2276454"/>
          </a:xfrm>
          <a:prstGeom prst="rect">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4000" dirty="0">
                <a:solidFill>
                  <a:srgbClr val="843C0C"/>
                </a:solidFill>
              </a:rPr>
              <a:t>Fetcher</a:t>
            </a:r>
          </a:p>
        </p:txBody>
      </p:sp>
      <p:sp>
        <p:nvSpPr>
          <p:cNvPr id="2" name="标题 1">
            <a:extLst>
              <a:ext uri="{FF2B5EF4-FFF2-40B4-BE49-F238E27FC236}">
                <a16:creationId xmlns:a16="http://schemas.microsoft.com/office/drawing/2014/main" id="{F6C9B5B0-C432-48EC-A11E-8BAD17A78456}"/>
              </a:ext>
            </a:extLst>
          </p:cNvPr>
          <p:cNvSpPr>
            <a:spLocks noGrp="1"/>
          </p:cNvSpPr>
          <p:nvPr>
            <p:ph type="title"/>
          </p:nvPr>
        </p:nvSpPr>
        <p:spPr/>
        <p:txBody>
          <a:bodyPr/>
          <a:lstStyle/>
          <a:p>
            <a:r>
              <a:rPr lang="en-US" dirty="0" err="1"/>
              <a:t>SpZip</a:t>
            </a:r>
            <a:r>
              <a:rPr lang="en-US" dirty="0"/>
              <a:t> fetcher is programmable</a:t>
            </a:r>
          </a:p>
        </p:txBody>
      </p:sp>
      <p:sp>
        <p:nvSpPr>
          <p:cNvPr id="3" name="灯片编号占位符 2">
            <a:extLst>
              <a:ext uri="{FF2B5EF4-FFF2-40B4-BE49-F238E27FC236}">
                <a16:creationId xmlns:a16="http://schemas.microsoft.com/office/drawing/2014/main" id="{DFCDBDA7-BEE4-4988-B2FC-76BA6A2E289B}"/>
              </a:ext>
            </a:extLst>
          </p:cNvPr>
          <p:cNvSpPr>
            <a:spLocks noGrp="1"/>
          </p:cNvSpPr>
          <p:nvPr>
            <p:ph type="sldNum" sz="quarter" idx="12"/>
          </p:nvPr>
        </p:nvSpPr>
        <p:spPr/>
        <p:txBody>
          <a:bodyPr/>
          <a:lstStyle/>
          <a:p>
            <a:fld id="{4C1CFA8C-DA4D-4CD0-9494-B47934E8DF77}" type="slidenum">
              <a:rPr lang="en-US" smtClean="0"/>
              <a:t>8</a:t>
            </a:fld>
            <a:endParaRPr lang="en-US"/>
          </a:p>
        </p:txBody>
      </p:sp>
      <p:sp>
        <p:nvSpPr>
          <p:cNvPr id="4" name="内容占位符 3">
            <a:extLst>
              <a:ext uri="{FF2B5EF4-FFF2-40B4-BE49-F238E27FC236}">
                <a16:creationId xmlns:a16="http://schemas.microsoft.com/office/drawing/2014/main" id="{7B7434AB-0875-48E4-B086-453FE150C313}"/>
              </a:ext>
            </a:extLst>
          </p:cNvPr>
          <p:cNvSpPr>
            <a:spLocks noGrp="1"/>
          </p:cNvSpPr>
          <p:nvPr>
            <p:ph sz="quarter" idx="1"/>
          </p:nvPr>
        </p:nvSpPr>
        <p:spPr>
          <a:xfrm>
            <a:off x="101601" y="990599"/>
            <a:ext cx="4988608" cy="5791195"/>
          </a:xfrm>
        </p:spPr>
        <p:txBody>
          <a:bodyPr>
            <a:normAutofit/>
          </a:bodyPr>
          <a:lstStyle/>
          <a:p>
            <a:r>
              <a:rPr lang="en-US" dirty="0"/>
              <a:t>Scratchpad is configurable to support variable numbers and sizes of queues</a:t>
            </a:r>
          </a:p>
          <a:p>
            <a:endParaRPr lang="en-US" dirty="0"/>
          </a:p>
          <a:p>
            <a:r>
              <a:rPr lang="en-US" dirty="0"/>
              <a:t>DCL operators are time-multiplexed on the same physical unit</a:t>
            </a:r>
          </a:p>
          <a:p>
            <a:endParaRPr lang="en-US" dirty="0"/>
          </a:p>
          <a:p>
            <a:r>
              <a:rPr lang="en-US" dirty="0"/>
              <a:t>Scheduler holds operator contexts and chooses which operator to fire each cycle</a:t>
            </a:r>
          </a:p>
        </p:txBody>
      </p:sp>
      <p:sp>
        <p:nvSpPr>
          <p:cNvPr id="77" name="箭头: 上下 76">
            <a:extLst>
              <a:ext uri="{FF2B5EF4-FFF2-40B4-BE49-F238E27FC236}">
                <a16:creationId xmlns:a16="http://schemas.microsoft.com/office/drawing/2014/main" id="{C0330364-90D2-4C6E-ABEE-EBA34937EDA0}"/>
              </a:ext>
            </a:extLst>
          </p:cNvPr>
          <p:cNvSpPr/>
          <p:nvPr/>
        </p:nvSpPr>
        <p:spPr>
          <a:xfrm>
            <a:off x="6273681" y="1483823"/>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5" name="Rounded Rectangle 78">
            <a:extLst>
              <a:ext uri="{FF2B5EF4-FFF2-40B4-BE49-F238E27FC236}">
                <a16:creationId xmlns:a16="http://schemas.microsoft.com/office/drawing/2014/main" id="{13F8A03F-3EA9-412E-A3DB-8542C695C10E}"/>
              </a:ext>
            </a:extLst>
          </p:cNvPr>
          <p:cNvSpPr/>
          <p:nvPr/>
        </p:nvSpPr>
        <p:spPr>
          <a:xfrm>
            <a:off x="5362700" y="1752600"/>
            <a:ext cx="1992451" cy="1092358"/>
          </a:xfrm>
          <a:prstGeom prst="roundRect">
            <a:avLst/>
          </a:prstGeom>
          <a:solidFill>
            <a:srgbClr val="F3A875"/>
          </a:solidFill>
          <a:ln w="38100" cap="flat" cmpd="sng" algn="ctr">
            <a:solidFill>
              <a:srgbClr val="ED7D31">
                <a:lumMod val="50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 Unit</a:t>
            </a:r>
          </a:p>
        </p:txBody>
      </p:sp>
      <p:grpSp>
        <p:nvGrpSpPr>
          <p:cNvPr id="97" name="组合 96">
            <a:extLst>
              <a:ext uri="{FF2B5EF4-FFF2-40B4-BE49-F238E27FC236}">
                <a16:creationId xmlns:a16="http://schemas.microsoft.com/office/drawing/2014/main" id="{D3DEEC5A-2B3B-48E4-BA26-640E12504A0F}"/>
              </a:ext>
            </a:extLst>
          </p:cNvPr>
          <p:cNvGrpSpPr/>
          <p:nvPr/>
        </p:nvGrpSpPr>
        <p:grpSpPr>
          <a:xfrm>
            <a:off x="7508475" y="1752600"/>
            <a:ext cx="1992451" cy="1508027"/>
            <a:chOff x="4166524" y="5358449"/>
            <a:chExt cx="1992451" cy="1508027"/>
          </a:xfrm>
        </p:grpSpPr>
        <p:sp>
          <p:nvSpPr>
            <p:cNvPr id="67" name="Rounded Rectangle 78">
              <a:extLst>
                <a:ext uri="{FF2B5EF4-FFF2-40B4-BE49-F238E27FC236}">
                  <a16:creationId xmlns:a16="http://schemas.microsoft.com/office/drawing/2014/main" id="{D93EC411-EA7F-4736-9612-4DBF6A5FD3B5}"/>
                </a:ext>
              </a:extLst>
            </p:cNvPr>
            <p:cNvSpPr/>
            <p:nvPr/>
          </p:nvSpPr>
          <p:spPr>
            <a:xfrm>
              <a:off x="4166524" y="5358449"/>
              <a:ext cx="1992451" cy="1092358"/>
            </a:xfrm>
            <a:prstGeom prst="roundRect">
              <a:avLst/>
            </a:prstGeom>
            <a:solidFill>
              <a:srgbClr val="FFC000"/>
            </a:solidFill>
            <a:ln w="38100" cap="flat" cmpd="sng" algn="ctr">
              <a:solidFill>
                <a:srgbClr val="FFC000">
                  <a:lumMod val="75000"/>
                </a:srgbClr>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Decomp. Unit</a:t>
              </a:r>
            </a:p>
          </p:txBody>
        </p:sp>
        <p:sp>
          <p:nvSpPr>
            <p:cNvPr id="68" name="Rounded Rectangle 78">
              <a:extLst>
                <a:ext uri="{FF2B5EF4-FFF2-40B4-BE49-F238E27FC236}">
                  <a16:creationId xmlns:a16="http://schemas.microsoft.com/office/drawing/2014/main" id="{BD4E8BE5-5654-4C98-9AE4-821D117815A2}"/>
                </a:ext>
              </a:extLst>
            </p:cNvPr>
            <p:cNvSpPr/>
            <p:nvPr/>
          </p:nvSpPr>
          <p:spPr>
            <a:xfrm>
              <a:off x="4242675"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Delta</a:t>
              </a:r>
            </a:p>
          </p:txBody>
        </p:sp>
        <p:sp>
          <p:nvSpPr>
            <p:cNvPr id="69" name="Rounded Rectangle 78">
              <a:extLst>
                <a:ext uri="{FF2B5EF4-FFF2-40B4-BE49-F238E27FC236}">
                  <a16:creationId xmlns:a16="http://schemas.microsoft.com/office/drawing/2014/main" id="{779F5853-F126-4C1A-BEDB-A43E652D348B}"/>
                </a:ext>
              </a:extLst>
            </p:cNvPr>
            <p:cNvSpPr/>
            <p:nvPr/>
          </p:nvSpPr>
          <p:spPr>
            <a:xfrm>
              <a:off x="5204000" y="5746751"/>
              <a:ext cx="880303" cy="371868"/>
            </a:xfrm>
            <a:prstGeom prst="roundRect">
              <a:avLst/>
            </a:prstGeom>
            <a:solidFill>
              <a:srgbClr val="FFE699"/>
            </a:solidFill>
            <a:ln w="381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BPC</a:t>
              </a:r>
            </a:p>
          </p:txBody>
        </p:sp>
        <p:sp>
          <p:nvSpPr>
            <p:cNvPr id="85" name="斜纹 84">
              <a:extLst>
                <a:ext uri="{FF2B5EF4-FFF2-40B4-BE49-F238E27FC236}">
                  <a16:creationId xmlns:a16="http://schemas.microsoft.com/office/drawing/2014/main" id="{E4BE07FA-63A8-4F3B-9910-2F02E04C18E7}"/>
                </a:ext>
              </a:extLst>
            </p:cNvPr>
            <p:cNvSpPr/>
            <p:nvPr/>
          </p:nvSpPr>
          <p:spPr>
            <a:xfrm rot="13399276">
              <a:off x="4511656" y="5601745"/>
              <a:ext cx="1334091" cy="1264731"/>
            </a:xfrm>
            <a:prstGeom prst="diagStripe">
              <a:avLst>
                <a:gd name="adj" fmla="val 85726"/>
              </a:avLst>
            </a:prstGeom>
            <a:solidFill>
              <a:srgbClr val="FFE699"/>
            </a:solidFill>
            <a:ln w="38100">
              <a:solidFill>
                <a:srgbClr val="BF9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直接连接符 85">
              <a:extLst>
                <a:ext uri="{FF2B5EF4-FFF2-40B4-BE49-F238E27FC236}">
                  <a16:creationId xmlns:a16="http://schemas.microsoft.com/office/drawing/2014/main" id="{DB90369B-D96F-46DF-AD0F-7327B894C807}"/>
                </a:ext>
              </a:extLst>
            </p:cNvPr>
            <p:cNvCxnSpPr>
              <a:cxnSpLocks/>
              <a:stCxn id="68" idx="2"/>
            </p:cNvCxnSpPr>
            <p:nvPr/>
          </p:nvCxnSpPr>
          <p:spPr>
            <a:xfrm flipH="1">
              <a:off x="4682826" y="6118619"/>
              <a:ext cx="1" cy="108348"/>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9C093E33-EFA6-4859-ABCF-AC7C8252C56E}"/>
                </a:ext>
              </a:extLst>
            </p:cNvPr>
            <p:cNvCxnSpPr>
              <a:cxnSpLocks/>
              <a:stCxn id="69" idx="2"/>
            </p:cNvCxnSpPr>
            <p:nvPr/>
          </p:nvCxnSpPr>
          <p:spPr>
            <a:xfrm flipH="1">
              <a:off x="5644151" y="6118619"/>
              <a:ext cx="1" cy="115491"/>
            </a:xfrm>
            <a:prstGeom prst="line">
              <a:avLst/>
            </a:prstGeom>
            <a:ln w="38100">
              <a:solidFill>
                <a:srgbClr val="BF9000"/>
              </a:solidFill>
            </a:ln>
          </p:spPr>
          <p:style>
            <a:lnRef idx="1">
              <a:schemeClr val="accent1"/>
            </a:lnRef>
            <a:fillRef idx="0">
              <a:schemeClr val="accent1"/>
            </a:fillRef>
            <a:effectRef idx="0">
              <a:schemeClr val="accent1"/>
            </a:effectRef>
            <a:fontRef idx="minor">
              <a:schemeClr val="tx1"/>
            </a:fontRef>
          </p:style>
        </p:cxnSp>
      </p:grpSp>
      <p:sp>
        <p:nvSpPr>
          <p:cNvPr id="95" name="Rectangle 105">
            <a:extLst>
              <a:ext uri="{FF2B5EF4-FFF2-40B4-BE49-F238E27FC236}">
                <a16:creationId xmlns:a16="http://schemas.microsoft.com/office/drawing/2014/main" id="{AB1DE97B-DEAC-4908-8900-CFBDCA153B26}"/>
              </a:ext>
            </a:extLst>
          </p:cNvPr>
          <p:cNvSpPr/>
          <p:nvPr/>
        </p:nvSpPr>
        <p:spPr>
          <a:xfrm>
            <a:off x="5257799" y="1081094"/>
            <a:ext cx="2097351" cy="391941"/>
          </a:xfrm>
          <a:prstGeom prst="rect">
            <a:avLst/>
          </a:prstGeom>
          <a:solidFill>
            <a:srgbClr val="B9D9A3"/>
          </a:solidFill>
          <a:ln w="19050" cap="flat" cmpd="sng" algn="ctr">
            <a:solidFill>
              <a:srgbClr val="70AD47">
                <a:lumMod val="75000"/>
              </a:srgbClr>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L2</a:t>
            </a:r>
          </a:p>
        </p:txBody>
      </p:sp>
      <p:sp>
        <p:nvSpPr>
          <p:cNvPr id="124" name="箭头: 上下 123">
            <a:extLst>
              <a:ext uri="{FF2B5EF4-FFF2-40B4-BE49-F238E27FC236}">
                <a16:creationId xmlns:a16="http://schemas.microsoft.com/office/drawing/2014/main" id="{98B5072B-1CDB-4F62-AA4A-681E6B8862E0}"/>
              </a:ext>
            </a:extLst>
          </p:cNvPr>
          <p:cNvSpPr/>
          <p:nvPr/>
        </p:nvSpPr>
        <p:spPr>
          <a:xfrm>
            <a:off x="6273681" y="2531717"/>
            <a:ext cx="170488" cy="515395"/>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5" name="箭头: 上下 124">
            <a:extLst>
              <a:ext uri="{FF2B5EF4-FFF2-40B4-BE49-F238E27FC236}">
                <a16:creationId xmlns:a16="http://schemas.microsoft.com/office/drawing/2014/main" id="{C9BDB348-B951-42F5-B39D-61C220794AD0}"/>
              </a:ext>
            </a:extLst>
          </p:cNvPr>
          <p:cNvSpPr/>
          <p:nvPr/>
        </p:nvSpPr>
        <p:spPr>
          <a:xfrm>
            <a:off x="8418257" y="2779097"/>
            <a:ext cx="170488" cy="268777"/>
          </a:xfrm>
          <a:prstGeom prst="upDownArrow">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6" name="Rectangle 107">
            <a:extLst>
              <a:ext uri="{FF2B5EF4-FFF2-40B4-BE49-F238E27FC236}">
                <a16:creationId xmlns:a16="http://schemas.microsoft.com/office/drawing/2014/main" id="{0EBA5F72-87F7-415F-A544-783D73E6AAE7}"/>
              </a:ext>
            </a:extLst>
          </p:cNvPr>
          <p:cNvSpPr/>
          <p:nvPr/>
        </p:nvSpPr>
        <p:spPr>
          <a:xfrm>
            <a:off x="5257799" y="4097515"/>
            <a:ext cx="4397315" cy="391941"/>
          </a:xfrm>
          <a:prstGeom prst="rect">
            <a:avLst/>
          </a:prstGeom>
          <a:solidFill>
            <a:schemeClr val="accent6">
              <a:lumMod val="20000"/>
              <a:lumOff val="80000"/>
            </a:schemeClr>
          </a:solidFill>
          <a:ln w="19050" cap="flat" cmpd="sng" algn="ctr">
            <a:solidFill>
              <a:schemeClr val="tx1"/>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ea typeface="+mn-ea"/>
                <a:cs typeface="+mn-cs"/>
              </a:rPr>
              <a:t>Core</a:t>
            </a:r>
          </a:p>
        </p:txBody>
      </p:sp>
      <p:grpSp>
        <p:nvGrpSpPr>
          <p:cNvPr id="6" name="组合 5">
            <a:extLst>
              <a:ext uri="{FF2B5EF4-FFF2-40B4-BE49-F238E27FC236}">
                <a16:creationId xmlns:a16="http://schemas.microsoft.com/office/drawing/2014/main" id="{6EDBB056-EA3B-45EC-8568-C30BD583EAF3}"/>
              </a:ext>
            </a:extLst>
          </p:cNvPr>
          <p:cNvGrpSpPr/>
          <p:nvPr/>
        </p:nvGrpSpPr>
        <p:grpSpPr>
          <a:xfrm>
            <a:off x="7081319" y="3793990"/>
            <a:ext cx="739607" cy="298744"/>
            <a:chOff x="7081319" y="3793990"/>
            <a:chExt cx="739607" cy="298744"/>
          </a:xfrm>
        </p:grpSpPr>
        <p:sp>
          <p:nvSpPr>
            <p:cNvPr id="127" name="箭头: 右 126">
              <a:extLst>
                <a:ext uri="{FF2B5EF4-FFF2-40B4-BE49-F238E27FC236}">
                  <a16:creationId xmlns:a16="http://schemas.microsoft.com/office/drawing/2014/main" id="{D31B19EE-97B7-4C30-BE02-233EC34F0192}"/>
                </a:ext>
              </a:extLst>
            </p:cNvPr>
            <p:cNvSpPr/>
            <p:nvPr/>
          </p:nvSpPr>
          <p:spPr>
            <a:xfrm rot="16200000">
              <a:off x="7018644" y="3856665"/>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8" name="箭头: 右 127">
              <a:extLst>
                <a:ext uri="{FF2B5EF4-FFF2-40B4-BE49-F238E27FC236}">
                  <a16:creationId xmlns:a16="http://schemas.microsoft.com/office/drawing/2014/main" id="{9A383994-6214-4C1D-B65A-A1287046F741}"/>
                </a:ext>
              </a:extLst>
            </p:cNvPr>
            <p:cNvSpPr/>
            <p:nvPr/>
          </p:nvSpPr>
          <p:spPr>
            <a:xfrm rot="5400000">
              <a:off x="7587763" y="3859572"/>
              <a:ext cx="29583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31" name="组合 93">
            <a:extLst>
              <a:ext uri="{FF2B5EF4-FFF2-40B4-BE49-F238E27FC236}">
                <a16:creationId xmlns:a16="http://schemas.microsoft.com/office/drawing/2014/main" id="{0B5FFE39-11EC-4039-8DDB-BDF4C9B73E92}"/>
              </a:ext>
            </a:extLst>
          </p:cNvPr>
          <p:cNvGrpSpPr/>
          <p:nvPr/>
        </p:nvGrpSpPr>
        <p:grpSpPr>
          <a:xfrm>
            <a:off x="8790732" y="5428711"/>
            <a:ext cx="478800" cy="262800"/>
            <a:chOff x="8794749" y="7608552"/>
            <a:chExt cx="1538296" cy="543300"/>
          </a:xfrm>
        </p:grpSpPr>
        <p:sp>
          <p:nvSpPr>
            <p:cNvPr id="135" name="Rectangle 3">
              <a:extLst>
                <a:ext uri="{FF2B5EF4-FFF2-40B4-BE49-F238E27FC236}">
                  <a16:creationId xmlns:a16="http://schemas.microsoft.com/office/drawing/2014/main" id="{BE411C17-7707-419F-8B2A-4353F361BB26}"/>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Rectangle 3">
              <a:extLst>
                <a:ext uri="{FF2B5EF4-FFF2-40B4-BE49-F238E27FC236}">
                  <a16:creationId xmlns:a16="http://schemas.microsoft.com/office/drawing/2014/main" id="{253B919C-56AF-4F03-B06A-B897B1EC03B4}"/>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7" name="直接连接符 97">
              <a:extLst>
                <a:ext uri="{FF2B5EF4-FFF2-40B4-BE49-F238E27FC236}">
                  <a16:creationId xmlns:a16="http://schemas.microsoft.com/office/drawing/2014/main" id="{689759AB-52E7-44F3-9BD7-D10712ABD64D}"/>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38" name="直接连接符 98">
              <a:extLst>
                <a:ext uri="{FF2B5EF4-FFF2-40B4-BE49-F238E27FC236}">
                  <a16:creationId xmlns:a16="http://schemas.microsoft.com/office/drawing/2014/main" id="{FD68C4F5-EF44-4826-9D5A-3F25C79B289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32" name="箭头: 右 131">
            <a:extLst>
              <a:ext uri="{FF2B5EF4-FFF2-40B4-BE49-F238E27FC236}">
                <a16:creationId xmlns:a16="http://schemas.microsoft.com/office/drawing/2014/main" id="{5F5ECC72-4A44-428C-BCD5-27C6C06EFD78}"/>
              </a:ext>
            </a:extLst>
          </p:cNvPr>
          <p:cNvSpPr/>
          <p:nvPr/>
        </p:nvSpPr>
        <p:spPr>
          <a:xfrm>
            <a:off x="8592479" y="5474867"/>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箭头: 右 132">
            <a:extLst>
              <a:ext uri="{FF2B5EF4-FFF2-40B4-BE49-F238E27FC236}">
                <a16:creationId xmlns:a16="http://schemas.microsoft.com/office/drawing/2014/main" id="{26F1AC37-9850-41E1-85F4-3410030DD8AA}"/>
              </a:ext>
            </a:extLst>
          </p:cNvPr>
          <p:cNvSpPr/>
          <p:nvPr/>
        </p:nvSpPr>
        <p:spPr>
          <a:xfrm>
            <a:off x="9287828" y="5474867"/>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箭头: 右 140">
            <a:extLst>
              <a:ext uri="{FF2B5EF4-FFF2-40B4-BE49-F238E27FC236}">
                <a16:creationId xmlns:a16="http://schemas.microsoft.com/office/drawing/2014/main" id="{9A6EC6B8-04A7-4F85-8E1D-26774AEF1C04}"/>
              </a:ext>
            </a:extLst>
          </p:cNvPr>
          <p:cNvSpPr/>
          <p:nvPr/>
        </p:nvSpPr>
        <p:spPr>
          <a:xfrm>
            <a:off x="5453477"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4" name="组合 93">
            <a:extLst>
              <a:ext uri="{FF2B5EF4-FFF2-40B4-BE49-F238E27FC236}">
                <a16:creationId xmlns:a16="http://schemas.microsoft.com/office/drawing/2014/main" id="{AB8569C5-EAF2-440B-A000-643352A2C264}"/>
              </a:ext>
            </a:extLst>
          </p:cNvPr>
          <p:cNvGrpSpPr/>
          <p:nvPr/>
        </p:nvGrpSpPr>
        <p:grpSpPr>
          <a:xfrm>
            <a:off x="4958786" y="5430762"/>
            <a:ext cx="479505" cy="262468"/>
            <a:chOff x="8794749" y="7608552"/>
            <a:chExt cx="1538296" cy="543300"/>
          </a:xfrm>
        </p:grpSpPr>
        <p:sp>
          <p:nvSpPr>
            <p:cNvPr id="145" name="Rectangle 3">
              <a:extLst>
                <a:ext uri="{FF2B5EF4-FFF2-40B4-BE49-F238E27FC236}">
                  <a16:creationId xmlns:a16="http://schemas.microsoft.com/office/drawing/2014/main" id="{FB16DC47-4455-482A-8E94-6E222CF33FE9}"/>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Rectangle 3">
              <a:extLst>
                <a:ext uri="{FF2B5EF4-FFF2-40B4-BE49-F238E27FC236}">
                  <a16:creationId xmlns:a16="http://schemas.microsoft.com/office/drawing/2014/main" id="{676DB1E7-0DA8-440B-A70C-49B1DE4CF372}"/>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47" name="直接连接符 97">
              <a:extLst>
                <a:ext uri="{FF2B5EF4-FFF2-40B4-BE49-F238E27FC236}">
                  <a16:creationId xmlns:a16="http://schemas.microsoft.com/office/drawing/2014/main" id="{0D0D5C82-C8D3-45A3-9D2D-F1E9407FF1F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48" name="直接连接符 98">
              <a:extLst>
                <a:ext uri="{FF2B5EF4-FFF2-40B4-BE49-F238E27FC236}">
                  <a16:creationId xmlns:a16="http://schemas.microsoft.com/office/drawing/2014/main" id="{6D390F05-04F7-4E1F-8DD1-A655FDE324BB}"/>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grpSp>
        <p:nvGrpSpPr>
          <p:cNvPr id="149" name="组合 93">
            <a:extLst>
              <a:ext uri="{FF2B5EF4-FFF2-40B4-BE49-F238E27FC236}">
                <a16:creationId xmlns:a16="http://schemas.microsoft.com/office/drawing/2014/main" id="{C82E03E4-3AD1-4404-BECE-AE8016C0F8F9}"/>
              </a:ext>
            </a:extLst>
          </p:cNvPr>
          <p:cNvGrpSpPr/>
          <p:nvPr/>
        </p:nvGrpSpPr>
        <p:grpSpPr>
          <a:xfrm>
            <a:off x="6864195" y="5430430"/>
            <a:ext cx="478800" cy="262800"/>
            <a:chOff x="8794749" y="7608552"/>
            <a:chExt cx="1538296" cy="543300"/>
          </a:xfrm>
        </p:grpSpPr>
        <p:sp>
          <p:nvSpPr>
            <p:cNvPr id="150" name="Rectangle 3">
              <a:extLst>
                <a:ext uri="{FF2B5EF4-FFF2-40B4-BE49-F238E27FC236}">
                  <a16:creationId xmlns:a16="http://schemas.microsoft.com/office/drawing/2014/main" id="{E7701304-1405-434E-8287-ED45F7EAD91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1" name="Rectangle 3">
              <a:extLst>
                <a:ext uri="{FF2B5EF4-FFF2-40B4-BE49-F238E27FC236}">
                  <a16:creationId xmlns:a16="http://schemas.microsoft.com/office/drawing/2014/main" id="{7501A95D-D1B8-414F-BF52-8A7AF5E3688F}"/>
                </a:ext>
              </a:extLst>
            </p:cNvPr>
            <p:cNvSpPr>
              <a:spLocks/>
            </p:cNvSpPr>
            <p:nvPr/>
          </p:nvSpPr>
          <p:spPr>
            <a:xfrm>
              <a:off x="9789746" y="7608552"/>
              <a:ext cx="543299" cy="543299"/>
            </a:xfrm>
            <a:prstGeom prst="rect">
              <a:avLst/>
            </a:prstGeom>
            <a:solidFill>
              <a:srgbClr val="5B9BD5">
                <a:lumMod val="40000"/>
                <a:lumOff val="60000"/>
              </a:srgbClr>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2" name="直接连接符 97">
              <a:extLst>
                <a:ext uri="{FF2B5EF4-FFF2-40B4-BE49-F238E27FC236}">
                  <a16:creationId xmlns:a16="http://schemas.microsoft.com/office/drawing/2014/main" id="{7DA393C1-E0E8-474C-8904-DD0A2E1482DF}"/>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53" name="直接连接符 98">
              <a:extLst>
                <a:ext uri="{FF2B5EF4-FFF2-40B4-BE49-F238E27FC236}">
                  <a16:creationId xmlns:a16="http://schemas.microsoft.com/office/drawing/2014/main" id="{5ED0FC3E-4553-418A-8163-7EC956196091}"/>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54" name="箭头: 右 153">
            <a:extLst>
              <a:ext uri="{FF2B5EF4-FFF2-40B4-BE49-F238E27FC236}">
                <a16:creationId xmlns:a16="http://schemas.microsoft.com/office/drawing/2014/main" id="{557D45B5-9EB4-4906-A97C-48F4561FE2E8}"/>
              </a:ext>
            </a:extLst>
          </p:cNvPr>
          <p:cNvSpPr/>
          <p:nvPr/>
        </p:nvSpPr>
        <p:spPr>
          <a:xfrm>
            <a:off x="6669479"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箭头: 右 154">
            <a:extLst>
              <a:ext uri="{FF2B5EF4-FFF2-40B4-BE49-F238E27FC236}">
                <a16:creationId xmlns:a16="http://schemas.microsoft.com/office/drawing/2014/main" id="{9DE4109A-40D8-4481-AA87-13081DC9B252}"/>
              </a:ext>
            </a:extLst>
          </p:cNvPr>
          <p:cNvSpPr/>
          <p:nvPr/>
        </p:nvSpPr>
        <p:spPr>
          <a:xfrm>
            <a:off x="7361406" y="5476586"/>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56" name="组合 155">
            <a:extLst>
              <a:ext uri="{FF2B5EF4-FFF2-40B4-BE49-F238E27FC236}">
                <a16:creationId xmlns:a16="http://schemas.microsoft.com/office/drawing/2014/main" id="{036D7348-E040-429B-A47E-291DE0985484}"/>
              </a:ext>
            </a:extLst>
          </p:cNvPr>
          <p:cNvGrpSpPr/>
          <p:nvPr/>
        </p:nvGrpSpPr>
        <p:grpSpPr>
          <a:xfrm>
            <a:off x="11128235" y="5436780"/>
            <a:ext cx="967932" cy="262800"/>
            <a:chOff x="5749199" y="5059046"/>
            <a:chExt cx="967932" cy="262800"/>
          </a:xfrm>
        </p:grpSpPr>
        <p:grpSp>
          <p:nvGrpSpPr>
            <p:cNvPr id="158" name="组合 93">
              <a:extLst>
                <a:ext uri="{FF2B5EF4-FFF2-40B4-BE49-F238E27FC236}">
                  <a16:creationId xmlns:a16="http://schemas.microsoft.com/office/drawing/2014/main" id="{D82FA4CC-8811-4E6D-80ED-6A2E63B944AA}"/>
                </a:ext>
              </a:extLst>
            </p:cNvPr>
            <p:cNvGrpSpPr/>
            <p:nvPr/>
          </p:nvGrpSpPr>
          <p:grpSpPr>
            <a:xfrm>
              <a:off x="5934173" y="5059046"/>
              <a:ext cx="478800" cy="262800"/>
              <a:chOff x="8794749" y="7608552"/>
              <a:chExt cx="1538296" cy="543300"/>
            </a:xfrm>
          </p:grpSpPr>
          <p:sp>
            <p:nvSpPr>
              <p:cNvPr id="161" name="Rectangle 3">
                <a:extLst>
                  <a:ext uri="{FF2B5EF4-FFF2-40B4-BE49-F238E27FC236}">
                    <a16:creationId xmlns:a16="http://schemas.microsoft.com/office/drawing/2014/main" id="{52D0C30D-C032-4EB6-8FE8-DCBCF159DBCF}"/>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Rectangle 3">
                <a:extLst>
                  <a:ext uri="{FF2B5EF4-FFF2-40B4-BE49-F238E27FC236}">
                    <a16:creationId xmlns:a16="http://schemas.microsoft.com/office/drawing/2014/main" id="{D9F98E2D-E9E5-4701-B8B3-5309B176214B}"/>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63" name="直接连接符 97">
                <a:extLst>
                  <a:ext uri="{FF2B5EF4-FFF2-40B4-BE49-F238E27FC236}">
                    <a16:creationId xmlns:a16="http://schemas.microsoft.com/office/drawing/2014/main" id="{B22A689B-6FF0-4C44-A18A-0DD8AD1BF9E5}"/>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64" name="直接连接符 98">
                <a:extLst>
                  <a:ext uri="{FF2B5EF4-FFF2-40B4-BE49-F238E27FC236}">
                    <a16:creationId xmlns:a16="http://schemas.microsoft.com/office/drawing/2014/main" id="{D6B24922-F1EB-4AF1-960D-C291B19E1816}"/>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59" name="箭头: 右 158">
              <a:extLst>
                <a:ext uri="{FF2B5EF4-FFF2-40B4-BE49-F238E27FC236}">
                  <a16:creationId xmlns:a16="http://schemas.microsoft.com/office/drawing/2014/main" id="{5B090109-BD64-4F7D-8A40-2E2D2969B554}"/>
                </a:ext>
              </a:extLst>
            </p:cNvPr>
            <p:cNvSpPr/>
            <p:nvPr/>
          </p:nvSpPr>
          <p:spPr>
            <a:xfrm>
              <a:off x="5749199" y="510520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箭头: 右 159">
              <a:extLst>
                <a:ext uri="{FF2B5EF4-FFF2-40B4-BE49-F238E27FC236}">
                  <a16:creationId xmlns:a16="http://schemas.microsoft.com/office/drawing/2014/main" id="{1418ECC0-5639-4D61-A321-027D8FE4D498}"/>
                </a:ext>
              </a:extLst>
            </p:cNvPr>
            <p:cNvSpPr/>
            <p:nvPr/>
          </p:nvSpPr>
          <p:spPr>
            <a:xfrm>
              <a:off x="6434564" y="5113052"/>
              <a:ext cx="282567" cy="170488"/>
            </a:xfrm>
            <a:prstGeom prst="rightArrow">
              <a:avLst/>
            </a:prstGeom>
            <a:solidFill>
              <a:srgbClr val="E7E6E6">
                <a:lumMod val="50000"/>
              </a:srgbClr>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65" name="组合 164">
            <a:extLst>
              <a:ext uri="{FF2B5EF4-FFF2-40B4-BE49-F238E27FC236}">
                <a16:creationId xmlns:a16="http://schemas.microsoft.com/office/drawing/2014/main" id="{C3D9B4E9-E29A-4849-9005-ABECC10CD9CB}"/>
              </a:ext>
            </a:extLst>
          </p:cNvPr>
          <p:cNvGrpSpPr/>
          <p:nvPr/>
        </p:nvGrpSpPr>
        <p:grpSpPr>
          <a:xfrm>
            <a:off x="5365450" y="2962188"/>
            <a:ext cx="4858050" cy="820041"/>
            <a:chOff x="5365450" y="2962188"/>
            <a:chExt cx="4858050" cy="820041"/>
          </a:xfrm>
        </p:grpSpPr>
        <p:sp>
          <p:nvSpPr>
            <p:cNvPr id="166" name="Rounded Rectangle 110">
              <a:extLst>
                <a:ext uri="{FF2B5EF4-FFF2-40B4-BE49-F238E27FC236}">
                  <a16:creationId xmlns:a16="http://schemas.microsoft.com/office/drawing/2014/main" id="{7AEBC68F-21B5-4C38-88FF-58D941AF7BCA}"/>
                </a:ext>
              </a:extLst>
            </p:cNvPr>
            <p:cNvSpPr/>
            <p:nvPr/>
          </p:nvSpPr>
          <p:spPr>
            <a:xfrm>
              <a:off x="5365450" y="3060165"/>
              <a:ext cx="4858050" cy="722064"/>
            </a:xfrm>
            <a:prstGeom prst="roundRect">
              <a:avLst>
                <a:gd name="adj" fmla="val 0"/>
              </a:avLst>
            </a:prstGeom>
            <a:solidFill>
              <a:sysClr val="window" lastClr="FFFFFF"/>
            </a:solidFill>
            <a:ln w="28575" cap="flat" cmpd="sng" algn="ctr">
              <a:solidFill>
                <a:srgbClr val="E7E6E6">
                  <a:lumMod val="50000"/>
                </a:srgbClr>
              </a:solidFill>
              <a:prstDash val="solid"/>
              <a:miter lim="800000"/>
            </a:ln>
            <a:effectLst/>
          </p:spPr>
          <p:txBody>
            <a:bodyPr rtlCol="0" anchor="ctr"/>
            <a:lstStyle/>
            <a:p>
              <a:pPr marL="0" marR="0" lvl="0" indent="0" algn="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Scratchpad</a:t>
              </a:r>
              <a:endPar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167" name="组合 166">
              <a:extLst>
                <a:ext uri="{FF2B5EF4-FFF2-40B4-BE49-F238E27FC236}">
                  <a16:creationId xmlns:a16="http://schemas.microsoft.com/office/drawing/2014/main" id="{F612DA36-A875-4D22-BD08-2F0F4648D5CE}"/>
                </a:ext>
              </a:extLst>
            </p:cNvPr>
            <p:cNvGrpSpPr/>
            <p:nvPr/>
          </p:nvGrpSpPr>
          <p:grpSpPr>
            <a:xfrm>
              <a:off x="6254050" y="3168552"/>
              <a:ext cx="703018" cy="479505"/>
              <a:chOff x="1785415" y="5748894"/>
              <a:chExt cx="703018" cy="479505"/>
            </a:xfrm>
          </p:grpSpPr>
          <p:grpSp>
            <p:nvGrpSpPr>
              <p:cNvPr id="190" name="组合 93">
                <a:extLst>
                  <a:ext uri="{FF2B5EF4-FFF2-40B4-BE49-F238E27FC236}">
                    <a16:creationId xmlns:a16="http://schemas.microsoft.com/office/drawing/2014/main" id="{8B9888EE-C4F3-4F09-A94F-A545C52B0578}"/>
                  </a:ext>
                </a:extLst>
              </p:cNvPr>
              <p:cNvGrpSpPr/>
              <p:nvPr/>
            </p:nvGrpSpPr>
            <p:grpSpPr>
              <a:xfrm rot="5400000">
                <a:off x="1676896" y="5857413"/>
                <a:ext cx="479505" cy="262468"/>
                <a:chOff x="8794749" y="7608552"/>
                <a:chExt cx="1538296" cy="543300"/>
              </a:xfrm>
            </p:grpSpPr>
            <p:sp>
              <p:nvSpPr>
                <p:cNvPr id="192" name="Rectangle 3">
                  <a:extLst>
                    <a:ext uri="{FF2B5EF4-FFF2-40B4-BE49-F238E27FC236}">
                      <a16:creationId xmlns:a16="http://schemas.microsoft.com/office/drawing/2014/main" id="{3DFC2FF8-46BE-4170-A8F8-BDAA06A18961}"/>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Rectangle 3">
                  <a:extLst>
                    <a:ext uri="{FF2B5EF4-FFF2-40B4-BE49-F238E27FC236}">
                      <a16:creationId xmlns:a16="http://schemas.microsoft.com/office/drawing/2014/main" id="{20C3D6FE-5B72-41CC-BB75-7F7860C387DB}"/>
                    </a:ext>
                  </a:extLst>
                </p:cNvPr>
                <p:cNvSpPr>
                  <a:spLocks/>
                </p:cNvSpPr>
                <p:nvPr/>
              </p:nvSpPr>
              <p:spPr>
                <a:xfrm>
                  <a:off x="9789746" y="7608552"/>
                  <a:ext cx="543299" cy="543299"/>
                </a:xfrm>
                <a:prstGeom prst="rect">
                  <a:avLst/>
                </a:prstGeom>
                <a:solidFill>
                  <a:srgbClr val="BDD7EE"/>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4" name="直接连接符 97">
                  <a:extLst>
                    <a:ext uri="{FF2B5EF4-FFF2-40B4-BE49-F238E27FC236}">
                      <a16:creationId xmlns:a16="http://schemas.microsoft.com/office/drawing/2014/main" id="{2189BA46-7F18-4AB2-A4C7-79F108346DAC}"/>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95" name="直接连接符 98">
                  <a:extLst>
                    <a:ext uri="{FF2B5EF4-FFF2-40B4-BE49-F238E27FC236}">
                      <a16:creationId xmlns:a16="http://schemas.microsoft.com/office/drawing/2014/main" id="{68BCCFFF-7657-4058-B87D-47CB2EB47420}"/>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91" name="文本框 63">
                <a:extLst>
                  <a:ext uri="{FF2B5EF4-FFF2-40B4-BE49-F238E27FC236}">
                    <a16:creationId xmlns:a16="http://schemas.microsoft.com/office/drawing/2014/main" id="{47FCFCBF-2FAC-44A1-B2AB-A3112BDD8812}"/>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q1</a:t>
                </a:r>
              </a:p>
            </p:txBody>
          </p:sp>
        </p:grpSp>
        <p:grpSp>
          <p:nvGrpSpPr>
            <p:cNvPr id="168" name="组合 167">
              <a:extLst>
                <a:ext uri="{FF2B5EF4-FFF2-40B4-BE49-F238E27FC236}">
                  <a16:creationId xmlns:a16="http://schemas.microsoft.com/office/drawing/2014/main" id="{316BE1E2-3E1F-44D7-9BB3-3124614448FE}"/>
                </a:ext>
              </a:extLst>
            </p:cNvPr>
            <p:cNvGrpSpPr/>
            <p:nvPr/>
          </p:nvGrpSpPr>
          <p:grpSpPr>
            <a:xfrm>
              <a:off x="7056901" y="3168552"/>
              <a:ext cx="703018" cy="479505"/>
              <a:chOff x="1785415" y="5748894"/>
              <a:chExt cx="703018" cy="479505"/>
            </a:xfrm>
          </p:grpSpPr>
          <p:grpSp>
            <p:nvGrpSpPr>
              <p:cNvPr id="184" name="组合 93">
                <a:extLst>
                  <a:ext uri="{FF2B5EF4-FFF2-40B4-BE49-F238E27FC236}">
                    <a16:creationId xmlns:a16="http://schemas.microsoft.com/office/drawing/2014/main" id="{07DDBD16-59AD-4B28-898F-01AB8C566BF2}"/>
                  </a:ext>
                </a:extLst>
              </p:cNvPr>
              <p:cNvGrpSpPr/>
              <p:nvPr/>
            </p:nvGrpSpPr>
            <p:grpSpPr>
              <a:xfrm rot="5400000">
                <a:off x="1676896" y="5857413"/>
                <a:ext cx="479505" cy="262468"/>
                <a:chOff x="8794749" y="7608552"/>
                <a:chExt cx="1538296" cy="543300"/>
              </a:xfrm>
            </p:grpSpPr>
            <p:sp>
              <p:nvSpPr>
                <p:cNvPr id="186" name="Rectangle 3">
                  <a:extLst>
                    <a:ext uri="{FF2B5EF4-FFF2-40B4-BE49-F238E27FC236}">
                      <a16:creationId xmlns:a16="http://schemas.microsoft.com/office/drawing/2014/main" id="{51EEDFB4-052A-48C6-B8E2-EF4951775B17}"/>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7" name="Rectangle 3">
                  <a:extLst>
                    <a:ext uri="{FF2B5EF4-FFF2-40B4-BE49-F238E27FC236}">
                      <a16:creationId xmlns:a16="http://schemas.microsoft.com/office/drawing/2014/main" id="{928A4D3C-D5BE-4322-BB8D-79498E87AD85}"/>
                    </a:ext>
                  </a:extLst>
                </p:cNvPr>
                <p:cNvSpPr>
                  <a:spLocks/>
                </p:cNvSpPr>
                <p:nvPr/>
              </p:nvSpPr>
              <p:spPr>
                <a:xfrm>
                  <a:off x="9789746" y="7608552"/>
                  <a:ext cx="543299" cy="543299"/>
                </a:xfrm>
                <a:prstGeom prst="rect">
                  <a:avLst/>
                </a:prstGeom>
                <a:solidFill>
                  <a:srgbClr val="92751A"/>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8" name="直接连接符 97">
                  <a:extLst>
                    <a:ext uri="{FF2B5EF4-FFF2-40B4-BE49-F238E27FC236}">
                      <a16:creationId xmlns:a16="http://schemas.microsoft.com/office/drawing/2014/main" id="{5178480D-D117-4FD9-A07F-7F06C08DAF37}"/>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9" name="直接连接符 98">
                  <a:extLst>
                    <a:ext uri="{FF2B5EF4-FFF2-40B4-BE49-F238E27FC236}">
                      <a16:creationId xmlns:a16="http://schemas.microsoft.com/office/drawing/2014/main" id="{4A5BAFCD-FC7F-47CF-B0BF-FB468AF69B4C}"/>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85" name="文本框 63">
                <a:extLst>
                  <a:ext uri="{FF2B5EF4-FFF2-40B4-BE49-F238E27FC236}">
                    <a16:creationId xmlns:a16="http://schemas.microsoft.com/office/drawing/2014/main" id="{BF5A0796-B16B-4065-BF55-CA4D75992C3E}"/>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q2</a:t>
                </a:r>
              </a:p>
            </p:txBody>
          </p:sp>
        </p:grpSp>
        <p:sp>
          <p:nvSpPr>
            <p:cNvPr id="169" name="文本框 53">
              <a:extLst>
                <a:ext uri="{FF2B5EF4-FFF2-40B4-BE49-F238E27FC236}">
                  <a16:creationId xmlns:a16="http://schemas.microsoft.com/office/drawing/2014/main" id="{C001AF42-EF25-405E-8951-EF84557B4F6B}"/>
                </a:ext>
              </a:extLst>
            </p:cNvPr>
            <p:cNvSpPr txBox="1"/>
            <p:nvPr/>
          </p:nvSpPr>
          <p:spPr>
            <a:xfrm>
              <a:off x="7670932" y="2962188"/>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grpSp>
          <p:nvGrpSpPr>
            <p:cNvPr id="170" name="组合 169">
              <a:extLst>
                <a:ext uri="{FF2B5EF4-FFF2-40B4-BE49-F238E27FC236}">
                  <a16:creationId xmlns:a16="http://schemas.microsoft.com/office/drawing/2014/main" id="{37235B91-AF49-4103-8207-1EDB49857AC7}"/>
                </a:ext>
              </a:extLst>
            </p:cNvPr>
            <p:cNvGrpSpPr/>
            <p:nvPr/>
          </p:nvGrpSpPr>
          <p:grpSpPr>
            <a:xfrm>
              <a:off x="8269684" y="3168552"/>
              <a:ext cx="707826" cy="479505"/>
              <a:chOff x="1785415" y="5748894"/>
              <a:chExt cx="707826" cy="479505"/>
            </a:xfrm>
          </p:grpSpPr>
          <p:grpSp>
            <p:nvGrpSpPr>
              <p:cNvPr id="178" name="组合 93">
                <a:extLst>
                  <a:ext uri="{FF2B5EF4-FFF2-40B4-BE49-F238E27FC236}">
                    <a16:creationId xmlns:a16="http://schemas.microsoft.com/office/drawing/2014/main" id="{AFCD9593-EDB0-477B-BE20-7A04FE972D05}"/>
                  </a:ext>
                </a:extLst>
              </p:cNvPr>
              <p:cNvGrpSpPr/>
              <p:nvPr/>
            </p:nvGrpSpPr>
            <p:grpSpPr>
              <a:xfrm rot="5400000">
                <a:off x="1676896" y="5857413"/>
                <a:ext cx="479505" cy="262468"/>
                <a:chOff x="8794749" y="7608552"/>
                <a:chExt cx="1538296" cy="543300"/>
              </a:xfrm>
            </p:grpSpPr>
            <p:sp>
              <p:nvSpPr>
                <p:cNvPr id="180" name="Rectangle 3">
                  <a:extLst>
                    <a:ext uri="{FF2B5EF4-FFF2-40B4-BE49-F238E27FC236}">
                      <a16:creationId xmlns:a16="http://schemas.microsoft.com/office/drawing/2014/main" id="{9BD39AFA-36A2-47E0-A55D-4AC3C6D2F99C}"/>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1" name="Rectangle 3">
                  <a:extLst>
                    <a:ext uri="{FF2B5EF4-FFF2-40B4-BE49-F238E27FC236}">
                      <a16:creationId xmlns:a16="http://schemas.microsoft.com/office/drawing/2014/main" id="{D958F411-3BD5-493F-A78D-2D4C7809E620}"/>
                    </a:ext>
                  </a:extLst>
                </p:cNvPr>
                <p:cNvSpPr>
                  <a:spLocks/>
                </p:cNvSpPr>
                <p:nvPr/>
              </p:nvSpPr>
              <p:spPr>
                <a:xfrm>
                  <a:off x="9789746" y="7608552"/>
                  <a:ext cx="543299" cy="543299"/>
                </a:xfrm>
                <a:prstGeom prst="rect">
                  <a:avLst/>
                </a:prstGeom>
                <a:solidFill>
                  <a:srgbClr val="FFD966"/>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2" name="直接连接符 97">
                  <a:extLst>
                    <a:ext uri="{FF2B5EF4-FFF2-40B4-BE49-F238E27FC236}">
                      <a16:creationId xmlns:a16="http://schemas.microsoft.com/office/drawing/2014/main" id="{75A151C1-FC45-449F-B261-8F5186087323}"/>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83" name="直接连接符 98">
                  <a:extLst>
                    <a:ext uri="{FF2B5EF4-FFF2-40B4-BE49-F238E27FC236}">
                      <a16:creationId xmlns:a16="http://schemas.microsoft.com/office/drawing/2014/main" id="{8053CB47-DB95-47C9-9696-A6142E85847A}"/>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9" name="文本框 63">
                <a:extLst>
                  <a:ext uri="{FF2B5EF4-FFF2-40B4-BE49-F238E27FC236}">
                    <a16:creationId xmlns:a16="http://schemas.microsoft.com/office/drawing/2014/main" id="{8D89E16E-A689-43CB-9DE7-E05B03A1DF59}"/>
                  </a:ext>
                </a:extLst>
              </p:cNvPr>
              <p:cNvSpPr txBox="1"/>
              <p:nvPr/>
            </p:nvSpPr>
            <p:spPr>
              <a:xfrm>
                <a:off x="2039271" y="5798026"/>
                <a:ext cx="453970" cy="400110"/>
              </a:xfrm>
              <a:prstGeom prst="rect">
                <a:avLst/>
              </a:prstGeom>
              <a:noFill/>
            </p:spPr>
            <p:txBody>
              <a:bodyPr wrap="none" rtlCol="0">
                <a:spAutoFit/>
              </a:bodyPr>
              <a:lstStyle/>
              <a:p>
                <a:pPr defTabSz="457200"/>
                <a:r>
                  <a:rPr lang="en-US" sz="2000" dirty="0" err="1">
                    <a:solidFill>
                      <a:prstClr val="black"/>
                    </a:solidFill>
                    <a:latin typeface="Calibri" panose="020F0502020204030204"/>
                  </a:rPr>
                  <a:t>qn</a:t>
                </a:r>
                <a:endParaRPr lang="en-US" sz="2000" dirty="0">
                  <a:solidFill>
                    <a:prstClr val="black"/>
                  </a:solidFill>
                  <a:latin typeface="Calibri" panose="020F0502020204030204"/>
                </a:endParaRPr>
              </a:p>
            </p:txBody>
          </p:sp>
        </p:grpSp>
        <p:grpSp>
          <p:nvGrpSpPr>
            <p:cNvPr id="171" name="组合 170">
              <a:extLst>
                <a:ext uri="{FF2B5EF4-FFF2-40B4-BE49-F238E27FC236}">
                  <a16:creationId xmlns:a16="http://schemas.microsoft.com/office/drawing/2014/main" id="{11234AF4-733F-4E86-834E-BD264161078B}"/>
                </a:ext>
              </a:extLst>
            </p:cNvPr>
            <p:cNvGrpSpPr/>
            <p:nvPr/>
          </p:nvGrpSpPr>
          <p:grpSpPr>
            <a:xfrm>
              <a:off x="5473681" y="3164496"/>
              <a:ext cx="703018" cy="479505"/>
              <a:chOff x="1785415" y="5748894"/>
              <a:chExt cx="703018" cy="479505"/>
            </a:xfrm>
          </p:grpSpPr>
          <p:grpSp>
            <p:nvGrpSpPr>
              <p:cNvPr id="172" name="组合 93">
                <a:extLst>
                  <a:ext uri="{FF2B5EF4-FFF2-40B4-BE49-F238E27FC236}">
                    <a16:creationId xmlns:a16="http://schemas.microsoft.com/office/drawing/2014/main" id="{192955FD-8633-4F42-B537-512DC7044969}"/>
                  </a:ext>
                </a:extLst>
              </p:cNvPr>
              <p:cNvGrpSpPr/>
              <p:nvPr/>
            </p:nvGrpSpPr>
            <p:grpSpPr>
              <a:xfrm rot="5400000">
                <a:off x="1676896" y="5857413"/>
                <a:ext cx="479505" cy="262468"/>
                <a:chOff x="8794749" y="7608552"/>
                <a:chExt cx="1538296" cy="543300"/>
              </a:xfrm>
            </p:grpSpPr>
            <p:sp>
              <p:nvSpPr>
                <p:cNvPr id="174" name="Rectangle 3">
                  <a:extLst>
                    <a:ext uri="{FF2B5EF4-FFF2-40B4-BE49-F238E27FC236}">
                      <a16:creationId xmlns:a16="http://schemas.microsoft.com/office/drawing/2014/main" id="{FFE0A9D2-3F2A-4A46-9759-3D7EA848382D}"/>
                    </a:ext>
                  </a:extLst>
                </p:cNvPr>
                <p:cNvSpPr>
                  <a:spLocks/>
                </p:cNvSpPr>
                <p:nvPr/>
              </p:nvSpPr>
              <p:spPr>
                <a:xfrm>
                  <a:off x="9246447" y="7608553"/>
                  <a:ext cx="543299" cy="543299"/>
                </a:xfrm>
                <a:prstGeom prst="rect">
                  <a:avLst/>
                </a:prstGeom>
                <a:no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Rectangle 3">
                  <a:extLst>
                    <a:ext uri="{FF2B5EF4-FFF2-40B4-BE49-F238E27FC236}">
                      <a16:creationId xmlns:a16="http://schemas.microsoft.com/office/drawing/2014/main" id="{06D0A4EE-0DA8-475A-9C46-77EDC5AE0DCD}"/>
                    </a:ext>
                  </a:extLst>
                </p:cNvPr>
                <p:cNvSpPr>
                  <a:spLocks/>
                </p:cNvSpPr>
                <p:nvPr/>
              </p:nvSpPr>
              <p:spPr>
                <a:xfrm>
                  <a:off x="9789746" y="7608552"/>
                  <a:ext cx="543299" cy="543299"/>
                </a:xfrm>
                <a:prstGeom prst="rect">
                  <a:avLst/>
                </a:prstGeom>
                <a:solidFill>
                  <a:srgbClr val="C5E0B4"/>
                </a:solidFill>
                <a:ln w="38100" cap="flat" cmpd="sng" algn="ctr">
                  <a:solidFill>
                    <a:sysClr val="windowText" lastClr="00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6" name="直接连接符 97">
                  <a:extLst>
                    <a:ext uri="{FF2B5EF4-FFF2-40B4-BE49-F238E27FC236}">
                      <a16:creationId xmlns:a16="http://schemas.microsoft.com/office/drawing/2014/main" id="{C264B932-5B43-4BE7-B0BA-E2ADC803152E}"/>
                    </a:ext>
                  </a:extLst>
                </p:cNvPr>
                <p:cNvCxnSpPr/>
                <p:nvPr/>
              </p:nvCxnSpPr>
              <p:spPr>
                <a:xfrm flipH="1">
                  <a:off x="8794750" y="7608552"/>
                  <a:ext cx="451697" cy="0"/>
                </a:xfrm>
                <a:prstGeom prst="line">
                  <a:avLst/>
                </a:prstGeom>
                <a:noFill/>
                <a:ln w="38100" cap="flat" cmpd="sng" algn="ctr">
                  <a:solidFill>
                    <a:sysClr val="windowText" lastClr="000000"/>
                  </a:solidFill>
                  <a:prstDash val="solid"/>
                  <a:miter lim="800000"/>
                </a:ln>
                <a:effectLst/>
              </p:spPr>
            </p:cxnSp>
            <p:cxnSp>
              <p:nvCxnSpPr>
                <p:cNvPr id="177" name="直接连接符 98">
                  <a:extLst>
                    <a:ext uri="{FF2B5EF4-FFF2-40B4-BE49-F238E27FC236}">
                      <a16:creationId xmlns:a16="http://schemas.microsoft.com/office/drawing/2014/main" id="{0406B2AE-5EDF-463C-8094-806177623BE7}"/>
                    </a:ext>
                  </a:extLst>
                </p:cNvPr>
                <p:cNvCxnSpPr/>
                <p:nvPr/>
              </p:nvCxnSpPr>
              <p:spPr>
                <a:xfrm flipH="1">
                  <a:off x="8794749" y="8151852"/>
                  <a:ext cx="451697" cy="0"/>
                </a:xfrm>
                <a:prstGeom prst="line">
                  <a:avLst/>
                </a:prstGeom>
                <a:noFill/>
                <a:ln w="38100" cap="flat" cmpd="sng" algn="ctr">
                  <a:solidFill>
                    <a:sysClr val="windowText" lastClr="000000"/>
                  </a:solidFill>
                  <a:prstDash val="solid"/>
                  <a:miter lim="800000"/>
                </a:ln>
                <a:effectLst/>
              </p:spPr>
            </p:cxnSp>
          </p:grpSp>
          <p:sp>
            <p:nvSpPr>
              <p:cNvPr id="173" name="文本框 63">
                <a:extLst>
                  <a:ext uri="{FF2B5EF4-FFF2-40B4-BE49-F238E27FC236}">
                    <a16:creationId xmlns:a16="http://schemas.microsoft.com/office/drawing/2014/main" id="{2F528E5A-24C4-44EC-B1D8-7612C072FC15}"/>
                  </a:ext>
                </a:extLst>
              </p:cNvPr>
              <p:cNvSpPr txBox="1"/>
              <p:nvPr/>
            </p:nvSpPr>
            <p:spPr>
              <a:xfrm>
                <a:off x="2039271" y="5798026"/>
                <a:ext cx="449162" cy="400110"/>
              </a:xfrm>
              <a:prstGeom prst="rect">
                <a:avLst/>
              </a:prstGeom>
              <a:noFill/>
            </p:spPr>
            <p:txBody>
              <a:bodyPr wrap="none" rtlCol="0">
                <a:spAutoFit/>
              </a:bodyPr>
              <a:lstStyle/>
              <a:p>
                <a:pPr defTabSz="457200"/>
                <a:r>
                  <a:rPr lang="en-US" sz="2000" dirty="0">
                    <a:solidFill>
                      <a:prstClr val="black"/>
                    </a:solidFill>
                    <a:latin typeface="Calibri" panose="020F0502020204030204"/>
                  </a:rPr>
                  <a:t>q0</a:t>
                </a:r>
              </a:p>
            </p:txBody>
          </p:sp>
        </p:grpSp>
      </p:grpSp>
      <p:sp>
        <p:nvSpPr>
          <p:cNvPr id="104" name="箭头: 右 103">
            <a:extLst>
              <a:ext uri="{FF2B5EF4-FFF2-40B4-BE49-F238E27FC236}">
                <a16:creationId xmlns:a16="http://schemas.microsoft.com/office/drawing/2014/main" id="{3C394A53-AE9E-477C-AF7A-11BE22C639A3}"/>
              </a:ext>
            </a:extLst>
          </p:cNvPr>
          <p:cNvSpPr/>
          <p:nvPr/>
        </p:nvSpPr>
        <p:spPr>
          <a:xfrm rot="18354373">
            <a:off x="5456796" y="2671055"/>
            <a:ext cx="768637"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5" name="箭头: 右 104">
            <a:extLst>
              <a:ext uri="{FF2B5EF4-FFF2-40B4-BE49-F238E27FC236}">
                <a16:creationId xmlns:a16="http://schemas.microsoft.com/office/drawing/2014/main" id="{F8B5CA05-1786-4CE9-98FE-B32566FED362}"/>
              </a:ext>
            </a:extLst>
          </p:cNvPr>
          <p:cNvSpPr/>
          <p:nvPr/>
        </p:nvSpPr>
        <p:spPr>
          <a:xfrm rot="5400000">
            <a:off x="6030305" y="2718720"/>
            <a:ext cx="682526"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9" name="箭头: 右 108">
            <a:extLst>
              <a:ext uri="{FF2B5EF4-FFF2-40B4-BE49-F238E27FC236}">
                <a16:creationId xmlns:a16="http://schemas.microsoft.com/office/drawing/2014/main" id="{429ED581-BA16-4815-9F70-3DF919EC657E}"/>
              </a:ext>
            </a:extLst>
          </p:cNvPr>
          <p:cNvSpPr/>
          <p:nvPr/>
        </p:nvSpPr>
        <p:spPr>
          <a:xfrm rot="16200000">
            <a:off x="6037388" y="2707169"/>
            <a:ext cx="673507"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箭头: 右 109">
            <a:extLst>
              <a:ext uri="{FF2B5EF4-FFF2-40B4-BE49-F238E27FC236}">
                <a16:creationId xmlns:a16="http://schemas.microsoft.com/office/drawing/2014/main" id="{10101637-3D9C-4049-B6FB-2AB6ADAD714E}"/>
              </a:ext>
            </a:extLst>
          </p:cNvPr>
          <p:cNvSpPr/>
          <p:nvPr/>
        </p:nvSpPr>
        <p:spPr>
          <a:xfrm rot="3101381">
            <a:off x="6586061" y="2707458"/>
            <a:ext cx="750787"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箭头: 右 111">
            <a:extLst>
              <a:ext uri="{FF2B5EF4-FFF2-40B4-BE49-F238E27FC236}">
                <a16:creationId xmlns:a16="http://schemas.microsoft.com/office/drawing/2014/main" id="{812E7B32-1262-4F90-8513-1F04302C8A3D}"/>
              </a:ext>
            </a:extLst>
          </p:cNvPr>
          <p:cNvSpPr/>
          <p:nvPr/>
        </p:nvSpPr>
        <p:spPr>
          <a:xfrm rot="19004020">
            <a:off x="7260598" y="2699158"/>
            <a:ext cx="918838"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箭头: 右 112">
            <a:extLst>
              <a:ext uri="{FF2B5EF4-FFF2-40B4-BE49-F238E27FC236}">
                <a16:creationId xmlns:a16="http://schemas.microsoft.com/office/drawing/2014/main" id="{E0341EA5-EF5C-46B2-8D79-C72ACA864E4A}"/>
              </a:ext>
            </a:extLst>
          </p:cNvPr>
          <p:cNvSpPr/>
          <p:nvPr/>
        </p:nvSpPr>
        <p:spPr>
          <a:xfrm rot="5400000">
            <a:off x="8052219" y="2727016"/>
            <a:ext cx="712617" cy="308521"/>
          </a:xfrm>
          <a:prstGeom prst="rightArrow">
            <a:avLst/>
          </a:prstGeom>
          <a:solidFill>
            <a:srgbClr val="FF0000"/>
          </a:solidFill>
          <a:ln w="28575"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0" name="Rounded Rectangle 78">
            <a:extLst>
              <a:ext uri="{FF2B5EF4-FFF2-40B4-BE49-F238E27FC236}">
                <a16:creationId xmlns:a16="http://schemas.microsoft.com/office/drawing/2014/main" id="{9E11150B-6CE1-4946-A5CF-88E0DCE74EA0}"/>
              </a:ext>
            </a:extLst>
          </p:cNvPr>
          <p:cNvSpPr/>
          <p:nvPr/>
        </p:nvSpPr>
        <p:spPr>
          <a:xfrm>
            <a:off x="9591072" y="5374177"/>
            <a:ext cx="1522534" cy="371868"/>
          </a:xfrm>
          <a:prstGeom prst="roundRect">
            <a:avLst/>
          </a:prstGeom>
          <a:solidFill>
            <a:srgbClr val="FFE699"/>
          </a:solidFill>
          <a:ln w="12700" cap="flat" cmpd="sng" algn="ctr">
            <a:solidFill>
              <a:srgbClr val="FFC000">
                <a:lumMod val="75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D2A000"/>
                </a:solidFill>
                <a:effectLst/>
                <a:uLnTx/>
                <a:uFillTx/>
                <a:latin typeface="Calibri" panose="020F0502020204030204"/>
                <a:ea typeface="+mn-ea"/>
                <a:cs typeface="+mn-cs"/>
              </a:rPr>
              <a:t>Decompress</a:t>
            </a:r>
          </a:p>
        </p:txBody>
      </p:sp>
      <p:sp>
        <p:nvSpPr>
          <p:cNvPr id="115" name="Rounded Rectangle 78">
            <a:extLst>
              <a:ext uri="{FF2B5EF4-FFF2-40B4-BE49-F238E27FC236}">
                <a16:creationId xmlns:a16="http://schemas.microsoft.com/office/drawing/2014/main" id="{6257FC05-0AD8-4FDF-A814-268C655F1E07}"/>
              </a:ext>
            </a:extLst>
          </p:cNvPr>
          <p:cNvSpPr/>
          <p:nvPr/>
        </p:nvSpPr>
        <p:spPr>
          <a:xfrm>
            <a:off x="5888530" y="2152808"/>
            <a:ext cx="1003783" cy="371868"/>
          </a:xfrm>
          <a:prstGeom prst="roundRect">
            <a:avLst/>
          </a:prstGeom>
          <a:solidFill>
            <a:srgbClr val="ED7D31">
              <a:lumMod val="40000"/>
              <a:lumOff val="60000"/>
            </a:srgbClr>
          </a:solidFill>
          <a:ln w="38100" cap="flat" cmpd="sng" algn="ctr">
            <a:solidFill>
              <a:srgbClr val="ED7D31">
                <a:lumMod val="50000"/>
              </a:srgbClr>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Access</a:t>
            </a:r>
          </a:p>
        </p:txBody>
      </p:sp>
      <p:sp>
        <p:nvSpPr>
          <p:cNvPr id="143" name="Rounded Rectangle 78">
            <a:extLst>
              <a:ext uri="{FF2B5EF4-FFF2-40B4-BE49-F238E27FC236}">
                <a16:creationId xmlns:a16="http://schemas.microsoft.com/office/drawing/2014/main" id="{590E6E41-4F2F-445D-B3DD-D4A6F11E0F87}"/>
              </a:ext>
            </a:extLst>
          </p:cNvPr>
          <p:cNvSpPr/>
          <p:nvPr/>
        </p:nvSpPr>
        <p:spPr>
          <a:xfrm>
            <a:off x="7650437" y="5370930"/>
            <a:ext cx="934304" cy="371868"/>
          </a:xfrm>
          <a:prstGeom prst="roundRect">
            <a:avLst/>
          </a:prstGeom>
          <a:solidFill>
            <a:srgbClr val="FFE699"/>
          </a:solidFill>
          <a:ln w="12700" cap="flat" cmpd="sng" algn="ctr">
            <a:solidFill>
              <a:srgbClr val="D2A000"/>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D2A000"/>
                </a:solidFill>
                <a:effectLst/>
                <a:uLnTx/>
                <a:uFillTx/>
                <a:latin typeface="Calibri" panose="020F0502020204030204"/>
                <a:ea typeface="+mn-ea"/>
                <a:cs typeface="+mn-cs"/>
              </a:rPr>
              <a:t>Access</a:t>
            </a:r>
          </a:p>
        </p:txBody>
      </p:sp>
      <p:sp>
        <p:nvSpPr>
          <p:cNvPr id="142" name="Rounded Rectangle 78">
            <a:extLst>
              <a:ext uri="{FF2B5EF4-FFF2-40B4-BE49-F238E27FC236}">
                <a16:creationId xmlns:a16="http://schemas.microsoft.com/office/drawing/2014/main" id="{29B657C4-5DE5-46AF-9FFC-D47AD5108228}"/>
              </a:ext>
            </a:extLst>
          </p:cNvPr>
          <p:cNvSpPr/>
          <p:nvPr/>
        </p:nvSpPr>
        <p:spPr>
          <a:xfrm>
            <a:off x="5741826" y="5381674"/>
            <a:ext cx="922162" cy="371868"/>
          </a:xfrm>
          <a:prstGeom prst="roundRect">
            <a:avLst/>
          </a:prstGeom>
          <a:solidFill>
            <a:srgbClr val="BDD7EE"/>
          </a:solidFill>
          <a:ln w="12700" cap="flat" cmpd="sng" algn="ctr">
            <a:solidFill>
              <a:srgbClr val="3584CB"/>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rgbClr val="3584CB"/>
                </a:solidFill>
                <a:latin typeface="Calibri" panose="020F0502020204030204"/>
              </a:rPr>
              <a:t>Access</a:t>
            </a:r>
            <a:endParaRPr kumimoji="0" lang="en-US" sz="2000" b="0" i="0" u="none" strike="noStrike" kern="0" cap="none" spc="0" normalizeH="0" baseline="0" noProof="0" dirty="0">
              <a:ln>
                <a:noFill/>
              </a:ln>
              <a:solidFill>
                <a:srgbClr val="3584CB"/>
              </a:solidFill>
              <a:effectLst/>
              <a:uLnTx/>
              <a:uFillTx/>
              <a:latin typeface="Calibri" panose="020F0502020204030204"/>
            </a:endParaRPr>
          </a:p>
        </p:txBody>
      </p:sp>
      <p:sp>
        <p:nvSpPr>
          <p:cNvPr id="106" name="Rectangle 3">
            <a:extLst>
              <a:ext uri="{FF2B5EF4-FFF2-40B4-BE49-F238E27FC236}">
                <a16:creationId xmlns:a16="http://schemas.microsoft.com/office/drawing/2014/main" id="{775EDF18-14BF-4D20-916C-A592366ABF80}"/>
              </a:ext>
            </a:extLst>
          </p:cNvPr>
          <p:cNvSpPr>
            <a:spLocks/>
          </p:cNvSpPr>
          <p:nvPr/>
        </p:nvSpPr>
        <p:spPr>
          <a:xfrm>
            <a:off x="5362701" y="3060165"/>
            <a:ext cx="4860800" cy="722064"/>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pSp>
        <p:nvGrpSpPr>
          <p:cNvPr id="108" name="组合 107">
            <a:extLst>
              <a:ext uri="{FF2B5EF4-FFF2-40B4-BE49-F238E27FC236}">
                <a16:creationId xmlns:a16="http://schemas.microsoft.com/office/drawing/2014/main" id="{070D3505-1280-475C-A9A6-612C077B562D}"/>
              </a:ext>
            </a:extLst>
          </p:cNvPr>
          <p:cNvGrpSpPr/>
          <p:nvPr/>
        </p:nvGrpSpPr>
        <p:grpSpPr>
          <a:xfrm>
            <a:off x="9655114" y="1752600"/>
            <a:ext cx="2208537" cy="1096188"/>
            <a:chOff x="9655114" y="1752600"/>
            <a:chExt cx="2208537" cy="1096188"/>
          </a:xfrm>
        </p:grpSpPr>
        <p:sp>
          <p:nvSpPr>
            <p:cNvPr id="111" name="Rounded Rectangle 95">
              <a:extLst>
                <a:ext uri="{FF2B5EF4-FFF2-40B4-BE49-F238E27FC236}">
                  <a16:creationId xmlns:a16="http://schemas.microsoft.com/office/drawing/2014/main" id="{246039D0-5F11-42E3-A351-4989A201378A}"/>
                </a:ext>
              </a:extLst>
            </p:cNvPr>
            <p:cNvSpPr/>
            <p:nvPr/>
          </p:nvSpPr>
          <p:spPr>
            <a:xfrm>
              <a:off x="9655114" y="1752600"/>
              <a:ext cx="2208537" cy="1092358"/>
            </a:xfrm>
            <a:prstGeom prst="roundRect">
              <a:avLst/>
            </a:prstGeom>
            <a:solidFill>
              <a:srgbClr val="8FAADC"/>
            </a:solidFill>
            <a:ln w="38100" cap="flat" cmpd="sng" algn="ctr">
              <a:solidFill>
                <a:srgbClr val="203864"/>
              </a:solidFill>
              <a:prstDash val="solid"/>
              <a:miter lim="800000"/>
            </a:ln>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Scheduler</a:t>
              </a:r>
            </a:p>
          </p:txBody>
        </p:sp>
        <p:sp>
          <p:nvSpPr>
            <p:cNvPr id="114" name="Rounded Rectangle 78">
              <a:extLst>
                <a:ext uri="{FF2B5EF4-FFF2-40B4-BE49-F238E27FC236}">
                  <a16:creationId xmlns:a16="http://schemas.microsoft.com/office/drawing/2014/main" id="{479786B6-B682-4DEB-8EFA-674A02501D74}"/>
                </a:ext>
              </a:extLst>
            </p:cNvPr>
            <p:cNvSpPr/>
            <p:nvPr/>
          </p:nvSpPr>
          <p:spPr>
            <a:xfrm>
              <a:off x="9832373" y="2153100"/>
              <a:ext cx="825890" cy="266250"/>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0</a:t>
              </a:r>
            </a:p>
          </p:txBody>
        </p:sp>
        <p:sp>
          <p:nvSpPr>
            <p:cNvPr id="116" name="文本框 53">
              <a:extLst>
                <a:ext uri="{FF2B5EF4-FFF2-40B4-BE49-F238E27FC236}">
                  <a16:creationId xmlns:a16="http://schemas.microsoft.com/office/drawing/2014/main" id="{E7E1BBED-3217-47AA-A4EA-5B3BD73FDF3D}"/>
                </a:ext>
              </a:extLst>
            </p:cNvPr>
            <p:cNvSpPr txBox="1"/>
            <p:nvPr/>
          </p:nvSpPr>
          <p:spPr>
            <a:xfrm>
              <a:off x="11009909" y="2140902"/>
              <a:ext cx="538930" cy="707886"/>
            </a:xfrm>
            <a:prstGeom prst="rect">
              <a:avLst/>
            </a:prstGeom>
            <a:noFill/>
          </p:spPr>
          <p:txBody>
            <a:bodyPr wrap="none" rtlCol="0">
              <a:spAutoFit/>
            </a:bodyPr>
            <a:lstStyle/>
            <a:p>
              <a:pPr defTabSz="457200"/>
              <a:r>
                <a:rPr lang="en-US" sz="4000" dirty="0">
                  <a:solidFill>
                    <a:prstClr val="black"/>
                  </a:solidFill>
                  <a:latin typeface="Calibri" panose="020F0502020204030204"/>
                </a:rPr>
                <a:t>…</a:t>
              </a:r>
            </a:p>
          </p:txBody>
        </p:sp>
        <p:sp>
          <p:nvSpPr>
            <p:cNvPr id="117" name="Rounded Rectangle 78">
              <a:extLst>
                <a:ext uri="{FF2B5EF4-FFF2-40B4-BE49-F238E27FC236}">
                  <a16:creationId xmlns:a16="http://schemas.microsoft.com/office/drawing/2014/main" id="{0EA35441-E086-48A4-8D0A-FF4AD6E6EEE9}"/>
                </a:ext>
              </a:extLst>
            </p:cNvPr>
            <p:cNvSpPr/>
            <p:nvPr/>
          </p:nvSpPr>
          <p:spPr>
            <a:xfrm>
              <a:off x="10866429" y="2153100"/>
              <a:ext cx="825890" cy="266250"/>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1</a:t>
              </a:r>
            </a:p>
          </p:txBody>
        </p:sp>
        <p:sp>
          <p:nvSpPr>
            <p:cNvPr id="118" name="Rounded Rectangle 78">
              <a:extLst>
                <a:ext uri="{FF2B5EF4-FFF2-40B4-BE49-F238E27FC236}">
                  <a16:creationId xmlns:a16="http://schemas.microsoft.com/office/drawing/2014/main" id="{22335C76-1360-491A-A9F6-26481A907B5B}"/>
                </a:ext>
              </a:extLst>
            </p:cNvPr>
            <p:cNvSpPr/>
            <p:nvPr/>
          </p:nvSpPr>
          <p:spPr>
            <a:xfrm>
              <a:off x="9832373" y="2495136"/>
              <a:ext cx="825890" cy="266250"/>
            </a:xfrm>
            <a:prstGeom prst="roundRect">
              <a:avLst/>
            </a:prstGeom>
            <a:solidFill>
              <a:srgbClr val="DEEBF7"/>
            </a:solidFill>
            <a:ln w="38100" cap="flat" cmpd="sng" algn="ctr">
              <a:solidFill>
                <a:srgbClr val="203864"/>
              </a:solidFill>
              <a:prstDash val="solid"/>
              <a:miter lim="800000"/>
            </a:ln>
            <a:effectLst/>
          </p:spPr>
          <p:txBody>
            <a:bodyPr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2000" kern="0" dirty="0">
                  <a:solidFill>
                    <a:sysClr val="windowText" lastClr="000000"/>
                  </a:solidFill>
                  <a:latin typeface="Calibri" panose="020F0502020204030204"/>
                </a:rPr>
                <a:t>c</a:t>
              </a:r>
              <a:r>
                <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txt </a:t>
              </a:r>
              <a:r>
                <a:rPr lang="en-US" sz="2000" kern="0" dirty="0">
                  <a:solidFill>
                    <a:sysClr val="windowText" lastClr="000000"/>
                  </a:solidFill>
                  <a:latin typeface="Calibri" panose="020F0502020204030204"/>
                </a:rPr>
                <a:t>2</a:t>
              </a:r>
              <a:endParaRPr kumimoji="0" lang="en-US" sz="20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grpSp>
      <p:sp>
        <p:nvSpPr>
          <p:cNvPr id="107" name="Rectangle 3">
            <a:extLst>
              <a:ext uri="{FF2B5EF4-FFF2-40B4-BE49-F238E27FC236}">
                <a16:creationId xmlns:a16="http://schemas.microsoft.com/office/drawing/2014/main" id="{2DECB0FE-B011-452E-8E43-91E15DB4E068}"/>
              </a:ext>
            </a:extLst>
          </p:cNvPr>
          <p:cNvSpPr>
            <a:spLocks/>
          </p:cNvSpPr>
          <p:nvPr/>
        </p:nvSpPr>
        <p:spPr>
          <a:xfrm>
            <a:off x="9663864" y="1747820"/>
            <a:ext cx="2208537" cy="1092358"/>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19" name="Rectangle 3">
            <a:extLst>
              <a:ext uri="{FF2B5EF4-FFF2-40B4-BE49-F238E27FC236}">
                <a16:creationId xmlns:a16="http://schemas.microsoft.com/office/drawing/2014/main" id="{3838666F-3375-4A8F-8D16-BB9D47E238EA}"/>
              </a:ext>
            </a:extLst>
          </p:cNvPr>
          <p:cNvSpPr>
            <a:spLocks/>
          </p:cNvSpPr>
          <p:nvPr/>
        </p:nvSpPr>
        <p:spPr>
          <a:xfrm>
            <a:off x="9832372" y="2152808"/>
            <a:ext cx="825890" cy="27075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0" name="Rectangle 3">
            <a:extLst>
              <a:ext uri="{FF2B5EF4-FFF2-40B4-BE49-F238E27FC236}">
                <a16:creationId xmlns:a16="http://schemas.microsoft.com/office/drawing/2014/main" id="{0C54AC95-F069-4A16-8459-D50D16171E84}"/>
              </a:ext>
            </a:extLst>
          </p:cNvPr>
          <p:cNvSpPr>
            <a:spLocks/>
          </p:cNvSpPr>
          <p:nvPr/>
        </p:nvSpPr>
        <p:spPr>
          <a:xfrm>
            <a:off x="10866884" y="2148601"/>
            <a:ext cx="825890" cy="27075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21" name="Rectangle 3">
            <a:extLst>
              <a:ext uri="{FF2B5EF4-FFF2-40B4-BE49-F238E27FC236}">
                <a16:creationId xmlns:a16="http://schemas.microsoft.com/office/drawing/2014/main" id="{5AEB1277-2D86-4F14-B1C8-4766757054F2}"/>
              </a:ext>
            </a:extLst>
          </p:cNvPr>
          <p:cNvSpPr>
            <a:spLocks/>
          </p:cNvSpPr>
          <p:nvPr/>
        </p:nvSpPr>
        <p:spPr>
          <a:xfrm>
            <a:off x="9832372" y="2492886"/>
            <a:ext cx="825890" cy="270750"/>
          </a:xfrm>
          <a:prstGeom prst="rect">
            <a:avLst/>
          </a:prstGeom>
          <a:noFill/>
          <a:ln w="57150" cap="flat" cmpd="sng" algn="ctr">
            <a:solidFill>
              <a:srgbClr val="FF0000"/>
            </a:solidFill>
            <a:prstDash val="solid"/>
            <a:miter lim="800000"/>
          </a:ln>
          <a:effectLst/>
        </p:spPr>
        <p:txBody>
          <a:bodyPr rtlCol="0" anchor="ctr"/>
          <a:lstStyle>
            <a:defPPr>
              <a:defRPr lang="en-US"/>
            </a:defPPr>
            <a:lvl1pPr marL="0" algn="l" defTabSz="2194210" rtl="0" eaLnBrk="1" latinLnBrk="0" hangingPunct="1">
              <a:defRPr sz="8600" kern="1200">
                <a:solidFill>
                  <a:schemeClr val="lt1"/>
                </a:solidFill>
                <a:latin typeface="+mn-lt"/>
                <a:ea typeface="+mn-ea"/>
                <a:cs typeface="+mn-cs"/>
              </a:defRPr>
            </a:lvl1pPr>
            <a:lvl2pPr marL="2194210" algn="l" defTabSz="2194210" rtl="0" eaLnBrk="1" latinLnBrk="0" hangingPunct="1">
              <a:defRPr sz="8600" kern="1200">
                <a:solidFill>
                  <a:schemeClr val="lt1"/>
                </a:solidFill>
                <a:latin typeface="+mn-lt"/>
                <a:ea typeface="+mn-ea"/>
                <a:cs typeface="+mn-cs"/>
              </a:defRPr>
            </a:lvl2pPr>
            <a:lvl3pPr marL="4388419" algn="l" defTabSz="2194210" rtl="0" eaLnBrk="1" latinLnBrk="0" hangingPunct="1">
              <a:defRPr sz="8600" kern="1200">
                <a:solidFill>
                  <a:schemeClr val="lt1"/>
                </a:solidFill>
                <a:latin typeface="+mn-lt"/>
                <a:ea typeface="+mn-ea"/>
                <a:cs typeface="+mn-cs"/>
              </a:defRPr>
            </a:lvl3pPr>
            <a:lvl4pPr marL="6582629" algn="l" defTabSz="2194210" rtl="0" eaLnBrk="1" latinLnBrk="0" hangingPunct="1">
              <a:defRPr sz="8600" kern="1200">
                <a:solidFill>
                  <a:schemeClr val="lt1"/>
                </a:solidFill>
                <a:latin typeface="+mn-lt"/>
                <a:ea typeface="+mn-ea"/>
                <a:cs typeface="+mn-cs"/>
              </a:defRPr>
            </a:lvl4pPr>
            <a:lvl5pPr marL="8776834" algn="l" defTabSz="2194210" rtl="0" eaLnBrk="1" latinLnBrk="0" hangingPunct="1">
              <a:defRPr sz="8600" kern="1200">
                <a:solidFill>
                  <a:schemeClr val="lt1"/>
                </a:solidFill>
                <a:latin typeface="+mn-lt"/>
                <a:ea typeface="+mn-ea"/>
                <a:cs typeface="+mn-cs"/>
              </a:defRPr>
            </a:lvl5pPr>
            <a:lvl6pPr marL="10971043" algn="l" defTabSz="2194210" rtl="0" eaLnBrk="1" latinLnBrk="0" hangingPunct="1">
              <a:defRPr sz="8600" kern="1200">
                <a:solidFill>
                  <a:schemeClr val="lt1"/>
                </a:solidFill>
                <a:latin typeface="+mn-lt"/>
                <a:ea typeface="+mn-ea"/>
                <a:cs typeface="+mn-cs"/>
              </a:defRPr>
            </a:lvl6pPr>
            <a:lvl7pPr marL="13165253" algn="l" defTabSz="2194210" rtl="0" eaLnBrk="1" latinLnBrk="0" hangingPunct="1">
              <a:defRPr sz="8600" kern="1200">
                <a:solidFill>
                  <a:schemeClr val="lt1"/>
                </a:solidFill>
                <a:latin typeface="+mn-lt"/>
                <a:ea typeface="+mn-ea"/>
                <a:cs typeface="+mn-cs"/>
              </a:defRPr>
            </a:lvl7pPr>
            <a:lvl8pPr marL="15359462" algn="l" defTabSz="2194210" rtl="0" eaLnBrk="1" latinLnBrk="0" hangingPunct="1">
              <a:defRPr sz="8600" kern="1200">
                <a:solidFill>
                  <a:schemeClr val="lt1"/>
                </a:solidFill>
                <a:latin typeface="+mn-lt"/>
                <a:ea typeface="+mn-ea"/>
                <a:cs typeface="+mn-cs"/>
              </a:defRPr>
            </a:lvl8pPr>
            <a:lvl9pPr marL="17553672" algn="l" defTabSz="2194210" rtl="0" eaLnBrk="1" latinLnBrk="0" hangingPunct="1">
              <a:defRPr sz="8600" kern="1200">
                <a:solidFill>
                  <a:schemeClr val="lt1"/>
                </a:solidFill>
                <a:latin typeface="+mn-lt"/>
                <a:ea typeface="+mn-ea"/>
                <a:cs typeface="+mn-cs"/>
              </a:defRPr>
            </a:lvl9pPr>
          </a:lstStyle>
          <a:p>
            <a:pPr marL="0" marR="0" lvl="0" indent="0" algn="ctr" defTabSz="219421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703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0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500"/>
                                        <p:tgtEl>
                                          <p:spTgt spid="119"/>
                                        </p:tgtEl>
                                      </p:cBhvr>
                                    </p:animEffect>
                                  </p:childTnLst>
                                </p:cTn>
                              </p:par>
                              <p:par>
                                <p:cTn id="56" presetID="42" presetClass="path" presetSubtype="0" accel="50000" decel="50000" fill="hold" grpId="2" nodeType="withEffect">
                                  <p:stCondLst>
                                    <p:cond delay="0"/>
                                  </p:stCondLst>
                                  <p:childTnLst>
                                    <p:animMotion origin="layout" path="M -3.95833E-6 4.44444E-6 L 0.01576 -0.47107 " pathEditMode="relative" rAng="0" ptsTypes="AA">
                                      <p:cBhvr>
                                        <p:cTn id="57" dur="1000" fill="hold"/>
                                        <p:tgtEl>
                                          <p:spTgt spid="142"/>
                                        </p:tgtEl>
                                        <p:attrNameLst>
                                          <p:attrName>ppt_x</p:attrName>
                                          <p:attrName>ppt_y</p:attrName>
                                        </p:attrNameLst>
                                      </p:cBhvr>
                                      <p:rCtr x="807" y="-23542"/>
                                    </p:animMotion>
                                  </p:childTnLst>
                                </p:cTn>
                              </p:par>
                            </p:childTnLst>
                          </p:cTn>
                        </p:par>
                        <p:par>
                          <p:cTn id="58" fill="hold">
                            <p:stCondLst>
                              <p:cond delay="1000"/>
                            </p:stCondLst>
                            <p:childTnLst>
                              <p:par>
                                <p:cTn id="59" presetID="1" presetClass="entr" presetSubtype="0" fill="hold" grpId="0" nodeType="afterEffect">
                                  <p:stCondLst>
                                    <p:cond delay="25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250"/>
                                  </p:stCondLst>
                                  <p:childTnLst>
                                    <p:set>
                                      <p:cBhvr>
                                        <p:cTn id="62" dur="1" fill="hold">
                                          <p:stCondLst>
                                            <p:cond delay="0"/>
                                          </p:stCondLst>
                                        </p:cTn>
                                        <p:tgtEl>
                                          <p:spTgt spid="104"/>
                                        </p:tgtEl>
                                        <p:attrNameLst>
                                          <p:attrName>style.visibility</p:attrName>
                                        </p:attrNameLst>
                                      </p:cBhvr>
                                      <p:to>
                                        <p:strVal val="visible"/>
                                      </p:to>
                                    </p:set>
                                  </p:childTnLst>
                                </p:cTn>
                              </p:par>
                            </p:childTnLst>
                          </p:cTn>
                        </p:par>
                        <p:par>
                          <p:cTn id="63" fill="hold">
                            <p:stCondLst>
                              <p:cond delay="1250"/>
                            </p:stCondLst>
                            <p:childTnLst>
                              <p:par>
                                <p:cTn id="64" presetID="1" presetClass="exit" presetSubtype="0" fill="hold" grpId="1" nodeType="afterEffect">
                                  <p:stCondLst>
                                    <p:cond delay="1000"/>
                                  </p:stCondLst>
                                  <p:childTnLst>
                                    <p:set>
                                      <p:cBhvr>
                                        <p:cTn id="65" dur="1" fill="hold">
                                          <p:stCondLst>
                                            <p:cond delay="0"/>
                                          </p:stCondLst>
                                        </p:cTn>
                                        <p:tgtEl>
                                          <p:spTgt spid="105"/>
                                        </p:tgtEl>
                                        <p:attrNameLst>
                                          <p:attrName>style.visibility</p:attrName>
                                        </p:attrNameLst>
                                      </p:cBhvr>
                                      <p:to>
                                        <p:strVal val="hidden"/>
                                      </p:to>
                                    </p:set>
                                  </p:childTnLst>
                                </p:cTn>
                              </p:par>
                            </p:childTnLst>
                          </p:cTn>
                        </p:par>
                        <p:par>
                          <p:cTn id="66" fill="hold">
                            <p:stCondLst>
                              <p:cond delay="2250"/>
                            </p:stCondLst>
                            <p:childTnLst>
                              <p:par>
                                <p:cTn id="67" presetID="1" presetClass="exit" presetSubtype="0" fill="hold" grpId="1" nodeType="afterEffect">
                                  <p:stCondLst>
                                    <p:cond delay="0"/>
                                  </p:stCondLst>
                                  <p:childTnLst>
                                    <p:set>
                                      <p:cBhvr>
                                        <p:cTn id="68" dur="1" fill="hold">
                                          <p:stCondLst>
                                            <p:cond delay="0"/>
                                          </p:stCondLst>
                                        </p:cTn>
                                        <p:tgtEl>
                                          <p:spTgt spid="104"/>
                                        </p:tgtEl>
                                        <p:attrNameLst>
                                          <p:attrName>style.visibility</p:attrName>
                                        </p:attrNameLst>
                                      </p:cBhvr>
                                      <p:to>
                                        <p:strVal val="hidden"/>
                                      </p:to>
                                    </p:set>
                                  </p:childTnLst>
                                </p:cTn>
                              </p:par>
                              <p:par>
                                <p:cTn id="69" presetID="42" presetClass="path" presetSubtype="0" accel="50000" decel="50000" fill="hold" grpId="3" nodeType="withEffect">
                                  <p:stCondLst>
                                    <p:cond delay="0"/>
                                  </p:stCondLst>
                                  <p:childTnLst>
                                    <p:animMotion origin="layout" path="M 0.01576 -0.47107 L -3.95833E-6 4.44444E-6 " pathEditMode="relative" rAng="0" ptsTypes="AA">
                                      <p:cBhvr>
                                        <p:cTn id="70" dur="1000" fill="hold"/>
                                        <p:tgtEl>
                                          <p:spTgt spid="142"/>
                                        </p:tgtEl>
                                        <p:attrNameLst>
                                          <p:attrName>ppt_x</p:attrName>
                                          <p:attrName>ppt_y</p:attrName>
                                        </p:attrNameLst>
                                      </p:cBhvr>
                                      <p:rCtr x="-781" y="23472"/>
                                    </p:animMotion>
                                  </p:childTnLst>
                                </p:cTn>
                              </p:par>
                            </p:childTnLst>
                          </p:cTn>
                        </p:par>
                        <p:par>
                          <p:cTn id="71" fill="hold">
                            <p:stCondLst>
                              <p:cond delay="3250"/>
                            </p:stCondLst>
                            <p:childTnLst>
                              <p:par>
                                <p:cTn id="72" presetID="1" presetClass="exit" presetSubtype="0" fill="hold" grpId="1" nodeType="afterEffect">
                                  <p:stCondLst>
                                    <p:cond delay="0"/>
                                  </p:stCondLst>
                                  <p:childTnLst>
                                    <p:set>
                                      <p:cBhvr>
                                        <p:cTn id="73" dur="1" fill="hold">
                                          <p:stCondLst>
                                            <p:cond delay="0"/>
                                          </p:stCondLst>
                                        </p:cTn>
                                        <p:tgtEl>
                                          <p:spTgt spid="119"/>
                                        </p:tgtEl>
                                        <p:attrNameLst>
                                          <p:attrName>style.visibility</p:attrName>
                                        </p:attrNameLst>
                                      </p:cBhvr>
                                      <p:to>
                                        <p:strVal val="hidden"/>
                                      </p:to>
                                    </p:set>
                                  </p:childTnLst>
                                </p:cTn>
                              </p:par>
                            </p:childTnLst>
                          </p:cTn>
                        </p:par>
                        <p:par>
                          <p:cTn id="74" fill="hold">
                            <p:stCondLst>
                              <p:cond delay="3250"/>
                            </p:stCondLst>
                            <p:childTnLst>
                              <p:par>
                                <p:cTn id="75" presetID="10" presetClass="entr" presetSubtype="0" fill="hold" grpId="0" nodeType="afterEffect">
                                  <p:stCondLst>
                                    <p:cond delay="500"/>
                                  </p:stCondLst>
                                  <p:childTnLst>
                                    <p:set>
                                      <p:cBhvr>
                                        <p:cTn id="76" dur="1" fill="hold">
                                          <p:stCondLst>
                                            <p:cond delay="0"/>
                                          </p:stCondLst>
                                        </p:cTn>
                                        <p:tgtEl>
                                          <p:spTgt spid="120"/>
                                        </p:tgtEl>
                                        <p:attrNameLst>
                                          <p:attrName>style.visibility</p:attrName>
                                        </p:attrNameLst>
                                      </p:cBhvr>
                                      <p:to>
                                        <p:strVal val="visible"/>
                                      </p:to>
                                    </p:set>
                                    <p:animEffect transition="in" filter="fade">
                                      <p:cBhvr>
                                        <p:cTn id="77" dur="500"/>
                                        <p:tgtEl>
                                          <p:spTgt spid="120"/>
                                        </p:tgtEl>
                                      </p:cBhvr>
                                    </p:animEffect>
                                  </p:childTnLst>
                                </p:cTn>
                              </p:par>
                              <p:par>
                                <p:cTn id="78" presetID="42" presetClass="path" presetSubtype="0" accel="50000" decel="50000" fill="hold" grpId="1" nodeType="withEffect">
                                  <p:stCondLst>
                                    <p:cond delay="500"/>
                                  </p:stCondLst>
                                  <p:childTnLst>
                                    <p:animMotion origin="layout" path="M 4.79167E-6 4.81481E-6 L -0.14128 -0.46945 " pathEditMode="relative" rAng="0" ptsTypes="AA">
                                      <p:cBhvr>
                                        <p:cTn id="79" dur="1000" fill="hold"/>
                                        <p:tgtEl>
                                          <p:spTgt spid="143"/>
                                        </p:tgtEl>
                                        <p:attrNameLst>
                                          <p:attrName>ppt_x</p:attrName>
                                          <p:attrName>ppt_y</p:attrName>
                                        </p:attrNameLst>
                                      </p:cBhvr>
                                      <p:rCtr x="-7070" y="-23380"/>
                                    </p:animMotion>
                                  </p:childTnLst>
                                </p:cTn>
                              </p:par>
                            </p:childTnLst>
                          </p:cTn>
                        </p:par>
                        <p:par>
                          <p:cTn id="80" fill="hold">
                            <p:stCondLst>
                              <p:cond delay="4750"/>
                            </p:stCondLst>
                            <p:childTnLst>
                              <p:par>
                                <p:cTn id="81" presetID="1" presetClass="entr" presetSubtype="0" fill="hold" grpId="0" nodeType="afterEffect">
                                  <p:stCondLst>
                                    <p:cond delay="250"/>
                                  </p:stCondLst>
                                  <p:childTnLst>
                                    <p:set>
                                      <p:cBhvr>
                                        <p:cTn id="82" dur="1" fill="hold">
                                          <p:stCondLst>
                                            <p:cond delay="0"/>
                                          </p:stCondLst>
                                        </p:cTn>
                                        <p:tgtEl>
                                          <p:spTgt spid="109"/>
                                        </p:tgtEl>
                                        <p:attrNameLst>
                                          <p:attrName>style.visibility</p:attrName>
                                        </p:attrNameLst>
                                      </p:cBhvr>
                                      <p:to>
                                        <p:strVal val="visible"/>
                                      </p:to>
                                    </p:set>
                                  </p:childTnLst>
                                </p:cTn>
                              </p:par>
                            </p:childTnLst>
                          </p:cTn>
                        </p:par>
                        <p:par>
                          <p:cTn id="83" fill="hold">
                            <p:stCondLst>
                              <p:cond delay="5000"/>
                            </p:stCondLst>
                            <p:childTnLst>
                              <p:par>
                                <p:cTn id="84" presetID="1" presetClass="entr" presetSubtype="0" fill="hold" grpId="0" nodeType="afterEffect">
                                  <p:stCondLst>
                                    <p:cond delay="0"/>
                                  </p:stCondLst>
                                  <p:childTnLst>
                                    <p:set>
                                      <p:cBhvr>
                                        <p:cTn id="85" dur="1" fill="hold">
                                          <p:stCondLst>
                                            <p:cond delay="0"/>
                                          </p:stCondLst>
                                        </p:cTn>
                                        <p:tgtEl>
                                          <p:spTgt spid="110"/>
                                        </p:tgtEl>
                                        <p:attrNameLst>
                                          <p:attrName>style.visibility</p:attrName>
                                        </p:attrNameLst>
                                      </p:cBhvr>
                                      <p:to>
                                        <p:strVal val="visible"/>
                                      </p:to>
                                    </p:set>
                                  </p:childTnLst>
                                </p:cTn>
                              </p:par>
                            </p:childTnLst>
                          </p:cTn>
                        </p:par>
                        <p:par>
                          <p:cTn id="86" fill="hold">
                            <p:stCondLst>
                              <p:cond delay="5000"/>
                            </p:stCondLst>
                            <p:childTnLst>
                              <p:par>
                                <p:cTn id="87" presetID="1" presetClass="exit" presetSubtype="0" fill="hold" grpId="1" nodeType="afterEffect">
                                  <p:stCondLst>
                                    <p:cond delay="1000"/>
                                  </p:stCondLst>
                                  <p:childTnLst>
                                    <p:set>
                                      <p:cBhvr>
                                        <p:cTn id="88" dur="1" fill="hold">
                                          <p:stCondLst>
                                            <p:cond delay="0"/>
                                          </p:stCondLst>
                                        </p:cTn>
                                        <p:tgtEl>
                                          <p:spTgt spid="109"/>
                                        </p:tgtEl>
                                        <p:attrNameLst>
                                          <p:attrName>style.visibility</p:attrName>
                                        </p:attrNameLst>
                                      </p:cBhvr>
                                      <p:to>
                                        <p:strVal val="hidden"/>
                                      </p:to>
                                    </p:set>
                                  </p:childTnLst>
                                </p:cTn>
                              </p:par>
                            </p:childTnLst>
                          </p:cTn>
                        </p:par>
                        <p:par>
                          <p:cTn id="89" fill="hold">
                            <p:stCondLst>
                              <p:cond delay="6000"/>
                            </p:stCondLst>
                            <p:childTnLst>
                              <p:par>
                                <p:cTn id="90" presetID="1" presetClass="exit" presetSubtype="0" fill="hold" grpId="1" nodeType="afterEffect">
                                  <p:stCondLst>
                                    <p:cond delay="0"/>
                                  </p:stCondLst>
                                  <p:childTnLst>
                                    <p:set>
                                      <p:cBhvr>
                                        <p:cTn id="91" dur="1" fill="hold">
                                          <p:stCondLst>
                                            <p:cond delay="0"/>
                                          </p:stCondLst>
                                        </p:cTn>
                                        <p:tgtEl>
                                          <p:spTgt spid="110"/>
                                        </p:tgtEl>
                                        <p:attrNameLst>
                                          <p:attrName>style.visibility</p:attrName>
                                        </p:attrNameLst>
                                      </p:cBhvr>
                                      <p:to>
                                        <p:strVal val="hidden"/>
                                      </p:to>
                                    </p:set>
                                  </p:childTnLst>
                                </p:cTn>
                              </p:par>
                            </p:childTnLst>
                          </p:cTn>
                        </p:par>
                        <p:par>
                          <p:cTn id="92" fill="hold">
                            <p:stCondLst>
                              <p:cond delay="6000"/>
                            </p:stCondLst>
                            <p:childTnLst>
                              <p:par>
                                <p:cTn id="93" presetID="42" presetClass="path" presetSubtype="0" accel="50000" decel="50000" fill="hold" grpId="3" nodeType="afterEffect">
                                  <p:stCondLst>
                                    <p:cond delay="0"/>
                                  </p:stCondLst>
                                  <p:childTnLst>
                                    <p:animMotion origin="layout" path="M -0.14128 -0.46945 L 4.79167E-6 4.81481E-6 " pathEditMode="relative" rAng="0" ptsTypes="AA">
                                      <p:cBhvr>
                                        <p:cTn id="94" dur="1000" fill="hold"/>
                                        <p:tgtEl>
                                          <p:spTgt spid="143"/>
                                        </p:tgtEl>
                                        <p:attrNameLst>
                                          <p:attrName>ppt_x</p:attrName>
                                          <p:attrName>ppt_y</p:attrName>
                                        </p:attrNameLst>
                                      </p:cBhvr>
                                      <p:rCtr x="7057" y="23472"/>
                                    </p:animMotion>
                                  </p:childTnLst>
                                </p:cTn>
                              </p:par>
                            </p:childTnLst>
                          </p:cTn>
                        </p:par>
                        <p:par>
                          <p:cTn id="95" fill="hold">
                            <p:stCondLst>
                              <p:cond delay="7000"/>
                            </p:stCondLst>
                            <p:childTnLst>
                              <p:par>
                                <p:cTn id="96" presetID="1" presetClass="exit" presetSubtype="0" fill="hold" grpId="1" nodeType="afterEffect">
                                  <p:stCondLst>
                                    <p:cond delay="0"/>
                                  </p:stCondLst>
                                  <p:childTnLst>
                                    <p:set>
                                      <p:cBhvr>
                                        <p:cTn id="97" dur="1" fill="hold">
                                          <p:stCondLst>
                                            <p:cond delay="0"/>
                                          </p:stCondLst>
                                        </p:cTn>
                                        <p:tgtEl>
                                          <p:spTgt spid="120"/>
                                        </p:tgtEl>
                                        <p:attrNameLst>
                                          <p:attrName>style.visibility</p:attrName>
                                        </p:attrNameLst>
                                      </p:cBhvr>
                                      <p:to>
                                        <p:strVal val="hidden"/>
                                      </p:to>
                                    </p:set>
                                  </p:childTnLst>
                                </p:cTn>
                              </p:par>
                            </p:childTnLst>
                          </p:cTn>
                        </p:par>
                        <p:par>
                          <p:cTn id="98" fill="hold">
                            <p:stCondLst>
                              <p:cond delay="7000"/>
                            </p:stCondLst>
                            <p:childTnLst>
                              <p:par>
                                <p:cTn id="99" presetID="10" presetClass="entr" presetSubtype="0" fill="hold" grpId="0" nodeType="afterEffect">
                                  <p:stCondLst>
                                    <p:cond delay="0"/>
                                  </p:stCondLst>
                                  <p:childTnLst>
                                    <p:set>
                                      <p:cBhvr>
                                        <p:cTn id="100" dur="1" fill="hold">
                                          <p:stCondLst>
                                            <p:cond delay="0"/>
                                          </p:stCondLst>
                                        </p:cTn>
                                        <p:tgtEl>
                                          <p:spTgt spid="121"/>
                                        </p:tgtEl>
                                        <p:attrNameLst>
                                          <p:attrName>style.visibility</p:attrName>
                                        </p:attrNameLst>
                                      </p:cBhvr>
                                      <p:to>
                                        <p:strVal val="visible"/>
                                      </p:to>
                                    </p:set>
                                    <p:animEffect transition="in" filter="fade">
                                      <p:cBhvr>
                                        <p:cTn id="101" dur="500"/>
                                        <p:tgtEl>
                                          <p:spTgt spid="121"/>
                                        </p:tgtEl>
                                      </p:cBhvr>
                                    </p:animEffect>
                                  </p:childTnLst>
                                </p:cTn>
                              </p:par>
                              <p:par>
                                <p:cTn id="102" presetID="42" presetClass="path" presetSubtype="0" accel="50000" decel="50000" fill="hold" grpId="0" nodeType="withEffect">
                                  <p:stCondLst>
                                    <p:cond delay="0"/>
                                  </p:stCondLst>
                                  <p:childTnLst>
                                    <p:animMotion origin="layout" path="M 1.45833E-6 1.85185E-6 L -0.15326 -0.47246 " pathEditMode="relative" rAng="0" ptsTypes="AA">
                                      <p:cBhvr>
                                        <p:cTn id="103" dur="1000" fill="hold"/>
                                        <p:tgtEl>
                                          <p:spTgt spid="130"/>
                                        </p:tgtEl>
                                        <p:attrNameLst>
                                          <p:attrName>ppt_x</p:attrName>
                                          <p:attrName>ppt_y</p:attrName>
                                        </p:attrNameLst>
                                      </p:cBhvr>
                                      <p:rCtr x="-7669" y="-23634"/>
                                    </p:animMotion>
                                  </p:childTnLst>
                                </p:cTn>
                              </p:par>
                            </p:childTnLst>
                          </p:cTn>
                        </p:par>
                        <p:par>
                          <p:cTn id="104" fill="hold">
                            <p:stCondLst>
                              <p:cond delay="8000"/>
                            </p:stCondLst>
                            <p:childTnLst>
                              <p:par>
                                <p:cTn id="105" presetID="1" presetClass="entr" presetSubtype="0" fill="hold" grpId="0" nodeType="afterEffect">
                                  <p:stCondLst>
                                    <p:cond delay="250"/>
                                  </p:stCondLst>
                                  <p:childTnLst>
                                    <p:set>
                                      <p:cBhvr>
                                        <p:cTn id="106" dur="1" fill="hold">
                                          <p:stCondLst>
                                            <p:cond delay="0"/>
                                          </p:stCondLst>
                                        </p:cTn>
                                        <p:tgtEl>
                                          <p:spTgt spid="113"/>
                                        </p:tgtEl>
                                        <p:attrNameLst>
                                          <p:attrName>style.visibility</p:attrName>
                                        </p:attrNameLst>
                                      </p:cBhvr>
                                      <p:to>
                                        <p:strVal val="visible"/>
                                      </p:to>
                                    </p:set>
                                  </p:childTnLst>
                                </p:cTn>
                              </p:par>
                              <p:par>
                                <p:cTn id="107" presetID="1" presetClass="entr" presetSubtype="0" fill="hold" grpId="0" nodeType="withEffect">
                                  <p:stCondLst>
                                    <p:cond delay="250"/>
                                  </p:stCondLst>
                                  <p:childTnLst>
                                    <p:set>
                                      <p:cBhvr>
                                        <p:cTn id="108" dur="1" fill="hold">
                                          <p:stCondLst>
                                            <p:cond delay="0"/>
                                          </p:stCondLst>
                                        </p:cTn>
                                        <p:tgtEl>
                                          <p:spTgt spid="112"/>
                                        </p:tgtEl>
                                        <p:attrNameLst>
                                          <p:attrName>style.visibility</p:attrName>
                                        </p:attrNameLst>
                                      </p:cBhvr>
                                      <p:to>
                                        <p:strVal val="visible"/>
                                      </p:to>
                                    </p:set>
                                  </p:childTnLst>
                                </p:cTn>
                              </p:par>
                            </p:childTnLst>
                          </p:cTn>
                        </p:par>
                        <p:par>
                          <p:cTn id="109" fill="hold">
                            <p:stCondLst>
                              <p:cond delay="8250"/>
                            </p:stCondLst>
                            <p:childTnLst>
                              <p:par>
                                <p:cTn id="110" presetID="1" presetClass="exit" presetSubtype="0" fill="hold" grpId="1" nodeType="afterEffect">
                                  <p:stCondLst>
                                    <p:cond delay="1000"/>
                                  </p:stCondLst>
                                  <p:childTnLst>
                                    <p:set>
                                      <p:cBhvr>
                                        <p:cTn id="111" dur="1" fill="hold">
                                          <p:stCondLst>
                                            <p:cond delay="0"/>
                                          </p:stCondLst>
                                        </p:cTn>
                                        <p:tgtEl>
                                          <p:spTgt spid="113"/>
                                        </p:tgtEl>
                                        <p:attrNameLst>
                                          <p:attrName>style.visibility</p:attrName>
                                        </p:attrNameLst>
                                      </p:cBhvr>
                                      <p:to>
                                        <p:strVal val="hidden"/>
                                      </p:to>
                                    </p:set>
                                  </p:childTnLst>
                                </p:cTn>
                              </p:par>
                            </p:childTnLst>
                          </p:cTn>
                        </p:par>
                        <p:par>
                          <p:cTn id="112" fill="hold">
                            <p:stCondLst>
                              <p:cond delay="9250"/>
                            </p:stCondLst>
                            <p:childTnLst>
                              <p:par>
                                <p:cTn id="113" presetID="1" presetClass="exit" presetSubtype="0" fill="hold" grpId="1" nodeType="afterEffect">
                                  <p:stCondLst>
                                    <p:cond delay="0"/>
                                  </p:stCondLst>
                                  <p:childTnLst>
                                    <p:set>
                                      <p:cBhvr>
                                        <p:cTn id="114" dur="1" fill="hold">
                                          <p:stCondLst>
                                            <p:cond delay="0"/>
                                          </p:stCondLst>
                                        </p:cTn>
                                        <p:tgtEl>
                                          <p:spTgt spid="112"/>
                                        </p:tgtEl>
                                        <p:attrNameLst>
                                          <p:attrName>style.visibility</p:attrName>
                                        </p:attrNameLst>
                                      </p:cBhvr>
                                      <p:to>
                                        <p:strVal val="hidden"/>
                                      </p:to>
                                    </p:set>
                                  </p:childTnLst>
                                </p:cTn>
                              </p:par>
                              <p:par>
                                <p:cTn id="115" presetID="42" presetClass="path" presetSubtype="0" accel="50000" decel="50000" fill="hold" grpId="1" nodeType="withEffect">
                                  <p:stCondLst>
                                    <p:cond delay="0"/>
                                  </p:stCondLst>
                                  <p:childTnLst>
                                    <p:animMotion origin="layout" path="M -0.15326 -0.47246 L 1.45833E-6 1.85185E-6 " pathEditMode="relative" rAng="0" ptsTypes="AA">
                                      <p:cBhvr>
                                        <p:cTn id="116" dur="1000" fill="hold"/>
                                        <p:tgtEl>
                                          <p:spTgt spid="130"/>
                                        </p:tgtEl>
                                        <p:attrNameLst>
                                          <p:attrName>ppt_x</p:attrName>
                                          <p:attrName>ppt_y</p:attrName>
                                        </p:attrNameLst>
                                      </p:cBhvr>
                                      <p:rCtr x="7656" y="23611"/>
                                    </p:animMotion>
                                  </p:childTnLst>
                                </p:cTn>
                              </p:par>
                            </p:childTnLst>
                          </p:cTn>
                        </p:par>
                        <p:par>
                          <p:cTn id="117" fill="hold">
                            <p:stCondLst>
                              <p:cond delay="10250"/>
                            </p:stCondLst>
                            <p:childTnLst>
                              <p:par>
                                <p:cTn id="118" presetID="1" presetClass="exit" presetSubtype="0" fill="hold" grpId="1" nodeType="afterEffect">
                                  <p:stCondLst>
                                    <p:cond delay="0"/>
                                  </p:stCondLst>
                                  <p:childTnLst>
                                    <p:set>
                                      <p:cBhvr>
                                        <p:cTn id="119" dur="1" fill="hold">
                                          <p:stCondLst>
                                            <p:cond delay="0"/>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41" grpId="0" animBg="1"/>
      <p:bldP spid="154" grpId="0" animBg="1"/>
      <p:bldP spid="155" grpId="0" animBg="1"/>
      <p:bldP spid="104" grpId="0" animBg="1"/>
      <p:bldP spid="104" grpId="1" animBg="1"/>
      <p:bldP spid="105" grpId="0" animBg="1"/>
      <p:bldP spid="105" grpId="1" animBg="1"/>
      <p:bldP spid="109" grpId="0" animBg="1"/>
      <p:bldP spid="109" grpId="1" animBg="1"/>
      <p:bldP spid="110" grpId="0" animBg="1"/>
      <p:bldP spid="110" grpId="1" animBg="1"/>
      <p:bldP spid="112" grpId="0" animBg="1"/>
      <p:bldP spid="112" grpId="1" animBg="1"/>
      <p:bldP spid="113" grpId="0" animBg="1"/>
      <p:bldP spid="113" grpId="1" animBg="1"/>
      <p:bldP spid="130" grpId="0" animBg="1"/>
      <p:bldP spid="130" grpId="1" animBg="1"/>
      <p:bldP spid="130" grpId="2" animBg="1"/>
      <p:bldP spid="143" grpId="0" animBg="1"/>
      <p:bldP spid="143" grpId="1" animBg="1"/>
      <p:bldP spid="143" grpId="3" animBg="1"/>
      <p:bldP spid="142" grpId="0" animBg="1"/>
      <p:bldP spid="142" grpId="2" animBg="1"/>
      <p:bldP spid="142" grpId="3" animBg="1"/>
      <p:bldP spid="106" grpId="0" animBg="1"/>
      <p:bldP spid="106" grpId="1" animBg="1"/>
      <p:bldP spid="107" grpId="0" animBg="1"/>
      <p:bldP spid="119" grpId="0" animBg="1"/>
      <p:bldP spid="119" grpId="1" animBg="1"/>
      <p:bldP spid="120" grpId="0" animBg="1"/>
      <p:bldP spid="120" grpId="1" animBg="1"/>
      <p:bldP spid="121" grpId="0" animBg="1"/>
      <p:bldP spid="12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图表&#10;&#10;描述已自动生成">
            <a:extLst>
              <a:ext uri="{FF2B5EF4-FFF2-40B4-BE49-F238E27FC236}">
                <a16:creationId xmlns:a16="http://schemas.microsoft.com/office/drawing/2014/main" id="{849FFB52-552A-48E8-9269-68AD57C9D143}"/>
              </a:ext>
            </a:extLst>
          </p:cNvPr>
          <p:cNvPicPr>
            <a:picLocks noChangeAspect="1"/>
          </p:cNvPicPr>
          <p:nvPr/>
        </p:nvPicPr>
        <p:blipFill rotWithShape="1">
          <a:blip r:embed="rId3">
            <a:extLst>
              <a:ext uri="{28A0092B-C50C-407E-A947-70E740481C1C}">
                <a14:useLocalDpi xmlns:a14="http://schemas.microsoft.com/office/drawing/2010/main" val="0"/>
              </a:ext>
            </a:extLst>
          </a:blip>
          <a:srcRect l="23790" t="14907" r="37064" b="4258"/>
          <a:stretch/>
        </p:blipFill>
        <p:spPr>
          <a:xfrm>
            <a:off x="7968313" y="1061515"/>
            <a:ext cx="3605375" cy="4522259"/>
          </a:xfrm>
          <a:prstGeom prst="rect">
            <a:avLst/>
          </a:prstGeom>
        </p:spPr>
      </p:pic>
      <p:pic>
        <p:nvPicPr>
          <p:cNvPr id="9" name="图片 8" descr="图表, 条形图&#10;&#10;描述已自动生成">
            <a:extLst>
              <a:ext uri="{FF2B5EF4-FFF2-40B4-BE49-F238E27FC236}">
                <a16:creationId xmlns:a16="http://schemas.microsoft.com/office/drawing/2014/main" id="{EF9B17BC-23B1-4B0A-B353-570DF0008D47}"/>
              </a:ext>
            </a:extLst>
          </p:cNvPr>
          <p:cNvPicPr>
            <a:picLocks noChangeAspect="1"/>
          </p:cNvPicPr>
          <p:nvPr/>
        </p:nvPicPr>
        <p:blipFill rotWithShape="1">
          <a:blip r:embed="rId4">
            <a:extLst>
              <a:ext uri="{28A0092B-C50C-407E-A947-70E740481C1C}">
                <a14:useLocalDpi xmlns:a14="http://schemas.microsoft.com/office/drawing/2010/main" val="0"/>
              </a:ext>
            </a:extLst>
          </a:blip>
          <a:srcRect l="24078" t="14872" r="37386" b="4128"/>
          <a:stretch/>
        </p:blipFill>
        <p:spPr>
          <a:xfrm>
            <a:off x="4187673" y="1051153"/>
            <a:ext cx="3551827" cy="4534941"/>
          </a:xfrm>
          <a:prstGeom prst="rect">
            <a:avLst/>
          </a:prstGeom>
        </p:spPr>
      </p:pic>
      <p:pic>
        <p:nvPicPr>
          <p:cNvPr id="7" name="图片 6" descr="文本&#10;&#10;描述已自动生成">
            <a:extLst>
              <a:ext uri="{FF2B5EF4-FFF2-40B4-BE49-F238E27FC236}">
                <a16:creationId xmlns:a16="http://schemas.microsoft.com/office/drawing/2014/main" id="{7DE7BCAC-5F4B-4DFC-8905-293953B7C5ED}"/>
              </a:ext>
            </a:extLst>
          </p:cNvPr>
          <p:cNvPicPr>
            <a:picLocks noChangeAspect="1"/>
          </p:cNvPicPr>
          <p:nvPr/>
        </p:nvPicPr>
        <p:blipFill rotWithShape="1">
          <a:blip r:embed="rId5">
            <a:extLst>
              <a:ext uri="{28A0092B-C50C-407E-A947-70E740481C1C}">
                <a14:useLocalDpi xmlns:a14="http://schemas.microsoft.com/office/drawing/2010/main" val="0"/>
              </a:ext>
            </a:extLst>
          </a:blip>
          <a:srcRect l="1358" t="50849" r="14655" b="39776"/>
          <a:stretch/>
        </p:blipFill>
        <p:spPr>
          <a:xfrm>
            <a:off x="2608260" y="5986462"/>
            <a:ext cx="9482139" cy="642938"/>
          </a:xfrm>
          <a:prstGeom prst="rect">
            <a:avLst/>
          </a:prstGeom>
        </p:spPr>
      </p:pic>
      <p:sp>
        <p:nvSpPr>
          <p:cNvPr id="2" name="标题 1">
            <a:extLst>
              <a:ext uri="{FF2B5EF4-FFF2-40B4-BE49-F238E27FC236}">
                <a16:creationId xmlns:a16="http://schemas.microsoft.com/office/drawing/2014/main" id="{FEA7CF9E-D36E-41C3-9593-20333D4DB8F3}"/>
              </a:ext>
            </a:extLst>
          </p:cNvPr>
          <p:cNvSpPr>
            <a:spLocks noGrp="1"/>
          </p:cNvSpPr>
          <p:nvPr>
            <p:ph type="title"/>
          </p:nvPr>
        </p:nvSpPr>
        <p:spPr/>
        <p:txBody>
          <a:bodyPr/>
          <a:lstStyle/>
          <a:p>
            <a:r>
              <a:rPr lang="en-US" dirty="0" err="1"/>
              <a:t>SpZip</a:t>
            </a:r>
            <a:r>
              <a:rPr lang="en-US" dirty="0"/>
              <a:t> improves performance and reduces traffic</a:t>
            </a:r>
          </a:p>
        </p:txBody>
      </p:sp>
      <p:sp>
        <p:nvSpPr>
          <p:cNvPr id="3" name="灯片编号占位符 2">
            <a:extLst>
              <a:ext uri="{FF2B5EF4-FFF2-40B4-BE49-F238E27FC236}">
                <a16:creationId xmlns:a16="http://schemas.microsoft.com/office/drawing/2014/main" id="{195903A8-7888-4625-9E53-2F74D7264D8D}"/>
              </a:ext>
            </a:extLst>
          </p:cNvPr>
          <p:cNvSpPr>
            <a:spLocks noGrp="1"/>
          </p:cNvSpPr>
          <p:nvPr>
            <p:ph type="sldNum" sz="quarter" idx="12"/>
          </p:nvPr>
        </p:nvSpPr>
        <p:spPr/>
        <p:txBody>
          <a:bodyPr/>
          <a:lstStyle/>
          <a:p>
            <a:fld id="{4C1CFA8C-DA4D-4CD0-9494-B47934E8DF77}" type="slidenum">
              <a:rPr lang="en-US" smtClean="0"/>
              <a:t>9</a:t>
            </a:fld>
            <a:endParaRPr lang="en-US"/>
          </a:p>
        </p:txBody>
      </p:sp>
      <p:sp>
        <p:nvSpPr>
          <p:cNvPr id="4" name="内容占位符 3">
            <a:extLst>
              <a:ext uri="{FF2B5EF4-FFF2-40B4-BE49-F238E27FC236}">
                <a16:creationId xmlns:a16="http://schemas.microsoft.com/office/drawing/2014/main" id="{A9AB98B1-DCAD-495D-9FED-BCF263B0719E}"/>
              </a:ext>
            </a:extLst>
          </p:cNvPr>
          <p:cNvSpPr>
            <a:spLocks noGrp="1"/>
          </p:cNvSpPr>
          <p:nvPr>
            <p:ph sz="quarter" idx="1"/>
          </p:nvPr>
        </p:nvSpPr>
        <p:spPr>
          <a:xfrm>
            <a:off x="101601" y="990600"/>
            <a:ext cx="3976913" cy="5638800"/>
          </a:xfrm>
        </p:spPr>
        <p:txBody>
          <a:bodyPr/>
          <a:lstStyle/>
          <a:p>
            <a:r>
              <a:rPr lang="en-US" dirty="0" err="1"/>
              <a:t>ZSim</a:t>
            </a:r>
            <a:r>
              <a:rPr lang="en-US" dirty="0"/>
              <a:t> simulated</a:t>
            </a:r>
          </a:p>
          <a:p>
            <a:pPr lvl="1"/>
            <a:r>
              <a:rPr lang="en-US" dirty="0"/>
              <a:t>16 OOO core</a:t>
            </a:r>
          </a:p>
          <a:p>
            <a:pPr lvl="1"/>
            <a:r>
              <a:rPr lang="en-US" dirty="0"/>
              <a:t>51.2GB/s BW</a:t>
            </a:r>
          </a:p>
          <a:p>
            <a:r>
              <a:rPr lang="en-US" sz="3200" dirty="0"/>
              <a:t>Irregular applications</a:t>
            </a:r>
          </a:p>
          <a:p>
            <a:pPr lvl="1"/>
            <a:r>
              <a:rPr lang="en-US" dirty="0"/>
              <a:t>PageRank, PageRank Delta, Connected Components, Radii Estimation, BFS, Degree Counting, SPMV</a:t>
            </a:r>
          </a:p>
          <a:p>
            <a:endParaRPr lang="en-US" dirty="0"/>
          </a:p>
        </p:txBody>
      </p:sp>
      <p:sp>
        <p:nvSpPr>
          <p:cNvPr id="15" name="矩形 14">
            <a:extLst>
              <a:ext uri="{FF2B5EF4-FFF2-40B4-BE49-F238E27FC236}">
                <a16:creationId xmlns:a16="http://schemas.microsoft.com/office/drawing/2014/main" id="{F616B5A6-6DD0-4C37-B1B2-DAED8963A67A}"/>
              </a:ext>
            </a:extLst>
          </p:cNvPr>
          <p:cNvSpPr/>
          <p:nvPr/>
        </p:nvSpPr>
        <p:spPr>
          <a:xfrm>
            <a:off x="9553122" y="1045721"/>
            <a:ext cx="690990" cy="444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CE6FCD4A-84C4-4403-97AB-6291A0851DC8}"/>
              </a:ext>
            </a:extLst>
          </p:cNvPr>
          <p:cNvSpPr/>
          <p:nvPr/>
        </p:nvSpPr>
        <p:spPr>
          <a:xfrm>
            <a:off x="10887714" y="1161448"/>
            <a:ext cx="946998" cy="444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413D6E02-6780-43B8-BB44-BC1DDF6BF771}"/>
              </a:ext>
            </a:extLst>
          </p:cNvPr>
          <p:cNvSpPr/>
          <p:nvPr/>
        </p:nvSpPr>
        <p:spPr>
          <a:xfrm>
            <a:off x="4622800" y="5926931"/>
            <a:ext cx="196237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B308DDD1-4D4D-4E23-B12F-A9B5E0468858}"/>
              </a:ext>
            </a:extLst>
          </p:cNvPr>
          <p:cNvSpPr/>
          <p:nvPr/>
        </p:nvSpPr>
        <p:spPr>
          <a:xfrm>
            <a:off x="9361558" y="5896708"/>
            <a:ext cx="2830442"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组合 23">
            <a:extLst>
              <a:ext uri="{FF2B5EF4-FFF2-40B4-BE49-F238E27FC236}">
                <a16:creationId xmlns:a16="http://schemas.microsoft.com/office/drawing/2014/main" id="{DABB92B5-22B6-435E-A3A1-CAB758C15521}"/>
              </a:ext>
            </a:extLst>
          </p:cNvPr>
          <p:cNvGrpSpPr/>
          <p:nvPr/>
        </p:nvGrpSpPr>
        <p:grpSpPr>
          <a:xfrm>
            <a:off x="5827844" y="1200882"/>
            <a:ext cx="870136" cy="1802668"/>
            <a:chOff x="5827844" y="1200882"/>
            <a:chExt cx="870136" cy="1802668"/>
          </a:xfrm>
        </p:grpSpPr>
        <p:cxnSp>
          <p:nvCxnSpPr>
            <p:cNvPr id="6" name="直接连接符 5">
              <a:extLst>
                <a:ext uri="{FF2B5EF4-FFF2-40B4-BE49-F238E27FC236}">
                  <a16:creationId xmlns:a16="http://schemas.microsoft.com/office/drawing/2014/main" id="{A46CCCAE-538E-499E-8341-F0D74244F2EF}"/>
                </a:ext>
              </a:extLst>
            </p:cNvPr>
            <p:cNvCxnSpPr>
              <a:cxnSpLocks/>
            </p:cNvCxnSpPr>
            <p:nvPr/>
          </p:nvCxnSpPr>
          <p:spPr>
            <a:xfrm>
              <a:off x="6045200" y="1200882"/>
              <a:ext cx="4762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F9607FCD-3B2F-4789-860E-AB26C77422FC}"/>
                </a:ext>
              </a:extLst>
            </p:cNvPr>
            <p:cNvCxnSpPr/>
            <p:nvPr/>
          </p:nvCxnSpPr>
          <p:spPr>
            <a:xfrm>
              <a:off x="6276975" y="2413000"/>
              <a:ext cx="0" cy="590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E3364A23-35AC-4174-AC77-8A3B2085C332}"/>
                </a:ext>
              </a:extLst>
            </p:cNvPr>
            <p:cNvCxnSpPr>
              <a:cxnSpLocks/>
            </p:cNvCxnSpPr>
            <p:nvPr/>
          </p:nvCxnSpPr>
          <p:spPr>
            <a:xfrm>
              <a:off x="6283325" y="1200882"/>
              <a:ext cx="0" cy="723764"/>
            </a:xfrm>
            <a:prstGeom prst="line">
              <a:avLst/>
            </a:prstGeom>
            <a:ln w="57150"/>
          </p:spPr>
          <p:style>
            <a:lnRef idx="1">
              <a:schemeClr val="dk1"/>
            </a:lnRef>
            <a:fillRef idx="0">
              <a:schemeClr val="dk1"/>
            </a:fillRef>
            <a:effectRef idx="0">
              <a:schemeClr val="dk1"/>
            </a:effectRef>
            <a:fontRef idx="minor">
              <a:schemeClr val="tx1"/>
            </a:fontRef>
          </p:style>
        </p:cxnSp>
        <p:sp>
          <p:nvSpPr>
            <p:cNvPr id="22" name="Rectangle 290">
              <a:extLst>
                <a:ext uri="{FF2B5EF4-FFF2-40B4-BE49-F238E27FC236}">
                  <a16:creationId xmlns:a16="http://schemas.microsoft.com/office/drawing/2014/main" id="{C99AC474-DC15-481C-9B30-E6A5586776F4}"/>
                </a:ext>
              </a:extLst>
            </p:cNvPr>
            <p:cNvSpPr/>
            <p:nvPr/>
          </p:nvSpPr>
          <p:spPr>
            <a:xfrm>
              <a:off x="5827844" y="1924646"/>
              <a:ext cx="870136" cy="523220"/>
            </a:xfrm>
            <a:prstGeom prst="rect">
              <a:avLst/>
            </a:prstGeom>
          </p:spPr>
          <p:txBody>
            <a:bodyPr wrap="square">
              <a:spAutoFit/>
            </a:bodyPr>
            <a:lstStyle/>
            <a:p>
              <a:pPr algn="ctr" defTabSz="457200"/>
              <a:r>
                <a:rPr lang="en-US" sz="2800" dirty="0">
                  <a:latin typeface="+mj-lt"/>
                </a:rPr>
                <a:t>1.7x</a:t>
              </a:r>
            </a:p>
          </p:txBody>
        </p:sp>
      </p:grpSp>
      <p:sp>
        <p:nvSpPr>
          <p:cNvPr id="13" name="矩形 12">
            <a:extLst>
              <a:ext uri="{FF2B5EF4-FFF2-40B4-BE49-F238E27FC236}">
                <a16:creationId xmlns:a16="http://schemas.microsoft.com/office/drawing/2014/main" id="{2100A014-0B45-469A-89E9-886B6664A207}"/>
              </a:ext>
            </a:extLst>
          </p:cNvPr>
          <p:cNvSpPr/>
          <p:nvPr/>
        </p:nvSpPr>
        <p:spPr>
          <a:xfrm>
            <a:off x="5979112" y="1045721"/>
            <a:ext cx="595726" cy="444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组合 39">
            <a:extLst>
              <a:ext uri="{FF2B5EF4-FFF2-40B4-BE49-F238E27FC236}">
                <a16:creationId xmlns:a16="http://schemas.microsoft.com/office/drawing/2014/main" id="{6F2FF5AD-3B1F-4755-8A0A-8038097134F2}"/>
              </a:ext>
            </a:extLst>
          </p:cNvPr>
          <p:cNvGrpSpPr/>
          <p:nvPr/>
        </p:nvGrpSpPr>
        <p:grpSpPr>
          <a:xfrm>
            <a:off x="8788503" y="2891933"/>
            <a:ext cx="946998" cy="1689592"/>
            <a:chOff x="8852649" y="2689955"/>
            <a:chExt cx="870136" cy="1689592"/>
          </a:xfrm>
        </p:grpSpPr>
        <p:cxnSp>
          <p:nvCxnSpPr>
            <p:cNvPr id="26" name="直接连接符 25">
              <a:extLst>
                <a:ext uri="{FF2B5EF4-FFF2-40B4-BE49-F238E27FC236}">
                  <a16:creationId xmlns:a16="http://schemas.microsoft.com/office/drawing/2014/main" id="{9BA89AC3-FFE8-450A-8BA8-B78445843BE5}"/>
                </a:ext>
              </a:extLst>
            </p:cNvPr>
            <p:cNvCxnSpPr>
              <a:cxnSpLocks/>
            </p:cNvCxnSpPr>
            <p:nvPr/>
          </p:nvCxnSpPr>
          <p:spPr>
            <a:xfrm rot="10800000">
              <a:off x="9029179" y="2689955"/>
              <a:ext cx="4762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4A50786-5199-4BC7-99B3-F22BF9FF14C5}"/>
                </a:ext>
              </a:extLst>
            </p:cNvPr>
            <p:cNvCxnSpPr/>
            <p:nvPr/>
          </p:nvCxnSpPr>
          <p:spPr>
            <a:xfrm rot="10800000">
              <a:off x="9273654" y="2718533"/>
              <a:ext cx="0" cy="590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1A6F0ADD-8B99-447E-930B-4ED56808B4D2}"/>
                </a:ext>
              </a:extLst>
            </p:cNvPr>
            <p:cNvCxnSpPr>
              <a:cxnSpLocks/>
            </p:cNvCxnSpPr>
            <p:nvPr/>
          </p:nvCxnSpPr>
          <p:spPr>
            <a:xfrm flipV="1">
              <a:off x="9267304" y="3797437"/>
              <a:ext cx="0" cy="582110"/>
            </a:xfrm>
            <a:prstGeom prst="line">
              <a:avLst/>
            </a:prstGeom>
            <a:ln w="57150"/>
          </p:spPr>
          <p:style>
            <a:lnRef idx="1">
              <a:schemeClr val="dk1"/>
            </a:lnRef>
            <a:fillRef idx="0">
              <a:schemeClr val="dk1"/>
            </a:fillRef>
            <a:effectRef idx="0">
              <a:schemeClr val="dk1"/>
            </a:effectRef>
            <a:fontRef idx="minor">
              <a:schemeClr val="tx1"/>
            </a:fontRef>
          </p:style>
        </p:cxnSp>
        <p:sp>
          <p:nvSpPr>
            <p:cNvPr id="29" name="Rectangle 290">
              <a:extLst>
                <a:ext uri="{FF2B5EF4-FFF2-40B4-BE49-F238E27FC236}">
                  <a16:creationId xmlns:a16="http://schemas.microsoft.com/office/drawing/2014/main" id="{677D1961-6AF9-4934-92ED-6B1FD6A92AD3}"/>
                </a:ext>
              </a:extLst>
            </p:cNvPr>
            <p:cNvSpPr/>
            <p:nvPr/>
          </p:nvSpPr>
          <p:spPr>
            <a:xfrm>
              <a:off x="8852649" y="3274217"/>
              <a:ext cx="870136" cy="523220"/>
            </a:xfrm>
            <a:prstGeom prst="rect">
              <a:avLst/>
            </a:prstGeom>
          </p:spPr>
          <p:txBody>
            <a:bodyPr wrap="square">
              <a:spAutoFit/>
            </a:bodyPr>
            <a:lstStyle/>
            <a:p>
              <a:pPr algn="ctr" defTabSz="457200"/>
              <a:r>
                <a:rPr lang="en-US" sz="2800" dirty="0">
                  <a:latin typeface="+mj-lt"/>
                </a:rPr>
                <a:t>3.0x</a:t>
              </a:r>
            </a:p>
          </p:txBody>
        </p:sp>
      </p:grpSp>
      <p:grpSp>
        <p:nvGrpSpPr>
          <p:cNvPr id="30" name="组合 29">
            <a:extLst>
              <a:ext uri="{FF2B5EF4-FFF2-40B4-BE49-F238E27FC236}">
                <a16:creationId xmlns:a16="http://schemas.microsoft.com/office/drawing/2014/main" id="{A83CB0B2-17CB-40E9-9E1F-EE0D7F3223C5}"/>
              </a:ext>
            </a:extLst>
          </p:cNvPr>
          <p:cNvGrpSpPr/>
          <p:nvPr/>
        </p:nvGrpSpPr>
        <p:grpSpPr>
          <a:xfrm>
            <a:off x="6991223" y="3357464"/>
            <a:ext cx="870136" cy="652562"/>
            <a:chOff x="5827844" y="978937"/>
            <a:chExt cx="870136" cy="2024613"/>
          </a:xfrm>
        </p:grpSpPr>
        <p:cxnSp>
          <p:nvCxnSpPr>
            <p:cNvPr id="31" name="直接连接符 30">
              <a:extLst>
                <a:ext uri="{FF2B5EF4-FFF2-40B4-BE49-F238E27FC236}">
                  <a16:creationId xmlns:a16="http://schemas.microsoft.com/office/drawing/2014/main" id="{10640759-20B3-46CD-B2A0-51AFBA251945}"/>
                </a:ext>
              </a:extLst>
            </p:cNvPr>
            <p:cNvCxnSpPr>
              <a:cxnSpLocks/>
            </p:cNvCxnSpPr>
            <p:nvPr/>
          </p:nvCxnSpPr>
          <p:spPr>
            <a:xfrm>
              <a:off x="6045200" y="1200882"/>
              <a:ext cx="4762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588EC455-AA7C-4647-937C-3A1A73AA7636}"/>
                </a:ext>
              </a:extLst>
            </p:cNvPr>
            <p:cNvCxnSpPr>
              <a:cxnSpLocks/>
            </p:cNvCxnSpPr>
            <p:nvPr/>
          </p:nvCxnSpPr>
          <p:spPr>
            <a:xfrm>
              <a:off x="6276975" y="2235198"/>
              <a:ext cx="0" cy="7683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556F5E62-FDEC-4BBA-8637-7C45919AEC2C}"/>
                </a:ext>
              </a:extLst>
            </p:cNvPr>
            <p:cNvCxnSpPr>
              <a:cxnSpLocks/>
            </p:cNvCxnSpPr>
            <p:nvPr/>
          </p:nvCxnSpPr>
          <p:spPr>
            <a:xfrm>
              <a:off x="6283325" y="1200882"/>
              <a:ext cx="0" cy="223384"/>
            </a:xfrm>
            <a:prstGeom prst="line">
              <a:avLst/>
            </a:prstGeom>
            <a:ln w="57150"/>
          </p:spPr>
          <p:style>
            <a:lnRef idx="1">
              <a:schemeClr val="dk1"/>
            </a:lnRef>
            <a:fillRef idx="0">
              <a:schemeClr val="dk1"/>
            </a:fillRef>
            <a:effectRef idx="0">
              <a:schemeClr val="dk1"/>
            </a:effectRef>
            <a:fontRef idx="minor">
              <a:schemeClr val="tx1"/>
            </a:fontRef>
          </p:style>
        </p:cxnSp>
        <p:sp>
          <p:nvSpPr>
            <p:cNvPr id="34" name="Rectangle 290">
              <a:extLst>
                <a:ext uri="{FF2B5EF4-FFF2-40B4-BE49-F238E27FC236}">
                  <a16:creationId xmlns:a16="http://schemas.microsoft.com/office/drawing/2014/main" id="{64AA6502-0461-4708-99C1-52065A120481}"/>
                </a:ext>
              </a:extLst>
            </p:cNvPr>
            <p:cNvSpPr/>
            <p:nvPr/>
          </p:nvSpPr>
          <p:spPr>
            <a:xfrm>
              <a:off x="5827844" y="978937"/>
              <a:ext cx="870136" cy="523219"/>
            </a:xfrm>
            <a:prstGeom prst="rect">
              <a:avLst/>
            </a:prstGeom>
          </p:spPr>
          <p:txBody>
            <a:bodyPr wrap="square">
              <a:spAutoFit/>
            </a:bodyPr>
            <a:lstStyle/>
            <a:p>
              <a:pPr algn="ctr" defTabSz="457200"/>
              <a:r>
                <a:rPr lang="en-US" sz="2800" dirty="0">
                  <a:latin typeface="+mj-lt"/>
                </a:rPr>
                <a:t>1.4x</a:t>
              </a:r>
            </a:p>
          </p:txBody>
        </p:sp>
      </p:grpSp>
      <p:sp>
        <p:nvSpPr>
          <p:cNvPr id="14" name="矩形 13">
            <a:extLst>
              <a:ext uri="{FF2B5EF4-FFF2-40B4-BE49-F238E27FC236}">
                <a16:creationId xmlns:a16="http://schemas.microsoft.com/office/drawing/2014/main" id="{B1FCC4CE-6135-4A26-91E4-53E634618A5D}"/>
              </a:ext>
            </a:extLst>
          </p:cNvPr>
          <p:cNvSpPr/>
          <p:nvPr/>
        </p:nvSpPr>
        <p:spPr>
          <a:xfrm>
            <a:off x="7134699" y="1022350"/>
            <a:ext cx="649182" cy="444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组合 41">
            <a:extLst>
              <a:ext uri="{FF2B5EF4-FFF2-40B4-BE49-F238E27FC236}">
                <a16:creationId xmlns:a16="http://schemas.microsoft.com/office/drawing/2014/main" id="{12093896-A89B-4CA4-970D-6693C33A8EA5}"/>
              </a:ext>
            </a:extLst>
          </p:cNvPr>
          <p:cNvGrpSpPr/>
          <p:nvPr/>
        </p:nvGrpSpPr>
        <p:grpSpPr>
          <a:xfrm>
            <a:off x="10111174" y="1419399"/>
            <a:ext cx="946998" cy="1242839"/>
            <a:chOff x="8852649" y="2689955"/>
            <a:chExt cx="870136" cy="1689592"/>
          </a:xfrm>
        </p:grpSpPr>
        <p:cxnSp>
          <p:nvCxnSpPr>
            <p:cNvPr id="43" name="直接连接符 42">
              <a:extLst>
                <a:ext uri="{FF2B5EF4-FFF2-40B4-BE49-F238E27FC236}">
                  <a16:creationId xmlns:a16="http://schemas.microsoft.com/office/drawing/2014/main" id="{A3E97E9A-2DB3-41DB-A506-EDBF8F63D506}"/>
                </a:ext>
              </a:extLst>
            </p:cNvPr>
            <p:cNvCxnSpPr>
              <a:cxnSpLocks/>
            </p:cNvCxnSpPr>
            <p:nvPr/>
          </p:nvCxnSpPr>
          <p:spPr>
            <a:xfrm rot="10800000">
              <a:off x="9029179" y="2689955"/>
              <a:ext cx="47625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426C90E2-4C38-48C4-9728-B6E2D516F2EA}"/>
                </a:ext>
              </a:extLst>
            </p:cNvPr>
            <p:cNvCxnSpPr/>
            <p:nvPr/>
          </p:nvCxnSpPr>
          <p:spPr>
            <a:xfrm rot="10800000">
              <a:off x="9273654" y="2718533"/>
              <a:ext cx="0" cy="5905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8BB2DD6A-4A34-4A16-A10C-725241884DFB}"/>
                </a:ext>
              </a:extLst>
            </p:cNvPr>
            <p:cNvCxnSpPr>
              <a:cxnSpLocks/>
            </p:cNvCxnSpPr>
            <p:nvPr/>
          </p:nvCxnSpPr>
          <p:spPr>
            <a:xfrm flipV="1">
              <a:off x="9267304" y="3797437"/>
              <a:ext cx="0" cy="582110"/>
            </a:xfrm>
            <a:prstGeom prst="line">
              <a:avLst/>
            </a:prstGeom>
            <a:ln w="57150"/>
          </p:spPr>
          <p:style>
            <a:lnRef idx="1">
              <a:schemeClr val="dk1"/>
            </a:lnRef>
            <a:fillRef idx="0">
              <a:schemeClr val="dk1"/>
            </a:fillRef>
            <a:effectRef idx="0">
              <a:schemeClr val="dk1"/>
            </a:effectRef>
            <a:fontRef idx="minor">
              <a:schemeClr val="tx1"/>
            </a:fontRef>
          </p:style>
        </p:cxnSp>
        <p:sp>
          <p:nvSpPr>
            <p:cNvPr id="46" name="Rectangle 290">
              <a:extLst>
                <a:ext uri="{FF2B5EF4-FFF2-40B4-BE49-F238E27FC236}">
                  <a16:creationId xmlns:a16="http://schemas.microsoft.com/office/drawing/2014/main" id="{62065A1F-53A0-4B26-9F16-7A848EF81D4E}"/>
                </a:ext>
              </a:extLst>
            </p:cNvPr>
            <p:cNvSpPr/>
            <p:nvPr/>
          </p:nvSpPr>
          <p:spPr>
            <a:xfrm>
              <a:off x="8852649" y="3169490"/>
              <a:ext cx="870136" cy="523220"/>
            </a:xfrm>
            <a:prstGeom prst="rect">
              <a:avLst/>
            </a:prstGeom>
          </p:spPr>
          <p:txBody>
            <a:bodyPr wrap="square">
              <a:spAutoFit/>
            </a:bodyPr>
            <a:lstStyle/>
            <a:p>
              <a:pPr algn="ctr" defTabSz="457200"/>
              <a:r>
                <a:rPr lang="en-US" sz="2800" dirty="0">
                  <a:latin typeface="+mj-lt"/>
                </a:rPr>
                <a:t>1.5x</a:t>
              </a:r>
            </a:p>
          </p:txBody>
        </p:sp>
      </p:grpSp>
      <p:sp>
        <p:nvSpPr>
          <p:cNvPr id="47" name="矩形 46">
            <a:extLst>
              <a:ext uri="{FF2B5EF4-FFF2-40B4-BE49-F238E27FC236}">
                <a16:creationId xmlns:a16="http://schemas.microsoft.com/office/drawing/2014/main" id="{516DF048-647E-4B3D-8A68-92E766F70C6A}"/>
              </a:ext>
            </a:extLst>
          </p:cNvPr>
          <p:cNvSpPr/>
          <p:nvPr/>
        </p:nvSpPr>
        <p:spPr>
          <a:xfrm>
            <a:off x="6572250" y="1045720"/>
            <a:ext cx="568029" cy="444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B4A66D97-266F-438A-A528-D5A6C9F53D69}"/>
              </a:ext>
            </a:extLst>
          </p:cNvPr>
          <p:cNvSpPr/>
          <p:nvPr/>
        </p:nvSpPr>
        <p:spPr>
          <a:xfrm>
            <a:off x="6581190" y="5861219"/>
            <a:ext cx="2780368"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7F8422D4-5D8D-4BBF-BDE1-A5C92214B5D3}"/>
              </a:ext>
            </a:extLst>
          </p:cNvPr>
          <p:cNvSpPr/>
          <p:nvPr/>
        </p:nvSpPr>
        <p:spPr>
          <a:xfrm>
            <a:off x="10244112" y="1045720"/>
            <a:ext cx="643602" cy="444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12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3" grpId="0" animBg="1"/>
      <p:bldP spid="14" grpId="0" animBg="1"/>
      <p:bldP spid="47" grpId="0" animBg="1"/>
      <p:bldP spid="48" grpId="0" animBg="1"/>
      <p:bldP spid="4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nchezGroupTheme1">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vert="horz" anchor="b">
        <a:normAutofit/>
      </a:bodyPr>
      <a:lstStyle>
        <a:defPPr algn="l">
          <a:defRPr sz="3200" dirty="0">
            <a:solidFill>
              <a:schemeClr val="tx1"/>
            </a:solidFill>
            <a:latin typeface="+mj-lt"/>
          </a:defRPr>
        </a:defPPr>
      </a:lstStyle>
    </a:txDef>
  </a:objectDefaults>
  <a:extraClrSchemeLst/>
  <a:extLst>
    <a:ext uri="{05A4C25C-085E-4340-85A3-A5531E510DB2}">
      <thm15:themeFamily xmlns:thm15="http://schemas.microsoft.com/office/thememl/2012/main" name="csail.potx" id="{5675CFC8-03E4-4B5D-9C74-D6A33B71C607}" vid="{EEAA4A83-A7CB-4B81-9A26-0254348844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48503</TotalTime>
  <Words>1871</Words>
  <Application>Microsoft Office PowerPoint</Application>
  <PresentationFormat>宽屏</PresentationFormat>
  <Paragraphs>234</Paragraphs>
  <Slides>20</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Calibri</vt:lpstr>
      <vt:lpstr>Tw Cen MT</vt:lpstr>
      <vt:lpstr>Wingdings</vt:lpstr>
      <vt:lpstr>Wingdings 2</vt:lpstr>
      <vt:lpstr>SanchezGroupTheme1</vt:lpstr>
      <vt:lpstr>SpZip: Architectural Support for Effective Data Compression In Irregular Applications</vt:lpstr>
      <vt:lpstr>Irregular applications are challenging</vt:lpstr>
      <vt:lpstr>SpZip contributions</vt:lpstr>
      <vt:lpstr>SpZip contributions</vt:lpstr>
      <vt:lpstr>Dataflow Configuration Language (DCL) overview</vt:lpstr>
      <vt:lpstr>SpZip Overview</vt:lpstr>
      <vt:lpstr>SpZip fetcher microarchitecture</vt:lpstr>
      <vt:lpstr>SpZip fetcher is programmable</vt:lpstr>
      <vt:lpstr>SpZip improves performance and reduces traffic</vt:lpstr>
      <vt:lpstr>See full talk &amp; paper for more details</vt:lpstr>
      <vt:lpstr>Thanks For Your Attention!</vt:lpstr>
      <vt:lpstr>Backup slides</vt:lpstr>
      <vt:lpstr>Decoupled fetching vs data compression</vt:lpstr>
      <vt:lpstr>SpZip works better than CMH on irregular applications</vt:lpstr>
      <vt:lpstr>Performance with preprocessing</vt:lpstr>
      <vt:lpstr>Per application performance</vt:lpstr>
      <vt:lpstr>Per application memory traffic breakdown</vt:lpstr>
      <vt:lpstr>Sensitivity to the scratchpad size</vt:lpstr>
      <vt:lpstr>Impact of preprocessing</vt:lpstr>
      <vt:lpstr>SpZip area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SpZip: Architectural Support for Effective Data Compression In Irregular Applications</dc:title>
  <dc:creator>Yifan Yang</dc:creator>
  <cp:lastModifiedBy>Yang Yifan</cp:lastModifiedBy>
  <cp:revision>1737</cp:revision>
  <dcterms:created xsi:type="dcterms:W3CDTF">2020-12-06T22:03:15Z</dcterms:created>
  <dcterms:modified xsi:type="dcterms:W3CDTF">2021-06-17T00:25:35Z</dcterms:modified>
</cp:coreProperties>
</file>