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6"/>
  </p:notesMasterIdLst>
  <p:sldIdLst>
    <p:sldId id="257" r:id="rId2"/>
    <p:sldId id="279" r:id="rId3"/>
    <p:sldId id="293" r:id="rId4"/>
    <p:sldId id="267"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2958BE"/>
    <a:srgbClr val="92278F"/>
    <a:srgbClr val="339966"/>
    <a:srgbClr val="8FC9F4"/>
    <a:srgbClr val="C39AE5"/>
    <a:srgbClr val="008000"/>
    <a:srgbClr val="FF6986"/>
    <a:srgbClr val="A50021"/>
    <a:srgbClr val="7150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56140" autoAdjust="0"/>
  </p:normalViewPr>
  <p:slideViewPr>
    <p:cSldViewPr snapToGrid="0">
      <p:cViewPr varScale="1">
        <p:scale>
          <a:sx n="73" d="100"/>
          <a:sy n="73" d="100"/>
        </p:scale>
        <p:origin x="19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61382922324166"/>
          <c:y val="6.9276347345472084E-2"/>
          <c:w val="0.50652133049234427"/>
          <c:h val="0.65417194563716929"/>
        </c:manualLayout>
      </c:layout>
      <c:lineChart>
        <c:grouping val="standard"/>
        <c:varyColors val="0"/>
        <c:ser>
          <c:idx val="0"/>
          <c:order val="0"/>
          <c:tx>
            <c:strRef>
              <c:f>Sheet1!$B$1</c:f>
              <c:strCache>
                <c:ptCount val="1"/>
                <c:pt idx="0">
                  <c:v>系列 1</c:v>
                </c:pt>
              </c:strCache>
            </c:strRef>
          </c:tx>
          <c:spPr>
            <a:ln w="38100" cap="rnd">
              <a:solidFill>
                <a:schemeClr val="accent1"/>
              </a:solidFill>
              <a:round/>
            </a:ln>
            <a:effectLst/>
          </c:spPr>
          <c:marker>
            <c:symbol val="circle"/>
            <c:size val="5"/>
            <c:spPr>
              <a:solidFill>
                <a:schemeClr val="accent1"/>
              </a:solidFill>
              <a:ln w="47625">
                <a:solidFill>
                  <a:schemeClr val="accent1"/>
                </a:solidFill>
              </a:ln>
              <a:effectLst/>
            </c:spPr>
          </c:marker>
          <c:cat>
            <c:numRef>
              <c:f>Sheet1!$A$2:$A$6</c:f>
              <c:numCache>
                <c:formatCode>General</c:formatCode>
                <c:ptCount val="5"/>
                <c:pt idx="0">
                  <c:v>0</c:v>
                </c:pt>
                <c:pt idx="1">
                  <c:v>1</c:v>
                </c:pt>
                <c:pt idx="2">
                  <c:v>2</c:v>
                </c:pt>
                <c:pt idx="3">
                  <c:v>3</c:v>
                </c:pt>
                <c:pt idx="4">
                  <c:v>4</c:v>
                </c:pt>
              </c:numCache>
            </c:numRef>
          </c:cat>
          <c:val>
            <c:numRef>
              <c:f>Sheet1!$B$2:$B$6</c:f>
              <c:numCache>
                <c:formatCode>General</c:formatCode>
                <c:ptCount val="5"/>
                <c:pt idx="0">
                  <c:v>5</c:v>
                </c:pt>
                <c:pt idx="1">
                  <c:v>3</c:v>
                </c:pt>
                <c:pt idx="2">
                  <c:v>2</c:v>
                </c:pt>
                <c:pt idx="3">
                  <c:v>1</c:v>
                </c:pt>
                <c:pt idx="4">
                  <c:v>0</c:v>
                </c:pt>
              </c:numCache>
            </c:numRef>
          </c:val>
          <c:smooth val="0"/>
          <c:extLst>
            <c:ext xmlns:c16="http://schemas.microsoft.com/office/drawing/2014/chart" uri="{C3380CC4-5D6E-409C-BE32-E72D297353CC}">
              <c16:uniqueId val="{00000000-A69D-4F91-8042-80AB0CC7FB3C}"/>
            </c:ext>
          </c:extLst>
        </c:ser>
        <c:dLbls>
          <c:showLegendKey val="0"/>
          <c:showVal val="0"/>
          <c:showCatName val="0"/>
          <c:showSerName val="0"/>
          <c:showPercent val="0"/>
          <c:showBubbleSize val="0"/>
        </c:dLbls>
        <c:marker val="1"/>
        <c:smooth val="0"/>
        <c:axId val="402713055"/>
        <c:axId val="1353219215"/>
      </c:lineChart>
      <c:catAx>
        <c:axId val="402713055"/>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2400" b="1" dirty="0"/>
                  <a:t>iterations</a:t>
                </a:r>
                <a:endParaRPr lang="zh-CN" altLang="en-US" sz="2400" b="1" dirty="0"/>
              </a:p>
            </c:rich>
          </c:tx>
          <c:layout>
            <c:manualLayout>
              <c:xMode val="edge"/>
              <c:yMode val="edge"/>
              <c:x val="0.73862338097955604"/>
              <c:y val="0.72481447413815214"/>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353219215"/>
        <c:crosses val="autoZero"/>
        <c:auto val="1"/>
        <c:lblAlgn val="ctr"/>
        <c:lblOffset val="100"/>
        <c:noMultiLvlLbl val="0"/>
      </c:catAx>
      <c:valAx>
        <c:axId val="1353219215"/>
        <c:scaling>
          <c:orientation val="minMax"/>
          <c:max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ltLang="zh-CN" sz="2000" b="1" dirty="0" err="1"/>
                  <a:t>Unconverged</a:t>
                </a:r>
                <a:r>
                  <a:rPr lang="en-US" altLang="zh-CN" sz="2000" b="1" dirty="0"/>
                  <a:t> Vertices</a:t>
                </a:r>
                <a:endParaRPr lang="zh-CN" altLang="en-US" sz="2000" b="1" dirty="0"/>
              </a:p>
            </c:rich>
          </c:tx>
          <c:layout>
            <c:manualLayout>
              <c:xMode val="edge"/>
              <c:yMode val="edge"/>
              <c:x val="3.2696361980723156E-2"/>
              <c:y val="0.1086649057213626"/>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402713055"/>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4AB8E-CFDB-4450-A6AB-B1B07EBBCA6D}" type="datetimeFigureOut">
              <a:rPr lang="en-US" smtClean="0"/>
              <a:t>5/25/2020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69560-1F7E-407F-ABB7-B99B9FBEE5D8}" type="slidenum">
              <a:rPr lang="en-US" smtClean="0"/>
              <a:t>‹#›</a:t>
            </a:fld>
            <a:endParaRPr lang="en-US"/>
          </a:p>
        </p:txBody>
      </p:sp>
    </p:spTree>
    <p:extLst>
      <p:ext uri="{BB962C8B-B14F-4D97-AF65-F5344CB8AC3E}">
        <p14:creationId xmlns:p14="http://schemas.microsoft.com/office/powerpoint/2010/main" val="2621965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Hi, my name is Yifan Yang. I’m going to present our paper </a:t>
            </a:r>
            <a:r>
              <a:rPr lang="en-US" sz="1200" dirty="0" err="1"/>
              <a:t>GraphABCD</a:t>
            </a:r>
            <a:r>
              <a:rPr lang="en-US" sz="1200" dirty="0"/>
              <a:t>: Scaling Out Graph Analytics with Asynchronous Block Coordinate Descent.</a:t>
            </a:r>
            <a:endParaRPr lang="en-US" dirty="0"/>
          </a:p>
          <a:p>
            <a:r>
              <a:rPr lang="en-US" dirty="0"/>
              <a:t>In this paper we aim to reduce the runtime of iterative graph algorithm. </a:t>
            </a:r>
          </a:p>
          <a:p>
            <a:r>
              <a:rPr lang="en-US" dirty="0"/>
              <a:t>A pseudocode of iterative graph algorithm is shown on the right. For every iteration, it traverses all of the vertices in the graph and perform some computation on the graph. The algorithm terminates if a convergence criteria is met. </a:t>
            </a:r>
          </a:p>
          <a:p>
            <a:r>
              <a:rPr lang="en-US" dirty="0"/>
              <a:t>Therefore, the runtime of iterative graph algorithm can be roughly decomposed into two parts. Number of iterations times runtime per iteration.</a:t>
            </a:r>
          </a:p>
          <a:p>
            <a:r>
              <a:rPr lang="en-US" dirty="0"/>
              <a:t>Different implementations of the same iterative graph algorithm exhibits different behaviors on these two components.</a:t>
            </a:r>
          </a:p>
          <a:p>
            <a:r>
              <a:rPr lang="en-US" dirty="0"/>
              <a:t>We will use single source shortest path as an example.</a:t>
            </a:r>
          </a:p>
          <a:p>
            <a:r>
              <a:rPr lang="en-US" b="1" dirty="0"/>
              <a:t>[click] </a:t>
            </a:r>
            <a:r>
              <a:rPr lang="en-US" dirty="0"/>
              <a:t>Suppose we would like to compute the shortest distance with source vertex A.</a:t>
            </a:r>
          </a:p>
          <a:p>
            <a:r>
              <a:rPr lang="en-US" b="1" dirty="0"/>
              <a:t>[click] </a:t>
            </a:r>
            <a:r>
              <a:rPr lang="en-US" dirty="0"/>
              <a:t>The bellman-ford variant of SSSP algorithm takes 4 iteration to finish.</a:t>
            </a:r>
          </a:p>
          <a:p>
            <a:r>
              <a:rPr lang="en-US" dirty="0"/>
              <a:t>The Y axis stands for number of vertices which still haven’t find its shortest path from the source vertex.</a:t>
            </a:r>
          </a:p>
          <a:p>
            <a:r>
              <a:rPr lang="en-US" b="1" dirty="0"/>
              <a:t>[click] </a:t>
            </a:r>
            <a:r>
              <a:rPr lang="en-US" dirty="0"/>
              <a:t>However, the Dijkstra implementation of the same algorithm only needs 1 iteration of compute.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dirty="0"/>
              <a:t>Dijkstra has fewer iterations but higher runtime per iteration, because it’s less paralleled than bellman-ford.</a:t>
            </a:r>
          </a:p>
          <a:p>
            <a:r>
              <a:rPr lang="en-US" dirty="0"/>
              <a:t>How to jointly optimize number of iterations and runtime per iteration systematically is the problem we tackle in this paper.</a:t>
            </a:r>
          </a:p>
          <a:p>
            <a:endParaRPr lang="en-US" dirty="0"/>
          </a:p>
          <a:p>
            <a:endParaRPr lang="en-US" dirty="0"/>
          </a:p>
        </p:txBody>
      </p:sp>
      <p:sp>
        <p:nvSpPr>
          <p:cNvPr id="4" name="灯片编号占位符 3"/>
          <p:cNvSpPr>
            <a:spLocks noGrp="1"/>
          </p:cNvSpPr>
          <p:nvPr>
            <p:ph type="sldNum" sz="quarter" idx="5"/>
          </p:nvPr>
        </p:nvSpPr>
        <p:spPr/>
        <p:txBody>
          <a:bodyPr/>
          <a:lstStyle/>
          <a:p>
            <a:fld id="{D4369560-1F7E-407F-ABB7-B99B9FBEE5D8}" type="slidenum">
              <a:rPr lang="en-US" smtClean="0"/>
              <a:t>1</a:t>
            </a:fld>
            <a:endParaRPr lang="en-US"/>
          </a:p>
        </p:txBody>
      </p:sp>
    </p:spTree>
    <p:extLst>
      <p:ext uri="{BB962C8B-B14F-4D97-AF65-F5344CB8AC3E}">
        <p14:creationId xmlns:p14="http://schemas.microsoft.com/office/powerpoint/2010/main" val="3047737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t>[click] </a:t>
            </a:r>
            <a:r>
              <a:rPr lang="en-US" dirty="0"/>
              <a:t>Our solution is by introducing a novel execution model block coordinate descent to graph analytics.</a:t>
            </a:r>
          </a:p>
          <a:p>
            <a:r>
              <a:rPr lang="en-US" dirty="0"/>
              <a:t>Block coordinate descent execution model, or BCD for short, is originally designed for optimization algorithm.</a:t>
            </a:r>
          </a:p>
          <a:p>
            <a:r>
              <a:rPr lang="en-US" dirty="0"/>
              <a:t>We port BCD to graph domain and leverage its insights to jointly optimize number of iterations and runtime per iteration.</a:t>
            </a:r>
          </a:p>
          <a:p>
            <a:r>
              <a:rPr lang="en-US" b="1" dirty="0"/>
              <a:t>[click] </a:t>
            </a:r>
            <a:r>
              <a:rPr lang="en-US" dirty="0"/>
              <a:t>Specifically, theoretical study of BCD from optimization community suggests that we can configure design parameters in BCD model to effectively reduce </a:t>
            </a:r>
            <a:r>
              <a:rPr lang="en-US" b="0" dirty="0"/>
              <a:t>number of iterations.</a:t>
            </a:r>
          </a:p>
          <a:p>
            <a:r>
              <a:rPr lang="en-US" b="1" dirty="0"/>
              <a:t>[click] </a:t>
            </a:r>
            <a:r>
              <a:rPr lang="en-US" b="0" dirty="0"/>
              <a:t>Furthermore, </a:t>
            </a:r>
            <a:r>
              <a:rPr lang="en-US" dirty="0"/>
              <a:t>BCD execution model intrinsically support asynchronous processing.</a:t>
            </a:r>
          </a:p>
          <a:p>
            <a:r>
              <a:rPr lang="en-US" dirty="0"/>
              <a:t>This can better utilize the underlying hardware, especially heterogeneous platform, by minimizing synchronization overhead to further reduce runtime per iteration.</a:t>
            </a:r>
          </a:p>
          <a:p>
            <a:endParaRPr lang="en-US" b="1" dirty="0"/>
          </a:p>
        </p:txBody>
      </p:sp>
      <p:sp>
        <p:nvSpPr>
          <p:cNvPr id="4" name="灯片编号占位符 3"/>
          <p:cNvSpPr>
            <a:spLocks noGrp="1"/>
          </p:cNvSpPr>
          <p:nvPr>
            <p:ph type="sldNum" sz="quarter" idx="5"/>
          </p:nvPr>
        </p:nvSpPr>
        <p:spPr/>
        <p:txBody>
          <a:bodyPr/>
          <a:lstStyle/>
          <a:p>
            <a:fld id="{D4369560-1F7E-407F-ABB7-B99B9FBEE5D8}" type="slidenum">
              <a:rPr lang="en-US" smtClean="0"/>
              <a:t>2</a:t>
            </a:fld>
            <a:endParaRPr lang="en-US"/>
          </a:p>
        </p:txBody>
      </p:sp>
    </p:spTree>
    <p:extLst>
      <p:ext uri="{BB962C8B-B14F-4D97-AF65-F5344CB8AC3E}">
        <p14:creationId xmlns:p14="http://schemas.microsoft.com/office/powerpoint/2010/main" val="3155580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now introduce how BCD execution model works on graph analytics.</a:t>
            </a:r>
          </a:p>
          <a:p>
            <a:r>
              <a:rPr lang="en-US" dirty="0"/>
              <a:t>On the top left corner is a flow chart of BCD execution model and the pseudocode of example SSSP algorithm is shown at the bottom.</a:t>
            </a:r>
          </a:p>
          <a:p>
            <a:r>
              <a:rPr lang="en-US" dirty="0"/>
              <a:t>BCD executes in three stages. </a:t>
            </a:r>
          </a:p>
          <a:p>
            <a:r>
              <a:rPr lang="en-US" dirty="0"/>
              <a:t>In the first stage, it partitions the graph into multiple blocks. Each vertex is assigned to one block.</a:t>
            </a:r>
          </a:p>
          <a:p>
            <a:r>
              <a:rPr lang="en-US" dirty="0"/>
              <a:t>In the second stage, the algorithm choose one block from the graph according to some selection rule.</a:t>
            </a:r>
          </a:p>
          <a:p>
            <a:r>
              <a:rPr lang="en-US" dirty="0"/>
              <a:t>It then traverse every vertex in the block either sequentially or in parallel.</a:t>
            </a:r>
          </a:p>
          <a:p>
            <a:r>
              <a:rPr lang="en-US" dirty="0"/>
              <a:t>In the final stage, the algorithm computes the new vertex value and updates the block accordingly.</a:t>
            </a:r>
          </a:p>
          <a:p>
            <a:r>
              <a:rPr lang="en-US" dirty="0"/>
              <a:t>If the vertex values are not converged, it will start a next iteration of choosing and updating blocks until convergence.</a:t>
            </a:r>
          </a:p>
          <a:p>
            <a:r>
              <a:rPr lang="en-US" dirty="0"/>
              <a:t>By configuring design parameters in this execution model, such as the size of vertex block or the block selection rule, BCD can reduce the number of iterations of graph algorithms.</a:t>
            </a:r>
          </a:p>
          <a:p>
            <a:endParaRPr lang="en-US" dirty="0"/>
          </a:p>
          <a:p>
            <a:endParaRPr lang="en-US" dirty="0"/>
          </a:p>
        </p:txBody>
      </p:sp>
      <p:sp>
        <p:nvSpPr>
          <p:cNvPr id="4" name="灯片编号占位符 3"/>
          <p:cNvSpPr>
            <a:spLocks noGrp="1"/>
          </p:cNvSpPr>
          <p:nvPr>
            <p:ph type="sldNum" sz="quarter" idx="5"/>
          </p:nvPr>
        </p:nvSpPr>
        <p:spPr/>
        <p:txBody>
          <a:bodyPr/>
          <a:lstStyle/>
          <a:p>
            <a:fld id="{D4369560-1F7E-407F-ABB7-B99B9FBEE5D8}" type="slidenum">
              <a:rPr lang="en-US" smtClean="0"/>
              <a:t>3</a:t>
            </a:fld>
            <a:endParaRPr lang="en-US"/>
          </a:p>
        </p:txBody>
      </p:sp>
    </p:spTree>
    <p:extLst>
      <p:ext uri="{BB962C8B-B14F-4D97-AF65-F5344CB8AC3E}">
        <p14:creationId xmlns:p14="http://schemas.microsoft.com/office/powerpoint/2010/main" val="375731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design a graph analytic framework </a:t>
            </a:r>
            <a:r>
              <a:rPr lang="en-US" dirty="0" err="1"/>
              <a:t>GraphABCD</a:t>
            </a:r>
            <a:r>
              <a:rPr lang="en-US" dirty="0"/>
              <a:t>, which implements the asynchronous variant of BCD execution model.</a:t>
            </a:r>
          </a:p>
          <a:p>
            <a:r>
              <a:rPr lang="en-US" dirty="0"/>
              <a:t>We can exploit asynchronous processing to reduce runtime per iteration.</a:t>
            </a:r>
          </a:p>
          <a:p>
            <a:r>
              <a:rPr lang="en-US" dirty="0" err="1"/>
              <a:t>GraphABCD</a:t>
            </a:r>
            <a:r>
              <a:rPr lang="en-US" dirty="0"/>
              <a:t> runs on </a:t>
            </a:r>
            <a:r>
              <a:rPr lang="en-US" dirty="0" err="1"/>
              <a:t>CPU+accelerator</a:t>
            </a:r>
            <a:r>
              <a:rPr lang="en-US" dirty="0"/>
              <a:t> heterogeneous platform.</a:t>
            </a:r>
          </a:p>
          <a:p>
            <a:r>
              <a:rPr lang="en-US" dirty="0"/>
              <a:t>Thanks to the asynchronous BCD execution model, we are able to cheaply offload the compute-intensive/sequential memory access stages to the accelerator.</a:t>
            </a:r>
          </a:p>
          <a:p>
            <a:r>
              <a:rPr lang="en-US" dirty="0"/>
              <a:t>And let CPU handle the control-intensive/random memory access stages.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prototype </a:t>
            </a:r>
            <a:r>
              <a:rPr lang="en-US" dirty="0" err="1"/>
              <a:t>GraphABCD</a:t>
            </a:r>
            <a:r>
              <a:rPr lang="en-US" dirty="0"/>
              <a:t> framework on Intel HARP2 CPU-FPGA heterogeneous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Compared with the state of the art </a:t>
            </a:r>
            <a:r>
              <a:rPr lang="en-US" dirty="0" err="1"/>
              <a:t>GraphMat</a:t>
            </a:r>
            <a:r>
              <a:rPr lang="en-US" dirty="0"/>
              <a:t> framework, </a:t>
            </a:r>
            <a:r>
              <a:rPr lang="en-US" dirty="0" err="1"/>
              <a:t>GraphABCD</a:t>
            </a:r>
            <a:r>
              <a:rPr lang="en-US" dirty="0"/>
              <a:t> achieves a geo-mean speedup of 2.0x on execution time and 4.8x reduction on number of iterations.</a:t>
            </a:r>
          </a:p>
          <a:p>
            <a:endParaRPr lang="en-US" dirty="0"/>
          </a:p>
        </p:txBody>
      </p:sp>
      <p:sp>
        <p:nvSpPr>
          <p:cNvPr id="4" name="灯片编号占位符 3"/>
          <p:cNvSpPr>
            <a:spLocks noGrp="1"/>
          </p:cNvSpPr>
          <p:nvPr>
            <p:ph type="sldNum" sz="quarter" idx="5"/>
          </p:nvPr>
        </p:nvSpPr>
        <p:spPr/>
        <p:txBody>
          <a:bodyPr/>
          <a:lstStyle/>
          <a:p>
            <a:fld id="{D4369560-1F7E-407F-ABB7-B99B9FBEE5D8}" type="slidenum">
              <a:rPr lang="en-US" smtClean="0"/>
              <a:t>4</a:t>
            </a:fld>
            <a:endParaRPr lang="en-US"/>
          </a:p>
        </p:txBody>
      </p:sp>
    </p:spTree>
    <p:extLst>
      <p:ext uri="{BB962C8B-B14F-4D97-AF65-F5344CB8AC3E}">
        <p14:creationId xmlns:p14="http://schemas.microsoft.com/office/powerpoint/2010/main" val="3430288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5" descr="C:\Users\taotao\Desktop\招办项目\ppt\模板1（白色）\封面\背景.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12192000"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822157" y="804070"/>
            <a:ext cx="10455443" cy="2202749"/>
          </a:xfrm>
        </p:spPr>
        <p:txBody>
          <a:bodyPr anchor="b">
            <a:normAutofit/>
          </a:bodyPr>
          <a:lstStyle>
            <a:lvl1pPr algn="ctr" rtl="0" eaLnBrk="1" fontAlgn="base" hangingPunct="1">
              <a:spcBef>
                <a:spcPct val="0"/>
              </a:spcBef>
              <a:spcAft>
                <a:spcPct val="0"/>
              </a:spcAft>
              <a:defRPr lang="en-US" sz="4800" b="1" kern="1200" dirty="0">
                <a:solidFill>
                  <a:srgbClr val="715096"/>
                </a:solidFill>
                <a:latin typeface="+mn-lt"/>
                <a:ea typeface="微软雅黑" panose="020B0503020204020204" pitchFamily="34" charset="-122"/>
                <a:cs typeface="+mn-cs"/>
              </a:defRPr>
            </a:lvl1pPr>
          </a:lstStyle>
          <a:p>
            <a:r>
              <a:rPr lang="en-US" altLang="zh-CN" dirty="0"/>
              <a:t>hello</a:t>
            </a:r>
            <a:endParaRPr lang="en-US" dirty="0"/>
          </a:p>
        </p:txBody>
      </p:sp>
      <p:sp>
        <p:nvSpPr>
          <p:cNvPr id="3" name="Subtitle 2"/>
          <p:cNvSpPr>
            <a:spLocks noGrp="1"/>
          </p:cNvSpPr>
          <p:nvPr>
            <p:ph type="subTitle" idx="1" hasCustomPrompt="1"/>
          </p:nvPr>
        </p:nvSpPr>
        <p:spPr>
          <a:xfrm>
            <a:off x="822156" y="4135035"/>
            <a:ext cx="10455443" cy="1240645"/>
          </a:xfrm>
        </p:spPr>
        <p:txBody>
          <a:bodyPr>
            <a:normAutofit/>
          </a:bodyPr>
          <a:lstStyle>
            <a:lvl1pPr marL="0" indent="0" algn="ctr">
              <a:buNone/>
              <a:defRPr lang="en-US" sz="2800" kern="1200" dirty="0">
                <a:solidFill>
                  <a:srgbClr val="715096"/>
                </a:solidFill>
                <a:latin typeface="+mn-lt"/>
                <a:ea typeface="黑体" panose="02010609060101010101" pitchFamily="49" charset="-122"/>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hello</a:t>
            </a:r>
            <a:endParaRPr lang="en-US" dirty="0"/>
          </a:p>
        </p:txBody>
      </p:sp>
      <p:pic>
        <p:nvPicPr>
          <p:cNvPr id="8" name="Picture 6" descr="C:\Users\taotao\Desktop\招办项目\ppt\模板1（白色）\封面\辅助图形.png"/>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630000" y="3294461"/>
            <a:ext cx="4647600" cy="51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C:\Users\taotao\Desktop\招办项目\ppt\模板1（白色）\封面\线条.png"/>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flipV="1">
            <a:off x="822156" y="3759519"/>
            <a:ext cx="5595497" cy="3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descr="画着卡通人物&#10;&#10;描述已自动生成">
            <a:extLst>
              <a:ext uri="{FF2B5EF4-FFF2-40B4-BE49-F238E27FC236}">
                <a16:creationId xmlns:a16="http://schemas.microsoft.com/office/drawing/2014/main" id="{C8AC5E3D-5062-441A-ACFC-D2A98F403CF3}"/>
              </a:ext>
            </a:extLst>
          </p:cNvPr>
          <p:cNvPicPr>
            <a:picLocks noChangeAspect="1"/>
          </p:cNvPicPr>
          <p:nvPr/>
        </p:nvPicPr>
        <p:blipFill rotWithShape="1">
          <a:blip r:embed="rId5">
            <a:extLst>
              <a:ext uri="{28A0092B-C50C-407E-A947-70E740481C1C}">
                <a14:useLocalDpi xmlns:a14="http://schemas.microsoft.com/office/drawing/2010/main" val="0"/>
              </a:ext>
            </a:extLst>
          </a:blip>
          <a:srcRect t="13542" b="7900"/>
          <a:stretch/>
        </p:blipFill>
        <p:spPr>
          <a:xfrm>
            <a:off x="4121018" y="5384410"/>
            <a:ext cx="3857717" cy="1128216"/>
          </a:xfrm>
          <a:prstGeom prst="rect">
            <a:avLst/>
          </a:prstGeom>
        </p:spPr>
      </p:pic>
    </p:spTree>
    <p:extLst>
      <p:ext uri="{BB962C8B-B14F-4D97-AF65-F5344CB8AC3E}">
        <p14:creationId xmlns:p14="http://schemas.microsoft.com/office/powerpoint/2010/main" val="1685234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4"/>
            <a:ext cx="2743200" cy="365125"/>
          </a:xfrm>
          <a:prstGeom prst="rect">
            <a:avLst/>
          </a:prstGeom>
        </p:spPr>
        <p:txBody>
          <a:bodyPr/>
          <a:lstStyle/>
          <a:p>
            <a:fld id="{55B710E3-256B-40A1-A51F-2B97DA16FEC5}" type="datetime1">
              <a:rPr lang="en-US" smtClean="0"/>
              <a:t>5/25/2020</a:t>
            </a:fld>
            <a:endParaRPr lang="en-US"/>
          </a:p>
        </p:txBody>
      </p:sp>
      <p:sp>
        <p:nvSpPr>
          <p:cNvPr id="6" name="Footer Placeholder 5"/>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27559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356354"/>
            <a:ext cx="2743200" cy="365125"/>
          </a:xfrm>
          <a:prstGeom prst="rect">
            <a:avLst/>
          </a:prstGeom>
        </p:spPr>
        <p:txBody>
          <a:bodyPr/>
          <a:lstStyle/>
          <a:p>
            <a:fld id="{CD6B254D-8E86-4025-97AE-05972D1656FF}" type="datetime1">
              <a:rPr lang="en-US" smtClean="0"/>
              <a:t>5/25/2020</a:t>
            </a:fld>
            <a:endParaRPr lang="en-US"/>
          </a:p>
        </p:txBody>
      </p:sp>
      <p:sp>
        <p:nvSpPr>
          <p:cNvPr id="5" name="Footer Placeholder 4"/>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3631456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356354"/>
            <a:ext cx="2743200" cy="365125"/>
          </a:xfrm>
          <a:prstGeom prst="rect">
            <a:avLst/>
          </a:prstGeom>
        </p:spPr>
        <p:txBody>
          <a:bodyPr/>
          <a:lstStyle/>
          <a:p>
            <a:fld id="{6291D470-75F5-4FA4-B7E3-040087E59F0A}" type="datetime1">
              <a:rPr lang="en-US" smtClean="0"/>
              <a:t>5/25/2020</a:t>
            </a:fld>
            <a:endParaRPr lang="en-US"/>
          </a:p>
        </p:txBody>
      </p:sp>
      <p:sp>
        <p:nvSpPr>
          <p:cNvPr id="5" name="Footer Placeholder 4"/>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121532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lvl1pPr>
              <a:lnSpc>
                <a:spcPct val="110000"/>
              </a:lnSpc>
              <a:defRPr/>
            </a:lvl1pPr>
            <a:lvl2pPr>
              <a:lnSpc>
                <a:spcPct val="110000"/>
              </a:lnSpc>
              <a:defRPr/>
            </a:lvl2pPr>
            <a:lvl3pPr>
              <a:lnSpc>
                <a:spcPct val="110000"/>
              </a:lnSpc>
              <a:defRPr/>
            </a:lvl3pPr>
          </a:lstStyle>
          <a:p>
            <a:pPr lvl="0"/>
            <a:r>
              <a:rPr lang="zh-CN" altLang="en-US" dirty="0"/>
              <a:t> 单击此处编辑母版文本样式</a:t>
            </a:r>
          </a:p>
          <a:p>
            <a:pPr lvl="1"/>
            <a:r>
              <a:rPr lang="zh-CN" altLang="en-US" dirty="0"/>
              <a:t> 第二级</a:t>
            </a:r>
          </a:p>
          <a:p>
            <a:pPr lvl="2"/>
            <a:r>
              <a:rPr lang="zh-CN" altLang="en-US" dirty="0"/>
              <a:t> 第三级</a:t>
            </a:r>
          </a:p>
          <a:p>
            <a:pPr lvl="3"/>
            <a:r>
              <a:rPr lang="zh-CN" altLang="en-US" dirty="0"/>
              <a:t>第四级</a:t>
            </a:r>
          </a:p>
          <a:p>
            <a:pPr lvl="4"/>
            <a:r>
              <a:rPr lang="zh-CN" altLang="en-US" dirty="0"/>
              <a:t>第五级</a:t>
            </a:r>
            <a:endParaRPr lang="en-US" dirty="0"/>
          </a:p>
        </p:txBody>
      </p:sp>
      <p:sp>
        <p:nvSpPr>
          <p:cNvPr id="10" name="文本占位符 9"/>
          <p:cNvSpPr>
            <a:spLocks noGrp="1"/>
          </p:cNvSpPr>
          <p:nvPr>
            <p:ph type="body" sz="quarter" idx="13"/>
          </p:nvPr>
        </p:nvSpPr>
        <p:spPr>
          <a:xfrm>
            <a:off x="9870832" y="365126"/>
            <a:ext cx="1867513" cy="763224"/>
          </a:xfrm>
        </p:spPr>
        <p:txBody>
          <a:bodyPr lIns="0" tIns="216000" rIns="0" bIns="216000">
            <a:noAutofit/>
          </a:bodyPr>
          <a:lstStyle>
            <a:lvl1pPr marL="0" indent="0" algn="ctr">
              <a:buNone/>
              <a:defRPr lang="zh-CN" altLang="en-US" sz="2400" kern="1200" dirty="0" smtClean="0">
                <a:solidFill>
                  <a:schemeClr val="accent5"/>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cs typeface="+mj-cs"/>
              </a:defRPr>
            </a:lvl1pPr>
            <a:lvl5pPr marL="1828800" indent="0">
              <a:buNone/>
              <a:defRPr/>
            </a:lvl5pPr>
          </a:lstStyle>
          <a:p>
            <a:pPr lvl="0"/>
            <a:r>
              <a:rPr lang="zh-CN" altLang="en-US"/>
              <a:t>单击此处编辑母版文本样式</a:t>
            </a:r>
          </a:p>
        </p:txBody>
      </p:sp>
    </p:spTree>
    <p:extLst>
      <p:ext uri="{BB962C8B-B14F-4D97-AF65-F5344CB8AC3E}">
        <p14:creationId xmlns:p14="http://schemas.microsoft.com/office/powerpoint/2010/main" val="2464625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95703" y="296870"/>
            <a:ext cx="7886700" cy="8286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1"/>
            <a:ext cx="53848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7"/>
          <p:cNvSpPr>
            <a:spLocks noGrp="1" noChangeArrowheads="1"/>
          </p:cNvSpPr>
          <p:nvPr>
            <p:ph type="dt" sz="half" idx="10"/>
          </p:nvPr>
        </p:nvSpPr>
        <p:spPr>
          <a:xfrm>
            <a:off x="838200" y="6356354"/>
            <a:ext cx="2743200" cy="365125"/>
          </a:xfrm>
          <a:prstGeom prst="rect">
            <a:avLst/>
          </a:prstGeom>
          <a:ln/>
        </p:spPr>
        <p:txBody>
          <a:bodyPr/>
          <a:lstStyle>
            <a:lvl1pPr>
              <a:defRPr/>
            </a:lvl1pPr>
          </a:lstStyle>
          <a:p>
            <a:fld id="{4713E650-BF45-43ED-BB76-7DC5C3C5102F}" type="datetime1">
              <a:rPr lang="en-US" smtClean="0"/>
              <a:t>5/25/2020</a:t>
            </a:fld>
            <a:endParaRPr lang="en-US"/>
          </a:p>
        </p:txBody>
      </p:sp>
      <p:sp>
        <p:nvSpPr>
          <p:cNvPr id="6" name="Rectangle 48"/>
          <p:cNvSpPr>
            <a:spLocks noGrp="1" noChangeArrowheads="1"/>
          </p:cNvSpPr>
          <p:nvPr>
            <p:ph type="ftr" sz="quarter" idx="11"/>
          </p:nvPr>
        </p:nvSpPr>
        <p:spPr>
          <a:xfrm>
            <a:off x="4038600" y="6356354"/>
            <a:ext cx="4114800" cy="365125"/>
          </a:xfrm>
          <a:prstGeom prst="rect">
            <a:avLst/>
          </a:prstGeom>
          <a:ln/>
        </p:spPr>
        <p:txBody>
          <a:bodyPr/>
          <a:lstStyle>
            <a:lvl1pPr>
              <a:defRPr/>
            </a:lvl1pPr>
          </a:lstStyle>
          <a:p>
            <a:endParaRPr lang="en-US"/>
          </a:p>
        </p:txBody>
      </p:sp>
      <p:sp>
        <p:nvSpPr>
          <p:cNvPr id="7" name="Rectangle 49"/>
          <p:cNvSpPr>
            <a:spLocks noGrp="1" noChangeArrowheads="1"/>
          </p:cNvSpPr>
          <p:nvPr>
            <p:ph type="sldNum" sz="quarter" idx="12"/>
          </p:nvPr>
        </p:nvSpPr>
        <p:spPr>
          <a:xfrm>
            <a:off x="8610600" y="6356354"/>
            <a:ext cx="2743200" cy="365125"/>
          </a:xfrm>
          <a:prstGeom prst="rect">
            <a:avLst/>
          </a:prstGeom>
          <a:ln/>
        </p:spPr>
        <p:txBody>
          <a:bodyPr/>
          <a:lstStyle>
            <a:lvl1pPr>
              <a:defRPr/>
            </a:lvl1pPr>
          </a:lstStyle>
          <a:p>
            <a:fld id="{FFCE77C0-C5FA-4ACA-9362-CF6780A99EC0}" type="slidenum">
              <a:rPr lang="en-US" smtClean="0"/>
              <a:t>‹#›</a:t>
            </a:fld>
            <a:endParaRPr lang="en-US"/>
          </a:p>
        </p:txBody>
      </p:sp>
    </p:spTree>
    <p:extLst>
      <p:ext uri="{BB962C8B-B14F-4D97-AF65-F5344CB8AC3E}">
        <p14:creationId xmlns:p14="http://schemas.microsoft.com/office/powerpoint/2010/main" val="1177711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695702" y="296866"/>
            <a:ext cx="7886700" cy="8286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45611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6197600" y="1600203"/>
            <a:ext cx="5384800" cy="21510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6197600" y="3903663"/>
            <a:ext cx="5384800" cy="21526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Rectangle 47"/>
          <p:cNvSpPr>
            <a:spLocks noGrp="1" noChangeArrowheads="1"/>
          </p:cNvSpPr>
          <p:nvPr>
            <p:ph type="dt" sz="half" idx="10"/>
          </p:nvPr>
        </p:nvSpPr>
        <p:spPr>
          <a:xfrm>
            <a:off x="838200" y="6356354"/>
            <a:ext cx="2743200" cy="365125"/>
          </a:xfrm>
          <a:prstGeom prst="rect">
            <a:avLst/>
          </a:prstGeom>
          <a:ln/>
        </p:spPr>
        <p:txBody>
          <a:bodyPr/>
          <a:lstStyle>
            <a:lvl1pPr>
              <a:defRPr/>
            </a:lvl1pPr>
          </a:lstStyle>
          <a:p>
            <a:fld id="{96DA1C29-B557-4CA5-BC99-5FC8891380FD}" type="datetime1">
              <a:rPr lang="en-US" smtClean="0"/>
              <a:t>5/25/2020</a:t>
            </a:fld>
            <a:endParaRPr lang="en-US"/>
          </a:p>
        </p:txBody>
      </p:sp>
      <p:sp>
        <p:nvSpPr>
          <p:cNvPr id="7" name="Rectangle 48"/>
          <p:cNvSpPr>
            <a:spLocks noGrp="1" noChangeArrowheads="1"/>
          </p:cNvSpPr>
          <p:nvPr>
            <p:ph type="ftr" sz="quarter" idx="11"/>
          </p:nvPr>
        </p:nvSpPr>
        <p:spPr>
          <a:xfrm>
            <a:off x="4038600" y="6356354"/>
            <a:ext cx="4114800" cy="365125"/>
          </a:xfrm>
          <a:prstGeom prst="rect">
            <a:avLst/>
          </a:prstGeom>
          <a:ln/>
        </p:spPr>
        <p:txBody>
          <a:bodyPr/>
          <a:lstStyle>
            <a:lvl1pPr>
              <a:defRPr/>
            </a:lvl1pPr>
          </a:lstStyle>
          <a:p>
            <a:endParaRPr lang="en-US"/>
          </a:p>
        </p:txBody>
      </p:sp>
      <p:sp>
        <p:nvSpPr>
          <p:cNvPr id="8" name="Rectangle 49"/>
          <p:cNvSpPr>
            <a:spLocks noGrp="1" noChangeArrowheads="1"/>
          </p:cNvSpPr>
          <p:nvPr>
            <p:ph type="sldNum" sz="quarter" idx="12"/>
          </p:nvPr>
        </p:nvSpPr>
        <p:spPr>
          <a:xfrm>
            <a:off x="8610600" y="6356354"/>
            <a:ext cx="2743200" cy="365125"/>
          </a:xfrm>
          <a:prstGeom prst="rect">
            <a:avLst/>
          </a:prstGeom>
          <a:ln/>
        </p:spPr>
        <p:txBody>
          <a:bodyPr/>
          <a:lstStyle>
            <a:lvl1pPr>
              <a:defRPr/>
            </a:lvl1pPr>
          </a:lstStyle>
          <a:p>
            <a:fld id="{FFCE77C0-C5FA-4ACA-9362-CF6780A99EC0}" type="slidenum">
              <a:rPr lang="en-US" smtClean="0"/>
              <a:t>‹#›</a:t>
            </a:fld>
            <a:endParaRPr lang="en-US"/>
          </a:p>
        </p:txBody>
      </p:sp>
    </p:spTree>
    <p:extLst>
      <p:ext uri="{BB962C8B-B14F-4D97-AF65-F5344CB8AC3E}">
        <p14:creationId xmlns:p14="http://schemas.microsoft.com/office/powerpoint/2010/main" val="795934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19200" y="990600"/>
            <a:ext cx="10363200" cy="1143000"/>
          </a:xfrm>
        </p:spPr>
        <p:txBody>
          <a:bodyPr/>
          <a:lstStyle/>
          <a:p>
            <a:r>
              <a:rPr lang="zh-CN" altLang="en-US"/>
              <a:t>单击此处编辑母版标题样式</a:t>
            </a:r>
          </a:p>
        </p:txBody>
      </p:sp>
      <p:sp>
        <p:nvSpPr>
          <p:cNvPr id="3" name="表格占位符 2"/>
          <p:cNvSpPr>
            <a:spLocks noGrp="1"/>
          </p:cNvSpPr>
          <p:nvPr>
            <p:ph type="tbl" idx="1"/>
          </p:nvPr>
        </p:nvSpPr>
        <p:spPr>
          <a:xfrm>
            <a:off x="1390652" y="2276475"/>
            <a:ext cx="9965267" cy="3733800"/>
          </a:xfrm>
        </p:spPr>
        <p:txBody>
          <a:bodyPr rtlCol="0">
            <a:normAutofit/>
          </a:bodyPr>
          <a:lstStyle/>
          <a:p>
            <a:pPr lvl="0"/>
            <a:r>
              <a:rPr lang="zh-CN" altLang="en-US" noProof="0"/>
              <a:t>单击图标添加表格</a:t>
            </a:r>
          </a:p>
        </p:txBody>
      </p:sp>
      <p:sp>
        <p:nvSpPr>
          <p:cNvPr id="4" name="日期占位符 3"/>
          <p:cNvSpPr>
            <a:spLocks noGrp="1"/>
          </p:cNvSpPr>
          <p:nvPr>
            <p:ph type="dt" sz="half" idx="10"/>
          </p:nvPr>
        </p:nvSpPr>
        <p:spPr>
          <a:xfrm>
            <a:off x="1297517" y="6248400"/>
            <a:ext cx="2540000" cy="457200"/>
          </a:xfrm>
          <a:prstGeom prst="rect">
            <a:avLst/>
          </a:prstGeom>
        </p:spPr>
        <p:txBody>
          <a:bodyPr/>
          <a:lstStyle>
            <a:lvl1pPr>
              <a:defRPr/>
            </a:lvl1pPr>
          </a:lstStyle>
          <a:p>
            <a:fld id="{D54145ED-1A79-4973-A879-99E6DE5B541D}" type="datetime1">
              <a:rPr lang="en-US" smtClean="0"/>
              <a:t>5/25/2020</a:t>
            </a:fld>
            <a:endParaRPr lang="en-US"/>
          </a:p>
        </p:txBody>
      </p:sp>
      <p:sp>
        <p:nvSpPr>
          <p:cNvPr id="5" name="页脚占位符 4"/>
          <p:cNvSpPr>
            <a:spLocks noGrp="1"/>
          </p:cNvSpPr>
          <p:nvPr>
            <p:ph type="ftr" sz="quarter" idx="11"/>
          </p:nvPr>
        </p:nvSpPr>
        <p:spPr>
          <a:xfrm>
            <a:off x="4165600" y="6248400"/>
            <a:ext cx="3860800" cy="457200"/>
          </a:xfrm>
          <a:prstGeom prst="rect">
            <a:avLst/>
          </a:prstGeom>
        </p:spPr>
        <p:txBody>
          <a:bodyPr/>
          <a:lstStyle>
            <a:lvl1pPr>
              <a:defRPr/>
            </a:lvl1pPr>
          </a:lstStyle>
          <a:p>
            <a:endParaRPr lang="en-US"/>
          </a:p>
        </p:txBody>
      </p:sp>
      <p:sp>
        <p:nvSpPr>
          <p:cNvPr id="6" name="灯片编号占位符 5"/>
          <p:cNvSpPr>
            <a:spLocks noGrp="1"/>
          </p:cNvSpPr>
          <p:nvPr>
            <p:ph type="sldNum" sz="quarter" idx="12"/>
          </p:nvPr>
        </p:nvSpPr>
        <p:spPr>
          <a:xfrm>
            <a:off x="8737600" y="6248400"/>
            <a:ext cx="2540000" cy="457200"/>
          </a:xfrm>
          <a:prstGeom prst="rect">
            <a:avLst/>
          </a:prstGeom>
        </p:spPr>
        <p:txBody>
          <a:bodyPr/>
          <a:lstStyle>
            <a:lvl1pPr>
              <a:defRPr/>
            </a:lvl1pPr>
          </a:lstStyle>
          <a:p>
            <a:fld id="{FFCE77C0-C5FA-4ACA-9362-CF6780A99EC0}" type="slidenum">
              <a:rPr lang="en-US" smtClean="0"/>
              <a:t>‹#›</a:t>
            </a:fld>
            <a:endParaRPr lang="en-US"/>
          </a:p>
        </p:txBody>
      </p:sp>
    </p:spTree>
    <p:extLst>
      <p:ext uri="{BB962C8B-B14F-4D97-AF65-F5344CB8AC3E}">
        <p14:creationId xmlns:p14="http://schemas.microsoft.com/office/powerpoint/2010/main" val="374390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400"/>
            </a:lvl1pPr>
          </a:lstStyle>
          <a:p>
            <a:r>
              <a:rPr lang="en-US" altLang="zh-CN" noProof="0" dirty="0"/>
              <a:t>hello</a:t>
            </a:r>
            <a:endParaRPr lang="en-US" dirty="0"/>
          </a:p>
        </p:txBody>
      </p:sp>
      <p:sp>
        <p:nvSpPr>
          <p:cNvPr id="3" name="Content Placeholder 2"/>
          <p:cNvSpPr>
            <a:spLocks noGrp="1"/>
          </p:cNvSpPr>
          <p:nvPr>
            <p:ph idx="1" hasCustomPrompt="1"/>
          </p:nvPr>
        </p:nvSpPr>
        <p:spPr/>
        <p:txBody>
          <a:bodyPr/>
          <a:lstStyle>
            <a:lvl1pPr marL="230400" indent="-228600" algn="l" defTabSz="914400" rtl="0" eaLnBrk="1" latinLnBrk="0" hangingPunct="1">
              <a:lnSpc>
                <a:spcPct val="90000"/>
              </a:lnSpc>
              <a:buFont typeface="Arial" panose="020B0604020202020204" pitchFamily="34" charset="0"/>
              <a:buChar char="•"/>
              <a:defRPr lang="en-US" altLang="zh-CN" sz="2800" kern="1200" dirty="0" smtClean="0">
                <a:solidFill>
                  <a:schemeClr val="tx1"/>
                </a:solidFill>
                <a:latin typeface="+mn-lt"/>
                <a:ea typeface="+mn-ea"/>
                <a:cs typeface="+mn-cs"/>
              </a:defRPr>
            </a:lvl1pPr>
            <a:lvl2pPr marL="687600" indent="-228600" algn="l" defTabSz="914400" rtl="0" eaLnBrk="1" latinLnBrk="0" hangingPunct="1">
              <a:lnSpc>
                <a:spcPct val="90000"/>
              </a:lnSpc>
              <a:buFont typeface="Arial" panose="020B0604020202020204" pitchFamily="34" charset="0"/>
              <a:buChar char="•"/>
              <a:defRPr lang="zh-CN" altLang="en-US" sz="2400" kern="1200" dirty="0" smtClean="0">
                <a:solidFill>
                  <a:schemeClr val="tx1"/>
                </a:solidFill>
                <a:latin typeface="+mn-lt"/>
                <a:ea typeface="+mn-ea"/>
                <a:cs typeface="+mn-cs"/>
              </a:defRPr>
            </a:lvl2pPr>
            <a:lvl3pPr marL="1144800" indent="-228600" algn="l" defTabSz="914400" rtl="0" eaLnBrk="1" latinLnBrk="0" hangingPunct="1">
              <a:lnSpc>
                <a:spcPct val="90000"/>
              </a:lnSpc>
              <a:buFont typeface="Arial" panose="020B0604020202020204" pitchFamily="34" charset="0"/>
              <a:buChar char="•"/>
              <a:defRPr lang="zh-CN" alt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buFont typeface="Arial" panose="020B0604020202020204" pitchFamily="34" charset="0"/>
              <a:buChar char="•"/>
              <a:defRPr lang="zh-CN" alt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buFont typeface="Arial" panose="020B0604020202020204" pitchFamily="34" charset="0"/>
              <a:buChar char="•"/>
              <a:defRPr lang="en-US" sz="1800" kern="1200" dirty="0">
                <a:solidFill>
                  <a:schemeClr val="tx1"/>
                </a:solidFill>
                <a:latin typeface="+mn-lt"/>
                <a:ea typeface="+mn-ea"/>
                <a:cs typeface="+mn-cs"/>
              </a:defRPr>
            </a:lvl5pPr>
          </a:lstStyle>
          <a:p>
            <a:pPr lvl="0"/>
            <a:r>
              <a:rPr lang="en-US" altLang="zh-CN" dirty="0"/>
              <a:t>hello</a:t>
            </a:r>
          </a:p>
          <a:p>
            <a:pPr lvl="1"/>
            <a:r>
              <a:rPr lang="en-US" altLang="zh-CN" dirty="0"/>
              <a:t>hello</a:t>
            </a:r>
            <a:endParaRPr lang="zh-CN" altLang="en-US" dirty="0"/>
          </a:p>
          <a:p>
            <a:pPr lvl="2"/>
            <a:r>
              <a:rPr lang="en-US" altLang="zh-CN" dirty="0"/>
              <a:t>hello</a:t>
            </a:r>
            <a:endParaRPr lang="zh-CN" altLang="en-US" dirty="0"/>
          </a:p>
          <a:p>
            <a:pPr lvl="3"/>
            <a:r>
              <a:rPr lang="en-US" altLang="zh-CN" dirty="0"/>
              <a:t>hello</a:t>
            </a:r>
            <a:endParaRPr lang="zh-CN" altLang="en-US" dirty="0"/>
          </a:p>
          <a:p>
            <a:pPr lvl="4"/>
            <a:r>
              <a:rPr lang="en-US" altLang="zh-CN" dirty="0"/>
              <a:t>hello</a:t>
            </a:r>
            <a:endParaRPr lang="en-US" dirty="0"/>
          </a:p>
        </p:txBody>
      </p:sp>
      <p:sp>
        <p:nvSpPr>
          <p:cNvPr id="4" name="Date Placeholder 3"/>
          <p:cNvSpPr>
            <a:spLocks noGrp="1"/>
          </p:cNvSpPr>
          <p:nvPr>
            <p:ph type="dt" sz="half" idx="10"/>
          </p:nvPr>
        </p:nvSpPr>
        <p:spPr>
          <a:xfrm>
            <a:off x="838200" y="6356354"/>
            <a:ext cx="2743200" cy="365125"/>
          </a:xfrm>
          <a:prstGeom prst="rect">
            <a:avLst/>
          </a:prstGeom>
        </p:spPr>
        <p:txBody>
          <a:bodyPr/>
          <a:lstStyle/>
          <a:p>
            <a:fld id="{93805CBC-70DA-4DF4-9BC4-4B00B0F39BAD}" type="datetime1">
              <a:rPr lang="en-US" smtClean="0"/>
              <a:t>5/25/2020</a:t>
            </a:fld>
            <a:endParaRPr lang="en-US"/>
          </a:p>
        </p:txBody>
      </p:sp>
      <p:sp>
        <p:nvSpPr>
          <p:cNvPr id="5" name="Footer Placeholder 4"/>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26270"/>
            <a:ext cx="2743200" cy="365125"/>
          </a:xfrm>
          <a:prstGeom prst="rect">
            <a:avLst/>
          </a:prstGeom>
        </p:spPr>
        <p:txBody>
          <a:bodyPr/>
          <a:lstStyle>
            <a:lvl1pPr>
              <a:defRPr sz="2400"/>
            </a:lvl1pPr>
          </a:lstStyle>
          <a:p>
            <a:fld id="{FFCE77C0-C5FA-4ACA-9362-CF6780A99EC0}" type="slidenum">
              <a:rPr lang="en-US" smtClean="0"/>
              <a:pPr/>
              <a:t>‹#›</a:t>
            </a:fld>
            <a:endParaRPr lang="en-US"/>
          </a:p>
        </p:txBody>
      </p:sp>
    </p:spTree>
    <p:extLst>
      <p:ext uri="{BB962C8B-B14F-4D97-AF65-F5344CB8AC3E}">
        <p14:creationId xmlns:p14="http://schemas.microsoft.com/office/powerpoint/2010/main" val="97228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8" descr="C:\Users\taotao\Desktop\招办项目\ppt\模板1（紫色）\封面\背景.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1851" y="1709742"/>
            <a:ext cx="10515600" cy="2852737"/>
          </a:xfrm>
        </p:spPr>
        <p:txBody>
          <a:bodyPr anchor="b">
            <a:normAutofit/>
          </a:bodyPr>
          <a:lstStyle>
            <a:lvl1pPr>
              <a:defRPr sz="4800">
                <a:solidFill>
                  <a:schemeClr val="bg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38200" y="6356354"/>
            <a:ext cx="2743200" cy="365125"/>
          </a:xfrm>
          <a:prstGeom prst="rect">
            <a:avLst/>
          </a:prstGeom>
        </p:spPr>
        <p:txBody>
          <a:bodyPr/>
          <a:lstStyle/>
          <a:p>
            <a:fld id="{639D572C-F112-4121-BC31-E4CA5B7905D8}" type="datetime1">
              <a:rPr lang="en-US" smtClean="0"/>
              <a:t>5/25/2020</a:t>
            </a:fld>
            <a:endParaRPr lang="en-US"/>
          </a:p>
        </p:txBody>
      </p:sp>
      <p:sp>
        <p:nvSpPr>
          <p:cNvPr id="5" name="Footer Placeholder 4"/>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pic>
        <p:nvPicPr>
          <p:cNvPr id="8" name="Picture 7" descr="C:\Users\taotao\Desktop\招办项目\ppt\模板1（紫色）\封底\封底辅助图形（白色）.png"/>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02149" y="5608630"/>
            <a:ext cx="5958000" cy="6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3768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838200" y="6356354"/>
            <a:ext cx="2743200" cy="365125"/>
          </a:xfrm>
          <a:prstGeom prst="rect">
            <a:avLst/>
          </a:prstGeom>
        </p:spPr>
        <p:txBody>
          <a:bodyPr/>
          <a:lstStyle/>
          <a:p>
            <a:fld id="{E134314F-82FA-4D09-81A9-633A825B60AC}" type="datetime1">
              <a:rPr lang="en-US" smtClean="0"/>
              <a:t>5/25/2020</a:t>
            </a:fld>
            <a:endParaRPr lang="en-US"/>
          </a:p>
        </p:txBody>
      </p:sp>
      <p:sp>
        <p:nvSpPr>
          <p:cNvPr id="6" name="Footer Placeholder 5"/>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165356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838200" y="6356354"/>
            <a:ext cx="2743200" cy="365125"/>
          </a:xfrm>
          <a:prstGeom prst="rect">
            <a:avLst/>
          </a:prstGeom>
        </p:spPr>
        <p:txBody>
          <a:bodyPr/>
          <a:lstStyle/>
          <a:p>
            <a:fld id="{DD8BDD9B-60B4-4CCA-B5B8-CF6BC174E06D}" type="datetime1">
              <a:rPr lang="en-US" smtClean="0"/>
              <a:t>5/25/2020</a:t>
            </a:fld>
            <a:endParaRPr lang="en-US"/>
          </a:p>
        </p:txBody>
      </p:sp>
      <p:sp>
        <p:nvSpPr>
          <p:cNvPr id="8" name="Footer Placeholder 7"/>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242925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4"/>
            <a:ext cx="2743200" cy="365125"/>
          </a:xfrm>
          <a:prstGeom prst="rect">
            <a:avLst/>
          </a:prstGeom>
        </p:spPr>
        <p:txBody>
          <a:bodyPr/>
          <a:lstStyle/>
          <a:p>
            <a:fld id="{9CCC7226-D4E1-4DCD-99AC-27AA4A121B09}" type="datetime1">
              <a:rPr lang="en-US" smtClean="0"/>
              <a:t>5/25/2020</a:t>
            </a:fld>
            <a:endParaRPr lang="en-US"/>
          </a:p>
        </p:txBody>
      </p:sp>
      <p:sp>
        <p:nvSpPr>
          <p:cNvPr id="4" name="Footer Placeholder 3"/>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4070227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4"/>
            <a:ext cx="2743200" cy="365125"/>
          </a:xfrm>
          <a:prstGeom prst="rect">
            <a:avLst/>
          </a:prstGeom>
        </p:spPr>
        <p:txBody>
          <a:bodyPr/>
          <a:lstStyle/>
          <a:p>
            <a:fld id="{F6570050-F456-469F-A48A-E53D8B185E50}" type="datetime1">
              <a:rPr lang="en-US" smtClean="0"/>
              <a:t>5/25/2020</a:t>
            </a:fld>
            <a:endParaRPr lang="en-US"/>
          </a:p>
        </p:txBody>
      </p:sp>
      <p:sp>
        <p:nvSpPr>
          <p:cNvPr id="3" name="Footer Placeholder 2"/>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420660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4"/>
            <a:ext cx="2743200" cy="365125"/>
          </a:xfrm>
          <a:prstGeom prst="rect">
            <a:avLst/>
          </a:prstGeom>
        </p:spPr>
        <p:txBody>
          <a:bodyPr/>
          <a:lstStyle/>
          <a:p>
            <a:fld id="{F440EFD3-3B46-4F1B-BD45-6F0AAF425DF1}" type="datetime1">
              <a:rPr lang="en-US" smtClean="0"/>
              <a:t>5/25/2020</a:t>
            </a:fld>
            <a:endParaRPr lang="en-US"/>
          </a:p>
        </p:txBody>
      </p:sp>
      <p:sp>
        <p:nvSpPr>
          <p:cNvPr id="3" name="Footer Placeholder 2"/>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
        <p:nvSpPr>
          <p:cNvPr id="5" name="矩形 4"/>
          <p:cNvSpPr/>
          <p:nvPr/>
        </p:nvSpPr>
        <p:spPr>
          <a:xfrm>
            <a:off x="457200" y="647700"/>
            <a:ext cx="11303000" cy="1047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1509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4"/>
            <a:ext cx="2743200" cy="365125"/>
          </a:xfrm>
          <a:prstGeom prst="rect">
            <a:avLst/>
          </a:prstGeom>
        </p:spPr>
        <p:txBody>
          <a:bodyPr/>
          <a:lstStyle/>
          <a:p>
            <a:fld id="{6849E1B0-F0E3-463C-AD18-604A8F28C7E8}" type="datetime1">
              <a:rPr lang="en-US" smtClean="0"/>
              <a:t>5/25/2020</a:t>
            </a:fld>
            <a:endParaRPr lang="en-US"/>
          </a:p>
        </p:txBody>
      </p:sp>
      <p:sp>
        <p:nvSpPr>
          <p:cNvPr id="6" name="Footer Placeholder 5"/>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4"/>
            <a:ext cx="2743200" cy="365125"/>
          </a:xfrm>
          <a:prstGeom prst="rect">
            <a:avLst/>
          </a:prstGeom>
        </p:spPr>
        <p:txBody>
          <a:bodyPr/>
          <a:lstStyle/>
          <a:p>
            <a:fld id="{FFCE77C0-C5FA-4ACA-9362-CF6780A99EC0}" type="slidenum">
              <a:rPr lang="en-US" smtClean="0"/>
              <a:t>‹#›</a:t>
            </a:fld>
            <a:endParaRPr lang="en-US"/>
          </a:p>
        </p:txBody>
      </p:sp>
    </p:spTree>
    <p:extLst>
      <p:ext uri="{BB962C8B-B14F-4D97-AF65-F5344CB8AC3E}">
        <p14:creationId xmlns:p14="http://schemas.microsoft.com/office/powerpoint/2010/main" val="20644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706436"/>
          </a:xfrm>
          <a:prstGeom prst="rect">
            <a:avLst/>
          </a:prstGeom>
        </p:spPr>
        <p:txBody>
          <a:bodyPr vert="horz" lIns="91440" tIns="45720" rIns="91440" bIns="45720" rtlCol="0" anchor="ctr">
            <a:normAutofit/>
          </a:bodyPr>
          <a:lstStyle/>
          <a:p>
            <a:r>
              <a:rPr lang="en-US" altLang="zh-CN" dirty="0"/>
              <a:t>hello</a:t>
            </a:r>
            <a:endParaRPr lang="en-US" dirty="0"/>
          </a:p>
        </p:txBody>
      </p:sp>
      <p:sp>
        <p:nvSpPr>
          <p:cNvPr id="3" name="Text Placeholder 2"/>
          <p:cNvSpPr>
            <a:spLocks noGrp="1"/>
          </p:cNvSpPr>
          <p:nvPr>
            <p:ph type="body" idx="1"/>
          </p:nvPr>
        </p:nvSpPr>
        <p:spPr>
          <a:xfrm>
            <a:off x="838200" y="1276351"/>
            <a:ext cx="10515600" cy="4795838"/>
          </a:xfrm>
          <a:prstGeom prst="rect">
            <a:avLst/>
          </a:prstGeom>
        </p:spPr>
        <p:txBody>
          <a:bodyPr vert="horz" lIns="91440" tIns="45720" rIns="91440" bIns="45720" rtlCol="0">
            <a:normAutofit/>
          </a:bodyPr>
          <a:lstStyle/>
          <a:p>
            <a:pPr lvl="0"/>
            <a:r>
              <a:rPr lang="en-US" dirty="0"/>
              <a:t>hello</a:t>
            </a:r>
          </a:p>
          <a:p>
            <a:pPr lvl="1"/>
            <a:r>
              <a:rPr lang="en-US" dirty="0"/>
              <a:t>hello</a:t>
            </a:r>
          </a:p>
          <a:p>
            <a:pPr lvl="2"/>
            <a:r>
              <a:rPr lang="en-US" dirty="0"/>
              <a:t>hello</a:t>
            </a:r>
          </a:p>
          <a:p>
            <a:pPr lvl="3"/>
            <a:r>
              <a:rPr lang="en-US" dirty="0"/>
              <a:t>hello</a:t>
            </a:r>
          </a:p>
          <a:p>
            <a:pPr lvl="4"/>
            <a:r>
              <a:rPr lang="en-US" dirty="0"/>
              <a:t>hello</a:t>
            </a:r>
          </a:p>
        </p:txBody>
      </p:sp>
      <p:sp>
        <p:nvSpPr>
          <p:cNvPr id="6" name="Slide Number Placeholder 5"/>
          <p:cNvSpPr>
            <a:spLocks noGrp="1"/>
          </p:cNvSpPr>
          <p:nvPr>
            <p:ph type="sldNum" sz="quarter" idx="4"/>
          </p:nvPr>
        </p:nvSpPr>
        <p:spPr>
          <a:xfrm>
            <a:off x="8610600" y="668234"/>
            <a:ext cx="2743200" cy="365125"/>
          </a:xfrm>
          <a:prstGeom prst="rect">
            <a:avLst/>
          </a:prstGeom>
        </p:spPr>
        <p:txBody>
          <a:bodyPr vert="horz" lIns="91440" tIns="45720" rIns="91440" bIns="45720" rtlCol="0" anchor="ctr"/>
          <a:lstStyle>
            <a:lvl1pPr algn="r">
              <a:defRPr sz="2400" b="0">
                <a:solidFill>
                  <a:srgbClr val="715096"/>
                </a:solidFill>
                <a:latin typeface="+mn-lt"/>
              </a:defRPr>
            </a:lvl1pPr>
          </a:lstStyle>
          <a:p>
            <a:fld id="{FFCE77C0-C5FA-4ACA-9362-CF6780A99EC0}" type="slidenum">
              <a:rPr lang="en-US" smtClean="0"/>
              <a:pPr/>
              <a:t>‹#›</a:t>
            </a:fld>
            <a:endParaRPr lang="en-US"/>
          </a:p>
        </p:txBody>
      </p:sp>
      <p:pic>
        <p:nvPicPr>
          <p:cNvPr id="8" name="Picture 7" descr="C:\Users\taotao\Desktop\招办项目\ppt\模板1（白色）\内页\内页线条.png"/>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838200" y="1071564"/>
            <a:ext cx="10515600" cy="7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C:\Users\taotao\Desktop\招办项目\ppt\模板1（白色）\封面\辅助图形.png"/>
          <p:cNvPicPr>
            <a:picLocks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7044600" y="6202368"/>
            <a:ext cx="4309200" cy="47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C:\Users\taotao\Desktop\招办项目\ppt\模板1（白色）\封面\线条.png"/>
          <p:cNvPicPr>
            <a:picLocks noChangeArrowheads="1"/>
          </p:cNvPicPr>
          <p:nvPr/>
        </p:nvPicPr>
        <p:blipFill>
          <a:blip r:embed="rId20" cstate="email">
            <a:extLst>
              <a:ext uri="{28A0092B-C50C-407E-A947-70E740481C1C}">
                <a14:useLocalDpi xmlns:a14="http://schemas.microsoft.com/office/drawing/2010/main"/>
              </a:ext>
            </a:extLst>
          </a:blip>
          <a:srcRect/>
          <a:stretch>
            <a:fillRect/>
          </a:stretch>
        </p:blipFill>
        <p:spPr bwMode="auto">
          <a:xfrm>
            <a:off x="834856" y="6630988"/>
            <a:ext cx="6120000" cy="3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3">
            <a:extLst>
              <a:ext uri="{FF2B5EF4-FFF2-40B4-BE49-F238E27FC236}">
                <a16:creationId xmlns:a16="http://schemas.microsoft.com/office/drawing/2014/main" id="{0AF0B2C5-8E1F-4D79-BA59-BFA8658B0C4A}"/>
              </a:ext>
            </a:extLst>
          </p:cNvPr>
          <p:cNvSpPr>
            <a:spLocks noGrp="1"/>
          </p:cNvSpPr>
          <p:nvPr>
            <p:ph type="dt" sz="half" idx="2"/>
          </p:nvPr>
        </p:nvSpPr>
        <p:spPr>
          <a:xfrm>
            <a:off x="838200" y="6356354"/>
            <a:ext cx="2743200" cy="365125"/>
          </a:xfrm>
          <a:prstGeom prst="rect">
            <a:avLst/>
          </a:prstGeom>
        </p:spPr>
        <p:txBody>
          <a:bodyPr/>
          <a:lstStyle/>
          <a:p>
            <a:fld id="{93805CBC-70DA-4DF4-9BC4-4B00B0F39BAD}" type="datetime1">
              <a:rPr lang="en-US" smtClean="0"/>
              <a:t>5/25/2020</a:t>
            </a:fld>
            <a:endParaRPr lang="en-US"/>
          </a:p>
        </p:txBody>
      </p:sp>
      <p:sp>
        <p:nvSpPr>
          <p:cNvPr id="12" name="Footer Placeholder 4">
            <a:extLst>
              <a:ext uri="{FF2B5EF4-FFF2-40B4-BE49-F238E27FC236}">
                <a16:creationId xmlns:a16="http://schemas.microsoft.com/office/drawing/2014/main" id="{A222F5C6-2011-46FB-B53A-B1960C4E9D1E}"/>
              </a:ext>
            </a:extLst>
          </p:cNvPr>
          <p:cNvSpPr>
            <a:spLocks noGrp="1"/>
          </p:cNvSpPr>
          <p:nvPr>
            <p:ph type="ftr" sz="quarter" idx="3"/>
          </p:nvPr>
        </p:nvSpPr>
        <p:spPr>
          <a:xfrm>
            <a:off x="4038600" y="6356354"/>
            <a:ext cx="4114800" cy="365125"/>
          </a:xfrm>
          <a:prstGeom prst="rect">
            <a:avLst/>
          </a:prstGeom>
        </p:spPr>
        <p:txBody>
          <a:bodyPr/>
          <a:lstStyle/>
          <a:p>
            <a:endParaRPr lang="en-US"/>
          </a:p>
        </p:txBody>
      </p:sp>
    </p:spTree>
    <p:extLst>
      <p:ext uri="{BB962C8B-B14F-4D97-AF65-F5344CB8AC3E}">
        <p14:creationId xmlns:p14="http://schemas.microsoft.com/office/powerpoint/2010/main" val="2897177013"/>
      </p:ext>
    </p:extLst>
  </p:cSld>
  <p:clrMap bg1="lt1" tx1="dk1" bg2="lt2" tx2="dk2" accent1="accent1" accent2="accent2" accent3="accent3" accent4="accent4" accent5="accent5" accent6="accent6" hlink="hlink" folHlink="folHlink"/>
  <p:sldLayoutIdLst>
    <p:sldLayoutId id="2147483690" r:id="rId1"/>
    <p:sldLayoutId id="2147483692" r:id="rId2"/>
    <p:sldLayoutId id="2147483691"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914400" rtl="0" eaLnBrk="1" latinLnBrk="0" hangingPunct="1">
        <a:lnSpc>
          <a:spcPct val="90000"/>
        </a:lnSpc>
        <a:spcBef>
          <a:spcPct val="0"/>
        </a:spcBef>
        <a:buNone/>
        <a:defRPr lang="en-US" altLang="en-US" sz="4400" b="1" kern="1200" dirty="0">
          <a:solidFill>
            <a:schemeClr val="tx1"/>
          </a:solidFill>
          <a:latin typeface="+mn-lt"/>
          <a:ea typeface="微软雅黑" panose="020B0503020204020204" pitchFamily="34" charset="-122"/>
          <a:cs typeface="+mn-cs"/>
        </a:defRPr>
      </a:lvl1pPr>
    </p:titleStyle>
    <p:body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800" b="0" kern="1200" baseline="0" dirty="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5E5FA-B013-4C58-93B2-1CFEB9C93912}"/>
              </a:ext>
            </a:extLst>
          </p:cNvPr>
          <p:cNvSpPr>
            <a:spLocks noGrp="1"/>
          </p:cNvSpPr>
          <p:nvPr>
            <p:ph type="title"/>
          </p:nvPr>
        </p:nvSpPr>
        <p:spPr/>
        <p:txBody>
          <a:bodyPr/>
          <a:lstStyle/>
          <a:p>
            <a:r>
              <a:rPr lang="en-US" dirty="0"/>
              <a:t>Motivation</a:t>
            </a:r>
          </a:p>
        </p:txBody>
      </p:sp>
      <p:sp>
        <p:nvSpPr>
          <p:cNvPr id="3" name="内容占位符 2">
            <a:extLst>
              <a:ext uri="{FF2B5EF4-FFF2-40B4-BE49-F238E27FC236}">
                <a16:creationId xmlns:a16="http://schemas.microsoft.com/office/drawing/2014/main" id="{BA13FCA8-481C-491E-B4C4-5C781AFE0D17}"/>
              </a:ext>
            </a:extLst>
          </p:cNvPr>
          <p:cNvSpPr>
            <a:spLocks noGrp="1"/>
          </p:cNvSpPr>
          <p:nvPr>
            <p:ph idx="1"/>
          </p:nvPr>
        </p:nvSpPr>
        <p:spPr>
          <a:xfrm>
            <a:off x="838200" y="1276351"/>
            <a:ext cx="10515600" cy="1286527"/>
          </a:xfrm>
        </p:spPr>
        <p:txBody>
          <a:bodyPr/>
          <a:lstStyle/>
          <a:p>
            <a:r>
              <a:rPr lang="en-US" dirty="0"/>
              <a:t>Aim to reduce runtime of iterative graph algorithm</a:t>
            </a:r>
          </a:p>
          <a:p>
            <a:pPr marL="0" indent="0">
              <a:buNone/>
            </a:pPr>
            <a:r>
              <a:rPr lang="en-US" dirty="0"/>
              <a:t>       = </a:t>
            </a:r>
            <a:r>
              <a:rPr lang="en-US" b="1" dirty="0">
                <a:solidFill>
                  <a:srgbClr val="FF0000"/>
                </a:solidFill>
              </a:rPr>
              <a:t>#_</a:t>
            </a:r>
            <a:r>
              <a:rPr lang="en-US" b="1" dirty="0" err="1">
                <a:solidFill>
                  <a:srgbClr val="FF0000"/>
                </a:solidFill>
              </a:rPr>
              <a:t>of_iterations</a:t>
            </a:r>
            <a:r>
              <a:rPr lang="en-US" dirty="0">
                <a:solidFill>
                  <a:srgbClr val="FF0000"/>
                </a:solidFill>
              </a:rPr>
              <a:t>    </a:t>
            </a:r>
            <a:r>
              <a:rPr lang="en-US" dirty="0"/>
              <a:t>×    </a:t>
            </a:r>
            <a:r>
              <a:rPr lang="en-US" b="1" dirty="0" err="1">
                <a:solidFill>
                  <a:srgbClr val="FF0000"/>
                </a:solidFill>
              </a:rPr>
              <a:t>runtime_per_iteration</a:t>
            </a:r>
            <a:endParaRPr lang="en-US" b="1" dirty="0">
              <a:solidFill>
                <a:srgbClr val="FF0000"/>
              </a:solidFill>
            </a:endParaRPr>
          </a:p>
        </p:txBody>
      </p:sp>
      <p:sp>
        <p:nvSpPr>
          <p:cNvPr id="4" name="文本框 3">
            <a:extLst>
              <a:ext uri="{FF2B5EF4-FFF2-40B4-BE49-F238E27FC236}">
                <a16:creationId xmlns:a16="http://schemas.microsoft.com/office/drawing/2014/main" id="{FF727C85-B7AB-47DD-988B-4268959CFBBC}"/>
              </a:ext>
            </a:extLst>
          </p:cNvPr>
          <p:cNvSpPr txBox="1"/>
          <p:nvPr/>
        </p:nvSpPr>
        <p:spPr>
          <a:xfrm>
            <a:off x="8510281" y="1171343"/>
            <a:ext cx="3681719" cy="1893981"/>
          </a:xfrm>
          <a:prstGeom prst="rect">
            <a:avLst/>
          </a:prstGeom>
          <a:noFill/>
          <a:ln>
            <a:solidFill>
              <a:schemeClr val="tx1"/>
            </a:solidFill>
          </a:ln>
        </p:spPr>
        <p:txBody>
          <a:bodyPr wrap="none" rtlCol="0">
            <a:noAutofit/>
          </a:bodyPr>
          <a:lstStyle/>
          <a:p>
            <a:r>
              <a:rPr lang="en-US" sz="2400" b="1" dirty="0">
                <a:latin typeface="Courier New" panose="02070309020205020404" pitchFamily="49" charset="0"/>
                <a:cs typeface="Courier New" panose="02070309020205020404" pitchFamily="49" charset="0"/>
              </a:rPr>
              <a:t>G=(V[], E[])</a:t>
            </a:r>
          </a:p>
          <a:p>
            <a:r>
              <a:rPr lang="en-US" sz="2400" b="1" dirty="0">
                <a:solidFill>
                  <a:srgbClr val="0066FF"/>
                </a:solidFill>
                <a:latin typeface="Courier New" panose="02070309020205020404" pitchFamily="49" charset="0"/>
                <a:cs typeface="Courier New" panose="02070309020205020404" pitchFamily="49" charset="0"/>
              </a:rPr>
              <a:t>while</a:t>
            </a:r>
            <a:r>
              <a:rPr lang="en-US" sz="2400" b="1" dirty="0">
                <a:latin typeface="Courier New" panose="02070309020205020404" pitchFamily="49" charset="0"/>
                <a:cs typeface="Courier New" panose="02070309020205020404" pitchFamily="49" charset="0"/>
              </a:rPr>
              <a:t> !converge(G):</a:t>
            </a:r>
          </a:p>
          <a:p>
            <a:r>
              <a:rPr lang="en-US" sz="2400" b="1" dirty="0">
                <a:solidFill>
                  <a:srgbClr val="0066FF"/>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iteration++</a:t>
            </a:r>
          </a:p>
          <a:p>
            <a:r>
              <a:rPr lang="en-US" sz="2400" b="1" dirty="0">
                <a:solidFill>
                  <a:srgbClr val="0066FF"/>
                </a:solidFill>
                <a:latin typeface="Courier New" panose="02070309020205020404" pitchFamily="49" charset="0"/>
                <a:cs typeface="Courier New" panose="02070309020205020404" pitchFamily="49" charset="0"/>
              </a:rPr>
              <a:t>    for</a:t>
            </a:r>
            <a:r>
              <a:rPr lang="en-US" sz="2400" b="1" dirty="0">
                <a:latin typeface="Courier New" panose="02070309020205020404" pitchFamily="49" charset="0"/>
                <a:cs typeface="Courier New" panose="02070309020205020404" pitchFamily="49" charset="0"/>
              </a:rPr>
              <a:t> v </a:t>
            </a:r>
            <a:r>
              <a:rPr lang="en-US" sz="2400" b="1" dirty="0">
                <a:solidFill>
                  <a:srgbClr val="0066FF"/>
                </a:solidFill>
                <a:latin typeface="Courier New" panose="02070309020205020404" pitchFamily="49" charset="0"/>
                <a:cs typeface="Courier New" panose="02070309020205020404" pitchFamily="49" charset="0"/>
              </a:rPr>
              <a:t>in</a:t>
            </a:r>
            <a:r>
              <a:rPr lang="en-US" sz="2400" b="1" dirty="0">
                <a:latin typeface="Courier New" panose="02070309020205020404" pitchFamily="49" charset="0"/>
                <a:cs typeface="Courier New" panose="02070309020205020404" pitchFamily="49" charset="0"/>
              </a:rPr>
              <a:t> V[]:</a:t>
            </a:r>
          </a:p>
          <a:p>
            <a:r>
              <a:rPr lang="en-US" sz="2400" b="1" dirty="0">
                <a:solidFill>
                  <a:schemeClr val="accent6">
                    <a:lumMod val="75000"/>
                  </a:schemeClr>
                </a:solidFill>
                <a:latin typeface="Courier New" panose="02070309020205020404" pitchFamily="49" charset="0"/>
                <a:cs typeface="Courier New" panose="02070309020205020404" pitchFamily="49" charset="0"/>
              </a:rPr>
              <a:t>    </a:t>
            </a:r>
            <a:r>
              <a:rPr lang="en-US" sz="2400" b="1" dirty="0">
                <a:solidFill>
                  <a:srgbClr val="548235"/>
                </a:solidFill>
                <a:latin typeface="Courier New" panose="02070309020205020404" pitchFamily="49" charset="0"/>
                <a:cs typeface="Courier New" panose="02070309020205020404" pitchFamily="49" charset="0"/>
              </a:rPr>
              <a:t>//do something</a:t>
            </a:r>
          </a:p>
        </p:txBody>
      </p:sp>
      <p:sp>
        <p:nvSpPr>
          <p:cNvPr id="7" name="灯片编号占位符 6">
            <a:extLst>
              <a:ext uri="{FF2B5EF4-FFF2-40B4-BE49-F238E27FC236}">
                <a16:creationId xmlns:a16="http://schemas.microsoft.com/office/drawing/2014/main" id="{90E7BF71-0273-4D55-8D73-63199EB35BB0}"/>
              </a:ext>
            </a:extLst>
          </p:cNvPr>
          <p:cNvSpPr>
            <a:spLocks noGrp="1"/>
          </p:cNvSpPr>
          <p:nvPr>
            <p:ph type="sldNum" sz="quarter" idx="12"/>
          </p:nvPr>
        </p:nvSpPr>
        <p:spPr/>
        <p:txBody>
          <a:bodyPr/>
          <a:lstStyle/>
          <a:p>
            <a:fld id="{FFCE77C0-C5FA-4ACA-9362-CF6780A99EC0}" type="slidenum">
              <a:rPr lang="en-US" smtClean="0"/>
              <a:t>1</a:t>
            </a:fld>
            <a:endParaRPr lang="en-US"/>
          </a:p>
        </p:txBody>
      </p:sp>
      <p:grpSp>
        <p:nvGrpSpPr>
          <p:cNvPr id="14" name="组合 13">
            <a:extLst>
              <a:ext uri="{FF2B5EF4-FFF2-40B4-BE49-F238E27FC236}">
                <a16:creationId xmlns:a16="http://schemas.microsoft.com/office/drawing/2014/main" id="{E11C2B5D-8D7E-4F52-A0B9-C6A7548F44F9}"/>
              </a:ext>
            </a:extLst>
          </p:cNvPr>
          <p:cNvGrpSpPr/>
          <p:nvPr/>
        </p:nvGrpSpPr>
        <p:grpSpPr>
          <a:xfrm>
            <a:off x="1436870" y="2835503"/>
            <a:ext cx="3276620" cy="2845926"/>
            <a:chOff x="1043452" y="1178395"/>
            <a:chExt cx="2321323" cy="2016198"/>
          </a:xfrm>
        </p:grpSpPr>
        <p:sp>
          <p:nvSpPr>
            <p:cNvPr id="15" name="文本框 14">
              <a:extLst>
                <a:ext uri="{FF2B5EF4-FFF2-40B4-BE49-F238E27FC236}">
                  <a16:creationId xmlns:a16="http://schemas.microsoft.com/office/drawing/2014/main" id="{5EB3E0F9-EC28-4432-800E-FCECAA1847CB}"/>
                </a:ext>
              </a:extLst>
            </p:cNvPr>
            <p:cNvSpPr txBox="1"/>
            <p:nvPr/>
          </p:nvSpPr>
          <p:spPr>
            <a:xfrm>
              <a:off x="1640477" y="1178395"/>
              <a:ext cx="376046" cy="419546"/>
            </a:xfrm>
            <a:prstGeom prst="rect">
              <a:avLst/>
            </a:prstGeom>
            <a:noFill/>
          </p:spPr>
          <p:txBody>
            <a:bodyPr wrap="none" rtlCol="0">
              <a:noAutofit/>
            </a:bodyPr>
            <a:lstStyle/>
            <a:p>
              <a:pPr algn="ctr"/>
              <a:r>
                <a:rPr lang="en-US" sz="2400" b="1" dirty="0">
                  <a:solidFill>
                    <a:schemeClr val="accent6">
                      <a:lumMod val="75000"/>
                    </a:schemeClr>
                  </a:solidFill>
                </a:rPr>
                <a:t>A</a:t>
              </a:r>
            </a:p>
          </p:txBody>
        </p:sp>
        <p:sp>
          <p:nvSpPr>
            <p:cNvPr id="16" name="椭圆 15">
              <a:extLst>
                <a:ext uri="{FF2B5EF4-FFF2-40B4-BE49-F238E27FC236}">
                  <a16:creationId xmlns:a16="http://schemas.microsoft.com/office/drawing/2014/main" id="{C6942CAF-845B-4A4D-A5A6-79D8C90D985E}"/>
                </a:ext>
              </a:extLst>
            </p:cNvPr>
            <p:cNvSpPr/>
            <p:nvPr/>
          </p:nvSpPr>
          <p:spPr>
            <a:xfrm>
              <a:off x="1731917" y="1511831"/>
              <a:ext cx="176349" cy="176349"/>
            </a:xfrm>
            <a:prstGeom prst="ellipse">
              <a:avLst/>
            </a:prstGeom>
            <a:solidFill>
              <a:srgbClr val="295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7" name="椭圆 16">
              <a:extLst>
                <a:ext uri="{FF2B5EF4-FFF2-40B4-BE49-F238E27FC236}">
                  <a16:creationId xmlns:a16="http://schemas.microsoft.com/office/drawing/2014/main" id="{A8628D69-C184-43FB-98B2-87935C989B4A}"/>
                </a:ext>
              </a:extLst>
            </p:cNvPr>
            <p:cNvSpPr/>
            <p:nvPr/>
          </p:nvSpPr>
          <p:spPr>
            <a:xfrm>
              <a:off x="1372689" y="2052209"/>
              <a:ext cx="176349" cy="176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椭圆 17">
              <a:extLst>
                <a:ext uri="{FF2B5EF4-FFF2-40B4-BE49-F238E27FC236}">
                  <a16:creationId xmlns:a16="http://schemas.microsoft.com/office/drawing/2014/main" id="{A462652F-18A6-4236-AA45-5A73908E9111}"/>
                </a:ext>
              </a:extLst>
            </p:cNvPr>
            <p:cNvSpPr/>
            <p:nvPr/>
          </p:nvSpPr>
          <p:spPr>
            <a:xfrm>
              <a:off x="2232660" y="1931377"/>
              <a:ext cx="176349" cy="176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椭圆 18">
              <a:extLst>
                <a:ext uri="{FF2B5EF4-FFF2-40B4-BE49-F238E27FC236}">
                  <a16:creationId xmlns:a16="http://schemas.microsoft.com/office/drawing/2014/main" id="{ADAB9FCE-04D3-4FDC-B8B3-A8BB25E7E877}"/>
                </a:ext>
              </a:extLst>
            </p:cNvPr>
            <p:cNvSpPr/>
            <p:nvPr/>
          </p:nvSpPr>
          <p:spPr>
            <a:xfrm>
              <a:off x="1908266" y="2789625"/>
              <a:ext cx="176349" cy="176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椭圆 19">
              <a:extLst>
                <a:ext uri="{FF2B5EF4-FFF2-40B4-BE49-F238E27FC236}">
                  <a16:creationId xmlns:a16="http://schemas.microsoft.com/office/drawing/2014/main" id="{D4AAD012-0F27-4FA8-B6C0-3867245502B5}"/>
                </a:ext>
              </a:extLst>
            </p:cNvPr>
            <p:cNvSpPr/>
            <p:nvPr/>
          </p:nvSpPr>
          <p:spPr>
            <a:xfrm>
              <a:off x="2864032" y="2562254"/>
              <a:ext cx="176349" cy="176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直接箭头连接符 20">
              <a:extLst>
                <a:ext uri="{FF2B5EF4-FFF2-40B4-BE49-F238E27FC236}">
                  <a16:creationId xmlns:a16="http://schemas.microsoft.com/office/drawing/2014/main" id="{3D5FA686-C3DF-4F07-B457-4CFBA807C226}"/>
                </a:ext>
              </a:extLst>
            </p:cNvPr>
            <p:cNvCxnSpPr>
              <a:stCxn id="16" idx="3"/>
              <a:endCxn id="17" idx="7"/>
            </p:cNvCxnSpPr>
            <p:nvPr/>
          </p:nvCxnSpPr>
          <p:spPr>
            <a:xfrm flipH="1">
              <a:off x="1523212" y="1662354"/>
              <a:ext cx="234531" cy="415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F62D255F-1433-4DB3-A7EF-4D6FA3E5C0AC}"/>
                </a:ext>
              </a:extLst>
            </p:cNvPr>
            <p:cNvCxnSpPr>
              <a:cxnSpLocks/>
              <a:stCxn id="17" idx="5"/>
              <a:endCxn id="19" idx="1"/>
            </p:cNvCxnSpPr>
            <p:nvPr/>
          </p:nvCxnSpPr>
          <p:spPr>
            <a:xfrm>
              <a:off x="1523212" y="2202732"/>
              <a:ext cx="410880" cy="6127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F581EC14-3E2D-4FF6-9FD3-F9D7487CF76C}"/>
                </a:ext>
              </a:extLst>
            </p:cNvPr>
            <p:cNvCxnSpPr>
              <a:cxnSpLocks/>
              <a:stCxn id="16" idx="5"/>
              <a:endCxn id="18" idx="1"/>
            </p:cNvCxnSpPr>
            <p:nvPr/>
          </p:nvCxnSpPr>
          <p:spPr>
            <a:xfrm>
              <a:off x="1882440" y="1662354"/>
              <a:ext cx="376046" cy="2948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2095735A-3ABC-4B52-B4BC-798C3E6E41C3}"/>
                </a:ext>
              </a:extLst>
            </p:cNvPr>
            <p:cNvCxnSpPr>
              <a:cxnSpLocks/>
              <a:stCxn id="19" idx="0"/>
              <a:endCxn id="18" idx="3"/>
            </p:cNvCxnSpPr>
            <p:nvPr/>
          </p:nvCxnSpPr>
          <p:spPr>
            <a:xfrm flipV="1">
              <a:off x="1996441" y="2081900"/>
              <a:ext cx="262045" cy="7077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9745A982-4911-470D-8DF5-A45C184DFEC2}"/>
                </a:ext>
              </a:extLst>
            </p:cNvPr>
            <p:cNvCxnSpPr>
              <a:cxnSpLocks/>
              <a:stCxn id="18" idx="5"/>
              <a:endCxn id="20" idx="1"/>
            </p:cNvCxnSpPr>
            <p:nvPr/>
          </p:nvCxnSpPr>
          <p:spPr>
            <a:xfrm>
              <a:off x="2383183" y="2081900"/>
              <a:ext cx="506675" cy="5061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ACBD8E9F-EF89-4DB8-88BC-5F9EC29D3625}"/>
                </a:ext>
              </a:extLst>
            </p:cNvPr>
            <p:cNvCxnSpPr>
              <a:cxnSpLocks/>
              <a:stCxn id="19" idx="6"/>
              <a:endCxn id="20" idx="2"/>
            </p:cNvCxnSpPr>
            <p:nvPr/>
          </p:nvCxnSpPr>
          <p:spPr>
            <a:xfrm flipV="1">
              <a:off x="2084615" y="2650429"/>
              <a:ext cx="779417" cy="2273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CE952091-8ACD-4C17-9DFF-440D235BE58B}"/>
                </a:ext>
              </a:extLst>
            </p:cNvPr>
            <p:cNvSpPr txBox="1"/>
            <p:nvPr/>
          </p:nvSpPr>
          <p:spPr>
            <a:xfrm>
              <a:off x="1043452" y="1783186"/>
              <a:ext cx="376046" cy="419546"/>
            </a:xfrm>
            <a:prstGeom prst="rect">
              <a:avLst/>
            </a:prstGeom>
            <a:noFill/>
          </p:spPr>
          <p:txBody>
            <a:bodyPr wrap="none" rtlCol="0">
              <a:noAutofit/>
            </a:bodyPr>
            <a:lstStyle/>
            <a:p>
              <a:pPr algn="ctr"/>
              <a:r>
                <a:rPr lang="en-US" sz="2400" b="1" dirty="0"/>
                <a:t>B</a:t>
              </a:r>
            </a:p>
          </p:txBody>
        </p:sp>
        <p:sp>
          <p:nvSpPr>
            <p:cNvPr id="28" name="文本框 27">
              <a:extLst>
                <a:ext uri="{FF2B5EF4-FFF2-40B4-BE49-F238E27FC236}">
                  <a16:creationId xmlns:a16="http://schemas.microsoft.com/office/drawing/2014/main" id="{E8CD4B92-D0D6-4E4B-B1A9-E0D74BFBEC0D}"/>
                </a:ext>
              </a:extLst>
            </p:cNvPr>
            <p:cNvSpPr txBox="1"/>
            <p:nvPr/>
          </p:nvSpPr>
          <p:spPr>
            <a:xfrm>
              <a:off x="1562401" y="2775047"/>
              <a:ext cx="376046" cy="419546"/>
            </a:xfrm>
            <a:prstGeom prst="rect">
              <a:avLst/>
            </a:prstGeom>
            <a:noFill/>
          </p:spPr>
          <p:txBody>
            <a:bodyPr wrap="none" rtlCol="0">
              <a:noAutofit/>
            </a:bodyPr>
            <a:lstStyle/>
            <a:p>
              <a:pPr algn="ctr"/>
              <a:r>
                <a:rPr lang="en-US" sz="2400" b="1" dirty="0"/>
                <a:t>C</a:t>
              </a:r>
            </a:p>
          </p:txBody>
        </p:sp>
        <p:sp>
          <p:nvSpPr>
            <p:cNvPr id="29" name="文本框 28">
              <a:extLst>
                <a:ext uri="{FF2B5EF4-FFF2-40B4-BE49-F238E27FC236}">
                  <a16:creationId xmlns:a16="http://schemas.microsoft.com/office/drawing/2014/main" id="{706CB1DA-F15A-4CDD-A4DB-25E177EEC909}"/>
                </a:ext>
              </a:extLst>
            </p:cNvPr>
            <p:cNvSpPr txBox="1"/>
            <p:nvPr/>
          </p:nvSpPr>
          <p:spPr>
            <a:xfrm>
              <a:off x="2320834" y="1600005"/>
              <a:ext cx="376046" cy="419546"/>
            </a:xfrm>
            <a:prstGeom prst="rect">
              <a:avLst/>
            </a:prstGeom>
            <a:noFill/>
          </p:spPr>
          <p:txBody>
            <a:bodyPr wrap="none" rtlCol="0">
              <a:noAutofit/>
            </a:bodyPr>
            <a:lstStyle/>
            <a:p>
              <a:pPr algn="ctr"/>
              <a:r>
                <a:rPr lang="en-US" sz="2400" b="1" dirty="0"/>
                <a:t>D</a:t>
              </a:r>
            </a:p>
          </p:txBody>
        </p:sp>
        <p:sp>
          <p:nvSpPr>
            <p:cNvPr id="30" name="文本框 29">
              <a:extLst>
                <a:ext uri="{FF2B5EF4-FFF2-40B4-BE49-F238E27FC236}">
                  <a16:creationId xmlns:a16="http://schemas.microsoft.com/office/drawing/2014/main" id="{58CF0BA8-8A9D-4480-ACDD-5BBAF3DA4C65}"/>
                </a:ext>
              </a:extLst>
            </p:cNvPr>
            <p:cNvSpPr txBox="1"/>
            <p:nvPr/>
          </p:nvSpPr>
          <p:spPr>
            <a:xfrm>
              <a:off x="2988729" y="2347516"/>
              <a:ext cx="376046" cy="419546"/>
            </a:xfrm>
            <a:prstGeom prst="rect">
              <a:avLst/>
            </a:prstGeom>
            <a:noFill/>
          </p:spPr>
          <p:txBody>
            <a:bodyPr wrap="none" rtlCol="0">
              <a:noAutofit/>
            </a:bodyPr>
            <a:lstStyle/>
            <a:p>
              <a:pPr algn="ctr"/>
              <a:r>
                <a:rPr lang="en-US" sz="2400" b="1" dirty="0"/>
                <a:t>E</a:t>
              </a:r>
            </a:p>
          </p:txBody>
        </p:sp>
        <p:sp>
          <p:nvSpPr>
            <p:cNvPr id="31" name="文本框 30">
              <a:extLst>
                <a:ext uri="{FF2B5EF4-FFF2-40B4-BE49-F238E27FC236}">
                  <a16:creationId xmlns:a16="http://schemas.microsoft.com/office/drawing/2014/main" id="{175EE148-504E-47D3-BDCE-94BF93294BF5}"/>
                </a:ext>
              </a:extLst>
            </p:cNvPr>
            <p:cNvSpPr txBox="1"/>
            <p:nvPr/>
          </p:nvSpPr>
          <p:spPr>
            <a:xfrm>
              <a:off x="1357536" y="1572599"/>
              <a:ext cx="376046" cy="419546"/>
            </a:xfrm>
            <a:prstGeom prst="rect">
              <a:avLst/>
            </a:prstGeom>
            <a:noFill/>
          </p:spPr>
          <p:txBody>
            <a:bodyPr wrap="none" rtlCol="0">
              <a:noAutofit/>
            </a:bodyPr>
            <a:lstStyle/>
            <a:p>
              <a:pPr algn="ctr"/>
              <a:r>
                <a:rPr lang="en-US" sz="2000" b="1" dirty="0">
                  <a:solidFill>
                    <a:srgbClr val="92278F"/>
                  </a:solidFill>
                </a:rPr>
                <a:t>1</a:t>
              </a:r>
            </a:p>
          </p:txBody>
        </p:sp>
        <p:sp>
          <p:nvSpPr>
            <p:cNvPr id="32" name="文本框 31">
              <a:extLst>
                <a:ext uri="{FF2B5EF4-FFF2-40B4-BE49-F238E27FC236}">
                  <a16:creationId xmlns:a16="http://schemas.microsoft.com/office/drawing/2014/main" id="{08351D4B-F432-4125-867D-16CE6026B219}"/>
                </a:ext>
              </a:extLst>
            </p:cNvPr>
            <p:cNvSpPr txBox="1"/>
            <p:nvPr/>
          </p:nvSpPr>
          <p:spPr>
            <a:xfrm>
              <a:off x="1405796" y="2309719"/>
              <a:ext cx="376046" cy="419546"/>
            </a:xfrm>
            <a:prstGeom prst="rect">
              <a:avLst/>
            </a:prstGeom>
            <a:noFill/>
          </p:spPr>
          <p:txBody>
            <a:bodyPr wrap="none" rtlCol="0">
              <a:noAutofit/>
            </a:bodyPr>
            <a:lstStyle/>
            <a:p>
              <a:pPr algn="ctr"/>
              <a:r>
                <a:rPr lang="en-US" sz="2000" b="1" dirty="0">
                  <a:solidFill>
                    <a:srgbClr val="92278F"/>
                  </a:solidFill>
                </a:rPr>
                <a:t>1</a:t>
              </a:r>
            </a:p>
          </p:txBody>
        </p:sp>
        <p:sp>
          <p:nvSpPr>
            <p:cNvPr id="33" name="文本框 32">
              <a:extLst>
                <a:ext uri="{FF2B5EF4-FFF2-40B4-BE49-F238E27FC236}">
                  <a16:creationId xmlns:a16="http://schemas.microsoft.com/office/drawing/2014/main" id="{8E954A8E-E62A-40FC-A5C4-38A2753DC5D9}"/>
                </a:ext>
              </a:extLst>
            </p:cNvPr>
            <p:cNvSpPr txBox="1"/>
            <p:nvPr/>
          </p:nvSpPr>
          <p:spPr>
            <a:xfrm>
              <a:off x="1928948" y="1488940"/>
              <a:ext cx="376046" cy="419546"/>
            </a:xfrm>
            <a:prstGeom prst="rect">
              <a:avLst/>
            </a:prstGeom>
            <a:noFill/>
          </p:spPr>
          <p:txBody>
            <a:bodyPr wrap="none" rtlCol="0">
              <a:noAutofit/>
            </a:bodyPr>
            <a:lstStyle/>
            <a:p>
              <a:pPr algn="ctr"/>
              <a:r>
                <a:rPr lang="en-US" sz="2000" b="1" dirty="0">
                  <a:solidFill>
                    <a:srgbClr val="92278F"/>
                  </a:solidFill>
                </a:rPr>
                <a:t>4</a:t>
              </a:r>
            </a:p>
          </p:txBody>
        </p:sp>
        <p:sp>
          <p:nvSpPr>
            <p:cNvPr id="34" name="文本框 33">
              <a:extLst>
                <a:ext uri="{FF2B5EF4-FFF2-40B4-BE49-F238E27FC236}">
                  <a16:creationId xmlns:a16="http://schemas.microsoft.com/office/drawing/2014/main" id="{60991C7B-F884-4E30-A574-3F47B9AEB201}"/>
                </a:ext>
              </a:extLst>
            </p:cNvPr>
            <p:cNvSpPr txBox="1"/>
            <p:nvPr/>
          </p:nvSpPr>
          <p:spPr>
            <a:xfrm>
              <a:off x="1844940" y="2168535"/>
              <a:ext cx="376046" cy="419546"/>
            </a:xfrm>
            <a:prstGeom prst="rect">
              <a:avLst/>
            </a:prstGeom>
            <a:noFill/>
          </p:spPr>
          <p:txBody>
            <a:bodyPr wrap="none" rtlCol="0">
              <a:noAutofit/>
            </a:bodyPr>
            <a:lstStyle/>
            <a:p>
              <a:pPr algn="ctr"/>
              <a:r>
                <a:rPr lang="en-US" sz="2000" b="1" dirty="0">
                  <a:solidFill>
                    <a:srgbClr val="92278F"/>
                  </a:solidFill>
                </a:rPr>
                <a:t>1</a:t>
              </a:r>
            </a:p>
          </p:txBody>
        </p:sp>
        <p:sp>
          <p:nvSpPr>
            <p:cNvPr id="35" name="文本框 34">
              <a:extLst>
                <a:ext uri="{FF2B5EF4-FFF2-40B4-BE49-F238E27FC236}">
                  <a16:creationId xmlns:a16="http://schemas.microsoft.com/office/drawing/2014/main" id="{0F5A123A-D819-40AF-8612-BF2E01A62C3D}"/>
                </a:ext>
              </a:extLst>
            </p:cNvPr>
            <p:cNvSpPr txBox="1"/>
            <p:nvPr/>
          </p:nvSpPr>
          <p:spPr>
            <a:xfrm>
              <a:off x="2286300" y="2693849"/>
              <a:ext cx="376046" cy="419546"/>
            </a:xfrm>
            <a:prstGeom prst="rect">
              <a:avLst/>
            </a:prstGeom>
            <a:noFill/>
          </p:spPr>
          <p:txBody>
            <a:bodyPr wrap="none" rtlCol="0">
              <a:noAutofit/>
            </a:bodyPr>
            <a:lstStyle/>
            <a:p>
              <a:pPr algn="ctr"/>
              <a:r>
                <a:rPr lang="en-US" sz="2000" b="1" dirty="0">
                  <a:solidFill>
                    <a:srgbClr val="92278F"/>
                  </a:solidFill>
                </a:rPr>
                <a:t>5</a:t>
              </a:r>
            </a:p>
          </p:txBody>
        </p:sp>
        <p:sp>
          <p:nvSpPr>
            <p:cNvPr id="36" name="文本框 35">
              <a:extLst>
                <a:ext uri="{FF2B5EF4-FFF2-40B4-BE49-F238E27FC236}">
                  <a16:creationId xmlns:a16="http://schemas.microsoft.com/office/drawing/2014/main" id="{A171BD8C-CABA-44FE-A17A-0F271ED4A6A9}"/>
                </a:ext>
              </a:extLst>
            </p:cNvPr>
            <p:cNvSpPr txBox="1"/>
            <p:nvPr/>
          </p:nvSpPr>
          <p:spPr>
            <a:xfrm>
              <a:off x="2519003" y="1999400"/>
              <a:ext cx="376046" cy="419546"/>
            </a:xfrm>
            <a:prstGeom prst="rect">
              <a:avLst/>
            </a:prstGeom>
            <a:noFill/>
          </p:spPr>
          <p:txBody>
            <a:bodyPr wrap="none" rtlCol="0">
              <a:noAutofit/>
            </a:bodyPr>
            <a:lstStyle/>
            <a:p>
              <a:pPr algn="ctr"/>
              <a:r>
                <a:rPr lang="en-US" sz="2000" b="1" dirty="0">
                  <a:solidFill>
                    <a:srgbClr val="92278F"/>
                  </a:solidFill>
                </a:rPr>
                <a:t>3</a:t>
              </a:r>
            </a:p>
          </p:txBody>
        </p:sp>
      </p:grpSp>
      <p:graphicFrame>
        <p:nvGraphicFramePr>
          <p:cNvPr id="37" name="图表 36">
            <a:extLst>
              <a:ext uri="{FF2B5EF4-FFF2-40B4-BE49-F238E27FC236}">
                <a16:creationId xmlns:a16="http://schemas.microsoft.com/office/drawing/2014/main" id="{99A37A3C-DF44-4812-89EF-9564B1B1CEDA}"/>
              </a:ext>
            </a:extLst>
          </p:cNvPr>
          <p:cNvGraphicFramePr/>
          <p:nvPr>
            <p:extLst>
              <p:ext uri="{D42A27DB-BD31-4B8C-83A1-F6EECF244321}">
                <p14:modId xmlns:p14="http://schemas.microsoft.com/office/powerpoint/2010/main" val="1309633545"/>
              </p:ext>
            </p:extLst>
          </p:nvPr>
        </p:nvGraphicFramePr>
        <p:xfrm>
          <a:off x="5204323" y="3152738"/>
          <a:ext cx="5188776" cy="2414077"/>
        </p:xfrm>
        <a:graphic>
          <a:graphicData uri="http://schemas.openxmlformats.org/drawingml/2006/chart">
            <c:chart xmlns:c="http://schemas.openxmlformats.org/drawingml/2006/chart" xmlns:r="http://schemas.openxmlformats.org/officeDocument/2006/relationships" r:id="rId3"/>
          </a:graphicData>
        </a:graphic>
      </p:graphicFrame>
      <p:cxnSp>
        <p:nvCxnSpPr>
          <p:cNvPr id="38" name="直接连接符 37">
            <a:extLst>
              <a:ext uri="{FF2B5EF4-FFF2-40B4-BE49-F238E27FC236}">
                <a16:creationId xmlns:a16="http://schemas.microsoft.com/office/drawing/2014/main" id="{90B20463-3E7C-48F3-92B8-52FE6A46C439}"/>
              </a:ext>
            </a:extLst>
          </p:cNvPr>
          <p:cNvCxnSpPr>
            <a:cxnSpLocks/>
          </p:cNvCxnSpPr>
          <p:nvPr/>
        </p:nvCxnSpPr>
        <p:spPr>
          <a:xfrm>
            <a:off x="6605184" y="3312402"/>
            <a:ext cx="502239" cy="1600922"/>
          </a:xfrm>
          <a:prstGeom prst="line">
            <a:avLst/>
          </a:prstGeom>
          <a:ln w="38100">
            <a:prstDash val="sysDot"/>
          </a:ln>
        </p:spPr>
        <p:style>
          <a:lnRef idx="1">
            <a:schemeClr val="dk1"/>
          </a:lnRef>
          <a:fillRef idx="0">
            <a:schemeClr val="dk1"/>
          </a:fillRef>
          <a:effectRef idx="0">
            <a:schemeClr val="dk1"/>
          </a:effectRef>
          <a:fontRef idx="minor">
            <a:schemeClr val="tx1"/>
          </a:fontRef>
        </p:style>
      </p:cxnSp>
      <p:sp>
        <p:nvSpPr>
          <p:cNvPr id="39" name="文本框 38">
            <a:extLst>
              <a:ext uri="{FF2B5EF4-FFF2-40B4-BE49-F238E27FC236}">
                <a16:creationId xmlns:a16="http://schemas.microsoft.com/office/drawing/2014/main" id="{EF6E9CE2-3139-40A2-8967-38DFEB79F633}"/>
              </a:ext>
            </a:extLst>
          </p:cNvPr>
          <p:cNvSpPr txBox="1"/>
          <p:nvPr/>
        </p:nvSpPr>
        <p:spPr>
          <a:xfrm>
            <a:off x="7798711" y="3896721"/>
            <a:ext cx="914400" cy="914400"/>
          </a:xfrm>
          <a:prstGeom prst="rect">
            <a:avLst/>
          </a:prstGeom>
          <a:noFill/>
        </p:spPr>
        <p:txBody>
          <a:bodyPr wrap="none" rtlCol="0">
            <a:noAutofit/>
          </a:bodyPr>
          <a:lstStyle/>
          <a:p>
            <a:pPr algn="ctr"/>
            <a:endParaRPr lang="en-US" sz="2400" b="1" dirty="0"/>
          </a:p>
        </p:txBody>
      </p:sp>
      <p:sp>
        <p:nvSpPr>
          <p:cNvPr id="40" name="文本框 39">
            <a:extLst>
              <a:ext uri="{FF2B5EF4-FFF2-40B4-BE49-F238E27FC236}">
                <a16:creationId xmlns:a16="http://schemas.microsoft.com/office/drawing/2014/main" id="{020E4DD9-FEB5-43BD-A318-5457EFED8F2F}"/>
              </a:ext>
            </a:extLst>
          </p:cNvPr>
          <p:cNvSpPr txBox="1"/>
          <p:nvPr/>
        </p:nvSpPr>
        <p:spPr>
          <a:xfrm>
            <a:off x="7482994" y="3731414"/>
            <a:ext cx="1545834" cy="362524"/>
          </a:xfrm>
          <a:prstGeom prst="rect">
            <a:avLst/>
          </a:prstGeom>
          <a:noFill/>
        </p:spPr>
        <p:txBody>
          <a:bodyPr wrap="none" rtlCol="0">
            <a:noAutofit/>
          </a:bodyPr>
          <a:lstStyle/>
          <a:p>
            <a:pPr algn="ctr"/>
            <a:r>
              <a:rPr lang="en-US" sz="2400" b="1" dirty="0"/>
              <a:t>Bellman-Ford</a:t>
            </a:r>
          </a:p>
        </p:txBody>
      </p:sp>
      <p:sp>
        <p:nvSpPr>
          <p:cNvPr id="41" name="文本框 40">
            <a:extLst>
              <a:ext uri="{FF2B5EF4-FFF2-40B4-BE49-F238E27FC236}">
                <a16:creationId xmlns:a16="http://schemas.microsoft.com/office/drawing/2014/main" id="{B72CDC94-00EC-434D-A009-09FF65289E56}"/>
              </a:ext>
            </a:extLst>
          </p:cNvPr>
          <p:cNvSpPr txBox="1"/>
          <p:nvPr/>
        </p:nvSpPr>
        <p:spPr>
          <a:xfrm>
            <a:off x="6334875" y="4199728"/>
            <a:ext cx="925585" cy="421591"/>
          </a:xfrm>
          <a:prstGeom prst="rect">
            <a:avLst/>
          </a:prstGeom>
          <a:noFill/>
        </p:spPr>
        <p:txBody>
          <a:bodyPr wrap="none" rtlCol="0">
            <a:noAutofit/>
          </a:bodyPr>
          <a:lstStyle/>
          <a:p>
            <a:pPr algn="ctr"/>
            <a:r>
              <a:rPr lang="en-US" sz="2400" b="1" dirty="0"/>
              <a:t>Dijkstra</a:t>
            </a:r>
          </a:p>
        </p:txBody>
      </p:sp>
      <p:cxnSp>
        <p:nvCxnSpPr>
          <p:cNvPr id="42" name="直接箭头连接符 41">
            <a:extLst>
              <a:ext uri="{FF2B5EF4-FFF2-40B4-BE49-F238E27FC236}">
                <a16:creationId xmlns:a16="http://schemas.microsoft.com/office/drawing/2014/main" id="{571672B2-344E-4234-9FA9-4518486FAEB6}"/>
              </a:ext>
            </a:extLst>
          </p:cNvPr>
          <p:cNvCxnSpPr>
            <a:cxnSpLocks/>
          </p:cNvCxnSpPr>
          <p:nvPr/>
        </p:nvCxnSpPr>
        <p:spPr>
          <a:xfrm flipH="1">
            <a:off x="7107423" y="4894625"/>
            <a:ext cx="16056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BA56697E-6AAE-4175-8E10-10B78DAE2821}"/>
              </a:ext>
            </a:extLst>
          </p:cNvPr>
          <p:cNvSpPr txBox="1"/>
          <p:nvPr/>
        </p:nvSpPr>
        <p:spPr>
          <a:xfrm>
            <a:off x="5720902" y="5246447"/>
            <a:ext cx="4155617" cy="640735"/>
          </a:xfrm>
          <a:prstGeom prst="rect">
            <a:avLst/>
          </a:prstGeom>
          <a:noFill/>
        </p:spPr>
        <p:txBody>
          <a:bodyPr wrap="square" rtlCol="0">
            <a:noAutofit/>
          </a:bodyPr>
          <a:lstStyle/>
          <a:p>
            <a:pPr algn="ctr"/>
            <a:r>
              <a:rPr lang="en-US" sz="2400" b="1" dirty="0">
                <a:solidFill>
                  <a:srgbClr val="FF0000"/>
                </a:solidFill>
              </a:rPr>
              <a:t>Fewer iterations, </a:t>
            </a:r>
          </a:p>
          <a:p>
            <a:pPr algn="ctr"/>
            <a:r>
              <a:rPr lang="en-US" altLang="zh-CN" sz="2400" b="1" dirty="0">
                <a:solidFill>
                  <a:srgbClr val="FF0000"/>
                </a:solidFill>
              </a:rPr>
              <a:t>Higher runtime per iteration</a:t>
            </a:r>
            <a:endParaRPr lang="en-US" sz="2400" b="1" dirty="0">
              <a:solidFill>
                <a:srgbClr val="FF0000"/>
              </a:solidFill>
            </a:endParaRPr>
          </a:p>
        </p:txBody>
      </p:sp>
      <p:sp>
        <p:nvSpPr>
          <p:cNvPr id="5" name="矩形 4">
            <a:extLst>
              <a:ext uri="{FF2B5EF4-FFF2-40B4-BE49-F238E27FC236}">
                <a16:creationId xmlns:a16="http://schemas.microsoft.com/office/drawing/2014/main" id="{78E10336-824E-4884-AB6E-0A33AB6A4F6A}"/>
              </a:ext>
            </a:extLst>
          </p:cNvPr>
          <p:cNvSpPr/>
          <p:nvPr/>
        </p:nvSpPr>
        <p:spPr>
          <a:xfrm>
            <a:off x="729340" y="6354142"/>
            <a:ext cx="6422260" cy="307777"/>
          </a:xfrm>
          <a:prstGeom prst="rect">
            <a:avLst/>
          </a:prstGeom>
        </p:spPr>
        <p:txBody>
          <a:bodyPr wrap="square">
            <a:spAutoFit/>
          </a:bodyPr>
          <a:lstStyle/>
          <a:p>
            <a:r>
              <a:rPr lang="en-US" sz="1400" dirty="0" err="1"/>
              <a:t>GraphABCD</a:t>
            </a:r>
            <a:r>
              <a:rPr lang="en-US" sz="1400" dirty="0"/>
              <a:t>: Scaling Out Graph Analytics with Asynchronous Block Coordinate Descent</a:t>
            </a:r>
          </a:p>
        </p:txBody>
      </p:sp>
    </p:spTree>
    <p:extLst>
      <p:ext uri="{BB962C8B-B14F-4D97-AF65-F5344CB8AC3E}">
        <p14:creationId xmlns:p14="http://schemas.microsoft.com/office/powerpoint/2010/main" val="961678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15E5FA-B013-4C58-93B2-1CFEB9C93912}"/>
              </a:ext>
            </a:extLst>
          </p:cNvPr>
          <p:cNvSpPr>
            <a:spLocks noGrp="1"/>
          </p:cNvSpPr>
          <p:nvPr>
            <p:ph type="title"/>
          </p:nvPr>
        </p:nvSpPr>
        <p:spPr/>
        <p:txBody>
          <a:bodyPr/>
          <a:lstStyle/>
          <a:p>
            <a:r>
              <a:rPr lang="en-US" dirty="0"/>
              <a:t>Solution: BCD execution model</a:t>
            </a:r>
          </a:p>
        </p:txBody>
      </p:sp>
      <p:sp>
        <p:nvSpPr>
          <p:cNvPr id="3" name="内容占位符 2">
            <a:extLst>
              <a:ext uri="{FF2B5EF4-FFF2-40B4-BE49-F238E27FC236}">
                <a16:creationId xmlns:a16="http://schemas.microsoft.com/office/drawing/2014/main" id="{BA13FCA8-481C-491E-B4C4-5C781AFE0D17}"/>
              </a:ext>
            </a:extLst>
          </p:cNvPr>
          <p:cNvSpPr>
            <a:spLocks noGrp="1"/>
          </p:cNvSpPr>
          <p:nvPr>
            <p:ph idx="1"/>
          </p:nvPr>
        </p:nvSpPr>
        <p:spPr>
          <a:xfrm>
            <a:off x="838200" y="1276351"/>
            <a:ext cx="10515600" cy="1236799"/>
          </a:xfrm>
        </p:spPr>
        <p:txBody>
          <a:bodyPr>
            <a:normAutofit/>
          </a:bodyPr>
          <a:lstStyle/>
          <a:p>
            <a:r>
              <a:rPr lang="en-US" dirty="0"/>
              <a:t>Aim to reduce runtime of iterative graph algorithm</a:t>
            </a:r>
          </a:p>
          <a:p>
            <a:pPr marL="0" indent="0">
              <a:buNone/>
            </a:pPr>
            <a:r>
              <a:rPr lang="en-US" dirty="0"/>
              <a:t>       = </a:t>
            </a:r>
            <a:r>
              <a:rPr lang="en-US" b="1" dirty="0">
                <a:solidFill>
                  <a:srgbClr val="FF0000"/>
                </a:solidFill>
              </a:rPr>
              <a:t>#_</a:t>
            </a:r>
            <a:r>
              <a:rPr lang="en-US" b="1" dirty="0" err="1">
                <a:solidFill>
                  <a:srgbClr val="FF0000"/>
                </a:solidFill>
              </a:rPr>
              <a:t>of_iterations</a:t>
            </a:r>
            <a:r>
              <a:rPr lang="en-US" dirty="0">
                <a:solidFill>
                  <a:srgbClr val="FF0000"/>
                </a:solidFill>
              </a:rPr>
              <a:t>    </a:t>
            </a:r>
            <a:r>
              <a:rPr lang="en-US" dirty="0"/>
              <a:t>×    </a:t>
            </a:r>
            <a:r>
              <a:rPr lang="en-US" b="1" dirty="0" err="1">
                <a:solidFill>
                  <a:srgbClr val="FF0000"/>
                </a:solidFill>
              </a:rPr>
              <a:t>runtime_per_iteration</a:t>
            </a:r>
            <a:endParaRPr lang="en-US" b="1" dirty="0">
              <a:solidFill>
                <a:srgbClr val="FF0000"/>
              </a:solidFill>
            </a:endParaRPr>
          </a:p>
        </p:txBody>
      </p:sp>
      <p:sp>
        <p:nvSpPr>
          <p:cNvPr id="8" name="灯片编号占位符 7">
            <a:extLst>
              <a:ext uri="{FF2B5EF4-FFF2-40B4-BE49-F238E27FC236}">
                <a16:creationId xmlns:a16="http://schemas.microsoft.com/office/drawing/2014/main" id="{7D30980C-279E-4DED-9151-4648D825C102}"/>
              </a:ext>
            </a:extLst>
          </p:cNvPr>
          <p:cNvSpPr>
            <a:spLocks noGrp="1"/>
          </p:cNvSpPr>
          <p:nvPr>
            <p:ph type="sldNum" sz="quarter" idx="12"/>
          </p:nvPr>
        </p:nvSpPr>
        <p:spPr/>
        <p:txBody>
          <a:bodyPr/>
          <a:lstStyle/>
          <a:p>
            <a:fld id="{FFCE77C0-C5FA-4ACA-9362-CF6780A99EC0}" type="slidenum">
              <a:rPr lang="en-US" smtClean="0"/>
              <a:t>2</a:t>
            </a:fld>
            <a:endParaRPr lang="en-US"/>
          </a:p>
        </p:txBody>
      </p:sp>
      <p:sp>
        <p:nvSpPr>
          <p:cNvPr id="9" name="文本框 8">
            <a:extLst>
              <a:ext uri="{FF2B5EF4-FFF2-40B4-BE49-F238E27FC236}">
                <a16:creationId xmlns:a16="http://schemas.microsoft.com/office/drawing/2014/main" id="{66AC7F96-25E9-4379-B7A0-886BFD38C5E0}"/>
              </a:ext>
            </a:extLst>
          </p:cNvPr>
          <p:cNvSpPr txBox="1"/>
          <p:nvPr/>
        </p:nvSpPr>
        <p:spPr>
          <a:xfrm>
            <a:off x="8510281" y="1171343"/>
            <a:ext cx="3681719" cy="1893981"/>
          </a:xfrm>
          <a:prstGeom prst="rect">
            <a:avLst/>
          </a:prstGeom>
          <a:noFill/>
          <a:ln>
            <a:solidFill>
              <a:schemeClr val="tx1"/>
            </a:solidFill>
          </a:ln>
        </p:spPr>
        <p:txBody>
          <a:bodyPr wrap="none" rtlCol="0">
            <a:noAutofit/>
          </a:bodyPr>
          <a:lstStyle/>
          <a:p>
            <a:r>
              <a:rPr lang="en-US" sz="2400" b="1" dirty="0">
                <a:latin typeface="Courier New" panose="02070309020205020404" pitchFamily="49" charset="0"/>
                <a:cs typeface="Courier New" panose="02070309020205020404" pitchFamily="49" charset="0"/>
              </a:rPr>
              <a:t>G=(V[], E[])</a:t>
            </a:r>
          </a:p>
          <a:p>
            <a:r>
              <a:rPr lang="en-US" sz="2400" b="1" dirty="0">
                <a:solidFill>
                  <a:srgbClr val="0066FF"/>
                </a:solidFill>
                <a:latin typeface="Courier New" panose="02070309020205020404" pitchFamily="49" charset="0"/>
                <a:cs typeface="Courier New" panose="02070309020205020404" pitchFamily="49" charset="0"/>
              </a:rPr>
              <a:t>while</a:t>
            </a:r>
            <a:r>
              <a:rPr lang="en-US" sz="2400" b="1" dirty="0">
                <a:latin typeface="Courier New" panose="02070309020205020404" pitchFamily="49" charset="0"/>
                <a:cs typeface="Courier New" panose="02070309020205020404" pitchFamily="49" charset="0"/>
              </a:rPr>
              <a:t> !converge(G):</a:t>
            </a:r>
          </a:p>
          <a:p>
            <a:r>
              <a:rPr lang="en-US" sz="2400" b="1" dirty="0">
                <a:solidFill>
                  <a:srgbClr val="0066FF"/>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iteration++</a:t>
            </a:r>
          </a:p>
          <a:p>
            <a:r>
              <a:rPr lang="en-US" sz="2400" b="1" dirty="0">
                <a:solidFill>
                  <a:srgbClr val="0066FF"/>
                </a:solidFill>
                <a:latin typeface="Courier New" panose="02070309020205020404" pitchFamily="49" charset="0"/>
                <a:cs typeface="Courier New" panose="02070309020205020404" pitchFamily="49" charset="0"/>
              </a:rPr>
              <a:t>    for</a:t>
            </a:r>
            <a:r>
              <a:rPr lang="en-US" sz="2400" b="1" dirty="0">
                <a:latin typeface="Courier New" panose="02070309020205020404" pitchFamily="49" charset="0"/>
                <a:cs typeface="Courier New" panose="02070309020205020404" pitchFamily="49" charset="0"/>
              </a:rPr>
              <a:t> v </a:t>
            </a:r>
            <a:r>
              <a:rPr lang="en-US" sz="2400" b="1" dirty="0">
                <a:solidFill>
                  <a:srgbClr val="0066FF"/>
                </a:solidFill>
                <a:latin typeface="Courier New" panose="02070309020205020404" pitchFamily="49" charset="0"/>
                <a:cs typeface="Courier New" panose="02070309020205020404" pitchFamily="49" charset="0"/>
              </a:rPr>
              <a:t>in</a:t>
            </a:r>
            <a:r>
              <a:rPr lang="en-US" sz="2400" b="1" dirty="0">
                <a:latin typeface="Courier New" panose="02070309020205020404" pitchFamily="49" charset="0"/>
                <a:cs typeface="Courier New" panose="02070309020205020404" pitchFamily="49" charset="0"/>
              </a:rPr>
              <a:t> V[]:</a:t>
            </a:r>
          </a:p>
          <a:p>
            <a:r>
              <a:rPr lang="en-US" sz="2400" b="1" dirty="0">
                <a:solidFill>
                  <a:schemeClr val="accent6">
                    <a:lumMod val="75000"/>
                  </a:schemeClr>
                </a:solidFill>
                <a:latin typeface="Courier New" panose="02070309020205020404" pitchFamily="49" charset="0"/>
                <a:cs typeface="Courier New" panose="02070309020205020404" pitchFamily="49" charset="0"/>
              </a:rPr>
              <a:t>    </a:t>
            </a:r>
            <a:r>
              <a:rPr lang="en-US" sz="2400" b="1" dirty="0">
                <a:solidFill>
                  <a:srgbClr val="548235"/>
                </a:solidFill>
                <a:latin typeface="Courier New" panose="02070309020205020404" pitchFamily="49" charset="0"/>
                <a:cs typeface="Courier New" panose="02070309020205020404" pitchFamily="49" charset="0"/>
              </a:rPr>
              <a:t>//do something</a:t>
            </a:r>
            <a:endParaRPr lang="en-US" sz="2400" b="1" dirty="0">
              <a:solidFill>
                <a:schemeClr val="accent6">
                  <a:lumMod val="75000"/>
                </a:schemeClr>
              </a:solidFill>
              <a:latin typeface="Courier New" panose="02070309020205020404" pitchFamily="49" charset="0"/>
              <a:cs typeface="Courier New" panose="02070309020205020404" pitchFamily="49" charset="0"/>
            </a:endParaRPr>
          </a:p>
        </p:txBody>
      </p:sp>
      <p:sp>
        <p:nvSpPr>
          <p:cNvPr id="7" name="内容占位符 2">
            <a:extLst>
              <a:ext uri="{FF2B5EF4-FFF2-40B4-BE49-F238E27FC236}">
                <a16:creationId xmlns:a16="http://schemas.microsoft.com/office/drawing/2014/main" id="{8317C893-5111-41FF-91B8-DAFEF850E773}"/>
              </a:ext>
            </a:extLst>
          </p:cNvPr>
          <p:cNvSpPr txBox="1">
            <a:spLocks/>
          </p:cNvSpPr>
          <p:nvPr/>
        </p:nvSpPr>
        <p:spPr>
          <a:xfrm>
            <a:off x="2084732" y="2378900"/>
            <a:ext cx="5871903" cy="1672716"/>
          </a:xfrm>
          <a:prstGeom prst="rect">
            <a:avLst/>
          </a:prstGeom>
          <a:ln w="28575">
            <a:solidFill>
              <a:schemeClr val="accent1"/>
            </a:solidFill>
          </a:ln>
        </p:spPr>
        <p:txBody>
          <a:bodyPr vert="horz" lIns="91440" tIns="45720" rIns="91440" bIns="45720" rtlCol="0">
            <a:normAutofit/>
          </a:bodyPr>
          <a:lstStyle>
            <a:lvl1pPr marL="230400" indent="-228600" algn="l" defTabSz="914400" rtl="0" eaLnBrk="1" latinLnBrk="0" hangingPunct="1">
              <a:lnSpc>
                <a:spcPct val="90000"/>
              </a:lnSpc>
              <a:spcBef>
                <a:spcPts val="1200"/>
              </a:spcBef>
              <a:buClr>
                <a:srgbClr val="715096"/>
              </a:buClr>
              <a:buFont typeface="Arial" panose="020B0604020202020204" pitchFamily="34" charset="0"/>
              <a:buChar char="•"/>
              <a:defRPr lang="en-US" altLang="zh-CN" sz="2800" b="0" kern="1200" baseline="0" dirty="0" smtClean="0">
                <a:solidFill>
                  <a:schemeClr val="tx1"/>
                </a:solidFill>
                <a:latin typeface="+mn-lt"/>
                <a:ea typeface="+mn-ea"/>
                <a:cs typeface="+mn-cs"/>
              </a:defRPr>
            </a:lvl1pPr>
            <a:lvl2pPr marL="687600" indent="-228600" algn="l" defTabSz="914400" rtl="0" eaLnBrk="1" latinLnBrk="0" hangingPunct="1">
              <a:lnSpc>
                <a:spcPct val="90000"/>
              </a:lnSpc>
              <a:spcBef>
                <a:spcPts val="1200"/>
              </a:spcBef>
              <a:buClr>
                <a:srgbClr val="715096"/>
              </a:buClr>
              <a:buFont typeface="Arial" panose="020B0604020202020204" pitchFamily="34" charset="0"/>
              <a:buChar char="•"/>
              <a:defRPr lang="zh-CN" altLang="en-US" sz="2400" b="0" kern="1200" baseline="0" dirty="0" smtClean="0">
                <a:solidFill>
                  <a:schemeClr val="tx1"/>
                </a:solidFill>
                <a:latin typeface="+mn-lt"/>
                <a:ea typeface="+mn-ea"/>
                <a:cs typeface="+mn-cs"/>
              </a:defRPr>
            </a:lvl2pPr>
            <a:lvl3pPr marL="1144800" indent="-228600" algn="l" defTabSz="914400" rtl="0" eaLnBrk="1" latinLnBrk="0" hangingPunct="1">
              <a:lnSpc>
                <a:spcPct val="90000"/>
              </a:lnSpc>
              <a:spcBef>
                <a:spcPts val="600"/>
              </a:spcBef>
              <a:buClr>
                <a:srgbClr val="715096"/>
              </a:buClr>
              <a:buFont typeface="Arial" panose="020B0604020202020204" pitchFamily="34" charset="0"/>
              <a:buChar char="•"/>
              <a:defRPr lang="zh-CN" altLang="en-US" sz="2000" b="0" kern="1200" baseline="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715096"/>
              </a:buClr>
              <a:buFont typeface="Arial" panose="020B0604020202020204" pitchFamily="34" charset="0"/>
              <a:buChar char="•"/>
              <a:defRPr lang="zh-CN" altLang="en-US" sz="1800" b="0" kern="1200" baseline="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715096"/>
              </a:buClr>
              <a:buFont typeface="Arial" panose="020B0604020202020204" pitchFamily="34" charset="0"/>
              <a:buChar char="•"/>
              <a:defRPr lang="en-US" altLang="zh-CN" sz="1800" b="0" kern="1200" baseline="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Solution: introduce </a:t>
            </a:r>
            <a:r>
              <a:rPr lang="en-US" b="1" dirty="0"/>
              <a:t>Block Coordinate Descent (BCD) execution model</a:t>
            </a:r>
            <a:r>
              <a:rPr lang="en-US" dirty="0"/>
              <a:t>, an execution model for optimization algorithm, to graph analytics</a:t>
            </a:r>
          </a:p>
        </p:txBody>
      </p:sp>
      <p:sp>
        <p:nvSpPr>
          <p:cNvPr id="10" name="箭头: 下 9">
            <a:extLst>
              <a:ext uri="{FF2B5EF4-FFF2-40B4-BE49-F238E27FC236}">
                <a16:creationId xmlns:a16="http://schemas.microsoft.com/office/drawing/2014/main" id="{11CE6C28-BCA3-47A2-A1F3-CA92FC900836}"/>
              </a:ext>
            </a:extLst>
          </p:cNvPr>
          <p:cNvSpPr/>
          <p:nvPr/>
        </p:nvSpPr>
        <p:spPr>
          <a:xfrm rot="950242">
            <a:off x="1461820" y="2286502"/>
            <a:ext cx="365760" cy="1935399"/>
          </a:xfrm>
          <a:prstGeom prst="downArrow">
            <a:avLst>
              <a:gd name="adj1" fmla="val 50000"/>
              <a:gd name="adj2" fmla="val 735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箭头: 下 10">
            <a:extLst>
              <a:ext uri="{FF2B5EF4-FFF2-40B4-BE49-F238E27FC236}">
                <a16:creationId xmlns:a16="http://schemas.microsoft.com/office/drawing/2014/main" id="{DEACA6D0-B6FC-4C82-A6A2-217533A7897B}"/>
              </a:ext>
            </a:extLst>
          </p:cNvPr>
          <p:cNvSpPr/>
          <p:nvPr/>
        </p:nvSpPr>
        <p:spPr>
          <a:xfrm rot="20516776">
            <a:off x="8220318" y="2237644"/>
            <a:ext cx="365760" cy="2033115"/>
          </a:xfrm>
          <a:prstGeom prst="downArrow">
            <a:avLst>
              <a:gd name="adj1" fmla="val 50000"/>
              <a:gd name="adj2" fmla="val 7352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矩形 3">
            <a:extLst>
              <a:ext uri="{FF2B5EF4-FFF2-40B4-BE49-F238E27FC236}">
                <a16:creationId xmlns:a16="http://schemas.microsoft.com/office/drawing/2014/main" id="{77664BF4-9993-466A-B2AD-F54096F62359}"/>
              </a:ext>
            </a:extLst>
          </p:cNvPr>
          <p:cNvSpPr/>
          <p:nvPr/>
        </p:nvSpPr>
        <p:spPr>
          <a:xfrm>
            <a:off x="486281" y="4340651"/>
            <a:ext cx="3196899" cy="1200329"/>
          </a:xfrm>
          <a:prstGeom prst="rect">
            <a:avLst/>
          </a:prstGeom>
          <a:ln>
            <a:solidFill>
              <a:schemeClr val="accent1"/>
            </a:solidFill>
          </a:ln>
        </p:spPr>
        <p:txBody>
          <a:bodyPr wrap="square">
            <a:spAutoFit/>
          </a:bodyPr>
          <a:lstStyle/>
          <a:p>
            <a:r>
              <a:rPr lang="en-US" sz="2400" dirty="0"/>
              <a:t>Configuring BCD design parameters reduces </a:t>
            </a:r>
            <a:r>
              <a:rPr lang="en-US" sz="2400" b="1" dirty="0">
                <a:solidFill>
                  <a:srgbClr val="FF0000"/>
                </a:solidFill>
              </a:rPr>
              <a:t>#_</a:t>
            </a:r>
            <a:r>
              <a:rPr lang="en-US" sz="2400" b="1" dirty="0" err="1">
                <a:solidFill>
                  <a:srgbClr val="FF0000"/>
                </a:solidFill>
              </a:rPr>
              <a:t>of_iterations</a:t>
            </a:r>
            <a:endParaRPr lang="en-US" sz="2400" dirty="0">
              <a:solidFill>
                <a:srgbClr val="FF0000"/>
              </a:solidFill>
            </a:endParaRPr>
          </a:p>
        </p:txBody>
      </p:sp>
      <p:sp>
        <p:nvSpPr>
          <p:cNvPr id="5" name="矩形 4">
            <a:extLst>
              <a:ext uri="{FF2B5EF4-FFF2-40B4-BE49-F238E27FC236}">
                <a16:creationId xmlns:a16="http://schemas.microsoft.com/office/drawing/2014/main" id="{A2909054-9682-4ABF-BEA4-F47F613690BC}"/>
              </a:ext>
            </a:extLst>
          </p:cNvPr>
          <p:cNvSpPr/>
          <p:nvPr/>
        </p:nvSpPr>
        <p:spPr>
          <a:xfrm>
            <a:off x="6037223" y="4344851"/>
            <a:ext cx="5562600" cy="1200329"/>
          </a:xfrm>
          <a:prstGeom prst="rect">
            <a:avLst/>
          </a:prstGeom>
          <a:ln>
            <a:solidFill>
              <a:schemeClr val="accent1"/>
            </a:solidFill>
          </a:ln>
        </p:spPr>
        <p:txBody>
          <a:bodyPr wrap="square">
            <a:spAutoFit/>
          </a:bodyPr>
          <a:lstStyle/>
          <a:p>
            <a:r>
              <a:rPr lang="en-US" sz="2400" dirty="0"/>
              <a:t>BCD enables efficient asynchronous processing by minimizing synchronization overhead to reduce </a:t>
            </a:r>
            <a:r>
              <a:rPr lang="en-US" sz="2400" b="1" dirty="0" err="1">
                <a:solidFill>
                  <a:srgbClr val="FF0000"/>
                </a:solidFill>
              </a:rPr>
              <a:t>runtime_per_iteration</a:t>
            </a:r>
            <a:endParaRPr lang="en-US" sz="2400" dirty="0"/>
          </a:p>
        </p:txBody>
      </p:sp>
      <p:sp>
        <p:nvSpPr>
          <p:cNvPr id="13" name="矩形 12">
            <a:extLst>
              <a:ext uri="{FF2B5EF4-FFF2-40B4-BE49-F238E27FC236}">
                <a16:creationId xmlns:a16="http://schemas.microsoft.com/office/drawing/2014/main" id="{7C5852C4-FDDC-4B6A-B0BC-2F6391D3520B}"/>
              </a:ext>
            </a:extLst>
          </p:cNvPr>
          <p:cNvSpPr/>
          <p:nvPr/>
        </p:nvSpPr>
        <p:spPr>
          <a:xfrm>
            <a:off x="729340" y="6354142"/>
            <a:ext cx="6422260" cy="307777"/>
          </a:xfrm>
          <a:prstGeom prst="rect">
            <a:avLst/>
          </a:prstGeom>
        </p:spPr>
        <p:txBody>
          <a:bodyPr wrap="square">
            <a:spAutoFit/>
          </a:bodyPr>
          <a:lstStyle/>
          <a:p>
            <a:r>
              <a:rPr lang="en-US" sz="1400" dirty="0" err="1"/>
              <a:t>GraphABCD</a:t>
            </a:r>
            <a:r>
              <a:rPr lang="en-US" sz="1400" dirty="0"/>
              <a:t>: Scaling Out Graph Analytics with Asynchronous Block Coordinate Descent</a:t>
            </a:r>
          </a:p>
        </p:txBody>
      </p:sp>
    </p:spTree>
    <p:extLst>
      <p:ext uri="{BB962C8B-B14F-4D97-AF65-F5344CB8AC3E}">
        <p14:creationId xmlns:p14="http://schemas.microsoft.com/office/powerpoint/2010/main" val="263129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F0BBE83-FBE2-46C2-83E7-AFBC3E3F785D}"/>
              </a:ext>
            </a:extLst>
          </p:cNvPr>
          <p:cNvSpPr>
            <a:spLocks noGrp="1"/>
          </p:cNvSpPr>
          <p:nvPr>
            <p:ph type="sldNum" sz="quarter" idx="12"/>
          </p:nvPr>
        </p:nvSpPr>
        <p:spPr/>
        <p:txBody>
          <a:bodyPr/>
          <a:lstStyle/>
          <a:p>
            <a:fld id="{FFCE77C0-C5FA-4ACA-9362-CF6780A99EC0}" type="slidenum">
              <a:rPr lang="en-US" smtClean="0"/>
              <a:pPr/>
              <a:t>3</a:t>
            </a:fld>
            <a:endParaRPr lang="en-US"/>
          </a:p>
        </p:txBody>
      </p:sp>
      <p:grpSp>
        <p:nvGrpSpPr>
          <p:cNvPr id="116" name="组合 115">
            <a:extLst>
              <a:ext uri="{FF2B5EF4-FFF2-40B4-BE49-F238E27FC236}">
                <a16:creationId xmlns:a16="http://schemas.microsoft.com/office/drawing/2014/main" id="{EF64598D-22A9-4A67-AAD4-E225608FCB61}"/>
              </a:ext>
            </a:extLst>
          </p:cNvPr>
          <p:cNvGrpSpPr/>
          <p:nvPr/>
        </p:nvGrpSpPr>
        <p:grpSpPr>
          <a:xfrm>
            <a:off x="3312658" y="2903546"/>
            <a:ext cx="5566684" cy="3181365"/>
            <a:chOff x="259485" y="3057399"/>
            <a:chExt cx="5566684" cy="3181365"/>
          </a:xfrm>
        </p:grpSpPr>
        <p:sp>
          <p:nvSpPr>
            <p:cNvPr id="19" name="矩形 18">
              <a:extLst>
                <a:ext uri="{FF2B5EF4-FFF2-40B4-BE49-F238E27FC236}">
                  <a16:creationId xmlns:a16="http://schemas.microsoft.com/office/drawing/2014/main" id="{D49DA0D9-6A1B-4C04-B67E-21B89810F698}"/>
                </a:ext>
              </a:extLst>
            </p:cNvPr>
            <p:cNvSpPr/>
            <p:nvPr/>
          </p:nvSpPr>
          <p:spPr>
            <a:xfrm>
              <a:off x="259485" y="4023990"/>
              <a:ext cx="5566684" cy="356888"/>
            </a:xfrm>
            <a:prstGeom prst="rect">
              <a:avLst/>
            </a:prstGeom>
            <a:solidFill>
              <a:srgbClr val="C39A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6F0E031D-2BA3-47DD-9B3F-2EA93EA8D5AE}"/>
                </a:ext>
              </a:extLst>
            </p:cNvPr>
            <p:cNvSpPr/>
            <p:nvPr/>
          </p:nvSpPr>
          <p:spPr>
            <a:xfrm>
              <a:off x="259485" y="4380878"/>
              <a:ext cx="5566684" cy="1857886"/>
            </a:xfrm>
            <a:prstGeom prst="rect">
              <a:avLst/>
            </a:prstGeom>
            <a:solidFill>
              <a:srgbClr val="8FC9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a:extLst>
                <a:ext uri="{FF2B5EF4-FFF2-40B4-BE49-F238E27FC236}">
                  <a16:creationId xmlns:a16="http://schemas.microsoft.com/office/drawing/2014/main" id="{7B9185EA-D629-4039-AFD7-B04A7A1854B7}"/>
                </a:ext>
              </a:extLst>
            </p:cNvPr>
            <p:cNvSpPr/>
            <p:nvPr/>
          </p:nvSpPr>
          <p:spPr>
            <a:xfrm>
              <a:off x="259485" y="3697743"/>
              <a:ext cx="5566684" cy="356888"/>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C9F8F08E-7BE9-440C-A31E-F035687629C1}"/>
                </a:ext>
              </a:extLst>
            </p:cNvPr>
            <p:cNvSpPr txBox="1"/>
            <p:nvPr/>
          </p:nvSpPr>
          <p:spPr>
            <a:xfrm>
              <a:off x="259485" y="3057399"/>
              <a:ext cx="5566684" cy="3181365"/>
            </a:xfrm>
            <a:prstGeom prst="rect">
              <a:avLst/>
            </a:prstGeom>
            <a:noFill/>
            <a:ln>
              <a:solidFill>
                <a:schemeClr val="tx1"/>
              </a:solidFill>
            </a:ln>
          </p:spPr>
          <p:txBody>
            <a:bodyPr wrap="none" rtlCol="0">
              <a:noAutofit/>
            </a:bodyPr>
            <a:lstStyle/>
            <a:p>
              <a:r>
                <a:rPr lang="en-US" sz="2000" b="1" dirty="0">
                  <a:latin typeface="Courier New" panose="02070309020205020404" pitchFamily="49" charset="0"/>
                  <a:cs typeface="Courier New" panose="02070309020205020404" pitchFamily="49" charset="0"/>
                </a:rPr>
                <a:t>//SSSP Example</a:t>
              </a:r>
            </a:p>
            <a:p>
              <a:r>
                <a:rPr lang="en-US" sz="2000" b="1" dirty="0">
                  <a:latin typeface="Courier New" panose="02070309020205020404" pitchFamily="49" charset="0"/>
                  <a:cs typeface="Courier New" panose="02070309020205020404" pitchFamily="49" charset="0"/>
                </a:rPr>
                <a:t>G=(V[], E[])</a:t>
              </a:r>
            </a:p>
            <a:p>
              <a:r>
                <a:rPr lang="en-US" sz="2000" b="1" dirty="0">
                  <a:solidFill>
                    <a:srgbClr val="0066FF"/>
                  </a:solidFill>
                  <a:latin typeface="Courier New" panose="02070309020205020404" pitchFamily="49" charset="0"/>
                  <a:cs typeface="Courier New" panose="02070309020205020404" pitchFamily="49" charset="0"/>
                </a:rPr>
                <a:t>while</a:t>
              </a:r>
              <a:r>
                <a:rPr lang="en-US" sz="2000" b="1" dirty="0">
                  <a:latin typeface="Courier New" panose="02070309020205020404" pitchFamily="49" charset="0"/>
                  <a:cs typeface="Courier New" panose="02070309020205020404" pitchFamily="49" charset="0"/>
                </a:rPr>
                <a:t> !converge(G):</a:t>
              </a:r>
            </a:p>
            <a:p>
              <a:r>
                <a:rPr lang="en-US" sz="2000" b="1" dirty="0">
                  <a:solidFill>
                    <a:srgbClr val="0066FF"/>
                  </a:solidFill>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b=</a:t>
              </a:r>
              <a:r>
                <a:rPr lang="en-US" sz="2000" b="1" dirty="0" err="1">
                  <a:latin typeface="Courier New" panose="02070309020205020404" pitchFamily="49" charset="0"/>
                  <a:cs typeface="Courier New" panose="02070309020205020404" pitchFamily="49" charset="0"/>
                </a:rPr>
                <a:t>choose_block</a:t>
              </a:r>
              <a:r>
                <a:rPr lang="en-US" sz="2000" b="1" dirty="0">
                  <a:latin typeface="Courier New" panose="02070309020205020404" pitchFamily="49" charset="0"/>
                  <a:cs typeface="Courier New" panose="02070309020205020404" pitchFamily="49" charset="0"/>
                </a:rPr>
                <a:t>(G)</a:t>
              </a:r>
            </a:p>
            <a:p>
              <a:r>
                <a:rPr lang="en-US" sz="2000" b="1" dirty="0">
                  <a:solidFill>
                    <a:srgbClr val="0066FF"/>
                  </a:solidFill>
                  <a:latin typeface="Courier New" panose="02070309020205020404" pitchFamily="49" charset="0"/>
                  <a:cs typeface="Courier New" panose="02070309020205020404" pitchFamily="49" charset="0"/>
                </a:rPr>
                <a:t>  for</a:t>
              </a:r>
              <a:r>
                <a:rPr lang="en-US" sz="2000" b="1" dirty="0">
                  <a:latin typeface="Courier New" panose="02070309020205020404" pitchFamily="49" charset="0"/>
                  <a:cs typeface="Courier New" panose="02070309020205020404" pitchFamily="49" charset="0"/>
                </a:rPr>
                <a:t> v </a:t>
              </a:r>
              <a:r>
                <a:rPr lang="en-US" sz="2000" b="1" dirty="0">
                  <a:solidFill>
                    <a:srgbClr val="0066FF"/>
                  </a:solidFill>
                  <a:latin typeface="Courier New" panose="02070309020205020404" pitchFamily="49" charset="0"/>
                  <a:cs typeface="Courier New" panose="02070309020205020404" pitchFamily="49" charset="0"/>
                </a:rPr>
                <a:t>in</a:t>
              </a:r>
              <a:r>
                <a:rPr lang="en-US" sz="2000" b="1" dirty="0">
                  <a:latin typeface="Courier New" panose="02070309020205020404" pitchFamily="49" charset="0"/>
                  <a:cs typeface="Courier New" panose="02070309020205020404" pitchFamily="49" charset="0"/>
                </a:rPr>
                <a:t> b:</a:t>
              </a:r>
            </a:p>
            <a:p>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tmp_depth</a:t>
              </a:r>
              <a:r>
                <a:rPr lang="en-US" sz="2000" b="1" dirty="0">
                  <a:latin typeface="Courier New" panose="02070309020205020404" pitchFamily="49" charset="0"/>
                  <a:cs typeface="Courier New" panose="02070309020205020404" pitchFamily="49" charset="0"/>
                </a:rPr>
                <a:t>=MAX</a:t>
              </a:r>
            </a:p>
            <a:p>
              <a:r>
                <a:rPr lang="en-US" sz="2000" b="1" dirty="0">
                  <a:solidFill>
                    <a:schemeClr val="accent6">
                      <a:lumMod val="75000"/>
                    </a:schemeClr>
                  </a:solidFill>
                  <a:latin typeface="Courier New" panose="02070309020205020404" pitchFamily="49" charset="0"/>
                  <a:cs typeface="Courier New" panose="02070309020205020404" pitchFamily="49" charset="0"/>
                </a:rPr>
                <a:t>    </a:t>
              </a:r>
              <a:r>
                <a:rPr lang="en-US" sz="2000" b="1" dirty="0">
                  <a:solidFill>
                    <a:srgbClr val="0066FF"/>
                  </a:solidFill>
                  <a:latin typeface="Courier New" panose="02070309020205020404" pitchFamily="49" charset="0"/>
                  <a:cs typeface="Courier New" panose="02070309020205020404" pitchFamily="49" charset="0"/>
                </a:rPr>
                <a:t>for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ngh</a:t>
              </a:r>
              <a:r>
                <a:rPr lang="en-US" sz="2000" b="1" dirty="0">
                  <a:latin typeface="Courier New" panose="02070309020205020404" pitchFamily="49" charset="0"/>
                  <a:cs typeface="Courier New" panose="02070309020205020404" pitchFamily="49" charset="0"/>
                </a:rPr>
                <a:t> </a:t>
              </a:r>
              <a:r>
                <a:rPr lang="en-US" sz="2000" b="1" dirty="0">
                  <a:solidFill>
                    <a:srgbClr val="0066FF"/>
                  </a:solidFill>
                  <a:latin typeface="Courier New" panose="02070309020205020404" pitchFamily="49" charset="0"/>
                  <a:cs typeface="Courier New" panose="02070309020205020404" pitchFamily="49" charset="0"/>
                </a:rPr>
                <a:t>in</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v.ngh</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tmp_depth</a:t>
              </a:r>
              <a:r>
                <a:rPr lang="en-US" sz="2000" b="1" dirty="0">
                  <a:latin typeface="Courier New" panose="02070309020205020404" pitchFamily="49" charset="0"/>
                  <a:cs typeface="Courier New" panose="02070309020205020404" pitchFamily="49" charset="0"/>
                </a:rPr>
                <a:t>=min(</a:t>
              </a:r>
              <a:r>
                <a:rPr lang="en-US" sz="2000" b="1" dirty="0" err="1">
                  <a:latin typeface="Courier New" panose="02070309020205020404" pitchFamily="49" charset="0"/>
                  <a:cs typeface="Courier New" panose="02070309020205020404" pitchFamily="49" charset="0"/>
                </a:rPr>
                <a:t>tmp_depth</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ngh.depth+distance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v,ngh</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v.depth</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tmp_depth</a:t>
              </a:r>
              <a:endParaRPr lang="en-US" sz="2000" b="1" dirty="0">
                <a:latin typeface="Courier New" panose="02070309020205020404" pitchFamily="49" charset="0"/>
                <a:cs typeface="Courier New" panose="02070309020205020404" pitchFamily="49" charset="0"/>
              </a:endParaRPr>
            </a:p>
          </p:txBody>
        </p:sp>
      </p:grpSp>
      <p:grpSp>
        <p:nvGrpSpPr>
          <p:cNvPr id="49" name="组合 48">
            <a:extLst>
              <a:ext uri="{FF2B5EF4-FFF2-40B4-BE49-F238E27FC236}">
                <a16:creationId xmlns:a16="http://schemas.microsoft.com/office/drawing/2014/main" id="{7A665863-598F-4C3A-BCA3-1614ED533D13}"/>
              </a:ext>
            </a:extLst>
          </p:cNvPr>
          <p:cNvGrpSpPr/>
          <p:nvPr/>
        </p:nvGrpSpPr>
        <p:grpSpPr>
          <a:xfrm>
            <a:off x="3606345" y="1422037"/>
            <a:ext cx="4979310" cy="1180427"/>
            <a:chOff x="729340" y="1187825"/>
            <a:chExt cx="4979310" cy="1180427"/>
          </a:xfrm>
        </p:grpSpPr>
        <p:sp>
          <p:nvSpPr>
            <p:cNvPr id="17" name="文本框 16">
              <a:extLst>
                <a:ext uri="{FF2B5EF4-FFF2-40B4-BE49-F238E27FC236}">
                  <a16:creationId xmlns:a16="http://schemas.microsoft.com/office/drawing/2014/main" id="{E23029C8-14A2-4225-BE92-8C27B936CE9A}"/>
                </a:ext>
              </a:extLst>
            </p:cNvPr>
            <p:cNvSpPr txBox="1"/>
            <p:nvPr/>
          </p:nvSpPr>
          <p:spPr>
            <a:xfrm>
              <a:off x="2834110" y="1187825"/>
              <a:ext cx="2127762" cy="400110"/>
            </a:xfrm>
            <a:prstGeom prst="rect">
              <a:avLst/>
            </a:prstGeom>
            <a:solidFill>
              <a:srgbClr val="FF7C80"/>
            </a:solidFill>
          </p:spPr>
          <p:txBody>
            <a:bodyPr wrap="none" rtlCol="0">
              <a:spAutoFit/>
            </a:bodyPr>
            <a:lstStyle/>
            <a:p>
              <a:r>
                <a:rPr lang="en-US" sz="2000" b="1" dirty="0"/>
                <a:t>Until Convergence</a:t>
              </a:r>
            </a:p>
          </p:txBody>
        </p:sp>
        <p:sp>
          <p:nvSpPr>
            <p:cNvPr id="6" name="矩形: 圆角 5">
              <a:extLst>
                <a:ext uri="{FF2B5EF4-FFF2-40B4-BE49-F238E27FC236}">
                  <a16:creationId xmlns:a16="http://schemas.microsoft.com/office/drawing/2014/main" id="{D2CAF3DE-E37B-4060-BE69-3401754F0057}"/>
                </a:ext>
              </a:extLst>
            </p:cNvPr>
            <p:cNvSpPr/>
            <p:nvPr/>
          </p:nvSpPr>
          <p:spPr>
            <a:xfrm>
              <a:off x="729340" y="1865217"/>
              <a:ext cx="1166114" cy="50303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Partition Graph</a:t>
              </a:r>
            </a:p>
          </p:txBody>
        </p:sp>
        <p:sp>
          <p:nvSpPr>
            <p:cNvPr id="7" name="矩形: 圆角 6">
              <a:extLst>
                <a:ext uri="{FF2B5EF4-FFF2-40B4-BE49-F238E27FC236}">
                  <a16:creationId xmlns:a16="http://schemas.microsoft.com/office/drawing/2014/main" id="{D4C5C39F-5C89-44FA-9C2B-C7A984D4A2CA}"/>
                </a:ext>
              </a:extLst>
            </p:cNvPr>
            <p:cNvSpPr/>
            <p:nvPr/>
          </p:nvSpPr>
          <p:spPr>
            <a:xfrm>
              <a:off x="2494186" y="1865217"/>
              <a:ext cx="1166109" cy="50303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Choose Block</a:t>
              </a:r>
            </a:p>
          </p:txBody>
        </p:sp>
        <p:sp>
          <p:nvSpPr>
            <p:cNvPr id="8" name="矩形: 圆角 7">
              <a:extLst>
                <a:ext uri="{FF2B5EF4-FFF2-40B4-BE49-F238E27FC236}">
                  <a16:creationId xmlns:a16="http://schemas.microsoft.com/office/drawing/2014/main" id="{0B583CFA-C11E-4056-9BA5-DAE9600374DF}"/>
                </a:ext>
              </a:extLst>
            </p:cNvPr>
            <p:cNvSpPr/>
            <p:nvPr/>
          </p:nvSpPr>
          <p:spPr>
            <a:xfrm>
              <a:off x="4226376" y="1865217"/>
              <a:ext cx="1166101" cy="50303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Update Block</a:t>
              </a:r>
            </a:p>
          </p:txBody>
        </p:sp>
        <p:cxnSp>
          <p:nvCxnSpPr>
            <p:cNvPr id="9" name="直接箭头连接符 8">
              <a:extLst>
                <a:ext uri="{FF2B5EF4-FFF2-40B4-BE49-F238E27FC236}">
                  <a16:creationId xmlns:a16="http://schemas.microsoft.com/office/drawing/2014/main" id="{9BC8BBD5-FCEC-4D98-8EF8-AEADCA5EABEB}"/>
                </a:ext>
              </a:extLst>
            </p:cNvPr>
            <p:cNvCxnSpPr>
              <a:cxnSpLocks/>
              <a:stCxn id="6" idx="3"/>
              <a:endCxn id="7" idx="1"/>
            </p:cNvCxnSpPr>
            <p:nvPr/>
          </p:nvCxnSpPr>
          <p:spPr>
            <a:xfrm>
              <a:off x="1895454" y="2116735"/>
              <a:ext cx="59873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5178DF8A-E500-4E69-B5D7-36F8F48D7E91}"/>
                </a:ext>
              </a:extLst>
            </p:cNvPr>
            <p:cNvCxnSpPr>
              <a:cxnSpLocks/>
              <a:stCxn id="7" idx="3"/>
              <a:endCxn id="8" idx="1"/>
            </p:cNvCxnSpPr>
            <p:nvPr/>
          </p:nvCxnSpPr>
          <p:spPr>
            <a:xfrm>
              <a:off x="3660295" y="2116735"/>
              <a:ext cx="56608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D0EA5C49-91D8-437A-8FBD-62127580BCFD}"/>
                </a:ext>
              </a:extLst>
            </p:cNvPr>
            <p:cNvCxnSpPr>
              <a:cxnSpLocks/>
              <a:stCxn id="8" idx="3"/>
            </p:cNvCxnSpPr>
            <p:nvPr/>
          </p:nvCxnSpPr>
          <p:spPr>
            <a:xfrm flipV="1">
              <a:off x="5392477" y="2113564"/>
              <a:ext cx="316173" cy="3171"/>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DF6CB708-83EC-44B3-9E7A-3D1DCC4790B7}"/>
                </a:ext>
              </a:extLst>
            </p:cNvPr>
            <p:cNvCxnSpPr>
              <a:cxnSpLocks/>
            </p:cNvCxnSpPr>
            <p:nvPr/>
          </p:nvCxnSpPr>
          <p:spPr>
            <a:xfrm flipV="1">
              <a:off x="5680634" y="1617150"/>
              <a:ext cx="0" cy="525460"/>
            </a:xfrm>
            <a:prstGeom prst="line">
              <a:avLst/>
            </a:prstGeom>
            <a:ln w="57150"/>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0BFD4892-139F-4A12-A677-E9607AFB48DA}"/>
                </a:ext>
              </a:extLst>
            </p:cNvPr>
            <p:cNvCxnSpPr>
              <a:cxnSpLocks/>
            </p:cNvCxnSpPr>
            <p:nvPr/>
          </p:nvCxnSpPr>
          <p:spPr>
            <a:xfrm flipV="1">
              <a:off x="2087332" y="1591276"/>
              <a:ext cx="3621318" cy="6683"/>
            </a:xfrm>
            <a:prstGeom prst="line">
              <a:avLst/>
            </a:prstGeom>
            <a:ln w="57150"/>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4F24A5A6-04A2-464D-A2B0-B3EAB2ACDA4B}"/>
                </a:ext>
              </a:extLst>
            </p:cNvPr>
            <p:cNvCxnSpPr>
              <a:cxnSpLocks/>
            </p:cNvCxnSpPr>
            <p:nvPr/>
          </p:nvCxnSpPr>
          <p:spPr>
            <a:xfrm flipV="1">
              <a:off x="2115903" y="1597959"/>
              <a:ext cx="0" cy="522288"/>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048D5480-D61C-4F7A-B4D1-F8AE749C512E}"/>
                </a:ext>
              </a:extLst>
            </p:cNvPr>
            <p:cNvCxnSpPr>
              <a:cxnSpLocks/>
            </p:cNvCxnSpPr>
            <p:nvPr/>
          </p:nvCxnSpPr>
          <p:spPr>
            <a:xfrm flipH="1">
              <a:off x="3712933" y="1597959"/>
              <a:ext cx="24764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25" name="矩形 24">
            <a:extLst>
              <a:ext uri="{FF2B5EF4-FFF2-40B4-BE49-F238E27FC236}">
                <a16:creationId xmlns:a16="http://schemas.microsoft.com/office/drawing/2014/main" id="{AFA96CD5-4578-494E-9884-F6B273FD49FB}"/>
              </a:ext>
            </a:extLst>
          </p:cNvPr>
          <p:cNvSpPr/>
          <p:nvPr/>
        </p:nvSpPr>
        <p:spPr>
          <a:xfrm>
            <a:off x="729340" y="6354142"/>
            <a:ext cx="6422260" cy="307777"/>
          </a:xfrm>
          <a:prstGeom prst="rect">
            <a:avLst/>
          </a:prstGeom>
        </p:spPr>
        <p:txBody>
          <a:bodyPr wrap="square">
            <a:spAutoFit/>
          </a:bodyPr>
          <a:lstStyle/>
          <a:p>
            <a:r>
              <a:rPr lang="en-US" sz="1400" dirty="0" err="1"/>
              <a:t>GraphABCD</a:t>
            </a:r>
            <a:r>
              <a:rPr lang="en-US" sz="1400" dirty="0"/>
              <a:t>: Scaling Out Graph Analytics with Asynchronous Block Coordinate Descent</a:t>
            </a:r>
          </a:p>
        </p:txBody>
      </p:sp>
      <p:sp>
        <p:nvSpPr>
          <p:cNvPr id="117" name="标题 1">
            <a:extLst>
              <a:ext uri="{FF2B5EF4-FFF2-40B4-BE49-F238E27FC236}">
                <a16:creationId xmlns:a16="http://schemas.microsoft.com/office/drawing/2014/main" id="{28978B8C-C2E2-46FE-AC85-C9CE60E8E560}"/>
              </a:ext>
            </a:extLst>
          </p:cNvPr>
          <p:cNvSpPr txBox="1">
            <a:spLocks/>
          </p:cNvSpPr>
          <p:nvPr/>
        </p:nvSpPr>
        <p:spPr>
          <a:xfrm>
            <a:off x="838200" y="365127"/>
            <a:ext cx="10515600" cy="706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altLang="en-US" sz="4400" b="1" kern="1200">
                <a:solidFill>
                  <a:schemeClr val="tx1"/>
                </a:solidFill>
                <a:latin typeface="+mn-lt"/>
                <a:ea typeface="微软雅黑" panose="020B0503020204020204" pitchFamily="34" charset="-122"/>
                <a:cs typeface="+mn-cs"/>
              </a:defRPr>
            </a:lvl1pPr>
          </a:lstStyle>
          <a:p>
            <a:r>
              <a:rPr lang="en-US" dirty="0"/>
              <a:t>Block Coordinate Descent execution model</a:t>
            </a:r>
          </a:p>
        </p:txBody>
      </p:sp>
    </p:spTree>
    <p:extLst>
      <p:ext uri="{BB962C8B-B14F-4D97-AF65-F5344CB8AC3E}">
        <p14:creationId xmlns:p14="http://schemas.microsoft.com/office/powerpoint/2010/main" val="341944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4D4BC-937C-4A90-A906-C022F97A7C14}"/>
              </a:ext>
            </a:extLst>
          </p:cNvPr>
          <p:cNvSpPr>
            <a:spLocks noGrp="1"/>
          </p:cNvSpPr>
          <p:nvPr>
            <p:ph type="title"/>
          </p:nvPr>
        </p:nvSpPr>
        <p:spPr/>
        <p:txBody>
          <a:bodyPr/>
          <a:lstStyle/>
          <a:p>
            <a:r>
              <a:rPr lang="en-US" dirty="0" err="1"/>
              <a:t>GraphABCD</a:t>
            </a:r>
            <a:r>
              <a:rPr lang="en-US" dirty="0"/>
              <a:t> framework and evaluation</a:t>
            </a:r>
          </a:p>
        </p:txBody>
      </p:sp>
      <p:sp>
        <p:nvSpPr>
          <p:cNvPr id="3" name="内容占位符 2">
            <a:extLst>
              <a:ext uri="{FF2B5EF4-FFF2-40B4-BE49-F238E27FC236}">
                <a16:creationId xmlns:a16="http://schemas.microsoft.com/office/drawing/2014/main" id="{E281B9AE-3862-4289-89C2-310897C5E5E3}"/>
              </a:ext>
            </a:extLst>
          </p:cNvPr>
          <p:cNvSpPr>
            <a:spLocks noGrp="1"/>
          </p:cNvSpPr>
          <p:nvPr>
            <p:ph idx="1"/>
          </p:nvPr>
        </p:nvSpPr>
        <p:spPr>
          <a:xfrm>
            <a:off x="6355690" y="1542700"/>
            <a:ext cx="4979344" cy="4135534"/>
          </a:xfrm>
        </p:spPr>
        <p:txBody>
          <a:bodyPr/>
          <a:lstStyle/>
          <a:p>
            <a:r>
              <a:rPr lang="en-US" dirty="0"/>
              <a:t>Prototyped on Intel HARPv2 CPU+FPGA system</a:t>
            </a:r>
          </a:p>
          <a:p>
            <a:endParaRPr lang="en-US" dirty="0"/>
          </a:p>
          <a:p>
            <a:r>
              <a:rPr lang="en-US" dirty="0"/>
              <a:t>Geo-mean speedup of 2.0x on execution time and 4.8x reduction on number of iterations over </a:t>
            </a:r>
            <a:r>
              <a:rPr lang="en-US" dirty="0" err="1"/>
              <a:t>GraphMat</a:t>
            </a:r>
            <a:endParaRPr lang="en-US" dirty="0"/>
          </a:p>
          <a:p>
            <a:endParaRPr lang="en-US" dirty="0"/>
          </a:p>
        </p:txBody>
      </p:sp>
      <p:sp>
        <p:nvSpPr>
          <p:cNvPr id="6" name="灯片编号占位符 5">
            <a:extLst>
              <a:ext uri="{FF2B5EF4-FFF2-40B4-BE49-F238E27FC236}">
                <a16:creationId xmlns:a16="http://schemas.microsoft.com/office/drawing/2014/main" id="{A0FBD340-8BB7-4D67-816E-600BD5B07ABB}"/>
              </a:ext>
            </a:extLst>
          </p:cNvPr>
          <p:cNvSpPr>
            <a:spLocks noGrp="1"/>
          </p:cNvSpPr>
          <p:nvPr>
            <p:ph type="sldNum" sz="quarter" idx="12"/>
          </p:nvPr>
        </p:nvSpPr>
        <p:spPr/>
        <p:txBody>
          <a:bodyPr/>
          <a:lstStyle/>
          <a:p>
            <a:fld id="{FFCE77C0-C5FA-4ACA-9362-CF6780A99EC0}" type="slidenum">
              <a:rPr lang="en-US" smtClean="0"/>
              <a:t>4</a:t>
            </a:fld>
            <a:endParaRPr lang="en-US"/>
          </a:p>
        </p:txBody>
      </p:sp>
      <p:sp>
        <p:nvSpPr>
          <p:cNvPr id="13" name="矩形 12">
            <a:extLst>
              <a:ext uri="{FF2B5EF4-FFF2-40B4-BE49-F238E27FC236}">
                <a16:creationId xmlns:a16="http://schemas.microsoft.com/office/drawing/2014/main" id="{5D459FDA-A197-45C6-A65A-3E2F73FC8799}"/>
              </a:ext>
            </a:extLst>
          </p:cNvPr>
          <p:cNvSpPr/>
          <p:nvPr/>
        </p:nvSpPr>
        <p:spPr>
          <a:xfrm>
            <a:off x="729340" y="6354142"/>
            <a:ext cx="6422260" cy="307777"/>
          </a:xfrm>
          <a:prstGeom prst="rect">
            <a:avLst/>
          </a:prstGeom>
        </p:spPr>
        <p:txBody>
          <a:bodyPr wrap="square">
            <a:spAutoFit/>
          </a:bodyPr>
          <a:lstStyle/>
          <a:p>
            <a:r>
              <a:rPr lang="en-US" sz="1400" dirty="0" err="1"/>
              <a:t>GraphABCD</a:t>
            </a:r>
            <a:r>
              <a:rPr lang="en-US" sz="1400" dirty="0"/>
              <a:t>: Scaling Out Graph Analytics with Asynchronous Block Coordinate Descent</a:t>
            </a:r>
          </a:p>
        </p:txBody>
      </p:sp>
      <p:grpSp>
        <p:nvGrpSpPr>
          <p:cNvPr id="20" name="组合 19">
            <a:extLst>
              <a:ext uri="{FF2B5EF4-FFF2-40B4-BE49-F238E27FC236}">
                <a16:creationId xmlns:a16="http://schemas.microsoft.com/office/drawing/2014/main" id="{A0EF201E-F55E-4D69-B067-9EC00EC3616D}"/>
              </a:ext>
            </a:extLst>
          </p:cNvPr>
          <p:cNvGrpSpPr/>
          <p:nvPr/>
        </p:nvGrpSpPr>
        <p:grpSpPr>
          <a:xfrm>
            <a:off x="712469" y="1732985"/>
            <a:ext cx="5383531" cy="3042973"/>
            <a:chOff x="977900" y="1857721"/>
            <a:chExt cx="5383531" cy="3042973"/>
          </a:xfrm>
        </p:grpSpPr>
        <p:sp>
          <p:nvSpPr>
            <p:cNvPr id="23" name="矩形: 圆角 22">
              <a:extLst>
                <a:ext uri="{FF2B5EF4-FFF2-40B4-BE49-F238E27FC236}">
                  <a16:creationId xmlns:a16="http://schemas.microsoft.com/office/drawing/2014/main" id="{3D144847-137E-4C84-95FE-46EEA39D5580}"/>
                </a:ext>
              </a:extLst>
            </p:cNvPr>
            <p:cNvSpPr/>
            <p:nvPr/>
          </p:nvSpPr>
          <p:spPr>
            <a:xfrm>
              <a:off x="1367791" y="3898890"/>
              <a:ext cx="3005135" cy="10018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圆角 23">
              <a:extLst>
                <a:ext uri="{FF2B5EF4-FFF2-40B4-BE49-F238E27FC236}">
                  <a16:creationId xmlns:a16="http://schemas.microsoft.com/office/drawing/2014/main" id="{0C531BEA-E135-40B7-BDF0-3EBCBE66FC20}"/>
                </a:ext>
              </a:extLst>
            </p:cNvPr>
            <p:cNvSpPr/>
            <p:nvPr/>
          </p:nvSpPr>
          <p:spPr>
            <a:xfrm>
              <a:off x="1297941" y="3829040"/>
              <a:ext cx="3005135" cy="10018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矩形: 圆角 24">
              <a:extLst>
                <a:ext uri="{FF2B5EF4-FFF2-40B4-BE49-F238E27FC236}">
                  <a16:creationId xmlns:a16="http://schemas.microsoft.com/office/drawing/2014/main" id="{C2482ED3-21FD-44B2-9AE0-ADF5D6C4D3C4}"/>
                </a:ext>
              </a:extLst>
            </p:cNvPr>
            <p:cNvSpPr/>
            <p:nvPr/>
          </p:nvSpPr>
          <p:spPr>
            <a:xfrm>
              <a:off x="1136651" y="2032103"/>
              <a:ext cx="5224780" cy="113451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矩形: 圆角 25">
              <a:extLst>
                <a:ext uri="{FF2B5EF4-FFF2-40B4-BE49-F238E27FC236}">
                  <a16:creationId xmlns:a16="http://schemas.microsoft.com/office/drawing/2014/main" id="{1657EC54-AD37-4DF4-B5AD-0E36E95FB569}"/>
                </a:ext>
              </a:extLst>
            </p:cNvPr>
            <p:cNvSpPr/>
            <p:nvPr/>
          </p:nvSpPr>
          <p:spPr>
            <a:xfrm>
              <a:off x="1060451" y="1962253"/>
              <a:ext cx="5224780" cy="113451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圆角 26">
              <a:extLst>
                <a:ext uri="{FF2B5EF4-FFF2-40B4-BE49-F238E27FC236}">
                  <a16:creationId xmlns:a16="http://schemas.microsoft.com/office/drawing/2014/main" id="{CDBAEB10-BFC9-4A61-9EF6-8B92CE029B5A}"/>
                </a:ext>
              </a:extLst>
            </p:cNvPr>
            <p:cNvSpPr/>
            <p:nvPr/>
          </p:nvSpPr>
          <p:spPr>
            <a:xfrm>
              <a:off x="977901" y="1886053"/>
              <a:ext cx="5224780" cy="113451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矩形: 圆角 27">
              <a:extLst>
                <a:ext uri="{FF2B5EF4-FFF2-40B4-BE49-F238E27FC236}">
                  <a16:creationId xmlns:a16="http://schemas.microsoft.com/office/drawing/2014/main" id="{D9F44B5A-787A-45B6-A2FB-F93D85AF9758}"/>
                </a:ext>
              </a:extLst>
            </p:cNvPr>
            <p:cNvSpPr/>
            <p:nvPr/>
          </p:nvSpPr>
          <p:spPr>
            <a:xfrm>
              <a:off x="1221741" y="3759190"/>
              <a:ext cx="3005135" cy="10018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矩形: 圆角 28">
              <a:extLst>
                <a:ext uri="{FF2B5EF4-FFF2-40B4-BE49-F238E27FC236}">
                  <a16:creationId xmlns:a16="http://schemas.microsoft.com/office/drawing/2014/main" id="{053AC417-5EFA-4E2E-A954-10F4E1E877BC}"/>
                </a:ext>
              </a:extLst>
            </p:cNvPr>
            <p:cNvSpPr/>
            <p:nvPr/>
          </p:nvSpPr>
          <p:spPr>
            <a:xfrm>
              <a:off x="2738784" y="2419044"/>
              <a:ext cx="1166105" cy="50303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Choose Block</a:t>
              </a:r>
            </a:p>
          </p:txBody>
        </p:sp>
        <p:sp>
          <p:nvSpPr>
            <p:cNvPr id="30" name="矩形: 圆角 29">
              <a:extLst>
                <a:ext uri="{FF2B5EF4-FFF2-40B4-BE49-F238E27FC236}">
                  <a16:creationId xmlns:a16="http://schemas.microsoft.com/office/drawing/2014/main" id="{8C1D6F21-7F85-4D7B-8971-973D9D4D8E46}"/>
                </a:ext>
              </a:extLst>
            </p:cNvPr>
            <p:cNvSpPr/>
            <p:nvPr/>
          </p:nvSpPr>
          <p:spPr>
            <a:xfrm>
              <a:off x="1325638" y="3825256"/>
              <a:ext cx="1166099" cy="50303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Gather</a:t>
              </a:r>
            </a:p>
          </p:txBody>
        </p:sp>
        <p:cxnSp>
          <p:nvCxnSpPr>
            <p:cNvPr id="31" name="直接箭头连接符 30">
              <a:extLst>
                <a:ext uri="{FF2B5EF4-FFF2-40B4-BE49-F238E27FC236}">
                  <a16:creationId xmlns:a16="http://schemas.microsoft.com/office/drawing/2014/main" id="{23CDC558-739E-4804-802E-6CCE9726C837}"/>
                </a:ext>
              </a:extLst>
            </p:cNvPr>
            <p:cNvCxnSpPr>
              <a:cxnSpLocks/>
              <a:stCxn id="50" idx="3"/>
              <a:endCxn id="29" idx="1"/>
            </p:cNvCxnSpPr>
            <p:nvPr/>
          </p:nvCxnSpPr>
          <p:spPr>
            <a:xfrm flipV="1">
              <a:off x="2244619" y="2670562"/>
              <a:ext cx="494165"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C5E22DF4-B489-4CB8-9FBE-738AEA411850}"/>
                </a:ext>
              </a:extLst>
            </p:cNvPr>
            <p:cNvCxnSpPr>
              <a:cxnSpLocks/>
              <a:endCxn id="30" idx="1"/>
            </p:cNvCxnSpPr>
            <p:nvPr/>
          </p:nvCxnSpPr>
          <p:spPr>
            <a:xfrm>
              <a:off x="977900" y="4076774"/>
              <a:ext cx="34773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A6698349-8532-4826-B16C-E8E2857F87C9}"/>
                </a:ext>
              </a:extLst>
            </p:cNvPr>
            <p:cNvCxnSpPr>
              <a:cxnSpLocks/>
              <a:stCxn id="49" idx="3"/>
            </p:cNvCxnSpPr>
            <p:nvPr/>
          </p:nvCxnSpPr>
          <p:spPr>
            <a:xfrm>
              <a:off x="5889031" y="2673738"/>
              <a:ext cx="189505"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3A964E92-1FC7-42F3-BF4A-5DA3DE16F7E2}"/>
                </a:ext>
              </a:extLst>
            </p:cNvPr>
            <p:cNvCxnSpPr>
              <a:cxnSpLocks/>
            </p:cNvCxnSpPr>
            <p:nvPr/>
          </p:nvCxnSpPr>
          <p:spPr>
            <a:xfrm flipV="1">
              <a:off x="6101241" y="2235518"/>
              <a:ext cx="0" cy="466766"/>
            </a:xfrm>
            <a:prstGeom prst="line">
              <a:avLst/>
            </a:prstGeom>
            <a:ln w="57150"/>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D8EFF8E8-163B-4593-B0BA-E59982767E62}"/>
                </a:ext>
              </a:extLst>
            </p:cNvPr>
            <p:cNvCxnSpPr>
              <a:cxnSpLocks/>
            </p:cNvCxnSpPr>
            <p:nvPr/>
          </p:nvCxnSpPr>
          <p:spPr>
            <a:xfrm>
              <a:off x="2374580" y="2265731"/>
              <a:ext cx="3752376"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24523D3F-8B04-477E-9F61-2A2540CB796B}"/>
                </a:ext>
              </a:extLst>
            </p:cNvPr>
            <p:cNvCxnSpPr>
              <a:cxnSpLocks/>
            </p:cNvCxnSpPr>
            <p:nvPr/>
          </p:nvCxnSpPr>
          <p:spPr>
            <a:xfrm flipV="1">
              <a:off x="2402154" y="2235518"/>
              <a:ext cx="0" cy="462004"/>
            </a:xfrm>
            <a:prstGeom prst="line">
              <a:avLst/>
            </a:prstGeom>
            <a:ln w="57150"/>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F2DB5CD7-42A1-457C-BE21-7FA237C7579C}"/>
                </a:ext>
              </a:extLst>
            </p:cNvPr>
            <p:cNvCxnSpPr>
              <a:cxnSpLocks/>
            </p:cNvCxnSpPr>
            <p:nvPr/>
          </p:nvCxnSpPr>
          <p:spPr>
            <a:xfrm flipH="1">
              <a:off x="4017104" y="2265727"/>
              <a:ext cx="2701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8" name="文本框 37">
              <a:extLst>
                <a:ext uri="{FF2B5EF4-FFF2-40B4-BE49-F238E27FC236}">
                  <a16:creationId xmlns:a16="http://schemas.microsoft.com/office/drawing/2014/main" id="{D205BB39-F1D2-474B-8E95-DC9AE4E47D04}"/>
                </a:ext>
              </a:extLst>
            </p:cNvPr>
            <p:cNvSpPr txBox="1"/>
            <p:nvPr/>
          </p:nvSpPr>
          <p:spPr>
            <a:xfrm>
              <a:off x="3209208" y="1857721"/>
              <a:ext cx="2127762" cy="400110"/>
            </a:xfrm>
            <a:prstGeom prst="rect">
              <a:avLst/>
            </a:prstGeom>
            <a:noFill/>
          </p:spPr>
          <p:txBody>
            <a:bodyPr wrap="none" rtlCol="0">
              <a:spAutoFit/>
            </a:bodyPr>
            <a:lstStyle/>
            <a:p>
              <a:r>
                <a:rPr lang="en-US" sz="2000" b="1" dirty="0"/>
                <a:t>Until Convergence</a:t>
              </a:r>
            </a:p>
          </p:txBody>
        </p:sp>
        <p:sp>
          <p:nvSpPr>
            <p:cNvPr id="39" name="矩形: 圆角 38">
              <a:extLst>
                <a:ext uri="{FF2B5EF4-FFF2-40B4-BE49-F238E27FC236}">
                  <a16:creationId xmlns:a16="http://schemas.microsoft.com/office/drawing/2014/main" id="{5B7926ED-043C-4F76-9876-8D797177A63D}"/>
                </a:ext>
              </a:extLst>
            </p:cNvPr>
            <p:cNvSpPr/>
            <p:nvPr/>
          </p:nvSpPr>
          <p:spPr>
            <a:xfrm>
              <a:off x="2950816" y="3825257"/>
              <a:ext cx="1166099" cy="503036"/>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Apply</a:t>
              </a:r>
            </a:p>
          </p:txBody>
        </p:sp>
        <p:cxnSp>
          <p:nvCxnSpPr>
            <p:cNvPr id="40" name="直接箭头连接符 39">
              <a:extLst>
                <a:ext uri="{FF2B5EF4-FFF2-40B4-BE49-F238E27FC236}">
                  <a16:creationId xmlns:a16="http://schemas.microsoft.com/office/drawing/2014/main" id="{BB3436DE-40D8-41C7-88D0-F4213704D558}"/>
                </a:ext>
              </a:extLst>
            </p:cNvPr>
            <p:cNvCxnSpPr>
              <a:cxnSpLocks/>
              <a:stCxn id="30" idx="3"/>
              <a:endCxn id="39" idx="1"/>
            </p:cNvCxnSpPr>
            <p:nvPr/>
          </p:nvCxnSpPr>
          <p:spPr>
            <a:xfrm>
              <a:off x="2491737" y="4076774"/>
              <a:ext cx="459079"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a:extLst>
                <a:ext uri="{FF2B5EF4-FFF2-40B4-BE49-F238E27FC236}">
                  <a16:creationId xmlns:a16="http://schemas.microsoft.com/office/drawing/2014/main" id="{237D5963-B6B6-4981-89EA-8C66E9F3AC27}"/>
                </a:ext>
              </a:extLst>
            </p:cNvPr>
            <p:cNvCxnSpPr>
              <a:cxnSpLocks/>
              <a:endCxn id="49" idx="1"/>
            </p:cNvCxnSpPr>
            <p:nvPr/>
          </p:nvCxnSpPr>
          <p:spPr>
            <a:xfrm>
              <a:off x="4398322" y="2673738"/>
              <a:ext cx="32460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80E27AAE-C03A-4C54-A6FE-61A6FADEE61D}"/>
                </a:ext>
              </a:extLst>
            </p:cNvPr>
            <p:cNvCxnSpPr>
              <a:cxnSpLocks/>
            </p:cNvCxnSpPr>
            <p:nvPr/>
          </p:nvCxnSpPr>
          <p:spPr>
            <a:xfrm flipV="1">
              <a:off x="1003884" y="3458872"/>
              <a:ext cx="0" cy="617902"/>
            </a:xfrm>
            <a:prstGeom prst="line">
              <a:avLst/>
            </a:prstGeom>
            <a:ln w="57150"/>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FAB12AD0-3C85-4A1A-BEF1-2B1CD385736C}"/>
                </a:ext>
              </a:extLst>
            </p:cNvPr>
            <p:cNvCxnSpPr>
              <a:cxnSpLocks/>
            </p:cNvCxnSpPr>
            <p:nvPr/>
          </p:nvCxnSpPr>
          <p:spPr>
            <a:xfrm flipH="1">
              <a:off x="977903" y="3458870"/>
              <a:ext cx="3139012"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C55962B1-362C-4238-8237-F09E450037FE}"/>
                </a:ext>
              </a:extLst>
            </p:cNvPr>
            <p:cNvCxnSpPr>
              <a:cxnSpLocks/>
            </p:cNvCxnSpPr>
            <p:nvPr/>
          </p:nvCxnSpPr>
          <p:spPr>
            <a:xfrm flipV="1">
              <a:off x="4092572" y="2643506"/>
              <a:ext cx="0" cy="842962"/>
            </a:xfrm>
            <a:prstGeom prst="line">
              <a:avLst/>
            </a:prstGeom>
            <a:ln w="57150"/>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344EE01D-3464-4D11-8209-C3FD6A8CC11F}"/>
                </a:ext>
              </a:extLst>
            </p:cNvPr>
            <p:cNvCxnSpPr>
              <a:cxnSpLocks/>
              <a:endCxn id="29" idx="3"/>
            </p:cNvCxnSpPr>
            <p:nvPr/>
          </p:nvCxnSpPr>
          <p:spPr>
            <a:xfrm flipH="1">
              <a:off x="3904889" y="2670562"/>
              <a:ext cx="212026"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1B95351D-4ADE-4C17-8FA1-5BA7F1808E21}"/>
                </a:ext>
              </a:extLst>
            </p:cNvPr>
            <p:cNvCxnSpPr>
              <a:cxnSpLocks/>
            </p:cNvCxnSpPr>
            <p:nvPr/>
          </p:nvCxnSpPr>
          <p:spPr>
            <a:xfrm flipV="1">
              <a:off x="4398322" y="2643506"/>
              <a:ext cx="0" cy="1458669"/>
            </a:xfrm>
            <a:prstGeom prst="line">
              <a:avLst/>
            </a:prstGeom>
            <a:ln w="57150"/>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14870EE6-2EB2-4B24-BE86-53B94C36665B}"/>
                </a:ext>
              </a:extLst>
            </p:cNvPr>
            <p:cNvCxnSpPr>
              <a:cxnSpLocks/>
              <a:endCxn id="39" idx="3"/>
            </p:cNvCxnSpPr>
            <p:nvPr/>
          </p:nvCxnSpPr>
          <p:spPr>
            <a:xfrm flipH="1">
              <a:off x="4116915" y="4076774"/>
              <a:ext cx="309829" cy="1"/>
            </a:xfrm>
            <a:prstGeom prst="line">
              <a:avLst/>
            </a:prstGeom>
            <a:ln w="57150"/>
          </p:spPr>
          <p:style>
            <a:lnRef idx="1">
              <a:schemeClr val="dk1"/>
            </a:lnRef>
            <a:fillRef idx="0">
              <a:schemeClr val="dk1"/>
            </a:fillRef>
            <a:effectRef idx="0">
              <a:schemeClr val="dk1"/>
            </a:effectRef>
            <a:fontRef idx="minor">
              <a:schemeClr val="tx1"/>
            </a:fontRef>
          </p:style>
        </p:cxnSp>
        <p:sp>
          <p:nvSpPr>
            <p:cNvPr id="48" name="文本框 47">
              <a:extLst>
                <a:ext uri="{FF2B5EF4-FFF2-40B4-BE49-F238E27FC236}">
                  <a16:creationId xmlns:a16="http://schemas.microsoft.com/office/drawing/2014/main" id="{CB1B63C1-A589-449F-814F-2B7324545426}"/>
                </a:ext>
              </a:extLst>
            </p:cNvPr>
            <p:cNvSpPr txBox="1"/>
            <p:nvPr/>
          </p:nvSpPr>
          <p:spPr>
            <a:xfrm>
              <a:off x="2392235" y="4228267"/>
              <a:ext cx="654346" cy="646331"/>
            </a:xfrm>
            <a:prstGeom prst="rect">
              <a:avLst/>
            </a:prstGeom>
            <a:noFill/>
          </p:spPr>
          <p:txBody>
            <a:bodyPr wrap="none" rtlCol="0">
              <a:spAutoFit/>
            </a:bodyPr>
            <a:lstStyle/>
            <a:p>
              <a:r>
                <a:rPr lang="en-US" sz="3600" b="1" dirty="0"/>
                <a:t>PE</a:t>
              </a:r>
            </a:p>
          </p:txBody>
        </p:sp>
        <p:sp>
          <p:nvSpPr>
            <p:cNvPr id="49" name="矩形: 圆角 48">
              <a:extLst>
                <a:ext uri="{FF2B5EF4-FFF2-40B4-BE49-F238E27FC236}">
                  <a16:creationId xmlns:a16="http://schemas.microsoft.com/office/drawing/2014/main" id="{637C0CDE-6347-48D0-97A0-7194EA8E5E5C}"/>
                </a:ext>
              </a:extLst>
            </p:cNvPr>
            <p:cNvSpPr/>
            <p:nvPr/>
          </p:nvSpPr>
          <p:spPr>
            <a:xfrm>
              <a:off x="4722931" y="2422220"/>
              <a:ext cx="1166100" cy="503036"/>
            </a:xfrm>
            <a:prstGeom prst="roundRect">
              <a:avLst/>
            </a:prstGeom>
            <a:solidFill>
              <a:srgbClr val="C39A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Scatter</a:t>
              </a:r>
            </a:p>
          </p:txBody>
        </p:sp>
        <p:sp>
          <p:nvSpPr>
            <p:cNvPr id="50" name="矩形: 圆角 49">
              <a:extLst>
                <a:ext uri="{FF2B5EF4-FFF2-40B4-BE49-F238E27FC236}">
                  <a16:creationId xmlns:a16="http://schemas.microsoft.com/office/drawing/2014/main" id="{611D6CE9-25AA-4C68-B71E-DBB3E6948BD1}"/>
                </a:ext>
              </a:extLst>
            </p:cNvPr>
            <p:cNvSpPr/>
            <p:nvPr/>
          </p:nvSpPr>
          <p:spPr>
            <a:xfrm>
              <a:off x="1078505" y="2419045"/>
              <a:ext cx="1166114" cy="50303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Partition Graph</a:t>
              </a:r>
            </a:p>
          </p:txBody>
        </p:sp>
      </p:grpSp>
      <p:sp>
        <p:nvSpPr>
          <p:cNvPr id="21" name="文本框 20">
            <a:extLst>
              <a:ext uri="{FF2B5EF4-FFF2-40B4-BE49-F238E27FC236}">
                <a16:creationId xmlns:a16="http://schemas.microsoft.com/office/drawing/2014/main" id="{7C740FD0-8FAF-4F9B-A8BF-DDCA6198A59D}"/>
              </a:ext>
            </a:extLst>
          </p:cNvPr>
          <p:cNvSpPr txBox="1"/>
          <p:nvPr/>
        </p:nvSpPr>
        <p:spPr>
          <a:xfrm>
            <a:off x="2880667" y="1225199"/>
            <a:ext cx="888385" cy="584775"/>
          </a:xfrm>
          <a:prstGeom prst="rect">
            <a:avLst/>
          </a:prstGeom>
          <a:noFill/>
        </p:spPr>
        <p:txBody>
          <a:bodyPr wrap="none" rtlCol="0">
            <a:spAutoFit/>
          </a:bodyPr>
          <a:lstStyle/>
          <a:p>
            <a:r>
              <a:rPr lang="en-US" sz="3200" b="1" dirty="0"/>
              <a:t>CPU</a:t>
            </a:r>
          </a:p>
        </p:txBody>
      </p:sp>
      <p:cxnSp>
        <p:nvCxnSpPr>
          <p:cNvPr id="51" name="直接箭头连接符 50">
            <a:extLst>
              <a:ext uri="{FF2B5EF4-FFF2-40B4-BE49-F238E27FC236}">
                <a16:creationId xmlns:a16="http://schemas.microsoft.com/office/drawing/2014/main" id="{D9C218E5-7C75-449C-8D02-1B03944D0CFA}"/>
              </a:ext>
            </a:extLst>
          </p:cNvPr>
          <p:cNvCxnSpPr/>
          <p:nvPr/>
        </p:nvCxnSpPr>
        <p:spPr>
          <a:xfrm flipH="1">
            <a:off x="871220" y="4103531"/>
            <a:ext cx="703580" cy="147176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80405CEF-C8D6-43BD-B25B-89C85CCE93C9}"/>
              </a:ext>
            </a:extLst>
          </p:cNvPr>
          <p:cNvSpPr txBox="1"/>
          <p:nvPr/>
        </p:nvSpPr>
        <p:spPr>
          <a:xfrm>
            <a:off x="-33298" y="5550734"/>
            <a:ext cx="2187009" cy="707886"/>
          </a:xfrm>
          <a:prstGeom prst="rect">
            <a:avLst/>
          </a:prstGeom>
          <a:noFill/>
        </p:spPr>
        <p:txBody>
          <a:bodyPr wrap="none" rtlCol="0">
            <a:spAutoFit/>
          </a:bodyPr>
          <a:lstStyle/>
          <a:p>
            <a:r>
              <a:rPr lang="en-US" sz="2000" b="1" dirty="0">
                <a:solidFill>
                  <a:srgbClr val="FF0000"/>
                </a:solidFill>
              </a:rPr>
              <a:t>Compute Intensive</a:t>
            </a:r>
          </a:p>
          <a:p>
            <a:r>
              <a:rPr lang="en-US" sz="2000" b="1" dirty="0">
                <a:solidFill>
                  <a:srgbClr val="FF0000"/>
                </a:solidFill>
              </a:rPr>
              <a:t>Sequential Access</a:t>
            </a:r>
          </a:p>
        </p:txBody>
      </p:sp>
      <p:cxnSp>
        <p:nvCxnSpPr>
          <p:cNvPr id="52" name="直接箭头连接符 51">
            <a:extLst>
              <a:ext uri="{FF2B5EF4-FFF2-40B4-BE49-F238E27FC236}">
                <a16:creationId xmlns:a16="http://schemas.microsoft.com/office/drawing/2014/main" id="{8A279DF6-AF02-4919-8F5A-67A24A6C98C6}"/>
              </a:ext>
            </a:extLst>
          </p:cNvPr>
          <p:cNvCxnSpPr>
            <a:cxnSpLocks/>
          </p:cNvCxnSpPr>
          <p:nvPr/>
        </p:nvCxnSpPr>
        <p:spPr>
          <a:xfrm flipH="1">
            <a:off x="1102360" y="4126391"/>
            <a:ext cx="2136141" cy="14489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946060A5-E5B9-4D49-A162-7B6D2139D02E}"/>
              </a:ext>
            </a:extLst>
          </p:cNvPr>
          <p:cNvSpPr txBox="1"/>
          <p:nvPr/>
        </p:nvSpPr>
        <p:spPr>
          <a:xfrm>
            <a:off x="1407612" y="4775958"/>
            <a:ext cx="2131481" cy="584775"/>
          </a:xfrm>
          <a:prstGeom prst="rect">
            <a:avLst/>
          </a:prstGeom>
          <a:noFill/>
        </p:spPr>
        <p:txBody>
          <a:bodyPr wrap="none" rtlCol="0">
            <a:spAutoFit/>
          </a:bodyPr>
          <a:lstStyle/>
          <a:p>
            <a:r>
              <a:rPr lang="en-US" sz="3200" b="1" dirty="0"/>
              <a:t>Accelerator</a:t>
            </a:r>
          </a:p>
        </p:txBody>
      </p:sp>
      <p:cxnSp>
        <p:nvCxnSpPr>
          <p:cNvPr id="57" name="直接箭头连接符 56">
            <a:extLst>
              <a:ext uri="{FF2B5EF4-FFF2-40B4-BE49-F238E27FC236}">
                <a16:creationId xmlns:a16="http://schemas.microsoft.com/office/drawing/2014/main" id="{4BA039F9-C7F7-4D8C-A246-7B3CDC4B41D9}"/>
              </a:ext>
            </a:extLst>
          </p:cNvPr>
          <p:cNvCxnSpPr>
            <a:cxnSpLocks/>
          </p:cNvCxnSpPr>
          <p:nvPr/>
        </p:nvCxnSpPr>
        <p:spPr>
          <a:xfrm>
            <a:off x="3086899" y="2779712"/>
            <a:ext cx="2165296" cy="13238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14BE7CBD-196D-4ACD-ABC6-84754551D681}"/>
              </a:ext>
            </a:extLst>
          </p:cNvPr>
          <p:cNvCxnSpPr>
            <a:cxnSpLocks/>
          </p:cNvCxnSpPr>
          <p:nvPr/>
        </p:nvCxnSpPr>
        <p:spPr>
          <a:xfrm>
            <a:off x="5040550" y="2684190"/>
            <a:ext cx="583050" cy="14193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28EE86F6-B31E-4800-91F4-33F7851FDB94}"/>
              </a:ext>
            </a:extLst>
          </p:cNvPr>
          <p:cNvSpPr txBox="1"/>
          <p:nvPr/>
        </p:nvSpPr>
        <p:spPr>
          <a:xfrm>
            <a:off x="4379885" y="4041976"/>
            <a:ext cx="2000291" cy="707886"/>
          </a:xfrm>
          <a:prstGeom prst="rect">
            <a:avLst/>
          </a:prstGeom>
          <a:noFill/>
        </p:spPr>
        <p:txBody>
          <a:bodyPr wrap="none" rtlCol="0">
            <a:spAutoFit/>
          </a:bodyPr>
          <a:lstStyle/>
          <a:p>
            <a:r>
              <a:rPr lang="en-US" sz="2000" b="1" dirty="0">
                <a:solidFill>
                  <a:srgbClr val="008000"/>
                </a:solidFill>
              </a:rPr>
              <a:t>Control Intensive</a:t>
            </a:r>
          </a:p>
          <a:p>
            <a:r>
              <a:rPr lang="en-US" sz="2000" b="1" dirty="0">
                <a:solidFill>
                  <a:srgbClr val="008000"/>
                </a:solidFill>
              </a:rPr>
              <a:t>Random Access</a:t>
            </a:r>
          </a:p>
        </p:txBody>
      </p:sp>
    </p:spTree>
    <p:extLst>
      <p:ext uri="{BB962C8B-B14F-4D97-AF65-F5344CB8AC3E}">
        <p14:creationId xmlns:p14="http://schemas.microsoft.com/office/powerpoint/2010/main" val="347922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4" grpId="0"/>
    </p:bldLst>
  </p:timing>
</p:sld>
</file>

<file path=ppt/theme/theme1.xml><?xml version="1.0" encoding="utf-8"?>
<a:theme xmlns:a="http://schemas.openxmlformats.org/drawingml/2006/main" name="Office 主题">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noAutofit/>
      </a:bodyPr>
      <a:lstStyle>
        <a:defPPr algn="ctr">
          <a:defRPr sz="2400" b="1" dirty="0" smtClean="0"/>
        </a:defPPr>
      </a:lstStyle>
    </a:txDef>
  </a:objectDefaults>
  <a:extraClrSchemeLst/>
  <a:extLst>
    <a:ext uri="{05A4C25C-085E-4340-85A3-A5531E510DB2}">
      <thm15:themeFamily xmlns:thm15="http://schemas.microsoft.com/office/thememl/2012/main" name="新建 Microsoft PowerPoint 演示文稿.pptx" id="{A451D6FD-881F-4072-9A0F-DF5E1A9BA4E2}" vid="{D49D30AA-2F63-429A-AFFF-86001F43A4E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17130</TotalTime>
  <Words>1007</Words>
  <Application>Microsoft Office PowerPoint</Application>
  <PresentationFormat>宽屏</PresentationFormat>
  <Paragraphs>115</Paragraphs>
  <Slides>4</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华文隶书</vt:lpstr>
      <vt:lpstr>Arial</vt:lpstr>
      <vt:lpstr>Calibri</vt:lpstr>
      <vt:lpstr>Courier New</vt:lpstr>
      <vt:lpstr>Office 主题</vt:lpstr>
      <vt:lpstr>Motivation</vt:lpstr>
      <vt:lpstr>Solution: BCD execution model</vt:lpstr>
      <vt:lpstr>PowerPoint 演示文稿</vt:lpstr>
      <vt:lpstr>GraphABCD framework and 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Yifan</dc:creator>
  <cp:lastModifiedBy>Yang Yifan</cp:lastModifiedBy>
  <cp:revision>1030</cp:revision>
  <dcterms:created xsi:type="dcterms:W3CDTF">2020-05-02T14:51:26Z</dcterms:created>
  <dcterms:modified xsi:type="dcterms:W3CDTF">2020-05-27T20:01:56Z</dcterms:modified>
</cp:coreProperties>
</file>