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7"/>
  </p:notesMasterIdLst>
  <p:sldIdLst>
    <p:sldId id="256" r:id="rId2"/>
    <p:sldId id="257" r:id="rId3"/>
    <p:sldId id="279" r:id="rId4"/>
    <p:sldId id="280" r:id="rId5"/>
    <p:sldId id="273" r:id="rId6"/>
    <p:sldId id="258" r:id="rId7"/>
    <p:sldId id="259" r:id="rId8"/>
    <p:sldId id="260" r:id="rId9"/>
    <p:sldId id="295" r:id="rId10"/>
    <p:sldId id="281" r:id="rId11"/>
    <p:sldId id="296" r:id="rId12"/>
    <p:sldId id="274" r:id="rId13"/>
    <p:sldId id="275" r:id="rId14"/>
    <p:sldId id="287" r:id="rId15"/>
    <p:sldId id="286" r:id="rId16"/>
    <p:sldId id="293" r:id="rId17"/>
    <p:sldId id="276" r:id="rId18"/>
    <p:sldId id="277" r:id="rId19"/>
    <p:sldId id="278" r:id="rId20"/>
    <p:sldId id="282" r:id="rId21"/>
    <p:sldId id="291" r:id="rId22"/>
    <p:sldId id="266" r:id="rId23"/>
    <p:sldId id="263" r:id="rId24"/>
    <p:sldId id="289" r:id="rId25"/>
    <p:sldId id="292" r:id="rId26"/>
    <p:sldId id="290" r:id="rId27"/>
    <p:sldId id="265" r:id="rId28"/>
    <p:sldId id="283" r:id="rId29"/>
    <p:sldId id="270" r:id="rId30"/>
    <p:sldId id="267" r:id="rId31"/>
    <p:sldId id="268" r:id="rId32"/>
    <p:sldId id="269" r:id="rId33"/>
    <p:sldId id="271" r:id="rId34"/>
    <p:sldId id="284" r:id="rId35"/>
    <p:sldId id="272"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58BE"/>
    <a:srgbClr val="92278F"/>
    <a:srgbClr val="339966"/>
    <a:srgbClr val="FF7C80"/>
    <a:srgbClr val="8FC9F4"/>
    <a:srgbClr val="C39AE5"/>
    <a:srgbClr val="008000"/>
    <a:srgbClr val="FF6986"/>
    <a:srgbClr val="A50021"/>
    <a:srgbClr val="7150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68096" autoAdjust="0"/>
  </p:normalViewPr>
  <p:slideViewPr>
    <p:cSldViewPr snapToGrid="0">
      <p:cViewPr varScale="1">
        <p:scale>
          <a:sx n="58" d="100"/>
          <a:sy n="58" d="100"/>
        </p:scale>
        <p:origin x="160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061382922324166"/>
          <c:y val="6.9276347345472084E-2"/>
          <c:w val="0.50652133049234427"/>
          <c:h val="0.65417194563716929"/>
        </c:manualLayout>
      </c:layout>
      <c:lineChart>
        <c:grouping val="standard"/>
        <c:varyColors val="0"/>
        <c:ser>
          <c:idx val="0"/>
          <c:order val="0"/>
          <c:tx>
            <c:strRef>
              <c:f>Sheet1!$B$1</c:f>
              <c:strCache>
                <c:ptCount val="1"/>
                <c:pt idx="0">
                  <c:v>系列 1</c:v>
                </c:pt>
              </c:strCache>
            </c:strRef>
          </c:tx>
          <c:spPr>
            <a:ln w="38100" cap="rnd">
              <a:solidFill>
                <a:schemeClr val="accent1"/>
              </a:solidFill>
              <a:round/>
            </a:ln>
            <a:effectLst/>
          </c:spPr>
          <c:marker>
            <c:symbol val="circle"/>
            <c:size val="5"/>
            <c:spPr>
              <a:solidFill>
                <a:schemeClr val="accent1"/>
              </a:solidFill>
              <a:ln w="47625">
                <a:solidFill>
                  <a:schemeClr val="accent1"/>
                </a:solidFill>
              </a:ln>
              <a:effectLst/>
            </c:spPr>
          </c:marker>
          <c:cat>
            <c:numRef>
              <c:f>Sheet1!$A$2:$A$6</c:f>
              <c:numCache>
                <c:formatCode>General</c:formatCode>
                <c:ptCount val="5"/>
                <c:pt idx="0">
                  <c:v>0</c:v>
                </c:pt>
                <c:pt idx="1">
                  <c:v>1</c:v>
                </c:pt>
                <c:pt idx="2">
                  <c:v>2</c:v>
                </c:pt>
                <c:pt idx="3">
                  <c:v>3</c:v>
                </c:pt>
                <c:pt idx="4">
                  <c:v>4</c:v>
                </c:pt>
              </c:numCache>
            </c:numRef>
          </c:cat>
          <c:val>
            <c:numRef>
              <c:f>Sheet1!$B$2:$B$6</c:f>
              <c:numCache>
                <c:formatCode>General</c:formatCode>
                <c:ptCount val="5"/>
                <c:pt idx="0">
                  <c:v>5</c:v>
                </c:pt>
                <c:pt idx="1">
                  <c:v>3</c:v>
                </c:pt>
                <c:pt idx="2">
                  <c:v>2</c:v>
                </c:pt>
                <c:pt idx="3">
                  <c:v>1</c:v>
                </c:pt>
                <c:pt idx="4">
                  <c:v>0</c:v>
                </c:pt>
              </c:numCache>
            </c:numRef>
          </c:val>
          <c:smooth val="0"/>
          <c:extLst>
            <c:ext xmlns:c16="http://schemas.microsoft.com/office/drawing/2014/chart" uri="{C3380CC4-5D6E-409C-BE32-E72D297353CC}">
              <c16:uniqueId val="{00000000-A69D-4F91-8042-80AB0CC7FB3C}"/>
            </c:ext>
          </c:extLst>
        </c:ser>
        <c:dLbls>
          <c:showLegendKey val="0"/>
          <c:showVal val="0"/>
          <c:showCatName val="0"/>
          <c:showSerName val="0"/>
          <c:showPercent val="0"/>
          <c:showBubbleSize val="0"/>
        </c:dLbls>
        <c:marker val="1"/>
        <c:smooth val="0"/>
        <c:axId val="402713055"/>
        <c:axId val="1353219215"/>
      </c:lineChart>
      <c:catAx>
        <c:axId val="402713055"/>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sz="2400" b="1" dirty="0"/>
                  <a:t>iterations</a:t>
                </a:r>
                <a:endParaRPr lang="zh-CN" altLang="en-US" sz="2400" b="1" dirty="0"/>
              </a:p>
            </c:rich>
          </c:tx>
          <c:layout>
            <c:manualLayout>
              <c:xMode val="edge"/>
              <c:yMode val="edge"/>
              <c:x val="0.73862338097955604"/>
              <c:y val="0.72481447413815214"/>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353219215"/>
        <c:crosses val="autoZero"/>
        <c:auto val="1"/>
        <c:lblAlgn val="ctr"/>
        <c:lblOffset val="100"/>
        <c:noMultiLvlLbl val="0"/>
      </c:catAx>
      <c:valAx>
        <c:axId val="1353219215"/>
        <c:scaling>
          <c:orientation val="minMax"/>
          <c:max val="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sz="2000" b="1" dirty="0" err="1"/>
                  <a:t>Unconverged</a:t>
                </a:r>
                <a:r>
                  <a:rPr lang="en-US" altLang="zh-CN" sz="2000" b="1" dirty="0"/>
                  <a:t> Vertices</a:t>
                </a:r>
                <a:endParaRPr lang="zh-CN" altLang="en-US" sz="2000" b="1" dirty="0"/>
              </a:p>
            </c:rich>
          </c:tx>
          <c:layout>
            <c:manualLayout>
              <c:xMode val="edge"/>
              <c:yMode val="edge"/>
              <c:x val="3.2696361980723156E-2"/>
              <c:y val="0.1086649057213626"/>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402713055"/>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061382922324166"/>
          <c:y val="6.9276347345472084E-2"/>
          <c:w val="0.50652133049234427"/>
          <c:h val="0.65417194563716929"/>
        </c:manualLayout>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Sheet1!$A$2:$A$6</c:f>
              <c:numCache>
                <c:formatCode>General</c:formatCode>
                <c:ptCount val="5"/>
                <c:pt idx="0">
                  <c:v>0</c:v>
                </c:pt>
                <c:pt idx="1">
                  <c:v>1</c:v>
                </c:pt>
                <c:pt idx="2">
                  <c:v>2</c:v>
                </c:pt>
                <c:pt idx="3">
                  <c:v>3</c:v>
                </c:pt>
                <c:pt idx="4">
                  <c:v>4</c:v>
                </c:pt>
              </c:numCache>
            </c:numRef>
          </c:cat>
          <c:val>
            <c:numRef>
              <c:f>Sheet1!$B$2:$B$6</c:f>
              <c:numCache>
                <c:formatCode>General</c:formatCode>
                <c:ptCount val="5"/>
                <c:pt idx="0">
                  <c:v>5</c:v>
                </c:pt>
                <c:pt idx="1">
                  <c:v>3</c:v>
                </c:pt>
                <c:pt idx="2">
                  <c:v>2</c:v>
                </c:pt>
                <c:pt idx="3">
                  <c:v>1</c:v>
                </c:pt>
                <c:pt idx="4">
                  <c:v>0</c:v>
                </c:pt>
              </c:numCache>
            </c:numRef>
          </c:val>
          <c:smooth val="0"/>
          <c:extLst>
            <c:ext xmlns:c16="http://schemas.microsoft.com/office/drawing/2014/chart" uri="{C3380CC4-5D6E-409C-BE32-E72D297353CC}">
              <c16:uniqueId val="{00000000-F14D-4B4A-8CC7-5FD7464429F7}"/>
            </c:ext>
          </c:extLst>
        </c:ser>
        <c:dLbls>
          <c:showLegendKey val="0"/>
          <c:showVal val="0"/>
          <c:showCatName val="0"/>
          <c:showSerName val="0"/>
          <c:showPercent val="0"/>
          <c:showBubbleSize val="0"/>
        </c:dLbls>
        <c:marker val="1"/>
        <c:smooth val="0"/>
        <c:axId val="402713055"/>
        <c:axId val="1353219215"/>
      </c:lineChart>
      <c:catAx>
        <c:axId val="402713055"/>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sz="2000" b="1" dirty="0"/>
                  <a:t>iterations</a:t>
                </a:r>
                <a:endParaRPr lang="zh-CN" altLang="en-US" sz="2000" b="1" dirty="0"/>
              </a:p>
            </c:rich>
          </c:tx>
          <c:layout>
            <c:manualLayout>
              <c:xMode val="edge"/>
              <c:yMode val="edge"/>
              <c:x val="0.73862338097955604"/>
              <c:y val="0.72481447413815214"/>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53219215"/>
        <c:crosses val="autoZero"/>
        <c:auto val="1"/>
        <c:lblAlgn val="ctr"/>
        <c:lblOffset val="100"/>
        <c:noMultiLvlLbl val="0"/>
      </c:catAx>
      <c:valAx>
        <c:axId val="1353219215"/>
        <c:scaling>
          <c:orientation val="minMax"/>
          <c:max val="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sz="1800" b="1" dirty="0" err="1"/>
                  <a:t>Unconverged</a:t>
                </a:r>
                <a:r>
                  <a:rPr lang="en-US" altLang="zh-CN" sz="1800" b="1" dirty="0"/>
                  <a:t> Vertices</a:t>
                </a:r>
                <a:endParaRPr lang="zh-CN" altLang="en-US" sz="1800" b="1" dirty="0"/>
              </a:p>
            </c:rich>
          </c:tx>
          <c:layout>
            <c:manualLayout>
              <c:xMode val="edge"/>
              <c:yMode val="edge"/>
              <c:x val="3.2696361980723156E-2"/>
              <c:y val="0.1086649057213626"/>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2713055"/>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4AB8E-CFDB-4450-A6AB-B1B07EBBCA6D}" type="datetimeFigureOut">
              <a:rPr lang="en-US" smtClean="0"/>
              <a:t>5/19/2020</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69560-1F7E-407F-ABB7-B99B9FBEE5D8}" type="slidenum">
              <a:rPr lang="en-US" smtClean="0"/>
              <a:t>‹#›</a:t>
            </a:fld>
            <a:endParaRPr lang="en-US"/>
          </a:p>
        </p:txBody>
      </p:sp>
    </p:spTree>
    <p:extLst>
      <p:ext uri="{BB962C8B-B14F-4D97-AF65-F5344CB8AC3E}">
        <p14:creationId xmlns:p14="http://schemas.microsoft.com/office/powerpoint/2010/main" val="2621965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Hi, my name is Yifan Yang. I’m going to present our paper </a:t>
            </a:r>
            <a:r>
              <a:rPr lang="en-US" sz="1200" dirty="0" err="1"/>
              <a:t>GraphABCD</a:t>
            </a:r>
            <a:r>
              <a:rPr lang="en-US" sz="1200" dirty="0"/>
              <a:t>: Scaling Out Graph Analytics with Asynchronous Block Coordinate Descent.</a:t>
            </a:r>
            <a:endParaRPr lang="en-US" dirty="0"/>
          </a:p>
        </p:txBody>
      </p:sp>
      <p:sp>
        <p:nvSpPr>
          <p:cNvPr id="4" name="灯片编号占位符 3"/>
          <p:cNvSpPr>
            <a:spLocks noGrp="1"/>
          </p:cNvSpPr>
          <p:nvPr>
            <p:ph type="sldNum" sz="quarter" idx="5"/>
          </p:nvPr>
        </p:nvSpPr>
        <p:spPr/>
        <p:txBody>
          <a:bodyPr/>
          <a:lstStyle/>
          <a:p>
            <a:fld id="{D4369560-1F7E-407F-ABB7-B99B9FBEE5D8}" type="slidenum">
              <a:rPr lang="en-US" smtClean="0"/>
              <a:t>1</a:t>
            </a:fld>
            <a:endParaRPr lang="en-US"/>
          </a:p>
        </p:txBody>
      </p:sp>
    </p:spTree>
    <p:extLst>
      <p:ext uri="{BB962C8B-B14F-4D97-AF65-F5344CB8AC3E}">
        <p14:creationId xmlns:p14="http://schemas.microsoft.com/office/powerpoint/2010/main" val="3987204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BCD is an execution model for optimization algorithm.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optimization algorithm aims to find vector </a:t>
            </a:r>
            <a:r>
              <a:rPr lang="en-US" b="1" dirty="0"/>
              <a:t>x </a:t>
            </a:r>
            <a:r>
              <a:rPr lang="en-US" dirty="0"/>
              <a:t>to minimize objective function </a:t>
            </a:r>
            <a:r>
              <a:rPr lang="en-US" i="1" dirty="0"/>
              <a:t>F</a:t>
            </a:r>
            <a:r>
              <a:rPr lang="en-US" dirty="0"/>
              <a:t>(</a:t>
            </a:r>
            <a:r>
              <a:rPr lang="en-US" b="1" dirty="0"/>
              <a:t>x</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[click] </a:t>
            </a:r>
            <a:r>
              <a:rPr lang="en-US" dirty="0"/>
              <a:t>The BCD execution model iteratively updates the vector x until F(x) converges to its minimum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Specifically, </a:t>
            </a:r>
            <a:r>
              <a:rPr lang="en-US" b="1" dirty="0"/>
              <a:t>[click] </a:t>
            </a:r>
            <a:r>
              <a:rPr lang="en-US" dirty="0"/>
              <a:t>the BCD model first partitions the vector x </a:t>
            </a:r>
            <a:r>
              <a:rPr lang="en-US" b="1" dirty="0"/>
              <a:t>[click]</a:t>
            </a:r>
            <a:r>
              <a:rPr lang="en-US" dirty="0"/>
              <a:t> into multiple blocks.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[click] </a:t>
            </a:r>
            <a:r>
              <a:rPr lang="en-US" dirty="0"/>
              <a:t>During every iteration, a specific block </a:t>
            </a:r>
            <a:r>
              <a:rPr lang="en-US" b="1" dirty="0"/>
              <a:t>[click] </a:t>
            </a:r>
            <a:r>
              <a:rPr lang="en-US" dirty="0"/>
              <a:t>is chosen.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[click] </a:t>
            </a:r>
            <a:r>
              <a:rPr lang="en-US" dirty="0"/>
              <a:t>The elements in the selected block are updated according to </a:t>
            </a:r>
            <a:r>
              <a:rPr lang="en-US" b="1" dirty="0"/>
              <a:t>[click] </a:t>
            </a:r>
            <a:r>
              <a:rPr lang="en-US" dirty="0"/>
              <a:t>an update function and elements in all of the other block remain unchanged.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algorithm terminates until elements in every block will not be updated anymore.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Therefore, BCD updates the vector x one block at a time until the objective function reaches it minimal point.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Slower animation</a:t>
            </a:r>
          </a:p>
        </p:txBody>
      </p:sp>
      <p:sp>
        <p:nvSpPr>
          <p:cNvPr id="4" name="灯片编号占位符 3"/>
          <p:cNvSpPr>
            <a:spLocks noGrp="1"/>
          </p:cNvSpPr>
          <p:nvPr>
            <p:ph type="sldNum" sz="quarter" idx="5"/>
          </p:nvPr>
        </p:nvSpPr>
        <p:spPr/>
        <p:txBody>
          <a:bodyPr/>
          <a:lstStyle/>
          <a:p>
            <a:fld id="{D4369560-1F7E-407F-ABB7-B99B9FBEE5D8}" type="slidenum">
              <a:rPr lang="en-US" smtClean="0"/>
              <a:t>12</a:t>
            </a:fld>
            <a:endParaRPr lang="en-US"/>
          </a:p>
        </p:txBody>
      </p:sp>
    </p:spTree>
    <p:extLst>
      <p:ext uri="{BB962C8B-B14F-4D97-AF65-F5344CB8AC3E}">
        <p14:creationId xmlns:p14="http://schemas.microsoft.com/office/powerpoint/2010/main" val="1779523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 will now introduce the way to port BCD execution model from the field of optimization to graph analytics.</a:t>
            </a:r>
          </a:p>
          <a:p>
            <a:r>
              <a:rPr lang="en-US" b="1" dirty="0"/>
              <a:t>[click] </a:t>
            </a:r>
            <a:r>
              <a:rPr lang="en-US" dirty="0"/>
              <a:t>Intuitively, the vector x we showed in the previous slide becomes the array of vertex values. </a:t>
            </a:r>
          </a:p>
          <a:p>
            <a:r>
              <a:rPr lang="en-US" b="1" dirty="0"/>
              <a:t>[click] </a:t>
            </a:r>
          </a:p>
        </p:txBody>
      </p:sp>
      <p:sp>
        <p:nvSpPr>
          <p:cNvPr id="4" name="灯片编号占位符 3"/>
          <p:cNvSpPr>
            <a:spLocks noGrp="1"/>
          </p:cNvSpPr>
          <p:nvPr>
            <p:ph type="sldNum" sz="quarter" idx="5"/>
          </p:nvPr>
        </p:nvSpPr>
        <p:spPr/>
        <p:txBody>
          <a:bodyPr/>
          <a:lstStyle/>
          <a:p>
            <a:fld id="{D4369560-1F7E-407F-ABB7-B99B9FBEE5D8}" type="slidenum">
              <a:rPr lang="en-US" smtClean="0"/>
              <a:t>13</a:t>
            </a:fld>
            <a:endParaRPr lang="en-US"/>
          </a:p>
        </p:txBody>
      </p:sp>
    </p:spTree>
    <p:extLst>
      <p:ext uri="{BB962C8B-B14F-4D97-AF65-F5344CB8AC3E}">
        <p14:creationId xmlns:p14="http://schemas.microsoft.com/office/powerpoint/2010/main" val="2493609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And the objective function can be constructed based on the specific graph problem. More details about how to construct the objectives can be found in the paper.</a:t>
            </a:r>
          </a:p>
          <a:p>
            <a:r>
              <a:rPr lang="en-US" dirty="0"/>
              <a:t>We will focus on how BCD executes in graph domain.</a:t>
            </a:r>
          </a:p>
          <a:p>
            <a:endParaRPr lang="en-US" dirty="0"/>
          </a:p>
          <a:p>
            <a:r>
              <a:rPr lang="en-US" dirty="0"/>
              <a:t>Add example SSSP objective function</a:t>
            </a:r>
          </a:p>
          <a:p>
            <a:endParaRPr lang="en-US" dirty="0"/>
          </a:p>
        </p:txBody>
      </p:sp>
      <p:sp>
        <p:nvSpPr>
          <p:cNvPr id="4" name="灯片编号占位符 3"/>
          <p:cNvSpPr>
            <a:spLocks noGrp="1"/>
          </p:cNvSpPr>
          <p:nvPr>
            <p:ph type="sldNum" sz="quarter" idx="5"/>
          </p:nvPr>
        </p:nvSpPr>
        <p:spPr/>
        <p:txBody>
          <a:bodyPr/>
          <a:lstStyle/>
          <a:p>
            <a:fld id="{D4369560-1F7E-407F-ABB7-B99B9FBEE5D8}" type="slidenum">
              <a:rPr lang="en-US" smtClean="0"/>
              <a:t>14</a:t>
            </a:fld>
            <a:endParaRPr lang="en-US"/>
          </a:p>
        </p:txBody>
      </p:sp>
    </p:spTree>
    <p:extLst>
      <p:ext uri="{BB962C8B-B14F-4D97-AF65-F5344CB8AC3E}">
        <p14:creationId xmlns:p14="http://schemas.microsoft.com/office/powerpoint/2010/main" val="238227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This is the flow chart of how BCD executes.</a:t>
            </a:r>
          </a:p>
          <a:p>
            <a:r>
              <a:rPr lang="en-US" dirty="0"/>
              <a:t>We will use the following example to illustrate this.</a:t>
            </a:r>
          </a:p>
          <a:p>
            <a:r>
              <a:rPr lang="en-US" b="1" dirty="0"/>
              <a:t>[click] </a:t>
            </a:r>
            <a:r>
              <a:rPr lang="en-US" dirty="0"/>
              <a:t>We have an array of vertex value and an adjacency matrix which represents the edges in the graph. </a:t>
            </a:r>
          </a:p>
          <a:p>
            <a:r>
              <a:rPr lang="en-US" b="1" dirty="0"/>
              <a:t>[click] </a:t>
            </a:r>
            <a:r>
              <a:rPr lang="en-US" dirty="0"/>
              <a:t>BCD partitions the vertex array into blocks and adjacency matrix into chunks. All of the incoming edges of the vertex block is stored in the corresponding edge chunks.</a:t>
            </a:r>
          </a:p>
          <a:p>
            <a:r>
              <a:rPr lang="en-US" dirty="0"/>
              <a:t>On every iteration, </a:t>
            </a:r>
            <a:r>
              <a:rPr lang="en-US" b="1" dirty="0"/>
              <a:t>[click] </a:t>
            </a:r>
            <a:r>
              <a:rPr lang="en-US" dirty="0"/>
              <a:t>BCD selects and loads one block and its corresponding edge chunk from memory. </a:t>
            </a:r>
          </a:p>
          <a:p>
            <a:r>
              <a:rPr lang="en-US" b="1" dirty="0"/>
              <a:t>[click] </a:t>
            </a:r>
            <a:r>
              <a:rPr lang="en-US" dirty="0"/>
              <a:t>It only applies update to the selected block and commits the updates back into memory.</a:t>
            </a:r>
          </a:p>
          <a:p>
            <a:r>
              <a:rPr lang="en-US" dirty="0"/>
              <a:t>The algorithm terminates until every vertex value converges.</a:t>
            </a:r>
          </a:p>
          <a:p>
            <a:endParaRPr lang="en-US" dirty="0"/>
          </a:p>
          <a:p>
            <a:r>
              <a:rPr lang="en-US" dirty="0"/>
              <a:t>More animation</a:t>
            </a:r>
          </a:p>
          <a:p>
            <a:endParaRPr lang="en-US" dirty="0"/>
          </a:p>
        </p:txBody>
      </p:sp>
      <p:sp>
        <p:nvSpPr>
          <p:cNvPr id="4" name="灯片编号占位符 3"/>
          <p:cNvSpPr>
            <a:spLocks noGrp="1"/>
          </p:cNvSpPr>
          <p:nvPr>
            <p:ph type="sldNum" sz="quarter" idx="5"/>
          </p:nvPr>
        </p:nvSpPr>
        <p:spPr/>
        <p:txBody>
          <a:bodyPr/>
          <a:lstStyle/>
          <a:p>
            <a:fld id="{D4369560-1F7E-407F-ABB7-B99B9FBEE5D8}" type="slidenum">
              <a:rPr lang="en-US" smtClean="0"/>
              <a:t>15</a:t>
            </a:fld>
            <a:endParaRPr lang="en-US"/>
          </a:p>
        </p:txBody>
      </p:sp>
    </p:spTree>
    <p:extLst>
      <p:ext uri="{BB962C8B-B14F-4D97-AF65-F5344CB8AC3E}">
        <p14:creationId xmlns:p14="http://schemas.microsoft.com/office/powerpoint/2010/main" val="1914993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 now show how iterative graph algorithms map to this BCD execution model.</a:t>
            </a:r>
          </a:p>
          <a:p>
            <a:r>
              <a:rPr lang="en-US" b="1" dirty="0"/>
              <a:t>[click] </a:t>
            </a:r>
            <a:r>
              <a:rPr lang="en-US" dirty="0"/>
              <a:t>We use SSSP pseudocode as an example.</a:t>
            </a:r>
          </a:p>
          <a:p>
            <a:r>
              <a:rPr lang="en-US" dirty="0"/>
              <a:t>The partition graph stage is a pre-processing stage therefore it is not shown in the code.</a:t>
            </a:r>
          </a:p>
          <a:p>
            <a:r>
              <a:rPr lang="en-US" b="1" dirty="0"/>
              <a:t>[click] </a:t>
            </a:r>
            <a:r>
              <a:rPr lang="en-US" dirty="0"/>
              <a:t>The algorithm starts by choosing one block in the graph.</a:t>
            </a:r>
          </a:p>
          <a:p>
            <a:r>
              <a:rPr lang="en-US" dirty="0"/>
              <a:t>It then traverse every vertex in the block either sequentially or in parallel.</a:t>
            </a:r>
          </a:p>
          <a:p>
            <a:r>
              <a:rPr lang="en-US" b="1" dirty="0"/>
              <a:t>[click] </a:t>
            </a:r>
            <a:r>
              <a:rPr lang="en-US" dirty="0"/>
              <a:t>The algorithm computes the new vertex depth and updates the block accordingly.</a:t>
            </a:r>
          </a:p>
          <a:p>
            <a:r>
              <a:rPr lang="en-US" b="1" dirty="0"/>
              <a:t>[click] </a:t>
            </a:r>
            <a:r>
              <a:rPr lang="en-US" dirty="0"/>
              <a:t>It then check whether the algorithm converges, if not, it will start a next iteration of choosing and updating blocks.</a:t>
            </a:r>
          </a:p>
          <a:p>
            <a:endParaRPr lang="en-US" dirty="0"/>
          </a:p>
          <a:p>
            <a:r>
              <a:rPr lang="en-US" dirty="0"/>
              <a:t>Now we’ve successfully port BCD execution model to graph analytics.</a:t>
            </a:r>
          </a:p>
          <a:p>
            <a:r>
              <a:rPr lang="en-US" dirty="0"/>
              <a:t>We are able to map graph algorithm to this execution model.</a:t>
            </a:r>
          </a:p>
          <a:p>
            <a:r>
              <a:rPr lang="en-US" dirty="0"/>
              <a:t>We can leverage all of the nice properties of BCD to accelerate graph analytics.</a:t>
            </a:r>
          </a:p>
        </p:txBody>
      </p:sp>
      <p:sp>
        <p:nvSpPr>
          <p:cNvPr id="4" name="灯片编号占位符 3"/>
          <p:cNvSpPr>
            <a:spLocks noGrp="1"/>
          </p:cNvSpPr>
          <p:nvPr>
            <p:ph type="sldNum" sz="quarter" idx="5"/>
          </p:nvPr>
        </p:nvSpPr>
        <p:spPr/>
        <p:txBody>
          <a:bodyPr/>
          <a:lstStyle/>
          <a:p>
            <a:fld id="{D4369560-1F7E-407F-ABB7-B99B9FBEE5D8}" type="slidenum">
              <a:rPr lang="en-US" smtClean="0"/>
              <a:t>16</a:t>
            </a:fld>
            <a:endParaRPr lang="en-US"/>
          </a:p>
        </p:txBody>
      </p:sp>
    </p:spTree>
    <p:extLst>
      <p:ext uri="{BB962C8B-B14F-4D97-AF65-F5344CB8AC3E}">
        <p14:creationId xmlns:p14="http://schemas.microsoft.com/office/powerpoint/2010/main" val="375731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Three design parameters arises in the 3-stage BCD execution model.</a:t>
            </a:r>
          </a:p>
          <a:p>
            <a:r>
              <a:rPr lang="en-US" b="1" dirty="0"/>
              <a:t>[click] </a:t>
            </a:r>
            <a:r>
              <a:rPr lang="en-US" dirty="0"/>
              <a:t>Block size describes how many vertices are allocated into one block. It can vary from a single vertex to the entire graph.</a:t>
            </a:r>
          </a:p>
          <a:p>
            <a:r>
              <a:rPr lang="en-US" b="1" dirty="0"/>
              <a:t>[click] </a:t>
            </a:r>
            <a:r>
              <a:rPr lang="en-US" dirty="0"/>
              <a:t>Block selection method (which is usually called scheduling algorithm) specifies the strategy to select a block to perform BCD update in each iteration. It can be </a:t>
            </a:r>
            <a:r>
              <a:rPr lang="en-US" b="1" dirty="0"/>
              <a:t>[click] </a:t>
            </a:r>
            <a:r>
              <a:rPr lang="en-US" dirty="0"/>
              <a:t>a predefined fixed order (cyclic scheduling) or </a:t>
            </a:r>
            <a:r>
              <a:rPr lang="en-US" b="1" dirty="0"/>
              <a:t>[click] </a:t>
            </a:r>
            <a:r>
              <a:rPr lang="en-US" dirty="0"/>
              <a:t>a dynamically updated order (priority scheduling).</a:t>
            </a:r>
          </a:p>
          <a:p>
            <a:r>
              <a:rPr lang="en-US" b="1" dirty="0"/>
              <a:t>[click] </a:t>
            </a:r>
            <a:r>
              <a:rPr lang="en-US" b="0" dirty="0"/>
              <a:t>Finally, b</a:t>
            </a:r>
            <a:r>
              <a:rPr lang="en-US" dirty="0"/>
              <a:t>lock update method specifies the form of update function in BCD algorithm. It can be the form of gradient, newton or other complex approaches.</a:t>
            </a:r>
          </a:p>
          <a:p>
            <a:r>
              <a:rPr lang="en-US" dirty="0"/>
              <a:t>Different combinations of these 3 design parameters affects the convergence rate.</a:t>
            </a:r>
          </a:p>
        </p:txBody>
      </p:sp>
      <p:sp>
        <p:nvSpPr>
          <p:cNvPr id="4" name="灯片编号占位符 3"/>
          <p:cNvSpPr>
            <a:spLocks noGrp="1"/>
          </p:cNvSpPr>
          <p:nvPr>
            <p:ph type="sldNum" sz="quarter" idx="5"/>
          </p:nvPr>
        </p:nvSpPr>
        <p:spPr/>
        <p:txBody>
          <a:bodyPr/>
          <a:lstStyle/>
          <a:p>
            <a:fld id="{D4369560-1F7E-407F-ABB7-B99B9FBEE5D8}" type="slidenum">
              <a:rPr lang="en-US" smtClean="0"/>
              <a:t>17</a:t>
            </a:fld>
            <a:endParaRPr lang="en-US"/>
          </a:p>
        </p:txBody>
      </p:sp>
    </p:spTree>
    <p:extLst>
      <p:ext uri="{BB962C8B-B14F-4D97-AF65-F5344CB8AC3E}">
        <p14:creationId xmlns:p14="http://schemas.microsoft.com/office/powerpoint/2010/main" val="1370647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This leads to the first insight BCD offers.</a:t>
            </a:r>
          </a:p>
          <a:p>
            <a:r>
              <a:rPr lang="en-US" dirty="0"/>
              <a:t>Prior theoretical and empirical study states that a combination of </a:t>
            </a:r>
            <a:r>
              <a:rPr lang="en-US" b="1" dirty="0"/>
              <a:t>[click]</a:t>
            </a:r>
            <a:r>
              <a:rPr lang="en-US" dirty="0"/>
              <a:t> block size 1, </a:t>
            </a:r>
            <a:r>
              <a:rPr lang="en-US" b="1" dirty="0"/>
              <a:t>[click] </a:t>
            </a:r>
            <a:r>
              <a:rPr lang="en-US" dirty="0"/>
              <a:t>priority block selection and </a:t>
            </a:r>
            <a:r>
              <a:rPr lang="en-US" b="1" dirty="0"/>
              <a:t>[click] </a:t>
            </a:r>
            <a:r>
              <a:rPr lang="en-US" dirty="0"/>
              <a:t>gradient update allows the fastest convergence of graph algorithms.</a:t>
            </a:r>
          </a:p>
          <a:p>
            <a:r>
              <a:rPr lang="en-US" dirty="0"/>
              <a:t>Intuitively, this combination improves convergence rate by allowing the most important vertex update visible to the whole graph instantaneously.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[click] </a:t>
            </a:r>
            <a:r>
              <a:rPr lang="en-US" dirty="0"/>
              <a:t>This allows us to configure BCD execution model parameters to achieve higher convergence rate and reduce overall runtime.</a:t>
            </a:r>
          </a:p>
          <a:p>
            <a:endParaRPr lang="en-US" dirty="0"/>
          </a:p>
          <a:p>
            <a:endParaRPr lang="en-US" dirty="0"/>
          </a:p>
        </p:txBody>
      </p:sp>
      <p:sp>
        <p:nvSpPr>
          <p:cNvPr id="4" name="灯片编号占位符 3"/>
          <p:cNvSpPr>
            <a:spLocks noGrp="1"/>
          </p:cNvSpPr>
          <p:nvPr>
            <p:ph type="sldNum" sz="quarter" idx="5"/>
          </p:nvPr>
        </p:nvSpPr>
        <p:spPr/>
        <p:txBody>
          <a:bodyPr/>
          <a:lstStyle/>
          <a:p>
            <a:fld id="{D4369560-1F7E-407F-ABB7-B99B9FBEE5D8}" type="slidenum">
              <a:rPr lang="en-US" smtClean="0"/>
              <a:t>18</a:t>
            </a:fld>
            <a:endParaRPr lang="en-US"/>
          </a:p>
        </p:txBody>
      </p:sp>
    </p:spTree>
    <p:extLst>
      <p:ext uri="{BB962C8B-B14F-4D97-AF65-F5344CB8AC3E}">
        <p14:creationId xmlns:p14="http://schemas.microsoft.com/office/powerpoint/2010/main" val="1295714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 second insight of BCD is that it can help to improve runtime per iteration of graph processing system.</a:t>
            </a:r>
          </a:p>
          <a:p>
            <a:r>
              <a:rPr lang="en-US" i="0" dirty="0"/>
              <a:t>BCD execution model can relax the requirements of synchronization of the system by implementing Asynchronous BCD model.</a:t>
            </a:r>
          </a:p>
          <a:p>
            <a:r>
              <a:rPr lang="en-US" i="0" dirty="0"/>
              <a:t>The convergence rate of asynchronous BCD stays the same as synchronous BCD.</a:t>
            </a:r>
          </a:p>
          <a:p>
            <a:r>
              <a:rPr lang="en-US" i="0" dirty="0"/>
              <a:t>In asynchronous BCD model, blocks can be processed asynchronously without extra synchronization or coordination.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[click] </a:t>
            </a:r>
            <a:r>
              <a:rPr lang="en-US" i="0" dirty="0"/>
              <a:t>This allows us to exploit pervasive heterogeneous platforms nowadays </a:t>
            </a:r>
            <a:r>
              <a:rPr lang="en-US" dirty="0"/>
              <a:t>with minimal synchronization overhead</a:t>
            </a:r>
            <a:r>
              <a:rPr lang="en-US" i="0" dirty="0"/>
              <a:t> to further improve runtime per iteration.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[click] </a:t>
            </a:r>
            <a:r>
              <a:rPr lang="en-US" i="0" dirty="0"/>
              <a:t>Therefore, we design </a:t>
            </a:r>
            <a:r>
              <a:rPr lang="en-US" i="0" dirty="0" err="1"/>
              <a:t>GraphABCD</a:t>
            </a:r>
            <a:r>
              <a:rPr lang="en-US" i="0" dirty="0"/>
              <a:t>, a heterogeneous Graph analytic framework with Asynchronous Block Coordinate Descent execution model.</a:t>
            </a:r>
          </a:p>
        </p:txBody>
      </p:sp>
      <p:sp>
        <p:nvSpPr>
          <p:cNvPr id="4" name="灯片编号占位符 3"/>
          <p:cNvSpPr>
            <a:spLocks noGrp="1"/>
          </p:cNvSpPr>
          <p:nvPr>
            <p:ph type="sldNum" sz="quarter" idx="5"/>
          </p:nvPr>
        </p:nvSpPr>
        <p:spPr/>
        <p:txBody>
          <a:bodyPr/>
          <a:lstStyle/>
          <a:p>
            <a:fld id="{D4369560-1F7E-407F-ABB7-B99B9FBEE5D8}" type="slidenum">
              <a:rPr lang="en-US" smtClean="0"/>
              <a:t>19</a:t>
            </a:fld>
            <a:endParaRPr lang="en-US"/>
          </a:p>
        </p:txBody>
      </p:sp>
    </p:spTree>
    <p:extLst>
      <p:ext uri="{BB962C8B-B14F-4D97-AF65-F5344CB8AC3E}">
        <p14:creationId xmlns:p14="http://schemas.microsoft.com/office/powerpoint/2010/main" val="857509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err="1"/>
              <a:t>GraphABCD</a:t>
            </a:r>
            <a:r>
              <a:rPr lang="en-US" i="0" dirty="0"/>
              <a:t> is an asynchronous graph analytic framework on </a:t>
            </a:r>
            <a:r>
              <a:rPr lang="en-US" i="0" dirty="0" err="1"/>
              <a:t>cpu+accelerator</a:t>
            </a:r>
            <a:r>
              <a:rPr lang="en-US" i="0" dirty="0"/>
              <a:t> heterogeneous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[click] </a:t>
            </a:r>
            <a:r>
              <a:rPr lang="en-US" i="0" dirty="0" err="1"/>
              <a:t>GraphABCD</a:t>
            </a:r>
            <a:r>
              <a:rPr lang="en-US" i="0" dirty="0"/>
              <a:t> adopts the BCD execution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It leverages the two insights of BCD to jointly optimize convergence rate and runtime per iteration.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[click] </a:t>
            </a:r>
            <a:r>
              <a:rPr lang="en-US" i="0" dirty="0" err="1"/>
              <a:t>GraphABCD</a:t>
            </a:r>
            <a:r>
              <a:rPr lang="en-US" i="0" dirty="0"/>
              <a:t> achieves high convergence rate by selecting the most suitable BCD design parameters when BCD execution model is implemented on real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[click] </a:t>
            </a:r>
            <a:r>
              <a:rPr lang="en-US" i="0" dirty="0"/>
              <a:t>It further scales out graph analytics asynchronously to heterogenous </a:t>
            </a:r>
            <a:r>
              <a:rPr lang="en-US" i="0" dirty="0" err="1"/>
              <a:t>plaform</a:t>
            </a:r>
            <a:r>
              <a:rPr lang="en-US" i="0" dirty="0"/>
              <a:t> to optimize runtime per iteration.</a:t>
            </a:r>
            <a:endParaRPr lang="en-US" dirty="0"/>
          </a:p>
          <a:p>
            <a:endParaRPr lang="en-US" dirty="0"/>
          </a:p>
        </p:txBody>
      </p:sp>
      <p:sp>
        <p:nvSpPr>
          <p:cNvPr id="4" name="灯片编号占位符 3"/>
          <p:cNvSpPr>
            <a:spLocks noGrp="1"/>
          </p:cNvSpPr>
          <p:nvPr>
            <p:ph type="sldNum" sz="quarter" idx="5"/>
          </p:nvPr>
        </p:nvSpPr>
        <p:spPr/>
        <p:txBody>
          <a:bodyPr/>
          <a:lstStyle/>
          <a:p>
            <a:fld id="{D4369560-1F7E-407F-ABB7-B99B9FBEE5D8}" type="slidenum">
              <a:rPr lang="en-US" smtClean="0"/>
              <a:t>21</a:t>
            </a:fld>
            <a:endParaRPr lang="en-US"/>
          </a:p>
        </p:txBody>
      </p:sp>
    </p:spTree>
    <p:extLst>
      <p:ext uri="{BB962C8B-B14F-4D97-AF65-F5344CB8AC3E}">
        <p14:creationId xmlns:p14="http://schemas.microsoft.com/office/powerpoint/2010/main" val="853881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insight of BCD suggests the different execution model configurations to achieve the fastest convergence.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when we implement BCD on actual system, the theoretical fastest configuration may not be the ideal choice.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need to tradeoff some design parameters for better hardware efficiency while maintaining high convergence rate.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[click] </a:t>
            </a:r>
            <a:r>
              <a:rPr lang="en-US" dirty="0"/>
              <a:t>For example, the theoretical best choice is block size equals to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GraphABCD</a:t>
            </a:r>
            <a:r>
              <a:rPr lang="en-US" dirty="0"/>
              <a:t> uses a slightly larger block size.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because smaller block size requires fine-grain data movement.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shown in this plot, as block size becomes smaller, the PCIe bandwidth utilization becomes lower.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1" dirty="0"/>
              <a:t>[click] </a:t>
            </a:r>
            <a:r>
              <a:rPr lang="en-US" dirty="0" err="1"/>
              <a:t>GraphABCD</a:t>
            </a:r>
            <a:r>
              <a:rPr lang="en-US" dirty="0"/>
              <a:t> also supports priority block selection to further improve convergence rate.</a:t>
            </a:r>
          </a:p>
          <a:p>
            <a:r>
              <a:rPr lang="en-US" dirty="0"/>
              <a:t>The priority scheduling algorithm is derived from the theory and intuition from BCD. </a:t>
            </a:r>
          </a:p>
          <a:p>
            <a:r>
              <a:rPr lang="en-US" dirty="0"/>
              <a:t>It requires intense computation to maintain and update the priority.</a:t>
            </a:r>
          </a:p>
          <a:p>
            <a:r>
              <a:rPr lang="en-US" dirty="0"/>
              <a:t>Hence, we made some approximations of the original block selection algorithm to make it more hardware efficient while retaining its high convergence rate. More details can be found in the paper.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 paper figure 4, one algorithm, one graph, two 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Smaller block size requires fine-grain cache prefetch, may not fully utilize bandwidth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Change priority motivation to hardware efficiency</a:t>
            </a:r>
          </a:p>
        </p:txBody>
      </p:sp>
      <p:sp>
        <p:nvSpPr>
          <p:cNvPr id="4" name="灯片编号占位符 3"/>
          <p:cNvSpPr>
            <a:spLocks noGrp="1"/>
          </p:cNvSpPr>
          <p:nvPr>
            <p:ph type="sldNum" sz="quarter" idx="5"/>
          </p:nvPr>
        </p:nvSpPr>
        <p:spPr/>
        <p:txBody>
          <a:bodyPr/>
          <a:lstStyle/>
          <a:p>
            <a:fld id="{D4369560-1F7E-407F-ABB7-B99B9FBEE5D8}" type="slidenum">
              <a:rPr lang="en-US" smtClean="0"/>
              <a:t>22</a:t>
            </a:fld>
            <a:endParaRPr lang="en-US"/>
          </a:p>
        </p:txBody>
      </p:sp>
    </p:spTree>
    <p:extLst>
      <p:ext uri="{BB962C8B-B14F-4D97-AF65-F5344CB8AC3E}">
        <p14:creationId xmlns:p14="http://schemas.microsoft.com/office/powerpoint/2010/main" val="3837384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In this paper we aim to reduce the runtime of iterative graph algorithm. </a:t>
            </a:r>
          </a:p>
          <a:p>
            <a:r>
              <a:rPr lang="en-US" dirty="0"/>
              <a:t>A pseudocode of iterative graph algorithm is shown on the right. For every iteration, it traverses all of the vertices in the graph and perform some computation on the graph. The algorithm terminates if a convergence criteria is met. </a:t>
            </a:r>
          </a:p>
          <a:p>
            <a:r>
              <a:rPr lang="en-US" dirty="0"/>
              <a:t>Therefore, the runtime of iterative graph algorithm can be roughly decomposed into two parts. Number of iterations times runtime per iteration.</a:t>
            </a:r>
          </a:p>
          <a:p>
            <a:r>
              <a:rPr lang="en-US" dirty="0"/>
              <a:t>Different implementations of the same iterative graph algorithm exhibits different behaviors on these two components.</a:t>
            </a:r>
          </a:p>
          <a:p>
            <a:r>
              <a:rPr lang="en-US" dirty="0"/>
              <a:t>We will use single source shortest path as an example.</a:t>
            </a:r>
          </a:p>
          <a:p>
            <a:r>
              <a:rPr lang="en-US" b="1" dirty="0"/>
              <a:t>[click] </a:t>
            </a:r>
            <a:r>
              <a:rPr lang="en-US" dirty="0"/>
              <a:t>Suppose we would like to compute the shortest distance with source vertex A.</a:t>
            </a:r>
          </a:p>
          <a:p>
            <a:r>
              <a:rPr lang="en-US" b="1" dirty="0"/>
              <a:t>[click] </a:t>
            </a:r>
            <a:r>
              <a:rPr lang="en-US" dirty="0"/>
              <a:t>The bellman-ford variant of SSSP algorithm takes 4 iteration to finish.</a:t>
            </a:r>
          </a:p>
          <a:p>
            <a:r>
              <a:rPr lang="en-US" dirty="0"/>
              <a:t>The Y axis stands for number of vertices which still haven’t find its shortest path from the source vertex.</a:t>
            </a:r>
          </a:p>
          <a:p>
            <a:r>
              <a:rPr lang="en-US" b="1" dirty="0"/>
              <a:t>[click] </a:t>
            </a:r>
            <a:r>
              <a:rPr lang="en-US" dirty="0"/>
              <a:t>However, the Dijkstra implementation of the same algorithm only needs 1 iteration of compute.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[click] </a:t>
            </a:r>
            <a:r>
              <a:rPr lang="en-US" dirty="0"/>
              <a:t>Dijkstra has fewer iterations but higher runtime per iteration, because it’s less paralleled than bellman-ford.</a:t>
            </a:r>
          </a:p>
          <a:p>
            <a:r>
              <a:rPr lang="en-US" dirty="0"/>
              <a:t>How to jointly optimize number of iterations and runtime per iteration systematically is the problem we tackle in this paper.</a:t>
            </a:r>
          </a:p>
          <a:p>
            <a:r>
              <a:rPr lang="en-US" b="1" dirty="0"/>
              <a:t>[click]</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b="1" dirty="0"/>
              <a:t>[click] </a:t>
            </a:r>
            <a:r>
              <a:rPr lang="en-US" dirty="0"/>
              <a:t>For example, the Dijkstra implementation of single source shortest path algorithm </a:t>
            </a:r>
            <a:r>
              <a:rPr lang="en-US" b="1" u="none" dirty="0">
                <a:solidFill>
                  <a:srgbClr val="FF0000"/>
                </a:solidFill>
              </a:rPr>
              <a:t>[click] </a:t>
            </a:r>
            <a:r>
              <a:rPr lang="en-US" dirty="0"/>
              <a:t>consumes fewer iteration but has </a:t>
            </a:r>
            <a:r>
              <a:rPr lang="en-US" b="1" dirty="0"/>
              <a:t>[click] </a:t>
            </a:r>
            <a:r>
              <a:rPr lang="en-US" dirty="0"/>
              <a:t>high runtime overhead per iteration.</a:t>
            </a:r>
          </a:p>
          <a:p>
            <a:r>
              <a:rPr lang="en-US" dirty="0"/>
              <a:t>On the contrary, </a:t>
            </a:r>
            <a:r>
              <a:rPr lang="en-US" b="1" dirty="0"/>
              <a:t>[click] </a:t>
            </a:r>
            <a:r>
              <a:rPr lang="en-US" dirty="0"/>
              <a:t>the bellman-ford variant of the same algorithm is highly parallel, </a:t>
            </a:r>
            <a:r>
              <a:rPr lang="en-US" b="1" dirty="0"/>
              <a:t>[click] </a:t>
            </a:r>
            <a:r>
              <a:rPr lang="en-US" dirty="0"/>
              <a:t>resulting in shorter runtime per iteration but </a:t>
            </a:r>
            <a:r>
              <a:rPr lang="en-US" b="1" dirty="0"/>
              <a:t>[click] </a:t>
            </a:r>
            <a:r>
              <a:rPr lang="en-US" dirty="0"/>
              <a:t>at a cost of more iterations.</a:t>
            </a:r>
          </a:p>
          <a:p>
            <a:endParaRPr lang="en-US" dirty="0"/>
          </a:p>
          <a:p>
            <a:r>
              <a:rPr lang="en-US" dirty="0"/>
              <a:t>Give an example </a:t>
            </a:r>
          </a:p>
          <a:p>
            <a:r>
              <a:rPr lang="en-US" dirty="0"/>
              <a:t>6 vertex graph, SSSP, </a:t>
            </a:r>
            <a:r>
              <a:rPr lang="en-US" dirty="0" err="1"/>
              <a:t>dijikstra</a:t>
            </a:r>
            <a:r>
              <a:rPr lang="en-US" dirty="0"/>
              <a:t>, bellman-ford</a:t>
            </a:r>
          </a:p>
          <a:p>
            <a:r>
              <a:rPr lang="en-US" dirty="0"/>
              <a:t>A graph, y axis : number of </a:t>
            </a:r>
            <a:r>
              <a:rPr lang="en-US" dirty="0" err="1"/>
              <a:t>unconverged</a:t>
            </a:r>
            <a:r>
              <a:rPr lang="en-US" dirty="0"/>
              <a:t> vertex, x axis number of iteration</a:t>
            </a:r>
          </a:p>
          <a:p>
            <a:r>
              <a:rPr lang="en-US" dirty="0"/>
              <a:t>A horizontal line show at some state Dijkstra is faster than bellman-ford, and parallelism is different</a:t>
            </a:r>
          </a:p>
          <a:p>
            <a:endParaRPr lang="en-US" dirty="0"/>
          </a:p>
          <a:p>
            <a:endParaRPr lang="en-US" dirty="0"/>
          </a:p>
        </p:txBody>
      </p:sp>
      <p:sp>
        <p:nvSpPr>
          <p:cNvPr id="4" name="灯片编号占位符 3"/>
          <p:cNvSpPr>
            <a:spLocks noGrp="1"/>
          </p:cNvSpPr>
          <p:nvPr>
            <p:ph type="sldNum" sz="quarter" idx="5"/>
          </p:nvPr>
        </p:nvSpPr>
        <p:spPr/>
        <p:txBody>
          <a:bodyPr/>
          <a:lstStyle/>
          <a:p>
            <a:fld id="{D4369560-1F7E-407F-ABB7-B99B9FBEE5D8}" type="slidenum">
              <a:rPr lang="en-US" smtClean="0"/>
              <a:t>2</a:t>
            </a:fld>
            <a:endParaRPr lang="en-US"/>
          </a:p>
        </p:txBody>
      </p:sp>
    </p:spTree>
    <p:extLst>
      <p:ext uri="{BB962C8B-B14F-4D97-AF65-F5344CB8AC3E}">
        <p14:creationId xmlns:p14="http://schemas.microsoft.com/office/powerpoint/2010/main" val="30477372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 now show how </a:t>
            </a:r>
            <a:r>
              <a:rPr lang="en-US" dirty="0" err="1"/>
              <a:t>GraphABCD</a:t>
            </a:r>
            <a:r>
              <a:rPr lang="en-US" dirty="0"/>
              <a:t> framework materializes the asynchronous BCD execution model we’ve seen before to hardware pipeline stages.</a:t>
            </a:r>
          </a:p>
          <a:p>
            <a:r>
              <a:rPr lang="en-US" dirty="0"/>
              <a:t>This allows </a:t>
            </a:r>
            <a:r>
              <a:rPr lang="en-US" dirty="0" err="1"/>
              <a:t>GraphABCD</a:t>
            </a:r>
            <a:r>
              <a:rPr lang="en-US" dirty="0"/>
              <a:t> to scale out to heterogeneous platforms to optimize runtime per iteration.</a:t>
            </a:r>
          </a:p>
          <a:p>
            <a:r>
              <a:rPr lang="en-US" dirty="0"/>
              <a:t>The update block stage is graph algorithm specific.</a:t>
            </a:r>
          </a:p>
          <a:p>
            <a:r>
              <a:rPr lang="en-US" b="1" dirty="0"/>
              <a:t>[click] </a:t>
            </a:r>
            <a:r>
              <a:rPr lang="en-US" dirty="0"/>
              <a:t>We first split this stage into three stages: gather, apply, scatter.</a:t>
            </a:r>
          </a:p>
          <a:p>
            <a:r>
              <a:rPr lang="en-US" b="1" dirty="0"/>
              <a:t>[click] </a:t>
            </a:r>
            <a:r>
              <a:rPr lang="en-US" dirty="0"/>
              <a:t>This is a widely adopted programming model for the update stage and is introduced in the </a:t>
            </a:r>
            <a:r>
              <a:rPr lang="en-US" dirty="0" err="1"/>
              <a:t>PowerGraph</a:t>
            </a:r>
            <a:r>
              <a:rPr lang="en-US" dirty="0"/>
              <a:t> paper.</a:t>
            </a:r>
          </a:p>
          <a:p>
            <a:r>
              <a:rPr lang="en-US" b="1" dirty="0"/>
              <a:t>[click] </a:t>
            </a:r>
            <a:r>
              <a:rPr lang="en-US" dirty="0"/>
              <a:t>Note that the minimum unit operates in this pipeline is a vertex block.</a:t>
            </a:r>
          </a:p>
          <a:p>
            <a:r>
              <a:rPr lang="en-US" b="1" dirty="0"/>
              <a:t>[click] </a:t>
            </a:r>
            <a:r>
              <a:rPr lang="en-US" dirty="0"/>
              <a:t>Therefore, multiple vertex blocks can operate on different pipeline stages to exploit pipeline parallelism.</a:t>
            </a:r>
          </a:p>
        </p:txBody>
      </p:sp>
      <p:sp>
        <p:nvSpPr>
          <p:cNvPr id="4" name="灯片编号占位符 3"/>
          <p:cNvSpPr>
            <a:spLocks noGrp="1"/>
          </p:cNvSpPr>
          <p:nvPr>
            <p:ph type="sldNum" sz="quarter" idx="5"/>
          </p:nvPr>
        </p:nvSpPr>
        <p:spPr/>
        <p:txBody>
          <a:bodyPr/>
          <a:lstStyle/>
          <a:p>
            <a:fld id="{D4369560-1F7E-407F-ABB7-B99B9FBEE5D8}" type="slidenum">
              <a:rPr lang="en-US" smtClean="0"/>
              <a:t>23</a:t>
            </a:fld>
            <a:endParaRPr lang="en-US"/>
          </a:p>
        </p:txBody>
      </p:sp>
    </p:spTree>
    <p:extLst>
      <p:ext uri="{BB962C8B-B14F-4D97-AF65-F5344CB8AC3E}">
        <p14:creationId xmlns:p14="http://schemas.microsoft.com/office/powerpoint/2010/main" val="260056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 now show how </a:t>
            </a:r>
            <a:r>
              <a:rPr lang="en-US" dirty="0" err="1"/>
              <a:t>GraphABCD</a:t>
            </a:r>
            <a:r>
              <a:rPr lang="en-US" dirty="0"/>
              <a:t> framework materializes the asynchronous BCD execution model we’ve seen before to hardware pipeline stages.</a:t>
            </a:r>
          </a:p>
          <a:p>
            <a:r>
              <a:rPr lang="en-US" dirty="0"/>
              <a:t>This allows </a:t>
            </a:r>
            <a:r>
              <a:rPr lang="en-US" dirty="0" err="1"/>
              <a:t>GraphABCD</a:t>
            </a:r>
            <a:r>
              <a:rPr lang="en-US" dirty="0"/>
              <a:t> to scale out to heterogeneous platforms to optimize runtime per iteration.</a:t>
            </a:r>
          </a:p>
          <a:p>
            <a:r>
              <a:rPr lang="en-US" dirty="0"/>
              <a:t>The update block stage is graph algorithm specific.</a:t>
            </a:r>
          </a:p>
          <a:p>
            <a:r>
              <a:rPr lang="en-US" b="1" dirty="0"/>
              <a:t>[click] </a:t>
            </a:r>
            <a:r>
              <a:rPr lang="en-US" dirty="0"/>
              <a:t>We first split this stage into three stages: gather, apply, scatter.</a:t>
            </a:r>
          </a:p>
          <a:p>
            <a:r>
              <a:rPr lang="en-US" b="1" dirty="0"/>
              <a:t>[click] </a:t>
            </a:r>
            <a:r>
              <a:rPr lang="en-US" dirty="0"/>
              <a:t>This is a widely adopted programming model for the update stage and is introduced in the </a:t>
            </a:r>
            <a:r>
              <a:rPr lang="en-US" dirty="0" err="1"/>
              <a:t>PowerGraph</a:t>
            </a:r>
            <a:r>
              <a:rPr lang="en-US" dirty="0"/>
              <a:t> paper.</a:t>
            </a:r>
          </a:p>
          <a:p>
            <a:r>
              <a:rPr lang="en-US" b="1" dirty="0"/>
              <a:t>[click] </a:t>
            </a:r>
            <a:r>
              <a:rPr lang="en-US" dirty="0"/>
              <a:t>Note that the minimum unit operates in this pipeline is a vertex block.</a:t>
            </a:r>
          </a:p>
          <a:p>
            <a:r>
              <a:rPr lang="en-US" b="1" dirty="0"/>
              <a:t>[click] </a:t>
            </a:r>
            <a:r>
              <a:rPr lang="en-US" dirty="0"/>
              <a:t>Therefore, multiple vertex blocks can operate on different pipeline stages to exploit pipeline parallelism.</a:t>
            </a:r>
          </a:p>
        </p:txBody>
      </p:sp>
      <p:sp>
        <p:nvSpPr>
          <p:cNvPr id="4" name="灯片编号占位符 3"/>
          <p:cNvSpPr>
            <a:spLocks noGrp="1"/>
          </p:cNvSpPr>
          <p:nvPr>
            <p:ph type="sldNum" sz="quarter" idx="5"/>
          </p:nvPr>
        </p:nvSpPr>
        <p:spPr/>
        <p:txBody>
          <a:bodyPr/>
          <a:lstStyle/>
          <a:p>
            <a:fld id="{D4369560-1F7E-407F-ABB7-B99B9FBEE5D8}" type="slidenum">
              <a:rPr lang="en-US" smtClean="0"/>
              <a:t>24</a:t>
            </a:fld>
            <a:endParaRPr lang="en-US"/>
          </a:p>
        </p:txBody>
      </p:sp>
    </p:spTree>
    <p:extLst>
      <p:ext uri="{BB962C8B-B14F-4D97-AF65-F5344CB8AC3E}">
        <p14:creationId xmlns:p14="http://schemas.microsoft.com/office/powerpoint/2010/main" val="2477026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Because BCD allows asynchronous processing of the graph, different pipeline stage can be allocated to heterogeneous computation resources in the system without extra inter-stage synchronization.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[click] </a:t>
            </a:r>
            <a:r>
              <a:rPr lang="en-US" dirty="0"/>
              <a:t>Therefore, we allocate the compute-intensive/sequential memory access stages to accelerator, namely gather and apply.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[click] </a:t>
            </a:r>
            <a:r>
              <a:rPr lang="en-US" dirty="0"/>
              <a:t>The control-intensive scheduler and random memory access-intensive scatter stages are allocated to </a:t>
            </a:r>
            <a:r>
              <a:rPr lang="en-US" dirty="0" err="1"/>
              <a:t>cpu</a:t>
            </a:r>
            <a:r>
              <a:rPr lang="en-US" dirty="0"/>
              <a:t> to fully exploit heterogeneous system.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[click]</a:t>
            </a:r>
            <a:endParaRPr lang="en-US" dirty="0"/>
          </a:p>
        </p:txBody>
      </p:sp>
      <p:sp>
        <p:nvSpPr>
          <p:cNvPr id="4" name="灯片编号占位符 3"/>
          <p:cNvSpPr>
            <a:spLocks noGrp="1"/>
          </p:cNvSpPr>
          <p:nvPr>
            <p:ph type="sldNum" sz="quarter" idx="5"/>
          </p:nvPr>
        </p:nvSpPr>
        <p:spPr/>
        <p:txBody>
          <a:bodyPr/>
          <a:lstStyle/>
          <a:p>
            <a:fld id="{D4369560-1F7E-407F-ABB7-B99B9FBEE5D8}" type="slidenum">
              <a:rPr lang="en-US" smtClean="0"/>
              <a:t>25</a:t>
            </a:fld>
            <a:endParaRPr lang="en-US"/>
          </a:p>
        </p:txBody>
      </p:sp>
    </p:spTree>
    <p:extLst>
      <p:ext uri="{BB962C8B-B14F-4D97-AF65-F5344CB8AC3E}">
        <p14:creationId xmlns:p14="http://schemas.microsoft.com/office/powerpoint/2010/main" val="6410870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If the pipeline is duplicated multiple times, </a:t>
            </a:r>
            <a:r>
              <a:rPr lang="en-US" b="1" dirty="0"/>
              <a:t>[click] </a:t>
            </a:r>
            <a:r>
              <a:rPr lang="en-US" dirty="0"/>
              <a:t>we can further exploit data parallelism by processing multiple blocks in the same stage in parallel. </a:t>
            </a:r>
          </a:p>
          <a:p>
            <a:r>
              <a:rPr lang="en-US" dirty="0"/>
              <a:t>We further introduce the hybrid execution optimization.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the </a:t>
            </a:r>
            <a:r>
              <a:rPr lang="en-US" dirty="0" err="1"/>
              <a:t>GraphABCD</a:t>
            </a:r>
            <a:r>
              <a:rPr lang="en-US" dirty="0"/>
              <a:t> system detects the CPU are under-utilized, </a:t>
            </a:r>
            <a:r>
              <a:rPr lang="en-US" b="1" dirty="0"/>
              <a:t>[click] </a:t>
            </a:r>
            <a:r>
              <a:rPr lang="en-US" dirty="0"/>
              <a:t>it will dynamically allocate the available CPU resources to execute the gather-apply stages in software to improve parallelism.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way, </a:t>
            </a:r>
            <a:r>
              <a:rPr lang="en-US" dirty="0" err="1"/>
              <a:t>GraphABCD</a:t>
            </a:r>
            <a:r>
              <a:rPr lang="en-US" dirty="0"/>
              <a:t> can scale the same computation kernel to heterogeneous resources in the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灯片编号占位符 3"/>
          <p:cNvSpPr>
            <a:spLocks noGrp="1"/>
          </p:cNvSpPr>
          <p:nvPr>
            <p:ph type="sldNum" sz="quarter" idx="5"/>
          </p:nvPr>
        </p:nvSpPr>
        <p:spPr/>
        <p:txBody>
          <a:bodyPr/>
          <a:lstStyle/>
          <a:p>
            <a:fld id="{D4369560-1F7E-407F-ABB7-B99B9FBEE5D8}" type="slidenum">
              <a:rPr lang="en-US" smtClean="0"/>
              <a:t>26</a:t>
            </a:fld>
            <a:endParaRPr lang="en-US"/>
          </a:p>
        </p:txBody>
      </p:sp>
    </p:spTree>
    <p:extLst>
      <p:ext uri="{BB962C8B-B14F-4D97-AF65-F5344CB8AC3E}">
        <p14:creationId xmlns:p14="http://schemas.microsoft.com/office/powerpoint/2010/main" val="25832054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 further introduce the hybrid execution optimization.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the </a:t>
            </a:r>
            <a:r>
              <a:rPr lang="en-US" dirty="0" err="1"/>
              <a:t>GraphABCD</a:t>
            </a:r>
            <a:r>
              <a:rPr lang="en-US" dirty="0"/>
              <a:t> system detects the CPU are under-utilized, </a:t>
            </a:r>
            <a:r>
              <a:rPr lang="en-US" b="1" dirty="0"/>
              <a:t>[click] </a:t>
            </a:r>
            <a:r>
              <a:rPr lang="en-US" dirty="0"/>
              <a:t>it will dynamically allocate the available CPU resources to execute the gather-apply stages in software to improve parallelism.</a:t>
            </a:r>
          </a:p>
          <a:p>
            <a:r>
              <a:rPr lang="en-US" dirty="0"/>
              <a:t>In this way, </a:t>
            </a:r>
            <a:r>
              <a:rPr lang="en-US" dirty="0" err="1"/>
              <a:t>GraphABCD</a:t>
            </a:r>
            <a:r>
              <a:rPr lang="en-US" dirty="0"/>
              <a:t> can scale the same computation kernel to heterogeneous resources in the system.</a:t>
            </a:r>
          </a:p>
        </p:txBody>
      </p:sp>
      <p:sp>
        <p:nvSpPr>
          <p:cNvPr id="4" name="灯片编号占位符 3"/>
          <p:cNvSpPr>
            <a:spLocks noGrp="1"/>
          </p:cNvSpPr>
          <p:nvPr>
            <p:ph type="sldNum" sz="quarter" idx="5"/>
          </p:nvPr>
        </p:nvSpPr>
        <p:spPr/>
        <p:txBody>
          <a:bodyPr/>
          <a:lstStyle/>
          <a:p>
            <a:fld id="{D4369560-1F7E-407F-ABB7-B99B9FBEE5D8}" type="slidenum">
              <a:rPr lang="en-US" smtClean="0"/>
              <a:t>27</a:t>
            </a:fld>
            <a:endParaRPr lang="en-US"/>
          </a:p>
        </p:txBody>
      </p:sp>
    </p:spTree>
    <p:extLst>
      <p:ext uri="{BB962C8B-B14F-4D97-AF65-F5344CB8AC3E}">
        <p14:creationId xmlns:p14="http://schemas.microsoft.com/office/powerpoint/2010/main" val="3969416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 prototype </a:t>
            </a:r>
            <a:r>
              <a:rPr lang="en-US" dirty="0" err="1"/>
              <a:t>GraphABCD</a:t>
            </a:r>
            <a:r>
              <a:rPr lang="en-US" dirty="0"/>
              <a:t> framework on Intel HARP2 CPU-FPGA heterogeneous system.</a:t>
            </a:r>
          </a:p>
          <a:p>
            <a:r>
              <a:rPr lang="en-US" dirty="0"/>
              <a:t>HARP2 system is consists of an intel </a:t>
            </a:r>
            <a:r>
              <a:rPr lang="en-US" dirty="0" err="1"/>
              <a:t>xeon</a:t>
            </a:r>
            <a:r>
              <a:rPr lang="en-US" dirty="0"/>
              <a:t> processor and a tightly coupled intel </a:t>
            </a:r>
            <a:r>
              <a:rPr lang="en-US" dirty="0" err="1"/>
              <a:t>arria</a:t>
            </a:r>
            <a:r>
              <a:rPr lang="en-US" dirty="0"/>
              <a:t> 10 FPGA.</a:t>
            </a:r>
          </a:p>
          <a:p>
            <a:r>
              <a:rPr lang="en-US" dirty="0"/>
              <a:t>There connection bandwidth is 12.8GB/s. </a:t>
            </a:r>
          </a:p>
          <a:p>
            <a:r>
              <a:rPr lang="en-US" dirty="0"/>
              <a:t>The accelerator logic is implemented on the FPGA at a frequency of 200MHz.</a:t>
            </a:r>
          </a:p>
          <a:p>
            <a:r>
              <a:rPr lang="en-US" dirty="0"/>
              <a:t>And the FPGA resource utilization is shown below.</a:t>
            </a:r>
          </a:p>
          <a:p>
            <a:endParaRPr lang="en-US" dirty="0"/>
          </a:p>
          <a:p>
            <a:r>
              <a:rPr lang="en-US" b="1" dirty="0"/>
              <a:t>[click] </a:t>
            </a:r>
            <a:r>
              <a:rPr lang="en-US" dirty="0"/>
              <a:t>We test three graph applications, </a:t>
            </a:r>
            <a:r>
              <a:rPr lang="en-US" dirty="0" err="1"/>
              <a:t>pagerank</a:t>
            </a:r>
            <a:r>
              <a:rPr lang="en-US" dirty="0"/>
              <a:t>, single </a:t>
            </a:r>
            <a:r>
              <a:rPr lang="en-US" dirty="0" err="1"/>
              <a:t>souece</a:t>
            </a:r>
            <a:r>
              <a:rPr lang="en-US" dirty="0"/>
              <a:t> shortest path and collaborative filtering </a:t>
            </a:r>
          </a:p>
          <a:p>
            <a:r>
              <a:rPr lang="en-US" dirty="0"/>
              <a:t>on 7 real world graphs ranging from small graphs to large graphs.</a:t>
            </a:r>
          </a:p>
        </p:txBody>
      </p:sp>
      <p:sp>
        <p:nvSpPr>
          <p:cNvPr id="4" name="灯片编号占位符 3"/>
          <p:cNvSpPr>
            <a:spLocks noGrp="1"/>
          </p:cNvSpPr>
          <p:nvPr>
            <p:ph type="sldNum" sz="quarter" idx="5"/>
          </p:nvPr>
        </p:nvSpPr>
        <p:spPr/>
        <p:txBody>
          <a:bodyPr/>
          <a:lstStyle/>
          <a:p>
            <a:fld id="{D4369560-1F7E-407F-ABB7-B99B9FBEE5D8}" type="slidenum">
              <a:rPr lang="en-US" smtClean="0"/>
              <a:t>29</a:t>
            </a:fld>
            <a:endParaRPr lang="en-US"/>
          </a:p>
        </p:txBody>
      </p:sp>
    </p:spTree>
    <p:extLst>
      <p:ext uri="{BB962C8B-B14F-4D97-AF65-F5344CB8AC3E}">
        <p14:creationId xmlns:p14="http://schemas.microsoft.com/office/powerpoint/2010/main" val="3506214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 first evaluate how convergence rate will change by varying the block size and block selection method.</a:t>
            </a:r>
          </a:p>
          <a:p>
            <a:r>
              <a:rPr lang="en-US" dirty="0"/>
              <a:t>We test SSSP on 3 graphs and lower is better in the plot.</a:t>
            </a:r>
          </a:p>
          <a:p>
            <a:r>
              <a:rPr lang="en-US" dirty="0"/>
              <a:t>We can see that smaller block size results in fewer iterations, hence higher convergence rate.</a:t>
            </a:r>
          </a:p>
          <a:p>
            <a:r>
              <a:rPr lang="en-US" dirty="0"/>
              <a:t>This is done using cyclic block selection.</a:t>
            </a:r>
          </a:p>
          <a:p>
            <a:r>
              <a:rPr lang="en-US" b="1" dirty="0"/>
              <a:t>[click] </a:t>
            </a:r>
            <a:r>
              <a:rPr lang="en-US" dirty="0"/>
              <a:t>Then, we conduct the same sweep using priority block selection and it is marked in dotted line.</a:t>
            </a:r>
          </a:p>
          <a:p>
            <a:r>
              <a:rPr lang="en-US" dirty="0"/>
              <a:t>Priority scheduling further improves convergence rate.</a:t>
            </a:r>
          </a:p>
          <a:p>
            <a:r>
              <a:rPr lang="en-US" dirty="0"/>
              <a:t>Overall, the convergence rate can be improved from 1.2x to 5x by tuning BCD design parameters.</a:t>
            </a:r>
          </a:p>
          <a:p>
            <a:r>
              <a:rPr lang="en-US" dirty="0"/>
              <a:t>Other algorithms like PageRank and collaborative filtering follow the similar trend.</a:t>
            </a:r>
          </a:p>
          <a:p>
            <a:endParaRPr lang="en-US" dirty="0"/>
          </a:p>
          <a:p>
            <a:r>
              <a:rPr lang="en-US" dirty="0"/>
              <a:t>Justify insight 1</a:t>
            </a:r>
          </a:p>
        </p:txBody>
      </p:sp>
      <p:sp>
        <p:nvSpPr>
          <p:cNvPr id="4" name="灯片编号占位符 3"/>
          <p:cNvSpPr>
            <a:spLocks noGrp="1"/>
          </p:cNvSpPr>
          <p:nvPr>
            <p:ph type="sldNum" sz="quarter" idx="5"/>
          </p:nvPr>
        </p:nvSpPr>
        <p:spPr/>
        <p:txBody>
          <a:bodyPr/>
          <a:lstStyle/>
          <a:p>
            <a:fld id="{D4369560-1F7E-407F-ABB7-B99B9FBEE5D8}" type="slidenum">
              <a:rPr lang="en-US" smtClean="0"/>
              <a:t>30</a:t>
            </a:fld>
            <a:endParaRPr lang="en-US"/>
          </a:p>
        </p:txBody>
      </p:sp>
    </p:spTree>
    <p:extLst>
      <p:ext uri="{BB962C8B-B14F-4D97-AF65-F5344CB8AC3E}">
        <p14:creationId xmlns:p14="http://schemas.microsoft.com/office/powerpoint/2010/main" val="3430288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 now compare the execution time of </a:t>
            </a:r>
            <a:r>
              <a:rPr lang="en-US" dirty="0" err="1"/>
              <a:t>GraphABCD</a:t>
            </a:r>
            <a:r>
              <a:rPr lang="en-US" dirty="0"/>
              <a:t> system against the state-of-the-art </a:t>
            </a:r>
            <a:r>
              <a:rPr lang="en-US" dirty="0" err="1"/>
              <a:t>GraphMat</a:t>
            </a:r>
            <a:r>
              <a:rPr lang="en-US" dirty="0"/>
              <a:t> framework and its ASIC implementation </a:t>
            </a:r>
            <a:r>
              <a:rPr lang="en-US" dirty="0" err="1"/>
              <a:t>Graphicionado</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Overall, </a:t>
            </a:r>
            <a:r>
              <a:rPr lang="en-US" dirty="0" err="1"/>
              <a:t>GraphABCD</a:t>
            </a:r>
            <a:r>
              <a:rPr lang="en-US" dirty="0"/>
              <a:t> achieves a geo-mean speedup of 2x over </a:t>
            </a:r>
            <a:r>
              <a:rPr lang="en-US" dirty="0" err="1"/>
              <a:t>GraphMat</a:t>
            </a:r>
            <a:r>
              <a:rPr lang="en-US" dirty="0"/>
              <a:t> thanks to improved convergence rate and asynchronous processing.</a:t>
            </a:r>
          </a:p>
          <a:p>
            <a:r>
              <a:rPr lang="en-US" dirty="0" err="1"/>
              <a:t>GraphABCD</a:t>
            </a:r>
            <a:r>
              <a:rPr lang="en-US" dirty="0"/>
              <a:t> improves convergence rate by an average of 4.8x over </a:t>
            </a:r>
            <a:r>
              <a:rPr lang="en-US" dirty="0" err="1"/>
              <a:t>GraphMat</a:t>
            </a:r>
            <a:r>
              <a:rPr lang="en-US" dirty="0"/>
              <a:t> because it adopts smaller block size and priority block selection.</a:t>
            </a:r>
          </a:p>
          <a:p>
            <a:r>
              <a:rPr lang="en-US" b="1" dirty="0"/>
              <a:t>[click] </a:t>
            </a:r>
            <a:r>
              <a:rPr lang="en-US" dirty="0"/>
              <a:t>The reason why </a:t>
            </a:r>
            <a:r>
              <a:rPr lang="en-US" dirty="0" err="1"/>
              <a:t>GraphMat</a:t>
            </a:r>
            <a:r>
              <a:rPr lang="en-US" dirty="0"/>
              <a:t> is faster than </a:t>
            </a:r>
            <a:r>
              <a:rPr lang="en-US" dirty="0" err="1"/>
              <a:t>GraphABCD</a:t>
            </a:r>
            <a:r>
              <a:rPr lang="en-US" dirty="0"/>
              <a:t> on SSSP is because </a:t>
            </a:r>
            <a:r>
              <a:rPr lang="en-US" dirty="0" err="1"/>
              <a:t>GraphMat</a:t>
            </a:r>
            <a:r>
              <a:rPr lang="en-US" dirty="0"/>
              <a:t> reduces its block size in SSSP to improve convergence rate.</a:t>
            </a:r>
          </a:p>
        </p:txBody>
      </p:sp>
      <p:sp>
        <p:nvSpPr>
          <p:cNvPr id="4" name="灯片编号占位符 3"/>
          <p:cNvSpPr>
            <a:spLocks noGrp="1"/>
          </p:cNvSpPr>
          <p:nvPr>
            <p:ph type="sldNum" sz="quarter" idx="5"/>
          </p:nvPr>
        </p:nvSpPr>
        <p:spPr/>
        <p:txBody>
          <a:bodyPr/>
          <a:lstStyle/>
          <a:p>
            <a:fld id="{D4369560-1F7E-407F-ABB7-B99B9FBEE5D8}" type="slidenum">
              <a:rPr lang="en-US" smtClean="0"/>
              <a:t>31</a:t>
            </a:fld>
            <a:endParaRPr lang="en-US"/>
          </a:p>
        </p:txBody>
      </p:sp>
    </p:spTree>
    <p:extLst>
      <p:ext uri="{BB962C8B-B14F-4D97-AF65-F5344CB8AC3E}">
        <p14:creationId xmlns:p14="http://schemas.microsoft.com/office/powerpoint/2010/main" val="36292218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 further breakdown </a:t>
            </a:r>
            <a:r>
              <a:rPr lang="en-US" dirty="0" err="1"/>
              <a:t>GraphABCD</a:t>
            </a:r>
            <a:r>
              <a:rPr lang="en-US" dirty="0"/>
              <a:t> speedup to see how asynchronous BCD execution model helps to improve performance.</a:t>
            </a:r>
          </a:p>
          <a:p>
            <a:r>
              <a:rPr lang="en-US" dirty="0"/>
              <a:t>Lower is better in this plot.</a:t>
            </a:r>
          </a:p>
          <a:p>
            <a:r>
              <a:rPr lang="en-US" dirty="0"/>
              <a:t>We start with the BSP execution model baseline.</a:t>
            </a:r>
          </a:p>
          <a:p>
            <a:r>
              <a:rPr lang="en-US" dirty="0"/>
              <a:t>BSP or bulk synchronous parallel is a popular synchronous execution model for graph analytics and is used by </a:t>
            </a:r>
            <a:r>
              <a:rPr lang="en-US" dirty="0" err="1"/>
              <a:t>GraphMat</a:t>
            </a:r>
            <a:r>
              <a:rPr lang="en-US" dirty="0"/>
              <a:t> and </a:t>
            </a:r>
            <a:r>
              <a:rPr lang="en-US" dirty="0" err="1"/>
              <a:t>Graphicionado</a:t>
            </a:r>
            <a:r>
              <a:rPr lang="en-US" dirty="0"/>
              <a:t>.</a:t>
            </a:r>
          </a:p>
          <a:p>
            <a:r>
              <a:rPr lang="en-US" b="1" dirty="0"/>
              <a:t>[click] </a:t>
            </a:r>
            <a:r>
              <a:rPr lang="en-US" dirty="0"/>
              <a:t>We first reduce the block size of BSP and construct a synchronous BCD execution model baseline.</a:t>
            </a:r>
          </a:p>
          <a:p>
            <a:r>
              <a:rPr lang="en-US" dirty="0"/>
              <a:t>The better convergence rate caused by smaller block size results in a geo-mean of </a:t>
            </a:r>
            <a:r>
              <a:rPr lang="en-US" sz="1200" b="0" i="0" kern="1200" dirty="0">
                <a:solidFill>
                  <a:schemeClr val="tx1"/>
                </a:solidFill>
                <a:effectLst/>
                <a:latin typeface="+mn-lt"/>
                <a:ea typeface="+mn-ea"/>
                <a:cs typeface="+mn-cs"/>
              </a:rPr>
              <a:t>3.2x improvement on execution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[click] </a:t>
            </a:r>
            <a:r>
              <a:rPr lang="en-US" sz="1200" b="0" i="0" kern="1200" dirty="0">
                <a:solidFill>
                  <a:schemeClr val="tx1"/>
                </a:solidFill>
                <a:effectLst/>
                <a:latin typeface="+mn-lt"/>
                <a:ea typeface="+mn-ea"/>
                <a:cs typeface="+mn-cs"/>
              </a:rPr>
              <a:t>If we further eliminate the </a:t>
            </a:r>
            <a:r>
              <a:rPr lang="en-US" dirty="0"/>
              <a:t>synchronization barrier after the processing of each block, it becomes the asynchronous BCD execution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asynchronous BCD framework achieves an average </a:t>
            </a:r>
            <a:r>
              <a:rPr lang="en-US" sz="1200" b="0" i="0" kern="1200" dirty="0">
                <a:solidFill>
                  <a:schemeClr val="tx1"/>
                </a:solidFill>
                <a:effectLst/>
                <a:latin typeface="+mn-lt"/>
                <a:ea typeface="+mn-ea"/>
                <a:cs typeface="+mn-cs"/>
              </a:rPr>
              <a:t>2.2x speedup over synchronous BCD.</a:t>
            </a:r>
          </a:p>
          <a:p>
            <a:r>
              <a:rPr lang="en-US" b="1" dirty="0"/>
              <a:t>[click] </a:t>
            </a:r>
            <a:r>
              <a:rPr lang="en-US" dirty="0"/>
              <a:t>Finally priority block selection and hybrid execution reduces runtime by another 27%.</a:t>
            </a:r>
          </a:p>
          <a:p>
            <a:endParaRPr lang="en-US" dirty="0"/>
          </a:p>
          <a:p>
            <a:r>
              <a:rPr lang="en-US" dirty="0"/>
              <a:t>Put data on the slides, use geo-mean</a:t>
            </a:r>
          </a:p>
        </p:txBody>
      </p:sp>
      <p:sp>
        <p:nvSpPr>
          <p:cNvPr id="4" name="灯片编号占位符 3"/>
          <p:cNvSpPr>
            <a:spLocks noGrp="1"/>
          </p:cNvSpPr>
          <p:nvPr>
            <p:ph type="sldNum" sz="quarter" idx="5"/>
          </p:nvPr>
        </p:nvSpPr>
        <p:spPr/>
        <p:txBody>
          <a:bodyPr/>
          <a:lstStyle/>
          <a:p>
            <a:fld id="{D4369560-1F7E-407F-ABB7-B99B9FBEE5D8}" type="slidenum">
              <a:rPr lang="en-US" smtClean="0"/>
              <a:t>32</a:t>
            </a:fld>
            <a:endParaRPr lang="en-US"/>
          </a:p>
        </p:txBody>
      </p:sp>
    </p:spTree>
    <p:extLst>
      <p:ext uri="{BB962C8B-B14F-4D97-AF65-F5344CB8AC3E}">
        <p14:creationId xmlns:p14="http://schemas.microsoft.com/office/powerpoint/2010/main" val="37953040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 further analyze the memory traffic between the CPU and FPGA accelerator.</a:t>
            </a:r>
          </a:p>
          <a:p>
            <a:r>
              <a:rPr lang="en-US" dirty="0"/>
              <a:t>We observe that all of the FPGA memory accesses are sequential.</a:t>
            </a:r>
          </a:p>
          <a:p>
            <a:r>
              <a:rPr lang="en-US" dirty="0"/>
              <a:t>This comes from our novel task allocation on heterogeneous system enabled by asynchronous BCD execution model.</a:t>
            </a:r>
          </a:p>
          <a:p>
            <a:r>
              <a:rPr lang="en-US" b="1" dirty="0"/>
              <a:t>[click] </a:t>
            </a:r>
            <a:r>
              <a:rPr lang="en-US" dirty="0"/>
              <a:t>Further analysis shows that </a:t>
            </a:r>
            <a:r>
              <a:rPr lang="en-US" dirty="0" err="1"/>
              <a:t>graphabcd</a:t>
            </a:r>
            <a:r>
              <a:rPr lang="en-US" dirty="0"/>
              <a:t> utilizes nearly 100% of the memory bandwidth and is bottlenecked by it.</a:t>
            </a:r>
          </a:p>
          <a:p>
            <a:r>
              <a:rPr lang="en-US" dirty="0"/>
              <a:t>For future work we will address the bandwidth bottleneck of the system.</a:t>
            </a:r>
          </a:p>
        </p:txBody>
      </p:sp>
      <p:sp>
        <p:nvSpPr>
          <p:cNvPr id="4" name="灯片编号占位符 3"/>
          <p:cNvSpPr>
            <a:spLocks noGrp="1"/>
          </p:cNvSpPr>
          <p:nvPr>
            <p:ph type="sldNum" sz="quarter" idx="5"/>
          </p:nvPr>
        </p:nvSpPr>
        <p:spPr/>
        <p:txBody>
          <a:bodyPr/>
          <a:lstStyle/>
          <a:p>
            <a:fld id="{D4369560-1F7E-407F-ABB7-B99B9FBEE5D8}" type="slidenum">
              <a:rPr lang="en-US" smtClean="0"/>
              <a:t>33</a:t>
            </a:fld>
            <a:endParaRPr lang="en-US"/>
          </a:p>
        </p:txBody>
      </p:sp>
    </p:spTree>
    <p:extLst>
      <p:ext uri="{BB962C8B-B14F-4D97-AF65-F5344CB8AC3E}">
        <p14:creationId xmlns:p14="http://schemas.microsoft.com/office/powerpoint/2010/main" val="45200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Give an example </a:t>
            </a:r>
          </a:p>
          <a:p>
            <a:r>
              <a:rPr lang="en-US" dirty="0"/>
              <a:t>6 vertex graph, SSSP, </a:t>
            </a:r>
            <a:r>
              <a:rPr lang="en-US" dirty="0" err="1"/>
              <a:t>dijikstra</a:t>
            </a:r>
            <a:r>
              <a:rPr lang="en-US" dirty="0"/>
              <a:t>, bellman-ford</a:t>
            </a:r>
          </a:p>
          <a:p>
            <a:r>
              <a:rPr lang="en-US" dirty="0"/>
              <a:t>A graph, y axis : number of </a:t>
            </a:r>
            <a:r>
              <a:rPr lang="en-US" dirty="0" err="1"/>
              <a:t>unconverged</a:t>
            </a:r>
            <a:r>
              <a:rPr lang="en-US" dirty="0"/>
              <a:t> vertex, x axis number of iteration</a:t>
            </a:r>
          </a:p>
          <a:p>
            <a:r>
              <a:rPr lang="en-US" dirty="0"/>
              <a:t>A horizontal line show at some state Dijkstra is faster than bellman-ford, and parallelism is different</a:t>
            </a:r>
          </a:p>
          <a:p>
            <a:endParaRPr lang="en-US" dirty="0"/>
          </a:p>
          <a:p>
            <a:r>
              <a:rPr lang="en-US" b="1" dirty="0"/>
              <a:t>[click] </a:t>
            </a:r>
            <a:r>
              <a:rPr lang="en-US" dirty="0"/>
              <a:t>Our solution is by introducing a novel execution model block coordinate descent to graph analytics.</a:t>
            </a:r>
          </a:p>
          <a:p>
            <a:r>
              <a:rPr lang="en-US" dirty="0"/>
              <a:t>Block coordinate descent execution model, or BCD for short, is originally designed for optimization algorithm.</a:t>
            </a:r>
          </a:p>
          <a:p>
            <a:r>
              <a:rPr lang="en-US" dirty="0"/>
              <a:t>We port BCD to graph domain and leverage its insights to jointly optimize number of iterations and runtime per iteration.</a:t>
            </a:r>
          </a:p>
          <a:p>
            <a:r>
              <a:rPr lang="en-US" b="1" dirty="0"/>
              <a:t>[click] </a:t>
            </a:r>
            <a:r>
              <a:rPr lang="en-US" dirty="0"/>
              <a:t>Specifically, the theory of BCD gives us insights on how to effectively reduce </a:t>
            </a:r>
            <a:r>
              <a:rPr lang="en-US" b="0" dirty="0"/>
              <a:t>number of iterations.</a:t>
            </a:r>
          </a:p>
          <a:p>
            <a:r>
              <a:rPr lang="en-US" b="1" dirty="0"/>
              <a:t>[click] </a:t>
            </a:r>
            <a:r>
              <a:rPr lang="en-US" b="0" dirty="0"/>
              <a:t>Furthermore, BCD also enables efficient asynchronous graph processing by minimizing synchronization overhead to reduce runtime per iteration.</a:t>
            </a:r>
          </a:p>
          <a:p>
            <a:r>
              <a:rPr lang="en-US" b="1" dirty="0"/>
              <a:t>[click] </a:t>
            </a:r>
            <a:r>
              <a:rPr lang="en-US" b="0" dirty="0"/>
              <a:t>Our evaluation shows that by leveraging these two insights of BCD, our system achieves geo-mean speedup of 2x on runtime of graph applications.</a:t>
            </a:r>
          </a:p>
        </p:txBody>
      </p:sp>
      <p:sp>
        <p:nvSpPr>
          <p:cNvPr id="4" name="灯片编号占位符 3"/>
          <p:cNvSpPr>
            <a:spLocks noGrp="1"/>
          </p:cNvSpPr>
          <p:nvPr>
            <p:ph type="sldNum" sz="quarter" idx="5"/>
          </p:nvPr>
        </p:nvSpPr>
        <p:spPr/>
        <p:txBody>
          <a:bodyPr/>
          <a:lstStyle/>
          <a:p>
            <a:fld id="{D4369560-1F7E-407F-ABB7-B99B9FBEE5D8}" type="slidenum">
              <a:rPr lang="en-US" smtClean="0"/>
              <a:t>3</a:t>
            </a:fld>
            <a:endParaRPr lang="en-US"/>
          </a:p>
        </p:txBody>
      </p:sp>
    </p:spTree>
    <p:extLst>
      <p:ext uri="{BB962C8B-B14F-4D97-AF65-F5344CB8AC3E}">
        <p14:creationId xmlns:p14="http://schemas.microsoft.com/office/powerpoint/2010/main" val="31555801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Jointly optimizing number of iterations and runtime per iteration is vital for high performance graph analytics.</a:t>
            </a:r>
          </a:p>
          <a:p>
            <a:r>
              <a:rPr lang="en-US" dirty="0"/>
              <a:t>We tackle this problem by introducing Block Coordinate Descent (BCD) execution model to graph analytics.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[click] </a:t>
            </a:r>
            <a:r>
              <a:rPr lang="en-US" dirty="0"/>
              <a:t>BCD reduces number of iterations by tuning its design parameters and reduces runtime per iteration by asynchronous processing.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[click] </a:t>
            </a:r>
            <a:r>
              <a:rPr lang="en-US" dirty="0" err="1"/>
              <a:t>GraphABCD</a:t>
            </a:r>
            <a:r>
              <a:rPr lang="en-US" dirty="0"/>
              <a:t> framework adopts the Asynchronous Block Coordinate Decent execution model and efficiently scales out graph analytics to heterogeneous platform.</a:t>
            </a:r>
          </a:p>
          <a:p>
            <a:r>
              <a:rPr lang="en-US" b="1" dirty="0"/>
              <a:t>[click] </a:t>
            </a:r>
            <a:r>
              <a:rPr lang="en-US" dirty="0"/>
              <a:t>The BCD execution model opens up a new perspective of analyzing graph analytics.</a:t>
            </a:r>
          </a:p>
          <a:p>
            <a:r>
              <a:rPr lang="en-US" dirty="0"/>
              <a:t>Leveraging BCD properties studied by the optimization community could be an interesting future direction for high-performance graph analytics.</a:t>
            </a:r>
          </a:p>
          <a:p>
            <a:endParaRPr lang="en-US" dirty="0"/>
          </a:p>
          <a:p>
            <a:r>
              <a:rPr lang="en-US" dirty="0"/>
              <a:t>Thank you for watching this talk. Feel free to contact us if you have any questions or comments.</a:t>
            </a:r>
          </a:p>
          <a:p>
            <a:endParaRPr lang="en-US" dirty="0"/>
          </a:p>
          <a:p>
            <a:r>
              <a:rPr lang="en-US" dirty="0"/>
              <a:t>To conclude, we propose the block coordinate descent view of graph analytics.</a:t>
            </a:r>
          </a:p>
          <a:p>
            <a:r>
              <a:rPr lang="en-US" dirty="0"/>
              <a:t>The theory of BCD helps to improve convergence rate by selecting different BCD algorithmic design parameters.</a:t>
            </a:r>
          </a:p>
          <a:p>
            <a:r>
              <a:rPr lang="en-US" dirty="0"/>
              <a:t>BCD also enables asynchronous processing on the graph.</a:t>
            </a:r>
          </a:p>
          <a:p>
            <a:r>
              <a:rPr lang="en-US" dirty="0"/>
              <a:t>These two insights leads to the design and prototype of </a:t>
            </a:r>
            <a:r>
              <a:rPr lang="en-US" dirty="0" err="1"/>
              <a:t>GraphABCD</a:t>
            </a:r>
            <a:r>
              <a:rPr lang="en-US" dirty="0"/>
              <a:t>.</a:t>
            </a:r>
          </a:p>
          <a:p>
            <a:r>
              <a:rPr lang="en-US" dirty="0" err="1"/>
              <a:t>GraphABCD</a:t>
            </a:r>
            <a:r>
              <a:rPr lang="en-US" dirty="0"/>
              <a:t> efficiently scales out graph analytics to heterogeneous platform with high performance.</a:t>
            </a:r>
          </a:p>
          <a:p>
            <a:endParaRPr lang="en-US" dirty="0"/>
          </a:p>
        </p:txBody>
      </p:sp>
      <p:sp>
        <p:nvSpPr>
          <p:cNvPr id="4" name="灯片编号占位符 3"/>
          <p:cNvSpPr>
            <a:spLocks noGrp="1"/>
          </p:cNvSpPr>
          <p:nvPr>
            <p:ph type="sldNum" sz="quarter" idx="5"/>
          </p:nvPr>
        </p:nvSpPr>
        <p:spPr/>
        <p:txBody>
          <a:bodyPr/>
          <a:lstStyle/>
          <a:p>
            <a:fld id="{D4369560-1F7E-407F-ABB7-B99B9FBEE5D8}" type="slidenum">
              <a:rPr lang="en-US" smtClean="0"/>
              <a:t>35</a:t>
            </a:fld>
            <a:endParaRPr lang="en-US"/>
          </a:p>
        </p:txBody>
      </p:sp>
    </p:spTree>
    <p:extLst>
      <p:ext uri="{BB962C8B-B14F-4D97-AF65-F5344CB8AC3E}">
        <p14:creationId xmlns:p14="http://schemas.microsoft.com/office/powerpoint/2010/main" val="981024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Graph analytic has a lot of application domains, such as social network analysis, navigation, fraud detection and so on.</a:t>
            </a:r>
          </a:p>
          <a:p>
            <a:r>
              <a:rPr lang="en-US" dirty="0"/>
              <a:t>Therefore, accelerating graph analytics is vital to ensure the high performance of these applications.</a:t>
            </a:r>
          </a:p>
          <a:p>
            <a:r>
              <a:rPr lang="en-US" dirty="0"/>
              <a:t>As we explained in the previous slides, the runtime of graph algorithm can be broadly characterized into number of iterations times runtime per iteration.</a:t>
            </a:r>
          </a:p>
          <a:p>
            <a:r>
              <a:rPr lang="en-US" dirty="0"/>
              <a:t>This gives us two potential directions </a:t>
            </a:r>
            <a:r>
              <a:rPr lang="en-US" b="1" dirty="0"/>
              <a:t>[click] </a:t>
            </a:r>
            <a:r>
              <a:rPr lang="en-US" dirty="0"/>
              <a:t>in order to improve the performance of iterative graph algorithms.</a:t>
            </a:r>
          </a:p>
        </p:txBody>
      </p:sp>
      <p:sp>
        <p:nvSpPr>
          <p:cNvPr id="4" name="灯片编号占位符 3"/>
          <p:cNvSpPr>
            <a:spLocks noGrp="1"/>
          </p:cNvSpPr>
          <p:nvPr>
            <p:ph type="sldNum" sz="quarter" idx="5"/>
          </p:nvPr>
        </p:nvSpPr>
        <p:spPr/>
        <p:txBody>
          <a:bodyPr/>
          <a:lstStyle/>
          <a:p>
            <a:fld id="{D4369560-1F7E-407F-ABB7-B99B9FBEE5D8}" type="slidenum">
              <a:rPr lang="en-US" smtClean="0"/>
              <a:t>5</a:t>
            </a:fld>
            <a:endParaRPr lang="en-US"/>
          </a:p>
        </p:txBody>
      </p:sp>
    </p:spTree>
    <p:extLst>
      <p:ext uri="{BB962C8B-B14F-4D97-AF65-F5344CB8AC3E}">
        <p14:creationId xmlns:p14="http://schemas.microsoft.com/office/powerpoint/2010/main" val="816074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 first direction is to reduce the number of iterations.</a:t>
            </a:r>
          </a:p>
          <a:p>
            <a:r>
              <a:rPr lang="en-US" dirty="0"/>
              <a:t>As we have seen before, Dijkstra consumes fewer iteration than bellman-ford on this example graph.</a:t>
            </a:r>
          </a:p>
          <a:p>
            <a:r>
              <a:rPr lang="en-US" b="1" dirty="0"/>
              <a:t>[click] </a:t>
            </a:r>
            <a:r>
              <a:rPr lang="en-US" dirty="0"/>
              <a:t>This means the Dijkstra algorithm converges faster.</a:t>
            </a:r>
          </a:p>
          <a:p>
            <a:r>
              <a:rPr lang="en-US" dirty="0"/>
              <a:t>Therefore, reducing number of iteration is equivalent to improving the convergence rate. We will use these two terms interchangeably in this talk.</a:t>
            </a:r>
          </a:p>
          <a:p>
            <a:r>
              <a:rPr lang="en-US" b="1" dirty="0"/>
              <a:t>[click] </a:t>
            </a:r>
            <a:r>
              <a:rPr lang="en-US" dirty="0"/>
              <a:t>Prior system mostly improves the convergence rate of graph analytics in a case by case manner. Like specially implement a </a:t>
            </a:r>
            <a:r>
              <a:rPr lang="en-US" dirty="0" err="1"/>
              <a:t>Dijksra</a:t>
            </a:r>
            <a:r>
              <a:rPr lang="en-US" dirty="0"/>
              <a:t> version of SSSP algorithm.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[click] </a:t>
            </a:r>
            <a:r>
              <a:rPr lang="en-US" i="0" dirty="0"/>
              <a:t>A systematic approach to analyzing and optimizing the convergence rate of iterative graph algorithms is imperative.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Give the figure in executive summary. Bellman ford and </a:t>
            </a:r>
            <a:r>
              <a:rPr lang="en-US" i="0" dirty="0" err="1"/>
              <a:t>dijktra</a:t>
            </a: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One line converge faster, another converge slower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X axis, more iteration, fewer iteration</a:t>
            </a:r>
          </a:p>
        </p:txBody>
      </p:sp>
      <p:sp>
        <p:nvSpPr>
          <p:cNvPr id="4" name="灯片编号占位符 3"/>
          <p:cNvSpPr>
            <a:spLocks noGrp="1"/>
          </p:cNvSpPr>
          <p:nvPr>
            <p:ph type="sldNum" sz="quarter" idx="5"/>
          </p:nvPr>
        </p:nvSpPr>
        <p:spPr/>
        <p:txBody>
          <a:bodyPr/>
          <a:lstStyle/>
          <a:p>
            <a:fld id="{D4369560-1F7E-407F-ABB7-B99B9FBEE5D8}" type="slidenum">
              <a:rPr lang="en-US" smtClean="0"/>
              <a:t>6</a:t>
            </a:fld>
            <a:endParaRPr lang="en-US"/>
          </a:p>
        </p:txBody>
      </p:sp>
    </p:spTree>
    <p:extLst>
      <p:ext uri="{BB962C8B-B14F-4D97-AF65-F5344CB8AC3E}">
        <p14:creationId xmlns:p14="http://schemas.microsoft.com/office/powerpoint/2010/main" val="3124880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 second direction to reduce execution time is to improve per iteration performance of graph analytics.</a:t>
            </a:r>
          </a:p>
          <a:p>
            <a:r>
              <a:rPr lang="en-US" dirty="0"/>
              <a:t>Prior work exploits hardware acceleration to improve per iteration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their performance is limited due to frequent synchronization and coordination within the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[click] </a:t>
            </a:r>
            <a:r>
              <a:rPr lang="en-US" dirty="0"/>
              <a:t>Therefore, </a:t>
            </a:r>
            <a:r>
              <a:rPr lang="en-US" i="0" dirty="0"/>
              <a:t>algorithm and architectural support for </a:t>
            </a:r>
            <a:r>
              <a:rPr lang="en-US" i="0" dirty="0" err="1"/>
              <a:t>asynchronicity</a:t>
            </a:r>
            <a:r>
              <a:rPr lang="en-US" i="0" dirty="0"/>
              <a:t> are imperative for improving per iteration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[click] </a:t>
            </a:r>
            <a:r>
              <a:rPr lang="en-US" i="0" dirty="0"/>
              <a:t>Moreover, asynchronous processing also allows us to efficiently exploit heterogeneity of the underlying systems.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there might be host CPUs or other accelerators available in the system.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Therefore, graph analytics can cheaply scale out to heterogeneous system.</a:t>
            </a:r>
          </a:p>
        </p:txBody>
      </p:sp>
      <p:sp>
        <p:nvSpPr>
          <p:cNvPr id="4" name="灯片编号占位符 3"/>
          <p:cNvSpPr>
            <a:spLocks noGrp="1"/>
          </p:cNvSpPr>
          <p:nvPr>
            <p:ph type="sldNum" sz="quarter" idx="5"/>
          </p:nvPr>
        </p:nvSpPr>
        <p:spPr/>
        <p:txBody>
          <a:bodyPr/>
          <a:lstStyle/>
          <a:p>
            <a:fld id="{D4369560-1F7E-407F-ABB7-B99B9FBEE5D8}" type="slidenum">
              <a:rPr lang="en-US" smtClean="0"/>
              <a:t>7</a:t>
            </a:fld>
            <a:endParaRPr lang="en-US"/>
          </a:p>
        </p:txBody>
      </p:sp>
    </p:spTree>
    <p:extLst>
      <p:ext uri="{BB962C8B-B14F-4D97-AF65-F5344CB8AC3E}">
        <p14:creationId xmlns:p14="http://schemas.microsoft.com/office/powerpoint/2010/main" val="3713296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Our solution is to introduce block coordinate descent execution model to graph analytics.</a:t>
            </a:r>
          </a:p>
          <a:p>
            <a:r>
              <a:rPr lang="en-US" dirty="0"/>
              <a:t>I would like to illustrate on which level of the stack we are introducing our solution.</a:t>
            </a:r>
          </a:p>
          <a:p>
            <a:r>
              <a:rPr lang="en-US" dirty="0"/>
              <a:t>On the left we have the solution stack </a:t>
            </a:r>
            <a:r>
              <a:rPr lang="en-US" b="1" dirty="0"/>
              <a:t>[click] </a:t>
            </a:r>
            <a:r>
              <a:rPr lang="en-US" dirty="0"/>
              <a:t>for optimization problem.</a:t>
            </a:r>
          </a:p>
          <a:p>
            <a:r>
              <a:rPr lang="en-US" b="1" dirty="0"/>
              <a:t>[click] </a:t>
            </a:r>
            <a:r>
              <a:rPr lang="en-US" dirty="0"/>
              <a:t>Linear regression and deep learning and two example algorithms for optimization problem.</a:t>
            </a:r>
          </a:p>
          <a:p>
            <a:r>
              <a:rPr lang="en-US" dirty="0"/>
              <a:t>Further down the stack we have </a:t>
            </a:r>
            <a:r>
              <a:rPr lang="en-US" b="1" dirty="0"/>
              <a:t>[click] </a:t>
            </a:r>
            <a:r>
              <a:rPr lang="en-US" dirty="0"/>
              <a:t>stochastic gradient descent SGD or block coordinate descent BCD execution model for these algorithms.</a:t>
            </a:r>
          </a:p>
          <a:p>
            <a:r>
              <a:rPr lang="en-US" dirty="0"/>
              <a:t>And </a:t>
            </a:r>
            <a:r>
              <a:rPr lang="en-US" b="1" dirty="0"/>
              <a:t>[click] </a:t>
            </a:r>
            <a:r>
              <a:rPr lang="en-US" dirty="0"/>
              <a:t>various underlying hardware to do the computation.</a:t>
            </a:r>
          </a:p>
          <a:p>
            <a:endParaRPr lang="en-US" dirty="0"/>
          </a:p>
          <a:p>
            <a:r>
              <a:rPr lang="en-US" dirty="0"/>
              <a:t>On the right we have the domain of </a:t>
            </a:r>
            <a:r>
              <a:rPr lang="en-US" b="1" dirty="0"/>
              <a:t>[click] </a:t>
            </a:r>
            <a:r>
              <a:rPr lang="en-US" dirty="0"/>
              <a:t>graph analytics.</a:t>
            </a:r>
          </a:p>
          <a:p>
            <a:r>
              <a:rPr lang="en-US" dirty="0"/>
              <a:t>Algorithms like </a:t>
            </a:r>
            <a:r>
              <a:rPr lang="en-US" b="1" dirty="0"/>
              <a:t>[click] </a:t>
            </a:r>
            <a:r>
              <a:rPr lang="en-US" dirty="0" err="1"/>
              <a:t>pagerank</a:t>
            </a:r>
            <a:r>
              <a:rPr lang="en-US" dirty="0"/>
              <a:t>, SSSP, collaborative filtering are examples of graph algorithm.</a:t>
            </a:r>
          </a:p>
          <a:p>
            <a:r>
              <a:rPr lang="en-US" dirty="0"/>
              <a:t>The execution model are </a:t>
            </a:r>
            <a:r>
              <a:rPr lang="en-US" b="1" dirty="0"/>
              <a:t>[click] </a:t>
            </a:r>
            <a:r>
              <a:rPr lang="en-US" dirty="0"/>
              <a:t>bulk synchronous parallel BSP or Galois-like etc.</a:t>
            </a:r>
          </a:p>
          <a:p>
            <a:r>
              <a:rPr lang="en-US" dirty="0"/>
              <a:t>They can run on the </a:t>
            </a:r>
            <a:r>
              <a:rPr lang="en-US" b="1" dirty="0"/>
              <a:t>[click] </a:t>
            </a:r>
            <a:r>
              <a:rPr lang="en-US" dirty="0"/>
              <a:t>same underlying hardware.</a:t>
            </a:r>
          </a:p>
          <a:p>
            <a:endParaRPr lang="en-US" dirty="0"/>
          </a:p>
          <a:p>
            <a:r>
              <a:rPr lang="en-US" dirty="0"/>
              <a:t>Our solution brings BCD execution model which is designed for optimization </a:t>
            </a:r>
            <a:r>
              <a:rPr lang="en-US" b="1" dirty="0"/>
              <a:t>[click] </a:t>
            </a:r>
            <a:r>
              <a:rPr lang="en-US" dirty="0"/>
              <a:t>to graph analytics.</a:t>
            </a:r>
          </a:p>
          <a:p>
            <a:r>
              <a:rPr lang="en-US" dirty="0"/>
              <a:t>So that we can leverage all of the nice properties of BCD to reduce number of iterations and runtime per iteration.</a:t>
            </a:r>
          </a:p>
          <a:p>
            <a:r>
              <a:rPr lang="en-US" b="1" dirty="0"/>
              <a:t>[click] [click] </a:t>
            </a:r>
          </a:p>
        </p:txBody>
      </p:sp>
      <p:sp>
        <p:nvSpPr>
          <p:cNvPr id="4" name="灯片编号占位符 3"/>
          <p:cNvSpPr>
            <a:spLocks noGrp="1"/>
          </p:cNvSpPr>
          <p:nvPr>
            <p:ph type="sldNum" sz="quarter" idx="5"/>
          </p:nvPr>
        </p:nvSpPr>
        <p:spPr/>
        <p:txBody>
          <a:bodyPr/>
          <a:lstStyle/>
          <a:p>
            <a:fld id="{D4369560-1F7E-407F-ABB7-B99B9FBEE5D8}" type="slidenum">
              <a:rPr lang="en-US" smtClean="0"/>
              <a:t>8</a:t>
            </a:fld>
            <a:endParaRPr lang="en-US"/>
          </a:p>
        </p:txBody>
      </p:sp>
    </p:spTree>
    <p:extLst>
      <p:ext uri="{BB962C8B-B14F-4D97-AF65-F5344CB8AC3E}">
        <p14:creationId xmlns:p14="http://schemas.microsoft.com/office/powerpoint/2010/main" val="1831390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BCD is able to address the two challenges we presented before.</a:t>
            </a:r>
          </a:p>
          <a:p>
            <a:r>
              <a:rPr lang="en-US" b="1" dirty="0"/>
              <a:t>[click] </a:t>
            </a:r>
            <a:r>
              <a:rPr lang="en-US" dirty="0"/>
              <a:t>First, theoretical study of BCD from optimization community suggests that we can configure design parameters in BCD model to improve convergence rate.</a:t>
            </a:r>
          </a:p>
          <a:p>
            <a:r>
              <a:rPr lang="en-US" dirty="0"/>
              <a:t>Because BCD is a general execution model.</a:t>
            </a:r>
          </a:p>
          <a:p>
            <a:r>
              <a:rPr lang="en-US" dirty="0"/>
              <a:t>As long as the graph algorithms can be mapped to this execution model, they will automatically get the nice property of high convergence rate.</a:t>
            </a:r>
          </a:p>
          <a:p>
            <a:r>
              <a:rPr lang="en-US" dirty="0"/>
              <a:t>We don’t have to investigate them case by case.</a:t>
            </a:r>
          </a:p>
          <a:p>
            <a:endParaRPr lang="en-US" dirty="0"/>
          </a:p>
          <a:p>
            <a:r>
              <a:rPr lang="en-US" b="1" dirty="0"/>
              <a:t>[click] </a:t>
            </a:r>
            <a:r>
              <a:rPr lang="en-US" dirty="0"/>
              <a:t>Second, BCD execution model intrinsically support asynchronous processing.</a:t>
            </a:r>
          </a:p>
          <a:p>
            <a:r>
              <a:rPr lang="en-US" dirty="0"/>
              <a:t>This can better utilize the underlying hardware, especially heterogeneous platform, by minimizing synchronization overhead to further reduce runtime per iteration.</a:t>
            </a:r>
          </a:p>
          <a:p>
            <a:endParaRPr lang="en-US" dirty="0"/>
          </a:p>
        </p:txBody>
      </p:sp>
      <p:sp>
        <p:nvSpPr>
          <p:cNvPr id="4" name="灯片编号占位符 3"/>
          <p:cNvSpPr>
            <a:spLocks noGrp="1"/>
          </p:cNvSpPr>
          <p:nvPr>
            <p:ph type="sldNum" sz="quarter" idx="5"/>
          </p:nvPr>
        </p:nvSpPr>
        <p:spPr/>
        <p:txBody>
          <a:bodyPr/>
          <a:lstStyle/>
          <a:p>
            <a:fld id="{D4369560-1F7E-407F-ABB7-B99B9FBEE5D8}" type="slidenum">
              <a:rPr lang="en-US" smtClean="0"/>
              <a:t>9</a:t>
            </a:fld>
            <a:endParaRPr lang="en-US"/>
          </a:p>
        </p:txBody>
      </p:sp>
    </p:spTree>
    <p:extLst>
      <p:ext uri="{BB962C8B-B14F-4D97-AF65-F5344CB8AC3E}">
        <p14:creationId xmlns:p14="http://schemas.microsoft.com/office/powerpoint/2010/main" val="661687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 will split the explanation of BCD execution model in 3 steps.</a:t>
            </a:r>
          </a:p>
          <a:p>
            <a:r>
              <a:rPr lang="en-US" b="1" dirty="0"/>
              <a:t>[click] </a:t>
            </a:r>
            <a:r>
              <a:rPr lang="en-US" dirty="0"/>
              <a:t>First, we will introduce how BCD execution model works in optimization domain.</a:t>
            </a:r>
          </a:p>
          <a:p>
            <a:r>
              <a:rPr lang="en-US" b="1" dirty="0"/>
              <a:t>[click] </a:t>
            </a:r>
            <a:r>
              <a:rPr lang="en-US" dirty="0"/>
              <a:t>Second, we will show how we port BCD execution model to graph analytics.</a:t>
            </a:r>
          </a:p>
          <a:p>
            <a:r>
              <a:rPr lang="en-US" b="1" dirty="0"/>
              <a:t>[click] </a:t>
            </a:r>
            <a:r>
              <a:rPr lang="en-US" dirty="0"/>
              <a:t>Finally, we will illustrate the way to map graph algorithms to BCD execution model.</a:t>
            </a:r>
          </a:p>
        </p:txBody>
      </p:sp>
      <p:sp>
        <p:nvSpPr>
          <p:cNvPr id="4" name="灯片编号占位符 3"/>
          <p:cNvSpPr>
            <a:spLocks noGrp="1"/>
          </p:cNvSpPr>
          <p:nvPr>
            <p:ph type="sldNum" sz="quarter" idx="5"/>
          </p:nvPr>
        </p:nvSpPr>
        <p:spPr/>
        <p:txBody>
          <a:bodyPr/>
          <a:lstStyle/>
          <a:p>
            <a:fld id="{D4369560-1F7E-407F-ABB7-B99B9FBEE5D8}" type="slidenum">
              <a:rPr lang="en-US" smtClean="0"/>
              <a:t>11</a:t>
            </a:fld>
            <a:endParaRPr lang="en-US"/>
          </a:p>
        </p:txBody>
      </p:sp>
    </p:spTree>
    <p:extLst>
      <p:ext uri="{BB962C8B-B14F-4D97-AF65-F5344CB8AC3E}">
        <p14:creationId xmlns:p14="http://schemas.microsoft.com/office/powerpoint/2010/main" val="24074275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5" descr="C:\Users\taotao\Desktop\招办项目\ppt\模板1（白色）\封面\背景.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1219200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hasCustomPrompt="1"/>
          </p:nvPr>
        </p:nvSpPr>
        <p:spPr>
          <a:xfrm>
            <a:off x="822157" y="804070"/>
            <a:ext cx="10455443" cy="2202749"/>
          </a:xfrm>
        </p:spPr>
        <p:txBody>
          <a:bodyPr anchor="b">
            <a:normAutofit/>
          </a:bodyPr>
          <a:lstStyle>
            <a:lvl1pPr algn="ctr" rtl="0" eaLnBrk="1" fontAlgn="base" hangingPunct="1">
              <a:spcBef>
                <a:spcPct val="0"/>
              </a:spcBef>
              <a:spcAft>
                <a:spcPct val="0"/>
              </a:spcAft>
              <a:defRPr lang="en-US" sz="4800" b="1" kern="1200" dirty="0">
                <a:solidFill>
                  <a:srgbClr val="715096"/>
                </a:solidFill>
                <a:latin typeface="+mn-lt"/>
                <a:ea typeface="微软雅黑" panose="020B0503020204020204" pitchFamily="34" charset="-122"/>
                <a:cs typeface="+mn-cs"/>
              </a:defRPr>
            </a:lvl1pPr>
          </a:lstStyle>
          <a:p>
            <a:r>
              <a:rPr lang="en-US" altLang="zh-CN" dirty="0"/>
              <a:t>hello</a:t>
            </a:r>
            <a:endParaRPr lang="en-US" dirty="0"/>
          </a:p>
        </p:txBody>
      </p:sp>
      <p:sp>
        <p:nvSpPr>
          <p:cNvPr id="3" name="Subtitle 2"/>
          <p:cNvSpPr>
            <a:spLocks noGrp="1"/>
          </p:cNvSpPr>
          <p:nvPr>
            <p:ph type="subTitle" idx="1" hasCustomPrompt="1"/>
          </p:nvPr>
        </p:nvSpPr>
        <p:spPr>
          <a:xfrm>
            <a:off x="822156" y="4135035"/>
            <a:ext cx="10455443" cy="1240645"/>
          </a:xfrm>
        </p:spPr>
        <p:txBody>
          <a:bodyPr>
            <a:normAutofit/>
          </a:bodyPr>
          <a:lstStyle>
            <a:lvl1pPr marL="0" indent="0" algn="ctr">
              <a:buNone/>
              <a:defRPr lang="en-US" sz="2800" kern="1200" dirty="0">
                <a:solidFill>
                  <a:srgbClr val="715096"/>
                </a:solidFill>
                <a:latin typeface="+mn-lt"/>
                <a:ea typeface="黑体" panose="02010609060101010101" pitchFamily="49" charset="-122"/>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hello</a:t>
            </a:r>
            <a:endParaRPr lang="en-US" dirty="0"/>
          </a:p>
        </p:txBody>
      </p:sp>
      <p:pic>
        <p:nvPicPr>
          <p:cNvPr id="8" name="Picture 6" descr="C:\Users\taotao\Desktop\招办项目\ppt\模板1（白色）\封面\辅助图形.png"/>
          <p:cNvPicPr>
            <a:picLocks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630000" y="3294461"/>
            <a:ext cx="4647600" cy="51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C:\Users\taotao\Desktop\招办项目\ppt\模板1（白色）\封面\线条.png"/>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flipV="1">
            <a:off x="822156" y="3759519"/>
            <a:ext cx="5595497" cy="3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descr="画着卡通人物&#10;&#10;描述已自动生成">
            <a:extLst>
              <a:ext uri="{FF2B5EF4-FFF2-40B4-BE49-F238E27FC236}">
                <a16:creationId xmlns:a16="http://schemas.microsoft.com/office/drawing/2014/main" id="{C8AC5E3D-5062-441A-ACFC-D2A98F403CF3}"/>
              </a:ext>
            </a:extLst>
          </p:cNvPr>
          <p:cNvPicPr>
            <a:picLocks noChangeAspect="1"/>
          </p:cNvPicPr>
          <p:nvPr/>
        </p:nvPicPr>
        <p:blipFill rotWithShape="1">
          <a:blip r:embed="rId5">
            <a:extLst>
              <a:ext uri="{28A0092B-C50C-407E-A947-70E740481C1C}">
                <a14:useLocalDpi xmlns:a14="http://schemas.microsoft.com/office/drawing/2010/main" val="0"/>
              </a:ext>
            </a:extLst>
          </a:blip>
          <a:srcRect t="13542" b="7900"/>
          <a:stretch/>
        </p:blipFill>
        <p:spPr>
          <a:xfrm>
            <a:off x="4121018" y="5384410"/>
            <a:ext cx="3857717" cy="1128216"/>
          </a:xfrm>
          <a:prstGeom prst="rect">
            <a:avLst/>
          </a:prstGeom>
        </p:spPr>
      </p:pic>
    </p:spTree>
    <p:extLst>
      <p:ext uri="{BB962C8B-B14F-4D97-AF65-F5344CB8AC3E}">
        <p14:creationId xmlns:p14="http://schemas.microsoft.com/office/powerpoint/2010/main" val="1685234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4"/>
            <a:ext cx="2743200" cy="365125"/>
          </a:xfrm>
          <a:prstGeom prst="rect">
            <a:avLst/>
          </a:prstGeom>
        </p:spPr>
        <p:txBody>
          <a:bodyPr/>
          <a:lstStyle/>
          <a:p>
            <a:fld id="{55B710E3-256B-40A1-A51F-2B97DA16FEC5}" type="datetime1">
              <a:rPr lang="en-US" smtClean="0"/>
              <a:t>5/19/2020</a:t>
            </a:fld>
            <a:endParaRPr lang="en-US"/>
          </a:p>
        </p:txBody>
      </p:sp>
      <p:sp>
        <p:nvSpPr>
          <p:cNvPr id="6" name="Footer Placeholder 5"/>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4"/>
            <a:ext cx="2743200" cy="365125"/>
          </a:xfrm>
          <a:prstGeom prst="rect">
            <a:avLst/>
          </a:prstGeom>
        </p:spPr>
        <p:txBody>
          <a:bodyPr/>
          <a:lstStyle/>
          <a:p>
            <a:fld id="{FFCE77C0-C5FA-4ACA-9362-CF6780A99EC0}" type="slidenum">
              <a:rPr lang="en-US" smtClean="0"/>
              <a:t>‹#›</a:t>
            </a:fld>
            <a:endParaRPr lang="en-US"/>
          </a:p>
        </p:txBody>
      </p:sp>
    </p:spTree>
    <p:extLst>
      <p:ext uri="{BB962C8B-B14F-4D97-AF65-F5344CB8AC3E}">
        <p14:creationId xmlns:p14="http://schemas.microsoft.com/office/powerpoint/2010/main" val="27559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838200" y="6356354"/>
            <a:ext cx="2743200" cy="365125"/>
          </a:xfrm>
          <a:prstGeom prst="rect">
            <a:avLst/>
          </a:prstGeom>
        </p:spPr>
        <p:txBody>
          <a:bodyPr/>
          <a:lstStyle/>
          <a:p>
            <a:fld id="{CD6B254D-8E86-4025-97AE-05972D1656FF}" type="datetime1">
              <a:rPr lang="en-US" smtClean="0"/>
              <a:t>5/19/2020</a:t>
            </a:fld>
            <a:endParaRPr lang="en-US"/>
          </a:p>
        </p:txBody>
      </p:sp>
      <p:sp>
        <p:nvSpPr>
          <p:cNvPr id="5" name="Footer Placeholder 4"/>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4"/>
            <a:ext cx="2743200" cy="365125"/>
          </a:xfrm>
          <a:prstGeom prst="rect">
            <a:avLst/>
          </a:prstGeom>
        </p:spPr>
        <p:txBody>
          <a:bodyPr/>
          <a:lstStyle/>
          <a:p>
            <a:fld id="{FFCE77C0-C5FA-4ACA-9362-CF6780A99EC0}" type="slidenum">
              <a:rPr lang="en-US" smtClean="0"/>
              <a:t>‹#›</a:t>
            </a:fld>
            <a:endParaRPr lang="en-US"/>
          </a:p>
        </p:txBody>
      </p:sp>
    </p:spTree>
    <p:extLst>
      <p:ext uri="{BB962C8B-B14F-4D97-AF65-F5344CB8AC3E}">
        <p14:creationId xmlns:p14="http://schemas.microsoft.com/office/powerpoint/2010/main" val="3631456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838200" y="6356354"/>
            <a:ext cx="2743200" cy="365125"/>
          </a:xfrm>
          <a:prstGeom prst="rect">
            <a:avLst/>
          </a:prstGeom>
        </p:spPr>
        <p:txBody>
          <a:bodyPr/>
          <a:lstStyle/>
          <a:p>
            <a:fld id="{6291D470-75F5-4FA4-B7E3-040087E59F0A}" type="datetime1">
              <a:rPr lang="en-US" smtClean="0"/>
              <a:t>5/19/2020</a:t>
            </a:fld>
            <a:endParaRPr lang="en-US"/>
          </a:p>
        </p:txBody>
      </p:sp>
      <p:sp>
        <p:nvSpPr>
          <p:cNvPr id="5" name="Footer Placeholder 4"/>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4"/>
            <a:ext cx="2743200" cy="365125"/>
          </a:xfrm>
          <a:prstGeom prst="rect">
            <a:avLst/>
          </a:prstGeom>
        </p:spPr>
        <p:txBody>
          <a:bodyPr/>
          <a:lstStyle/>
          <a:p>
            <a:fld id="{FFCE77C0-C5FA-4ACA-9362-CF6780A99EC0}" type="slidenum">
              <a:rPr lang="en-US" smtClean="0"/>
              <a:t>‹#›</a:t>
            </a:fld>
            <a:endParaRPr lang="en-US"/>
          </a:p>
        </p:txBody>
      </p:sp>
    </p:spTree>
    <p:extLst>
      <p:ext uri="{BB962C8B-B14F-4D97-AF65-F5344CB8AC3E}">
        <p14:creationId xmlns:p14="http://schemas.microsoft.com/office/powerpoint/2010/main" val="1215320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lvl1pPr>
              <a:lnSpc>
                <a:spcPct val="110000"/>
              </a:lnSpc>
              <a:defRPr/>
            </a:lvl1pPr>
            <a:lvl2pPr>
              <a:lnSpc>
                <a:spcPct val="110000"/>
              </a:lnSpc>
              <a:defRPr/>
            </a:lvl2pPr>
            <a:lvl3pPr>
              <a:lnSpc>
                <a:spcPct val="110000"/>
              </a:lnSpc>
              <a:defRPr/>
            </a:lvl3pPr>
          </a:lstStyle>
          <a:p>
            <a:pPr lvl="0"/>
            <a:r>
              <a:rPr lang="zh-CN" altLang="en-US" dirty="0"/>
              <a:t> 单击此处编辑母版文本样式</a:t>
            </a:r>
          </a:p>
          <a:p>
            <a:pPr lvl="1"/>
            <a:r>
              <a:rPr lang="zh-CN" altLang="en-US" dirty="0"/>
              <a:t> 第二级</a:t>
            </a:r>
          </a:p>
          <a:p>
            <a:pPr lvl="2"/>
            <a:r>
              <a:rPr lang="zh-CN" altLang="en-US" dirty="0"/>
              <a:t> 第三级</a:t>
            </a:r>
          </a:p>
          <a:p>
            <a:pPr lvl="3"/>
            <a:r>
              <a:rPr lang="zh-CN" altLang="en-US" dirty="0"/>
              <a:t>第四级</a:t>
            </a:r>
          </a:p>
          <a:p>
            <a:pPr lvl="4"/>
            <a:r>
              <a:rPr lang="zh-CN" altLang="en-US" dirty="0"/>
              <a:t>第五级</a:t>
            </a:r>
            <a:endParaRPr lang="en-US" dirty="0"/>
          </a:p>
        </p:txBody>
      </p:sp>
      <p:sp>
        <p:nvSpPr>
          <p:cNvPr id="10" name="文本占位符 9"/>
          <p:cNvSpPr>
            <a:spLocks noGrp="1"/>
          </p:cNvSpPr>
          <p:nvPr>
            <p:ph type="body" sz="quarter" idx="13"/>
          </p:nvPr>
        </p:nvSpPr>
        <p:spPr>
          <a:xfrm>
            <a:off x="9870832" y="365126"/>
            <a:ext cx="1867513" cy="763224"/>
          </a:xfrm>
        </p:spPr>
        <p:txBody>
          <a:bodyPr lIns="0" tIns="216000" rIns="0" bIns="216000">
            <a:noAutofit/>
          </a:bodyPr>
          <a:lstStyle>
            <a:lvl1pPr marL="0" indent="0" algn="ctr">
              <a:buNone/>
              <a:defRPr lang="zh-CN" altLang="en-US" sz="2400" kern="1200" dirty="0" smtClean="0">
                <a:solidFill>
                  <a:schemeClr val="accent5"/>
                </a:solidFill>
                <a:effectLst>
                  <a:outerShdw blurRad="38100" dist="38100" dir="2700000" algn="tl">
                    <a:srgbClr val="000000">
                      <a:alpha val="43137"/>
                    </a:srgbClr>
                  </a:outerShdw>
                </a:effectLst>
                <a:latin typeface="华文隶书" panose="02010800040101010101" pitchFamily="2" charset="-122"/>
                <a:ea typeface="华文隶书" panose="02010800040101010101" pitchFamily="2" charset="-122"/>
                <a:cs typeface="+mj-cs"/>
              </a:defRPr>
            </a:lvl1pPr>
            <a:lvl5pPr marL="1828800" indent="0">
              <a:buNone/>
              <a:defRPr/>
            </a:lvl5pPr>
          </a:lstStyle>
          <a:p>
            <a:pPr lvl="0"/>
            <a:r>
              <a:rPr lang="zh-CN" altLang="en-US"/>
              <a:t>单击此处编辑母版文本样式</a:t>
            </a:r>
          </a:p>
        </p:txBody>
      </p:sp>
    </p:spTree>
    <p:extLst>
      <p:ext uri="{BB962C8B-B14F-4D97-AF65-F5344CB8AC3E}">
        <p14:creationId xmlns:p14="http://schemas.microsoft.com/office/powerpoint/2010/main" val="2464625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95703" y="296870"/>
            <a:ext cx="7886700" cy="8286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4561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600201"/>
            <a:ext cx="5384800" cy="44561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7"/>
          <p:cNvSpPr>
            <a:spLocks noGrp="1" noChangeArrowheads="1"/>
          </p:cNvSpPr>
          <p:nvPr>
            <p:ph type="dt" sz="half" idx="10"/>
          </p:nvPr>
        </p:nvSpPr>
        <p:spPr>
          <a:xfrm>
            <a:off x="838200" y="6356354"/>
            <a:ext cx="2743200" cy="365125"/>
          </a:xfrm>
          <a:prstGeom prst="rect">
            <a:avLst/>
          </a:prstGeom>
          <a:ln/>
        </p:spPr>
        <p:txBody>
          <a:bodyPr/>
          <a:lstStyle>
            <a:lvl1pPr>
              <a:defRPr/>
            </a:lvl1pPr>
          </a:lstStyle>
          <a:p>
            <a:fld id="{4713E650-BF45-43ED-BB76-7DC5C3C5102F}" type="datetime1">
              <a:rPr lang="en-US" smtClean="0"/>
              <a:t>5/19/2020</a:t>
            </a:fld>
            <a:endParaRPr lang="en-US"/>
          </a:p>
        </p:txBody>
      </p:sp>
      <p:sp>
        <p:nvSpPr>
          <p:cNvPr id="6" name="Rectangle 48"/>
          <p:cNvSpPr>
            <a:spLocks noGrp="1" noChangeArrowheads="1"/>
          </p:cNvSpPr>
          <p:nvPr>
            <p:ph type="ftr" sz="quarter" idx="11"/>
          </p:nvPr>
        </p:nvSpPr>
        <p:spPr>
          <a:xfrm>
            <a:off x="4038600" y="6356354"/>
            <a:ext cx="4114800" cy="365125"/>
          </a:xfrm>
          <a:prstGeom prst="rect">
            <a:avLst/>
          </a:prstGeom>
          <a:ln/>
        </p:spPr>
        <p:txBody>
          <a:bodyPr/>
          <a:lstStyle>
            <a:lvl1pPr>
              <a:defRPr/>
            </a:lvl1pPr>
          </a:lstStyle>
          <a:p>
            <a:endParaRPr lang="en-US"/>
          </a:p>
        </p:txBody>
      </p:sp>
      <p:sp>
        <p:nvSpPr>
          <p:cNvPr id="7" name="Rectangle 49"/>
          <p:cNvSpPr>
            <a:spLocks noGrp="1" noChangeArrowheads="1"/>
          </p:cNvSpPr>
          <p:nvPr>
            <p:ph type="sldNum" sz="quarter" idx="12"/>
          </p:nvPr>
        </p:nvSpPr>
        <p:spPr>
          <a:xfrm>
            <a:off x="8610600" y="6356354"/>
            <a:ext cx="2743200" cy="365125"/>
          </a:xfrm>
          <a:prstGeom prst="rect">
            <a:avLst/>
          </a:prstGeom>
          <a:ln/>
        </p:spPr>
        <p:txBody>
          <a:bodyPr/>
          <a:lstStyle>
            <a:lvl1pPr>
              <a:defRPr/>
            </a:lvl1pPr>
          </a:lstStyle>
          <a:p>
            <a:fld id="{FFCE77C0-C5FA-4ACA-9362-CF6780A99EC0}" type="slidenum">
              <a:rPr lang="en-US" smtClean="0"/>
              <a:t>‹#›</a:t>
            </a:fld>
            <a:endParaRPr lang="en-US"/>
          </a:p>
        </p:txBody>
      </p:sp>
    </p:spTree>
    <p:extLst>
      <p:ext uri="{BB962C8B-B14F-4D97-AF65-F5344CB8AC3E}">
        <p14:creationId xmlns:p14="http://schemas.microsoft.com/office/powerpoint/2010/main" val="1177711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695702" y="296866"/>
            <a:ext cx="7886700" cy="8286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4561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6197600" y="1600203"/>
            <a:ext cx="5384800" cy="21510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6197600" y="3903663"/>
            <a:ext cx="5384800" cy="21526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Rectangle 47"/>
          <p:cNvSpPr>
            <a:spLocks noGrp="1" noChangeArrowheads="1"/>
          </p:cNvSpPr>
          <p:nvPr>
            <p:ph type="dt" sz="half" idx="10"/>
          </p:nvPr>
        </p:nvSpPr>
        <p:spPr>
          <a:xfrm>
            <a:off x="838200" y="6356354"/>
            <a:ext cx="2743200" cy="365125"/>
          </a:xfrm>
          <a:prstGeom prst="rect">
            <a:avLst/>
          </a:prstGeom>
          <a:ln/>
        </p:spPr>
        <p:txBody>
          <a:bodyPr/>
          <a:lstStyle>
            <a:lvl1pPr>
              <a:defRPr/>
            </a:lvl1pPr>
          </a:lstStyle>
          <a:p>
            <a:fld id="{96DA1C29-B557-4CA5-BC99-5FC8891380FD}" type="datetime1">
              <a:rPr lang="en-US" smtClean="0"/>
              <a:t>5/19/2020</a:t>
            </a:fld>
            <a:endParaRPr lang="en-US"/>
          </a:p>
        </p:txBody>
      </p:sp>
      <p:sp>
        <p:nvSpPr>
          <p:cNvPr id="7" name="Rectangle 48"/>
          <p:cNvSpPr>
            <a:spLocks noGrp="1" noChangeArrowheads="1"/>
          </p:cNvSpPr>
          <p:nvPr>
            <p:ph type="ftr" sz="quarter" idx="11"/>
          </p:nvPr>
        </p:nvSpPr>
        <p:spPr>
          <a:xfrm>
            <a:off x="4038600" y="6356354"/>
            <a:ext cx="4114800" cy="365125"/>
          </a:xfrm>
          <a:prstGeom prst="rect">
            <a:avLst/>
          </a:prstGeom>
          <a:ln/>
        </p:spPr>
        <p:txBody>
          <a:bodyPr/>
          <a:lstStyle>
            <a:lvl1pPr>
              <a:defRPr/>
            </a:lvl1pPr>
          </a:lstStyle>
          <a:p>
            <a:endParaRPr lang="en-US"/>
          </a:p>
        </p:txBody>
      </p:sp>
      <p:sp>
        <p:nvSpPr>
          <p:cNvPr id="8" name="Rectangle 49"/>
          <p:cNvSpPr>
            <a:spLocks noGrp="1" noChangeArrowheads="1"/>
          </p:cNvSpPr>
          <p:nvPr>
            <p:ph type="sldNum" sz="quarter" idx="12"/>
          </p:nvPr>
        </p:nvSpPr>
        <p:spPr>
          <a:xfrm>
            <a:off x="8610600" y="6356354"/>
            <a:ext cx="2743200" cy="365125"/>
          </a:xfrm>
          <a:prstGeom prst="rect">
            <a:avLst/>
          </a:prstGeom>
          <a:ln/>
        </p:spPr>
        <p:txBody>
          <a:bodyPr/>
          <a:lstStyle>
            <a:lvl1pPr>
              <a:defRPr/>
            </a:lvl1pPr>
          </a:lstStyle>
          <a:p>
            <a:fld id="{FFCE77C0-C5FA-4ACA-9362-CF6780A99EC0}" type="slidenum">
              <a:rPr lang="en-US" smtClean="0"/>
              <a:t>‹#›</a:t>
            </a:fld>
            <a:endParaRPr lang="en-US"/>
          </a:p>
        </p:txBody>
      </p:sp>
    </p:spTree>
    <p:extLst>
      <p:ext uri="{BB962C8B-B14F-4D97-AF65-F5344CB8AC3E}">
        <p14:creationId xmlns:p14="http://schemas.microsoft.com/office/powerpoint/2010/main" val="795934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19200" y="990600"/>
            <a:ext cx="10363200" cy="1143000"/>
          </a:xfrm>
        </p:spPr>
        <p:txBody>
          <a:bodyPr/>
          <a:lstStyle/>
          <a:p>
            <a:r>
              <a:rPr lang="zh-CN" altLang="en-US"/>
              <a:t>单击此处编辑母版标题样式</a:t>
            </a:r>
          </a:p>
        </p:txBody>
      </p:sp>
      <p:sp>
        <p:nvSpPr>
          <p:cNvPr id="3" name="表格占位符 2"/>
          <p:cNvSpPr>
            <a:spLocks noGrp="1"/>
          </p:cNvSpPr>
          <p:nvPr>
            <p:ph type="tbl" idx="1"/>
          </p:nvPr>
        </p:nvSpPr>
        <p:spPr>
          <a:xfrm>
            <a:off x="1390652" y="2276475"/>
            <a:ext cx="9965267" cy="3733800"/>
          </a:xfrm>
        </p:spPr>
        <p:txBody>
          <a:bodyPr rtlCol="0">
            <a:normAutofit/>
          </a:bodyPr>
          <a:lstStyle/>
          <a:p>
            <a:pPr lvl="0"/>
            <a:r>
              <a:rPr lang="zh-CN" altLang="en-US" noProof="0"/>
              <a:t>单击图标添加表格</a:t>
            </a:r>
          </a:p>
        </p:txBody>
      </p:sp>
      <p:sp>
        <p:nvSpPr>
          <p:cNvPr id="4" name="日期占位符 3"/>
          <p:cNvSpPr>
            <a:spLocks noGrp="1"/>
          </p:cNvSpPr>
          <p:nvPr>
            <p:ph type="dt" sz="half" idx="10"/>
          </p:nvPr>
        </p:nvSpPr>
        <p:spPr>
          <a:xfrm>
            <a:off x="1297517" y="6248400"/>
            <a:ext cx="2540000" cy="457200"/>
          </a:xfrm>
          <a:prstGeom prst="rect">
            <a:avLst/>
          </a:prstGeom>
        </p:spPr>
        <p:txBody>
          <a:bodyPr/>
          <a:lstStyle>
            <a:lvl1pPr>
              <a:defRPr/>
            </a:lvl1pPr>
          </a:lstStyle>
          <a:p>
            <a:fld id="{D54145ED-1A79-4973-A879-99E6DE5B541D}" type="datetime1">
              <a:rPr lang="en-US" smtClean="0"/>
              <a:t>5/19/2020</a:t>
            </a:fld>
            <a:endParaRPr lang="en-US"/>
          </a:p>
        </p:txBody>
      </p:sp>
      <p:sp>
        <p:nvSpPr>
          <p:cNvPr id="5" name="页脚占位符 4"/>
          <p:cNvSpPr>
            <a:spLocks noGrp="1"/>
          </p:cNvSpPr>
          <p:nvPr>
            <p:ph type="ftr" sz="quarter" idx="11"/>
          </p:nvPr>
        </p:nvSpPr>
        <p:spPr>
          <a:xfrm>
            <a:off x="4165600" y="6248400"/>
            <a:ext cx="3860800" cy="457200"/>
          </a:xfrm>
          <a:prstGeom prst="rect">
            <a:avLst/>
          </a:prstGeom>
        </p:spPr>
        <p:txBody>
          <a:bodyPr/>
          <a:lstStyle>
            <a:lvl1pPr>
              <a:defRPr/>
            </a:lvl1pPr>
          </a:lstStyle>
          <a:p>
            <a:endParaRPr lang="en-US"/>
          </a:p>
        </p:txBody>
      </p:sp>
      <p:sp>
        <p:nvSpPr>
          <p:cNvPr id="6" name="灯片编号占位符 5"/>
          <p:cNvSpPr>
            <a:spLocks noGrp="1"/>
          </p:cNvSpPr>
          <p:nvPr>
            <p:ph type="sldNum" sz="quarter" idx="12"/>
          </p:nvPr>
        </p:nvSpPr>
        <p:spPr>
          <a:xfrm>
            <a:off x="8737600" y="6248400"/>
            <a:ext cx="2540000" cy="457200"/>
          </a:xfrm>
          <a:prstGeom prst="rect">
            <a:avLst/>
          </a:prstGeom>
        </p:spPr>
        <p:txBody>
          <a:bodyPr/>
          <a:lstStyle>
            <a:lvl1pPr>
              <a:defRPr/>
            </a:lvl1pPr>
          </a:lstStyle>
          <a:p>
            <a:fld id="{FFCE77C0-C5FA-4ACA-9362-CF6780A99EC0}" type="slidenum">
              <a:rPr lang="en-US" smtClean="0"/>
              <a:t>‹#›</a:t>
            </a:fld>
            <a:endParaRPr lang="en-US"/>
          </a:p>
        </p:txBody>
      </p:sp>
    </p:spTree>
    <p:extLst>
      <p:ext uri="{BB962C8B-B14F-4D97-AF65-F5344CB8AC3E}">
        <p14:creationId xmlns:p14="http://schemas.microsoft.com/office/powerpoint/2010/main" val="3743902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400"/>
            </a:lvl1pPr>
          </a:lstStyle>
          <a:p>
            <a:r>
              <a:rPr lang="en-US" altLang="zh-CN" noProof="0" dirty="0"/>
              <a:t>hello</a:t>
            </a:r>
            <a:endParaRPr lang="en-US" dirty="0"/>
          </a:p>
        </p:txBody>
      </p:sp>
      <p:sp>
        <p:nvSpPr>
          <p:cNvPr id="3" name="Content Placeholder 2"/>
          <p:cNvSpPr>
            <a:spLocks noGrp="1"/>
          </p:cNvSpPr>
          <p:nvPr>
            <p:ph idx="1" hasCustomPrompt="1"/>
          </p:nvPr>
        </p:nvSpPr>
        <p:spPr/>
        <p:txBody>
          <a:bodyPr/>
          <a:lstStyle>
            <a:lvl1pPr marL="230400" indent="-228600" algn="l" defTabSz="914400" rtl="0" eaLnBrk="1" latinLnBrk="0" hangingPunct="1">
              <a:lnSpc>
                <a:spcPct val="90000"/>
              </a:lnSpc>
              <a:buFont typeface="Arial" panose="020B0604020202020204" pitchFamily="34" charset="0"/>
              <a:buChar char="•"/>
              <a:defRPr lang="en-US" altLang="zh-CN" sz="2800" kern="1200" dirty="0" smtClean="0">
                <a:solidFill>
                  <a:schemeClr val="tx1"/>
                </a:solidFill>
                <a:latin typeface="+mn-lt"/>
                <a:ea typeface="+mn-ea"/>
                <a:cs typeface="+mn-cs"/>
              </a:defRPr>
            </a:lvl1pPr>
            <a:lvl2pPr marL="687600" indent="-228600" algn="l" defTabSz="914400" rtl="0" eaLnBrk="1" latinLnBrk="0" hangingPunct="1">
              <a:lnSpc>
                <a:spcPct val="90000"/>
              </a:lnSpc>
              <a:buFont typeface="Arial" panose="020B0604020202020204" pitchFamily="34" charset="0"/>
              <a:buChar char="•"/>
              <a:defRPr lang="zh-CN" altLang="en-US" sz="2400" kern="1200" dirty="0" smtClean="0">
                <a:solidFill>
                  <a:schemeClr val="tx1"/>
                </a:solidFill>
                <a:latin typeface="+mn-lt"/>
                <a:ea typeface="+mn-ea"/>
                <a:cs typeface="+mn-cs"/>
              </a:defRPr>
            </a:lvl2pPr>
            <a:lvl3pPr marL="1144800" indent="-228600" algn="l" defTabSz="914400" rtl="0" eaLnBrk="1" latinLnBrk="0" hangingPunct="1">
              <a:lnSpc>
                <a:spcPct val="90000"/>
              </a:lnSpc>
              <a:buFont typeface="Arial" panose="020B0604020202020204" pitchFamily="34" charset="0"/>
              <a:buChar char="•"/>
              <a:defRPr lang="zh-CN" alt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buFont typeface="Arial" panose="020B0604020202020204" pitchFamily="34" charset="0"/>
              <a:buChar char="•"/>
              <a:defRPr lang="zh-CN" alt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buFont typeface="Arial" panose="020B0604020202020204" pitchFamily="34" charset="0"/>
              <a:buChar char="•"/>
              <a:defRPr lang="en-US" sz="1800" kern="1200" dirty="0">
                <a:solidFill>
                  <a:schemeClr val="tx1"/>
                </a:solidFill>
                <a:latin typeface="+mn-lt"/>
                <a:ea typeface="+mn-ea"/>
                <a:cs typeface="+mn-cs"/>
              </a:defRPr>
            </a:lvl5pPr>
          </a:lstStyle>
          <a:p>
            <a:pPr lvl="0"/>
            <a:r>
              <a:rPr lang="en-US" altLang="zh-CN" dirty="0"/>
              <a:t>hello</a:t>
            </a:r>
          </a:p>
          <a:p>
            <a:pPr lvl="1"/>
            <a:r>
              <a:rPr lang="en-US" altLang="zh-CN" dirty="0"/>
              <a:t>hello</a:t>
            </a:r>
            <a:endParaRPr lang="zh-CN" altLang="en-US" dirty="0"/>
          </a:p>
          <a:p>
            <a:pPr lvl="2"/>
            <a:r>
              <a:rPr lang="en-US" altLang="zh-CN" dirty="0"/>
              <a:t>hello</a:t>
            </a:r>
            <a:endParaRPr lang="zh-CN" altLang="en-US" dirty="0"/>
          </a:p>
          <a:p>
            <a:pPr lvl="3"/>
            <a:r>
              <a:rPr lang="en-US" altLang="zh-CN" dirty="0"/>
              <a:t>hello</a:t>
            </a:r>
            <a:endParaRPr lang="zh-CN" altLang="en-US" dirty="0"/>
          </a:p>
          <a:p>
            <a:pPr lvl="4"/>
            <a:r>
              <a:rPr lang="en-US" altLang="zh-CN" dirty="0"/>
              <a:t>hello</a:t>
            </a:r>
            <a:endParaRPr lang="en-US" dirty="0"/>
          </a:p>
        </p:txBody>
      </p:sp>
      <p:sp>
        <p:nvSpPr>
          <p:cNvPr id="4" name="Date Placeholder 3"/>
          <p:cNvSpPr>
            <a:spLocks noGrp="1"/>
          </p:cNvSpPr>
          <p:nvPr>
            <p:ph type="dt" sz="half" idx="10"/>
          </p:nvPr>
        </p:nvSpPr>
        <p:spPr>
          <a:xfrm>
            <a:off x="838200" y="6356354"/>
            <a:ext cx="2743200" cy="365125"/>
          </a:xfrm>
          <a:prstGeom prst="rect">
            <a:avLst/>
          </a:prstGeom>
        </p:spPr>
        <p:txBody>
          <a:bodyPr/>
          <a:lstStyle/>
          <a:p>
            <a:fld id="{93805CBC-70DA-4DF4-9BC4-4B00B0F39BAD}" type="datetime1">
              <a:rPr lang="en-US" smtClean="0"/>
              <a:t>5/19/2020</a:t>
            </a:fld>
            <a:endParaRPr lang="en-US"/>
          </a:p>
        </p:txBody>
      </p:sp>
      <p:sp>
        <p:nvSpPr>
          <p:cNvPr id="5" name="Footer Placeholder 4"/>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26270"/>
            <a:ext cx="2743200" cy="365125"/>
          </a:xfrm>
          <a:prstGeom prst="rect">
            <a:avLst/>
          </a:prstGeom>
        </p:spPr>
        <p:txBody>
          <a:bodyPr/>
          <a:lstStyle>
            <a:lvl1pPr>
              <a:defRPr sz="2400"/>
            </a:lvl1pPr>
          </a:lstStyle>
          <a:p>
            <a:fld id="{FFCE77C0-C5FA-4ACA-9362-CF6780A99EC0}" type="slidenum">
              <a:rPr lang="en-US" smtClean="0"/>
              <a:pPr/>
              <a:t>‹#›</a:t>
            </a:fld>
            <a:endParaRPr lang="en-US"/>
          </a:p>
        </p:txBody>
      </p:sp>
    </p:spTree>
    <p:extLst>
      <p:ext uri="{BB962C8B-B14F-4D97-AF65-F5344CB8AC3E}">
        <p14:creationId xmlns:p14="http://schemas.microsoft.com/office/powerpoint/2010/main" val="97228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8" descr="C:\Users\taotao\Desktop\招办项目\ppt\模板1（紫色）\封面\背景.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1851" y="1709742"/>
            <a:ext cx="10515600" cy="2852737"/>
          </a:xfrm>
        </p:spPr>
        <p:txBody>
          <a:bodyPr anchor="b">
            <a:normAutofit/>
          </a:bodyPr>
          <a:lstStyle>
            <a:lvl1pPr>
              <a:defRPr sz="4800">
                <a:solidFill>
                  <a:schemeClr val="bg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38200" y="6356354"/>
            <a:ext cx="2743200" cy="365125"/>
          </a:xfrm>
          <a:prstGeom prst="rect">
            <a:avLst/>
          </a:prstGeom>
        </p:spPr>
        <p:txBody>
          <a:bodyPr/>
          <a:lstStyle/>
          <a:p>
            <a:fld id="{639D572C-F112-4121-BC31-E4CA5B7905D8}" type="datetime1">
              <a:rPr lang="en-US" smtClean="0"/>
              <a:t>5/19/2020</a:t>
            </a:fld>
            <a:endParaRPr lang="en-US"/>
          </a:p>
        </p:txBody>
      </p:sp>
      <p:sp>
        <p:nvSpPr>
          <p:cNvPr id="5" name="Footer Placeholder 4"/>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4"/>
            <a:ext cx="2743200" cy="365125"/>
          </a:xfrm>
          <a:prstGeom prst="rect">
            <a:avLst/>
          </a:prstGeom>
        </p:spPr>
        <p:txBody>
          <a:bodyPr/>
          <a:lstStyle/>
          <a:p>
            <a:fld id="{FFCE77C0-C5FA-4ACA-9362-CF6780A99EC0}" type="slidenum">
              <a:rPr lang="en-US" smtClean="0"/>
              <a:t>‹#›</a:t>
            </a:fld>
            <a:endParaRPr lang="en-US"/>
          </a:p>
        </p:txBody>
      </p:sp>
      <p:pic>
        <p:nvPicPr>
          <p:cNvPr id="8" name="Picture 7" descr="C:\Users\taotao\Desktop\招办项目\ppt\模板1（紫色）\封底\封底辅助图形（白色）.png"/>
          <p:cNvPicPr>
            <a:picLocks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402149" y="5608630"/>
            <a:ext cx="5958000" cy="6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3768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a:xfrm>
            <a:off x="838200" y="6356354"/>
            <a:ext cx="2743200" cy="365125"/>
          </a:xfrm>
          <a:prstGeom prst="rect">
            <a:avLst/>
          </a:prstGeom>
        </p:spPr>
        <p:txBody>
          <a:bodyPr/>
          <a:lstStyle/>
          <a:p>
            <a:fld id="{E134314F-82FA-4D09-81A9-633A825B60AC}" type="datetime1">
              <a:rPr lang="en-US" smtClean="0"/>
              <a:t>5/19/2020</a:t>
            </a:fld>
            <a:endParaRPr lang="en-US"/>
          </a:p>
        </p:txBody>
      </p:sp>
      <p:sp>
        <p:nvSpPr>
          <p:cNvPr id="6" name="Footer Placeholder 5"/>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4"/>
            <a:ext cx="2743200" cy="365125"/>
          </a:xfrm>
          <a:prstGeom prst="rect">
            <a:avLst/>
          </a:prstGeom>
        </p:spPr>
        <p:txBody>
          <a:bodyPr/>
          <a:lstStyle/>
          <a:p>
            <a:fld id="{FFCE77C0-C5FA-4ACA-9362-CF6780A99EC0}" type="slidenum">
              <a:rPr lang="en-US" smtClean="0"/>
              <a:t>‹#›</a:t>
            </a:fld>
            <a:endParaRPr lang="en-US"/>
          </a:p>
        </p:txBody>
      </p:sp>
    </p:spTree>
    <p:extLst>
      <p:ext uri="{BB962C8B-B14F-4D97-AF65-F5344CB8AC3E}">
        <p14:creationId xmlns:p14="http://schemas.microsoft.com/office/powerpoint/2010/main" val="1653567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2"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a:xfrm>
            <a:off x="838200" y="6356354"/>
            <a:ext cx="2743200" cy="365125"/>
          </a:xfrm>
          <a:prstGeom prst="rect">
            <a:avLst/>
          </a:prstGeom>
        </p:spPr>
        <p:txBody>
          <a:bodyPr/>
          <a:lstStyle/>
          <a:p>
            <a:fld id="{DD8BDD9B-60B4-4CCA-B5B8-CF6BC174E06D}" type="datetime1">
              <a:rPr lang="en-US" smtClean="0"/>
              <a:t>5/19/2020</a:t>
            </a:fld>
            <a:endParaRPr lang="en-US"/>
          </a:p>
        </p:txBody>
      </p:sp>
      <p:sp>
        <p:nvSpPr>
          <p:cNvPr id="8" name="Footer Placeholder 7"/>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4"/>
            <a:ext cx="2743200" cy="365125"/>
          </a:xfrm>
          <a:prstGeom prst="rect">
            <a:avLst/>
          </a:prstGeom>
        </p:spPr>
        <p:txBody>
          <a:bodyPr/>
          <a:lstStyle/>
          <a:p>
            <a:fld id="{FFCE77C0-C5FA-4ACA-9362-CF6780A99EC0}" type="slidenum">
              <a:rPr lang="en-US" smtClean="0"/>
              <a:t>‹#›</a:t>
            </a:fld>
            <a:endParaRPr lang="en-US"/>
          </a:p>
        </p:txBody>
      </p:sp>
    </p:spTree>
    <p:extLst>
      <p:ext uri="{BB962C8B-B14F-4D97-AF65-F5344CB8AC3E}">
        <p14:creationId xmlns:p14="http://schemas.microsoft.com/office/powerpoint/2010/main" val="242925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838200" y="6356354"/>
            <a:ext cx="2743200" cy="365125"/>
          </a:xfrm>
          <a:prstGeom prst="rect">
            <a:avLst/>
          </a:prstGeom>
        </p:spPr>
        <p:txBody>
          <a:bodyPr/>
          <a:lstStyle/>
          <a:p>
            <a:fld id="{9CCC7226-D4E1-4DCD-99AC-27AA4A121B09}" type="datetime1">
              <a:rPr lang="en-US" smtClean="0"/>
              <a:t>5/19/2020</a:t>
            </a:fld>
            <a:endParaRPr lang="en-US"/>
          </a:p>
        </p:txBody>
      </p:sp>
      <p:sp>
        <p:nvSpPr>
          <p:cNvPr id="4" name="Footer Placeholder 3"/>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4"/>
            <a:ext cx="2743200" cy="365125"/>
          </a:xfrm>
          <a:prstGeom prst="rect">
            <a:avLst/>
          </a:prstGeom>
        </p:spPr>
        <p:txBody>
          <a:bodyPr/>
          <a:lstStyle/>
          <a:p>
            <a:fld id="{FFCE77C0-C5FA-4ACA-9362-CF6780A99EC0}" type="slidenum">
              <a:rPr lang="en-US" smtClean="0"/>
              <a:t>‹#›</a:t>
            </a:fld>
            <a:endParaRPr lang="en-US"/>
          </a:p>
        </p:txBody>
      </p:sp>
    </p:spTree>
    <p:extLst>
      <p:ext uri="{BB962C8B-B14F-4D97-AF65-F5344CB8AC3E}">
        <p14:creationId xmlns:p14="http://schemas.microsoft.com/office/powerpoint/2010/main" val="4070227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4"/>
            <a:ext cx="2743200" cy="365125"/>
          </a:xfrm>
          <a:prstGeom prst="rect">
            <a:avLst/>
          </a:prstGeom>
        </p:spPr>
        <p:txBody>
          <a:bodyPr/>
          <a:lstStyle/>
          <a:p>
            <a:fld id="{F6570050-F456-469F-A48A-E53D8B185E50}" type="datetime1">
              <a:rPr lang="en-US" smtClean="0"/>
              <a:t>5/19/2020</a:t>
            </a:fld>
            <a:endParaRPr lang="en-US"/>
          </a:p>
        </p:txBody>
      </p:sp>
      <p:sp>
        <p:nvSpPr>
          <p:cNvPr id="3" name="Footer Placeholder 2"/>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4"/>
            <a:ext cx="2743200" cy="365125"/>
          </a:xfrm>
          <a:prstGeom prst="rect">
            <a:avLst/>
          </a:prstGeom>
        </p:spPr>
        <p:txBody>
          <a:bodyPr/>
          <a:lstStyle/>
          <a:p>
            <a:fld id="{FFCE77C0-C5FA-4ACA-9362-CF6780A99EC0}" type="slidenum">
              <a:rPr lang="en-US" smtClean="0"/>
              <a:t>‹#›</a:t>
            </a:fld>
            <a:endParaRPr lang="en-US"/>
          </a:p>
        </p:txBody>
      </p:sp>
    </p:spTree>
    <p:extLst>
      <p:ext uri="{BB962C8B-B14F-4D97-AF65-F5344CB8AC3E}">
        <p14:creationId xmlns:p14="http://schemas.microsoft.com/office/powerpoint/2010/main" val="4206605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4"/>
            <a:ext cx="2743200" cy="365125"/>
          </a:xfrm>
          <a:prstGeom prst="rect">
            <a:avLst/>
          </a:prstGeom>
        </p:spPr>
        <p:txBody>
          <a:bodyPr/>
          <a:lstStyle/>
          <a:p>
            <a:fld id="{F440EFD3-3B46-4F1B-BD45-6F0AAF425DF1}" type="datetime1">
              <a:rPr lang="en-US" smtClean="0"/>
              <a:t>5/19/2020</a:t>
            </a:fld>
            <a:endParaRPr lang="en-US"/>
          </a:p>
        </p:txBody>
      </p:sp>
      <p:sp>
        <p:nvSpPr>
          <p:cNvPr id="3" name="Footer Placeholder 2"/>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4"/>
            <a:ext cx="2743200" cy="365125"/>
          </a:xfrm>
          <a:prstGeom prst="rect">
            <a:avLst/>
          </a:prstGeom>
        </p:spPr>
        <p:txBody>
          <a:bodyPr/>
          <a:lstStyle/>
          <a:p>
            <a:fld id="{FFCE77C0-C5FA-4ACA-9362-CF6780A99EC0}" type="slidenum">
              <a:rPr lang="en-US" smtClean="0"/>
              <a:t>‹#›</a:t>
            </a:fld>
            <a:endParaRPr lang="en-US"/>
          </a:p>
        </p:txBody>
      </p:sp>
      <p:sp>
        <p:nvSpPr>
          <p:cNvPr id="5" name="矩形 4"/>
          <p:cNvSpPr/>
          <p:nvPr/>
        </p:nvSpPr>
        <p:spPr>
          <a:xfrm>
            <a:off x="457200" y="647700"/>
            <a:ext cx="11303000" cy="1047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15098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4"/>
            <a:ext cx="2743200" cy="365125"/>
          </a:xfrm>
          <a:prstGeom prst="rect">
            <a:avLst/>
          </a:prstGeom>
        </p:spPr>
        <p:txBody>
          <a:bodyPr/>
          <a:lstStyle/>
          <a:p>
            <a:fld id="{6849E1B0-F0E3-463C-AD18-604A8F28C7E8}" type="datetime1">
              <a:rPr lang="en-US" smtClean="0"/>
              <a:t>5/19/2020</a:t>
            </a:fld>
            <a:endParaRPr lang="en-US"/>
          </a:p>
        </p:txBody>
      </p:sp>
      <p:sp>
        <p:nvSpPr>
          <p:cNvPr id="6" name="Footer Placeholder 5"/>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4"/>
            <a:ext cx="2743200" cy="365125"/>
          </a:xfrm>
          <a:prstGeom prst="rect">
            <a:avLst/>
          </a:prstGeom>
        </p:spPr>
        <p:txBody>
          <a:bodyPr/>
          <a:lstStyle/>
          <a:p>
            <a:fld id="{FFCE77C0-C5FA-4ACA-9362-CF6780A99EC0}" type="slidenum">
              <a:rPr lang="en-US" smtClean="0"/>
              <a:t>‹#›</a:t>
            </a:fld>
            <a:endParaRPr lang="en-US"/>
          </a:p>
        </p:txBody>
      </p:sp>
    </p:spTree>
    <p:extLst>
      <p:ext uri="{BB962C8B-B14F-4D97-AF65-F5344CB8AC3E}">
        <p14:creationId xmlns:p14="http://schemas.microsoft.com/office/powerpoint/2010/main" val="20644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706436"/>
          </a:xfrm>
          <a:prstGeom prst="rect">
            <a:avLst/>
          </a:prstGeom>
        </p:spPr>
        <p:txBody>
          <a:bodyPr vert="horz" lIns="91440" tIns="45720" rIns="91440" bIns="45720" rtlCol="0" anchor="ctr">
            <a:normAutofit/>
          </a:bodyPr>
          <a:lstStyle/>
          <a:p>
            <a:r>
              <a:rPr lang="en-US" altLang="zh-CN" dirty="0"/>
              <a:t>hello</a:t>
            </a:r>
            <a:endParaRPr lang="en-US" dirty="0"/>
          </a:p>
        </p:txBody>
      </p:sp>
      <p:sp>
        <p:nvSpPr>
          <p:cNvPr id="3" name="Text Placeholder 2"/>
          <p:cNvSpPr>
            <a:spLocks noGrp="1"/>
          </p:cNvSpPr>
          <p:nvPr>
            <p:ph type="body" idx="1"/>
          </p:nvPr>
        </p:nvSpPr>
        <p:spPr>
          <a:xfrm>
            <a:off x="838200" y="1276351"/>
            <a:ext cx="10515600" cy="4795838"/>
          </a:xfrm>
          <a:prstGeom prst="rect">
            <a:avLst/>
          </a:prstGeom>
        </p:spPr>
        <p:txBody>
          <a:bodyPr vert="horz" lIns="91440" tIns="45720" rIns="91440" bIns="45720" rtlCol="0">
            <a:normAutofit/>
          </a:bodyPr>
          <a:lstStyle/>
          <a:p>
            <a:pPr lvl="0"/>
            <a:r>
              <a:rPr lang="en-US" dirty="0"/>
              <a:t>hello</a:t>
            </a:r>
          </a:p>
          <a:p>
            <a:pPr lvl="1"/>
            <a:r>
              <a:rPr lang="en-US" dirty="0"/>
              <a:t>hello</a:t>
            </a:r>
          </a:p>
          <a:p>
            <a:pPr lvl="2"/>
            <a:r>
              <a:rPr lang="en-US" dirty="0"/>
              <a:t>hello</a:t>
            </a:r>
          </a:p>
          <a:p>
            <a:pPr lvl="3"/>
            <a:r>
              <a:rPr lang="en-US" dirty="0"/>
              <a:t>hello</a:t>
            </a:r>
          </a:p>
          <a:p>
            <a:pPr lvl="4"/>
            <a:r>
              <a:rPr lang="en-US" dirty="0"/>
              <a:t>hello</a:t>
            </a:r>
          </a:p>
        </p:txBody>
      </p:sp>
      <p:sp>
        <p:nvSpPr>
          <p:cNvPr id="6" name="Slide Number Placeholder 5"/>
          <p:cNvSpPr>
            <a:spLocks noGrp="1"/>
          </p:cNvSpPr>
          <p:nvPr>
            <p:ph type="sldNum" sz="quarter" idx="4"/>
          </p:nvPr>
        </p:nvSpPr>
        <p:spPr>
          <a:xfrm>
            <a:off x="8610600" y="668234"/>
            <a:ext cx="2743200" cy="365125"/>
          </a:xfrm>
          <a:prstGeom prst="rect">
            <a:avLst/>
          </a:prstGeom>
        </p:spPr>
        <p:txBody>
          <a:bodyPr vert="horz" lIns="91440" tIns="45720" rIns="91440" bIns="45720" rtlCol="0" anchor="ctr"/>
          <a:lstStyle>
            <a:lvl1pPr algn="r">
              <a:defRPr sz="2400" b="0">
                <a:solidFill>
                  <a:srgbClr val="715096"/>
                </a:solidFill>
                <a:latin typeface="+mn-lt"/>
              </a:defRPr>
            </a:lvl1pPr>
          </a:lstStyle>
          <a:p>
            <a:fld id="{FFCE77C0-C5FA-4ACA-9362-CF6780A99EC0}" type="slidenum">
              <a:rPr lang="en-US" smtClean="0"/>
              <a:pPr/>
              <a:t>‹#›</a:t>
            </a:fld>
            <a:endParaRPr lang="en-US"/>
          </a:p>
        </p:txBody>
      </p:sp>
      <p:pic>
        <p:nvPicPr>
          <p:cNvPr id="8" name="Picture 7" descr="C:\Users\taotao\Desktop\招办项目\ppt\模板1（白色）\内页\内页线条.png"/>
          <p:cNvPicPr>
            <a:picLocks noChangeAspect="1" noChangeArrowheads="1"/>
          </p:cNvPicPr>
          <p:nvPr/>
        </p:nvPicPr>
        <p:blipFill>
          <a:blip r:embed="rId18" cstate="email">
            <a:extLst>
              <a:ext uri="{28A0092B-C50C-407E-A947-70E740481C1C}">
                <a14:useLocalDpi xmlns:a14="http://schemas.microsoft.com/office/drawing/2010/main"/>
              </a:ext>
            </a:extLst>
          </a:blip>
          <a:srcRect/>
          <a:stretch>
            <a:fillRect/>
          </a:stretch>
        </p:blipFill>
        <p:spPr bwMode="auto">
          <a:xfrm>
            <a:off x="838200" y="1071564"/>
            <a:ext cx="10515600" cy="74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C:\Users\taotao\Desktop\招办项目\ppt\模板1（白色）\封面\辅助图形.png"/>
          <p:cNvPicPr>
            <a:picLocks noChangeArrowheads="1"/>
          </p:cNvPicPr>
          <p:nvPr/>
        </p:nvPicPr>
        <p:blipFill>
          <a:blip r:embed="rId19" cstate="email">
            <a:extLst>
              <a:ext uri="{28A0092B-C50C-407E-A947-70E740481C1C}">
                <a14:useLocalDpi xmlns:a14="http://schemas.microsoft.com/office/drawing/2010/main"/>
              </a:ext>
            </a:extLst>
          </a:blip>
          <a:srcRect/>
          <a:stretch>
            <a:fillRect/>
          </a:stretch>
        </p:blipFill>
        <p:spPr bwMode="auto">
          <a:xfrm>
            <a:off x="7044600" y="6202368"/>
            <a:ext cx="4309200" cy="47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C:\Users\taotao\Desktop\招办项目\ppt\模板1（白色）\封面\线条.png"/>
          <p:cNvPicPr>
            <a:picLocks noChangeArrowheads="1"/>
          </p:cNvPicPr>
          <p:nvPr/>
        </p:nvPicPr>
        <p:blipFill>
          <a:blip r:embed="rId20" cstate="email">
            <a:extLst>
              <a:ext uri="{28A0092B-C50C-407E-A947-70E740481C1C}">
                <a14:useLocalDpi xmlns:a14="http://schemas.microsoft.com/office/drawing/2010/main"/>
              </a:ext>
            </a:extLst>
          </a:blip>
          <a:srcRect/>
          <a:stretch>
            <a:fillRect/>
          </a:stretch>
        </p:blipFill>
        <p:spPr bwMode="auto">
          <a:xfrm>
            <a:off x="834856" y="6630988"/>
            <a:ext cx="6120000" cy="3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3">
            <a:extLst>
              <a:ext uri="{FF2B5EF4-FFF2-40B4-BE49-F238E27FC236}">
                <a16:creationId xmlns:a16="http://schemas.microsoft.com/office/drawing/2014/main" id="{0AF0B2C5-8E1F-4D79-BA59-BFA8658B0C4A}"/>
              </a:ext>
            </a:extLst>
          </p:cNvPr>
          <p:cNvSpPr>
            <a:spLocks noGrp="1"/>
          </p:cNvSpPr>
          <p:nvPr>
            <p:ph type="dt" sz="half" idx="2"/>
          </p:nvPr>
        </p:nvSpPr>
        <p:spPr>
          <a:xfrm>
            <a:off x="838200" y="6356354"/>
            <a:ext cx="2743200" cy="365125"/>
          </a:xfrm>
          <a:prstGeom prst="rect">
            <a:avLst/>
          </a:prstGeom>
        </p:spPr>
        <p:txBody>
          <a:bodyPr/>
          <a:lstStyle/>
          <a:p>
            <a:fld id="{93805CBC-70DA-4DF4-9BC4-4B00B0F39BAD}" type="datetime1">
              <a:rPr lang="en-US" smtClean="0"/>
              <a:t>5/19/2020</a:t>
            </a:fld>
            <a:endParaRPr lang="en-US"/>
          </a:p>
        </p:txBody>
      </p:sp>
      <p:sp>
        <p:nvSpPr>
          <p:cNvPr id="12" name="Footer Placeholder 4">
            <a:extLst>
              <a:ext uri="{FF2B5EF4-FFF2-40B4-BE49-F238E27FC236}">
                <a16:creationId xmlns:a16="http://schemas.microsoft.com/office/drawing/2014/main" id="{A222F5C6-2011-46FB-B53A-B1960C4E9D1E}"/>
              </a:ext>
            </a:extLst>
          </p:cNvPr>
          <p:cNvSpPr>
            <a:spLocks noGrp="1"/>
          </p:cNvSpPr>
          <p:nvPr>
            <p:ph type="ftr" sz="quarter" idx="3"/>
          </p:nvPr>
        </p:nvSpPr>
        <p:spPr>
          <a:xfrm>
            <a:off x="4038600" y="6356354"/>
            <a:ext cx="4114800" cy="365125"/>
          </a:xfrm>
          <a:prstGeom prst="rect">
            <a:avLst/>
          </a:prstGeom>
        </p:spPr>
        <p:txBody>
          <a:bodyPr/>
          <a:lstStyle/>
          <a:p>
            <a:endParaRPr lang="en-US"/>
          </a:p>
        </p:txBody>
      </p:sp>
    </p:spTree>
    <p:extLst>
      <p:ext uri="{BB962C8B-B14F-4D97-AF65-F5344CB8AC3E}">
        <p14:creationId xmlns:p14="http://schemas.microsoft.com/office/powerpoint/2010/main" val="2897177013"/>
      </p:ext>
    </p:extLst>
  </p:cSld>
  <p:clrMap bg1="lt1" tx1="dk1" bg2="lt2" tx2="dk2" accent1="accent1" accent2="accent2" accent3="accent3" accent4="accent4" accent5="accent5" accent6="accent6" hlink="hlink" folHlink="folHlink"/>
  <p:sldLayoutIdLst>
    <p:sldLayoutId id="2147483690" r:id="rId1"/>
    <p:sldLayoutId id="2147483692" r:id="rId2"/>
    <p:sldLayoutId id="2147483691"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ftr="0" dt="0"/>
  <p:txStyles>
    <p:titleStyle>
      <a:lvl1pPr algn="l" defTabSz="914400" rtl="0" eaLnBrk="1" latinLnBrk="0" hangingPunct="1">
        <a:lnSpc>
          <a:spcPct val="90000"/>
        </a:lnSpc>
        <a:spcBef>
          <a:spcPct val="0"/>
        </a:spcBef>
        <a:buNone/>
        <a:defRPr lang="en-US" altLang="en-US" sz="4400" b="1" kern="1200" dirty="0">
          <a:solidFill>
            <a:schemeClr val="tx1"/>
          </a:solidFill>
          <a:latin typeface="+mn-lt"/>
          <a:ea typeface="微软雅黑" panose="020B0503020204020204" pitchFamily="34" charset="-122"/>
          <a:cs typeface="+mn-cs"/>
        </a:defRPr>
      </a:lvl1pPr>
    </p:titleStyle>
    <p:bodyStyle>
      <a:lvl1pPr marL="2304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800" b="0" kern="1200" baseline="0" dirty="0">
          <a:solidFill>
            <a:schemeClr val="tx1"/>
          </a:solidFill>
          <a:latin typeface="+mn-lt"/>
          <a:ea typeface="+mn-ea"/>
          <a:cs typeface="+mn-cs"/>
        </a:defRPr>
      </a:lvl1pPr>
      <a:lvl2pPr marL="6876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400" b="0" kern="1200" baseline="0" dirty="0">
          <a:solidFill>
            <a:schemeClr val="tx1"/>
          </a:solidFill>
          <a:latin typeface="+mn-lt"/>
          <a:ea typeface="+mn-ea"/>
          <a:cs typeface="+mn-cs"/>
        </a:defRPr>
      </a:lvl2pPr>
      <a:lvl3pPr marL="1144800" indent="-228600" algn="l" defTabSz="914400" rtl="0" eaLnBrk="1" latinLnBrk="0" hangingPunct="1">
        <a:lnSpc>
          <a:spcPct val="90000"/>
        </a:lnSpc>
        <a:spcBef>
          <a:spcPts val="600"/>
        </a:spcBef>
        <a:buClr>
          <a:srgbClr val="715096"/>
        </a:buClr>
        <a:buFont typeface="Arial" panose="020B0604020202020204" pitchFamily="34" charset="0"/>
        <a:buChar char="•"/>
        <a:defRPr lang="zh-CN" altLang="en-US" sz="2000" b="0" kern="1200" baseline="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715096"/>
        </a:buClr>
        <a:buFont typeface="Arial" panose="020B0604020202020204" pitchFamily="34" charset="0"/>
        <a:buChar char="•"/>
        <a:defRPr lang="zh-CN" altLang="en-US" sz="1800" b="0" kern="1200" baseline="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715096"/>
        </a:buClr>
        <a:buFont typeface="Arial" panose="020B0604020202020204" pitchFamily="34" charset="0"/>
        <a:buChar char="•"/>
        <a:defRPr lang="en-US" altLang="zh-CN" sz="1800" b="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tm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2.tmp"/><Relationship Id="rId4" Type="http://schemas.openxmlformats.org/officeDocument/2006/relationships/image" Target="../media/image21.tmp"/></Relationships>
</file>

<file path=ppt/slides/_rels/slide31.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0A7ACC-F39F-45B8-84F6-6AC570BB123A}"/>
              </a:ext>
            </a:extLst>
          </p:cNvPr>
          <p:cNvSpPr>
            <a:spLocks noGrp="1"/>
          </p:cNvSpPr>
          <p:nvPr>
            <p:ph type="ctrTitle"/>
          </p:nvPr>
        </p:nvSpPr>
        <p:spPr>
          <a:xfrm>
            <a:off x="477842" y="857859"/>
            <a:ext cx="11236316" cy="2202749"/>
          </a:xfrm>
        </p:spPr>
        <p:txBody>
          <a:bodyPr>
            <a:normAutofit/>
          </a:bodyPr>
          <a:lstStyle/>
          <a:p>
            <a:r>
              <a:rPr lang="en-US" sz="4600" dirty="0" err="1"/>
              <a:t>GraphABCD</a:t>
            </a:r>
            <a:r>
              <a:rPr lang="en-US" sz="4600" dirty="0"/>
              <a:t>: Scaling Out Graph Analytics with Asynchronous Block Coordinate Descent</a:t>
            </a:r>
          </a:p>
        </p:txBody>
      </p:sp>
      <p:sp>
        <p:nvSpPr>
          <p:cNvPr id="3" name="副标题 2">
            <a:extLst>
              <a:ext uri="{FF2B5EF4-FFF2-40B4-BE49-F238E27FC236}">
                <a16:creationId xmlns:a16="http://schemas.microsoft.com/office/drawing/2014/main" id="{0B9B6EB2-7F86-4142-9CC4-F3F136E6E79F}"/>
              </a:ext>
            </a:extLst>
          </p:cNvPr>
          <p:cNvSpPr>
            <a:spLocks noGrp="1"/>
          </p:cNvSpPr>
          <p:nvPr>
            <p:ph type="subTitle" idx="1"/>
          </p:nvPr>
        </p:nvSpPr>
        <p:spPr>
          <a:xfrm>
            <a:off x="988405" y="4124278"/>
            <a:ext cx="10215190" cy="1240645"/>
          </a:xfrm>
        </p:spPr>
        <p:txBody>
          <a:bodyPr/>
          <a:lstStyle/>
          <a:p>
            <a:r>
              <a:rPr lang="en-US" b="1" u="sng" dirty="0"/>
              <a:t>Yifan Yang</a:t>
            </a:r>
            <a:r>
              <a:rPr lang="en-US" dirty="0"/>
              <a:t>, Zhaoshi Li, </a:t>
            </a:r>
            <a:r>
              <a:rPr lang="en-US" dirty="0" err="1"/>
              <a:t>Yangdong</a:t>
            </a:r>
            <a:r>
              <a:rPr lang="en-US" dirty="0"/>
              <a:t> Deng, </a:t>
            </a:r>
            <a:r>
              <a:rPr lang="en-US" dirty="0" err="1"/>
              <a:t>Zhiwei</a:t>
            </a:r>
            <a:r>
              <a:rPr lang="en-US" dirty="0"/>
              <a:t> Liu, </a:t>
            </a:r>
            <a:r>
              <a:rPr lang="en-US" dirty="0" err="1"/>
              <a:t>Shouyi</a:t>
            </a:r>
            <a:r>
              <a:rPr lang="en-US" dirty="0"/>
              <a:t> Yin, </a:t>
            </a:r>
            <a:r>
              <a:rPr lang="en-US" dirty="0" err="1"/>
              <a:t>Shaojun</a:t>
            </a:r>
            <a:r>
              <a:rPr lang="en-US" dirty="0"/>
              <a:t> Wei, Leibo Liu</a:t>
            </a:r>
          </a:p>
        </p:txBody>
      </p:sp>
      <p:sp>
        <p:nvSpPr>
          <p:cNvPr id="4" name="副标题 2">
            <a:extLst>
              <a:ext uri="{FF2B5EF4-FFF2-40B4-BE49-F238E27FC236}">
                <a16:creationId xmlns:a16="http://schemas.microsoft.com/office/drawing/2014/main" id="{DA473AAF-3235-4DFE-8FD2-1E48ABDEA08D}"/>
              </a:ext>
            </a:extLst>
          </p:cNvPr>
          <p:cNvSpPr txBox="1">
            <a:spLocks/>
          </p:cNvSpPr>
          <p:nvPr/>
        </p:nvSpPr>
        <p:spPr>
          <a:xfrm>
            <a:off x="988405" y="5364923"/>
            <a:ext cx="2553865" cy="7030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200"/>
              </a:spcBef>
              <a:buClr>
                <a:srgbClr val="715096"/>
              </a:buClr>
              <a:buFont typeface="Arial" panose="020B0604020202020204" pitchFamily="34" charset="0"/>
              <a:buNone/>
              <a:defRPr lang="en-US" altLang="en-US" sz="2800" b="0" kern="1200" baseline="0" dirty="0">
                <a:solidFill>
                  <a:srgbClr val="715096"/>
                </a:solidFill>
                <a:latin typeface="+mn-lt"/>
                <a:ea typeface="黑体" panose="02010609060101010101" pitchFamily="49" charset="-122"/>
                <a:cs typeface="Arial" panose="020B0604020202020204" pitchFamily="34" charset="0"/>
              </a:defRPr>
            </a:lvl1pPr>
            <a:lvl2pPr marL="457200" indent="0" algn="ctr" defTabSz="914400" rtl="0" eaLnBrk="1" latinLnBrk="0" hangingPunct="1">
              <a:lnSpc>
                <a:spcPct val="90000"/>
              </a:lnSpc>
              <a:spcBef>
                <a:spcPts val="1200"/>
              </a:spcBef>
              <a:buClr>
                <a:srgbClr val="715096"/>
              </a:buClr>
              <a:buFont typeface="Arial" panose="020B0604020202020204" pitchFamily="34" charset="0"/>
              <a:buNone/>
              <a:defRPr lang="zh-CN" altLang="en-US" sz="2000" b="0" kern="1200" baseline="0">
                <a:solidFill>
                  <a:schemeClr val="tx1"/>
                </a:solidFill>
                <a:latin typeface="+mn-lt"/>
                <a:ea typeface="+mn-ea"/>
                <a:cs typeface="+mn-cs"/>
              </a:defRPr>
            </a:lvl2pPr>
            <a:lvl3pPr marL="914400" indent="0" algn="ctr" defTabSz="914400" rtl="0" eaLnBrk="1" latinLnBrk="0" hangingPunct="1">
              <a:lnSpc>
                <a:spcPct val="90000"/>
              </a:lnSpc>
              <a:spcBef>
                <a:spcPts val="600"/>
              </a:spcBef>
              <a:buClr>
                <a:srgbClr val="715096"/>
              </a:buClr>
              <a:buFont typeface="Arial" panose="020B0604020202020204" pitchFamily="34" charset="0"/>
              <a:buNone/>
              <a:defRPr lang="zh-CN" altLang="en-US" sz="1800" b="0" kern="1200" baseline="0">
                <a:solidFill>
                  <a:schemeClr val="tx1"/>
                </a:solidFill>
                <a:latin typeface="+mn-lt"/>
                <a:ea typeface="+mn-ea"/>
                <a:cs typeface="+mn-cs"/>
              </a:defRPr>
            </a:lvl3pPr>
            <a:lvl4pPr marL="1371600" indent="0" algn="ctr" defTabSz="914400" rtl="0" eaLnBrk="1" latinLnBrk="0" hangingPunct="1">
              <a:lnSpc>
                <a:spcPct val="90000"/>
              </a:lnSpc>
              <a:spcBef>
                <a:spcPts val="500"/>
              </a:spcBef>
              <a:buClr>
                <a:srgbClr val="715096"/>
              </a:buClr>
              <a:buFont typeface="Arial" panose="020B0604020202020204" pitchFamily="34" charset="0"/>
              <a:buNone/>
              <a:defRPr lang="zh-CN" altLang="en-US" sz="1600" b="0" kern="1200" baseline="0">
                <a:solidFill>
                  <a:schemeClr val="tx1"/>
                </a:solidFill>
                <a:latin typeface="+mn-lt"/>
                <a:ea typeface="+mn-ea"/>
                <a:cs typeface="+mn-cs"/>
              </a:defRPr>
            </a:lvl4pPr>
            <a:lvl5pPr marL="1828800" indent="0" algn="ctr" defTabSz="914400" rtl="0" eaLnBrk="1" latinLnBrk="0" hangingPunct="1">
              <a:lnSpc>
                <a:spcPct val="90000"/>
              </a:lnSpc>
              <a:spcBef>
                <a:spcPts val="500"/>
              </a:spcBef>
              <a:buClr>
                <a:srgbClr val="715096"/>
              </a:buClr>
              <a:buFont typeface="Arial" panose="020B0604020202020204" pitchFamily="34" charset="0"/>
              <a:buNone/>
              <a:defRPr lang="en-US" altLang="zh-CN" sz="1600" b="0" kern="1200" baseline="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b="1" dirty="0"/>
              <a:t>ISCA2020</a:t>
            </a:r>
            <a:endParaRPr lang="en-US" sz="3600" dirty="0"/>
          </a:p>
        </p:txBody>
      </p:sp>
    </p:spTree>
    <p:extLst>
      <p:ext uri="{BB962C8B-B14F-4D97-AF65-F5344CB8AC3E}">
        <p14:creationId xmlns:p14="http://schemas.microsoft.com/office/powerpoint/2010/main" val="3886469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3ABB1C-C27B-4AD4-A964-AED3E2C23914}"/>
              </a:ext>
            </a:extLst>
          </p:cNvPr>
          <p:cNvSpPr>
            <a:spLocks noGrp="1"/>
          </p:cNvSpPr>
          <p:nvPr>
            <p:ph type="title"/>
          </p:nvPr>
        </p:nvSpPr>
        <p:spPr/>
        <p:txBody>
          <a:bodyPr/>
          <a:lstStyle/>
          <a:p>
            <a:r>
              <a:rPr lang="en-US" dirty="0"/>
              <a:t>Outline</a:t>
            </a:r>
          </a:p>
        </p:txBody>
      </p:sp>
      <p:sp>
        <p:nvSpPr>
          <p:cNvPr id="3" name="内容占位符 2">
            <a:extLst>
              <a:ext uri="{FF2B5EF4-FFF2-40B4-BE49-F238E27FC236}">
                <a16:creationId xmlns:a16="http://schemas.microsoft.com/office/drawing/2014/main" id="{D04918F6-0EB6-4D49-8CA8-5970A1DD1A80}"/>
              </a:ext>
            </a:extLst>
          </p:cNvPr>
          <p:cNvSpPr>
            <a:spLocks noGrp="1"/>
          </p:cNvSpPr>
          <p:nvPr>
            <p:ph idx="1"/>
          </p:nvPr>
        </p:nvSpPr>
        <p:spPr/>
        <p:txBody>
          <a:bodyPr/>
          <a:lstStyle/>
          <a:p>
            <a:r>
              <a:rPr lang="en-US" dirty="0"/>
              <a:t>Motivation</a:t>
            </a:r>
          </a:p>
          <a:p>
            <a:endParaRPr lang="en-US" dirty="0"/>
          </a:p>
          <a:p>
            <a:r>
              <a:rPr lang="en-US" dirty="0">
                <a:solidFill>
                  <a:srgbClr val="715096"/>
                </a:solidFill>
              </a:rPr>
              <a:t>Block Coordinate Descent (BCD) Execution Model</a:t>
            </a:r>
          </a:p>
          <a:p>
            <a:endParaRPr lang="en-US" dirty="0"/>
          </a:p>
          <a:p>
            <a:r>
              <a:rPr lang="en-US" dirty="0" err="1"/>
              <a:t>GraphABCD</a:t>
            </a:r>
            <a:r>
              <a:rPr lang="en-US" dirty="0"/>
              <a:t> System</a:t>
            </a:r>
          </a:p>
          <a:p>
            <a:endParaRPr lang="en-US" dirty="0"/>
          </a:p>
          <a:p>
            <a:r>
              <a:rPr lang="en-US" dirty="0"/>
              <a:t>Evaluation</a:t>
            </a:r>
          </a:p>
          <a:p>
            <a:endParaRPr lang="en-US" dirty="0"/>
          </a:p>
          <a:p>
            <a:r>
              <a:rPr lang="en-US" dirty="0"/>
              <a:t>Conclusion</a:t>
            </a:r>
          </a:p>
        </p:txBody>
      </p:sp>
      <p:sp>
        <p:nvSpPr>
          <p:cNvPr id="4" name="灯片编号占位符 3">
            <a:extLst>
              <a:ext uri="{FF2B5EF4-FFF2-40B4-BE49-F238E27FC236}">
                <a16:creationId xmlns:a16="http://schemas.microsoft.com/office/drawing/2014/main" id="{D6E83EE4-8D2C-4974-A3CC-B812894C759C}"/>
              </a:ext>
            </a:extLst>
          </p:cNvPr>
          <p:cNvSpPr>
            <a:spLocks noGrp="1"/>
          </p:cNvSpPr>
          <p:nvPr>
            <p:ph type="sldNum" sz="quarter" idx="12"/>
          </p:nvPr>
        </p:nvSpPr>
        <p:spPr/>
        <p:txBody>
          <a:bodyPr/>
          <a:lstStyle/>
          <a:p>
            <a:fld id="{FFCE77C0-C5FA-4ACA-9362-CF6780A99EC0}" type="slidenum">
              <a:rPr lang="en-US" smtClean="0"/>
              <a:pPr/>
              <a:t>10</a:t>
            </a:fld>
            <a:endParaRPr lang="en-US"/>
          </a:p>
        </p:txBody>
      </p:sp>
    </p:spTree>
    <p:extLst>
      <p:ext uri="{BB962C8B-B14F-4D97-AF65-F5344CB8AC3E}">
        <p14:creationId xmlns:p14="http://schemas.microsoft.com/office/powerpoint/2010/main" val="2563723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3ABB1C-C27B-4AD4-A964-AED3E2C23914}"/>
              </a:ext>
            </a:extLst>
          </p:cNvPr>
          <p:cNvSpPr>
            <a:spLocks noGrp="1"/>
          </p:cNvSpPr>
          <p:nvPr>
            <p:ph type="title"/>
          </p:nvPr>
        </p:nvSpPr>
        <p:spPr/>
        <p:txBody>
          <a:bodyPr/>
          <a:lstStyle/>
          <a:p>
            <a:r>
              <a:rPr lang="en-US" dirty="0"/>
              <a:t>Outline</a:t>
            </a:r>
          </a:p>
        </p:txBody>
      </p:sp>
      <p:sp>
        <p:nvSpPr>
          <p:cNvPr id="4" name="灯片编号占位符 3">
            <a:extLst>
              <a:ext uri="{FF2B5EF4-FFF2-40B4-BE49-F238E27FC236}">
                <a16:creationId xmlns:a16="http://schemas.microsoft.com/office/drawing/2014/main" id="{D6E83EE4-8D2C-4974-A3CC-B812894C759C}"/>
              </a:ext>
            </a:extLst>
          </p:cNvPr>
          <p:cNvSpPr>
            <a:spLocks noGrp="1"/>
          </p:cNvSpPr>
          <p:nvPr>
            <p:ph type="sldNum" sz="quarter" idx="12"/>
          </p:nvPr>
        </p:nvSpPr>
        <p:spPr/>
        <p:txBody>
          <a:bodyPr/>
          <a:lstStyle/>
          <a:p>
            <a:fld id="{FFCE77C0-C5FA-4ACA-9362-CF6780A99EC0}" type="slidenum">
              <a:rPr lang="en-US" smtClean="0"/>
              <a:pPr/>
              <a:t>11</a:t>
            </a:fld>
            <a:endParaRPr lang="en-US"/>
          </a:p>
        </p:txBody>
      </p:sp>
      <p:sp>
        <p:nvSpPr>
          <p:cNvPr id="7" name="文本框 6">
            <a:extLst>
              <a:ext uri="{FF2B5EF4-FFF2-40B4-BE49-F238E27FC236}">
                <a16:creationId xmlns:a16="http://schemas.microsoft.com/office/drawing/2014/main" id="{93880E61-75A6-4BE2-B566-C7F13FA8CEBC}"/>
              </a:ext>
            </a:extLst>
          </p:cNvPr>
          <p:cNvSpPr txBox="1"/>
          <p:nvPr/>
        </p:nvSpPr>
        <p:spPr>
          <a:xfrm>
            <a:off x="4605981" y="1357141"/>
            <a:ext cx="2980038" cy="595225"/>
          </a:xfrm>
          <a:prstGeom prst="rect">
            <a:avLst/>
          </a:prstGeom>
          <a:noFill/>
        </p:spPr>
        <p:txBody>
          <a:bodyPr wrap="none" rtlCol="0">
            <a:noAutofit/>
          </a:bodyPr>
          <a:lstStyle/>
          <a:p>
            <a:pPr algn="ctr"/>
            <a:r>
              <a:rPr lang="en-US" sz="3200" b="1" dirty="0"/>
              <a:t>Problem Domain</a:t>
            </a:r>
          </a:p>
        </p:txBody>
      </p:sp>
      <p:sp>
        <p:nvSpPr>
          <p:cNvPr id="8" name="文本框 7">
            <a:extLst>
              <a:ext uri="{FF2B5EF4-FFF2-40B4-BE49-F238E27FC236}">
                <a16:creationId xmlns:a16="http://schemas.microsoft.com/office/drawing/2014/main" id="{DE57D4F3-FC24-4958-B0A4-4A38C988BDB6}"/>
              </a:ext>
            </a:extLst>
          </p:cNvPr>
          <p:cNvSpPr txBox="1"/>
          <p:nvPr/>
        </p:nvSpPr>
        <p:spPr>
          <a:xfrm>
            <a:off x="4681152" y="2575748"/>
            <a:ext cx="2980038" cy="595225"/>
          </a:xfrm>
          <a:prstGeom prst="rect">
            <a:avLst/>
          </a:prstGeom>
          <a:noFill/>
        </p:spPr>
        <p:txBody>
          <a:bodyPr wrap="none" rtlCol="0">
            <a:noAutofit/>
          </a:bodyPr>
          <a:lstStyle/>
          <a:p>
            <a:pPr algn="ctr"/>
            <a:r>
              <a:rPr lang="en-US" sz="3200" b="1" dirty="0"/>
              <a:t>Algorithm</a:t>
            </a:r>
          </a:p>
        </p:txBody>
      </p:sp>
      <p:sp>
        <p:nvSpPr>
          <p:cNvPr id="9" name="文本框 8">
            <a:extLst>
              <a:ext uri="{FF2B5EF4-FFF2-40B4-BE49-F238E27FC236}">
                <a16:creationId xmlns:a16="http://schemas.microsoft.com/office/drawing/2014/main" id="{EF35E570-FD65-4109-9937-E579C2A39512}"/>
              </a:ext>
            </a:extLst>
          </p:cNvPr>
          <p:cNvSpPr txBox="1"/>
          <p:nvPr/>
        </p:nvSpPr>
        <p:spPr>
          <a:xfrm>
            <a:off x="4605981" y="3798000"/>
            <a:ext cx="2980038" cy="595225"/>
          </a:xfrm>
          <a:prstGeom prst="rect">
            <a:avLst/>
          </a:prstGeom>
          <a:noFill/>
        </p:spPr>
        <p:txBody>
          <a:bodyPr wrap="none" rtlCol="0">
            <a:noAutofit/>
          </a:bodyPr>
          <a:lstStyle/>
          <a:p>
            <a:pPr algn="ctr"/>
            <a:r>
              <a:rPr lang="en-US" sz="3200" b="1" dirty="0"/>
              <a:t>Execution Model</a:t>
            </a:r>
          </a:p>
        </p:txBody>
      </p:sp>
      <p:sp>
        <p:nvSpPr>
          <p:cNvPr id="10" name="文本框 9">
            <a:extLst>
              <a:ext uri="{FF2B5EF4-FFF2-40B4-BE49-F238E27FC236}">
                <a16:creationId xmlns:a16="http://schemas.microsoft.com/office/drawing/2014/main" id="{97717CD2-BD2B-4B8E-B72F-9ACD7A13EF49}"/>
              </a:ext>
            </a:extLst>
          </p:cNvPr>
          <p:cNvSpPr txBox="1"/>
          <p:nvPr/>
        </p:nvSpPr>
        <p:spPr>
          <a:xfrm>
            <a:off x="4605981" y="5016607"/>
            <a:ext cx="2980038" cy="595225"/>
          </a:xfrm>
          <a:prstGeom prst="rect">
            <a:avLst/>
          </a:prstGeom>
          <a:noFill/>
        </p:spPr>
        <p:txBody>
          <a:bodyPr wrap="none" rtlCol="0">
            <a:noAutofit/>
          </a:bodyPr>
          <a:lstStyle/>
          <a:p>
            <a:pPr algn="ctr"/>
            <a:r>
              <a:rPr lang="en-US" sz="3200" b="1" dirty="0"/>
              <a:t>Hardware</a:t>
            </a:r>
          </a:p>
        </p:txBody>
      </p:sp>
      <p:sp>
        <p:nvSpPr>
          <p:cNvPr id="11" name="矩形: 圆角 10">
            <a:extLst>
              <a:ext uri="{FF2B5EF4-FFF2-40B4-BE49-F238E27FC236}">
                <a16:creationId xmlns:a16="http://schemas.microsoft.com/office/drawing/2014/main" id="{D3A1D615-B76E-466D-9E05-670702C5FC34}"/>
              </a:ext>
            </a:extLst>
          </p:cNvPr>
          <p:cNvSpPr/>
          <p:nvPr/>
        </p:nvSpPr>
        <p:spPr>
          <a:xfrm>
            <a:off x="1254927" y="1301535"/>
            <a:ext cx="2326473" cy="70643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Optimization</a:t>
            </a:r>
          </a:p>
        </p:txBody>
      </p:sp>
      <p:sp>
        <p:nvSpPr>
          <p:cNvPr id="12" name="矩形: 圆角 11">
            <a:extLst>
              <a:ext uri="{FF2B5EF4-FFF2-40B4-BE49-F238E27FC236}">
                <a16:creationId xmlns:a16="http://schemas.microsoft.com/office/drawing/2014/main" id="{DDDFDD18-0F97-4014-A97E-622007582EE1}"/>
              </a:ext>
            </a:extLst>
          </p:cNvPr>
          <p:cNvSpPr/>
          <p:nvPr/>
        </p:nvSpPr>
        <p:spPr>
          <a:xfrm>
            <a:off x="8610600" y="1301535"/>
            <a:ext cx="2326473" cy="70643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Graph Analytics</a:t>
            </a:r>
          </a:p>
        </p:txBody>
      </p:sp>
      <p:sp>
        <p:nvSpPr>
          <p:cNvPr id="13" name="矩形: 圆角 12">
            <a:extLst>
              <a:ext uri="{FF2B5EF4-FFF2-40B4-BE49-F238E27FC236}">
                <a16:creationId xmlns:a16="http://schemas.microsoft.com/office/drawing/2014/main" id="{E90D6CFC-A6ED-4F8A-A6E5-0DA7E723B3E0}"/>
              </a:ext>
            </a:extLst>
          </p:cNvPr>
          <p:cNvSpPr/>
          <p:nvPr/>
        </p:nvSpPr>
        <p:spPr>
          <a:xfrm>
            <a:off x="527781" y="2521965"/>
            <a:ext cx="1733505" cy="70643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Linear Regression</a:t>
            </a:r>
          </a:p>
        </p:txBody>
      </p:sp>
      <p:sp>
        <p:nvSpPr>
          <p:cNvPr id="14" name="矩形: 圆角 13">
            <a:extLst>
              <a:ext uri="{FF2B5EF4-FFF2-40B4-BE49-F238E27FC236}">
                <a16:creationId xmlns:a16="http://schemas.microsoft.com/office/drawing/2014/main" id="{844DF4E1-8DE1-47DC-B2AC-6E402D411459}"/>
              </a:ext>
            </a:extLst>
          </p:cNvPr>
          <p:cNvSpPr/>
          <p:nvPr/>
        </p:nvSpPr>
        <p:spPr>
          <a:xfrm>
            <a:off x="2604466" y="2521965"/>
            <a:ext cx="1733505" cy="70643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Deep Learning</a:t>
            </a:r>
          </a:p>
        </p:txBody>
      </p:sp>
      <p:sp>
        <p:nvSpPr>
          <p:cNvPr id="15" name="矩形: 圆角 14">
            <a:extLst>
              <a:ext uri="{FF2B5EF4-FFF2-40B4-BE49-F238E27FC236}">
                <a16:creationId xmlns:a16="http://schemas.microsoft.com/office/drawing/2014/main" id="{ACCBCAAF-38AD-4A5B-9D36-C1405A29395D}"/>
              </a:ext>
            </a:extLst>
          </p:cNvPr>
          <p:cNvSpPr/>
          <p:nvPr/>
        </p:nvSpPr>
        <p:spPr>
          <a:xfrm>
            <a:off x="8907081" y="2365632"/>
            <a:ext cx="1733505" cy="496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PageRank</a:t>
            </a:r>
          </a:p>
        </p:txBody>
      </p:sp>
      <p:sp>
        <p:nvSpPr>
          <p:cNvPr id="16" name="矩形: 圆角 15">
            <a:extLst>
              <a:ext uri="{FF2B5EF4-FFF2-40B4-BE49-F238E27FC236}">
                <a16:creationId xmlns:a16="http://schemas.microsoft.com/office/drawing/2014/main" id="{3078E788-4C7A-42D7-8A15-A3B9F62AF374}"/>
              </a:ext>
            </a:extLst>
          </p:cNvPr>
          <p:cNvSpPr/>
          <p:nvPr/>
        </p:nvSpPr>
        <p:spPr>
          <a:xfrm>
            <a:off x="8247663" y="2948476"/>
            <a:ext cx="1259832" cy="496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SSSP</a:t>
            </a:r>
          </a:p>
        </p:txBody>
      </p:sp>
      <p:cxnSp>
        <p:nvCxnSpPr>
          <p:cNvPr id="17" name="直接连接符 16">
            <a:extLst>
              <a:ext uri="{FF2B5EF4-FFF2-40B4-BE49-F238E27FC236}">
                <a16:creationId xmlns:a16="http://schemas.microsoft.com/office/drawing/2014/main" id="{4B6DB374-48A0-464D-A958-F01E59F14E61}"/>
              </a:ext>
            </a:extLst>
          </p:cNvPr>
          <p:cNvCxnSpPr>
            <a:cxnSpLocks/>
          </p:cNvCxnSpPr>
          <p:nvPr/>
        </p:nvCxnSpPr>
        <p:spPr>
          <a:xfrm>
            <a:off x="395416" y="2254455"/>
            <a:ext cx="4065373" cy="0"/>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58AFCAA3-F4F0-44A4-9D91-C184AC5980BC}"/>
              </a:ext>
            </a:extLst>
          </p:cNvPr>
          <p:cNvCxnSpPr>
            <a:cxnSpLocks/>
          </p:cNvCxnSpPr>
          <p:nvPr/>
        </p:nvCxnSpPr>
        <p:spPr>
          <a:xfrm>
            <a:off x="395416" y="3531320"/>
            <a:ext cx="4065373" cy="0"/>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8CD79FC7-7835-4A5D-8055-8E8B1BE46BCF}"/>
              </a:ext>
            </a:extLst>
          </p:cNvPr>
          <p:cNvCxnSpPr>
            <a:cxnSpLocks/>
          </p:cNvCxnSpPr>
          <p:nvPr/>
        </p:nvCxnSpPr>
        <p:spPr>
          <a:xfrm>
            <a:off x="385476" y="4804066"/>
            <a:ext cx="4065373" cy="0"/>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51891752-EB10-4BD2-BEE4-648E7FB9A4B2}"/>
              </a:ext>
            </a:extLst>
          </p:cNvPr>
          <p:cNvCxnSpPr>
            <a:cxnSpLocks/>
          </p:cNvCxnSpPr>
          <p:nvPr/>
        </p:nvCxnSpPr>
        <p:spPr>
          <a:xfrm>
            <a:off x="7741149" y="2251742"/>
            <a:ext cx="4065373" cy="0"/>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03C09D73-DD50-4336-8765-760DF01371ED}"/>
              </a:ext>
            </a:extLst>
          </p:cNvPr>
          <p:cNvCxnSpPr>
            <a:cxnSpLocks/>
          </p:cNvCxnSpPr>
          <p:nvPr/>
        </p:nvCxnSpPr>
        <p:spPr>
          <a:xfrm>
            <a:off x="7741148" y="3531320"/>
            <a:ext cx="4065373" cy="0"/>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22" name="直接连接符 21">
            <a:extLst>
              <a:ext uri="{FF2B5EF4-FFF2-40B4-BE49-F238E27FC236}">
                <a16:creationId xmlns:a16="http://schemas.microsoft.com/office/drawing/2014/main" id="{EC1F95A6-0190-42E8-9353-A13976B4D456}"/>
              </a:ext>
            </a:extLst>
          </p:cNvPr>
          <p:cNvCxnSpPr>
            <a:cxnSpLocks/>
          </p:cNvCxnSpPr>
          <p:nvPr/>
        </p:nvCxnSpPr>
        <p:spPr>
          <a:xfrm>
            <a:off x="7741148" y="4823354"/>
            <a:ext cx="4065373" cy="0"/>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23" name="矩形: 圆角 22">
            <a:extLst>
              <a:ext uri="{FF2B5EF4-FFF2-40B4-BE49-F238E27FC236}">
                <a16:creationId xmlns:a16="http://schemas.microsoft.com/office/drawing/2014/main" id="{5B3FD9E0-4C79-4B15-A5D8-A732909D9011}"/>
              </a:ext>
            </a:extLst>
          </p:cNvPr>
          <p:cNvSpPr/>
          <p:nvPr/>
        </p:nvSpPr>
        <p:spPr>
          <a:xfrm>
            <a:off x="10093968" y="2948476"/>
            <a:ext cx="1259832" cy="496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CF</a:t>
            </a:r>
          </a:p>
        </p:txBody>
      </p:sp>
      <p:sp>
        <p:nvSpPr>
          <p:cNvPr id="24" name="矩形: 圆角 23">
            <a:extLst>
              <a:ext uri="{FF2B5EF4-FFF2-40B4-BE49-F238E27FC236}">
                <a16:creationId xmlns:a16="http://schemas.microsoft.com/office/drawing/2014/main" id="{ED236DD7-2925-4CDF-8E5E-2CF4D3BE6385}"/>
              </a:ext>
            </a:extLst>
          </p:cNvPr>
          <p:cNvSpPr/>
          <p:nvPr/>
        </p:nvSpPr>
        <p:spPr>
          <a:xfrm>
            <a:off x="2604466" y="3942829"/>
            <a:ext cx="1259832" cy="477615"/>
          </a:xfrm>
          <a:prstGeom prst="roundRect">
            <a:avLst/>
          </a:prstGeom>
          <a:solidFill>
            <a:srgbClr val="FFC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BCD</a:t>
            </a:r>
          </a:p>
        </p:txBody>
      </p:sp>
      <p:sp>
        <p:nvSpPr>
          <p:cNvPr id="25" name="矩形: 圆角 24">
            <a:extLst>
              <a:ext uri="{FF2B5EF4-FFF2-40B4-BE49-F238E27FC236}">
                <a16:creationId xmlns:a16="http://schemas.microsoft.com/office/drawing/2014/main" id="{DA07FD11-61E4-49BA-9002-0C0223AEED20}"/>
              </a:ext>
            </a:extLst>
          </p:cNvPr>
          <p:cNvSpPr/>
          <p:nvPr/>
        </p:nvSpPr>
        <p:spPr>
          <a:xfrm>
            <a:off x="973793" y="3928886"/>
            <a:ext cx="1259832" cy="47761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SGD</a:t>
            </a:r>
          </a:p>
        </p:txBody>
      </p:sp>
      <p:sp>
        <p:nvSpPr>
          <p:cNvPr id="26" name="矩形: 圆角 25">
            <a:extLst>
              <a:ext uri="{FF2B5EF4-FFF2-40B4-BE49-F238E27FC236}">
                <a16:creationId xmlns:a16="http://schemas.microsoft.com/office/drawing/2014/main" id="{11239395-102B-4080-BC43-4D773097992F}"/>
              </a:ext>
            </a:extLst>
          </p:cNvPr>
          <p:cNvSpPr/>
          <p:nvPr/>
        </p:nvSpPr>
        <p:spPr>
          <a:xfrm>
            <a:off x="10093968" y="3640666"/>
            <a:ext cx="1259832" cy="47761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BSP</a:t>
            </a:r>
          </a:p>
        </p:txBody>
      </p:sp>
      <p:grpSp>
        <p:nvGrpSpPr>
          <p:cNvPr id="28" name="组合 27">
            <a:extLst>
              <a:ext uri="{FF2B5EF4-FFF2-40B4-BE49-F238E27FC236}">
                <a16:creationId xmlns:a16="http://schemas.microsoft.com/office/drawing/2014/main" id="{CC37BDD1-FDBF-4F84-B7A8-CFAA6699C102}"/>
              </a:ext>
            </a:extLst>
          </p:cNvPr>
          <p:cNvGrpSpPr/>
          <p:nvPr/>
        </p:nvGrpSpPr>
        <p:grpSpPr>
          <a:xfrm>
            <a:off x="220334" y="5031117"/>
            <a:ext cx="765509" cy="1213108"/>
            <a:chOff x="220334" y="5031117"/>
            <a:chExt cx="765509" cy="1213108"/>
          </a:xfrm>
        </p:grpSpPr>
        <p:pic>
          <p:nvPicPr>
            <p:cNvPr id="29" name="Picture 2" descr="Intel Xeon W-3223 Octa-core (8 Core) 3.50 GHz Processor - OEM Pack">
              <a:extLst>
                <a:ext uri="{FF2B5EF4-FFF2-40B4-BE49-F238E27FC236}">
                  <a16:creationId xmlns:a16="http://schemas.microsoft.com/office/drawing/2014/main" id="{89BED57C-67B5-488B-815C-6364C22E92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013" t="6621" r="16297" b="6621"/>
            <a:stretch/>
          </p:blipFill>
          <p:spPr bwMode="auto">
            <a:xfrm>
              <a:off x="220334" y="5031117"/>
              <a:ext cx="765509" cy="746894"/>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29">
              <a:extLst>
                <a:ext uri="{FF2B5EF4-FFF2-40B4-BE49-F238E27FC236}">
                  <a16:creationId xmlns:a16="http://schemas.microsoft.com/office/drawing/2014/main" id="{80626698-991F-4F21-A301-FC31A0FB7B78}"/>
                </a:ext>
              </a:extLst>
            </p:cNvPr>
            <p:cNvSpPr txBox="1"/>
            <p:nvPr/>
          </p:nvSpPr>
          <p:spPr>
            <a:xfrm>
              <a:off x="274229" y="5765896"/>
              <a:ext cx="657718" cy="478329"/>
            </a:xfrm>
            <a:prstGeom prst="rect">
              <a:avLst/>
            </a:prstGeom>
            <a:noFill/>
          </p:spPr>
          <p:txBody>
            <a:bodyPr wrap="none" rtlCol="0">
              <a:noAutofit/>
            </a:bodyPr>
            <a:lstStyle/>
            <a:p>
              <a:pPr algn="ctr"/>
              <a:r>
                <a:rPr lang="en-US" sz="2400" b="1" dirty="0"/>
                <a:t>CPU</a:t>
              </a:r>
            </a:p>
          </p:txBody>
        </p:sp>
      </p:grpSp>
      <p:grpSp>
        <p:nvGrpSpPr>
          <p:cNvPr id="31" name="组合 30">
            <a:extLst>
              <a:ext uri="{FF2B5EF4-FFF2-40B4-BE49-F238E27FC236}">
                <a16:creationId xmlns:a16="http://schemas.microsoft.com/office/drawing/2014/main" id="{B9FC8733-ED9F-450C-B340-96C3F0584A6D}"/>
              </a:ext>
            </a:extLst>
          </p:cNvPr>
          <p:cNvGrpSpPr/>
          <p:nvPr/>
        </p:nvGrpSpPr>
        <p:grpSpPr>
          <a:xfrm>
            <a:off x="1225846" y="5026908"/>
            <a:ext cx="1329471" cy="1226157"/>
            <a:chOff x="1225846" y="5026908"/>
            <a:chExt cx="1329471" cy="1226157"/>
          </a:xfrm>
        </p:grpSpPr>
        <p:pic>
          <p:nvPicPr>
            <p:cNvPr id="32" name="Picture 4" descr="How to enable RTX Voice on any Nvidia graphics card, and why you ...">
              <a:extLst>
                <a:ext uri="{FF2B5EF4-FFF2-40B4-BE49-F238E27FC236}">
                  <a16:creationId xmlns:a16="http://schemas.microsoft.com/office/drawing/2014/main" id="{0B326079-AC3E-48D2-AF28-B4475CB627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846" y="5026908"/>
              <a:ext cx="1329471" cy="747828"/>
            </a:xfrm>
            <a:prstGeom prst="rect">
              <a:avLst/>
            </a:prstGeom>
            <a:noFill/>
            <a:extLst>
              <a:ext uri="{909E8E84-426E-40DD-AFC4-6F175D3DCCD1}">
                <a14:hiddenFill xmlns:a14="http://schemas.microsoft.com/office/drawing/2010/main">
                  <a:solidFill>
                    <a:srgbClr val="FFFFFF"/>
                  </a:solidFill>
                </a14:hiddenFill>
              </a:ext>
            </a:extLst>
          </p:spPr>
        </p:pic>
        <p:sp>
          <p:nvSpPr>
            <p:cNvPr id="33" name="文本框 32">
              <a:extLst>
                <a:ext uri="{FF2B5EF4-FFF2-40B4-BE49-F238E27FC236}">
                  <a16:creationId xmlns:a16="http://schemas.microsoft.com/office/drawing/2014/main" id="{FACA841B-C82B-4982-A3CB-888B4B66D117}"/>
                </a:ext>
              </a:extLst>
            </p:cNvPr>
            <p:cNvSpPr txBox="1"/>
            <p:nvPr/>
          </p:nvSpPr>
          <p:spPr>
            <a:xfrm>
              <a:off x="1561722" y="5774736"/>
              <a:ext cx="657718" cy="478329"/>
            </a:xfrm>
            <a:prstGeom prst="rect">
              <a:avLst/>
            </a:prstGeom>
            <a:noFill/>
          </p:spPr>
          <p:txBody>
            <a:bodyPr wrap="none" rtlCol="0">
              <a:noAutofit/>
            </a:bodyPr>
            <a:lstStyle/>
            <a:p>
              <a:pPr algn="ctr"/>
              <a:r>
                <a:rPr lang="en-US" sz="2400" b="1" dirty="0"/>
                <a:t>GPU</a:t>
              </a:r>
            </a:p>
          </p:txBody>
        </p:sp>
      </p:grpSp>
      <p:grpSp>
        <p:nvGrpSpPr>
          <p:cNvPr id="34" name="组合 33">
            <a:extLst>
              <a:ext uri="{FF2B5EF4-FFF2-40B4-BE49-F238E27FC236}">
                <a16:creationId xmlns:a16="http://schemas.microsoft.com/office/drawing/2014/main" id="{057D8F7C-72E3-4BBB-AFFD-BC0C3D7DCA7C}"/>
              </a:ext>
            </a:extLst>
          </p:cNvPr>
          <p:cNvGrpSpPr/>
          <p:nvPr/>
        </p:nvGrpSpPr>
        <p:grpSpPr>
          <a:xfrm>
            <a:off x="2816985" y="5026908"/>
            <a:ext cx="799216" cy="1217317"/>
            <a:chOff x="2816985" y="5026908"/>
            <a:chExt cx="799216" cy="1217317"/>
          </a:xfrm>
        </p:grpSpPr>
        <p:pic>
          <p:nvPicPr>
            <p:cNvPr id="35" name="Picture 6" descr="英特尔® FPGA — 英特尔® Arria® 10 FPGA">
              <a:extLst>
                <a:ext uri="{FF2B5EF4-FFF2-40B4-BE49-F238E27FC236}">
                  <a16:creationId xmlns:a16="http://schemas.microsoft.com/office/drawing/2014/main" id="{5BB5E308-208B-4F07-8F4E-B14ED7E0F7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6782" y="5026908"/>
              <a:ext cx="747828" cy="747828"/>
            </a:xfrm>
            <a:prstGeom prst="rect">
              <a:avLst/>
            </a:prstGeom>
            <a:noFill/>
            <a:extLst>
              <a:ext uri="{909E8E84-426E-40DD-AFC4-6F175D3DCCD1}">
                <a14:hiddenFill xmlns:a14="http://schemas.microsoft.com/office/drawing/2010/main">
                  <a:solidFill>
                    <a:srgbClr val="FFFFFF"/>
                  </a:solidFill>
                </a14:hiddenFill>
              </a:ext>
            </a:extLst>
          </p:spPr>
        </p:pic>
        <p:sp>
          <p:nvSpPr>
            <p:cNvPr id="36" name="文本框 35">
              <a:extLst>
                <a:ext uri="{FF2B5EF4-FFF2-40B4-BE49-F238E27FC236}">
                  <a16:creationId xmlns:a16="http://schemas.microsoft.com/office/drawing/2014/main" id="{9DEADE2B-09CB-41A4-8FC4-986B16F93F6B}"/>
                </a:ext>
              </a:extLst>
            </p:cNvPr>
            <p:cNvSpPr txBox="1"/>
            <p:nvPr/>
          </p:nvSpPr>
          <p:spPr>
            <a:xfrm>
              <a:off x="2816985" y="5765896"/>
              <a:ext cx="799216" cy="478329"/>
            </a:xfrm>
            <a:prstGeom prst="rect">
              <a:avLst/>
            </a:prstGeom>
            <a:noFill/>
          </p:spPr>
          <p:txBody>
            <a:bodyPr wrap="none" rtlCol="0">
              <a:noAutofit/>
            </a:bodyPr>
            <a:lstStyle/>
            <a:p>
              <a:pPr algn="ctr"/>
              <a:r>
                <a:rPr lang="en-US" sz="2400" b="1" dirty="0"/>
                <a:t>FPGA</a:t>
              </a:r>
            </a:p>
          </p:txBody>
        </p:sp>
      </p:grpSp>
      <p:grpSp>
        <p:nvGrpSpPr>
          <p:cNvPr id="37" name="组合 36">
            <a:extLst>
              <a:ext uri="{FF2B5EF4-FFF2-40B4-BE49-F238E27FC236}">
                <a16:creationId xmlns:a16="http://schemas.microsoft.com/office/drawing/2014/main" id="{7E3BAD70-04AC-4615-B4AA-55F66C9F63CD}"/>
              </a:ext>
            </a:extLst>
          </p:cNvPr>
          <p:cNvGrpSpPr/>
          <p:nvPr/>
        </p:nvGrpSpPr>
        <p:grpSpPr>
          <a:xfrm>
            <a:off x="3864298" y="5023964"/>
            <a:ext cx="747828" cy="1220261"/>
            <a:chOff x="3864298" y="5023964"/>
            <a:chExt cx="747828" cy="1220261"/>
          </a:xfrm>
        </p:grpSpPr>
        <p:pic>
          <p:nvPicPr>
            <p:cNvPr id="38" name="Picture 8" descr="Eyeriss Project">
              <a:extLst>
                <a:ext uri="{FF2B5EF4-FFF2-40B4-BE49-F238E27FC236}">
                  <a16:creationId xmlns:a16="http://schemas.microsoft.com/office/drawing/2014/main" id="{05D35AA7-59DE-4B06-8C4A-9733489454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4298" y="5023964"/>
              <a:ext cx="747828" cy="753716"/>
            </a:xfrm>
            <a:prstGeom prst="rect">
              <a:avLst/>
            </a:prstGeom>
            <a:noFill/>
            <a:extLst>
              <a:ext uri="{909E8E84-426E-40DD-AFC4-6F175D3DCCD1}">
                <a14:hiddenFill xmlns:a14="http://schemas.microsoft.com/office/drawing/2010/main">
                  <a:solidFill>
                    <a:srgbClr val="FFFFFF"/>
                  </a:solidFill>
                </a14:hiddenFill>
              </a:ext>
            </a:extLst>
          </p:spPr>
        </p:pic>
        <p:sp>
          <p:nvSpPr>
            <p:cNvPr id="39" name="文本框 38">
              <a:extLst>
                <a:ext uri="{FF2B5EF4-FFF2-40B4-BE49-F238E27FC236}">
                  <a16:creationId xmlns:a16="http://schemas.microsoft.com/office/drawing/2014/main" id="{B2C80D85-8932-45DD-BC41-00DD910C9CB0}"/>
                </a:ext>
              </a:extLst>
            </p:cNvPr>
            <p:cNvSpPr txBox="1"/>
            <p:nvPr/>
          </p:nvSpPr>
          <p:spPr>
            <a:xfrm>
              <a:off x="3909353" y="5765896"/>
              <a:ext cx="657718" cy="478329"/>
            </a:xfrm>
            <a:prstGeom prst="rect">
              <a:avLst/>
            </a:prstGeom>
            <a:noFill/>
          </p:spPr>
          <p:txBody>
            <a:bodyPr wrap="none" rtlCol="0">
              <a:noAutofit/>
            </a:bodyPr>
            <a:lstStyle/>
            <a:p>
              <a:pPr algn="ctr"/>
              <a:r>
                <a:rPr lang="en-US" sz="2400" b="1" dirty="0"/>
                <a:t>ASIC</a:t>
              </a:r>
            </a:p>
          </p:txBody>
        </p:sp>
      </p:grpSp>
      <p:grpSp>
        <p:nvGrpSpPr>
          <p:cNvPr id="40" name="组合 39">
            <a:extLst>
              <a:ext uri="{FF2B5EF4-FFF2-40B4-BE49-F238E27FC236}">
                <a16:creationId xmlns:a16="http://schemas.microsoft.com/office/drawing/2014/main" id="{23C408A6-A9EF-4D4E-A662-09A195DDB373}"/>
              </a:ext>
            </a:extLst>
          </p:cNvPr>
          <p:cNvGrpSpPr/>
          <p:nvPr/>
        </p:nvGrpSpPr>
        <p:grpSpPr>
          <a:xfrm>
            <a:off x="7562193" y="5038736"/>
            <a:ext cx="765509" cy="1213108"/>
            <a:chOff x="220334" y="5031117"/>
            <a:chExt cx="765509" cy="1213108"/>
          </a:xfrm>
        </p:grpSpPr>
        <p:pic>
          <p:nvPicPr>
            <p:cNvPr id="41" name="Picture 2" descr="Intel Xeon W-3223 Octa-core (8 Core) 3.50 GHz Processor - OEM Pack">
              <a:extLst>
                <a:ext uri="{FF2B5EF4-FFF2-40B4-BE49-F238E27FC236}">
                  <a16:creationId xmlns:a16="http://schemas.microsoft.com/office/drawing/2014/main" id="{5FCB0B9D-E135-47AC-91B7-164AF3227E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013" t="6621" r="16297" b="6621"/>
            <a:stretch/>
          </p:blipFill>
          <p:spPr bwMode="auto">
            <a:xfrm>
              <a:off x="220334" y="5031117"/>
              <a:ext cx="765509" cy="746894"/>
            </a:xfrm>
            <a:prstGeom prst="rect">
              <a:avLst/>
            </a:prstGeom>
            <a:noFill/>
            <a:extLst>
              <a:ext uri="{909E8E84-426E-40DD-AFC4-6F175D3DCCD1}">
                <a14:hiddenFill xmlns:a14="http://schemas.microsoft.com/office/drawing/2010/main">
                  <a:solidFill>
                    <a:srgbClr val="FFFFFF"/>
                  </a:solidFill>
                </a14:hiddenFill>
              </a:ext>
            </a:extLst>
          </p:spPr>
        </p:pic>
        <p:sp>
          <p:nvSpPr>
            <p:cNvPr id="42" name="文本框 41">
              <a:extLst>
                <a:ext uri="{FF2B5EF4-FFF2-40B4-BE49-F238E27FC236}">
                  <a16:creationId xmlns:a16="http://schemas.microsoft.com/office/drawing/2014/main" id="{1FB2FEC5-6771-40AA-9CA1-4A64E0B1DED7}"/>
                </a:ext>
              </a:extLst>
            </p:cNvPr>
            <p:cNvSpPr txBox="1"/>
            <p:nvPr/>
          </p:nvSpPr>
          <p:spPr>
            <a:xfrm>
              <a:off x="274229" y="5765896"/>
              <a:ext cx="657718" cy="478329"/>
            </a:xfrm>
            <a:prstGeom prst="rect">
              <a:avLst/>
            </a:prstGeom>
            <a:noFill/>
          </p:spPr>
          <p:txBody>
            <a:bodyPr wrap="none" rtlCol="0">
              <a:noAutofit/>
            </a:bodyPr>
            <a:lstStyle/>
            <a:p>
              <a:pPr algn="ctr"/>
              <a:r>
                <a:rPr lang="en-US" sz="2400" b="1" dirty="0"/>
                <a:t>CPU</a:t>
              </a:r>
            </a:p>
          </p:txBody>
        </p:sp>
      </p:grpSp>
      <p:grpSp>
        <p:nvGrpSpPr>
          <p:cNvPr id="43" name="组合 42">
            <a:extLst>
              <a:ext uri="{FF2B5EF4-FFF2-40B4-BE49-F238E27FC236}">
                <a16:creationId xmlns:a16="http://schemas.microsoft.com/office/drawing/2014/main" id="{85692B74-8C80-43CF-86A3-D647188B0669}"/>
              </a:ext>
            </a:extLst>
          </p:cNvPr>
          <p:cNvGrpSpPr/>
          <p:nvPr/>
        </p:nvGrpSpPr>
        <p:grpSpPr>
          <a:xfrm>
            <a:off x="8567705" y="5034527"/>
            <a:ext cx="1329471" cy="1226157"/>
            <a:chOff x="1225846" y="5026908"/>
            <a:chExt cx="1329471" cy="1226157"/>
          </a:xfrm>
        </p:grpSpPr>
        <p:pic>
          <p:nvPicPr>
            <p:cNvPr id="44" name="Picture 4" descr="How to enable RTX Voice on any Nvidia graphics card, and why you ...">
              <a:extLst>
                <a:ext uri="{FF2B5EF4-FFF2-40B4-BE49-F238E27FC236}">
                  <a16:creationId xmlns:a16="http://schemas.microsoft.com/office/drawing/2014/main" id="{67326101-9800-4BBF-A472-CF984895CA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846" y="5026908"/>
              <a:ext cx="1329471" cy="747828"/>
            </a:xfrm>
            <a:prstGeom prst="rect">
              <a:avLst/>
            </a:prstGeom>
            <a:noFill/>
            <a:extLst>
              <a:ext uri="{909E8E84-426E-40DD-AFC4-6F175D3DCCD1}">
                <a14:hiddenFill xmlns:a14="http://schemas.microsoft.com/office/drawing/2010/main">
                  <a:solidFill>
                    <a:srgbClr val="FFFFFF"/>
                  </a:solidFill>
                </a14:hiddenFill>
              </a:ext>
            </a:extLst>
          </p:spPr>
        </p:pic>
        <p:sp>
          <p:nvSpPr>
            <p:cNvPr id="45" name="文本框 44">
              <a:extLst>
                <a:ext uri="{FF2B5EF4-FFF2-40B4-BE49-F238E27FC236}">
                  <a16:creationId xmlns:a16="http://schemas.microsoft.com/office/drawing/2014/main" id="{E5564849-76DA-417A-AD38-716DDA332E8E}"/>
                </a:ext>
              </a:extLst>
            </p:cNvPr>
            <p:cNvSpPr txBox="1"/>
            <p:nvPr/>
          </p:nvSpPr>
          <p:spPr>
            <a:xfrm>
              <a:off x="1561722" y="5774736"/>
              <a:ext cx="657718" cy="478329"/>
            </a:xfrm>
            <a:prstGeom prst="rect">
              <a:avLst/>
            </a:prstGeom>
            <a:noFill/>
          </p:spPr>
          <p:txBody>
            <a:bodyPr wrap="none" rtlCol="0">
              <a:noAutofit/>
            </a:bodyPr>
            <a:lstStyle/>
            <a:p>
              <a:pPr algn="ctr"/>
              <a:r>
                <a:rPr lang="en-US" sz="2400" b="1" dirty="0"/>
                <a:t>GPU</a:t>
              </a:r>
            </a:p>
          </p:txBody>
        </p:sp>
      </p:grpSp>
      <p:grpSp>
        <p:nvGrpSpPr>
          <p:cNvPr id="46" name="组合 45">
            <a:extLst>
              <a:ext uri="{FF2B5EF4-FFF2-40B4-BE49-F238E27FC236}">
                <a16:creationId xmlns:a16="http://schemas.microsoft.com/office/drawing/2014/main" id="{59243D46-A41D-471F-8E74-570044FAA627}"/>
              </a:ext>
            </a:extLst>
          </p:cNvPr>
          <p:cNvGrpSpPr/>
          <p:nvPr/>
        </p:nvGrpSpPr>
        <p:grpSpPr>
          <a:xfrm>
            <a:off x="10158844" y="5034527"/>
            <a:ext cx="799216" cy="1217317"/>
            <a:chOff x="2816985" y="5026908"/>
            <a:chExt cx="799216" cy="1217317"/>
          </a:xfrm>
        </p:grpSpPr>
        <p:pic>
          <p:nvPicPr>
            <p:cNvPr id="47" name="Picture 6" descr="英特尔® FPGA — 英特尔® Arria® 10 FPGA">
              <a:extLst>
                <a:ext uri="{FF2B5EF4-FFF2-40B4-BE49-F238E27FC236}">
                  <a16:creationId xmlns:a16="http://schemas.microsoft.com/office/drawing/2014/main" id="{10EA6B6B-129D-4F43-8813-E6E8555FC6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6782" y="5026908"/>
              <a:ext cx="747828" cy="747828"/>
            </a:xfrm>
            <a:prstGeom prst="rect">
              <a:avLst/>
            </a:prstGeom>
            <a:noFill/>
            <a:extLst>
              <a:ext uri="{909E8E84-426E-40DD-AFC4-6F175D3DCCD1}">
                <a14:hiddenFill xmlns:a14="http://schemas.microsoft.com/office/drawing/2010/main">
                  <a:solidFill>
                    <a:srgbClr val="FFFFFF"/>
                  </a:solidFill>
                </a14:hiddenFill>
              </a:ext>
            </a:extLst>
          </p:spPr>
        </p:pic>
        <p:sp>
          <p:nvSpPr>
            <p:cNvPr id="48" name="文本框 47">
              <a:extLst>
                <a:ext uri="{FF2B5EF4-FFF2-40B4-BE49-F238E27FC236}">
                  <a16:creationId xmlns:a16="http://schemas.microsoft.com/office/drawing/2014/main" id="{D217438E-B40A-41BF-8532-2CD40662B8F3}"/>
                </a:ext>
              </a:extLst>
            </p:cNvPr>
            <p:cNvSpPr txBox="1"/>
            <p:nvPr/>
          </p:nvSpPr>
          <p:spPr>
            <a:xfrm>
              <a:off x="2816985" y="5765896"/>
              <a:ext cx="799216" cy="478329"/>
            </a:xfrm>
            <a:prstGeom prst="rect">
              <a:avLst/>
            </a:prstGeom>
            <a:noFill/>
          </p:spPr>
          <p:txBody>
            <a:bodyPr wrap="none" rtlCol="0">
              <a:noAutofit/>
            </a:bodyPr>
            <a:lstStyle/>
            <a:p>
              <a:pPr algn="ctr"/>
              <a:r>
                <a:rPr lang="en-US" sz="2400" b="1" dirty="0"/>
                <a:t>FPGA</a:t>
              </a:r>
            </a:p>
          </p:txBody>
        </p:sp>
      </p:grpSp>
      <p:grpSp>
        <p:nvGrpSpPr>
          <p:cNvPr id="49" name="组合 48">
            <a:extLst>
              <a:ext uri="{FF2B5EF4-FFF2-40B4-BE49-F238E27FC236}">
                <a16:creationId xmlns:a16="http://schemas.microsoft.com/office/drawing/2014/main" id="{82B0EAE9-B19B-47BD-899F-30F28092CFEC}"/>
              </a:ext>
            </a:extLst>
          </p:cNvPr>
          <p:cNvGrpSpPr/>
          <p:nvPr/>
        </p:nvGrpSpPr>
        <p:grpSpPr>
          <a:xfrm>
            <a:off x="11206157" y="5031583"/>
            <a:ext cx="747828" cy="1220261"/>
            <a:chOff x="3864298" y="5023964"/>
            <a:chExt cx="747828" cy="1220261"/>
          </a:xfrm>
        </p:grpSpPr>
        <p:pic>
          <p:nvPicPr>
            <p:cNvPr id="50" name="Picture 8" descr="Eyeriss Project">
              <a:extLst>
                <a:ext uri="{FF2B5EF4-FFF2-40B4-BE49-F238E27FC236}">
                  <a16:creationId xmlns:a16="http://schemas.microsoft.com/office/drawing/2014/main" id="{11B85CE1-61AD-497A-8347-82C9BD78BF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4298" y="5023964"/>
              <a:ext cx="747828" cy="753716"/>
            </a:xfrm>
            <a:prstGeom prst="rect">
              <a:avLst/>
            </a:prstGeom>
            <a:noFill/>
            <a:extLst>
              <a:ext uri="{909E8E84-426E-40DD-AFC4-6F175D3DCCD1}">
                <a14:hiddenFill xmlns:a14="http://schemas.microsoft.com/office/drawing/2010/main">
                  <a:solidFill>
                    <a:srgbClr val="FFFFFF"/>
                  </a:solidFill>
                </a14:hiddenFill>
              </a:ext>
            </a:extLst>
          </p:spPr>
        </p:pic>
        <p:sp>
          <p:nvSpPr>
            <p:cNvPr id="51" name="文本框 50">
              <a:extLst>
                <a:ext uri="{FF2B5EF4-FFF2-40B4-BE49-F238E27FC236}">
                  <a16:creationId xmlns:a16="http://schemas.microsoft.com/office/drawing/2014/main" id="{59108717-ADC4-4A63-9C91-3EE627523D7A}"/>
                </a:ext>
              </a:extLst>
            </p:cNvPr>
            <p:cNvSpPr txBox="1"/>
            <p:nvPr/>
          </p:nvSpPr>
          <p:spPr>
            <a:xfrm>
              <a:off x="3909353" y="5765896"/>
              <a:ext cx="657718" cy="478329"/>
            </a:xfrm>
            <a:prstGeom prst="rect">
              <a:avLst/>
            </a:prstGeom>
            <a:noFill/>
          </p:spPr>
          <p:txBody>
            <a:bodyPr wrap="none" rtlCol="0">
              <a:noAutofit/>
            </a:bodyPr>
            <a:lstStyle/>
            <a:p>
              <a:pPr algn="ctr"/>
              <a:r>
                <a:rPr lang="en-US" sz="2400" b="1" dirty="0"/>
                <a:t>ASIC</a:t>
              </a:r>
            </a:p>
          </p:txBody>
        </p:sp>
      </p:grpSp>
      <p:sp>
        <p:nvSpPr>
          <p:cNvPr id="52" name="矩形: 圆角 51">
            <a:extLst>
              <a:ext uri="{FF2B5EF4-FFF2-40B4-BE49-F238E27FC236}">
                <a16:creationId xmlns:a16="http://schemas.microsoft.com/office/drawing/2014/main" id="{A303DB9F-DFA1-4A93-A815-6F98B7ABBA9F}"/>
              </a:ext>
            </a:extLst>
          </p:cNvPr>
          <p:cNvSpPr/>
          <p:nvPr/>
        </p:nvSpPr>
        <p:spPr>
          <a:xfrm>
            <a:off x="8247663" y="3928885"/>
            <a:ext cx="1259832" cy="477615"/>
          </a:xfrm>
          <a:prstGeom prst="roundRect">
            <a:avLst/>
          </a:prstGeom>
          <a:solidFill>
            <a:srgbClr val="FFC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BCD</a:t>
            </a:r>
          </a:p>
        </p:txBody>
      </p:sp>
      <p:sp>
        <p:nvSpPr>
          <p:cNvPr id="53" name="文本框 52">
            <a:extLst>
              <a:ext uri="{FF2B5EF4-FFF2-40B4-BE49-F238E27FC236}">
                <a16:creationId xmlns:a16="http://schemas.microsoft.com/office/drawing/2014/main" id="{C3C43FAD-DAA2-426B-9433-4AC265B6430F}"/>
              </a:ext>
            </a:extLst>
          </p:cNvPr>
          <p:cNvSpPr txBox="1"/>
          <p:nvPr/>
        </p:nvSpPr>
        <p:spPr>
          <a:xfrm>
            <a:off x="3924661" y="3942829"/>
            <a:ext cx="547096" cy="477612"/>
          </a:xfrm>
          <a:prstGeom prst="rect">
            <a:avLst/>
          </a:prstGeom>
          <a:noFill/>
        </p:spPr>
        <p:txBody>
          <a:bodyPr wrap="none" rtlCol="0">
            <a:noAutofit/>
          </a:bodyPr>
          <a:lstStyle/>
          <a:p>
            <a:pPr algn="ctr"/>
            <a:r>
              <a:rPr lang="en-US" sz="3200" b="1" dirty="0">
                <a:solidFill>
                  <a:srgbClr val="FF0000"/>
                </a:solidFill>
              </a:rPr>
              <a:t>❶</a:t>
            </a:r>
          </a:p>
        </p:txBody>
      </p:sp>
      <p:sp>
        <p:nvSpPr>
          <p:cNvPr id="55" name="文本框 54">
            <a:extLst>
              <a:ext uri="{FF2B5EF4-FFF2-40B4-BE49-F238E27FC236}">
                <a16:creationId xmlns:a16="http://schemas.microsoft.com/office/drawing/2014/main" id="{4F1DE297-C525-4B7F-9713-4FD85FBF0D87}"/>
              </a:ext>
            </a:extLst>
          </p:cNvPr>
          <p:cNvSpPr txBox="1"/>
          <p:nvPr/>
        </p:nvSpPr>
        <p:spPr>
          <a:xfrm>
            <a:off x="9437787" y="3211750"/>
            <a:ext cx="638424" cy="477612"/>
          </a:xfrm>
          <a:prstGeom prst="rect">
            <a:avLst/>
          </a:prstGeom>
          <a:noFill/>
        </p:spPr>
        <p:txBody>
          <a:bodyPr wrap="none" rtlCol="0">
            <a:noAutofit/>
          </a:bodyPr>
          <a:lstStyle/>
          <a:p>
            <a:pPr algn="ctr"/>
            <a:r>
              <a:rPr lang="en-US" sz="3200" b="1" dirty="0">
                <a:solidFill>
                  <a:srgbClr val="FF0000"/>
                </a:solidFill>
              </a:rPr>
              <a:t>❸</a:t>
            </a:r>
          </a:p>
        </p:txBody>
      </p:sp>
      <p:cxnSp>
        <p:nvCxnSpPr>
          <p:cNvPr id="57" name="连接符: 曲线 56">
            <a:extLst>
              <a:ext uri="{FF2B5EF4-FFF2-40B4-BE49-F238E27FC236}">
                <a16:creationId xmlns:a16="http://schemas.microsoft.com/office/drawing/2014/main" id="{77000DF8-B4BF-499B-AC44-E161AA89491E}"/>
              </a:ext>
            </a:extLst>
          </p:cNvPr>
          <p:cNvCxnSpPr>
            <a:cxnSpLocks/>
            <a:stCxn id="24" idx="0"/>
            <a:endCxn id="52" idx="0"/>
          </p:cNvCxnSpPr>
          <p:nvPr/>
        </p:nvCxnSpPr>
        <p:spPr>
          <a:xfrm rot="5400000" flipH="1" flipV="1">
            <a:off x="6049008" y="1114259"/>
            <a:ext cx="13944" cy="5643197"/>
          </a:xfrm>
          <a:prstGeom prst="curvedConnector3">
            <a:avLst>
              <a:gd name="adj1" fmla="val 3560972"/>
            </a:avLst>
          </a:prstGeom>
          <a:ln w="57150">
            <a:tailEnd type="triangle"/>
          </a:ln>
        </p:spPr>
        <p:style>
          <a:lnRef idx="1">
            <a:schemeClr val="dk1"/>
          </a:lnRef>
          <a:fillRef idx="0">
            <a:schemeClr val="dk1"/>
          </a:fillRef>
          <a:effectRef idx="0">
            <a:schemeClr val="dk1"/>
          </a:effectRef>
          <a:fontRef idx="minor">
            <a:schemeClr val="tx1"/>
          </a:fontRef>
        </p:style>
      </p:cxnSp>
      <p:sp>
        <p:nvSpPr>
          <p:cNvPr id="54" name="文本框 53">
            <a:extLst>
              <a:ext uri="{FF2B5EF4-FFF2-40B4-BE49-F238E27FC236}">
                <a16:creationId xmlns:a16="http://schemas.microsoft.com/office/drawing/2014/main" id="{716B7570-A067-4580-A98A-789A5FAF75E2}"/>
              </a:ext>
            </a:extLst>
          </p:cNvPr>
          <p:cNvSpPr txBox="1"/>
          <p:nvPr/>
        </p:nvSpPr>
        <p:spPr>
          <a:xfrm>
            <a:off x="6170978" y="2995122"/>
            <a:ext cx="547096" cy="477612"/>
          </a:xfrm>
          <a:prstGeom prst="rect">
            <a:avLst/>
          </a:prstGeom>
          <a:noFill/>
        </p:spPr>
        <p:txBody>
          <a:bodyPr wrap="none" rtlCol="0">
            <a:noAutofit/>
          </a:bodyPr>
          <a:lstStyle/>
          <a:p>
            <a:pPr algn="ctr"/>
            <a:r>
              <a:rPr lang="en-US" sz="3200" b="1" dirty="0">
                <a:solidFill>
                  <a:srgbClr val="FF0000"/>
                </a:solidFill>
              </a:rPr>
              <a:t>❷</a:t>
            </a:r>
          </a:p>
        </p:txBody>
      </p:sp>
      <p:cxnSp>
        <p:nvCxnSpPr>
          <p:cNvPr id="65" name="直接箭头连接符 64">
            <a:extLst>
              <a:ext uri="{FF2B5EF4-FFF2-40B4-BE49-F238E27FC236}">
                <a16:creationId xmlns:a16="http://schemas.microsoft.com/office/drawing/2014/main" id="{53093D23-003B-4E11-A589-D8717330D458}"/>
              </a:ext>
            </a:extLst>
          </p:cNvPr>
          <p:cNvCxnSpPr>
            <a:cxnSpLocks/>
            <a:stCxn id="16" idx="2"/>
          </p:cNvCxnSpPr>
          <p:nvPr/>
        </p:nvCxnSpPr>
        <p:spPr>
          <a:xfrm>
            <a:off x="8877579" y="3445084"/>
            <a:ext cx="220701" cy="434389"/>
          </a:xfrm>
          <a:prstGeom prst="straightConnector1">
            <a:avLst/>
          </a:prstGeom>
          <a:ln w="38100">
            <a:solidFill>
              <a:schemeClr val="tx1">
                <a:lumMod val="65000"/>
                <a:lumOff val="35000"/>
              </a:schemeClr>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67" name="直接箭头连接符 66">
            <a:extLst>
              <a:ext uri="{FF2B5EF4-FFF2-40B4-BE49-F238E27FC236}">
                <a16:creationId xmlns:a16="http://schemas.microsoft.com/office/drawing/2014/main" id="{19BD7FFF-EE58-4F4E-B68D-751F672A03EA}"/>
              </a:ext>
            </a:extLst>
          </p:cNvPr>
          <p:cNvCxnSpPr>
            <a:cxnSpLocks/>
            <a:stCxn id="15" idx="2"/>
          </p:cNvCxnSpPr>
          <p:nvPr/>
        </p:nvCxnSpPr>
        <p:spPr>
          <a:xfrm flipH="1">
            <a:off x="9151016" y="2862240"/>
            <a:ext cx="622818" cy="1002384"/>
          </a:xfrm>
          <a:prstGeom prst="straightConnector1">
            <a:avLst/>
          </a:prstGeom>
          <a:ln w="38100">
            <a:solidFill>
              <a:schemeClr val="tx1">
                <a:lumMod val="65000"/>
                <a:lumOff val="35000"/>
              </a:schemeClr>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70" name="直接箭头连接符 69">
            <a:extLst>
              <a:ext uri="{FF2B5EF4-FFF2-40B4-BE49-F238E27FC236}">
                <a16:creationId xmlns:a16="http://schemas.microsoft.com/office/drawing/2014/main" id="{0C17226A-6517-46D2-99AE-6324BDC25A32}"/>
              </a:ext>
            </a:extLst>
          </p:cNvPr>
          <p:cNvCxnSpPr>
            <a:cxnSpLocks/>
            <a:stCxn id="23" idx="2"/>
          </p:cNvCxnSpPr>
          <p:nvPr/>
        </p:nvCxnSpPr>
        <p:spPr>
          <a:xfrm flipH="1">
            <a:off x="9247097" y="3445084"/>
            <a:ext cx="1476787" cy="416854"/>
          </a:xfrm>
          <a:prstGeom prst="straightConnector1">
            <a:avLst/>
          </a:prstGeom>
          <a:ln w="38100">
            <a:solidFill>
              <a:schemeClr val="tx1">
                <a:lumMod val="65000"/>
                <a:lumOff val="35000"/>
              </a:schemeClr>
            </a:solidFill>
            <a:prstDash val="sysDash"/>
            <a:tailEnd type="triangle"/>
          </a:ln>
        </p:spPr>
        <p:style>
          <a:lnRef idx="1">
            <a:schemeClr val="dk1"/>
          </a:lnRef>
          <a:fillRef idx="0">
            <a:schemeClr val="dk1"/>
          </a:fillRef>
          <a:effectRef idx="0">
            <a:schemeClr val="dk1"/>
          </a:effectRef>
          <a:fontRef idx="minor">
            <a:schemeClr val="tx1"/>
          </a:fontRef>
        </p:style>
      </p:cxnSp>
      <p:sp>
        <p:nvSpPr>
          <p:cNvPr id="73" name="矩形: 圆角 72">
            <a:extLst>
              <a:ext uri="{FF2B5EF4-FFF2-40B4-BE49-F238E27FC236}">
                <a16:creationId xmlns:a16="http://schemas.microsoft.com/office/drawing/2014/main" id="{770A9E3E-BA96-4732-BB5C-4C10959F71B6}"/>
              </a:ext>
            </a:extLst>
          </p:cNvPr>
          <p:cNvSpPr/>
          <p:nvPr/>
        </p:nvSpPr>
        <p:spPr>
          <a:xfrm>
            <a:off x="9816403" y="4236394"/>
            <a:ext cx="1814962" cy="47761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Galois-like</a:t>
            </a:r>
          </a:p>
        </p:txBody>
      </p:sp>
    </p:spTree>
    <p:extLst>
      <p:ext uri="{BB962C8B-B14F-4D97-AF65-F5344CB8AC3E}">
        <p14:creationId xmlns:p14="http://schemas.microsoft.com/office/powerpoint/2010/main" val="14387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par>
                                <p:cTn id="21" presetID="10" presetClass="entr" presetSubtype="0" fill="hold" nodeType="with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fade">
                                      <p:cBhvr>
                                        <p:cTn id="23" dur="500"/>
                                        <p:tgtEl>
                                          <p:spTgt spid="67"/>
                                        </p:tgtEl>
                                      </p:cBhvr>
                                    </p:animEffect>
                                  </p:childTnLst>
                                </p:cTn>
                              </p:par>
                              <p:par>
                                <p:cTn id="24" presetID="10" presetClass="entr" presetSubtype="0" fill="hold"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fade">
                                      <p:cBhvr>
                                        <p:cTn id="2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5" grpId="0"/>
      <p:bldP spid="5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7ECDD-BB1A-48FF-949B-0DCE0B6E604E}"/>
              </a:ext>
            </a:extLst>
          </p:cNvPr>
          <p:cNvSpPr>
            <a:spLocks noGrp="1"/>
          </p:cNvSpPr>
          <p:nvPr>
            <p:ph type="title"/>
          </p:nvPr>
        </p:nvSpPr>
        <p:spPr>
          <a:xfrm>
            <a:off x="838200" y="195122"/>
            <a:ext cx="10515600" cy="706436"/>
          </a:xfrm>
        </p:spPr>
        <p:txBody>
          <a:bodyPr>
            <a:normAutofit fontScale="90000"/>
          </a:bodyPr>
          <a:lstStyle/>
          <a:p>
            <a:r>
              <a:rPr lang="en-US" dirty="0"/>
              <a:t>Block Coordinate Descent (BCD) is an </a:t>
            </a:r>
            <a:br>
              <a:rPr lang="en-US" dirty="0"/>
            </a:br>
            <a:r>
              <a:rPr lang="en-US" dirty="0"/>
              <a:t>execution model for optimization algorithm</a:t>
            </a:r>
          </a:p>
        </p:txBody>
      </p:sp>
      <p:sp>
        <p:nvSpPr>
          <p:cNvPr id="3" name="内容占位符 2">
            <a:extLst>
              <a:ext uri="{FF2B5EF4-FFF2-40B4-BE49-F238E27FC236}">
                <a16:creationId xmlns:a16="http://schemas.microsoft.com/office/drawing/2014/main" id="{55E0F4F0-5B23-4704-A683-BD50AD9C182D}"/>
              </a:ext>
            </a:extLst>
          </p:cNvPr>
          <p:cNvSpPr>
            <a:spLocks noGrp="1"/>
          </p:cNvSpPr>
          <p:nvPr>
            <p:ph idx="1"/>
          </p:nvPr>
        </p:nvSpPr>
        <p:spPr>
          <a:xfrm>
            <a:off x="838200" y="1276351"/>
            <a:ext cx="10515600" cy="1114111"/>
          </a:xfrm>
        </p:spPr>
        <p:txBody>
          <a:bodyPr/>
          <a:lstStyle/>
          <a:p>
            <a:r>
              <a:rPr lang="en-US" dirty="0"/>
              <a:t>Optimization algorithm</a:t>
            </a:r>
          </a:p>
          <a:p>
            <a:pPr lvl="1"/>
            <a:r>
              <a:rPr lang="en-US" dirty="0"/>
              <a:t>Aim to find vector </a:t>
            </a:r>
            <a:r>
              <a:rPr lang="en-US" b="1" dirty="0"/>
              <a:t>x </a:t>
            </a:r>
            <a:r>
              <a:rPr lang="en-US" dirty="0"/>
              <a:t>to minimize objective function </a:t>
            </a:r>
            <a:r>
              <a:rPr lang="en-US" i="1" dirty="0"/>
              <a:t>F</a:t>
            </a:r>
            <a:r>
              <a:rPr lang="en-US" dirty="0"/>
              <a:t>(</a:t>
            </a:r>
            <a:r>
              <a:rPr lang="en-US" b="1" dirty="0"/>
              <a:t>x</a:t>
            </a:r>
            <a:r>
              <a:rPr lang="en-US" dirty="0"/>
              <a:t>)</a:t>
            </a:r>
          </a:p>
        </p:txBody>
      </p:sp>
      <p:sp>
        <p:nvSpPr>
          <p:cNvPr id="6" name="灯片编号占位符 5">
            <a:extLst>
              <a:ext uri="{FF2B5EF4-FFF2-40B4-BE49-F238E27FC236}">
                <a16:creationId xmlns:a16="http://schemas.microsoft.com/office/drawing/2014/main" id="{F5DE9944-752D-4FB2-9047-DC55D3087773}"/>
              </a:ext>
            </a:extLst>
          </p:cNvPr>
          <p:cNvSpPr>
            <a:spLocks noGrp="1"/>
          </p:cNvSpPr>
          <p:nvPr>
            <p:ph type="sldNum" sz="quarter" idx="12"/>
          </p:nvPr>
        </p:nvSpPr>
        <p:spPr/>
        <p:txBody>
          <a:bodyPr/>
          <a:lstStyle/>
          <a:p>
            <a:fld id="{FFCE77C0-C5FA-4ACA-9362-CF6780A99EC0}" type="slidenum">
              <a:rPr lang="en-US" smtClean="0"/>
              <a:t>12</a:t>
            </a:fld>
            <a:endParaRPr lang="en-US"/>
          </a:p>
        </p:txBody>
      </p:sp>
      <p:sp>
        <p:nvSpPr>
          <p:cNvPr id="7" name="矩形 6">
            <a:extLst>
              <a:ext uri="{FF2B5EF4-FFF2-40B4-BE49-F238E27FC236}">
                <a16:creationId xmlns:a16="http://schemas.microsoft.com/office/drawing/2014/main" id="{767546F4-4CF1-47C6-B1DF-2B22A451CE4A}"/>
              </a:ext>
            </a:extLst>
          </p:cNvPr>
          <p:cNvSpPr/>
          <p:nvPr/>
        </p:nvSpPr>
        <p:spPr>
          <a:xfrm>
            <a:off x="7925017" y="3680752"/>
            <a:ext cx="1486304" cy="523220"/>
          </a:xfrm>
          <a:prstGeom prst="rect">
            <a:avLst/>
          </a:prstGeom>
        </p:spPr>
        <p:txBody>
          <a:bodyPr wrap="none">
            <a:spAutoFit/>
          </a:bodyPr>
          <a:lstStyle/>
          <a:p>
            <a:r>
              <a:rPr lang="en-US" sz="2800" dirty="0"/>
              <a:t>=[x</a:t>
            </a:r>
            <a:r>
              <a:rPr lang="en-US" sz="2800" baseline="-25000" dirty="0"/>
              <a:t>1</a:t>
            </a:r>
            <a:r>
              <a:rPr lang="en-US" sz="2800" dirty="0"/>
              <a:t>,x</a:t>
            </a:r>
            <a:r>
              <a:rPr lang="en-US" sz="2800" baseline="-25000" dirty="0"/>
              <a:t>2</a:t>
            </a:r>
            <a:r>
              <a:rPr lang="en-US" sz="2800" dirty="0"/>
              <a:t>,x</a:t>
            </a:r>
            <a:r>
              <a:rPr lang="en-US" sz="2800" baseline="-25000" dirty="0"/>
              <a:t>3</a:t>
            </a:r>
            <a:endParaRPr lang="en-US" sz="2800" dirty="0"/>
          </a:p>
        </p:txBody>
      </p:sp>
      <p:sp>
        <p:nvSpPr>
          <p:cNvPr id="4" name="矩形 3">
            <a:extLst>
              <a:ext uri="{FF2B5EF4-FFF2-40B4-BE49-F238E27FC236}">
                <a16:creationId xmlns:a16="http://schemas.microsoft.com/office/drawing/2014/main" id="{02FB7C40-C8F5-4983-9368-2B3DBB7B4BAB}"/>
              </a:ext>
            </a:extLst>
          </p:cNvPr>
          <p:cNvSpPr/>
          <p:nvPr/>
        </p:nvSpPr>
        <p:spPr>
          <a:xfrm>
            <a:off x="9375269" y="3679447"/>
            <a:ext cx="694421" cy="523220"/>
          </a:xfrm>
          <a:prstGeom prst="rect">
            <a:avLst/>
          </a:prstGeom>
        </p:spPr>
        <p:txBody>
          <a:bodyPr wrap="none">
            <a:spAutoFit/>
          </a:bodyPr>
          <a:lstStyle/>
          <a:p>
            <a:r>
              <a:rPr lang="en-US" sz="2800" dirty="0"/>
              <a:t>, …,</a:t>
            </a:r>
          </a:p>
        </p:txBody>
      </p:sp>
      <p:sp>
        <p:nvSpPr>
          <p:cNvPr id="5" name="矩形 4">
            <a:extLst>
              <a:ext uri="{FF2B5EF4-FFF2-40B4-BE49-F238E27FC236}">
                <a16:creationId xmlns:a16="http://schemas.microsoft.com/office/drawing/2014/main" id="{BF29B395-5711-4075-B6B0-3333E0A64221}"/>
              </a:ext>
            </a:extLst>
          </p:cNvPr>
          <p:cNvSpPr/>
          <p:nvPr/>
        </p:nvSpPr>
        <p:spPr>
          <a:xfrm>
            <a:off x="9883621" y="3682156"/>
            <a:ext cx="1707519" cy="523220"/>
          </a:xfrm>
          <a:prstGeom prst="rect">
            <a:avLst/>
          </a:prstGeom>
        </p:spPr>
        <p:txBody>
          <a:bodyPr wrap="none">
            <a:spAutoFit/>
          </a:bodyPr>
          <a:lstStyle/>
          <a:p>
            <a:r>
              <a:rPr lang="en-US" sz="2800" dirty="0"/>
              <a:t>x</a:t>
            </a:r>
            <a:r>
              <a:rPr lang="en-US" sz="2800" baseline="-25000" dirty="0"/>
              <a:t>n-2</a:t>
            </a:r>
            <a:r>
              <a:rPr lang="en-US" sz="2800" dirty="0"/>
              <a:t>,x</a:t>
            </a:r>
            <a:r>
              <a:rPr lang="en-US" sz="2800" baseline="-25000" dirty="0"/>
              <a:t>n-1</a:t>
            </a:r>
            <a:r>
              <a:rPr lang="en-US" sz="2800" dirty="0"/>
              <a:t>,x</a:t>
            </a:r>
            <a:r>
              <a:rPr lang="en-US" sz="2800" baseline="-25000" dirty="0"/>
              <a:t>n</a:t>
            </a:r>
            <a:r>
              <a:rPr lang="en-US" sz="2800" dirty="0"/>
              <a:t>]</a:t>
            </a:r>
          </a:p>
        </p:txBody>
      </p:sp>
      <p:sp>
        <p:nvSpPr>
          <p:cNvPr id="9" name="内容占位符 2">
            <a:extLst>
              <a:ext uri="{FF2B5EF4-FFF2-40B4-BE49-F238E27FC236}">
                <a16:creationId xmlns:a16="http://schemas.microsoft.com/office/drawing/2014/main" id="{54240045-49E0-4C93-BDD8-B23CE829104D}"/>
              </a:ext>
            </a:extLst>
          </p:cNvPr>
          <p:cNvSpPr txBox="1">
            <a:spLocks/>
          </p:cNvSpPr>
          <p:nvPr/>
        </p:nvSpPr>
        <p:spPr>
          <a:xfrm>
            <a:off x="838200" y="3788831"/>
            <a:ext cx="6219825" cy="417043"/>
          </a:xfrm>
          <a:prstGeom prst="rect">
            <a:avLst/>
          </a:prstGeom>
        </p:spPr>
        <p:txBody>
          <a:bodyPr vert="horz" lIns="91440" tIns="45720" rIns="91440" bIns="45720" rtlCol="0">
            <a:normAutofit lnSpcReduction="10000"/>
          </a:bodyPr>
          <a:lstStyle>
            <a:lvl1pPr marL="230400" indent="-228600" algn="l" defTabSz="914400" rtl="0" eaLnBrk="1" latinLnBrk="0" hangingPunct="1">
              <a:lnSpc>
                <a:spcPct val="90000"/>
              </a:lnSpc>
              <a:spcBef>
                <a:spcPts val="1200"/>
              </a:spcBef>
              <a:buClr>
                <a:srgbClr val="715096"/>
              </a:buClr>
              <a:buFont typeface="Arial" panose="020B0604020202020204" pitchFamily="34" charset="0"/>
              <a:buChar char="•"/>
              <a:defRPr lang="en-US" altLang="zh-CN" sz="2800" b="0" kern="1200" baseline="0" dirty="0" smtClean="0">
                <a:solidFill>
                  <a:schemeClr val="tx1"/>
                </a:solidFill>
                <a:latin typeface="+mn-lt"/>
                <a:ea typeface="+mn-ea"/>
                <a:cs typeface="+mn-cs"/>
              </a:defRPr>
            </a:lvl1pPr>
            <a:lvl2pPr marL="6876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400" b="0" kern="1200" baseline="0" dirty="0" smtClean="0">
                <a:solidFill>
                  <a:schemeClr val="tx1"/>
                </a:solidFill>
                <a:latin typeface="+mn-lt"/>
                <a:ea typeface="+mn-ea"/>
                <a:cs typeface="+mn-cs"/>
              </a:defRPr>
            </a:lvl2pPr>
            <a:lvl3pPr marL="1144800" indent="-228600" algn="l" defTabSz="914400" rtl="0" eaLnBrk="1" latinLnBrk="0" hangingPunct="1">
              <a:lnSpc>
                <a:spcPct val="90000"/>
              </a:lnSpc>
              <a:spcBef>
                <a:spcPts val="600"/>
              </a:spcBef>
              <a:buClr>
                <a:srgbClr val="715096"/>
              </a:buClr>
              <a:buFont typeface="Arial" panose="020B0604020202020204" pitchFamily="34" charset="0"/>
              <a:buChar char="•"/>
              <a:defRPr lang="zh-CN" altLang="en-US" sz="2000" b="0" kern="1200" baseline="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715096"/>
              </a:buClr>
              <a:buFont typeface="Arial" panose="020B0604020202020204" pitchFamily="34" charset="0"/>
              <a:buChar char="•"/>
              <a:defRPr lang="zh-CN" altLang="en-US" sz="1800" b="0" kern="1200" baseline="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715096"/>
              </a:buClr>
              <a:buFont typeface="Arial" panose="020B0604020202020204" pitchFamily="34" charset="0"/>
              <a:buChar char="•"/>
              <a:defRPr lang="en-US" altLang="zh-CN" sz="1800" b="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Slice vector </a:t>
            </a:r>
            <a:r>
              <a:rPr lang="en-US" b="1" dirty="0"/>
              <a:t>x</a:t>
            </a:r>
            <a:r>
              <a:rPr lang="en-US" dirty="0"/>
              <a:t> into multiple blocks</a:t>
            </a:r>
          </a:p>
        </p:txBody>
      </p:sp>
      <p:sp>
        <p:nvSpPr>
          <p:cNvPr id="10" name="内容占位符 2">
            <a:extLst>
              <a:ext uri="{FF2B5EF4-FFF2-40B4-BE49-F238E27FC236}">
                <a16:creationId xmlns:a16="http://schemas.microsoft.com/office/drawing/2014/main" id="{81A1AC5E-44EA-4D0A-A32C-09DA5A9CE568}"/>
              </a:ext>
            </a:extLst>
          </p:cNvPr>
          <p:cNvSpPr txBox="1">
            <a:spLocks/>
          </p:cNvSpPr>
          <p:nvPr/>
        </p:nvSpPr>
        <p:spPr>
          <a:xfrm>
            <a:off x="838200" y="4268399"/>
            <a:ext cx="6219825" cy="417043"/>
          </a:xfrm>
          <a:prstGeom prst="rect">
            <a:avLst/>
          </a:prstGeom>
        </p:spPr>
        <p:txBody>
          <a:bodyPr vert="horz" lIns="91440" tIns="45720" rIns="91440" bIns="45720" rtlCol="0">
            <a:normAutofit lnSpcReduction="10000"/>
          </a:bodyPr>
          <a:lstStyle>
            <a:lvl1pPr marL="230400" indent="-228600" algn="l" defTabSz="914400" rtl="0" eaLnBrk="1" latinLnBrk="0" hangingPunct="1">
              <a:lnSpc>
                <a:spcPct val="90000"/>
              </a:lnSpc>
              <a:spcBef>
                <a:spcPts val="1200"/>
              </a:spcBef>
              <a:buClr>
                <a:srgbClr val="715096"/>
              </a:buClr>
              <a:buFont typeface="Arial" panose="020B0604020202020204" pitchFamily="34" charset="0"/>
              <a:buChar char="•"/>
              <a:defRPr lang="en-US" altLang="zh-CN" sz="2800" b="0" kern="1200" baseline="0" dirty="0" smtClean="0">
                <a:solidFill>
                  <a:schemeClr val="tx1"/>
                </a:solidFill>
                <a:latin typeface="+mn-lt"/>
                <a:ea typeface="+mn-ea"/>
                <a:cs typeface="+mn-cs"/>
              </a:defRPr>
            </a:lvl1pPr>
            <a:lvl2pPr marL="6876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400" b="0" kern="1200" baseline="0" dirty="0" smtClean="0">
                <a:solidFill>
                  <a:schemeClr val="tx1"/>
                </a:solidFill>
                <a:latin typeface="+mn-lt"/>
                <a:ea typeface="+mn-ea"/>
                <a:cs typeface="+mn-cs"/>
              </a:defRPr>
            </a:lvl2pPr>
            <a:lvl3pPr marL="1144800" indent="-228600" algn="l" defTabSz="914400" rtl="0" eaLnBrk="1" latinLnBrk="0" hangingPunct="1">
              <a:lnSpc>
                <a:spcPct val="90000"/>
              </a:lnSpc>
              <a:spcBef>
                <a:spcPts val="600"/>
              </a:spcBef>
              <a:buClr>
                <a:srgbClr val="715096"/>
              </a:buClr>
              <a:buFont typeface="Arial" panose="020B0604020202020204" pitchFamily="34" charset="0"/>
              <a:buChar char="•"/>
              <a:defRPr lang="zh-CN" altLang="en-US" sz="2000" b="0" kern="1200" baseline="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715096"/>
              </a:buClr>
              <a:buFont typeface="Arial" panose="020B0604020202020204" pitchFamily="34" charset="0"/>
              <a:buChar char="•"/>
              <a:defRPr lang="zh-CN" altLang="en-US" sz="1800" b="0" kern="1200" baseline="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715096"/>
              </a:buClr>
              <a:buFont typeface="Arial" panose="020B0604020202020204" pitchFamily="34" charset="0"/>
              <a:buChar char="•"/>
              <a:defRPr lang="en-US" altLang="zh-CN" sz="1800" b="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On every iteration, choose a specific block</a:t>
            </a:r>
          </a:p>
        </p:txBody>
      </p:sp>
      <p:sp>
        <p:nvSpPr>
          <p:cNvPr id="11" name="内容占位符 2">
            <a:extLst>
              <a:ext uri="{FF2B5EF4-FFF2-40B4-BE49-F238E27FC236}">
                <a16:creationId xmlns:a16="http://schemas.microsoft.com/office/drawing/2014/main" id="{640C1F8F-FA99-4322-88A6-953274CB880F}"/>
              </a:ext>
            </a:extLst>
          </p:cNvPr>
          <p:cNvSpPr txBox="1">
            <a:spLocks/>
          </p:cNvSpPr>
          <p:nvPr/>
        </p:nvSpPr>
        <p:spPr>
          <a:xfrm>
            <a:off x="838200" y="4747967"/>
            <a:ext cx="6219825" cy="523220"/>
          </a:xfrm>
          <a:prstGeom prst="rect">
            <a:avLst/>
          </a:prstGeom>
        </p:spPr>
        <p:txBody>
          <a:bodyPr vert="horz" lIns="91440" tIns="45720" rIns="91440" bIns="45720" rtlCol="0">
            <a:normAutofit/>
          </a:bodyPr>
          <a:lstStyle>
            <a:lvl1pPr marL="230400" indent="-228600" algn="l" defTabSz="914400" rtl="0" eaLnBrk="1" latinLnBrk="0" hangingPunct="1">
              <a:lnSpc>
                <a:spcPct val="90000"/>
              </a:lnSpc>
              <a:spcBef>
                <a:spcPts val="1200"/>
              </a:spcBef>
              <a:buClr>
                <a:srgbClr val="715096"/>
              </a:buClr>
              <a:buFont typeface="Arial" panose="020B0604020202020204" pitchFamily="34" charset="0"/>
              <a:buChar char="•"/>
              <a:defRPr lang="en-US" altLang="zh-CN" sz="2800" b="0" kern="1200" baseline="0" dirty="0" smtClean="0">
                <a:solidFill>
                  <a:schemeClr val="tx1"/>
                </a:solidFill>
                <a:latin typeface="+mn-lt"/>
                <a:ea typeface="+mn-ea"/>
                <a:cs typeface="+mn-cs"/>
              </a:defRPr>
            </a:lvl1pPr>
            <a:lvl2pPr marL="6876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400" b="0" kern="1200" baseline="0" dirty="0" smtClean="0">
                <a:solidFill>
                  <a:schemeClr val="tx1"/>
                </a:solidFill>
                <a:latin typeface="+mn-lt"/>
                <a:ea typeface="+mn-ea"/>
                <a:cs typeface="+mn-cs"/>
              </a:defRPr>
            </a:lvl2pPr>
            <a:lvl3pPr marL="1144800" indent="-228600" algn="l" defTabSz="914400" rtl="0" eaLnBrk="1" latinLnBrk="0" hangingPunct="1">
              <a:lnSpc>
                <a:spcPct val="90000"/>
              </a:lnSpc>
              <a:spcBef>
                <a:spcPts val="600"/>
              </a:spcBef>
              <a:buClr>
                <a:srgbClr val="715096"/>
              </a:buClr>
              <a:buFont typeface="Arial" panose="020B0604020202020204" pitchFamily="34" charset="0"/>
              <a:buChar char="•"/>
              <a:defRPr lang="zh-CN" altLang="en-US" sz="2000" b="0" kern="1200" baseline="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715096"/>
              </a:buClr>
              <a:buFont typeface="Arial" panose="020B0604020202020204" pitchFamily="34" charset="0"/>
              <a:buChar char="•"/>
              <a:defRPr lang="zh-CN" altLang="en-US" sz="1800" b="0" kern="1200" baseline="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715096"/>
              </a:buClr>
              <a:buFont typeface="Arial" panose="020B0604020202020204" pitchFamily="34" charset="0"/>
              <a:buChar char="•"/>
              <a:defRPr lang="en-US" altLang="zh-CN" sz="1800" b="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Apply updates to the block </a:t>
            </a:r>
          </a:p>
        </p:txBody>
      </p:sp>
      <p:sp>
        <p:nvSpPr>
          <p:cNvPr id="12" name="内容占位符 2">
            <a:extLst>
              <a:ext uri="{FF2B5EF4-FFF2-40B4-BE49-F238E27FC236}">
                <a16:creationId xmlns:a16="http://schemas.microsoft.com/office/drawing/2014/main" id="{185694C0-A3BD-4514-8446-931C388F9EA5}"/>
              </a:ext>
            </a:extLst>
          </p:cNvPr>
          <p:cNvSpPr txBox="1">
            <a:spLocks/>
          </p:cNvSpPr>
          <p:nvPr/>
        </p:nvSpPr>
        <p:spPr>
          <a:xfrm>
            <a:off x="838200" y="2778925"/>
            <a:ext cx="10515600" cy="923405"/>
          </a:xfrm>
          <a:prstGeom prst="rect">
            <a:avLst/>
          </a:prstGeom>
        </p:spPr>
        <p:txBody>
          <a:bodyPr vert="horz" lIns="91440" tIns="45720" rIns="91440" bIns="45720" rtlCol="0">
            <a:normAutofit/>
          </a:bodyPr>
          <a:lstStyle>
            <a:lvl1pPr marL="230400" indent="-228600" algn="l" defTabSz="914400" rtl="0" eaLnBrk="1" latinLnBrk="0" hangingPunct="1">
              <a:lnSpc>
                <a:spcPct val="90000"/>
              </a:lnSpc>
              <a:spcBef>
                <a:spcPts val="1200"/>
              </a:spcBef>
              <a:buClr>
                <a:srgbClr val="715096"/>
              </a:buClr>
              <a:buFont typeface="Arial" panose="020B0604020202020204" pitchFamily="34" charset="0"/>
              <a:buChar char="•"/>
              <a:defRPr lang="en-US" altLang="zh-CN" sz="2800" b="0" kern="1200" baseline="0" dirty="0" smtClean="0">
                <a:solidFill>
                  <a:schemeClr val="tx1"/>
                </a:solidFill>
                <a:latin typeface="+mn-lt"/>
                <a:ea typeface="+mn-ea"/>
                <a:cs typeface="+mn-cs"/>
              </a:defRPr>
            </a:lvl1pPr>
            <a:lvl2pPr marL="6876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400" b="0" kern="1200" baseline="0" dirty="0" smtClean="0">
                <a:solidFill>
                  <a:schemeClr val="tx1"/>
                </a:solidFill>
                <a:latin typeface="+mn-lt"/>
                <a:ea typeface="+mn-ea"/>
                <a:cs typeface="+mn-cs"/>
              </a:defRPr>
            </a:lvl2pPr>
            <a:lvl3pPr marL="1144800" indent="-228600" algn="l" defTabSz="914400" rtl="0" eaLnBrk="1" latinLnBrk="0" hangingPunct="1">
              <a:lnSpc>
                <a:spcPct val="90000"/>
              </a:lnSpc>
              <a:spcBef>
                <a:spcPts val="600"/>
              </a:spcBef>
              <a:buClr>
                <a:srgbClr val="715096"/>
              </a:buClr>
              <a:buFont typeface="Arial" panose="020B0604020202020204" pitchFamily="34" charset="0"/>
              <a:buChar char="•"/>
              <a:defRPr lang="zh-CN" altLang="en-US" sz="2000" b="0" kern="1200" baseline="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715096"/>
              </a:buClr>
              <a:buFont typeface="Arial" panose="020B0604020202020204" pitchFamily="34" charset="0"/>
              <a:buChar char="•"/>
              <a:defRPr lang="zh-CN" altLang="en-US" sz="1800" b="0" kern="1200" baseline="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715096"/>
              </a:buClr>
              <a:buFont typeface="Arial" panose="020B0604020202020204" pitchFamily="34" charset="0"/>
              <a:buChar char="•"/>
              <a:defRPr lang="en-US" altLang="zh-CN" sz="1800" b="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BCD execution model updates vector </a:t>
            </a:r>
            <a:r>
              <a:rPr lang="en-US" b="1" dirty="0"/>
              <a:t>x </a:t>
            </a:r>
            <a:r>
              <a:rPr lang="en-US" dirty="0"/>
              <a:t>one block at a time iteratively</a:t>
            </a:r>
            <a:r>
              <a:rPr lang="en-US" b="1" dirty="0"/>
              <a:t> </a:t>
            </a:r>
            <a:r>
              <a:rPr lang="en-US" dirty="0"/>
              <a:t>until convergence</a:t>
            </a:r>
          </a:p>
        </p:txBody>
      </p:sp>
      <p:cxnSp>
        <p:nvCxnSpPr>
          <p:cNvPr id="14" name="直接连接符 13">
            <a:extLst>
              <a:ext uri="{FF2B5EF4-FFF2-40B4-BE49-F238E27FC236}">
                <a16:creationId xmlns:a16="http://schemas.microsoft.com/office/drawing/2014/main" id="{896B8785-F2C1-4504-BE1A-2A2F3FC13203}"/>
              </a:ext>
            </a:extLst>
          </p:cNvPr>
          <p:cNvCxnSpPr/>
          <p:nvPr/>
        </p:nvCxnSpPr>
        <p:spPr>
          <a:xfrm>
            <a:off x="9314978" y="3741867"/>
            <a:ext cx="0" cy="496388"/>
          </a:xfrm>
          <a:prstGeom prst="line">
            <a:avLst/>
          </a:prstGeom>
          <a:ln w="38100">
            <a:prstDash val="sysDot"/>
          </a:ln>
        </p:spPr>
        <p:style>
          <a:lnRef idx="1">
            <a:schemeClr val="dk1"/>
          </a:lnRef>
          <a:fillRef idx="0">
            <a:schemeClr val="dk1"/>
          </a:fillRef>
          <a:effectRef idx="0">
            <a:schemeClr val="dk1"/>
          </a:effectRef>
          <a:fontRef idx="minor">
            <a:schemeClr val="tx1"/>
          </a:fontRef>
        </p:style>
      </p:cxnSp>
      <p:sp>
        <p:nvSpPr>
          <p:cNvPr id="15" name="矩形 14">
            <a:extLst>
              <a:ext uri="{FF2B5EF4-FFF2-40B4-BE49-F238E27FC236}">
                <a16:creationId xmlns:a16="http://schemas.microsoft.com/office/drawing/2014/main" id="{73145872-4729-4AD3-B9D8-D40A1558D769}"/>
              </a:ext>
            </a:extLst>
          </p:cNvPr>
          <p:cNvSpPr/>
          <p:nvPr/>
        </p:nvSpPr>
        <p:spPr>
          <a:xfrm>
            <a:off x="7737419" y="3679447"/>
            <a:ext cx="349776" cy="523220"/>
          </a:xfrm>
          <a:prstGeom prst="rect">
            <a:avLst/>
          </a:prstGeom>
        </p:spPr>
        <p:txBody>
          <a:bodyPr wrap="none">
            <a:spAutoFit/>
          </a:bodyPr>
          <a:lstStyle/>
          <a:p>
            <a:r>
              <a:rPr lang="en-US" sz="2800" b="1" dirty="0"/>
              <a:t>x</a:t>
            </a:r>
            <a:endParaRPr lang="en-US" sz="2800" dirty="0"/>
          </a:p>
        </p:txBody>
      </p:sp>
      <p:cxnSp>
        <p:nvCxnSpPr>
          <p:cNvPr id="16" name="直接连接符 15">
            <a:extLst>
              <a:ext uri="{FF2B5EF4-FFF2-40B4-BE49-F238E27FC236}">
                <a16:creationId xmlns:a16="http://schemas.microsoft.com/office/drawing/2014/main" id="{FC9DCB96-2431-4BA5-AC02-D68B6D2C6B08}"/>
              </a:ext>
            </a:extLst>
          </p:cNvPr>
          <p:cNvCxnSpPr/>
          <p:nvPr/>
        </p:nvCxnSpPr>
        <p:spPr>
          <a:xfrm>
            <a:off x="10069690" y="3741867"/>
            <a:ext cx="0" cy="496388"/>
          </a:xfrm>
          <a:prstGeom prst="line">
            <a:avLst/>
          </a:prstGeom>
          <a:ln w="38100">
            <a:prstDash val="sysDot"/>
          </a:ln>
        </p:spPr>
        <p:style>
          <a:lnRef idx="1">
            <a:schemeClr val="dk1"/>
          </a:lnRef>
          <a:fillRef idx="0">
            <a:schemeClr val="dk1"/>
          </a:fillRef>
          <a:effectRef idx="0">
            <a:schemeClr val="dk1"/>
          </a:effectRef>
          <a:fontRef idx="minor">
            <a:schemeClr val="tx1"/>
          </a:fontRef>
        </p:style>
      </p:cxnSp>
      <p:sp>
        <p:nvSpPr>
          <p:cNvPr id="17" name="矩形 16">
            <a:extLst>
              <a:ext uri="{FF2B5EF4-FFF2-40B4-BE49-F238E27FC236}">
                <a16:creationId xmlns:a16="http://schemas.microsoft.com/office/drawing/2014/main" id="{BD6B12A4-A6EB-4FC1-8A10-C329423AB5BF}"/>
              </a:ext>
            </a:extLst>
          </p:cNvPr>
          <p:cNvSpPr/>
          <p:nvPr/>
        </p:nvSpPr>
        <p:spPr>
          <a:xfrm>
            <a:off x="9883621" y="3675603"/>
            <a:ext cx="1707519" cy="523220"/>
          </a:xfrm>
          <a:prstGeom prst="rect">
            <a:avLst/>
          </a:prstGeom>
        </p:spPr>
        <p:txBody>
          <a:bodyPr wrap="none">
            <a:spAutoFit/>
          </a:bodyPr>
          <a:lstStyle/>
          <a:p>
            <a:r>
              <a:rPr lang="en-US" sz="2800" dirty="0"/>
              <a:t>x</a:t>
            </a:r>
            <a:r>
              <a:rPr lang="en-US" sz="2800" baseline="-25000" dirty="0"/>
              <a:t>n-2</a:t>
            </a:r>
            <a:r>
              <a:rPr lang="en-US" sz="2800" dirty="0"/>
              <a:t>,x</a:t>
            </a:r>
            <a:r>
              <a:rPr lang="en-US" sz="2800" baseline="-25000" dirty="0"/>
              <a:t>n-1</a:t>
            </a:r>
            <a:r>
              <a:rPr lang="en-US" sz="2800" dirty="0"/>
              <a:t>,x</a:t>
            </a:r>
            <a:r>
              <a:rPr lang="en-US" sz="2800" baseline="-25000" dirty="0"/>
              <a:t>n</a:t>
            </a:r>
            <a:r>
              <a:rPr lang="en-US" sz="2800" dirty="0"/>
              <a:t>]</a:t>
            </a:r>
          </a:p>
        </p:txBody>
      </p:sp>
      <p:sp>
        <p:nvSpPr>
          <p:cNvPr id="18" name="矩形 17">
            <a:extLst>
              <a:ext uri="{FF2B5EF4-FFF2-40B4-BE49-F238E27FC236}">
                <a16:creationId xmlns:a16="http://schemas.microsoft.com/office/drawing/2014/main" id="{A561A22C-8AFC-4276-8517-13A7964B6CBF}"/>
              </a:ext>
            </a:extLst>
          </p:cNvPr>
          <p:cNvSpPr/>
          <p:nvPr/>
        </p:nvSpPr>
        <p:spPr>
          <a:xfrm>
            <a:off x="10166032" y="3722816"/>
            <a:ext cx="1611174" cy="4963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F1DBE8D4-C744-411C-AAFA-90C4994EAFB8}"/>
              </a:ext>
            </a:extLst>
          </p:cNvPr>
          <p:cNvSpPr/>
          <p:nvPr/>
        </p:nvSpPr>
        <p:spPr>
          <a:xfrm>
            <a:off x="9593916" y="4438145"/>
            <a:ext cx="1986441" cy="523220"/>
          </a:xfrm>
          <a:prstGeom prst="rect">
            <a:avLst/>
          </a:prstGeom>
        </p:spPr>
        <p:txBody>
          <a:bodyPr wrap="none">
            <a:spAutoFit/>
          </a:bodyPr>
          <a:lstStyle/>
          <a:p>
            <a:r>
              <a:rPr lang="en-US" sz="2800" dirty="0">
                <a:solidFill>
                  <a:srgbClr val="FF0000"/>
                </a:solidFill>
              </a:rPr>
              <a:t>x</a:t>
            </a:r>
            <a:r>
              <a:rPr lang="en-US" sz="2800" b="1" dirty="0">
                <a:solidFill>
                  <a:srgbClr val="FF0000"/>
                </a:solidFill>
              </a:rPr>
              <a:t>’</a:t>
            </a:r>
            <a:r>
              <a:rPr lang="en-US" sz="2800" baseline="-25000" dirty="0">
                <a:solidFill>
                  <a:srgbClr val="FF0000"/>
                </a:solidFill>
              </a:rPr>
              <a:t>n-2</a:t>
            </a:r>
            <a:r>
              <a:rPr lang="en-US" sz="2800" dirty="0">
                <a:solidFill>
                  <a:srgbClr val="FF0000"/>
                </a:solidFill>
              </a:rPr>
              <a:t>,x</a:t>
            </a:r>
            <a:r>
              <a:rPr lang="en-US" sz="2800" b="1" dirty="0">
                <a:solidFill>
                  <a:srgbClr val="FF0000"/>
                </a:solidFill>
              </a:rPr>
              <a:t>’</a:t>
            </a:r>
            <a:r>
              <a:rPr lang="en-US" sz="2800" baseline="-25000" dirty="0">
                <a:solidFill>
                  <a:srgbClr val="FF0000"/>
                </a:solidFill>
              </a:rPr>
              <a:t>n-1</a:t>
            </a:r>
            <a:r>
              <a:rPr lang="en-US" sz="2800" dirty="0">
                <a:solidFill>
                  <a:srgbClr val="FF0000"/>
                </a:solidFill>
              </a:rPr>
              <a:t>,x</a:t>
            </a:r>
            <a:r>
              <a:rPr lang="en-US" sz="2800" b="1" dirty="0">
                <a:solidFill>
                  <a:srgbClr val="FF0000"/>
                </a:solidFill>
              </a:rPr>
              <a:t>’</a:t>
            </a:r>
            <a:r>
              <a:rPr lang="en-US" sz="2800" baseline="-25000" dirty="0">
                <a:solidFill>
                  <a:srgbClr val="FF0000"/>
                </a:solidFill>
              </a:rPr>
              <a:t>n</a:t>
            </a:r>
            <a:r>
              <a:rPr lang="en-US" sz="2800" dirty="0"/>
              <a:t>]</a:t>
            </a:r>
          </a:p>
        </p:txBody>
      </p:sp>
      <p:sp>
        <p:nvSpPr>
          <p:cNvPr id="21" name="矩形 20">
            <a:extLst>
              <a:ext uri="{FF2B5EF4-FFF2-40B4-BE49-F238E27FC236}">
                <a16:creationId xmlns:a16="http://schemas.microsoft.com/office/drawing/2014/main" id="{265C0AB2-5352-4CB0-8153-434321416545}"/>
              </a:ext>
            </a:extLst>
          </p:cNvPr>
          <p:cNvSpPr/>
          <p:nvPr/>
        </p:nvSpPr>
        <p:spPr>
          <a:xfrm>
            <a:off x="9375745" y="3678478"/>
            <a:ext cx="694421" cy="523220"/>
          </a:xfrm>
          <a:prstGeom prst="rect">
            <a:avLst/>
          </a:prstGeom>
        </p:spPr>
        <p:txBody>
          <a:bodyPr wrap="none">
            <a:spAutoFit/>
          </a:bodyPr>
          <a:lstStyle/>
          <a:p>
            <a:r>
              <a:rPr lang="en-US" sz="2800" dirty="0"/>
              <a:t>, …,</a:t>
            </a:r>
          </a:p>
        </p:txBody>
      </p:sp>
      <p:sp>
        <p:nvSpPr>
          <p:cNvPr id="22" name="矩形 21">
            <a:extLst>
              <a:ext uri="{FF2B5EF4-FFF2-40B4-BE49-F238E27FC236}">
                <a16:creationId xmlns:a16="http://schemas.microsoft.com/office/drawing/2014/main" id="{ACF283D7-4C3D-4B2E-92F8-ECB7A38E87DD}"/>
              </a:ext>
            </a:extLst>
          </p:cNvPr>
          <p:cNvSpPr/>
          <p:nvPr/>
        </p:nvSpPr>
        <p:spPr>
          <a:xfrm>
            <a:off x="7925015" y="3680753"/>
            <a:ext cx="1486304" cy="523220"/>
          </a:xfrm>
          <a:prstGeom prst="rect">
            <a:avLst/>
          </a:prstGeom>
        </p:spPr>
        <p:txBody>
          <a:bodyPr wrap="none">
            <a:spAutoFit/>
          </a:bodyPr>
          <a:lstStyle/>
          <a:p>
            <a:r>
              <a:rPr lang="en-US" sz="2800" dirty="0"/>
              <a:t>=[x</a:t>
            </a:r>
            <a:r>
              <a:rPr lang="en-US" sz="2800" baseline="-25000" dirty="0"/>
              <a:t>1</a:t>
            </a:r>
            <a:r>
              <a:rPr lang="en-US" sz="2800" dirty="0"/>
              <a:t>,x</a:t>
            </a:r>
            <a:r>
              <a:rPr lang="en-US" sz="2800" baseline="-25000" dirty="0"/>
              <a:t>2</a:t>
            </a:r>
            <a:r>
              <a:rPr lang="en-US" sz="2800" dirty="0"/>
              <a:t>,x</a:t>
            </a:r>
            <a:r>
              <a:rPr lang="en-US" sz="2800" baseline="-25000" dirty="0"/>
              <a:t>3</a:t>
            </a:r>
            <a:endParaRPr lang="en-US" sz="2800" dirty="0"/>
          </a:p>
        </p:txBody>
      </p:sp>
      <p:sp>
        <p:nvSpPr>
          <p:cNvPr id="24" name="矩形 23">
            <a:extLst>
              <a:ext uri="{FF2B5EF4-FFF2-40B4-BE49-F238E27FC236}">
                <a16:creationId xmlns:a16="http://schemas.microsoft.com/office/drawing/2014/main" id="{607B758F-F8B7-4CC8-9363-A67171D6C33D}"/>
              </a:ext>
            </a:extLst>
          </p:cNvPr>
          <p:cNvSpPr/>
          <p:nvPr/>
        </p:nvSpPr>
        <p:spPr>
          <a:xfrm>
            <a:off x="7523195" y="4427449"/>
            <a:ext cx="448905" cy="523220"/>
          </a:xfrm>
          <a:prstGeom prst="rect">
            <a:avLst/>
          </a:prstGeom>
        </p:spPr>
        <p:txBody>
          <a:bodyPr wrap="none">
            <a:spAutoFit/>
          </a:bodyPr>
          <a:lstStyle/>
          <a:p>
            <a:r>
              <a:rPr lang="en-US" sz="2800" b="1" dirty="0">
                <a:solidFill>
                  <a:srgbClr val="FF0000"/>
                </a:solidFill>
              </a:rPr>
              <a:t>x’</a:t>
            </a:r>
            <a:endParaRPr lang="en-US" sz="2800" dirty="0">
              <a:solidFill>
                <a:srgbClr val="FF0000"/>
              </a:solidFill>
            </a:endParaRPr>
          </a:p>
        </p:txBody>
      </p:sp>
    </p:spTree>
    <p:extLst>
      <p:ext uri="{BB962C8B-B14F-4D97-AF65-F5344CB8AC3E}">
        <p14:creationId xmlns:p14="http://schemas.microsoft.com/office/powerpoint/2010/main" val="11972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1.66667E-6 2.96296E-6 L -0.01432 -0.00023 " pathEditMode="relative" rAng="0" ptsTypes="AA">
                                      <p:cBhvr>
                                        <p:cTn id="16" dur="1000" fill="hold"/>
                                        <p:tgtEl>
                                          <p:spTgt spid="15"/>
                                        </p:tgtEl>
                                        <p:attrNameLst>
                                          <p:attrName>ppt_x</p:attrName>
                                          <p:attrName>ppt_y</p:attrName>
                                        </p:attrNameLst>
                                      </p:cBhvr>
                                      <p:rCtr x="-716" y="-23"/>
                                    </p:animMotion>
                                  </p:childTnLst>
                                </p:cTn>
                              </p:par>
                              <p:par>
                                <p:cTn id="17" presetID="42" presetClass="path" presetSubtype="0" accel="50000" decel="50000" fill="hold" grpId="0" nodeType="withEffect">
                                  <p:stCondLst>
                                    <p:cond delay="0"/>
                                  </p:stCondLst>
                                  <p:childTnLst>
                                    <p:animMotion origin="layout" path="M 2.5E-6 1.48148E-6 L -0.01511 -0.00046 " pathEditMode="relative" rAng="0" ptsTypes="AA">
                                      <p:cBhvr>
                                        <p:cTn id="18" dur="1000" fill="hold"/>
                                        <p:tgtEl>
                                          <p:spTgt spid="7"/>
                                        </p:tgtEl>
                                        <p:attrNameLst>
                                          <p:attrName>ppt_x</p:attrName>
                                          <p:attrName>ppt_y</p:attrName>
                                        </p:attrNameLst>
                                      </p:cBhvr>
                                      <p:rCtr x="-755" y="-23"/>
                                    </p:animMotion>
                                  </p:childTnLst>
                                </p:cTn>
                              </p:par>
                              <p:par>
                                <p:cTn id="19" presetID="47"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par>
                                <p:cTn id="24" presetID="42" presetClass="path" presetSubtype="0" accel="50000" decel="50000" fill="hold" grpId="0" nodeType="withEffect">
                                  <p:stCondLst>
                                    <p:cond delay="0"/>
                                  </p:stCondLst>
                                  <p:childTnLst>
                                    <p:animMotion origin="layout" path="M 8.33333E-7 0 L 0.02005 0.00046 " pathEditMode="relative" rAng="0" ptsTypes="AA">
                                      <p:cBhvr>
                                        <p:cTn id="25" dur="1000" fill="hold"/>
                                        <p:tgtEl>
                                          <p:spTgt spid="5"/>
                                        </p:tgtEl>
                                        <p:attrNameLst>
                                          <p:attrName>ppt_x</p:attrName>
                                          <p:attrName>ppt_y</p:attrName>
                                        </p:attrNameLst>
                                      </p:cBhvr>
                                      <p:rCtr x="1003" y="23"/>
                                    </p:animMotion>
                                  </p:childTnLst>
                                </p:cTn>
                              </p:par>
                              <p:par>
                                <p:cTn id="26" presetID="47"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par>
                                <p:cTn id="31" presetID="42" presetClass="path" presetSubtype="0" accel="50000" decel="50000" fill="hold" grpId="0" nodeType="withEffect">
                                  <p:stCondLst>
                                    <p:cond delay="0"/>
                                  </p:stCondLst>
                                  <p:childTnLst>
                                    <p:animMotion origin="layout" path="M 8.33333E-7 -4.07407E-6 L 0.02005 0.00047 " pathEditMode="relative" rAng="0" ptsTypes="AA">
                                      <p:cBhvr>
                                        <p:cTn id="32" dur="1000" fill="hold"/>
                                        <p:tgtEl>
                                          <p:spTgt spid="17"/>
                                        </p:tgtEl>
                                        <p:attrNameLst>
                                          <p:attrName>ppt_x</p:attrName>
                                          <p:attrName>ppt_y</p:attrName>
                                        </p:attrNameLst>
                                      </p:cBhvr>
                                      <p:rCtr x="1003" y="23"/>
                                    </p:animMotion>
                                  </p:childTnLst>
                                </p:cTn>
                              </p:par>
                              <p:par>
                                <p:cTn id="33" presetID="42" presetClass="path" presetSubtype="0" accel="50000" decel="50000" fill="hold" grpId="0" nodeType="withEffect">
                                  <p:stCondLst>
                                    <p:cond delay="0"/>
                                  </p:stCondLst>
                                  <p:childTnLst>
                                    <p:animMotion origin="layout" path="M 2.5E-6 1.48148E-6 L -0.01511 -0.00046 " pathEditMode="relative" rAng="0" ptsTypes="AA">
                                      <p:cBhvr>
                                        <p:cTn id="34" dur="1000" fill="hold"/>
                                        <p:tgtEl>
                                          <p:spTgt spid="22"/>
                                        </p:tgtEl>
                                        <p:attrNameLst>
                                          <p:attrName>ppt_x</p:attrName>
                                          <p:attrName>ppt_y</p:attrName>
                                        </p:attrNameLst>
                                      </p:cBhvr>
                                      <p:rCtr x="-755" y="-23"/>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p:stCondLst>
                              <p:cond delay="500"/>
                            </p:stCondLst>
                            <p:childTnLst>
                              <p:par>
                                <p:cTn id="46" presetID="42" presetClass="path" presetSubtype="0" accel="50000" decel="50000" fill="hold" grpId="1" nodeType="afterEffect">
                                  <p:stCondLst>
                                    <p:cond delay="500"/>
                                  </p:stCondLst>
                                  <p:childTnLst>
                                    <p:animMotion origin="layout" path="M 0.02005 0.00139 L 0.02096 0.11829 " pathEditMode="relative" rAng="0" ptsTypes="AA">
                                      <p:cBhvr>
                                        <p:cTn id="47" dur="750" fill="hold"/>
                                        <p:tgtEl>
                                          <p:spTgt spid="17"/>
                                        </p:tgtEl>
                                        <p:attrNameLst>
                                          <p:attrName>ppt_x</p:attrName>
                                          <p:attrName>ppt_y</p:attrName>
                                        </p:attrNameLst>
                                      </p:cBhvr>
                                      <p:rCtr x="39" y="5833"/>
                                    </p:animMotion>
                                  </p:childTnLst>
                                </p:cTn>
                              </p:par>
                              <p:par>
                                <p:cTn id="48" presetID="42" presetClass="path" presetSubtype="0" accel="50000" decel="50000" fill="hold" grpId="1" nodeType="withEffect">
                                  <p:stCondLst>
                                    <p:cond delay="500"/>
                                  </p:stCondLst>
                                  <p:childTnLst>
                                    <p:animMotion origin="layout" path="M 2.08333E-7 4.81481E-6 L 0.00182 0.11342 " pathEditMode="relative" rAng="0" ptsTypes="AA">
                                      <p:cBhvr>
                                        <p:cTn id="49" dur="750" fill="hold"/>
                                        <p:tgtEl>
                                          <p:spTgt spid="18"/>
                                        </p:tgtEl>
                                        <p:attrNameLst>
                                          <p:attrName>ppt_x</p:attrName>
                                          <p:attrName>ppt_y</p:attrName>
                                        </p:attrNameLst>
                                      </p:cBhvr>
                                      <p:rCtr x="91" y="5671"/>
                                    </p:animMotion>
                                  </p:childTnLst>
                                </p:cTn>
                              </p:par>
                            </p:childTnLst>
                          </p:cTn>
                        </p:par>
                        <p:par>
                          <p:cTn id="50" fill="hold">
                            <p:stCondLst>
                              <p:cond delay="1750"/>
                            </p:stCondLst>
                            <p:childTnLst>
                              <p:par>
                                <p:cTn id="51" presetID="10" presetClass="exit" presetSubtype="0" fill="hold" grpId="2" nodeType="afterEffect">
                                  <p:stCondLst>
                                    <p:cond delay="250"/>
                                  </p:stCondLst>
                                  <p:childTnLst>
                                    <p:animEffect transition="out" filter="fade">
                                      <p:cBhvr>
                                        <p:cTn id="52" dur="500"/>
                                        <p:tgtEl>
                                          <p:spTgt spid="18"/>
                                        </p:tgtEl>
                                      </p:cBhvr>
                                    </p:animEffect>
                                    <p:set>
                                      <p:cBhvr>
                                        <p:cTn id="53" dur="1" fill="hold">
                                          <p:stCondLst>
                                            <p:cond delay="499"/>
                                          </p:stCondLst>
                                        </p:cTn>
                                        <p:tgtEl>
                                          <p:spTgt spid="18"/>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xit" presetSubtype="8" fill="hold" grpId="2" nodeType="clickEffect">
                                  <p:stCondLst>
                                    <p:cond delay="0"/>
                                  </p:stCondLst>
                                  <p:childTnLst>
                                    <p:animEffect transition="out" filter="wipe(left)">
                                      <p:cBhvr>
                                        <p:cTn id="62" dur="500"/>
                                        <p:tgtEl>
                                          <p:spTgt spid="17"/>
                                        </p:tgtEl>
                                      </p:cBhvr>
                                    </p:animEffect>
                                    <p:set>
                                      <p:cBhvr>
                                        <p:cTn id="63" dur="1" fill="hold">
                                          <p:stCondLst>
                                            <p:cond delay="499"/>
                                          </p:stCondLst>
                                        </p:cTn>
                                        <p:tgtEl>
                                          <p:spTgt spid="17"/>
                                        </p:tgtEl>
                                        <p:attrNameLst>
                                          <p:attrName>style.visibility</p:attrName>
                                        </p:attrNameLst>
                                      </p:cBhvr>
                                      <p:to>
                                        <p:strVal val="hidden"/>
                                      </p:to>
                                    </p:set>
                                  </p:childTnLst>
                                </p:cTn>
                              </p:par>
                              <p:par>
                                <p:cTn id="64" presetID="22" presetClass="entr" presetSubtype="8" fill="hold" grpId="0" nodeType="withEffect">
                                  <p:stCondLst>
                                    <p:cond delay="250"/>
                                  </p:stCondLst>
                                  <p:childTnLst>
                                    <p:set>
                                      <p:cBhvr>
                                        <p:cTn id="65" dur="1" fill="hold">
                                          <p:stCondLst>
                                            <p:cond delay="0"/>
                                          </p:stCondLst>
                                        </p:cTn>
                                        <p:tgtEl>
                                          <p:spTgt spid="20"/>
                                        </p:tgtEl>
                                        <p:attrNameLst>
                                          <p:attrName>style.visibility</p:attrName>
                                        </p:attrNameLst>
                                      </p:cBhvr>
                                      <p:to>
                                        <p:strVal val="visible"/>
                                      </p:to>
                                    </p:set>
                                    <p:animEffect transition="in" filter="wipe(left)">
                                      <p:cBhvr>
                                        <p:cTn id="66" dur="500"/>
                                        <p:tgtEl>
                                          <p:spTgt spid="20"/>
                                        </p:tgtEl>
                                      </p:cBhvr>
                                    </p:animEffect>
                                  </p:childTnLst>
                                </p:cTn>
                              </p:par>
                            </p:childTnLst>
                          </p:cTn>
                        </p:par>
                        <p:par>
                          <p:cTn id="67" fill="hold">
                            <p:stCondLst>
                              <p:cond delay="750"/>
                            </p:stCondLst>
                            <p:childTnLst>
                              <p:par>
                                <p:cTn id="68" presetID="42" presetClass="path" presetSubtype="0" accel="50000" decel="50000" fill="hold" grpId="0" nodeType="afterEffect">
                                  <p:stCondLst>
                                    <p:cond delay="500"/>
                                  </p:stCondLst>
                                  <p:childTnLst>
                                    <p:animMotion origin="layout" path="M 4.16667E-6 2.96296E-6 L -0.02552 0.10879 " pathEditMode="relative" rAng="0" ptsTypes="AA">
                                      <p:cBhvr>
                                        <p:cTn id="69" dur="1500" fill="hold"/>
                                        <p:tgtEl>
                                          <p:spTgt spid="21"/>
                                        </p:tgtEl>
                                        <p:attrNameLst>
                                          <p:attrName>ppt_x</p:attrName>
                                          <p:attrName>ppt_y</p:attrName>
                                        </p:attrNameLst>
                                      </p:cBhvr>
                                      <p:rCtr x="-1276" y="5440"/>
                                    </p:animMotion>
                                  </p:childTnLst>
                                </p:cTn>
                              </p:par>
                              <p:par>
                                <p:cTn id="70" presetID="42" presetClass="path" presetSubtype="0" accel="50000" decel="50000" fill="hold" grpId="1" nodeType="withEffect">
                                  <p:stCondLst>
                                    <p:cond delay="500"/>
                                  </p:stCondLst>
                                  <p:childTnLst>
                                    <p:animMotion origin="layout" path="M -0.01511 -0.00046 L -0.01511 0.10856 " pathEditMode="relative" rAng="0" ptsTypes="AA">
                                      <p:cBhvr>
                                        <p:cTn id="71" dur="1500" fill="hold"/>
                                        <p:tgtEl>
                                          <p:spTgt spid="22"/>
                                        </p:tgtEl>
                                        <p:attrNameLst>
                                          <p:attrName>ppt_x</p:attrName>
                                          <p:attrName>ppt_y</p:attrName>
                                        </p:attrNameLst>
                                      </p:cBhvr>
                                      <p:rCtr x="0" y="5440"/>
                                    </p:animMotion>
                                  </p:childTnLst>
                                </p:cTn>
                              </p:par>
                              <p:par>
                                <p:cTn id="72" presetID="10" presetClass="entr" presetSubtype="0" fill="hold" grpId="0" nodeType="withEffect">
                                  <p:stCondLst>
                                    <p:cond delay="75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9" grpId="0"/>
      <p:bldP spid="10" grpId="0"/>
      <p:bldP spid="11" grpId="0"/>
      <p:bldP spid="12" grpId="0"/>
      <p:bldP spid="15" grpId="0"/>
      <p:bldP spid="17" grpId="0"/>
      <p:bldP spid="17" grpId="1"/>
      <p:bldP spid="17" grpId="2"/>
      <p:bldP spid="18" grpId="0" animBg="1"/>
      <p:bldP spid="18" grpId="1" animBg="1"/>
      <p:bldP spid="18" grpId="2" animBg="1"/>
      <p:bldP spid="20" grpId="0"/>
      <p:bldP spid="21" grpId="0"/>
      <p:bldP spid="22" grpId="0"/>
      <p:bldP spid="22" grpId="1"/>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524695-3A57-4F69-8B27-FB2F977B6B8C}"/>
              </a:ext>
            </a:extLst>
          </p:cNvPr>
          <p:cNvSpPr>
            <a:spLocks noGrp="1"/>
          </p:cNvSpPr>
          <p:nvPr>
            <p:ph type="title"/>
          </p:nvPr>
        </p:nvSpPr>
        <p:spPr>
          <a:xfrm>
            <a:off x="838200" y="365127"/>
            <a:ext cx="10196384" cy="706436"/>
          </a:xfrm>
        </p:spPr>
        <p:txBody>
          <a:bodyPr>
            <a:normAutofit fontScale="90000"/>
          </a:bodyPr>
          <a:lstStyle/>
          <a:p>
            <a:r>
              <a:rPr lang="en-US" dirty="0"/>
              <a:t>Porting BCD execution model to graph analytics</a:t>
            </a:r>
          </a:p>
        </p:txBody>
      </p:sp>
      <p:sp>
        <p:nvSpPr>
          <p:cNvPr id="3" name="内容占位符 2">
            <a:extLst>
              <a:ext uri="{FF2B5EF4-FFF2-40B4-BE49-F238E27FC236}">
                <a16:creationId xmlns:a16="http://schemas.microsoft.com/office/drawing/2014/main" id="{3D7BA35A-D96C-4FA4-8B62-FBC0E59B1F79}"/>
              </a:ext>
            </a:extLst>
          </p:cNvPr>
          <p:cNvSpPr>
            <a:spLocks noGrp="1"/>
          </p:cNvSpPr>
          <p:nvPr>
            <p:ph idx="1"/>
          </p:nvPr>
        </p:nvSpPr>
        <p:spPr/>
        <p:txBody>
          <a:bodyPr/>
          <a:lstStyle/>
          <a:p>
            <a:r>
              <a:rPr lang="en-US" dirty="0"/>
              <a:t>Vector </a:t>
            </a:r>
            <a:r>
              <a:rPr lang="en-US" b="1" dirty="0"/>
              <a:t>x </a:t>
            </a:r>
            <a:r>
              <a:rPr lang="en-US" dirty="0"/>
              <a:t>-&gt; vertex value array </a:t>
            </a:r>
            <a:r>
              <a:rPr lang="en-US" b="1" dirty="0"/>
              <a:t>v</a:t>
            </a:r>
          </a:p>
          <a:p>
            <a:endParaRPr lang="en-US" dirty="0"/>
          </a:p>
        </p:txBody>
      </p:sp>
      <p:sp>
        <p:nvSpPr>
          <p:cNvPr id="6" name="灯片编号占位符 5">
            <a:extLst>
              <a:ext uri="{FF2B5EF4-FFF2-40B4-BE49-F238E27FC236}">
                <a16:creationId xmlns:a16="http://schemas.microsoft.com/office/drawing/2014/main" id="{F62FC113-89D0-4E72-81A1-4CF83A48EBEA}"/>
              </a:ext>
            </a:extLst>
          </p:cNvPr>
          <p:cNvSpPr>
            <a:spLocks noGrp="1"/>
          </p:cNvSpPr>
          <p:nvPr>
            <p:ph type="sldNum" sz="quarter" idx="12"/>
          </p:nvPr>
        </p:nvSpPr>
        <p:spPr/>
        <p:txBody>
          <a:bodyPr/>
          <a:lstStyle/>
          <a:p>
            <a:fld id="{FFCE77C0-C5FA-4ACA-9362-CF6780A99EC0}" type="slidenum">
              <a:rPr lang="en-US" smtClean="0"/>
              <a:t>13</a:t>
            </a:fld>
            <a:endParaRPr lang="en-US"/>
          </a:p>
        </p:txBody>
      </p:sp>
      <p:sp>
        <p:nvSpPr>
          <p:cNvPr id="8" name="矩形 7">
            <a:extLst>
              <a:ext uri="{FF2B5EF4-FFF2-40B4-BE49-F238E27FC236}">
                <a16:creationId xmlns:a16="http://schemas.microsoft.com/office/drawing/2014/main" id="{64B50A31-DCD1-49EA-B645-BEC857904FC7}"/>
              </a:ext>
            </a:extLst>
          </p:cNvPr>
          <p:cNvSpPr/>
          <p:nvPr/>
        </p:nvSpPr>
        <p:spPr>
          <a:xfrm>
            <a:off x="5610885" y="2976890"/>
            <a:ext cx="1986441" cy="523220"/>
          </a:xfrm>
          <a:prstGeom prst="rect">
            <a:avLst/>
          </a:prstGeom>
        </p:spPr>
        <p:txBody>
          <a:bodyPr wrap="none">
            <a:spAutoFit/>
          </a:bodyPr>
          <a:lstStyle/>
          <a:p>
            <a:r>
              <a:rPr lang="en-US" sz="2800" dirty="0">
                <a:solidFill>
                  <a:srgbClr val="FF0000"/>
                </a:solidFill>
              </a:rPr>
              <a:t>x</a:t>
            </a:r>
            <a:r>
              <a:rPr lang="en-US" sz="2800" b="1" dirty="0">
                <a:solidFill>
                  <a:srgbClr val="FF0000"/>
                </a:solidFill>
              </a:rPr>
              <a:t>’</a:t>
            </a:r>
            <a:r>
              <a:rPr lang="en-US" sz="2800" baseline="-25000" dirty="0">
                <a:solidFill>
                  <a:srgbClr val="FF0000"/>
                </a:solidFill>
              </a:rPr>
              <a:t>n-2</a:t>
            </a:r>
            <a:r>
              <a:rPr lang="en-US" sz="2800" dirty="0">
                <a:solidFill>
                  <a:srgbClr val="FF0000"/>
                </a:solidFill>
              </a:rPr>
              <a:t>,x</a:t>
            </a:r>
            <a:r>
              <a:rPr lang="en-US" sz="2800" b="1" dirty="0">
                <a:solidFill>
                  <a:srgbClr val="FF0000"/>
                </a:solidFill>
              </a:rPr>
              <a:t>’</a:t>
            </a:r>
            <a:r>
              <a:rPr lang="en-US" sz="2800" baseline="-25000" dirty="0">
                <a:solidFill>
                  <a:srgbClr val="FF0000"/>
                </a:solidFill>
              </a:rPr>
              <a:t>n-1</a:t>
            </a:r>
            <a:r>
              <a:rPr lang="en-US" sz="2800" dirty="0">
                <a:solidFill>
                  <a:srgbClr val="FF0000"/>
                </a:solidFill>
              </a:rPr>
              <a:t>,x</a:t>
            </a:r>
            <a:r>
              <a:rPr lang="en-US" sz="2800" b="1" dirty="0">
                <a:solidFill>
                  <a:srgbClr val="FF0000"/>
                </a:solidFill>
              </a:rPr>
              <a:t>’</a:t>
            </a:r>
            <a:r>
              <a:rPr lang="en-US" sz="2800" baseline="-25000" dirty="0">
                <a:solidFill>
                  <a:srgbClr val="FF0000"/>
                </a:solidFill>
              </a:rPr>
              <a:t>n</a:t>
            </a:r>
            <a:r>
              <a:rPr lang="en-US" sz="2800" dirty="0"/>
              <a:t>]</a:t>
            </a:r>
          </a:p>
        </p:txBody>
      </p:sp>
      <p:sp>
        <p:nvSpPr>
          <p:cNvPr id="10" name="矩形 9">
            <a:extLst>
              <a:ext uri="{FF2B5EF4-FFF2-40B4-BE49-F238E27FC236}">
                <a16:creationId xmlns:a16="http://schemas.microsoft.com/office/drawing/2014/main" id="{8BF3653D-2870-42D0-9206-670789D7C736}"/>
              </a:ext>
            </a:extLst>
          </p:cNvPr>
          <p:cNvSpPr/>
          <p:nvPr/>
        </p:nvSpPr>
        <p:spPr>
          <a:xfrm>
            <a:off x="3459195" y="2966194"/>
            <a:ext cx="448905" cy="523220"/>
          </a:xfrm>
          <a:prstGeom prst="rect">
            <a:avLst/>
          </a:prstGeom>
        </p:spPr>
        <p:txBody>
          <a:bodyPr wrap="none">
            <a:spAutoFit/>
          </a:bodyPr>
          <a:lstStyle/>
          <a:p>
            <a:r>
              <a:rPr lang="en-US" sz="2800" b="1" dirty="0">
                <a:solidFill>
                  <a:srgbClr val="FF0000"/>
                </a:solidFill>
              </a:rPr>
              <a:t>x’</a:t>
            </a:r>
            <a:endParaRPr lang="en-US" sz="2800" dirty="0">
              <a:solidFill>
                <a:srgbClr val="FF0000"/>
              </a:solidFill>
            </a:endParaRPr>
          </a:p>
        </p:txBody>
      </p:sp>
      <p:sp>
        <p:nvSpPr>
          <p:cNvPr id="11" name="矩形 10">
            <a:extLst>
              <a:ext uri="{FF2B5EF4-FFF2-40B4-BE49-F238E27FC236}">
                <a16:creationId xmlns:a16="http://schemas.microsoft.com/office/drawing/2014/main" id="{A9B73A93-BEA7-4C72-B98D-406B9544469E}"/>
              </a:ext>
            </a:extLst>
          </p:cNvPr>
          <p:cNvSpPr/>
          <p:nvPr/>
        </p:nvSpPr>
        <p:spPr>
          <a:xfrm>
            <a:off x="5082333" y="2976563"/>
            <a:ext cx="694421" cy="523220"/>
          </a:xfrm>
          <a:prstGeom prst="rect">
            <a:avLst/>
          </a:prstGeom>
        </p:spPr>
        <p:txBody>
          <a:bodyPr wrap="none">
            <a:spAutoFit/>
          </a:bodyPr>
          <a:lstStyle/>
          <a:p>
            <a:r>
              <a:rPr lang="en-US" sz="2800" dirty="0"/>
              <a:t>, …,</a:t>
            </a:r>
          </a:p>
        </p:txBody>
      </p:sp>
      <p:sp>
        <p:nvSpPr>
          <p:cNvPr id="14" name="矩形 13">
            <a:extLst>
              <a:ext uri="{FF2B5EF4-FFF2-40B4-BE49-F238E27FC236}">
                <a16:creationId xmlns:a16="http://schemas.microsoft.com/office/drawing/2014/main" id="{423A7AA9-822A-4826-A01E-B27A20FE66AA}"/>
              </a:ext>
            </a:extLst>
          </p:cNvPr>
          <p:cNvSpPr/>
          <p:nvPr/>
        </p:nvSpPr>
        <p:spPr>
          <a:xfrm>
            <a:off x="3752065" y="2960550"/>
            <a:ext cx="1486304" cy="523220"/>
          </a:xfrm>
          <a:prstGeom prst="rect">
            <a:avLst/>
          </a:prstGeom>
        </p:spPr>
        <p:txBody>
          <a:bodyPr wrap="none">
            <a:spAutoFit/>
          </a:bodyPr>
          <a:lstStyle/>
          <a:p>
            <a:r>
              <a:rPr lang="en-US" sz="2800" dirty="0"/>
              <a:t>=[x</a:t>
            </a:r>
            <a:r>
              <a:rPr lang="en-US" sz="2800" baseline="-25000" dirty="0"/>
              <a:t>1</a:t>
            </a:r>
            <a:r>
              <a:rPr lang="en-US" sz="2800" dirty="0"/>
              <a:t>,x</a:t>
            </a:r>
            <a:r>
              <a:rPr lang="en-US" sz="2800" baseline="-25000" dirty="0"/>
              <a:t>2</a:t>
            </a:r>
            <a:r>
              <a:rPr lang="en-US" sz="2800" dirty="0"/>
              <a:t>,x</a:t>
            </a:r>
            <a:r>
              <a:rPr lang="en-US" sz="2800" baseline="-25000" dirty="0"/>
              <a:t>3</a:t>
            </a:r>
            <a:endParaRPr lang="en-US" sz="2800" dirty="0"/>
          </a:p>
        </p:txBody>
      </p:sp>
    </p:spTree>
    <p:extLst>
      <p:ext uri="{BB962C8B-B14F-4D97-AF65-F5344CB8AC3E}">
        <p14:creationId xmlns:p14="http://schemas.microsoft.com/office/powerpoint/2010/main" val="3899993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524695-3A57-4F69-8B27-FB2F977B6B8C}"/>
              </a:ext>
            </a:extLst>
          </p:cNvPr>
          <p:cNvSpPr>
            <a:spLocks noGrp="1"/>
          </p:cNvSpPr>
          <p:nvPr>
            <p:ph type="title"/>
          </p:nvPr>
        </p:nvSpPr>
        <p:spPr/>
        <p:txBody>
          <a:bodyPr>
            <a:normAutofit fontScale="90000"/>
          </a:bodyPr>
          <a:lstStyle/>
          <a:p>
            <a:r>
              <a:rPr lang="en-US" dirty="0"/>
              <a:t>Porting BCD execution model to graph analytics</a:t>
            </a:r>
          </a:p>
        </p:txBody>
      </p:sp>
      <p:sp>
        <p:nvSpPr>
          <p:cNvPr id="3" name="内容占位符 2">
            <a:extLst>
              <a:ext uri="{FF2B5EF4-FFF2-40B4-BE49-F238E27FC236}">
                <a16:creationId xmlns:a16="http://schemas.microsoft.com/office/drawing/2014/main" id="{3D7BA35A-D96C-4FA4-8B62-FBC0E59B1F79}"/>
              </a:ext>
            </a:extLst>
          </p:cNvPr>
          <p:cNvSpPr>
            <a:spLocks noGrp="1"/>
          </p:cNvSpPr>
          <p:nvPr>
            <p:ph idx="1"/>
          </p:nvPr>
        </p:nvSpPr>
        <p:spPr/>
        <p:txBody>
          <a:bodyPr/>
          <a:lstStyle/>
          <a:p>
            <a:r>
              <a:rPr lang="en-US" dirty="0"/>
              <a:t>Vector </a:t>
            </a:r>
            <a:r>
              <a:rPr lang="en-US" b="1" dirty="0"/>
              <a:t>x </a:t>
            </a:r>
            <a:r>
              <a:rPr lang="en-US" dirty="0"/>
              <a:t>-&gt; vertex value array </a:t>
            </a:r>
            <a:r>
              <a:rPr lang="en-US" b="1" dirty="0"/>
              <a:t>v</a:t>
            </a:r>
          </a:p>
          <a:p>
            <a:r>
              <a:rPr lang="en-US" dirty="0"/>
              <a:t>Example SSSP objective function: </a:t>
            </a:r>
          </a:p>
        </p:txBody>
      </p:sp>
      <p:sp>
        <p:nvSpPr>
          <p:cNvPr id="6" name="灯片编号占位符 5">
            <a:extLst>
              <a:ext uri="{FF2B5EF4-FFF2-40B4-BE49-F238E27FC236}">
                <a16:creationId xmlns:a16="http://schemas.microsoft.com/office/drawing/2014/main" id="{F62FC113-89D0-4E72-81A1-4CF83A48EBEA}"/>
              </a:ext>
            </a:extLst>
          </p:cNvPr>
          <p:cNvSpPr>
            <a:spLocks noGrp="1"/>
          </p:cNvSpPr>
          <p:nvPr>
            <p:ph type="sldNum" sz="quarter" idx="12"/>
          </p:nvPr>
        </p:nvSpPr>
        <p:spPr/>
        <p:txBody>
          <a:bodyPr/>
          <a:lstStyle/>
          <a:p>
            <a:fld id="{FFCE77C0-C5FA-4ACA-9362-CF6780A99EC0}" type="slidenum">
              <a:rPr lang="en-US" smtClean="0"/>
              <a:t>14</a:t>
            </a:fld>
            <a:endParaRPr lang="en-US"/>
          </a:p>
        </p:txBody>
      </p:sp>
      <p:sp>
        <p:nvSpPr>
          <p:cNvPr id="8" name="矩形 7">
            <a:extLst>
              <a:ext uri="{FF2B5EF4-FFF2-40B4-BE49-F238E27FC236}">
                <a16:creationId xmlns:a16="http://schemas.microsoft.com/office/drawing/2014/main" id="{A5774CAE-9901-4B3E-A99C-2C88CD08D333}"/>
              </a:ext>
            </a:extLst>
          </p:cNvPr>
          <p:cNvSpPr/>
          <p:nvPr/>
        </p:nvSpPr>
        <p:spPr>
          <a:xfrm>
            <a:off x="5610885" y="2976890"/>
            <a:ext cx="2005677" cy="523220"/>
          </a:xfrm>
          <a:prstGeom prst="rect">
            <a:avLst/>
          </a:prstGeom>
        </p:spPr>
        <p:txBody>
          <a:bodyPr wrap="none">
            <a:spAutoFit/>
          </a:bodyPr>
          <a:lstStyle/>
          <a:p>
            <a:r>
              <a:rPr lang="en-US" sz="2800" dirty="0">
                <a:solidFill>
                  <a:srgbClr val="FF0000"/>
                </a:solidFill>
              </a:rPr>
              <a:t>v</a:t>
            </a:r>
            <a:r>
              <a:rPr lang="en-US" sz="2800" b="1" dirty="0">
                <a:solidFill>
                  <a:srgbClr val="FF0000"/>
                </a:solidFill>
              </a:rPr>
              <a:t>’</a:t>
            </a:r>
            <a:r>
              <a:rPr lang="en-US" sz="2800" baseline="-25000" dirty="0">
                <a:solidFill>
                  <a:srgbClr val="FF0000"/>
                </a:solidFill>
              </a:rPr>
              <a:t>n-2</a:t>
            </a:r>
            <a:r>
              <a:rPr lang="en-US" sz="2800" dirty="0">
                <a:solidFill>
                  <a:srgbClr val="FF0000"/>
                </a:solidFill>
              </a:rPr>
              <a:t>,v</a:t>
            </a:r>
            <a:r>
              <a:rPr lang="en-US" sz="2800" b="1" dirty="0">
                <a:solidFill>
                  <a:srgbClr val="FF0000"/>
                </a:solidFill>
              </a:rPr>
              <a:t>’</a:t>
            </a:r>
            <a:r>
              <a:rPr lang="en-US" sz="2800" baseline="-25000" dirty="0">
                <a:solidFill>
                  <a:srgbClr val="FF0000"/>
                </a:solidFill>
              </a:rPr>
              <a:t>n-1</a:t>
            </a:r>
            <a:r>
              <a:rPr lang="en-US" sz="2800" dirty="0">
                <a:solidFill>
                  <a:srgbClr val="FF0000"/>
                </a:solidFill>
              </a:rPr>
              <a:t>,v</a:t>
            </a:r>
            <a:r>
              <a:rPr lang="en-US" sz="2800" b="1" dirty="0">
                <a:solidFill>
                  <a:srgbClr val="FF0000"/>
                </a:solidFill>
              </a:rPr>
              <a:t>’</a:t>
            </a:r>
            <a:r>
              <a:rPr lang="en-US" sz="2800" baseline="-25000" dirty="0">
                <a:solidFill>
                  <a:srgbClr val="FF0000"/>
                </a:solidFill>
              </a:rPr>
              <a:t>n</a:t>
            </a:r>
            <a:r>
              <a:rPr lang="en-US" sz="2800" dirty="0"/>
              <a:t>]</a:t>
            </a:r>
          </a:p>
        </p:txBody>
      </p:sp>
      <p:sp>
        <p:nvSpPr>
          <p:cNvPr id="9" name="矩形 8">
            <a:extLst>
              <a:ext uri="{FF2B5EF4-FFF2-40B4-BE49-F238E27FC236}">
                <a16:creationId xmlns:a16="http://schemas.microsoft.com/office/drawing/2014/main" id="{9294FEEB-6DFC-49F1-A500-EB9B1F5781A8}"/>
              </a:ext>
            </a:extLst>
          </p:cNvPr>
          <p:cNvSpPr/>
          <p:nvPr/>
        </p:nvSpPr>
        <p:spPr>
          <a:xfrm>
            <a:off x="3459195" y="2966194"/>
            <a:ext cx="458074" cy="523220"/>
          </a:xfrm>
          <a:prstGeom prst="rect">
            <a:avLst/>
          </a:prstGeom>
        </p:spPr>
        <p:txBody>
          <a:bodyPr wrap="none">
            <a:spAutoFit/>
          </a:bodyPr>
          <a:lstStyle/>
          <a:p>
            <a:r>
              <a:rPr lang="en-US" sz="2800" b="1" dirty="0">
                <a:solidFill>
                  <a:srgbClr val="FF0000"/>
                </a:solidFill>
              </a:rPr>
              <a:t>v’</a:t>
            </a:r>
            <a:endParaRPr lang="en-US" sz="2800" dirty="0">
              <a:solidFill>
                <a:srgbClr val="FF0000"/>
              </a:solidFill>
            </a:endParaRPr>
          </a:p>
        </p:txBody>
      </p:sp>
      <p:sp>
        <p:nvSpPr>
          <p:cNvPr id="10" name="矩形 9">
            <a:extLst>
              <a:ext uri="{FF2B5EF4-FFF2-40B4-BE49-F238E27FC236}">
                <a16:creationId xmlns:a16="http://schemas.microsoft.com/office/drawing/2014/main" id="{2997531F-44EF-47E6-9C6F-D2D810A907EE}"/>
              </a:ext>
            </a:extLst>
          </p:cNvPr>
          <p:cNvSpPr/>
          <p:nvPr/>
        </p:nvSpPr>
        <p:spPr>
          <a:xfrm>
            <a:off x="5082333" y="2976563"/>
            <a:ext cx="694421" cy="523220"/>
          </a:xfrm>
          <a:prstGeom prst="rect">
            <a:avLst/>
          </a:prstGeom>
        </p:spPr>
        <p:txBody>
          <a:bodyPr wrap="none">
            <a:spAutoFit/>
          </a:bodyPr>
          <a:lstStyle/>
          <a:p>
            <a:r>
              <a:rPr lang="en-US" sz="2800" dirty="0"/>
              <a:t>, …,</a:t>
            </a:r>
          </a:p>
        </p:txBody>
      </p:sp>
      <p:sp>
        <p:nvSpPr>
          <p:cNvPr id="11" name="矩形 10">
            <a:extLst>
              <a:ext uri="{FF2B5EF4-FFF2-40B4-BE49-F238E27FC236}">
                <a16:creationId xmlns:a16="http://schemas.microsoft.com/office/drawing/2014/main" id="{D07A6E0A-7BC1-44B1-85BE-AF452C6D0459}"/>
              </a:ext>
            </a:extLst>
          </p:cNvPr>
          <p:cNvSpPr/>
          <p:nvPr/>
        </p:nvSpPr>
        <p:spPr>
          <a:xfrm>
            <a:off x="3752065" y="2960550"/>
            <a:ext cx="1505540" cy="523220"/>
          </a:xfrm>
          <a:prstGeom prst="rect">
            <a:avLst/>
          </a:prstGeom>
        </p:spPr>
        <p:txBody>
          <a:bodyPr wrap="none">
            <a:spAutoFit/>
          </a:bodyPr>
          <a:lstStyle/>
          <a:p>
            <a:r>
              <a:rPr lang="en-US" sz="2800" dirty="0"/>
              <a:t>=[v</a:t>
            </a:r>
            <a:r>
              <a:rPr lang="en-US" sz="2800" baseline="-25000" dirty="0"/>
              <a:t>1</a:t>
            </a:r>
            <a:r>
              <a:rPr lang="en-US" sz="2800" dirty="0"/>
              <a:t>,v</a:t>
            </a:r>
            <a:r>
              <a:rPr lang="en-US" sz="2800" baseline="-25000" dirty="0"/>
              <a:t>2</a:t>
            </a:r>
            <a:r>
              <a:rPr lang="en-US" sz="2800" dirty="0"/>
              <a:t>,v</a:t>
            </a:r>
            <a:r>
              <a:rPr lang="en-US" sz="2800" baseline="-25000" dirty="0"/>
              <a:t>3</a:t>
            </a:r>
            <a:endParaRPr lang="en-US" sz="2800" dirty="0"/>
          </a:p>
        </p:txBody>
      </p:sp>
      <p:pic>
        <p:nvPicPr>
          <p:cNvPr id="5" name="图片 4">
            <a:extLst>
              <a:ext uri="{FF2B5EF4-FFF2-40B4-BE49-F238E27FC236}">
                <a16:creationId xmlns:a16="http://schemas.microsoft.com/office/drawing/2014/main" id="{F24E9F9F-F178-4DDE-AECB-4C9E46C69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25497"/>
            <a:ext cx="4016088" cy="419136"/>
          </a:xfrm>
          <a:prstGeom prst="rect">
            <a:avLst/>
          </a:prstGeom>
        </p:spPr>
      </p:pic>
    </p:spTree>
    <p:extLst>
      <p:ext uri="{BB962C8B-B14F-4D97-AF65-F5344CB8AC3E}">
        <p14:creationId xmlns:p14="http://schemas.microsoft.com/office/powerpoint/2010/main" val="3546989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524695-3A57-4F69-8B27-FB2F977B6B8C}"/>
              </a:ext>
            </a:extLst>
          </p:cNvPr>
          <p:cNvSpPr>
            <a:spLocks noGrp="1"/>
          </p:cNvSpPr>
          <p:nvPr>
            <p:ph type="title"/>
          </p:nvPr>
        </p:nvSpPr>
        <p:spPr/>
        <p:txBody>
          <a:bodyPr>
            <a:normAutofit fontScale="90000"/>
          </a:bodyPr>
          <a:lstStyle/>
          <a:p>
            <a:r>
              <a:rPr lang="en-US" dirty="0"/>
              <a:t>Porting BCD execution model to graph analytics</a:t>
            </a:r>
          </a:p>
        </p:txBody>
      </p:sp>
      <p:sp>
        <p:nvSpPr>
          <p:cNvPr id="3" name="内容占位符 2">
            <a:extLst>
              <a:ext uri="{FF2B5EF4-FFF2-40B4-BE49-F238E27FC236}">
                <a16:creationId xmlns:a16="http://schemas.microsoft.com/office/drawing/2014/main" id="{3D7BA35A-D96C-4FA4-8B62-FBC0E59B1F79}"/>
              </a:ext>
            </a:extLst>
          </p:cNvPr>
          <p:cNvSpPr>
            <a:spLocks noGrp="1"/>
          </p:cNvSpPr>
          <p:nvPr>
            <p:ph idx="1"/>
          </p:nvPr>
        </p:nvSpPr>
        <p:spPr>
          <a:xfrm>
            <a:off x="838200" y="1276352"/>
            <a:ext cx="10515600" cy="2040006"/>
          </a:xfrm>
        </p:spPr>
        <p:txBody>
          <a:bodyPr/>
          <a:lstStyle/>
          <a:p>
            <a:r>
              <a:rPr lang="en-US" dirty="0"/>
              <a:t>Vector </a:t>
            </a:r>
            <a:r>
              <a:rPr lang="en-US" b="1" dirty="0"/>
              <a:t>x </a:t>
            </a:r>
            <a:r>
              <a:rPr lang="en-US" dirty="0"/>
              <a:t>-&gt; vertex value array </a:t>
            </a:r>
            <a:r>
              <a:rPr lang="en-US" b="1" dirty="0"/>
              <a:t>v</a:t>
            </a:r>
          </a:p>
          <a:p>
            <a:r>
              <a:rPr lang="en-US" dirty="0"/>
              <a:t>BCD execution:</a:t>
            </a:r>
          </a:p>
          <a:p>
            <a:endParaRPr lang="en-US" dirty="0"/>
          </a:p>
        </p:txBody>
      </p:sp>
      <p:sp>
        <p:nvSpPr>
          <p:cNvPr id="6" name="灯片编号占位符 5">
            <a:extLst>
              <a:ext uri="{FF2B5EF4-FFF2-40B4-BE49-F238E27FC236}">
                <a16:creationId xmlns:a16="http://schemas.microsoft.com/office/drawing/2014/main" id="{F62FC113-89D0-4E72-81A1-4CF83A48EBEA}"/>
              </a:ext>
            </a:extLst>
          </p:cNvPr>
          <p:cNvSpPr>
            <a:spLocks noGrp="1"/>
          </p:cNvSpPr>
          <p:nvPr>
            <p:ph type="sldNum" sz="quarter" idx="12"/>
          </p:nvPr>
        </p:nvSpPr>
        <p:spPr/>
        <p:txBody>
          <a:bodyPr/>
          <a:lstStyle/>
          <a:p>
            <a:fld id="{FFCE77C0-C5FA-4ACA-9362-CF6780A99EC0}" type="slidenum">
              <a:rPr lang="en-US" smtClean="0"/>
              <a:t>15</a:t>
            </a:fld>
            <a:endParaRPr lang="en-US"/>
          </a:p>
        </p:txBody>
      </p:sp>
      <p:sp>
        <p:nvSpPr>
          <p:cNvPr id="15" name="矩形: 圆角 14">
            <a:extLst>
              <a:ext uri="{FF2B5EF4-FFF2-40B4-BE49-F238E27FC236}">
                <a16:creationId xmlns:a16="http://schemas.microsoft.com/office/drawing/2014/main" id="{ED05882C-5021-4844-9841-AED9AFA4D0DA}"/>
              </a:ext>
            </a:extLst>
          </p:cNvPr>
          <p:cNvSpPr/>
          <p:nvPr/>
        </p:nvSpPr>
        <p:spPr>
          <a:xfrm>
            <a:off x="2971800" y="2475122"/>
            <a:ext cx="1362075" cy="62864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Partition Graph</a:t>
            </a:r>
          </a:p>
        </p:txBody>
      </p:sp>
      <p:sp>
        <p:nvSpPr>
          <p:cNvPr id="16" name="矩形: 圆角 15">
            <a:extLst>
              <a:ext uri="{FF2B5EF4-FFF2-40B4-BE49-F238E27FC236}">
                <a16:creationId xmlns:a16="http://schemas.microsoft.com/office/drawing/2014/main" id="{88788EC1-6384-4C30-8641-8D0DB220C660}"/>
              </a:ext>
            </a:extLst>
          </p:cNvPr>
          <p:cNvSpPr/>
          <p:nvPr/>
        </p:nvSpPr>
        <p:spPr>
          <a:xfrm>
            <a:off x="5172076" y="2475121"/>
            <a:ext cx="1362074" cy="62864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Choose Block</a:t>
            </a:r>
          </a:p>
        </p:txBody>
      </p:sp>
      <p:sp>
        <p:nvSpPr>
          <p:cNvPr id="17" name="矩形: 圆角 16">
            <a:extLst>
              <a:ext uri="{FF2B5EF4-FFF2-40B4-BE49-F238E27FC236}">
                <a16:creationId xmlns:a16="http://schemas.microsoft.com/office/drawing/2014/main" id="{BEA68470-E8AE-4E54-96EE-3C8FF1930125}"/>
              </a:ext>
            </a:extLst>
          </p:cNvPr>
          <p:cNvSpPr/>
          <p:nvPr/>
        </p:nvSpPr>
        <p:spPr>
          <a:xfrm>
            <a:off x="7372351" y="2475121"/>
            <a:ext cx="1362074" cy="628649"/>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Update Block</a:t>
            </a:r>
          </a:p>
        </p:txBody>
      </p:sp>
      <p:cxnSp>
        <p:nvCxnSpPr>
          <p:cNvPr id="19" name="直接箭头连接符 18">
            <a:extLst>
              <a:ext uri="{FF2B5EF4-FFF2-40B4-BE49-F238E27FC236}">
                <a16:creationId xmlns:a16="http://schemas.microsoft.com/office/drawing/2014/main" id="{68BFC978-FE71-4571-AB8D-33102B9ED8D0}"/>
              </a:ext>
            </a:extLst>
          </p:cNvPr>
          <p:cNvCxnSpPr>
            <a:stCxn id="15" idx="3"/>
            <a:endCxn id="16" idx="1"/>
          </p:cNvCxnSpPr>
          <p:nvPr/>
        </p:nvCxnSpPr>
        <p:spPr>
          <a:xfrm flipV="1">
            <a:off x="4333875" y="2789446"/>
            <a:ext cx="838201"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C7895ADE-0FC4-45E5-B822-30D879E2166B}"/>
              </a:ext>
            </a:extLst>
          </p:cNvPr>
          <p:cNvCxnSpPr>
            <a:cxnSpLocks/>
            <a:stCxn id="16" idx="3"/>
            <a:endCxn id="17" idx="1"/>
          </p:cNvCxnSpPr>
          <p:nvPr/>
        </p:nvCxnSpPr>
        <p:spPr>
          <a:xfrm>
            <a:off x="6534150" y="2789446"/>
            <a:ext cx="838201"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nvGrpSpPr>
          <p:cNvPr id="41" name="组合 40">
            <a:extLst>
              <a:ext uri="{FF2B5EF4-FFF2-40B4-BE49-F238E27FC236}">
                <a16:creationId xmlns:a16="http://schemas.microsoft.com/office/drawing/2014/main" id="{5C9C975B-FBB9-405D-BA2C-06FF03F6F237}"/>
              </a:ext>
            </a:extLst>
          </p:cNvPr>
          <p:cNvGrpSpPr/>
          <p:nvPr/>
        </p:nvGrpSpPr>
        <p:grpSpPr>
          <a:xfrm>
            <a:off x="4667250" y="2292564"/>
            <a:ext cx="4552950" cy="525460"/>
            <a:chOff x="4133850" y="4694241"/>
            <a:chExt cx="4552950" cy="525460"/>
          </a:xfrm>
        </p:grpSpPr>
        <p:cxnSp>
          <p:nvCxnSpPr>
            <p:cNvPr id="27" name="直接连接符 26">
              <a:extLst>
                <a:ext uri="{FF2B5EF4-FFF2-40B4-BE49-F238E27FC236}">
                  <a16:creationId xmlns:a16="http://schemas.microsoft.com/office/drawing/2014/main" id="{A3356B75-D667-4561-8D72-4EB14AC5B702}"/>
                </a:ext>
              </a:extLst>
            </p:cNvPr>
            <p:cNvCxnSpPr>
              <a:stCxn id="17" idx="3"/>
            </p:cNvCxnSpPr>
            <p:nvPr/>
          </p:nvCxnSpPr>
          <p:spPr>
            <a:xfrm>
              <a:off x="8201025" y="5191123"/>
              <a:ext cx="485775"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11E469B7-6F27-4B80-842C-6C62CE335D5D}"/>
                </a:ext>
              </a:extLst>
            </p:cNvPr>
            <p:cNvCxnSpPr>
              <a:cxnSpLocks/>
            </p:cNvCxnSpPr>
            <p:nvPr/>
          </p:nvCxnSpPr>
          <p:spPr>
            <a:xfrm flipV="1">
              <a:off x="8658221" y="4694241"/>
              <a:ext cx="0" cy="525460"/>
            </a:xfrm>
            <a:prstGeom prst="line">
              <a:avLst/>
            </a:prstGeom>
            <a:ln w="57150"/>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71B02506-9049-4EDB-87E3-7F45CE9E5847}"/>
                </a:ext>
              </a:extLst>
            </p:cNvPr>
            <p:cNvCxnSpPr>
              <a:cxnSpLocks/>
            </p:cNvCxnSpPr>
            <p:nvPr/>
          </p:nvCxnSpPr>
          <p:spPr>
            <a:xfrm>
              <a:off x="4133850" y="4694241"/>
              <a:ext cx="4552949" cy="1"/>
            </a:xfrm>
            <a:prstGeom prst="line">
              <a:avLst/>
            </a:prstGeom>
            <a:ln w="57150"/>
          </p:spPr>
          <p:style>
            <a:lnRef idx="1">
              <a:schemeClr val="dk1"/>
            </a:lnRef>
            <a:fillRef idx="0">
              <a:schemeClr val="dk1"/>
            </a:fillRef>
            <a:effectRef idx="0">
              <a:schemeClr val="dk1"/>
            </a:effectRef>
            <a:fontRef idx="minor">
              <a:schemeClr val="tx1"/>
            </a:fontRef>
          </p:style>
        </p:cxnSp>
        <p:cxnSp>
          <p:nvCxnSpPr>
            <p:cNvPr id="35" name="直接连接符 34">
              <a:extLst>
                <a:ext uri="{FF2B5EF4-FFF2-40B4-BE49-F238E27FC236}">
                  <a16:creationId xmlns:a16="http://schemas.microsoft.com/office/drawing/2014/main" id="{0B2D1D62-1BD7-415C-9CE4-E7EEDE007B4D}"/>
                </a:ext>
              </a:extLst>
            </p:cNvPr>
            <p:cNvCxnSpPr>
              <a:cxnSpLocks/>
            </p:cNvCxnSpPr>
            <p:nvPr/>
          </p:nvCxnSpPr>
          <p:spPr>
            <a:xfrm flipV="1">
              <a:off x="4162421" y="4694241"/>
              <a:ext cx="0" cy="522288"/>
            </a:xfrm>
            <a:prstGeom prst="line">
              <a:avLst/>
            </a:prstGeom>
            <a:ln w="57150"/>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id="{E5D1C963-DA4A-41BF-96D4-7230FDF8D7EF}"/>
                </a:ext>
              </a:extLst>
            </p:cNvPr>
            <p:cNvCxnSpPr>
              <a:cxnSpLocks/>
            </p:cNvCxnSpPr>
            <p:nvPr/>
          </p:nvCxnSpPr>
          <p:spPr>
            <a:xfrm flipH="1">
              <a:off x="6229351" y="4694241"/>
              <a:ext cx="247649"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sp>
        <p:nvSpPr>
          <p:cNvPr id="43" name="文本框 42">
            <a:extLst>
              <a:ext uri="{FF2B5EF4-FFF2-40B4-BE49-F238E27FC236}">
                <a16:creationId xmlns:a16="http://schemas.microsoft.com/office/drawing/2014/main" id="{F131BBCC-E76B-4D38-AF99-2A311393BECF}"/>
              </a:ext>
            </a:extLst>
          </p:cNvPr>
          <p:cNvSpPr txBox="1"/>
          <p:nvPr/>
        </p:nvSpPr>
        <p:spPr>
          <a:xfrm>
            <a:off x="5686717" y="1849949"/>
            <a:ext cx="2514406" cy="461665"/>
          </a:xfrm>
          <a:prstGeom prst="rect">
            <a:avLst/>
          </a:prstGeom>
          <a:noFill/>
        </p:spPr>
        <p:txBody>
          <a:bodyPr wrap="none" rtlCol="0">
            <a:spAutoFit/>
          </a:bodyPr>
          <a:lstStyle/>
          <a:p>
            <a:r>
              <a:rPr lang="en-US" sz="2400" b="1" dirty="0"/>
              <a:t>Until Convergence</a:t>
            </a:r>
          </a:p>
        </p:txBody>
      </p:sp>
      <p:grpSp>
        <p:nvGrpSpPr>
          <p:cNvPr id="11" name="组合 10">
            <a:extLst>
              <a:ext uri="{FF2B5EF4-FFF2-40B4-BE49-F238E27FC236}">
                <a16:creationId xmlns:a16="http://schemas.microsoft.com/office/drawing/2014/main" id="{F156F86F-49FC-4E29-A9D8-215B0D09080E}"/>
              </a:ext>
            </a:extLst>
          </p:cNvPr>
          <p:cNvGrpSpPr/>
          <p:nvPr/>
        </p:nvGrpSpPr>
        <p:grpSpPr>
          <a:xfrm>
            <a:off x="2522616" y="3892537"/>
            <a:ext cx="792742" cy="2138988"/>
            <a:chOff x="2522616" y="3892537"/>
            <a:chExt cx="792742" cy="2138988"/>
          </a:xfrm>
        </p:grpSpPr>
        <p:grpSp>
          <p:nvGrpSpPr>
            <p:cNvPr id="10" name="组合 9">
              <a:extLst>
                <a:ext uri="{FF2B5EF4-FFF2-40B4-BE49-F238E27FC236}">
                  <a16:creationId xmlns:a16="http://schemas.microsoft.com/office/drawing/2014/main" id="{0E7253E5-D34A-4EB1-8CAB-6F36BAB49482}"/>
                </a:ext>
              </a:extLst>
            </p:cNvPr>
            <p:cNvGrpSpPr/>
            <p:nvPr/>
          </p:nvGrpSpPr>
          <p:grpSpPr>
            <a:xfrm>
              <a:off x="2522616" y="3892537"/>
              <a:ext cx="792742" cy="346637"/>
              <a:chOff x="2522616" y="3892537"/>
              <a:chExt cx="792742" cy="346637"/>
            </a:xfrm>
          </p:grpSpPr>
          <p:sp>
            <p:nvSpPr>
              <p:cNvPr id="25" name="矩形 24">
                <a:extLst>
                  <a:ext uri="{FF2B5EF4-FFF2-40B4-BE49-F238E27FC236}">
                    <a16:creationId xmlns:a16="http://schemas.microsoft.com/office/drawing/2014/main" id="{CA93751C-7760-4184-BA69-213A30134EC1}"/>
                  </a:ext>
                </a:extLst>
              </p:cNvPr>
              <p:cNvSpPr/>
              <p:nvPr/>
            </p:nvSpPr>
            <p:spPr>
              <a:xfrm>
                <a:off x="3141277" y="3892537"/>
                <a:ext cx="174081" cy="346637"/>
              </a:xfrm>
              <a:prstGeom prst="rect">
                <a:avLst/>
              </a:prstGeom>
              <a:solidFill>
                <a:schemeClr val="bg1">
                  <a:lumMod val="65000"/>
                </a:schemeClr>
              </a:solidFill>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9" name="矩形 28">
                <a:extLst>
                  <a:ext uri="{FF2B5EF4-FFF2-40B4-BE49-F238E27FC236}">
                    <a16:creationId xmlns:a16="http://schemas.microsoft.com/office/drawing/2014/main" id="{DF908823-94FA-4282-91BC-6C8BCA668AD0}"/>
                  </a:ext>
                </a:extLst>
              </p:cNvPr>
              <p:cNvSpPr/>
              <p:nvPr/>
            </p:nvSpPr>
            <p:spPr>
              <a:xfrm>
                <a:off x="2986612" y="3892537"/>
                <a:ext cx="174081" cy="346637"/>
              </a:xfrm>
              <a:prstGeom prst="rect">
                <a:avLst/>
              </a:prstGeom>
              <a:solidFill>
                <a:schemeClr val="bg1">
                  <a:lumMod val="65000"/>
                </a:schemeClr>
              </a:solidFill>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0" name="矩形 29">
                <a:extLst>
                  <a:ext uri="{FF2B5EF4-FFF2-40B4-BE49-F238E27FC236}">
                    <a16:creationId xmlns:a16="http://schemas.microsoft.com/office/drawing/2014/main" id="{7D96D200-546C-4C64-A075-6D27ADFF9AA3}"/>
                  </a:ext>
                </a:extLst>
              </p:cNvPr>
              <p:cNvSpPr/>
              <p:nvPr/>
            </p:nvSpPr>
            <p:spPr>
              <a:xfrm>
                <a:off x="2831946" y="3892537"/>
                <a:ext cx="174081" cy="346637"/>
              </a:xfrm>
              <a:prstGeom prst="rect">
                <a:avLst/>
              </a:prstGeom>
              <a:solidFill>
                <a:schemeClr val="bg1">
                  <a:lumMod val="65000"/>
                </a:schemeClr>
              </a:solidFill>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5" name="矩形 44">
                <a:extLst>
                  <a:ext uri="{FF2B5EF4-FFF2-40B4-BE49-F238E27FC236}">
                    <a16:creationId xmlns:a16="http://schemas.microsoft.com/office/drawing/2014/main" id="{A6376726-66F4-4AB2-9F8C-08E79AD2C0F4}"/>
                  </a:ext>
                </a:extLst>
              </p:cNvPr>
              <p:cNvSpPr/>
              <p:nvPr/>
            </p:nvSpPr>
            <p:spPr>
              <a:xfrm>
                <a:off x="2677281" y="3892537"/>
                <a:ext cx="174081" cy="346637"/>
              </a:xfrm>
              <a:prstGeom prst="rect">
                <a:avLst/>
              </a:prstGeom>
              <a:solidFill>
                <a:schemeClr val="bg1">
                  <a:lumMod val="65000"/>
                </a:schemeClr>
              </a:solidFill>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6" name="矩形 45">
                <a:extLst>
                  <a:ext uri="{FF2B5EF4-FFF2-40B4-BE49-F238E27FC236}">
                    <a16:creationId xmlns:a16="http://schemas.microsoft.com/office/drawing/2014/main" id="{B8722763-C5FC-42BB-8383-F6F68271BAFE}"/>
                  </a:ext>
                </a:extLst>
              </p:cNvPr>
              <p:cNvSpPr/>
              <p:nvPr/>
            </p:nvSpPr>
            <p:spPr>
              <a:xfrm>
                <a:off x="2522616" y="3892537"/>
                <a:ext cx="174081" cy="346637"/>
              </a:xfrm>
              <a:prstGeom prst="rect">
                <a:avLst/>
              </a:prstGeom>
              <a:solidFill>
                <a:schemeClr val="bg1">
                  <a:lumMod val="65000"/>
                </a:schemeClr>
              </a:solidFill>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grpSp>
        <p:sp>
          <p:nvSpPr>
            <p:cNvPr id="49" name="矩形 48">
              <a:extLst>
                <a:ext uri="{FF2B5EF4-FFF2-40B4-BE49-F238E27FC236}">
                  <a16:creationId xmlns:a16="http://schemas.microsoft.com/office/drawing/2014/main" id="{D038AE67-9315-480E-AF56-134E1634A547}"/>
                </a:ext>
              </a:extLst>
            </p:cNvPr>
            <p:cNvSpPr/>
            <p:nvPr/>
          </p:nvSpPr>
          <p:spPr>
            <a:xfrm>
              <a:off x="2523095" y="4495904"/>
              <a:ext cx="773326" cy="1535621"/>
            </a:xfrm>
            <a:prstGeom prst="rect">
              <a:avLst/>
            </a:prstGeom>
            <a:solidFill>
              <a:schemeClr val="bg1">
                <a:lumMod val="6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cxnSp>
        <p:nvCxnSpPr>
          <p:cNvPr id="52" name="直接连接符 51">
            <a:extLst>
              <a:ext uri="{FF2B5EF4-FFF2-40B4-BE49-F238E27FC236}">
                <a16:creationId xmlns:a16="http://schemas.microsoft.com/office/drawing/2014/main" id="{352455D6-597F-4076-8131-5BD376B06F59}"/>
              </a:ext>
            </a:extLst>
          </p:cNvPr>
          <p:cNvCxnSpPr>
            <a:cxnSpLocks/>
          </p:cNvCxnSpPr>
          <p:nvPr/>
        </p:nvCxnSpPr>
        <p:spPr>
          <a:xfrm flipV="1">
            <a:off x="3160693" y="3618323"/>
            <a:ext cx="0" cy="2524251"/>
          </a:xfrm>
          <a:prstGeom prst="line">
            <a:avLst/>
          </a:prstGeom>
          <a:ln w="38100">
            <a:prstDash val="dash"/>
          </a:ln>
        </p:spPr>
        <p:style>
          <a:lnRef idx="1">
            <a:schemeClr val="dk1"/>
          </a:lnRef>
          <a:fillRef idx="0">
            <a:schemeClr val="dk1"/>
          </a:fillRef>
          <a:effectRef idx="0">
            <a:schemeClr val="dk1"/>
          </a:effectRef>
          <a:fontRef idx="minor">
            <a:schemeClr val="tx1"/>
          </a:fontRef>
        </p:style>
      </p:cxnSp>
      <p:grpSp>
        <p:nvGrpSpPr>
          <p:cNvPr id="9" name="组合 8">
            <a:extLst>
              <a:ext uri="{FF2B5EF4-FFF2-40B4-BE49-F238E27FC236}">
                <a16:creationId xmlns:a16="http://schemas.microsoft.com/office/drawing/2014/main" id="{D223DF7A-E32E-446B-920E-3393F35F277A}"/>
              </a:ext>
            </a:extLst>
          </p:cNvPr>
          <p:cNvGrpSpPr/>
          <p:nvPr/>
        </p:nvGrpSpPr>
        <p:grpSpPr>
          <a:xfrm>
            <a:off x="3295942" y="3892537"/>
            <a:ext cx="792742" cy="2138987"/>
            <a:chOff x="3295942" y="3892537"/>
            <a:chExt cx="792742" cy="2138987"/>
          </a:xfrm>
        </p:grpSpPr>
        <p:grpSp>
          <p:nvGrpSpPr>
            <p:cNvPr id="5" name="组合 4">
              <a:extLst>
                <a:ext uri="{FF2B5EF4-FFF2-40B4-BE49-F238E27FC236}">
                  <a16:creationId xmlns:a16="http://schemas.microsoft.com/office/drawing/2014/main" id="{FDD6C433-A0E7-4F2B-96BB-8EFB8B2B1884}"/>
                </a:ext>
              </a:extLst>
            </p:cNvPr>
            <p:cNvGrpSpPr/>
            <p:nvPr/>
          </p:nvGrpSpPr>
          <p:grpSpPr>
            <a:xfrm>
              <a:off x="3295942" y="3892537"/>
              <a:ext cx="792742" cy="346637"/>
              <a:chOff x="2963435" y="3892537"/>
              <a:chExt cx="792742" cy="346637"/>
            </a:xfrm>
          </p:grpSpPr>
          <p:sp>
            <p:nvSpPr>
              <p:cNvPr id="26" name="矩形 25">
                <a:extLst>
                  <a:ext uri="{FF2B5EF4-FFF2-40B4-BE49-F238E27FC236}">
                    <a16:creationId xmlns:a16="http://schemas.microsoft.com/office/drawing/2014/main" id="{32A15CE3-B29A-464C-B0F8-B0D213167966}"/>
                  </a:ext>
                </a:extLst>
              </p:cNvPr>
              <p:cNvSpPr/>
              <p:nvPr/>
            </p:nvSpPr>
            <p:spPr>
              <a:xfrm>
                <a:off x="2963435" y="3892537"/>
                <a:ext cx="174081" cy="346637"/>
              </a:xfrm>
              <a:prstGeom prst="rect">
                <a:avLst/>
              </a:prstGeom>
              <a:solidFill>
                <a:schemeClr val="bg1">
                  <a:lumMod val="65000"/>
                </a:schemeClr>
              </a:solidFill>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1" name="矩形 30">
                <a:extLst>
                  <a:ext uri="{FF2B5EF4-FFF2-40B4-BE49-F238E27FC236}">
                    <a16:creationId xmlns:a16="http://schemas.microsoft.com/office/drawing/2014/main" id="{DEEE04ED-AEB1-47C4-9A63-600272F99E6E}"/>
                  </a:ext>
                </a:extLst>
              </p:cNvPr>
              <p:cNvSpPr/>
              <p:nvPr/>
            </p:nvSpPr>
            <p:spPr>
              <a:xfrm>
                <a:off x="3427431" y="3892537"/>
                <a:ext cx="174081" cy="346637"/>
              </a:xfrm>
              <a:prstGeom prst="rect">
                <a:avLst/>
              </a:prstGeom>
              <a:solidFill>
                <a:schemeClr val="bg1">
                  <a:lumMod val="65000"/>
                </a:schemeClr>
              </a:solidFill>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3" name="矩形 32">
                <a:extLst>
                  <a:ext uri="{FF2B5EF4-FFF2-40B4-BE49-F238E27FC236}">
                    <a16:creationId xmlns:a16="http://schemas.microsoft.com/office/drawing/2014/main" id="{8CFC622A-0303-4167-8C04-F1E13B79DD8E}"/>
                  </a:ext>
                </a:extLst>
              </p:cNvPr>
              <p:cNvSpPr/>
              <p:nvPr/>
            </p:nvSpPr>
            <p:spPr>
              <a:xfrm>
                <a:off x="3582096" y="3892537"/>
                <a:ext cx="174081" cy="346637"/>
              </a:xfrm>
              <a:prstGeom prst="rect">
                <a:avLst/>
              </a:prstGeom>
              <a:solidFill>
                <a:schemeClr val="bg1">
                  <a:lumMod val="65000"/>
                </a:schemeClr>
              </a:solidFill>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4" name="矩形 33">
                <a:extLst>
                  <a:ext uri="{FF2B5EF4-FFF2-40B4-BE49-F238E27FC236}">
                    <a16:creationId xmlns:a16="http://schemas.microsoft.com/office/drawing/2014/main" id="{1A6B4F29-061D-47C8-B23B-427399B0085A}"/>
                  </a:ext>
                </a:extLst>
              </p:cNvPr>
              <p:cNvSpPr/>
              <p:nvPr/>
            </p:nvSpPr>
            <p:spPr>
              <a:xfrm>
                <a:off x="3272766" y="3892537"/>
                <a:ext cx="174081" cy="346637"/>
              </a:xfrm>
              <a:prstGeom prst="rect">
                <a:avLst/>
              </a:prstGeom>
              <a:solidFill>
                <a:schemeClr val="bg1">
                  <a:lumMod val="65000"/>
                </a:schemeClr>
              </a:solidFill>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0A1EEC2F-4894-4C78-AEBC-31CD91654BDD}"/>
                  </a:ext>
                </a:extLst>
              </p:cNvPr>
              <p:cNvSpPr/>
              <p:nvPr/>
            </p:nvSpPr>
            <p:spPr>
              <a:xfrm>
                <a:off x="3118100" y="3892537"/>
                <a:ext cx="174081" cy="346637"/>
              </a:xfrm>
              <a:prstGeom prst="rect">
                <a:avLst/>
              </a:prstGeom>
              <a:solidFill>
                <a:schemeClr val="bg1">
                  <a:lumMod val="65000"/>
                </a:schemeClr>
              </a:solidFill>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grpSp>
        <p:sp>
          <p:nvSpPr>
            <p:cNvPr id="56" name="矩形 55">
              <a:extLst>
                <a:ext uri="{FF2B5EF4-FFF2-40B4-BE49-F238E27FC236}">
                  <a16:creationId xmlns:a16="http://schemas.microsoft.com/office/drawing/2014/main" id="{57034181-3989-4204-8A94-B765593F6C61}"/>
                </a:ext>
              </a:extLst>
            </p:cNvPr>
            <p:cNvSpPr/>
            <p:nvPr/>
          </p:nvSpPr>
          <p:spPr>
            <a:xfrm>
              <a:off x="3295942" y="4495903"/>
              <a:ext cx="773326" cy="1535621"/>
            </a:xfrm>
            <a:prstGeom prst="rect">
              <a:avLst/>
            </a:prstGeom>
            <a:solidFill>
              <a:schemeClr val="bg1">
                <a:lumMod val="6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grpSp>
      <p:grpSp>
        <p:nvGrpSpPr>
          <p:cNvPr id="12" name="组合 11">
            <a:extLst>
              <a:ext uri="{FF2B5EF4-FFF2-40B4-BE49-F238E27FC236}">
                <a16:creationId xmlns:a16="http://schemas.microsoft.com/office/drawing/2014/main" id="{9714F38B-45CA-4F27-88EF-4D4220D85298}"/>
              </a:ext>
            </a:extLst>
          </p:cNvPr>
          <p:cNvGrpSpPr/>
          <p:nvPr/>
        </p:nvGrpSpPr>
        <p:grpSpPr>
          <a:xfrm>
            <a:off x="4066625" y="3892537"/>
            <a:ext cx="794391" cy="2138987"/>
            <a:chOff x="4066625" y="3892537"/>
            <a:chExt cx="794391" cy="2138987"/>
          </a:xfrm>
        </p:grpSpPr>
        <p:grpSp>
          <p:nvGrpSpPr>
            <p:cNvPr id="4" name="组合 3">
              <a:extLst>
                <a:ext uri="{FF2B5EF4-FFF2-40B4-BE49-F238E27FC236}">
                  <a16:creationId xmlns:a16="http://schemas.microsoft.com/office/drawing/2014/main" id="{34F4C1D7-F8D4-4B73-A86C-6368C84033B6}"/>
                </a:ext>
              </a:extLst>
            </p:cNvPr>
            <p:cNvGrpSpPr/>
            <p:nvPr/>
          </p:nvGrpSpPr>
          <p:grpSpPr>
            <a:xfrm>
              <a:off x="4068274" y="3892537"/>
              <a:ext cx="792742" cy="346637"/>
              <a:chOff x="3735767" y="3892537"/>
              <a:chExt cx="792742" cy="346637"/>
            </a:xfrm>
          </p:grpSpPr>
          <p:sp>
            <p:nvSpPr>
              <p:cNvPr id="37" name="矩形 36">
                <a:extLst>
                  <a:ext uri="{FF2B5EF4-FFF2-40B4-BE49-F238E27FC236}">
                    <a16:creationId xmlns:a16="http://schemas.microsoft.com/office/drawing/2014/main" id="{92EAE89A-1C15-4F93-914F-3FBB95EB64D8}"/>
                  </a:ext>
                </a:extLst>
              </p:cNvPr>
              <p:cNvSpPr/>
              <p:nvPr/>
            </p:nvSpPr>
            <p:spPr>
              <a:xfrm>
                <a:off x="4045098" y="3892537"/>
                <a:ext cx="174081" cy="346637"/>
              </a:xfrm>
              <a:prstGeom prst="rect">
                <a:avLst/>
              </a:prstGeom>
              <a:solidFill>
                <a:schemeClr val="bg1">
                  <a:lumMod val="65000"/>
                </a:schemeClr>
              </a:solidFill>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9" name="矩形 38">
                <a:extLst>
                  <a:ext uri="{FF2B5EF4-FFF2-40B4-BE49-F238E27FC236}">
                    <a16:creationId xmlns:a16="http://schemas.microsoft.com/office/drawing/2014/main" id="{0857F217-603C-477C-9A2D-B21EF7D7DE09}"/>
                  </a:ext>
                </a:extLst>
              </p:cNvPr>
              <p:cNvSpPr/>
              <p:nvPr/>
            </p:nvSpPr>
            <p:spPr>
              <a:xfrm>
                <a:off x="4199763" y="3892537"/>
                <a:ext cx="174081" cy="346637"/>
              </a:xfrm>
              <a:prstGeom prst="rect">
                <a:avLst/>
              </a:prstGeom>
              <a:solidFill>
                <a:schemeClr val="bg1">
                  <a:lumMod val="65000"/>
                </a:schemeClr>
              </a:solidFill>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0" name="矩形 39">
                <a:extLst>
                  <a:ext uri="{FF2B5EF4-FFF2-40B4-BE49-F238E27FC236}">
                    <a16:creationId xmlns:a16="http://schemas.microsoft.com/office/drawing/2014/main" id="{A604B2A2-F019-4A9C-AFF3-1419DBDBE593}"/>
                  </a:ext>
                </a:extLst>
              </p:cNvPr>
              <p:cNvSpPr/>
              <p:nvPr/>
            </p:nvSpPr>
            <p:spPr>
              <a:xfrm>
                <a:off x="3890433" y="3892537"/>
                <a:ext cx="174081" cy="346637"/>
              </a:xfrm>
              <a:prstGeom prst="rect">
                <a:avLst/>
              </a:prstGeom>
              <a:solidFill>
                <a:schemeClr val="bg1">
                  <a:lumMod val="65000"/>
                </a:schemeClr>
              </a:solidFill>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4" name="矩形 43">
                <a:extLst>
                  <a:ext uri="{FF2B5EF4-FFF2-40B4-BE49-F238E27FC236}">
                    <a16:creationId xmlns:a16="http://schemas.microsoft.com/office/drawing/2014/main" id="{1D12167F-89BC-44D6-BD10-5A2D53843095}"/>
                  </a:ext>
                </a:extLst>
              </p:cNvPr>
              <p:cNvSpPr/>
              <p:nvPr/>
            </p:nvSpPr>
            <p:spPr>
              <a:xfrm>
                <a:off x="3735767" y="3892537"/>
                <a:ext cx="174081" cy="346637"/>
              </a:xfrm>
              <a:prstGeom prst="rect">
                <a:avLst/>
              </a:prstGeom>
              <a:solidFill>
                <a:schemeClr val="bg1">
                  <a:lumMod val="65000"/>
                </a:schemeClr>
              </a:solidFill>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8" name="矩形 47">
                <a:extLst>
                  <a:ext uri="{FF2B5EF4-FFF2-40B4-BE49-F238E27FC236}">
                    <a16:creationId xmlns:a16="http://schemas.microsoft.com/office/drawing/2014/main" id="{3F6300E9-46E9-4C91-B74A-A6B3AA911EEB}"/>
                  </a:ext>
                </a:extLst>
              </p:cNvPr>
              <p:cNvSpPr/>
              <p:nvPr/>
            </p:nvSpPr>
            <p:spPr>
              <a:xfrm>
                <a:off x="4354428" y="3892537"/>
                <a:ext cx="174081" cy="346637"/>
              </a:xfrm>
              <a:prstGeom prst="rect">
                <a:avLst/>
              </a:prstGeom>
              <a:solidFill>
                <a:schemeClr val="bg1">
                  <a:lumMod val="65000"/>
                </a:schemeClr>
              </a:solidFill>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grpSp>
        <p:sp>
          <p:nvSpPr>
            <p:cNvPr id="57" name="矩形 56">
              <a:extLst>
                <a:ext uri="{FF2B5EF4-FFF2-40B4-BE49-F238E27FC236}">
                  <a16:creationId xmlns:a16="http://schemas.microsoft.com/office/drawing/2014/main" id="{36443118-4892-4CBA-A6D9-149DAA4AB9F2}"/>
                </a:ext>
              </a:extLst>
            </p:cNvPr>
            <p:cNvSpPr/>
            <p:nvPr/>
          </p:nvSpPr>
          <p:spPr>
            <a:xfrm>
              <a:off x="4066625" y="4495903"/>
              <a:ext cx="773326" cy="1535621"/>
            </a:xfrm>
            <a:prstGeom prst="rect">
              <a:avLst/>
            </a:prstGeom>
            <a:solidFill>
              <a:schemeClr val="bg1">
                <a:lumMod val="6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13" name="组合 12">
            <a:extLst>
              <a:ext uri="{FF2B5EF4-FFF2-40B4-BE49-F238E27FC236}">
                <a16:creationId xmlns:a16="http://schemas.microsoft.com/office/drawing/2014/main" id="{C8FEDC3A-6095-4A56-8E41-92880F507C8B}"/>
              </a:ext>
            </a:extLst>
          </p:cNvPr>
          <p:cNvGrpSpPr/>
          <p:nvPr/>
        </p:nvGrpSpPr>
        <p:grpSpPr>
          <a:xfrm>
            <a:off x="-57128" y="3845546"/>
            <a:ext cx="4644298" cy="2804636"/>
            <a:chOff x="-57128" y="3845546"/>
            <a:chExt cx="4644298" cy="2804636"/>
          </a:xfrm>
        </p:grpSpPr>
        <p:sp>
          <p:nvSpPr>
            <p:cNvPr id="23" name="文本框 22">
              <a:extLst>
                <a:ext uri="{FF2B5EF4-FFF2-40B4-BE49-F238E27FC236}">
                  <a16:creationId xmlns:a16="http://schemas.microsoft.com/office/drawing/2014/main" id="{7EA7D294-4AD9-4972-9E21-4E004D470346}"/>
                </a:ext>
              </a:extLst>
            </p:cNvPr>
            <p:cNvSpPr txBox="1"/>
            <p:nvPr/>
          </p:nvSpPr>
          <p:spPr>
            <a:xfrm>
              <a:off x="92315" y="3845546"/>
              <a:ext cx="1868666" cy="371390"/>
            </a:xfrm>
            <a:prstGeom prst="rect">
              <a:avLst/>
            </a:prstGeom>
            <a:noFill/>
          </p:spPr>
          <p:txBody>
            <a:bodyPr wrap="none" rtlCol="0">
              <a:noAutofit/>
            </a:bodyPr>
            <a:lstStyle/>
            <a:p>
              <a:pPr algn="ctr"/>
              <a:r>
                <a:rPr lang="en-US" sz="2400" b="1" dirty="0"/>
                <a:t>Vertex values</a:t>
              </a:r>
            </a:p>
          </p:txBody>
        </p:sp>
        <p:sp>
          <p:nvSpPr>
            <p:cNvPr id="24" name="文本框 23">
              <a:extLst>
                <a:ext uri="{FF2B5EF4-FFF2-40B4-BE49-F238E27FC236}">
                  <a16:creationId xmlns:a16="http://schemas.microsoft.com/office/drawing/2014/main" id="{60029B4C-FBCB-494C-8F82-FE181ACB2B79}"/>
                </a:ext>
              </a:extLst>
            </p:cNvPr>
            <p:cNvSpPr txBox="1"/>
            <p:nvPr/>
          </p:nvSpPr>
          <p:spPr>
            <a:xfrm>
              <a:off x="-57128" y="4815353"/>
              <a:ext cx="2018110" cy="766295"/>
            </a:xfrm>
            <a:prstGeom prst="rect">
              <a:avLst/>
            </a:prstGeom>
            <a:noFill/>
          </p:spPr>
          <p:txBody>
            <a:bodyPr wrap="none" rtlCol="0">
              <a:noAutofit/>
            </a:bodyPr>
            <a:lstStyle/>
            <a:p>
              <a:pPr algn="ctr"/>
              <a:r>
                <a:rPr lang="en-US" sz="2400" b="1" dirty="0"/>
                <a:t>Adjacency</a:t>
              </a:r>
            </a:p>
            <a:p>
              <a:pPr algn="ctr"/>
              <a:r>
                <a:rPr lang="en-US" sz="2400" b="1" dirty="0"/>
                <a:t>matrix</a:t>
              </a:r>
            </a:p>
          </p:txBody>
        </p:sp>
        <p:sp>
          <p:nvSpPr>
            <p:cNvPr id="58" name="文本框 57">
              <a:extLst>
                <a:ext uri="{FF2B5EF4-FFF2-40B4-BE49-F238E27FC236}">
                  <a16:creationId xmlns:a16="http://schemas.microsoft.com/office/drawing/2014/main" id="{281D4DF5-5618-4CF0-8419-3894FE28B9FD}"/>
                </a:ext>
              </a:extLst>
            </p:cNvPr>
            <p:cNvSpPr txBox="1"/>
            <p:nvPr/>
          </p:nvSpPr>
          <p:spPr>
            <a:xfrm>
              <a:off x="2718504" y="6089256"/>
              <a:ext cx="1868666" cy="560926"/>
            </a:xfrm>
            <a:prstGeom prst="rect">
              <a:avLst/>
            </a:prstGeom>
            <a:noFill/>
          </p:spPr>
          <p:txBody>
            <a:bodyPr wrap="none" rtlCol="0">
              <a:noAutofit/>
            </a:bodyPr>
            <a:lstStyle/>
            <a:p>
              <a:pPr algn="ctr"/>
              <a:r>
                <a:rPr lang="en-US" sz="3200" b="1" dirty="0"/>
                <a:t>Graph</a:t>
              </a:r>
            </a:p>
          </p:txBody>
        </p:sp>
      </p:grpSp>
      <p:grpSp>
        <p:nvGrpSpPr>
          <p:cNvPr id="8" name="组合 7">
            <a:extLst>
              <a:ext uri="{FF2B5EF4-FFF2-40B4-BE49-F238E27FC236}">
                <a16:creationId xmlns:a16="http://schemas.microsoft.com/office/drawing/2014/main" id="{DF3FF042-2E9F-4A08-904C-A780B0D76B2C}"/>
              </a:ext>
            </a:extLst>
          </p:cNvPr>
          <p:cNvGrpSpPr/>
          <p:nvPr/>
        </p:nvGrpSpPr>
        <p:grpSpPr>
          <a:xfrm>
            <a:off x="7736451" y="3549264"/>
            <a:ext cx="2910340" cy="2609727"/>
            <a:chOff x="7359074" y="3541643"/>
            <a:chExt cx="3722249" cy="2609727"/>
          </a:xfrm>
        </p:grpSpPr>
        <p:sp>
          <p:nvSpPr>
            <p:cNvPr id="7" name="矩形 6">
              <a:extLst>
                <a:ext uri="{FF2B5EF4-FFF2-40B4-BE49-F238E27FC236}">
                  <a16:creationId xmlns:a16="http://schemas.microsoft.com/office/drawing/2014/main" id="{76861C54-FCC5-4AA0-BE9F-5FCCD34E82E2}"/>
                </a:ext>
              </a:extLst>
            </p:cNvPr>
            <p:cNvSpPr/>
            <p:nvPr/>
          </p:nvSpPr>
          <p:spPr>
            <a:xfrm>
              <a:off x="7359074" y="3541643"/>
              <a:ext cx="3722249" cy="26097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文本框 58">
              <a:extLst>
                <a:ext uri="{FF2B5EF4-FFF2-40B4-BE49-F238E27FC236}">
                  <a16:creationId xmlns:a16="http://schemas.microsoft.com/office/drawing/2014/main" id="{29C98F25-497D-4490-888A-F29C25D7C6FE}"/>
                </a:ext>
              </a:extLst>
            </p:cNvPr>
            <p:cNvSpPr txBox="1"/>
            <p:nvPr/>
          </p:nvSpPr>
          <p:spPr>
            <a:xfrm>
              <a:off x="8285865" y="5581648"/>
              <a:ext cx="1868666" cy="560926"/>
            </a:xfrm>
            <a:prstGeom prst="rect">
              <a:avLst/>
            </a:prstGeom>
            <a:noFill/>
          </p:spPr>
          <p:txBody>
            <a:bodyPr wrap="none" rtlCol="0">
              <a:noAutofit/>
            </a:bodyPr>
            <a:lstStyle/>
            <a:p>
              <a:pPr algn="ctr"/>
              <a:r>
                <a:rPr lang="en-US" sz="3200" b="1" dirty="0"/>
                <a:t>Processor</a:t>
              </a:r>
            </a:p>
          </p:txBody>
        </p:sp>
      </p:grpSp>
      <p:cxnSp>
        <p:nvCxnSpPr>
          <p:cNvPr id="60" name="直接连接符 59">
            <a:extLst>
              <a:ext uri="{FF2B5EF4-FFF2-40B4-BE49-F238E27FC236}">
                <a16:creationId xmlns:a16="http://schemas.microsoft.com/office/drawing/2014/main" id="{F40DE6EC-E70B-43F0-BD22-8354F8489F65}"/>
              </a:ext>
            </a:extLst>
          </p:cNvPr>
          <p:cNvCxnSpPr>
            <a:cxnSpLocks/>
          </p:cNvCxnSpPr>
          <p:nvPr/>
        </p:nvCxnSpPr>
        <p:spPr>
          <a:xfrm flipV="1">
            <a:off x="4243815" y="3634740"/>
            <a:ext cx="0" cy="2524251"/>
          </a:xfrm>
          <a:prstGeom prst="line">
            <a:avLst/>
          </a:prstGeom>
          <a:ln w="38100">
            <a:prstDash val="dash"/>
          </a:ln>
        </p:spPr>
        <p:style>
          <a:lnRef idx="1">
            <a:schemeClr val="dk1"/>
          </a:lnRef>
          <a:fillRef idx="0">
            <a:schemeClr val="dk1"/>
          </a:fillRef>
          <a:effectRef idx="0">
            <a:schemeClr val="dk1"/>
          </a:effectRef>
          <a:fontRef idx="minor">
            <a:schemeClr val="tx1"/>
          </a:fontRef>
        </p:style>
      </p:cxnSp>
      <p:grpSp>
        <p:nvGrpSpPr>
          <p:cNvPr id="62" name="组合 61">
            <a:extLst>
              <a:ext uri="{FF2B5EF4-FFF2-40B4-BE49-F238E27FC236}">
                <a16:creationId xmlns:a16="http://schemas.microsoft.com/office/drawing/2014/main" id="{A761FAD4-69AB-4B83-B8CE-4EC98F2CE57A}"/>
              </a:ext>
            </a:extLst>
          </p:cNvPr>
          <p:cNvGrpSpPr/>
          <p:nvPr/>
        </p:nvGrpSpPr>
        <p:grpSpPr>
          <a:xfrm>
            <a:off x="3295942" y="3892537"/>
            <a:ext cx="792742" cy="346637"/>
            <a:chOff x="2963435" y="3892537"/>
            <a:chExt cx="792742" cy="346637"/>
          </a:xfrm>
        </p:grpSpPr>
        <p:sp>
          <p:nvSpPr>
            <p:cNvPr id="64" name="矩形 63">
              <a:extLst>
                <a:ext uri="{FF2B5EF4-FFF2-40B4-BE49-F238E27FC236}">
                  <a16:creationId xmlns:a16="http://schemas.microsoft.com/office/drawing/2014/main" id="{5E6ACF8F-BD88-4CEC-8BCB-8C73FAFFFED9}"/>
                </a:ext>
              </a:extLst>
            </p:cNvPr>
            <p:cNvSpPr/>
            <p:nvPr/>
          </p:nvSpPr>
          <p:spPr>
            <a:xfrm>
              <a:off x="2963435" y="3892537"/>
              <a:ext cx="174081" cy="346637"/>
            </a:xfrm>
            <a:prstGeom prst="rect">
              <a:avLst/>
            </a:prstGeom>
            <a:solidFill>
              <a:schemeClr val="bg1">
                <a:lumMod val="65000"/>
              </a:schemeClr>
            </a:solidFill>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5" name="矩形 64">
              <a:extLst>
                <a:ext uri="{FF2B5EF4-FFF2-40B4-BE49-F238E27FC236}">
                  <a16:creationId xmlns:a16="http://schemas.microsoft.com/office/drawing/2014/main" id="{719D75D7-4F28-4F88-B2B8-CFEA06449EF1}"/>
                </a:ext>
              </a:extLst>
            </p:cNvPr>
            <p:cNvSpPr/>
            <p:nvPr/>
          </p:nvSpPr>
          <p:spPr>
            <a:xfrm>
              <a:off x="3427431" y="3892537"/>
              <a:ext cx="174081" cy="346637"/>
            </a:xfrm>
            <a:prstGeom prst="rect">
              <a:avLst/>
            </a:prstGeom>
            <a:solidFill>
              <a:schemeClr val="bg1">
                <a:lumMod val="65000"/>
              </a:schemeClr>
            </a:solidFill>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6" name="矩形 65">
              <a:extLst>
                <a:ext uri="{FF2B5EF4-FFF2-40B4-BE49-F238E27FC236}">
                  <a16:creationId xmlns:a16="http://schemas.microsoft.com/office/drawing/2014/main" id="{2D9389F3-C2C4-434E-82E0-715803C382A8}"/>
                </a:ext>
              </a:extLst>
            </p:cNvPr>
            <p:cNvSpPr/>
            <p:nvPr/>
          </p:nvSpPr>
          <p:spPr>
            <a:xfrm>
              <a:off x="3582096" y="3892537"/>
              <a:ext cx="174081" cy="346637"/>
            </a:xfrm>
            <a:prstGeom prst="rect">
              <a:avLst/>
            </a:prstGeom>
            <a:solidFill>
              <a:schemeClr val="bg1">
                <a:lumMod val="65000"/>
              </a:schemeClr>
            </a:solidFill>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7" name="矩形 66">
              <a:extLst>
                <a:ext uri="{FF2B5EF4-FFF2-40B4-BE49-F238E27FC236}">
                  <a16:creationId xmlns:a16="http://schemas.microsoft.com/office/drawing/2014/main" id="{89F5C33B-FB4C-4999-8A36-B9D44DA24760}"/>
                </a:ext>
              </a:extLst>
            </p:cNvPr>
            <p:cNvSpPr/>
            <p:nvPr/>
          </p:nvSpPr>
          <p:spPr>
            <a:xfrm>
              <a:off x="3272766" y="3892537"/>
              <a:ext cx="174081" cy="346637"/>
            </a:xfrm>
            <a:prstGeom prst="rect">
              <a:avLst/>
            </a:prstGeom>
            <a:solidFill>
              <a:schemeClr val="bg1">
                <a:lumMod val="65000"/>
              </a:schemeClr>
            </a:solidFill>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8" name="矩形 67">
              <a:extLst>
                <a:ext uri="{FF2B5EF4-FFF2-40B4-BE49-F238E27FC236}">
                  <a16:creationId xmlns:a16="http://schemas.microsoft.com/office/drawing/2014/main" id="{CDBC3B61-EF40-4C4B-9338-FFE715711EB6}"/>
                </a:ext>
              </a:extLst>
            </p:cNvPr>
            <p:cNvSpPr/>
            <p:nvPr/>
          </p:nvSpPr>
          <p:spPr>
            <a:xfrm>
              <a:off x="3118100" y="3892537"/>
              <a:ext cx="174081" cy="346637"/>
            </a:xfrm>
            <a:prstGeom prst="rect">
              <a:avLst/>
            </a:prstGeom>
            <a:solidFill>
              <a:schemeClr val="bg1">
                <a:lumMod val="65000"/>
              </a:schemeClr>
            </a:solidFill>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grpSp>
      <p:sp>
        <p:nvSpPr>
          <p:cNvPr id="63" name="矩形 62">
            <a:extLst>
              <a:ext uri="{FF2B5EF4-FFF2-40B4-BE49-F238E27FC236}">
                <a16:creationId xmlns:a16="http://schemas.microsoft.com/office/drawing/2014/main" id="{EECF0E36-76D7-4ED1-AA0E-C531A8FF4B7A}"/>
              </a:ext>
            </a:extLst>
          </p:cNvPr>
          <p:cNvSpPr/>
          <p:nvPr/>
        </p:nvSpPr>
        <p:spPr>
          <a:xfrm>
            <a:off x="3295942" y="4495903"/>
            <a:ext cx="773326" cy="1535621"/>
          </a:xfrm>
          <a:prstGeom prst="rect">
            <a:avLst/>
          </a:prstGeom>
          <a:solidFill>
            <a:schemeClr val="bg1">
              <a:lumMod val="6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8" name="矩形 17">
            <a:extLst>
              <a:ext uri="{FF2B5EF4-FFF2-40B4-BE49-F238E27FC236}">
                <a16:creationId xmlns:a16="http://schemas.microsoft.com/office/drawing/2014/main" id="{AE9A78AE-3C4E-4267-88CD-1FC040A1DE22}"/>
              </a:ext>
            </a:extLst>
          </p:cNvPr>
          <p:cNvSpPr/>
          <p:nvPr/>
        </p:nvSpPr>
        <p:spPr>
          <a:xfrm>
            <a:off x="3241068" y="3741420"/>
            <a:ext cx="928455" cy="24251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组合 69">
            <a:extLst>
              <a:ext uri="{FF2B5EF4-FFF2-40B4-BE49-F238E27FC236}">
                <a16:creationId xmlns:a16="http://schemas.microsoft.com/office/drawing/2014/main" id="{D0493B69-11ED-4120-9932-2F19C464AE84}"/>
              </a:ext>
            </a:extLst>
          </p:cNvPr>
          <p:cNvGrpSpPr/>
          <p:nvPr/>
        </p:nvGrpSpPr>
        <p:grpSpPr>
          <a:xfrm>
            <a:off x="8798620" y="3703978"/>
            <a:ext cx="792742" cy="346637"/>
            <a:chOff x="2963435" y="3892537"/>
            <a:chExt cx="792742" cy="346637"/>
          </a:xfrm>
        </p:grpSpPr>
        <p:sp>
          <p:nvSpPr>
            <p:cNvPr id="72" name="矩形 71">
              <a:extLst>
                <a:ext uri="{FF2B5EF4-FFF2-40B4-BE49-F238E27FC236}">
                  <a16:creationId xmlns:a16="http://schemas.microsoft.com/office/drawing/2014/main" id="{23721966-E7C9-486B-B5F2-195713ECF9AC}"/>
                </a:ext>
              </a:extLst>
            </p:cNvPr>
            <p:cNvSpPr/>
            <p:nvPr/>
          </p:nvSpPr>
          <p:spPr>
            <a:xfrm>
              <a:off x="2963435" y="3892537"/>
              <a:ext cx="174081" cy="346637"/>
            </a:xfrm>
            <a:prstGeom prst="rect">
              <a:avLst/>
            </a:prstGeom>
            <a:solidFill>
              <a:schemeClr val="bg1">
                <a:lumMod val="65000"/>
              </a:schemeClr>
            </a:solidFill>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73" name="矩形 72">
              <a:extLst>
                <a:ext uri="{FF2B5EF4-FFF2-40B4-BE49-F238E27FC236}">
                  <a16:creationId xmlns:a16="http://schemas.microsoft.com/office/drawing/2014/main" id="{6155775A-8498-42D9-996C-A02C6DD29F0E}"/>
                </a:ext>
              </a:extLst>
            </p:cNvPr>
            <p:cNvSpPr/>
            <p:nvPr/>
          </p:nvSpPr>
          <p:spPr>
            <a:xfrm>
              <a:off x="3427431" y="3892537"/>
              <a:ext cx="174081" cy="346637"/>
            </a:xfrm>
            <a:prstGeom prst="rect">
              <a:avLst/>
            </a:prstGeom>
            <a:solidFill>
              <a:srgbClr val="FF0000"/>
            </a:solidFill>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74" name="矩形 73">
              <a:extLst>
                <a:ext uri="{FF2B5EF4-FFF2-40B4-BE49-F238E27FC236}">
                  <a16:creationId xmlns:a16="http://schemas.microsoft.com/office/drawing/2014/main" id="{04AD2805-4ACB-4532-ACF9-3A47280F2887}"/>
                </a:ext>
              </a:extLst>
            </p:cNvPr>
            <p:cNvSpPr/>
            <p:nvPr/>
          </p:nvSpPr>
          <p:spPr>
            <a:xfrm>
              <a:off x="3582096" y="3892537"/>
              <a:ext cx="174081" cy="346637"/>
            </a:xfrm>
            <a:prstGeom prst="rect">
              <a:avLst/>
            </a:prstGeom>
            <a:solidFill>
              <a:srgbClr val="FF0000"/>
            </a:solidFill>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75" name="矩形 74">
              <a:extLst>
                <a:ext uri="{FF2B5EF4-FFF2-40B4-BE49-F238E27FC236}">
                  <a16:creationId xmlns:a16="http://schemas.microsoft.com/office/drawing/2014/main" id="{04287605-F993-4C4D-948F-3789632E074E}"/>
                </a:ext>
              </a:extLst>
            </p:cNvPr>
            <p:cNvSpPr/>
            <p:nvPr/>
          </p:nvSpPr>
          <p:spPr>
            <a:xfrm>
              <a:off x="3272766" y="3892537"/>
              <a:ext cx="174081" cy="346637"/>
            </a:xfrm>
            <a:prstGeom prst="rect">
              <a:avLst/>
            </a:prstGeom>
            <a:solidFill>
              <a:schemeClr val="bg1">
                <a:lumMod val="65000"/>
              </a:schemeClr>
            </a:solidFill>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76" name="矩形 75">
              <a:extLst>
                <a:ext uri="{FF2B5EF4-FFF2-40B4-BE49-F238E27FC236}">
                  <a16:creationId xmlns:a16="http://schemas.microsoft.com/office/drawing/2014/main" id="{809B2B53-FDDD-474A-BDB7-3C769BB49071}"/>
                </a:ext>
              </a:extLst>
            </p:cNvPr>
            <p:cNvSpPr/>
            <p:nvPr/>
          </p:nvSpPr>
          <p:spPr>
            <a:xfrm>
              <a:off x="3118100" y="3892537"/>
              <a:ext cx="174081" cy="346637"/>
            </a:xfrm>
            <a:prstGeom prst="rect">
              <a:avLst/>
            </a:prstGeom>
            <a:solidFill>
              <a:srgbClr val="FF0000"/>
            </a:solidFill>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2750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500"/>
                                        <p:tgtEl>
                                          <p:spTgt spid="6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nodeType="clickEffect">
                                  <p:stCondLst>
                                    <p:cond delay="0"/>
                                  </p:stCondLst>
                                  <p:childTnLst>
                                    <p:animMotion origin="layout" path="M 4.16667E-6 3.7037E-7 L 0.0289 3.7037E-7 " pathEditMode="relative" rAng="0" ptsTypes="AA">
                                      <p:cBhvr>
                                        <p:cTn id="29" dur="750" fill="hold"/>
                                        <p:tgtEl>
                                          <p:spTgt spid="12"/>
                                        </p:tgtEl>
                                        <p:attrNameLst>
                                          <p:attrName>ppt_x</p:attrName>
                                          <p:attrName>ppt_y</p:attrName>
                                        </p:attrNameLst>
                                      </p:cBhvr>
                                      <p:rCtr x="1445" y="0"/>
                                    </p:animMotion>
                                  </p:childTnLst>
                                </p:cTn>
                              </p:par>
                              <p:par>
                                <p:cTn id="30" presetID="42" presetClass="path" presetSubtype="0" accel="50000" decel="50000" fill="hold" nodeType="withEffect">
                                  <p:stCondLst>
                                    <p:cond delay="0"/>
                                  </p:stCondLst>
                                  <p:childTnLst>
                                    <p:animMotion origin="layout" path="M -2.91667E-6 3.7037E-7 L -0.02617 3.7037E-7 " pathEditMode="relative" rAng="0" ptsTypes="AA">
                                      <p:cBhvr>
                                        <p:cTn id="31" dur="750" fill="hold"/>
                                        <p:tgtEl>
                                          <p:spTgt spid="11"/>
                                        </p:tgtEl>
                                        <p:attrNameLst>
                                          <p:attrName>ppt_x</p:attrName>
                                          <p:attrName>ppt_y</p:attrName>
                                        </p:attrNameLst>
                                      </p:cBhvr>
                                      <p:rCtr x="-1315" y="0"/>
                                    </p:animMotion>
                                  </p:childTnLst>
                                </p:cTn>
                              </p:par>
                              <p:par>
                                <p:cTn id="32" presetID="16" presetClass="emph" presetSubtype="0" fill="hold" nodeType="withEffect">
                                  <p:stCondLst>
                                    <p:cond delay="0"/>
                                  </p:stCondLst>
                                  <p:iterate type="lt">
                                    <p:tmPct val="4000"/>
                                  </p:iterate>
                                  <p:childTnLst>
                                    <p:set>
                                      <p:cBhvr override="childStyle">
                                        <p:cTn id="33" dur="750" fill="hold"/>
                                        <p:tgtEl>
                                          <p:spTgt spid="15">
                                            <p:txEl>
                                              <p:pRg st="0" end="0"/>
                                            </p:txEl>
                                          </p:spTgt>
                                        </p:tgtEl>
                                        <p:attrNameLst>
                                          <p:attrName>style.color</p:attrName>
                                        </p:attrNameLst>
                                      </p:cBhvr>
                                      <p:to>
                                        <p:clrVal>
                                          <a:srgbClr val="FF0000"/>
                                        </p:clrVal>
                                      </p:to>
                                    </p:set>
                                    <p:set>
                                      <p:cBhvr>
                                        <p:cTn id="34" dur="750" fill="hold"/>
                                        <p:tgtEl>
                                          <p:spTgt spid="15">
                                            <p:txEl>
                                              <p:pRg st="0" end="0"/>
                                            </p:txEl>
                                          </p:spTgt>
                                        </p:tgtEl>
                                        <p:attrNameLst>
                                          <p:attrName>fillcolor</p:attrName>
                                        </p:attrNameLst>
                                      </p:cBhvr>
                                      <p:to>
                                        <p:clrVal>
                                          <a:srgbClr val="FF0000"/>
                                        </p:clrVal>
                                      </p:to>
                                    </p:set>
                                    <p:set>
                                      <p:cBhvr>
                                        <p:cTn id="35" dur="750" fill="hold"/>
                                        <p:tgtEl>
                                          <p:spTgt spid="15">
                                            <p:txEl>
                                              <p:pRg st="0" end="0"/>
                                            </p:txEl>
                                          </p:spTgt>
                                        </p:tgtEl>
                                        <p:attrNameLst>
                                          <p:attrName>fill.type</p:attrName>
                                        </p:attrNameLst>
                                      </p:cBhvr>
                                      <p:to>
                                        <p:strVal val="solid"/>
                                      </p:to>
                                    </p:set>
                                  </p:childTnLst>
                                </p:cTn>
                              </p:par>
                              <p:par>
                                <p:cTn id="36" presetID="47" presetClass="entr" presetSubtype="0" fill="hold" nodeType="withEffect">
                                  <p:stCondLst>
                                    <p:cond delay="500"/>
                                  </p:stCondLst>
                                  <p:childTnLst>
                                    <p:set>
                                      <p:cBhvr>
                                        <p:cTn id="37" dur="1" fill="hold">
                                          <p:stCondLst>
                                            <p:cond delay="0"/>
                                          </p:stCondLst>
                                        </p:cTn>
                                        <p:tgtEl>
                                          <p:spTgt spid="60"/>
                                        </p:tgtEl>
                                        <p:attrNameLst>
                                          <p:attrName>style.visibility</p:attrName>
                                        </p:attrNameLst>
                                      </p:cBhvr>
                                      <p:to>
                                        <p:strVal val="visible"/>
                                      </p:to>
                                    </p:set>
                                    <p:animEffect transition="in" filter="fade">
                                      <p:cBhvr>
                                        <p:cTn id="38" dur="500"/>
                                        <p:tgtEl>
                                          <p:spTgt spid="60"/>
                                        </p:tgtEl>
                                      </p:cBhvr>
                                    </p:animEffect>
                                    <p:anim calcmode="lin" valueType="num">
                                      <p:cBhvr>
                                        <p:cTn id="39" dur="500" fill="hold"/>
                                        <p:tgtEl>
                                          <p:spTgt spid="60"/>
                                        </p:tgtEl>
                                        <p:attrNameLst>
                                          <p:attrName>ppt_x</p:attrName>
                                        </p:attrNameLst>
                                      </p:cBhvr>
                                      <p:tavLst>
                                        <p:tav tm="0">
                                          <p:val>
                                            <p:strVal val="#ppt_x"/>
                                          </p:val>
                                        </p:tav>
                                        <p:tav tm="100000">
                                          <p:val>
                                            <p:strVal val="#ppt_x"/>
                                          </p:val>
                                        </p:tav>
                                      </p:tavLst>
                                    </p:anim>
                                    <p:anim calcmode="lin" valueType="num">
                                      <p:cBhvr>
                                        <p:cTn id="40" dur="500" fill="hold"/>
                                        <p:tgtEl>
                                          <p:spTgt spid="60"/>
                                        </p:tgtEl>
                                        <p:attrNameLst>
                                          <p:attrName>ppt_y</p:attrName>
                                        </p:attrNameLst>
                                      </p:cBhvr>
                                      <p:tavLst>
                                        <p:tav tm="0">
                                          <p:val>
                                            <p:strVal val="#ppt_y-.1"/>
                                          </p:val>
                                        </p:tav>
                                        <p:tav tm="100000">
                                          <p:val>
                                            <p:strVal val="#ppt_y"/>
                                          </p:val>
                                        </p:tav>
                                      </p:tavLst>
                                    </p:anim>
                                  </p:childTnLst>
                                </p:cTn>
                              </p:par>
                              <p:par>
                                <p:cTn id="41" presetID="47" presetClass="entr" presetSubtype="0" fill="hold" nodeType="withEffect">
                                  <p:stCondLst>
                                    <p:cond delay="50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anim calcmode="lin" valueType="num">
                                      <p:cBhvr>
                                        <p:cTn id="44" dur="500" fill="hold"/>
                                        <p:tgtEl>
                                          <p:spTgt spid="52"/>
                                        </p:tgtEl>
                                        <p:attrNameLst>
                                          <p:attrName>ppt_x</p:attrName>
                                        </p:attrNameLst>
                                      </p:cBhvr>
                                      <p:tavLst>
                                        <p:tav tm="0">
                                          <p:val>
                                            <p:strVal val="#ppt_x"/>
                                          </p:val>
                                        </p:tav>
                                        <p:tav tm="100000">
                                          <p:val>
                                            <p:strVal val="#ppt_x"/>
                                          </p:val>
                                        </p:tav>
                                      </p:tavLst>
                                    </p:anim>
                                    <p:anim calcmode="lin" valueType="num">
                                      <p:cBhvr>
                                        <p:cTn id="45" dur="5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par>
                                <p:cTn id="51" presetID="16" presetClass="emph" presetSubtype="0" fill="hold" nodeType="withEffect">
                                  <p:stCondLst>
                                    <p:cond delay="0"/>
                                  </p:stCondLst>
                                  <p:iterate type="lt">
                                    <p:tmPct val="4000"/>
                                  </p:iterate>
                                  <p:childTnLst>
                                    <p:set>
                                      <p:cBhvr override="childStyle">
                                        <p:cTn id="52" dur="750" fill="hold"/>
                                        <p:tgtEl>
                                          <p:spTgt spid="16">
                                            <p:txEl>
                                              <p:pRg st="0" end="0"/>
                                            </p:txEl>
                                          </p:spTgt>
                                        </p:tgtEl>
                                        <p:attrNameLst>
                                          <p:attrName>style.color</p:attrName>
                                        </p:attrNameLst>
                                      </p:cBhvr>
                                      <p:to>
                                        <p:clrVal>
                                          <a:srgbClr val="FF0000"/>
                                        </p:clrVal>
                                      </p:to>
                                    </p:set>
                                    <p:set>
                                      <p:cBhvr>
                                        <p:cTn id="53" dur="750" fill="hold"/>
                                        <p:tgtEl>
                                          <p:spTgt spid="16">
                                            <p:txEl>
                                              <p:pRg st="0" end="0"/>
                                            </p:txEl>
                                          </p:spTgt>
                                        </p:tgtEl>
                                        <p:attrNameLst>
                                          <p:attrName>fillcolor</p:attrName>
                                        </p:attrNameLst>
                                      </p:cBhvr>
                                      <p:to>
                                        <p:clrVal>
                                          <a:srgbClr val="FF0000"/>
                                        </p:clrVal>
                                      </p:to>
                                    </p:set>
                                    <p:set>
                                      <p:cBhvr>
                                        <p:cTn id="54" dur="750" fill="hold"/>
                                        <p:tgtEl>
                                          <p:spTgt spid="16">
                                            <p:txEl>
                                              <p:pRg st="0" end="0"/>
                                            </p:txEl>
                                          </p:spTgt>
                                        </p:tgtEl>
                                        <p:attrNameLst>
                                          <p:attrName>fill.type</p:attrName>
                                        </p:attrNameLst>
                                      </p:cBhvr>
                                      <p:to>
                                        <p:strVal val="solid"/>
                                      </p:to>
                                    </p:set>
                                  </p:childTnLst>
                                </p:cTn>
                              </p:par>
                              <p:par>
                                <p:cTn id="55" presetID="3" presetClass="emph" presetSubtype="2" fill="hold" nodeType="withEffect">
                                  <p:stCondLst>
                                    <p:cond delay="0"/>
                                  </p:stCondLst>
                                  <p:iterate type="lt">
                                    <p:tmPct val="0"/>
                                  </p:iterate>
                                  <p:childTnLst>
                                    <p:animClr clrSpc="rgb" dir="cw">
                                      <p:cBhvr override="childStyle">
                                        <p:cTn id="56" dur="500" fill="hold"/>
                                        <p:tgtEl>
                                          <p:spTgt spid="15">
                                            <p:txEl>
                                              <p:pRg st="0" end="0"/>
                                            </p:txEl>
                                          </p:spTgt>
                                        </p:tgtEl>
                                        <p:attrNameLst>
                                          <p:attrName>style.color</p:attrName>
                                        </p:attrNameLst>
                                      </p:cBhvr>
                                      <p:to>
                                        <a:srgbClr val="000000"/>
                                      </p:to>
                                    </p:animClr>
                                  </p:childTnLst>
                                </p:cTn>
                              </p:par>
                              <p:par>
                                <p:cTn id="57" presetID="42" presetClass="path" presetSubtype="0" accel="50000" decel="50000" fill="hold" grpId="1" nodeType="withEffect">
                                  <p:stCondLst>
                                    <p:cond delay="750"/>
                                  </p:stCondLst>
                                  <p:childTnLst>
                                    <p:animMotion origin="layout" path="M 3.75E-6 -2.22222E-6 L 0.45 -0.03055 " pathEditMode="relative" rAng="0" ptsTypes="AA">
                                      <p:cBhvr>
                                        <p:cTn id="58" dur="750" fill="hold"/>
                                        <p:tgtEl>
                                          <p:spTgt spid="18"/>
                                        </p:tgtEl>
                                        <p:attrNameLst>
                                          <p:attrName>ppt_x</p:attrName>
                                          <p:attrName>ppt_y</p:attrName>
                                        </p:attrNameLst>
                                      </p:cBhvr>
                                      <p:rCtr x="22500" y="-1528"/>
                                    </p:animMotion>
                                  </p:childTnLst>
                                </p:cTn>
                              </p:par>
                              <p:par>
                                <p:cTn id="59" presetID="42" presetClass="path" presetSubtype="0" accel="50000" decel="50000" fill="hold" nodeType="withEffect">
                                  <p:stCondLst>
                                    <p:cond delay="750"/>
                                  </p:stCondLst>
                                  <p:childTnLst>
                                    <p:animMotion origin="layout" path="M -4.58333E-6 -4.07407E-6 L 0.45105 -0.02662 " pathEditMode="relative" rAng="0" ptsTypes="AA">
                                      <p:cBhvr>
                                        <p:cTn id="60" dur="750" fill="hold"/>
                                        <p:tgtEl>
                                          <p:spTgt spid="62"/>
                                        </p:tgtEl>
                                        <p:attrNameLst>
                                          <p:attrName>ppt_x</p:attrName>
                                          <p:attrName>ppt_y</p:attrName>
                                        </p:attrNameLst>
                                      </p:cBhvr>
                                      <p:rCtr x="22552" y="-1343"/>
                                    </p:animMotion>
                                  </p:childTnLst>
                                </p:cTn>
                              </p:par>
                              <p:par>
                                <p:cTn id="61" presetID="42" presetClass="path" presetSubtype="0" accel="50000" decel="50000" fill="hold" grpId="1" nodeType="withEffect">
                                  <p:stCondLst>
                                    <p:cond delay="750"/>
                                  </p:stCondLst>
                                  <p:childTnLst>
                                    <p:animMotion origin="layout" path="M -3.125E-6 -1.11111E-6 L 0.45196 -0.0368 " pathEditMode="relative" rAng="0" ptsTypes="AA">
                                      <p:cBhvr>
                                        <p:cTn id="62" dur="750" fill="hold"/>
                                        <p:tgtEl>
                                          <p:spTgt spid="63"/>
                                        </p:tgtEl>
                                        <p:attrNameLst>
                                          <p:attrName>ppt_x</p:attrName>
                                          <p:attrName>ppt_y</p:attrName>
                                        </p:attrNameLst>
                                      </p:cBhvr>
                                      <p:rCtr x="22591" y="-1852"/>
                                    </p:animMotion>
                                  </p:childTnLst>
                                </p:cTn>
                              </p:par>
                            </p:childTnLst>
                          </p:cTn>
                        </p:par>
                        <p:par>
                          <p:cTn id="63" fill="hold">
                            <p:stCondLst>
                              <p:cond delay="1500"/>
                            </p:stCondLst>
                            <p:childTnLst>
                              <p:par>
                                <p:cTn id="64" presetID="10" presetClass="exit" presetSubtype="0" fill="hold" grpId="2" nodeType="afterEffect">
                                  <p:stCondLst>
                                    <p:cond delay="250"/>
                                  </p:stCondLst>
                                  <p:childTnLst>
                                    <p:animEffect transition="out" filter="fade">
                                      <p:cBhvr>
                                        <p:cTn id="65" dur="750"/>
                                        <p:tgtEl>
                                          <p:spTgt spid="18"/>
                                        </p:tgtEl>
                                      </p:cBhvr>
                                    </p:animEffect>
                                    <p:set>
                                      <p:cBhvr>
                                        <p:cTn id="66" dur="1" fill="hold">
                                          <p:stCondLst>
                                            <p:cond delay="749"/>
                                          </p:stCondLst>
                                        </p:cTn>
                                        <p:tgtEl>
                                          <p:spTgt spid="18"/>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par>
                                <p:cTn id="72" presetID="16" presetClass="emph" presetSubtype="0" fill="hold" nodeType="withEffect">
                                  <p:stCondLst>
                                    <p:cond delay="0"/>
                                  </p:stCondLst>
                                  <p:iterate type="lt">
                                    <p:tmPct val="4000"/>
                                  </p:iterate>
                                  <p:childTnLst>
                                    <p:set>
                                      <p:cBhvr override="childStyle">
                                        <p:cTn id="73" dur="750" fill="hold"/>
                                        <p:tgtEl>
                                          <p:spTgt spid="17">
                                            <p:txEl>
                                              <p:pRg st="0" end="0"/>
                                            </p:txEl>
                                          </p:spTgt>
                                        </p:tgtEl>
                                        <p:attrNameLst>
                                          <p:attrName>style.color</p:attrName>
                                        </p:attrNameLst>
                                      </p:cBhvr>
                                      <p:to>
                                        <p:clrVal>
                                          <a:srgbClr val="FF0000"/>
                                        </p:clrVal>
                                      </p:to>
                                    </p:set>
                                    <p:set>
                                      <p:cBhvr>
                                        <p:cTn id="74" dur="750" fill="hold"/>
                                        <p:tgtEl>
                                          <p:spTgt spid="17">
                                            <p:txEl>
                                              <p:pRg st="0" end="0"/>
                                            </p:txEl>
                                          </p:spTgt>
                                        </p:tgtEl>
                                        <p:attrNameLst>
                                          <p:attrName>fillcolor</p:attrName>
                                        </p:attrNameLst>
                                      </p:cBhvr>
                                      <p:to>
                                        <p:clrVal>
                                          <a:srgbClr val="FF0000"/>
                                        </p:clrVal>
                                      </p:to>
                                    </p:set>
                                    <p:set>
                                      <p:cBhvr>
                                        <p:cTn id="75" dur="750" fill="hold"/>
                                        <p:tgtEl>
                                          <p:spTgt spid="17">
                                            <p:txEl>
                                              <p:pRg st="0" end="0"/>
                                            </p:txEl>
                                          </p:spTgt>
                                        </p:tgtEl>
                                        <p:attrNameLst>
                                          <p:attrName>fill.type</p:attrName>
                                        </p:attrNameLst>
                                      </p:cBhvr>
                                      <p:to>
                                        <p:strVal val="solid"/>
                                      </p:to>
                                    </p:set>
                                  </p:childTnLst>
                                </p:cTn>
                              </p:par>
                              <p:par>
                                <p:cTn id="76" presetID="3" presetClass="emph" presetSubtype="2" fill="hold" nodeType="withEffect">
                                  <p:stCondLst>
                                    <p:cond delay="0"/>
                                  </p:stCondLst>
                                  <p:iterate type="lt">
                                    <p:tmPct val="0"/>
                                  </p:iterate>
                                  <p:childTnLst>
                                    <p:animClr clrSpc="rgb" dir="cw">
                                      <p:cBhvr override="childStyle">
                                        <p:cTn id="77" dur="500" fill="hold"/>
                                        <p:tgtEl>
                                          <p:spTgt spid="16">
                                            <p:txEl>
                                              <p:pRg st="0" end="0"/>
                                            </p:txEl>
                                          </p:spTgt>
                                        </p:tgtEl>
                                        <p:attrNameLst>
                                          <p:attrName>style.color</p:attrName>
                                        </p:attrNameLst>
                                      </p:cBhvr>
                                      <p:to>
                                        <a:srgbClr val="000000"/>
                                      </p:to>
                                    </p:animClr>
                                  </p:childTnLst>
                                </p:cTn>
                              </p:par>
                              <p:par>
                                <p:cTn id="78" presetID="1" presetClass="exit" presetSubtype="0" fill="hold" nodeType="withEffect">
                                  <p:stCondLst>
                                    <p:cond delay="500"/>
                                  </p:stCondLst>
                                  <p:childTnLst>
                                    <p:set>
                                      <p:cBhvr>
                                        <p:cTn id="79" dur="1" fill="hold">
                                          <p:stCondLst>
                                            <p:cond delay="0"/>
                                          </p:stCondLst>
                                        </p:cTn>
                                        <p:tgtEl>
                                          <p:spTgt spid="62"/>
                                        </p:tgtEl>
                                        <p:attrNameLst>
                                          <p:attrName>style.visibility</p:attrName>
                                        </p:attrNameLst>
                                      </p:cBhvr>
                                      <p:to>
                                        <p:strVal val="hidden"/>
                                      </p:to>
                                    </p:set>
                                  </p:childTnLst>
                                </p:cTn>
                              </p:par>
                            </p:childTnLst>
                          </p:cTn>
                        </p:par>
                        <p:par>
                          <p:cTn id="80" fill="hold">
                            <p:stCondLst>
                              <p:cond delay="1050"/>
                            </p:stCondLst>
                            <p:childTnLst>
                              <p:par>
                                <p:cTn id="81" presetID="10" presetClass="exit" presetSubtype="0" fill="hold" grpId="2" nodeType="afterEffect">
                                  <p:stCondLst>
                                    <p:cond delay="1000"/>
                                  </p:stCondLst>
                                  <p:childTnLst>
                                    <p:animEffect transition="out" filter="fade">
                                      <p:cBhvr>
                                        <p:cTn id="82" dur="500"/>
                                        <p:tgtEl>
                                          <p:spTgt spid="63"/>
                                        </p:tgtEl>
                                      </p:cBhvr>
                                    </p:animEffect>
                                    <p:set>
                                      <p:cBhvr>
                                        <p:cTn id="83" dur="1" fill="hold">
                                          <p:stCondLst>
                                            <p:cond delay="499"/>
                                          </p:stCondLst>
                                        </p:cTn>
                                        <p:tgtEl>
                                          <p:spTgt spid="63"/>
                                        </p:tgtEl>
                                        <p:attrNameLst>
                                          <p:attrName>style.visibility</p:attrName>
                                        </p:attrNameLst>
                                      </p:cBhvr>
                                      <p:to>
                                        <p:strVal val="hidden"/>
                                      </p:to>
                                    </p:set>
                                  </p:childTnLst>
                                </p:cTn>
                              </p:par>
                              <p:par>
                                <p:cTn id="84" presetID="16" presetClass="emph" presetSubtype="0" fill="hold" nodeType="withEffect">
                                  <p:stCondLst>
                                    <p:cond delay="0"/>
                                  </p:stCondLst>
                                  <p:iterate type="lt">
                                    <p:tmPct val="4000"/>
                                  </p:iterate>
                                  <p:childTnLst>
                                    <p:set>
                                      <p:cBhvr override="childStyle">
                                        <p:cTn id="85" dur="500" fill="hold"/>
                                        <p:tgtEl>
                                          <p:spTgt spid="43">
                                            <p:txEl>
                                              <p:pRg st="0" end="0"/>
                                            </p:txEl>
                                          </p:spTgt>
                                        </p:tgtEl>
                                        <p:attrNameLst>
                                          <p:attrName>style.color</p:attrName>
                                        </p:attrNameLst>
                                      </p:cBhvr>
                                      <p:to>
                                        <p:clrVal>
                                          <a:srgbClr val="FF0000"/>
                                        </p:clrVal>
                                      </p:to>
                                    </p:set>
                                    <p:set>
                                      <p:cBhvr>
                                        <p:cTn id="86" dur="500" fill="hold"/>
                                        <p:tgtEl>
                                          <p:spTgt spid="43">
                                            <p:txEl>
                                              <p:pRg st="0" end="0"/>
                                            </p:txEl>
                                          </p:spTgt>
                                        </p:tgtEl>
                                        <p:attrNameLst>
                                          <p:attrName>fillcolor</p:attrName>
                                        </p:attrNameLst>
                                      </p:cBhvr>
                                      <p:to>
                                        <p:clrVal>
                                          <a:srgbClr val="FF0000"/>
                                        </p:clrVal>
                                      </p:to>
                                    </p:set>
                                    <p:set>
                                      <p:cBhvr>
                                        <p:cTn id="87" dur="500" fill="hold"/>
                                        <p:tgtEl>
                                          <p:spTgt spid="43">
                                            <p:txEl>
                                              <p:pRg st="0" end="0"/>
                                            </p:txEl>
                                          </p:spTgt>
                                        </p:tgtEl>
                                        <p:attrNameLst>
                                          <p:attrName>fill.type</p:attrName>
                                        </p:attrNameLst>
                                      </p:cBhvr>
                                      <p:to>
                                        <p:strVal val="solid"/>
                                      </p:to>
                                    </p:set>
                                  </p:childTnLst>
                                </p:cTn>
                              </p:par>
                              <p:par>
                                <p:cTn id="88" presetID="42" presetClass="path" presetSubtype="0" accel="50000" decel="50000" fill="hold" nodeType="withEffect">
                                  <p:stCondLst>
                                    <p:cond delay="1000"/>
                                  </p:stCondLst>
                                  <p:childTnLst>
                                    <p:animMotion origin="layout" path="M 3.33333E-6 2.22222E-6 L -0.45131 0.02754 " pathEditMode="relative" rAng="0" ptsTypes="AA">
                                      <p:cBhvr>
                                        <p:cTn id="89" dur="1000" fill="hold"/>
                                        <p:tgtEl>
                                          <p:spTgt spid="70"/>
                                        </p:tgtEl>
                                        <p:attrNameLst>
                                          <p:attrName>ppt_x</p:attrName>
                                          <p:attrName>ppt_y</p:attrName>
                                        </p:attrNameLst>
                                      </p:cBhvr>
                                      <p:rCtr x="-22565" y="1366"/>
                                    </p:animMotion>
                                  </p:childTnLst>
                                </p:cTn>
                              </p:par>
                            </p:childTnLst>
                          </p:cTn>
                        </p:par>
                        <p:par>
                          <p:cTn id="90" fill="hold">
                            <p:stCondLst>
                              <p:cond delay="3050"/>
                            </p:stCondLst>
                            <p:childTnLst>
                              <p:par>
                                <p:cTn id="91" presetID="3" presetClass="emph" presetSubtype="2" fill="hold" nodeType="afterEffect">
                                  <p:stCondLst>
                                    <p:cond delay="250"/>
                                  </p:stCondLst>
                                  <p:iterate type="lt">
                                    <p:tmPct val="0"/>
                                  </p:iterate>
                                  <p:childTnLst>
                                    <p:animClr clrSpc="rgb" dir="cw">
                                      <p:cBhvr override="childStyle">
                                        <p:cTn id="92" dur="500" fill="hold"/>
                                        <p:tgtEl>
                                          <p:spTgt spid="43">
                                            <p:txEl>
                                              <p:pRg st="0" end="0"/>
                                            </p:txEl>
                                          </p:spTgt>
                                        </p:tgtEl>
                                        <p:attrNameLst>
                                          <p:attrName>style.color</p:attrName>
                                        </p:attrNameLst>
                                      </p:cBhvr>
                                      <p:to>
                                        <a:srgbClr val="000000"/>
                                      </p:to>
                                    </p:animClr>
                                  </p:childTnLst>
                                </p:cTn>
                              </p:par>
                              <p:par>
                                <p:cTn id="93" presetID="3" presetClass="emph" presetSubtype="2" fill="hold" nodeType="withEffect">
                                  <p:stCondLst>
                                    <p:cond delay="250"/>
                                  </p:stCondLst>
                                  <p:iterate type="lt">
                                    <p:tmPct val="0"/>
                                  </p:iterate>
                                  <p:childTnLst>
                                    <p:animClr clrSpc="rgb" dir="cw">
                                      <p:cBhvr override="childStyle">
                                        <p:cTn id="94" dur="500" fill="hold"/>
                                        <p:tgtEl>
                                          <p:spTgt spid="17">
                                            <p:txEl>
                                              <p:pRg st="0" end="0"/>
                                            </p:txEl>
                                          </p:spTgt>
                                        </p:tgtEl>
                                        <p:attrNameLst>
                                          <p:attrName>style.color</p:attrName>
                                        </p:attrNameLst>
                                      </p:cBhvr>
                                      <p:to>
                                        <a:srgbClr val="000000"/>
                                      </p:to>
                                    </p:animClr>
                                  </p:childTnLst>
                                </p:cTn>
                              </p:par>
                              <p:par>
                                <p:cTn id="95" presetID="16" presetClass="emph" presetSubtype="0" fill="hold" nodeType="withEffect">
                                  <p:stCondLst>
                                    <p:cond delay="500"/>
                                  </p:stCondLst>
                                  <p:iterate type="lt">
                                    <p:tmPct val="4000"/>
                                  </p:iterate>
                                  <p:childTnLst>
                                    <p:set>
                                      <p:cBhvr override="childStyle">
                                        <p:cTn id="96" dur="500" fill="hold"/>
                                        <p:tgtEl>
                                          <p:spTgt spid="16">
                                            <p:txEl>
                                              <p:pRg st="0" end="0"/>
                                            </p:txEl>
                                          </p:spTgt>
                                        </p:tgtEl>
                                        <p:attrNameLst>
                                          <p:attrName>style.color</p:attrName>
                                        </p:attrNameLst>
                                      </p:cBhvr>
                                      <p:to>
                                        <p:clrVal>
                                          <a:srgbClr val="FF0000"/>
                                        </p:clrVal>
                                      </p:to>
                                    </p:set>
                                    <p:set>
                                      <p:cBhvr>
                                        <p:cTn id="97" dur="500" fill="hold"/>
                                        <p:tgtEl>
                                          <p:spTgt spid="16">
                                            <p:txEl>
                                              <p:pRg st="0" end="0"/>
                                            </p:txEl>
                                          </p:spTgt>
                                        </p:tgtEl>
                                        <p:attrNameLst>
                                          <p:attrName>fillcolor</p:attrName>
                                        </p:attrNameLst>
                                      </p:cBhvr>
                                      <p:to>
                                        <p:clrVal>
                                          <a:srgbClr val="FF0000"/>
                                        </p:clrVal>
                                      </p:to>
                                    </p:set>
                                    <p:set>
                                      <p:cBhvr>
                                        <p:cTn id="98" dur="500" fill="hold"/>
                                        <p:tgtEl>
                                          <p:spTgt spid="16">
                                            <p:txEl>
                                              <p:pRg st="0" end="0"/>
                                            </p:txEl>
                                          </p:spTgt>
                                        </p:tgtEl>
                                        <p:attrNameLst>
                                          <p:attrName>fill.type</p:attrName>
                                        </p:attrNameLst>
                                      </p:cBhvr>
                                      <p:to>
                                        <p:strVal val="solid"/>
                                      </p:to>
                                    </p:set>
                                  </p:childTnLst>
                                </p:cTn>
                              </p:par>
                            </p:childTnLst>
                          </p:cTn>
                        </p:par>
                        <p:par>
                          <p:cTn id="99" fill="hold">
                            <p:stCondLst>
                              <p:cond delay="4250"/>
                            </p:stCondLst>
                            <p:childTnLst>
                              <p:par>
                                <p:cTn id="100" presetID="16" presetClass="emph" presetSubtype="0" fill="hold" nodeType="afterEffect">
                                  <p:stCondLst>
                                    <p:cond delay="500"/>
                                  </p:stCondLst>
                                  <p:iterate type="lt">
                                    <p:tmPct val="4000"/>
                                  </p:iterate>
                                  <p:childTnLst>
                                    <p:set>
                                      <p:cBhvr override="childStyle">
                                        <p:cTn id="101" dur="500" fill="hold"/>
                                        <p:tgtEl>
                                          <p:spTgt spid="17">
                                            <p:txEl>
                                              <p:pRg st="0" end="0"/>
                                            </p:txEl>
                                          </p:spTgt>
                                        </p:tgtEl>
                                        <p:attrNameLst>
                                          <p:attrName>style.color</p:attrName>
                                        </p:attrNameLst>
                                      </p:cBhvr>
                                      <p:to>
                                        <p:clrVal>
                                          <a:srgbClr val="FF0000"/>
                                        </p:clrVal>
                                      </p:to>
                                    </p:set>
                                    <p:set>
                                      <p:cBhvr>
                                        <p:cTn id="102" dur="500" fill="hold"/>
                                        <p:tgtEl>
                                          <p:spTgt spid="17">
                                            <p:txEl>
                                              <p:pRg st="0" end="0"/>
                                            </p:txEl>
                                          </p:spTgt>
                                        </p:tgtEl>
                                        <p:attrNameLst>
                                          <p:attrName>fillcolor</p:attrName>
                                        </p:attrNameLst>
                                      </p:cBhvr>
                                      <p:to>
                                        <p:clrVal>
                                          <a:srgbClr val="FF0000"/>
                                        </p:clrVal>
                                      </p:to>
                                    </p:set>
                                    <p:set>
                                      <p:cBhvr>
                                        <p:cTn id="103" dur="500" fill="hold"/>
                                        <p:tgtEl>
                                          <p:spTgt spid="17">
                                            <p:txEl>
                                              <p:pRg st="0" end="0"/>
                                            </p:txEl>
                                          </p:spTgt>
                                        </p:tgtEl>
                                        <p:attrNameLst>
                                          <p:attrName>fill.type</p:attrName>
                                        </p:attrNameLst>
                                      </p:cBhvr>
                                      <p:to>
                                        <p:strVal val="solid"/>
                                      </p:to>
                                    </p:set>
                                  </p:childTnLst>
                                </p:cTn>
                              </p:par>
                              <p:par>
                                <p:cTn id="104" presetID="3" presetClass="emph" presetSubtype="2" fill="hold" nodeType="withEffect">
                                  <p:stCondLst>
                                    <p:cond delay="500"/>
                                  </p:stCondLst>
                                  <p:iterate type="lt">
                                    <p:tmPct val="0"/>
                                  </p:iterate>
                                  <p:childTnLst>
                                    <p:animClr clrSpc="rgb" dir="cw">
                                      <p:cBhvr override="childStyle">
                                        <p:cTn id="105" dur="500" fill="hold"/>
                                        <p:tgtEl>
                                          <p:spTgt spid="16">
                                            <p:txEl>
                                              <p:pRg st="0" end="0"/>
                                            </p:txEl>
                                          </p:spTgt>
                                        </p:tgtEl>
                                        <p:attrNameLst>
                                          <p:attrName>style.color</p:attrName>
                                        </p:attrNameLst>
                                      </p:cBhvr>
                                      <p:to>
                                        <a:srgbClr val="000000"/>
                                      </p:to>
                                    </p:animClr>
                                  </p:childTnLst>
                                </p:cTn>
                              </p:par>
                            </p:childTnLst>
                          </p:cTn>
                        </p:par>
                        <p:par>
                          <p:cTn id="106" fill="hold">
                            <p:stCondLst>
                              <p:cond delay="5450"/>
                            </p:stCondLst>
                            <p:childTnLst>
                              <p:par>
                                <p:cTn id="107" presetID="16" presetClass="emph" presetSubtype="0" fill="hold" nodeType="afterEffect">
                                  <p:stCondLst>
                                    <p:cond delay="500"/>
                                  </p:stCondLst>
                                  <p:iterate type="lt">
                                    <p:tmPct val="4000"/>
                                  </p:iterate>
                                  <p:childTnLst>
                                    <p:set>
                                      <p:cBhvr override="childStyle">
                                        <p:cTn id="108" dur="500" fill="hold"/>
                                        <p:tgtEl>
                                          <p:spTgt spid="43">
                                            <p:txEl>
                                              <p:pRg st="0" end="0"/>
                                            </p:txEl>
                                          </p:spTgt>
                                        </p:tgtEl>
                                        <p:attrNameLst>
                                          <p:attrName>style.color</p:attrName>
                                        </p:attrNameLst>
                                      </p:cBhvr>
                                      <p:to>
                                        <p:clrVal>
                                          <a:srgbClr val="FF0000"/>
                                        </p:clrVal>
                                      </p:to>
                                    </p:set>
                                    <p:set>
                                      <p:cBhvr>
                                        <p:cTn id="109" dur="500" fill="hold"/>
                                        <p:tgtEl>
                                          <p:spTgt spid="43">
                                            <p:txEl>
                                              <p:pRg st="0" end="0"/>
                                            </p:txEl>
                                          </p:spTgt>
                                        </p:tgtEl>
                                        <p:attrNameLst>
                                          <p:attrName>fillcolor</p:attrName>
                                        </p:attrNameLst>
                                      </p:cBhvr>
                                      <p:to>
                                        <p:clrVal>
                                          <a:srgbClr val="FF0000"/>
                                        </p:clrVal>
                                      </p:to>
                                    </p:set>
                                    <p:set>
                                      <p:cBhvr>
                                        <p:cTn id="110" dur="500" fill="hold"/>
                                        <p:tgtEl>
                                          <p:spTgt spid="43">
                                            <p:txEl>
                                              <p:pRg st="0" end="0"/>
                                            </p:txEl>
                                          </p:spTgt>
                                        </p:tgtEl>
                                        <p:attrNameLst>
                                          <p:attrName>fill.type</p:attrName>
                                        </p:attrNameLst>
                                      </p:cBhvr>
                                      <p:to>
                                        <p:strVal val="solid"/>
                                      </p:to>
                                    </p:set>
                                  </p:childTnLst>
                                </p:cTn>
                              </p:par>
                            </p:childTnLst>
                          </p:cTn>
                        </p:par>
                        <p:par>
                          <p:cTn id="111" fill="hold">
                            <p:stCondLst>
                              <p:cond delay="6750"/>
                            </p:stCondLst>
                            <p:childTnLst>
                              <p:par>
                                <p:cTn id="112" presetID="3" presetClass="emph" presetSubtype="2" fill="hold" nodeType="afterEffect">
                                  <p:stCondLst>
                                    <p:cond delay="500"/>
                                  </p:stCondLst>
                                  <p:iterate type="lt">
                                    <p:tmPct val="0"/>
                                  </p:iterate>
                                  <p:childTnLst>
                                    <p:animClr clrSpc="rgb" dir="cw">
                                      <p:cBhvr override="childStyle">
                                        <p:cTn id="113" dur="500" fill="hold"/>
                                        <p:tgtEl>
                                          <p:spTgt spid="43">
                                            <p:txEl>
                                              <p:pRg st="0" end="0"/>
                                            </p:txEl>
                                          </p:spTgt>
                                        </p:tgtEl>
                                        <p:attrNameLst>
                                          <p:attrName>style.color</p:attrName>
                                        </p:attrNameLst>
                                      </p:cBhvr>
                                      <p:to>
                                        <a:srgbClr val="000000"/>
                                      </p:to>
                                    </p:animClr>
                                  </p:childTnLst>
                                </p:cTn>
                              </p:par>
                              <p:par>
                                <p:cTn id="114" presetID="3" presetClass="emph" presetSubtype="2" fill="hold" grpId="0" nodeType="withEffect">
                                  <p:stCondLst>
                                    <p:cond delay="500"/>
                                  </p:stCondLst>
                                  <p:iterate type="lt">
                                    <p:tmPct val="0"/>
                                  </p:iterate>
                                  <p:childTnLst>
                                    <p:animClr clrSpc="rgb" dir="cw">
                                      <p:cBhvr override="childStyle">
                                        <p:cTn id="115" dur="500" fill="hold"/>
                                        <p:tgtEl>
                                          <p:spTgt spid="17">
                                            <p:txEl>
                                              <p:pRg st="0" end="0"/>
                                            </p:txEl>
                                          </p:spTgt>
                                        </p:tgtEl>
                                        <p:attrNameLst>
                                          <p:attrName>style.color</p:attrName>
                                        </p:attrNameLst>
                                      </p:cBhvr>
                                      <p:to>
                                        <a:srgbClr val="000000"/>
                                      </p:to>
                                    </p:animClr>
                                  </p:childTnLst>
                                </p:cTn>
                              </p:par>
                              <p:par>
                                <p:cTn id="116" presetID="16" presetClass="emph" presetSubtype="0" fill="hold" nodeType="withEffect">
                                  <p:stCondLst>
                                    <p:cond delay="750"/>
                                  </p:stCondLst>
                                  <p:iterate type="lt">
                                    <p:tmPct val="4000"/>
                                  </p:iterate>
                                  <p:childTnLst>
                                    <p:set>
                                      <p:cBhvr override="childStyle">
                                        <p:cTn id="117" dur="500" fill="hold"/>
                                        <p:tgtEl>
                                          <p:spTgt spid="16">
                                            <p:txEl>
                                              <p:pRg st="0" end="0"/>
                                            </p:txEl>
                                          </p:spTgt>
                                        </p:tgtEl>
                                        <p:attrNameLst>
                                          <p:attrName>style.color</p:attrName>
                                        </p:attrNameLst>
                                      </p:cBhvr>
                                      <p:to>
                                        <p:clrVal>
                                          <a:srgbClr val="FF0000"/>
                                        </p:clrVal>
                                      </p:to>
                                    </p:set>
                                    <p:set>
                                      <p:cBhvr>
                                        <p:cTn id="118" dur="500" fill="hold"/>
                                        <p:tgtEl>
                                          <p:spTgt spid="16">
                                            <p:txEl>
                                              <p:pRg st="0" end="0"/>
                                            </p:txEl>
                                          </p:spTgt>
                                        </p:tgtEl>
                                        <p:attrNameLst>
                                          <p:attrName>fillcolor</p:attrName>
                                        </p:attrNameLst>
                                      </p:cBhvr>
                                      <p:to>
                                        <p:clrVal>
                                          <a:srgbClr val="FF0000"/>
                                        </p:clrVal>
                                      </p:to>
                                    </p:set>
                                    <p:set>
                                      <p:cBhvr>
                                        <p:cTn id="119" dur="500" fill="hold"/>
                                        <p:tgtEl>
                                          <p:spTgt spid="16">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allAtOnce"/>
      <p:bldP spid="63" grpId="0" animBg="1"/>
      <p:bldP spid="63" grpId="1" animBg="1"/>
      <p:bldP spid="63" grpId="2" animBg="1"/>
      <p:bldP spid="18" grpId="0" animBg="1"/>
      <p:bldP spid="18" grpId="1" animBg="1"/>
      <p:bldP spid="18"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D49DA0D9-6A1B-4C04-B67E-21B89810F698}"/>
              </a:ext>
            </a:extLst>
          </p:cNvPr>
          <p:cNvSpPr/>
          <p:nvPr/>
        </p:nvSpPr>
        <p:spPr>
          <a:xfrm>
            <a:off x="2444580" y="3391751"/>
            <a:ext cx="6817066" cy="356888"/>
          </a:xfrm>
          <a:prstGeom prst="rect">
            <a:avLst/>
          </a:prstGeom>
          <a:solidFill>
            <a:srgbClr val="C39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F0E031D-2BA3-47DD-9B3F-2EA93EA8D5AE}"/>
              </a:ext>
            </a:extLst>
          </p:cNvPr>
          <p:cNvSpPr/>
          <p:nvPr/>
        </p:nvSpPr>
        <p:spPr>
          <a:xfrm>
            <a:off x="2444580" y="3732342"/>
            <a:ext cx="6817066" cy="2408960"/>
          </a:xfrm>
          <a:prstGeom prst="rect">
            <a:avLst/>
          </a:prstGeom>
          <a:solidFill>
            <a:srgbClr val="8FC9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7B9185EA-D629-4039-AFD7-B04A7A1854B7}"/>
              </a:ext>
            </a:extLst>
          </p:cNvPr>
          <p:cNvSpPr/>
          <p:nvPr/>
        </p:nvSpPr>
        <p:spPr>
          <a:xfrm>
            <a:off x="2444580" y="3030335"/>
            <a:ext cx="6817066" cy="356888"/>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FEF5929-3BD7-481B-B0C4-D8B8BEDD8ABC}"/>
              </a:ext>
            </a:extLst>
          </p:cNvPr>
          <p:cNvSpPr>
            <a:spLocks noGrp="1"/>
          </p:cNvSpPr>
          <p:nvPr>
            <p:ph type="title"/>
          </p:nvPr>
        </p:nvSpPr>
        <p:spPr>
          <a:xfrm>
            <a:off x="838200" y="223624"/>
            <a:ext cx="10515600" cy="706436"/>
          </a:xfrm>
        </p:spPr>
        <p:txBody>
          <a:bodyPr>
            <a:normAutofit fontScale="90000"/>
          </a:bodyPr>
          <a:lstStyle/>
          <a:p>
            <a:r>
              <a:rPr lang="en-US" dirty="0"/>
              <a:t>Mapping iterative graph algorithm to BCD execution model</a:t>
            </a:r>
          </a:p>
        </p:txBody>
      </p:sp>
      <p:sp>
        <p:nvSpPr>
          <p:cNvPr id="4" name="灯片编号占位符 3">
            <a:extLst>
              <a:ext uri="{FF2B5EF4-FFF2-40B4-BE49-F238E27FC236}">
                <a16:creationId xmlns:a16="http://schemas.microsoft.com/office/drawing/2014/main" id="{CF0BBE83-FBE2-46C2-83E7-AFBC3E3F785D}"/>
              </a:ext>
            </a:extLst>
          </p:cNvPr>
          <p:cNvSpPr>
            <a:spLocks noGrp="1"/>
          </p:cNvSpPr>
          <p:nvPr>
            <p:ph type="sldNum" sz="quarter" idx="12"/>
          </p:nvPr>
        </p:nvSpPr>
        <p:spPr/>
        <p:txBody>
          <a:bodyPr/>
          <a:lstStyle/>
          <a:p>
            <a:fld id="{FFCE77C0-C5FA-4ACA-9362-CF6780A99EC0}" type="slidenum">
              <a:rPr lang="en-US" smtClean="0"/>
              <a:pPr/>
              <a:t>16</a:t>
            </a:fld>
            <a:endParaRPr lang="en-US"/>
          </a:p>
        </p:txBody>
      </p:sp>
      <p:sp>
        <p:nvSpPr>
          <p:cNvPr id="5" name="文本框 4">
            <a:extLst>
              <a:ext uri="{FF2B5EF4-FFF2-40B4-BE49-F238E27FC236}">
                <a16:creationId xmlns:a16="http://schemas.microsoft.com/office/drawing/2014/main" id="{C9F8F08E-7BE9-440C-A31E-F035687629C1}"/>
              </a:ext>
            </a:extLst>
          </p:cNvPr>
          <p:cNvSpPr txBox="1"/>
          <p:nvPr/>
        </p:nvSpPr>
        <p:spPr>
          <a:xfrm>
            <a:off x="2444580" y="2592902"/>
            <a:ext cx="6817066" cy="3548400"/>
          </a:xfrm>
          <a:prstGeom prst="rect">
            <a:avLst/>
          </a:prstGeom>
          <a:noFill/>
          <a:ln>
            <a:solidFill>
              <a:schemeClr val="tx1"/>
            </a:solidFill>
          </a:ln>
        </p:spPr>
        <p:txBody>
          <a:bodyPr wrap="none" rtlCol="0">
            <a:noAutofit/>
          </a:bodyPr>
          <a:lstStyle/>
          <a:p>
            <a:r>
              <a:rPr lang="en-US" sz="2400" b="1" dirty="0">
                <a:latin typeface="Courier New" panose="02070309020205020404" pitchFamily="49" charset="0"/>
                <a:cs typeface="Courier New" panose="02070309020205020404" pitchFamily="49" charset="0"/>
              </a:rPr>
              <a:t>G=(V[], E[])</a:t>
            </a:r>
          </a:p>
          <a:p>
            <a:r>
              <a:rPr lang="en-US" sz="2400" b="1" dirty="0">
                <a:solidFill>
                  <a:srgbClr val="0066FF"/>
                </a:solidFill>
                <a:latin typeface="Courier New" panose="02070309020205020404" pitchFamily="49" charset="0"/>
                <a:cs typeface="Courier New" panose="02070309020205020404" pitchFamily="49" charset="0"/>
              </a:rPr>
              <a:t>while</a:t>
            </a:r>
            <a:r>
              <a:rPr lang="en-US" sz="2400" b="1" dirty="0">
                <a:latin typeface="Courier New" panose="02070309020205020404" pitchFamily="49" charset="0"/>
                <a:cs typeface="Courier New" panose="02070309020205020404" pitchFamily="49" charset="0"/>
              </a:rPr>
              <a:t> !converge(G):</a:t>
            </a:r>
          </a:p>
          <a:p>
            <a:r>
              <a:rPr lang="en-US" sz="2400" b="1" dirty="0">
                <a:solidFill>
                  <a:srgbClr val="0066FF"/>
                </a:solidFill>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b=</a:t>
            </a:r>
            <a:r>
              <a:rPr lang="en-US" sz="2400" b="1" dirty="0" err="1">
                <a:latin typeface="Courier New" panose="02070309020205020404" pitchFamily="49" charset="0"/>
                <a:cs typeface="Courier New" panose="02070309020205020404" pitchFamily="49" charset="0"/>
              </a:rPr>
              <a:t>choose_block</a:t>
            </a:r>
            <a:r>
              <a:rPr lang="en-US" sz="2400" b="1" dirty="0">
                <a:latin typeface="Courier New" panose="02070309020205020404" pitchFamily="49" charset="0"/>
                <a:cs typeface="Courier New" panose="02070309020205020404" pitchFamily="49" charset="0"/>
              </a:rPr>
              <a:t>(G)</a:t>
            </a:r>
          </a:p>
          <a:p>
            <a:r>
              <a:rPr lang="en-US" sz="2400" b="1" dirty="0">
                <a:solidFill>
                  <a:srgbClr val="0066FF"/>
                </a:solidFill>
                <a:latin typeface="Courier New" panose="02070309020205020404" pitchFamily="49" charset="0"/>
                <a:cs typeface="Courier New" panose="02070309020205020404" pitchFamily="49" charset="0"/>
              </a:rPr>
              <a:t>  for</a:t>
            </a:r>
            <a:r>
              <a:rPr lang="en-US" sz="2400" b="1" dirty="0">
                <a:latin typeface="Courier New" panose="02070309020205020404" pitchFamily="49" charset="0"/>
                <a:cs typeface="Courier New" panose="02070309020205020404" pitchFamily="49" charset="0"/>
              </a:rPr>
              <a:t> v </a:t>
            </a:r>
            <a:r>
              <a:rPr lang="en-US" sz="2400" b="1" dirty="0">
                <a:solidFill>
                  <a:srgbClr val="0066FF"/>
                </a:solidFill>
                <a:latin typeface="Courier New" panose="02070309020205020404" pitchFamily="49" charset="0"/>
                <a:cs typeface="Courier New" panose="02070309020205020404" pitchFamily="49" charset="0"/>
              </a:rPr>
              <a:t>in</a:t>
            </a:r>
            <a:r>
              <a:rPr lang="en-US" sz="2400" b="1" dirty="0">
                <a:latin typeface="Courier New" panose="02070309020205020404" pitchFamily="49" charset="0"/>
                <a:cs typeface="Courier New" panose="02070309020205020404" pitchFamily="49" charset="0"/>
              </a:rPr>
              <a:t> b:</a:t>
            </a:r>
          </a:p>
          <a:p>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tmp_depth</a:t>
            </a:r>
            <a:r>
              <a:rPr lang="en-US" sz="2400" b="1" dirty="0">
                <a:latin typeface="Courier New" panose="02070309020205020404" pitchFamily="49" charset="0"/>
                <a:cs typeface="Courier New" panose="02070309020205020404" pitchFamily="49" charset="0"/>
              </a:rPr>
              <a:t>=MAX</a:t>
            </a:r>
          </a:p>
          <a:p>
            <a:r>
              <a:rPr lang="en-US" sz="2400" b="1" dirty="0">
                <a:solidFill>
                  <a:schemeClr val="accent6">
                    <a:lumMod val="75000"/>
                  </a:schemeClr>
                </a:solidFill>
                <a:latin typeface="Courier New" panose="02070309020205020404" pitchFamily="49" charset="0"/>
                <a:cs typeface="Courier New" panose="02070309020205020404" pitchFamily="49" charset="0"/>
              </a:rPr>
              <a:t>    </a:t>
            </a:r>
            <a:r>
              <a:rPr lang="en-US" sz="2400" b="1" dirty="0">
                <a:solidFill>
                  <a:srgbClr val="0066FF"/>
                </a:solidFill>
                <a:latin typeface="Courier New" panose="02070309020205020404" pitchFamily="49" charset="0"/>
                <a:cs typeface="Courier New" panose="02070309020205020404" pitchFamily="49" charset="0"/>
              </a:rPr>
              <a:t>for</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ngh</a:t>
            </a:r>
            <a:r>
              <a:rPr lang="en-US" sz="2400" b="1" dirty="0">
                <a:latin typeface="Courier New" panose="02070309020205020404" pitchFamily="49" charset="0"/>
                <a:cs typeface="Courier New" panose="02070309020205020404" pitchFamily="49" charset="0"/>
              </a:rPr>
              <a:t> </a:t>
            </a:r>
            <a:r>
              <a:rPr lang="en-US" sz="2400" b="1" dirty="0">
                <a:solidFill>
                  <a:srgbClr val="0066FF"/>
                </a:solidFill>
                <a:latin typeface="Courier New" panose="02070309020205020404" pitchFamily="49" charset="0"/>
                <a:cs typeface="Courier New" panose="02070309020205020404" pitchFamily="49" charset="0"/>
              </a:rPr>
              <a:t>in</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v.ngh</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tmp_depth</a:t>
            </a:r>
            <a:r>
              <a:rPr lang="en-US" sz="2400" b="1" dirty="0">
                <a:latin typeface="Courier New" panose="02070309020205020404" pitchFamily="49" charset="0"/>
                <a:cs typeface="Courier New" panose="02070309020205020404" pitchFamily="49" charset="0"/>
              </a:rPr>
              <a:t>=min(</a:t>
            </a:r>
            <a:r>
              <a:rPr lang="en-US" sz="2400" b="1" dirty="0" err="1">
                <a:latin typeface="Courier New" panose="02070309020205020404" pitchFamily="49" charset="0"/>
                <a:cs typeface="Courier New" panose="02070309020205020404" pitchFamily="49" charset="0"/>
              </a:rPr>
              <a:t>tmp_depth</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ngh.depth+distance</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v,ngh</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v.depth</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tmp_depth</a:t>
            </a:r>
            <a:endParaRPr lang="en-US" sz="2400" b="1" dirty="0">
              <a:latin typeface="Courier New" panose="02070309020205020404" pitchFamily="49" charset="0"/>
              <a:cs typeface="Courier New" panose="02070309020205020404" pitchFamily="49" charset="0"/>
            </a:endParaRPr>
          </a:p>
        </p:txBody>
      </p:sp>
      <p:sp>
        <p:nvSpPr>
          <p:cNvPr id="6" name="矩形: 圆角 5">
            <a:extLst>
              <a:ext uri="{FF2B5EF4-FFF2-40B4-BE49-F238E27FC236}">
                <a16:creationId xmlns:a16="http://schemas.microsoft.com/office/drawing/2014/main" id="{D2CAF3DE-E37B-4060-BE69-3401754F0057}"/>
              </a:ext>
            </a:extLst>
          </p:cNvPr>
          <p:cNvSpPr/>
          <p:nvPr/>
        </p:nvSpPr>
        <p:spPr>
          <a:xfrm>
            <a:off x="2971800" y="1758423"/>
            <a:ext cx="1362075" cy="62864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Partition Graph</a:t>
            </a:r>
          </a:p>
        </p:txBody>
      </p:sp>
      <p:sp>
        <p:nvSpPr>
          <p:cNvPr id="7" name="矩形: 圆角 6">
            <a:extLst>
              <a:ext uri="{FF2B5EF4-FFF2-40B4-BE49-F238E27FC236}">
                <a16:creationId xmlns:a16="http://schemas.microsoft.com/office/drawing/2014/main" id="{D4C5C39F-5C89-44FA-9C2B-C7A984D4A2CA}"/>
              </a:ext>
            </a:extLst>
          </p:cNvPr>
          <p:cNvSpPr/>
          <p:nvPr/>
        </p:nvSpPr>
        <p:spPr>
          <a:xfrm>
            <a:off x="5172076" y="1758422"/>
            <a:ext cx="1362074" cy="62864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Choose Block</a:t>
            </a:r>
          </a:p>
        </p:txBody>
      </p:sp>
      <p:sp>
        <p:nvSpPr>
          <p:cNvPr id="8" name="矩形: 圆角 7">
            <a:extLst>
              <a:ext uri="{FF2B5EF4-FFF2-40B4-BE49-F238E27FC236}">
                <a16:creationId xmlns:a16="http://schemas.microsoft.com/office/drawing/2014/main" id="{0B583CFA-C11E-4056-9BA5-DAE9600374DF}"/>
              </a:ext>
            </a:extLst>
          </p:cNvPr>
          <p:cNvSpPr/>
          <p:nvPr/>
        </p:nvSpPr>
        <p:spPr>
          <a:xfrm>
            <a:off x="7372351" y="1758422"/>
            <a:ext cx="1362074" cy="628649"/>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Update Block</a:t>
            </a:r>
          </a:p>
        </p:txBody>
      </p:sp>
      <p:cxnSp>
        <p:nvCxnSpPr>
          <p:cNvPr id="9" name="直接箭头连接符 8">
            <a:extLst>
              <a:ext uri="{FF2B5EF4-FFF2-40B4-BE49-F238E27FC236}">
                <a16:creationId xmlns:a16="http://schemas.microsoft.com/office/drawing/2014/main" id="{9BC8BBD5-FCEC-4D98-8EF8-AEADCA5EABEB}"/>
              </a:ext>
            </a:extLst>
          </p:cNvPr>
          <p:cNvCxnSpPr>
            <a:stCxn id="6" idx="3"/>
            <a:endCxn id="7" idx="1"/>
          </p:cNvCxnSpPr>
          <p:nvPr/>
        </p:nvCxnSpPr>
        <p:spPr>
          <a:xfrm flipV="1">
            <a:off x="4333875" y="2072747"/>
            <a:ext cx="838201"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a:extLst>
              <a:ext uri="{FF2B5EF4-FFF2-40B4-BE49-F238E27FC236}">
                <a16:creationId xmlns:a16="http://schemas.microsoft.com/office/drawing/2014/main" id="{5178DF8A-E500-4E69-B5D7-36F8F48D7E91}"/>
              </a:ext>
            </a:extLst>
          </p:cNvPr>
          <p:cNvCxnSpPr>
            <a:cxnSpLocks/>
            <a:stCxn id="7" idx="3"/>
            <a:endCxn id="8" idx="1"/>
          </p:cNvCxnSpPr>
          <p:nvPr/>
        </p:nvCxnSpPr>
        <p:spPr>
          <a:xfrm>
            <a:off x="6534150" y="2072747"/>
            <a:ext cx="838201"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nvGrpSpPr>
          <p:cNvPr id="11" name="组合 10">
            <a:extLst>
              <a:ext uri="{FF2B5EF4-FFF2-40B4-BE49-F238E27FC236}">
                <a16:creationId xmlns:a16="http://schemas.microsoft.com/office/drawing/2014/main" id="{418413F7-548A-4C55-9ABB-339A212A3093}"/>
              </a:ext>
            </a:extLst>
          </p:cNvPr>
          <p:cNvGrpSpPr/>
          <p:nvPr/>
        </p:nvGrpSpPr>
        <p:grpSpPr>
          <a:xfrm>
            <a:off x="4667250" y="1575865"/>
            <a:ext cx="4552950" cy="525460"/>
            <a:chOff x="4133850" y="4694241"/>
            <a:chExt cx="4552950" cy="525460"/>
          </a:xfrm>
        </p:grpSpPr>
        <p:cxnSp>
          <p:nvCxnSpPr>
            <p:cNvPr id="12" name="直接连接符 11">
              <a:extLst>
                <a:ext uri="{FF2B5EF4-FFF2-40B4-BE49-F238E27FC236}">
                  <a16:creationId xmlns:a16="http://schemas.microsoft.com/office/drawing/2014/main" id="{D0EA5C49-91D8-437A-8FBD-62127580BCFD}"/>
                </a:ext>
              </a:extLst>
            </p:cNvPr>
            <p:cNvCxnSpPr>
              <a:stCxn id="8" idx="3"/>
            </p:cNvCxnSpPr>
            <p:nvPr/>
          </p:nvCxnSpPr>
          <p:spPr>
            <a:xfrm>
              <a:off x="8201025" y="5191123"/>
              <a:ext cx="485775"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DF6CB708-83EC-44B3-9E7A-3D1DCC4790B7}"/>
                </a:ext>
              </a:extLst>
            </p:cNvPr>
            <p:cNvCxnSpPr>
              <a:cxnSpLocks/>
            </p:cNvCxnSpPr>
            <p:nvPr/>
          </p:nvCxnSpPr>
          <p:spPr>
            <a:xfrm flipV="1">
              <a:off x="8658221" y="4694241"/>
              <a:ext cx="0" cy="52546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直接连接符 13">
              <a:extLst>
                <a:ext uri="{FF2B5EF4-FFF2-40B4-BE49-F238E27FC236}">
                  <a16:creationId xmlns:a16="http://schemas.microsoft.com/office/drawing/2014/main" id="{0BFD4892-139F-4A12-A677-E9607AFB48DA}"/>
                </a:ext>
              </a:extLst>
            </p:cNvPr>
            <p:cNvCxnSpPr>
              <a:cxnSpLocks/>
            </p:cNvCxnSpPr>
            <p:nvPr/>
          </p:nvCxnSpPr>
          <p:spPr>
            <a:xfrm>
              <a:off x="4133850" y="4694241"/>
              <a:ext cx="4552949" cy="1"/>
            </a:xfrm>
            <a:prstGeom prst="line">
              <a:avLst/>
            </a:prstGeom>
            <a:ln w="57150"/>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4F24A5A6-04A2-464D-A2B0-B3EAB2ACDA4B}"/>
                </a:ext>
              </a:extLst>
            </p:cNvPr>
            <p:cNvCxnSpPr>
              <a:cxnSpLocks/>
            </p:cNvCxnSpPr>
            <p:nvPr/>
          </p:nvCxnSpPr>
          <p:spPr>
            <a:xfrm flipV="1">
              <a:off x="4162421" y="4694241"/>
              <a:ext cx="0" cy="522288"/>
            </a:xfrm>
            <a:prstGeom prst="line">
              <a:avLst/>
            </a:prstGeom>
            <a:ln w="57150"/>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048D5480-D61C-4F7A-B4D1-F8AE749C512E}"/>
                </a:ext>
              </a:extLst>
            </p:cNvPr>
            <p:cNvCxnSpPr>
              <a:cxnSpLocks/>
            </p:cNvCxnSpPr>
            <p:nvPr/>
          </p:nvCxnSpPr>
          <p:spPr>
            <a:xfrm flipH="1">
              <a:off x="6229351" y="4694241"/>
              <a:ext cx="247649"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sp>
        <p:nvSpPr>
          <p:cNvPr id="17" name="文本框 16">
            <a:extLst>
              <a:ext uri="{FF2B5EF4-FFF2-40B4-BE49-F238E27FC236}">
                <a16:creationId xmlns:a16="http://schemas.microsoft.com/office/drawing/2014/main" id="{E23029C8-14A2-4225-BE92-8C27B936CE9A}"/>
              </a:ext>
            </a:extLst>
          </p:cNvPr>
          <p:cNvSpPr txBox="1"/>
          <p:nvPr/>
        </p:nvSpPr>
        <p:spPr>
          <a:xfrm>
            <a:off x="5686717" y="1133250"/>
            <a:ext cx="2514406" cy="461665"/>
          </a:xfrm>
          <a:prstGeom prst="rect">
            <a:avLst/>
          </a:prstGeom>
          <a:noFill/>
        </p:spPr>
        <p:txBody>
          <a:bodyPr wrap="none" rtlCol="0">
            <a:spAutoFit/>
          </a:bodyPr>
          <a:lstStyle/>
          <a:p>
            <a:r>
              <a:rPr lang="en-US" sz="2400" b="1" dirty="0"/>
              <a:t>Until Convergence</a:t>
            </a:r>
          </a:p>
        </p:txBody>
      </p:sp>
      <p:sp>
        <p:nvSpPr>
          <p:cNvPr id="22" name="矩形 21">
            <a:extLst>
              <a:ext uri="{FF2B5EF4-FFF2-40B4-BE49-F238E27FC236}">
                <a16:creationId xmlns:a16="http://schemas.microsoft.com/office/drawing/2014/main" id="{0744D1FC-7E9B-49DF-9BF9-22F24C2E42B7}"/>
              </a:ext>
            </a:extLst>
          </p:cNvPr>
          <p:cNvSpPr/>
          <p:nvPr/>
        </p:nvSpPr>
        <p:spPr>
          <a:xfrm>
            <a:off x="5105971" y="1694676"/>
            <a:ext cx="1498198" cy="74371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167F9715-DA20-4205-84B1-8161E6770A9C}"/>
              </a:ext>
            </a:extLst>
          </p:cNvPr>
          <p:cNvSpPr/>
          <p:nvPr/>
        </p:nvSpPr>
        <p:spPr>
          <a:xfrm>
            <a:off x="7304289" y="1698782"/>
            <a:ext cx="1498198" cy="74371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3633EB6B-9279-4899-B1AE-3B9DADD974D0}"/>
              </a:ext>
            </a:extLst>
          </p:cNvPr>
          <p:cNvSpPr/>
          <p:nvPr/>
        </p:nvSpPr>
        <p:spPr>
          <a:xfrm>
            <a:off x="5662258" y="1206120"/>
            <a:ext cx="2501793" cy="3031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9444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 presetClass="exit" presetSubtype="0" fill="hold" grpId="1" nodeType="withEffect">
                                  <p:stCondLst>
                                    <p:cond delay="0"/>
                                  </p:stCondLst>
                                  <p:childTnLst>
                                    <p:set>
                                      <p:cBhvr>
                                        <p:cTn id="22" dur="1" fill="hold">
                                          <p:stCondLst>
                                            <p:cond delay="0"/>
                                          </p:stCondLst>
                                        </p:cTn>
                                        <p:tgtEl>
                                          <p:spTgt spid="22"/>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23"/>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5" grpId="0" animBg="1"/>
      <p:bldP spid="22" grpId="0" animBg="1"/>
      <p:bldP spid="22" grpId="1" animBg="1"/>
      <p:bldP spid="23" grpId="0" animBg="1"/>
      <p:bldP spid="23" grpId="1"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1019E-DC68-4A63-A8AE-1F51BB962C2D}"/>
              </a:ext>
            </a:extLst>
          </p:cNvPr>
          <p:cNvSpPr>
            <a:spLocks noGrp="1"/>
          </p:cNvSpPr>
          <p:nvPr>
            <p:ph type="title"/>
          </p:nvPr>
        </p:nvSpPr>
        <p:spPr/>
        <p:txBody>
          <a:bodyPr/>
          <a:lstStyle/>
          <a:p>
            <a:r>
              <a:rPr lang="en-US" dirty="0"/>
              <a:t>Design parameters of BCD execution model</a:t>
            </a:r>
          </a:p>
        </p:txBody>
      </p:sp>
      <p:sp>
        <p:nvSpPr>
          <p:cNvPr id="6" name="灯片编号占位符 5">
            <a:extLst>
              <a:ext uri="{FF2B5EF4-FFF2-40B4-BE49-F238E27FC236}">
                <a16:creationId xmlns:a16="http://schemas.microsoft.com/office/drawing/2014/main" id="{5F4E73CC-38E8-4132-B964-B6DF33F3F7BE}"/>
              </a:ext>
            </a:extLst>
          </p:cNvPr>
          <p:cNvSpPr>
            <a:spLocks noGrp="1"/>
          </p:cNvSpPr>
          <p:nvPr>
            <p:ph type="sldNum" sz="quarter" idx="12"/>
          </p:nvPr>
        </p:nvSpPr>
        <p:spPr/>
        <p:txBody>
          <a:bodyPr/>
          <a:lstStyle/>
          <a:p>
            <a:fld id="{FFCE77C0-C5FA-4ACA-9362-CF6780A99EC0}" type="slidenum">
              <a:rPr lang="en-US" smtClean="0"/>
              <a:t>17</a:t>
            </a:fld>
            <a:endParaRPr lang="en-US"/>
          </a:p>
        </p:txBody>
      </p:sp>
      <p:grpSp>
        <p:nvGrpSpPr>
          <p:cNvPr id="62" name="组合 61">
            <a:extLst>
              <a:ext uri="{FF2B5EF4-FFF2-40B4-BE49-F238E27FC236}">
                <a16:creationId xmlns:a16="http://schemas.microsoft.com/office/drawing/2014/main" id="{E1CF68D2-31C6-4110-A10A-5E4C00053385}"/>
              </a:ext>
            </a:extLst>
          </p:cNvPr>
          <p:cNvGrpSpPr/>
          <p:nvPr/>
        </p:nvGrpSpPr>
        <p:grpSpPr>
          <a:xfrm>
            <a:off x="1847197" y="3391467"/>
            <a:ext cx="2098595" cy="2460238"/>
            <a:chOff x="1847197" y="3391467"/>
            <a:chExt cx="2098595" cy="2460238"/>
          </a:xfrm>
        </p:grpSpPr>
        <p:sp>
          <p:nvSpPr>
            <p:cNvPr id="47" name="左大括号 46">
              <a:extLst>
                <a:ext uri="{FF2B5EF4-FFF2-40B4-BE49-F238E27FC236}">
                  <a16:creationId xmlns:a16="http://schemas.microsoft.com/office/drawing/2014/main" id="{6F872A4E-7D99-44FF-809E-8572BAC73214}"/>
                </a:ext>
              </a:extLst>
            </p:cNvPr>
            <p:cNvSpPr/>
            <p:nvPr/>
          </p:nvSpPr>
          <p:spPr>
            <a:xfrm rot="5400000">
              <a:off x="2603064" y="4353312"/>
              <a:ext cx="444500" cy="1616075"/>
            </a:xfrm>
            <a:prstGeom prst="leftBrace">
              <a:avLst>
                <a:gd name="adj1" fmla="val 54047"/>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箭头: 下 47">
              <a:extLst>
                <a:ext uri="{FF2B5EF4-FFF2-40B4-BE49-F238E27FC236}">
                  <a16:creationId xmlns:a16="http://schemas.microsoft.com/office/drawing/2014/main" id="{382DD15C-25D4-43DA-83ED-E08F904A95E6}"/>
                </a:ext>
              </a:extLst>
            </p:cNvPr>
            <p:cNvSpPr/>
            <p:nvPr/>
          </p:nvSpPr>
          <p:spPr>
            <a:xfrm rot="3374243">
              <a:off x="3026610" y="3046832"/>
              <a:ext cx="365760" cy="1055029"/>
            </a:xfrm>
            <a:prstGeom prst="downArrow">
              <a:avLst>
                <a:gd name="adj1" fmla="val 50000"/>
                <a:gd name="adj2" fmla="val 7352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文本框 48">
              <a:extLst>
                <a:ext uri="{FF2B5EF4-FFF2-40B4-BE49-F238E27FC236}">
                  <a16:creationId xmlns:a16="http://schemas.microsoft.com/office/drawing/2014/main" id="{DC3A6BDB-6736-43C1-B2AD-F3134EC965B1}"/>
                </a:ext>
              </a:extLst>
            </p:cNvPr>
            <p:cNvSpPr txBox="1"/>
            <p:nvPr/>
          </p:nvSpPr>
          <p:spPr>
            <a:xfrm>
              <a:off x="2004885" y="4044922"/>
              <a:ext cx="1647952" cy="523220"/>
            </a:xfrm>
            <a:prstGeom prst="rect">
              <a:avLst/>
            </a:prstGeom>
            <a:noFill/>
          </p:spPr>
          <p:txBody>
            <a:bodyPr wrap="none" rtlCol="0">
              <a:spAutoFit/>
            </a:bodyPr>
            <a:lstStyle/>
            <a:p>
              <a:r>
                <a:rPr lang="en-US" sz="2800" b="1" dirty="0"/>
                <a:t>Block Size</a:t>
              </a:r>
            </a:p>
          </p:txBody>
        </p:sp>
        <p:sp>
          <p:nvSpPr>
            <p:cNvPr id="58" name="文本框 57">
              <a:extLst>
                <a:ext uri="{FF2B5EF4-FFF2-40B4-BE49-F238E27FC236}">
                  <a16:creationId xmlns:a16="http://schemas.microsoft.com/office/drawing/2014/main" id="{AAFC301E-8360-4CE3-8451-89BEC49DE7B0}"/>
                </a:ext>
              </a:extLst>
            </p:cNvPr>
            <p:cNvSpPr txBox="1"/>
            <p:nvPr/>
          </p:nvSpPr>
          <p:spPr>
            <a:xfrm>
              <a:off x="1847197" y="5383600"/>
              <a:ext cx="340158" cy="461665"/>
            </a:xfrm>
            <a:prstGeom prst="rect">
              <a:avLst/>
            </a:prstGeom>
            <a:noFill/>
          </p:spPr>
          <p:txBody>
            <a:bodyPr wrap="none" rtlCol="0">
              <a:spAutoFit/>
            </a:bodyPr>
            <a:lstStyle/>
            <a:p>
              <a:r>
                <a:rPr lang="en-US" sz="2400" b="1" dirty="0"/>
                <a:t>1</a:t>
              </a:r>
            </a:p>
          </p:txBody>
        </p:sp>
        <p:sp>
          <p:nvSpPr>
            <p:cNvPr id="60" name="文本框 59">
              <a:extLst>
                <a:ext uri="{FF2B5EF4-FFF2-40B4-BE49-F238E27FC236}">
                  <a16:creationId xmlns:a16="http://schemas.microsoft.com/office/drawing/2014/main" id="{F5EB49F1-05B7-441E-B1F1-077AAC8163AC}"/>
                </a:ext>
              </a:extLst>
            </p:cNvPr>
            <p:cNvSpPr txBox="1"/>
            <p:nvPr/>
          </p:nvSpPr>
          <p:spPr>
            <a:xfrm>
              <a:off x="3286637" y="5383600"/>
              <a:ext cx="659155" cy="461665"/>
            </a:xfrm>
            <a:prstGeom prst="rect">
              <a:avLst/>
            </a:prstGeom>
            <a:noFill/>
          </p:spPr>
          <p:txBody>
            <a:bodyPr wrap="none" rtlCol="0">
              <a:spAutoFit/>
            </a:bodyPr>
            <a:lstStyle/>
            <a:p>
              <a:r>
                <a:rPr lang="en-US" sz="2400" b="1" dirty="0"/>
                <a:t>|V|</a:t>
              </a:r>
            </a:p>
          </p:txBody>
        </p:sp>
        <p:sp>
          <p:nvSpPr>
            <p:cNvPr id="61" name="文本框 60">
              <a:extLst>
                <a:ext uri="{FF2B5EF4-FFF2-40B4-BE49-F238E27FC236}">
                  <a16:creationId xmlns:a16="http://schemas.microsoft.com/office/drawing/2014/main" id="{7AA8FDCE-1783-495A-B32C-038F3A991577}"/>
                </a:ext>
              </a:extLst>
            </p:cNvPr>
            <p:cNvSpPr txBox="1"/>
            <p:nvPr/>
          </p:nvSpPr>
          <p:spPr>
            <a:xfrm>
              <a:off x="2425051" y="5390040"/>
              <a:ext cx="623889" cy="461665"/>
            </a:xfrm>
            <a:prstGeom prst="rect">
              <a:avLst/>
            </a:prstGeom>
            <a:noFill/>
          </p:spPr>
          <p:txBody>
            <a:bodyPr wrap="none" rtlCol="0">
              <a:spAutoFit/>
            </a:bodyPr>
            <a:lstStyle/>
            <a:p>
              <a:r>
                <a:rPr lang="en-US" sz="2400" b="1" dirty="0"/>
                <a:t>……</a:t>
              </a:r>
            </a:p>
          </p:txBody>
        </p:sp>
      </p:grpSp>
      <p:sp>
        <p:nvSpPr>
          <p:cNvPr id="50" name="箭头: 下 49">
            <a:extLst>
              <a:ext uri="{FF2B5EF4-FFF2-40B4-BE49-F238E27FC236}">
                <a16:creationId xmlns:a16="http://schemas.microsoft.com/office/drawing/2014/main" id="{B78B1E5D-4CDA-447D-A58C-73606B5B8E5F}"/>
              </a:ext>
            </a:extLst>
          </p:cNvPr>
          <p:cNvSpPr/>
          <p:nvPr/>
        </p:nvSpPr>
        <p:spPr>
          <a:xfrm>
            <a:off x="5670233" y="3226717"/>
            <a:ext cx="365760" cy="607396"/>
          </a:xfrm>
          <a:prstGeom prst="downArrow">
            <a:avLst>
              <a:gd name="adj1" fmla="val 50000"/>
              <a:gd name="adj2" fmla="val 7352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文本框 52">
            <a:extLst>
              <a:ext uri="{FF2B5EF4-FFF2-40B4-BE49-F238E27FC236}">
                <a16:creationId xmlns:a16="http://schemas.microsoft.com/office/drawing/2014/main" id="{6BD074D5-4948-4FCC-8059-7DF42A3E4B9A}"/>
              </a:ext>
            </a:extLst>
          </p:cNvPr>
          <p:cNvSpPr txBox="1"/>
          <p:nvPr/>
        </p:nvSpPr>
        <p:spPr>
          <a:xfrm>
            <a:off x="4562475" y="3834112"/>
            <a:ext cx="2581276" cy="954107"/>
          </a:xfrm>
          <a:prstGeom prst="rect">
            <a:avLst/>
          </a:prstGeom>
          <a:noFill/>
        </p:spPr>
        <p:txBody>
          <a:bodyPr wrap="square" rtlCol="0">
            <a:spAutoFit/>
          </a:bodyPr>
          <a:lstStyle/>
          <a:p>
            <a:pPr algn="ctr"/>
            <a:r>
              <a:rPr lang="en-US" sz="2800" b="1" dirty="0"/>
              <a:t>Block Selection Method</a:t>
            </a:r>
          </a:p>
        </p:txBody>
      </p:sp>
      <p:sp>
        <p:nvSpPr>
          <p:cNvPr id="55" name="左大括号 54">
            <a:extLst>
              <a:ext uri="{FF2B5EF4-FFF2-40B4-BE49-F238E27FC236}">
                <a16:creationId xmlns:a16="http://schemas.microsoft.com/office/drawing/2014/main" id="{DEF84C92-2DE2-4709-B1DF-A12178BDBE92}"/>
              </a:ext>
            </a:extLst>
          </p:cNvPr>
          <p:cNvSpPr/>
          <p:nvPr/>
        </p:nvSpPr>
        <p:spPr>
          <a:xfrm rot="5400000">
            <a:off x="5630863" y="4353313"/>
            <a:ext cx="444500" cy="1616075"/>
          </a:xfrm>
          <a:prstGeom prst="leftBrace">
            <a:avLst>
              <a:gd name="adj1" fmla="val 54047"/>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3" name="文本框 62">
            <a:extLst>
              <a:ext uri="{FF2B5EF4-FFF2-40B4-BE49-F238E27FC236}">
                <a16:creationId xmlns:a16="http://schemas.microsoft.com/office/drawing/2014/main" id="{C32C7BE1-B93A-4489-B304-10E71F29D36A}"/>
              </a:ext>
            </a:extLst>
          </p:cNvPr>
          <p:cNvSpPr txBox="1"/>
          <p:nvPr/>
        </p:nvSpPr>
        <p:spPr>
          <a:xfrm>
            <a:off x="4596425" y="5383599"/>
            <a:ext cx="897297" cy="461665"/>
          </a:xfrm>
          <a:prstGeom prst="rect">
            <a:avLst/>
          </a:prstGeom>
          <a:noFill/>
        </p:spPr>
        <p:txBody>
          <a:bodyPr wrap="none" rtlCol="0">
            <a:spAutoFit/>
          </a:bodyPr>
          <a:lstStyle/>
          <a:p>
            <a:r>
              <a:rPr lang="en-US" sz="2400" b="1" dirty="0"/>
              <a:t>Cyclic</a:t>
            </a:r>
          </a:p>
        </p:txBody>
      </p:sp>
      <p:sp>
        <p:nvSpPr>
          <p:cNvPr id="64" name="文本框 63">
            <a:extLst>
              <a:ext uri="{FF2B5EF4-FFF2-40B4-BE49-F238E27FC236}">
                <a16:creationId xmlns:a16="http://schemas.microsoft.com/office/drawing/2014/main" id="{C9B7F4C0-904C-4595-BA43-FCE765D02C07}"/>
              </a:ext>
            </a:extLst>
          </p:cNvPr>
          <p:cNvSpPr txBox="1"/>
          <p:nvPr/>
        </p:nvSpPr>
        <p:spPr>
          <a:xfrm>
            <a:off x="6093527" y="5390040"/>
            <a:ext cx="1135247" cy="461665"/>
          </a:xfrm>
          <a:prstGeom prst="rect">
            <a:avLst/>
          </a:prstGeom>
          <a:noFill/>
        </p:spPr>
        <p:txBody>
          <a:bodyPr wrap="none" rtlCol="0">
            <a:spAutoFit/>
          </a:bodyPr>
          <a:lstStyle/>
          <a:p>
            <a:r>
              <a:rPr lang="en-US" sz="2400" b="1" dirty="0"/>
              <a:t>Priority</a:t>
            </a:r>
          </a:p>
        </p:txBody>
      </p:sp>
      <p:grpSp>
        <p:nvGrpSpPr>
          <p:cNvPr id="68" name="组合 67">
            <a:extLst>
              <a:ext uri="{FF2B5EF4-FFF2-40B4-BE49-F238E27FC236}">
                <a16:creationId xmlns:a16="http://schemas.microsoft.com/office/drawing/2014/main" id="{AB5BDCDE-09C3-4B5D-A668-42768A2FD419}"/>
              </a:ext>
            </a:extLst>
          </p:cNvPr>
          <p:cNvGrpSpPr/>
          <p:nvPr/>
        </p:nvGrpSpPr>
        <p:grpSpPr>
          <a:xfrm>
            <a:off x="7519095" y="3382390"/>
            <a:ext cx="3087030" cy="2463145"/>
            <a:chOff x="7519095" y="3382390"/>
            <a:chExt cx="3087030" cy="2463145"/>
          </a:xfrm>
        </p:grpSpPr>
        <p:sp>
          <p:nvSpPr>
            <p:cNvPr id="52" name="箭头: 下 51">
              <a:extLst>
                <a:ext uri="{FF2B5EF4-FFF2-40B4-BE49-F238E27FC236}">
                  <a16:creationId xmlns:a16="http://schemas.microsoft.com/office/drawing/2014/main" id="{0DE29FD7-B826-41AC-9614-66436C39B2FE}"/>
                </a:ext>
              </a:extLst>
            </p:cNvPr>
            <p:cNvSpPr/>
            <p:nvPr/>
          </p:nvSpPr>
          <p:spPr>
            <a:xfrm rot="18180355">
              <a:off x="8315673" y="3037755"/>
              <a:ext cx="365760" cy="1055029"/>
            </a:xfrm>
            <a:prstGeom prst="downArrow">
              <a:avLst>
                <a:gd name="adj1" fmla="val 50000"/>
                <a:gd name="adj2" fmla="val 7352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文本框 53">
              <a:extLst>
                <a:ext uri="{FF2B5EF4-FFF2-40B4-BE49-F238E27FC236}">
                  <a16:creationId xmlns:a16="http://schemas.microsoft.com/office/drawing/2014/main" id="{F3AF0648-8F27-49E3-BFC9-C7B78DDB0E8E}"/>
                </a:ext>
              </a:extLst>
            </p:cNvPr>
            <p:cNvSpPr txBox="1"/>
            <p:nvPr/>
          </p:nvSpPr>
          <p:spPr>
            <a:xfrm>
              <a:off x="7686674" y="3834112"/>
              <a:ext cx="2581276" cy="954107"/>
            </a:xfrm>
            <a:prstGeom prst="rect">
              <a:avLst/>
            </a:prstGeom>
            <a:noFill/>
          </p:spPr>
          <p:txBody>
            <a:bodyPr wrap="square" rtlCol="0">
              <a:spAutoFit/>
            </a:bodyPr>
            <a:lstStyle/>
            <a:p>
              <a:pPr algn="ctr"/>
              <a:r>
                <a:rPr lang="en-US" sz="2800" b="1" dirty="0"/>
                <a:t>Block Update Method</a:t>
              </a:r>
            </a:p>
          </p:txBody>
        </p:sp>
        <p:sp>
          <p:nvSpPr>
            <p:cNvPr id="56" name="左大括号 55">
              <a:extLst>
                <a:ext uri="{FF2B5EF4-FFF2-40B4-BE49-F238E27FC236}">
                  <a16:creationId xmlns:a16="http://schemas.microsoft.com/office/drawing/2014/main" id="{818BB711-842A-42CF-8B0A-403F2CC5D26E}"/>
                </a:ext>
              </a:extLst>
            </p:cNvPr>
            <p:cNvSpPr/>
            <p:nvPr/>
          </p:nvSpPr>
          <p:spPr>
            <a:xfrm rot="5400000">
              <a:off x="8818304" y="4112011"/>
              <a:ext cx="444500" cy="2098676"/>
            </a:xfrm>
            <a:prstGeom prst="leftBrace">
              <a:avLst>
                <a:gd name="adj1" fmla="val 54047"/>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6" name="文本框 65">
              <a:extLst>
                <a:ext uri="{FF2B5EF4-FFF2-40B4-BE49-F238E27FC236}">
                  <a16:creationId xmlns:a16="http://schemas.microsoft.com/office/drawing/2014/main" id="{208DE573-0496-4884-AA28-4B4DEA4392AE}"/>
                </a:ext>
              </a:extLst>
            </p:cNvPr>
            <p:cNvSpPr txBox="1"/>
            <p:nvPr/>
          </p:nvSpPr>
          <p:spPr>
            <a:xfrm>
              <a:off x="7519095" y="5383870"/>
              <a:ext cx="1300356" cy="461665"/>
            </a:xfrm>
            <a:prstGeom prst="rect">
              <a:avLst/>
            </a:prstGeom>
            <a:noFill/>
          </p:spPr>
          <p:txBody>
            <a:bodyPr wrap="none" rtlCol="0">
              <a:spAutoFit/>
            </a:bodyPr>
            <a:lstStyle/>
            <a:p>
              <a:r>
                <a:rPr lang="en-US" sz="2400" b="1" dirty="0"/>
                <a:t>Gradient</a:t>
              </a:r>
            </a:p>
          </p:txBody>
        </p:sp>
        <p:sp>
          <p:nvSpPr>
            <p:cNvPr id="67" name="文本框 66">
              <a:extLst>
                <a:ext uri="{FF2B5EF4-FFF2-40B4-BE49-F238E27FC236}">
                  <a16:creationId xmlns:a16="http://schemas.microsoft.com/office/drawing/2014/main" id="{02606F84-263C-4187-B1BA-E327C0E03373}"/>
                </a:ext>
              </a:extLst>
            </p:cNvPr>
            <p:cNvSpPr txBox="1"/>
            <p:nvPr/>
          </p:nvSpPr>
          <p:spPr>
            <a:xfrm>
              <a:off x="8866931" y="5383599"/>
              <a:ext cx="1739194" cy="461665"/>
            </a:xfrm>
            <a:prstGeom prst="rect">
              <a:avLst/>
            </a:prstGeom>
            <a:noFill/>
          </p:spPr>
          <p:txBody>
            <a:bodyPr wrap="none" rtlCol="0">
              <a:spAutoFit/>
            </a:bodyPr>
            <a:lstStyle/>
            <a:p>
              <a:r>
                <a:rPr lang="en-US" sz="2400" b="1" dirty="0"/>
                <a:t>Newton ……</a:t>
              </a:r>
            </a:p>
          </p:txBody>
        </p:sp>
      </p:grpSp>
      <p:sp>
        <p:nvSpPr>
          <p:cNvPr id="51" name="矩形: 圆角 50">
            <a:extLst>
              <a:ext uri="{FF2B5EF4-FFF2-40B4-BE49-F238E27FC236}">
                <a16:creationId xmlns:a16="http://schemas.microsoft.com/office/drawing/2014/main" id="{E223CECF-9EC1-4F32-A2D8-92D7F0FD5593}"/>
              </a:ext>
            </a:extLst>
          </p:cNvPr>
          <p:cNvSpPr/>
          <p:nvPr/>
        </p:nvSpPr>
        <p:spPr>
          <a:xfrm>
            <a:off x="2971800" y="2413336"/>
            <a:ext cx="1362075" cy="62864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Partition Graph</a:t>
            </a:r>
          </a:p>
        </p:txBody>
      </p:sp>
      <p:sp>
        <p:nvSpPr>
          <p:cNvPr id="57" name="矩形: 圆角 56">
            <a:extLst>
              <a:ext uri="{FF2B5EF4-FFF2-40B4-BE49-F238E27FC236}">
                <a16:creationId xmlns:a16="http://schemas.microsoft.com/office/drawing/2014/main" id="{D37FBD76-6AD1-417A-B14F-5DA05FC8B8C8}"/>
              </a:ext>
            </a:extLst>
          </p:cNvPr>
          <p:cNvSpPr/>
          <p:nvPr/>
        </p:nvSpPr>
        <p:spPr>
          <a:xfrm>
            <a:off x="5172076" y="2413335"/>
            <a:ext cx="1362074" cy="62864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Choose Block</a:t>
            </a:r>
          </a:p>
        </p:txBody>
      </p:sp>
      <p:sp>
        <p:nvSpPr>
          <p:cNvPr id="59" name="矩形: 圆角 58">
            <a:extLst>
              <a:ext uri="{FF2B5EF4-FFF2-40B4-BE49-F238E27FC236}">
                <a16:creationId xmlns:a16="http://schemas.microsoft.com/office/drawing/2014/main" id="{03EE9AA6-4B72-4833-AA0E-74A94C50CDCC}"/>
              </a:ext>
            </a:extLst>
          </p:cNvPr>
          <p:cNvSpPr/>
          <p:nvPr/>
        </p:nvSpPr>
        <p:spPr>
          <a:xfrm>
            <a:off x="7372351" y="2413335"/>
            <a:ext cx="1362074" cy="628649"/>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Update Block</a:t>
            </a:r>
          </a:p>
        </p:txBody>
      </p:sp>
      <p:cxnSp>
        <p:nvCxnSpPr>
          <p:cNvPr id="69" name="直接箭头连接符 68">
            <a:extLst>
              <a:ext uri="{FF2B5EF4-FFF2-40B4-BE49-F238E27FC236}">
                <a16:creationId xmlns:a16="http://schemas.microsoft.com/office/drawing/2014/main" id="{AF21234E-149A-4608-B71F-5EF08552821B}"/>
              </a:ext>
            </a:extLst>
          </p:cNvPr>
          <p:cNvCxnSpPr>
            <a:stCxn id="51" idx="3"/>
            <a:endCxn id="57" idx="1"/>
          </p:cNvCxnSpPr>
          <p:nvPr/>
        </p:nvCxnSpPr>
        <p:spPr>
          <a:xfrm flipV="1">
            <a:off x="4333875" y="2727660"/>
            <a:ext cx="838201"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70" name="直接箭头连接符 69">
            <a:extLst>
              <a:ext uri="{FF2B5EF4-FFF2-40B4-BE49-F238E27FC236}">
                <a16:creationId xmlns:a16="http://schemas.microsoft.com/office/drawing/2014/main" id="{465D4256-C234-4989-BF35-F0B04A7C2C7F}"/>
              </a:ext>
            </a:extLst>
          </p:cNvPr>
          <p:cNvCxnSpPr>
            <a:cxnSpLocks/>
            <a:stCxn id="57" idx="3"/>
            <a:endCxn id="59" idx="1"/>
          </p:cNvCxnSpPr>
          <p:nvPr/>
        </p:nvCxnSpPr>
        <p:spPr>
          <a:xfrm>
            <a:off x="6534150" y="2727660"/>
            <a:ext cx="838201"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nvGrpSpPr>
          <p:cNvPr id="71" name="组合 70">
            <a:extLst>
              <a:ext uri="{FF2B5EF4-FFF2-40B4-BE49-F238E27FC236}">
                <a16:creationId xmlns:a16="http://schemas.microsoft.com/office/drawing/2014/main" id="{513F98FA-1974-4756-A3F0-5FC978658404}"/>
              </a:ext>
            </a:extLst>
          </p:cNvPr>
          <p:cNvGrpSpPr/>
          <p:nvPr/>
        </p:nvGrpSpPr>
        <p:grpSpPr>
          <a:xfrm>
            <a:off x="4667250" y="2230778"/>
            <a:ext cx="4552950" cy="525460"/>
            <a:chOff x="4133850" y="4694241"/>
            <a:chExt cx="4552950" cy="525460"/>
          </a:xfrm>
        </p:grpSpPr>
        <p:cxnSp>
          <p:nvCxnSpPr>
            <p:cNvPr id="72" name="直接连接符 71">
              <a:extLst>
                <a:ext uri="{FF2B5EF4-FFF2-40B4-BE49-F238E27FC236}">
                  <a16:creationId xmlns:a16="http://schemas.microsoft.com/office/drawing/2014/main" id="{D3662781-FFB3-42B0-8E27-74BB3896A1C1}"/>
                </a:ext>
              </a:extLst>
            </p:cNvPr>
            <p:cNvCxnSpPr>
              <a:stCxn id="59" idx="3"/>
            </p:cNvCxnSpPr>
            <p:nvPr/>
          </p:nvCxnSpPr>
          <p:spPr>
            <a:xfrm>
              <a:off x="8201025" y="5191123"/>
              <a:ext cx="485775"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73" name="直接连接符 72">
              <a:extLst>
                <a:ext uri="{FF2B5EF4-FFF2-40B4-BE49-F238E27FC236}">
                  <a16:creationId xmlns:a16="http://schemas.microsoft.com/office/drawing/2014/main" id="{642D4DD3-79AD-4BC5-978C-CF40BA433227}"/>
                </a:ext>
              </a:extLst>
            </p:cNvPr>
            <p:cNvCxnSpPr>
              <a:cxnSpLocks/>
            </p:cNvCxnSpPr>
            <p:nvPr/>
          </p:nvCxnSpPr>
          <p:spPr>
            <a:xfrm flipV="1">
              <a:off x="8658221" y="4694241"/>
              <a:ext cx="0" cy="525460"/>
            </a:xfrm>
            <a:prstGeom prst="line">
              <a:avLst/>
            </a:prstGeom>
            <a:ln w="57150"/>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B07242A7-BBCB-4988-8180-70C751A02039}"/>
                </a:ext>
              </a:extLst>
            </p:cNvPr>
            <p:cNvCxnSpPr>
              <a:cxnSpLocks/>
            </p:cNvCxnSpPr>
            <p:nvPr/>
          </p:nvCxnSpPr>
          <p:spPr>
            <a:xfrm>
              <a:off x="4133850" y="4694241"/>
              <a:ext cx="4552949" cy="1"/>
            </a:xfrm>
            <a:prstGeom prst="line">
              <a:avLst/>
            </a:prstGeom>
            <a:ln w="57150"/>
          </p:spPr>
          <p:style>
            <a:lnRef idx="1">
              <a:schemeClr val="dk1"/>
            </a:lnRef>
            <a:fillRef idx="0">
              <a:schemeClr val="dk1"/>
            </a:fillRef>
            <a:effectRef idx="0">
              <a:schemeClr val="dk1"/>
            </a:effectRef>
            <a:fontRef idx="minor">
              <a:schemeClr val="tx1"/>
            </a:fontRef>
          </p:style>
        </p:cxnSp>
        <p:cxnSp>
          <p:nvCxnSpPr>
            <p:cNvPr id="75" name="直接连接符 74">
              <a:extLst>
                <a:ext uri="{FF2B5EF4-FFF2-40B4-BE49-F238E27FC236}">
                  <a16:creationId xmlns:a16="http://schemas.microsoft.com/office/drawing/2014/main" id="{772032D6-F917-42FC-A214-FB530B70FFC3}"/>
                </a:ext>
              </a:extLst>
            </p:cNvPr>
            <p:cNvCxnSpPr>
              <a:cxnSpLocks/>
            </p:cNvCxnSpPr>
            <p:nvPr/>
          </p:nvCxnSpPr>
          <p:spPr>
            <a:xfrm flipV="1">
              <a:off x="4162421" y="4694241"/>
              <a:ext cx="0" cy="522288"/>
            </a:xfrm>
            <a:prstGeom prst="line">
              <a:avLst/>
            </a:prstGeom>
            <a:ln w="57150"/>
          </p:spPr>
          <p:style>
            <a:lnRef idx="1">
              <a:schemeClr val="dk1"/>
            </a:lnRef>
            <a:fillRef idx="0">
              <a:schemeClr val="dk1"/>
            </a:fillRef>
            <a:effectRef idx="0">
              <a:schemeClr val="dk1"/>
            </a:effectRef>
            <a:fontRef idx="minor">
              <a:schemeClr val="tx1"/>
            </a:fontRef>
          </p:style>
        </p:cxnSp>
        <p:cxnSp>
          <p:nvCxnSpPr>
            <p:cNvPr id="76" name="直接箭头连接符 75">
              <a:extLst>
                <a:ext uri="{FF2B5EF4-FFF2-40B4-BE49-F238E27FC236}">
                  <a16:creationId xmlns:a16="http://schemas.microsoft.com/office/drawing/2014/main" id="{18D83FAF-31D8-40CF-A258-E837313F7FE8}"/>
                </a:ext>
              </a:extLst>
            </p:cNvPr>
            <p:cNvCxnSpPr>
              <a:cxnSpLocks/>
            </p:cNvCxnSpPr>
            <p:nvPr/>
          </p:nvCxnSpPr>
          <p:spPr>
            <a:xfrm flipH="1">
              <a:off x="6229351" y="4694241"/>
              <a:ext cx="247649"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sp>
        <p:nvSpPr>
          <p:cNvPr id="77" name="文本框 76">
            <a:extLst>
              <a:ext uri="{FF2B5EF4-FFF2-40B4-BE49-F238E27FC236}">
                <a16:creationId xmlns:a16="http://schemas.microsoft.com/office/drawing/2014/main" id="{DE903339-A7FF-48F3-9DB9-D727BA951B90}"/>
              </a:ext>
            </a:extLst>
          </p:cNvPr>
          <p:cNvSpPr txBox="1"/>
          <p:nvPr/>
        </p:nvSpPr>
        <p:spPr>
          <a:xfrm>
            <a:off x="5686717" y="1788163"/>
            <a:ext cx="2514406" cy="461665"/>
          </a:xfrm>
          <a:prstGeom prst="rect">
            <a:avLst/>
          </a:prstGeom>
          <a:noFill/>
        </p:spPr>
        <p:txBody>
          <a:bodyPr wrap="none" rtlCol="0">
            <a:spAutoFit/>
          </a:bodyPr>
          <a:lstStyle/>
          <a:p>
            <a:r>
              <a:rPr lang="en-US" sz="2400" b="1" dirty="0"/>
              <a:t>Until Convergence</a:t>
            </a:r>
          </a:p>
        </p:txBody>
      </p:sp>
    </p:spTree>
    <p:extLst>
      <p:ext uri="{BB962C8B-B14F-4D97-AF65-F5344CB8AC3E}">
        <p14:creationId xmlns:p14="http://schemas.microsoft.com/office/powerpoint/2010/main" val="4086548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500"/>
                                        <p:tgtEl>
                                          <p:spTgt spid="5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500"/>
                                        <p:tgtEl>
                                          <p:spTgt spid="6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animEffect transition="in" filter="fade">
                                      <p:cBhvr>
                                        <p:cTn id="33"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3" grpId="0"/>
      <p:bldP spid="55" grpId="0" animBg="1"/>
      <p:bldP spid="63" grpId="0"/>
      <p:bldP spid="6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E7E93-152B-4AA6-B4BA-D108B2DF382D}"/>
              </a:ext>
            </a:extLst>
          </p:cNvPr>
          <p:cNvSpPr>
            <a:spLocks noGrp="1"/>
          </p:cNvSpPr>
          <p:nvPr>
            <p:ph type="title"/>
          </p:nvPr>
        </p:nvSpPr>
        <p:spPr/>
        <p:txBody>
          <a:bodyPr/>
          <a:lstStyle/>
          <a:p>
            <a:r>
              <a:rPr lang="en-US" dirty="0"/>
              <a:t>Using BCD to achieve high convergence rate</a:t>
            </a:r>
          </a:p>
        </p:txBody>
      </p:sp>
      <p:sp>
        <p:nvSpPr>
          <p:cNvPr id="3" name="内容占位符 2">
            <a:extLst>
              <a:ext uri="{FF2B5EF4-FFF2-40B4-BE49-F238E27FC236}">
                <a16:creationId xmlns:a16="http://schemas.microsoft.com/office/drawing/2014/main" id="{0C17D770-1E8C-4416-A3FC-4D639C6EE6FA}"/>
              </a:ext>
            </a:extLst>
          </p:cNvPr>
          <p:cNvSpPr>
            <a:spLocks noGrp="1"/>
          </p:cNvSpPr>
          <p:nvPr>
            <p:ph idx="1"/>
          </p:nvPr>
        </p:nvSpPr>
        <p:spPr>
          <a:xfrm>
            <a:off x="838200" y="1276351"/>
            <a:ext cx="10515600" cy="1133605"/>
          </a:xfrm>
        </p:spPr>
        <p:txBody>
          <a:bodyPr/>
          <a:lstStyle/>
          <a:p>
            <a:r>
              <a:rPr lang="en-US" dirty="0"/>
              <a:t>Insight 1: </a:t>
            </a:r>
            <a:r>
              <a:rPr lang="en-US" i="1" dirty="0"/>
              <a:t>The combination of block size 1, priority block selection and gradient update allows the fastest convergence of graph algorithms.</a:t>
            </a:r>
          </a:p>
          <a:p>
            <a:endParaRPr lang="en-US" dirty="0"/>
          </a:p>
          <a:p>
            <a:endParaRPr lang="en-US" i="1" dirty="0"/>
          </a:p>
          <a:p>
            <a:endParaRPr lang="en-US" dirty="0"/>
          </a:p>
        </p:txBody>
      </p:sp>
      <p:sp>
        <p:nvSpPr>
          <p:cNvPr id="6" name="灯片编号占位符 5">
            <a:extLst>
              <a:ext uri="{FF2B5EF4-FFF2-40B4-BE49-F238E27FC236}">
                <a16:creationId xmlns:a16="http://schemas.microsoft.com/office/drawing/2014/main" id="{12766370-5085-4338-B354-69BCCD1EDE23}"/>
              </a:ext>
            </a:extLst>
          </p:cNvPr>
          <p:cNvSpPr>
            <a:spLocks noGrp="1"/>
          </p:cNvSpPr>
          <p:nvPr>
            <p:ph type="sldNum" sz="quarter" idx="12"/>
          </p:nvPr>
        </p:nvSpPr>
        <p:spPr/>
        <p:txBody>
          <a:bodyPr/>
          <a:lstStyle/>
          <a:p>
            <a:fld id="{FFCE77C0-C5FA-4ACA-9362-CF6780A99EC0}" type="slidenum">
              <a:rPr lang="en-US" smtClean="0"/>
              <a:t>18</a:t>
            </a:fld>
            <a:endParaRPr lang="en-US"/>
          </a:p>
        </p:txBody>
      </p:sp>
      <p:sp>
        <p:nvSpPr>
          <p:cNvPr id="5" name="内容占位符 2">
            <a:extLst>
              <a:ext uri="{FF2B5EF4-FFF2-40B4-BE49-F238E27FC236}">
                <a16:creationId xmlns:a16="http://schemas.microsoft.com/office/drawing/2014/main" id="{2ABE2480-7588-43E2-8F1E-C9D9008A5E01}"/>
              </a:ext>
            </a:extLst>
          </p:cNvPr>
          <p:cNvSpPr txBox="1">
            <a:spLocks/>
          </p:cNvSpPr>
          <p:nvPr/>
        </p:nvSpPr>
        <p:spPr>
          <a:xfrm>
            <a:off x="838200" y="2862197"/>
            <a:ext cx="10515600" cy="1133605"/>
          </a:xfrm>
          <a:prstGeom prst="rect">
            <a:avLst/>
          </a:prstGeom>
        </p:spPr>
        <p:txBody>
          <a:bodyPr vert="horz" lIns="91440" tIns="45720" rIns="91440" bIns="45720" rtlCol="0">
            <a:normAutofit/>
          </a:bodyPr>
          <a:lstStyle>
            <a:lvl1pPr marL="230400" indent="-228600" algn="l" defTabSz="914400" rtl="0" eaLnBrk="1" latinLnBrk="0" hangingPunct="1">
              <a:lnSpc>
                <a:spcPct val="90000"/>
              </a:lnSpc>
              <a:spcBef>
                <a:spcPts val="1200"/>
              </a:spcBef>
              <a:buClr>
                <a:srgbClr val="715096"/>
              </a:buClr>
              <a:buFont typeface="Arial" panose="020B0604020202020204" pitchFamily="34" charset="0"/>
              <a:buChar char="•"/>
              <a:defRPr lang="en-US" altLang="zh-CN" sz="2800" b="0" kern="1200" baseline="0" dirty="0" smtClean="0">
                <a:solidFill>
                  <a:schemeClr val="tx1"/>
                </a:solidFill>
                <a:latin typeface="+mn-lt"/>
                <a:ea typeface="+mn-ea"/>
                <a:cs typeface="+mn-cs"/>
              </a:defRPr>
            </a:lvl1pPr>
            <a:lvl2pPr marL="6876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400" b="0" kern="1200" baseline="0" dirty="0" smtClean="0">
                <a:solidFill>
                  <a:schemeClr val="tx1"/>
                </a:solidFill>
                <a:latin typeface="+mn-lt"/>
                <a:ea typeface="+mn-ea"/>
                <a:cs typeface="+mn-cs"/>
              </a:defRPr>
            </a:lvl2pPr>
            <a:lvl3pPr marL="1144800" indent="-228600" algn="l" defTabSz="914400" rtl="0" eaLnBrk="1" latinLnBrk="0" hangingPunct="1">
              <a:lnSpc>
                <a:spcPct val="90000"/>
              </a:lnSpc>
              <a:spcBef>
                <a:spcPts val="600"/>
              </a:spcBef>
              <a:buClr>
                <a:srgbClr val="715096"/>
              </a:buClr>
              <a:buFont typeface="Arial" panose="020B0604020202020204" pitchFamily="34" charset="0"/>
              <a:buChar char="•"/>
              <a:defRPr lang="zh-CN" altLang="en-US" sz="2000" b="0" kern="1200" baseline="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715096"/>
              </a:buClr>
              <a:buFont typeface="Arial" panose="020B0604020202020204" pitchFamily="34" charset="0"/>
              <a:buChar char="•"/>
              <a:defRPr lang="zh-CN" altLang="en-US" sz="1800" b="0" kern="1200" baseline="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715096"/>
              </a:buClr>
              <a:buFont typeface="Arial" panose="020B0604020202020204" pitchFamily="34" charset="0"/>
              <a:buChar char="•"/>
              <a:defRPr lang="en-US" altLang="zh-CN" sz="1800" b="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Allows us to configure BCD execution model parameters to achieve higher convergence rate</a:t>
            </a:r>
          </a:p>
          <a:p>
            <a:endParaRPr lang="en-US" dirty="0"/>
          </a:p>
          <a:p>
            <a:endParaRPr lang="en-US" i="1" dirty="0"/>
          </a:p>
          <a:p>
            <a:endParaRPr lang="en-US" dirty="0"/>
          </a:p>
        </p:txBody>
      </p:sp>
      <p:sp>
        <p:nvSpPr>
          <p:cNvPr id="4" name="矩形 3">
            <a:extLst>
              <a:ext uri="{FF2B5EF4-FFF2-40B4-BE49-F238E27FC236}">
                <a16:creationId xmlns:a16="http://schemas.microsoft.com/office/drawing/2014/main" id="{3BBBF21A-1B39-4945-9B25-C7859D0774DF}"/>
              </a:ext>
            </a:extLst>
          </p:cNvPr>
          <p:cNvSpPr/>
          <p:nvPr/>
        </p:nvSpPr>
        <p:spPr>
          <a:xfrm>
            <a:off x="5378823" y="1276351"/>
            <a:ext cx="1693309" cy="42512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FF11D2BE-6343-4849-896D-961B1685D276}"/>
              </a:ext>
            </a:extLst>
          </p:cNvPr>
          <p:cNvSpPr/>
          <p:nvPr/>
        </p:nvSpPr>
        <p:spPr>
          <a:xfrm>
            <a:off x="7186402" y="1276351"/>
            <a:ext cx="3288687" cy="42512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157A7C15-7F9A-4612-B713-F2DB95D21DE6}"/>
              </a:ext>
            </a:extLst>
          </p:cNvPr>
          <p:cNvSpPr/>
          <p:nvPr/>
        </p:nvSpPr>
        <p:spPr>
          <a:xfrm>
            <a:off x="1100049" y="1701478"/>
            <a:ext cx="2418656" cy="42512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629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A5F834-F738-43E3-96D1-F67DE6C848AE}"/>
              </a:ext>
            </a:extLst>
          </p:cNvPr>
          <p:cNvSpPr>
            <a:spLocks noGrp="1"/>
          </p:cNvSpPr>
          <p:nvPr>
            <p:ph type="title"/>
          </p:nvPr>
        </p:nvSpPr>
        <p:spPr/>
        <p:txBody>
          <a:bodyPr/>
          <a:lstStyle/>
          <a:p>
            <a:r>
              <a:rPr lang="en-US" dirty="0"/>
              <a:t>Async </a:t>
            </a:r>
            <a:r>
              <a:rPr lang="en-US" altLang="zh-CN" dirty="0"/>
              <a:t>BCD</a:t>
            </a:r>
            <a:r>
              <a:rPr lang="en-US" dirty="0"/>
              <a:t> improves runtime per iteration </a:t>
            </a:r>
          </a:p>
        </p:txBody>
      </p:sp>
      <p:sp>
        <p:nvSpPr>
          <p:cNvPr id="3" name="内容占位符 2">
            <a:extLst>
              <a:ext uri="{FF2B5EF4-FFF2-40B4-BE49-F238E27FC236}">
                <a16:creationId xmlns:a16="http://schemas.microsoft.com/office/drawing/2014/main" id="{142890D0-7212-407E-BE32-B033D0E84D94}"/>
              </a:ext>
            </a:extLst>
          </p:cNvPr>
          <p:cNvSpPr>
            <a:spLocks noGrp="1"/>
          </p:cNvSpPr>
          <p:nvPr>
            <p:ph idx="1"/>
          </p:nvPr>
        </p:nvSpPr>
        <p:spPr>
          <a:xfrm>
            <a:off x="838200" y="1276351"/>
            <a:ext cx="10515600" cy="1429779"/>
          </a:xfrm>
        </p:spPr>
        <p:txBody>
          <a:bodyPr>
            <a:normAutofit/>
          </a:bodyPr>
          <a:lstStyle/>
          <a:p>
            <a:r>
              <a:rPr lang="en-US" dirty="0"/>
              <a:t>Insight 2: </a:t>
            </a:r>
            <a:r>
              <a:rPr lang="en-US" i="1" dirty="0"/>
              <a:t>BCD model can relax the requirements of synchronization of the system by implementing Asynchronous BCD model, whose convergence rate stays the same</a:t>
            </a:r>
          </a:p>
        </p:txBody>
      </p:sp>
      <p:sp>
        <p:nvSpPr>
          <p:cNvPr id="6" name="灯片编号占位符 5">
            <a:extLst>
              <a:ext uri="{FF2B5EF4-FFF2-40B4-BE49-F238E27FC236}">
                <a16:creationId xmlns:a16="http://schemas.microsoft.com/office/drawing/2014/main" id="{07D8E260-5BB1-4012-8513-FD94D5762228}"/>
              </a:ext>
            </a:extLst>
          </p:cNvPr>
          <p:cNvSpPr>
            <a:spLocks noGrp="1"/>
          </p:cNvSpPr>
          <p:nvPr>
            <p:ph type="sldNum" sz="quarter" idx="12"/>
          </p:nvPr>
        </p:nvSpPr>
        <p:spPr/>
        <p:txBody>
          <a:bodyPr/>
          <a:lstStyle/>
          <a:p>
            <a:fld id="{FFCE77C0-C5FA-4ACA-9362-CF6780A99EC0}" type="slidenum">
              <a:rPr lang="en-US" smtClean="0"/>
              <a:t>19</a:t>
            </a:fld>
            <a:endParaRPr lang="en-US"/>
          </a:p>
        </p:txBody>
      </p:sp>
      <p:sp>
        <p:nvSpPr>
          <p:cNvPr id="5" name="内容占位符 2">
            <a:extLst>
              <a:ext uri="{FF2B5EF4-FFF2-40B4-BE49-F238E27FC236}">
                <a16:creationId xmlns:a16="http://schemas.microsoft.com/office/drawing/2014/main" id="{23C65114-BEE2-4D3C-983F-3C39D5E8F305}"/>
              </a:ext>
            </a:extLst>
          </p:cNvPr>
          <p:cNvSpPr txBox="1">
            <a:spLocks/>
          </p:cNvSpPr>
          <p:nvPr/>
        </p:nvSpPr>
        <p:spPr>
          <a:xfrm>
            <a:off x="838200" y="3039374"/>
            <a:ext cx="10515600" cy="1112497"/>
          </a:xfrm>
          <a:prstGeom prst="rect">
            <a:avLst/>
          </a:prstGeom>
        </p:spPr>
        <p:txBody>
          <a:bodyPr vert="horz" lIns="91440" tIns="45720" rIns="91440" bIns="45720" rtlCol="0">
            <a:normAutofit/>
          </a:bodyPr>
          <a:lstStyle>
            <a:lvl1pPr marL="230400" indent="-228600" algn="l" defTabSz="914400" rtl="0" eaLnBrk="1" latinLnBrk="0" hangingPunct="1">
              <a:lnSpc>
                <a:spcPct val="90000"/>
              </a:lnSpc>
              <a:spcBef>
                <a:spcPts val="1200"/>
              </a:spcBef>
              <a:buClr>
                <a:srgbClr val="715096"/>
              </a:buClr>
              <a:buFont typeface="Arial" panose="020B0604020202020204" pitchFamily="34" charset="0"/>
              <a:buChar char="•"/>
              <a:defRPr lang="en-US" altLang="zh-CN" sz="2800" b="0" kern="1200" baseline="0" dirty="0" smtClean="0">
                <a:solidFill>
                  <a:schemeClr val="tx1"/>
                </a:solidFill>
                <a:latin typeface="+mn-lt"/>
                <a:ea typeface="+mn-ea"/>
                <a:cs typeface="+mn-cs"/>
              </a:defRPr>
            </a:lvl1pPr>
            <a:lvl2pPr marL="6876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400" b="0" kern="1200" baseline="0" dirty="0" smtClean="0">
                <a:solidFill>
                  <a:schemeClr val="tx1"/>
                </a:solidFill>
                <a:latin typeface="+mn-lt"/>
                <a:ea typeface="+mn-ea"/>
                <a:cs typeface="+mn-cs"/>
              </a:defRPr>
            </a:lvl2pPr>
            <a:lvl3pPr marL="1144800" indent="-228600" algn="l" defTabSz="914400" rtl="0" eaLnBrk="1" latinLnBrk="0" hangingPunct="1">
              <a:lnSpc>
                <a:spcPct val="90000"/>
              </a:lnSpc>
              <a:spcBef>
                <a:spcPts val="600"/>
              </a:spcBef>
              <a:buClr>
                <a:srgbClr val="715096"/>
              </a:buClr>
              <a:buFont typeface="Arial" panose="020B0604020202020204" pitchFamily="34" charset="0"/>
              <a:buChar char="•"/>
              <a:defRPr lang="zh-CN" altLang="en-US" sz="2000" b="0" kern="1200" baseline="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715096"/>
              </a:buClr>
              <a:buFont typeface="Arial" panose="020B0604020202020204" pitchFamily="34" charset="0"/>
              <a:buChar char="•"/>
              <a:defRPr lang="zh-CN" altLang="en-US" sz="1800" b="0" kern="1200" baseline="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715096"/>
              </a:buClr>
              <a:buFont typeface="Arial" panose="020B0604020202020204" pitchFamily="34" charset="0"/>
              <a:buChar char="•"/>
              <a:defRPr lang="en-US" altLang="zh-CN" sz="1800" b="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Allows us to exploit heterogeneous platform to further improve runtime per iteration</a:t>
            </a:r>
          </a:p>
        </p:txBody>
      </p:sp>
      <p:sp>
        <p:nvSpPr>
          <p:cNvPr id="7" name="内容占位符 2">
            <a:extLst>
              <a:ext uri="{FF2B5EF4-FFF2-40B4-BE49-F238E27FC236}">
                <a16:creationId xmlns:a16="http://schemas.microsoft.com/office/drawing/2014/main" id="{152726CB-B9AC-469F-A0AD-C7ED73462AA0}"/>
              </a:ext>
            </a:extLst>
          </p:cNvPr>
          <p:cNvSpPr txBox="1">
            <a:spLocks/>
          </p:cNvSpPr>
          <p:nvPr/>
        </p:nvSpPr>
        <p:spPr>
          <a:xfrm>
            <a:off x="838200" y="4485115"/>
            <a:ext cx="10515600" cy="1013768"/>
          </a:xfrm>
          <a:prstGeom prst="rect">
            <a:avLst/>
          </a:prstGeom>
        </p:spPr>
        <p:txBody>
          <a:bodyPr vert="horz" lIns="91440" tIns="45720" rIns="91440" bIns="45720" rtlCol="0">
            <a:normAutofit/>
          </a:bodyPr>
          <a:lstStyle>
            <a:lvl1pPr marL="230400" indent="-228600" algn="l" defTabSz="914400" rtl="0" eaLnBrk="1" latinLnBrk="0" hangingPunct="1">
              <a:lnSpc>
                <a:spcPct val="90000"/>
              </a:lnSpc>
              <a:spcBef>
                <a:spcPts val="1200"/>
              </a:spcBef>
              <a:buClr>
                <a:srgbClr val="715096"/>
              </a:buClr>
              <a:buFont typeface="Arial" panose="020B0604020202020204" pitchFamily="34" charset="0"/>
              <a:buChar char="•"/>
              <a:defRPr lang="en-US" altLang="zh-CN" sz="2800" b="0" kern="1200" baseline="0" dirty="0" smtClean="0">
                <a:solidFill>
                  <a:schemeClr val="tx1"/>
                </a:solidFill>
                <a:latin typeface="+mn-lt"/>
                <a:ea typeface="+mn-ea"/>
                <a:cs typeface="+mn-cs"/>
              </a:defRPr>
            </a:lvl1pPr>
            <a:lvl2pPr marL="6876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400" b="0" kern="1200" baseline="0" dirty="0" smtClean="0">
                <a:solidFill>
                  <a:schemeClr val="tx1"/>
                </a:solidFill>
                <a:latin typeface="+mn-lt"/>
                <a:ea typeface="+mn-ea"/>
                <a:cs typeface="+mn-cs"/>
              </a:defRPr>
            </a:lvl2pPr>
            <a:lvl3pPr marL="1144800" indent="-228600" algn="l" defTabSz="914400" rtl="0" eaLnBrk="1" latinLnBrk="0" hangingPunct="1">
              <a:lnSpc>
                <a:spcPct val="90000"/>
              </a:lnSpc>
              <a:spcBef>
                <a:spcPts val="600"/>
              </a:spcBef>
              <a:buClr>
                <a:srgbClr val="715096"/>
              </a:buClr>
              <a:buFont typeface="Arial" panose="020B0604020202020204" pitchFamily="34" charset="0"/>
              <a:buChar char="•"/>
              <a:defRPr lang="zh-CN" altLang="en-US" sz="2000" b="0" kern="1200" baseline="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715096"/>
              </a:buClr>
              <a:buFont typeface="Arial" panose="020B0604020202020204" pitchFamily="34" charset="0"/>
              <a:buChar char="•"/>
              <a:defRPr lang="zh-CN" altLang="en-US" sz="1800" b="0" kern="1200" baseline="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715096"/>
              </a:buClr>
              <a:buFont typeface="Arial" panose="020B0604020202020204" pitchFamily="34" charset="0"/>
              <a:buChar char="•"/>
              <a:defRPr lang="en-US" altLang="zh-CN" sz="1800" b="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design </a:t>
            </a:r>
            <a:r>
              <a:rPr lang="en-US" b="1" dirty="0" err="1"/>
              <a:t>GraphABCD</a:t>
            </a:r>
            <a:r>
              <a:rPr lang="en-US" dirty="0"/>
              <a:t>, a </a:t>
            </a:r>
            <a:r>
              <a:rPr lang="en-US" i="1" dirty="0"/>
              <a:t>heterogeneous</a:t>
            </a:r>
            <a:r>
              <a:rPr lang="en-US" dirty="0"/>
              <a:t> Graph analytic framework with </a:t>
            </a:r>
            <a:r>
              <a:rPr lang="en-US" i="1" dirty="0"/>
              <a:t>Asynchronous</a:t>
            </a:r>
            <a:r>
              <a:rPr lang="en-US" dirty="0"/>
              <a:t> Block Coordinate Descent execution model</a:t>
            </a:r>
          </a:p>
        </p:txBody>
      </p:sp>
    </p:spTree>
    <p:extLst>
      <p:ext uri="{BB962C8B-B14F-4D97-AF65-F5344CB8AC3E}">
        <p14:creationId xmlns:p14="http://schemas.microsoft.com/office/powerpoint/2010/main" val="341113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15E5FA-B013-4C58-93B2-1CFEB9C93912}"/>
              </a:ext>
            </a:extLst>
          </p:cNvPr>
          <p:cNvSpPr>
            <a:spLocks noGrp="1"/>
          </p:cNvSpPr>
          <p:nvPr>
            <p:ph type="title"/>
          </p:nvPr>
        </p:nvSpPr>
        <p:spPr/>
        <p:txBody>
          <a:bodyPr/>
          <a:lstStyle/>
          <a:p>
            <a:r>
              <a:rPr lang="en-US" dirty="0"/>
              <a:t>Executive Summary</a:t>
            </a:r>
          </a:p>
        </p:txBody>
      </p:sp>
      <p:sp>
        <p:nvSpPr>
          <p:cNvPr id="3" name="内容占位符 2">
            <a:extLst>
              <a:ext uri="{FF2B5EF4-FFF2-40B4-BE49-F238E27FC236}">
                <a16:creationId xmlns:a16="http://schemas.microsoft.com/office/drawing/2014/main" id="{BA13FCA8-481C-491E-B4C4-5C781AFE0D17}"/>
              </a:ext>
            </a:extLst>
          </p:cNvPr>
          <p:cNvSpPr>
            <a:spLocks noGrp="1"/>
          </p:cNvSpPr>
          <p:nvPr>
            <p:ph idx="1"/>
          </p:nvPr>
        </p:nvSpPr>
        <p:spPr>
          <a:xfrm>
            <a:off x="838200" y="1276351"/>
            <a:ext cx="10515600" cy="1286527"/>
          </a:xfrm>
        </p:spPr>
        <p:txBody>
          <a:bodyPr/>
          <a:lstStyle/>
          <a:p>
            <a:r>
              <a:rPr lang="en-US" dirty="0"/>
              <a:t>Aim to reduce runtime of iterative graph algorithm</a:t>
            </a:r>
          </a:p>
          <a:p>
            <a:pPr marL="0" indent="0">
              <a:buNone/>
            </a:pPr>
            <a:r>
              <a:rPr lang="en-US" dirty="0"/>
              <a:t>       = </a:t>
            </a:r>
            <a:r>
              <a:rPr lang="en-US" b="1" dirty="0">
                <a:solidFill>
                  <a:srgbClr val="FF0000"/>
                </a:solidFill>
              </a:rPr>
              <a:t>#_</a:t>
            </a:r>
            <a:r>
              <a:rPr lang="en-US" b="1" dirty="0" err="1">
                <a:solidFill>
                  <a:srgbClr val="FF0000"/>
                </a:solidFill>
              </a:rPr>
              <a:t>of_iterations</a:t>
            </a:r>
            <a:r>
              <a:rPr lang="en-US" dirty="0">
                <a:solidFill>
                  <a:srgbClr val="FF0000"/>
                </a:solidFill>
              </a:rPr>
              <a:t>    </a:t>
            </a:r>
            <a:r>
              <a:rPr lang="en-US" dirty="0"/>
              <a:t>×    </a:t>
            </a:r>
            <a:r>
              <a:rPr lang="en-US" b="1" dirty="0" err="1">
                <a:solidFill>
                  <a:srgbClr val="FF0000"/>
                </a:solidFill>
              </a:rPr>
              <a:t>runtime_per_iteration</a:t>
            </a:r>
            <a:endParaRPr lang="en-US" b="1" dirty="0">
              <a:solidFill>
                <a:srgbClr val="FF0000"/>
              </a:solidFill>
            </a:endParaRPr>
          </a:p>
        </p:txBody>
      </p:sp>
      <p:sp>
        <p:nvSpPr>
          <p:cNvPr id="4" name="文本框 3">
            <a:extLst>
              <a:ext uri="{FF2B5EF4-FFF2-40B4-BE49-F238E27FC236}">
                <a16:creationId xmlns:a16="http://schemas.microsoft.com/office/drawing/2014/main" id="{FF727C85-B7AB-47DD-988B-4268959CFBBC}"/>
              </a:ext>
            </a:extLst>
          </p:cNvPr>
          <p:cNvSpPr txBox="1"/>
          <p:nvPr/>
        </p:nvSpPr>
        <p:spPr>
          <a:xfrm>
            <a:off x="8510281" y="1171343"/>
            <a:ext cx="3681719" cy="1893981"/>
          </a:xfrm>
          <a:prstGeom prst="rect">
            <a:avLst/>
          </a:prstGeom>
          <a:noFill/>
          <a:ln>
            <a:solidFill>
              <a:schemeClr val="tx1"/>
            </a:solidFill>
          </a:ln>
        </p:spPr>
        <p:txBody>
          <a:bodyPr wrap="none" rtlCol="0">
            <a:noAutofit/>
          </a:bodyPr>
          <a:lstStyle/>
          <a:p>
            <a:r>
              <a:rPr lang="en-US" sz="2400" b="1" dirty="0">
                <a:latin typeface="Courier New" panose="02070309020205020404" pitchFamily="49" charset="0"/>
                <a:cs typeface="Courier New" panose="02070309020205020404" pitchFamily="49" charset="0"/>
              </a:rPr>
              <a:t>G=(V[], E[])</a:t>
            </a:r>
          </a:p>
          <a:p>
            <a:r>
              <a:rPr lang="en-US" sz="2400" b="1" dirty="0">
                <a:solidFill>
                  <a:srgbClr val="0066FF"/>
                </a:solidFill>
                <a:latin typeface="Courier New" panose="02070309020205020404" pitchFamily="49" charset="0"/>
                <a:cs typeface="Courier New" panose="02070309020205020404" pitchFamily="49" charset="0"/>
              </a:rPr>
              <a:t>while</a:t>
            </a:r>
            <a:r>
              <a:rPr lang="en-US" sz="2400" b="1" dirty="0">
                <a:latin typeface="Courier New" panose="02070309020205020404" pitchFamily="49" charset="0"/>
                <a:cs typeface="Courier New" panose="02070309020205020404" pitchFamily="49" charset="0"/>
              </a:rPr>
              <a:t> !converge(G):</a:t>
            </a:r>
          </a:p>
          <a:p>
            <a:r>
              <a:rPr lang="en-US" sz="2400" b="1" dirty="0">
                <a:solidFill>
                  <a:srgbClr val="0066FF"/>
                </a:solidFill>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iteration++</a:t>
            </a:r>
          </a:p>
          <a:p>
            <a:r>
              <a:rPr lang="en-US" sz="2400" b="1" dirty="0">
                <a:solidFill>
                  <a:srgbClr val="0066FF"/>
                </a:solidFill>
                <a:latin typeface="Courier New" panose="02070309020205020404" pitchFamily="49" charset="0"/>
                <a:cs typeface="Courier New" panose="02070309020205020404" pitchFamily="49" charset="0"/>
              </a:rPr>
              <a:t>    for</a:t>
            </a:r>
            <a:r>
              <a:rPr lang="en-US" sz="2400" b="1" dirty="0">
                <a:latin typeface="Courier New" panose="02070309020205020404" pitchFamily="49" charset="0"/>
                <a:cs typeface="Courier New" panose="02070309020205020404" pitchFamily="49" charset="0"/>
              </a:rPr>
              <a:t> v </a:t>
            </a:r>
            <a:r>
              <a:rPr lang="en-US" sz="2400" b="1" dirty="0">
                <a:solidFill>
                  <a:srgbClr val="0066FF"/>
                </a:solidFill>
                <a:latin typeface="Courier New" panose="02070309020205020404" pitchFamily="49" charset="0"/>
                <a:cs typeface="Courier New" panose="02070309020205020404" pitchFamily="49" charset="0"/>
              </a:rPr>
              <a:t>in</a:t>
            </a:r>
            <a:r>
              <a:rPr lang="en-US" sz="2400" b="1" dirty="0">
                <a:latin typeface="Courier New" panose="02070309020205020404" pitchFamily="49" charset="0"/>
                <a:cs typeface="Courier New" panose="02070309020205020404" pitchFamily="49" charset="0"/>
              </a:rPr>
              <a:t> V[]:</a:t>
            </a:r>
          </a:p>
          <a:p>
            <a:r>
              <a:rPr lang="en-US" sz="2400" b="1" dirty="0">
                <a:solidFill>
                  <a:schemeClr val="accent6">
                    <a:lumMod val="75000"/>
                  </a:schemeClr>
                </a:solidFill>
                <a:latin typeface="Courier New" panose="02070309020205020404" pitchFamily="49" charset="0"/>
                <a:cs typeface="Courier New" panose="02070309020205020404" pitchFamily="49" charset="0"/>
              </a:rPr>
              <a:t>    </a:t>
            </a:r>
            <a:r>
              <a:rPr lang="en-US" sz="2400" b="1" dirty="0">
                <a:solidFill>
                  <a:srgbClr val="548235"/>
                </a:solidFill>
                <a:latin typeface="Courier New" panose="02070309020205020404" pitchFamily="49" charset="0"/>
                <a:cs typeface="Courier New" panose="02070309020205020404" pitchFamily="49" charset="0"/>
              </a:rPr>
              <a:t>//do something</a:t>
            </a:r>
          </a:p>
        </p:txBody>
      </p:sp>
      <p:sp>
        <p:nvSpPr>
          <p:cNvPr id="7" name="灯片编号占位符 6">
            <a:extLst>
              <a:ext uri="{FF2B5EF4-FFF2-40B4-BE49-F238E27FC236}">
                <a16:creationId xmlns:a16="http://schemas.microsoft.com/office/drawing/2014/main" id="{90E7BF71-0273-4D55-8D73-63199EB35BB0}"/>
              </a:ext>
            </a:extLst>
          </p:cNvPr>
          <p:cNvSpPr>
            <a:spLocks noGrp="1"/>
          </p:cNvSpPr>
          <p:nvPr>
            <p:ph type="sldNum" sz="quarter" idx="12"/>
          </p:nvPr>
        </p:nvSpPr>
        <p:spPr/>
        <p:txBody>
          <a:bodyPr/>
          <a:lstStyle/>
          <a:p>
            <a:fld id="{FFCE77C0-C5FA-4ACA-9362-CF6780A99EC0}" type="slidenum">
              <a:rPr lang="en-US" smtClean="0"/>
              <a:t>2</a:t>
            </a:fld>
            <a:endParaRPr lang="en-US"/>
          </a:p>
        </p:txBody>
      </p:sp>
      <p:grpSp>
        <p:nvGrpSpPr>
          <p:cNvPr id="14" name="组合 13">
            <a:extLst>
              <a:ext uri="{FF2B5EF4-FFF2-40B4-BE49-F238E27FC236}">
                <a16:creationId xmlns:a16="http://schemas.microsoft.com/office/drawing/2014/main" id="{E11C2B5D-8D7E-4F52-A0B9-C6A7548F44F9}"/>
              </a:ext>
            </a:extLst>
          </p:cNvPr>
          <p:cNvGrpSpPr/>
          <p:nvPr/>
        </p:nvGrpSpPr>
        <p:grpSpPr>
          <a:xfrm>
            <a:off x="1436870" y="2835503"/>
            <a:ext cx="3276620" cy="2845926"/>
            <a:chOff x="1043452" y="1178395"/>
            <a:chExt cx="2321323" cy="2016198"/>
          </a:xfrm>
        </p:grpSpPr>
        <p:sp>
          <p:nvSpPr>
            <p:cNvPr id="15" name="文本框 14">
              <a:extLst>
                <a:ext uri="{FF2B5EF4-FFF2-40B4-BE49-F238E27FC236}">
                  <a16:creationId xmlns:a16="http://schemas.microsoft.com/office/drawing/2014/main" id="{5EB3E0F9-EC28-4432-800E-FCECAA1847CB}"/>
                </a:ext>
              </a:extLst>
            </p:cNvPr>
            <p:cNvSpPr txBox="1"/>
            <p:nvPr/>
          </p:nvSpPr>
          <p:spPr>
            <a:xfrm>
              <a:off x="1640477" y="1178395"/>
              <a:ext cx="376046" cy="419546"/>
            </a:xfrm>
            <a:prstGeom prst="rect">
              <a:avLst/>
            </a:prstGeom>
            <a:noFill/>
          </p:spPr>
          <p:txBody>
            <a:bodyPr wrap="none" rtlCol="0">
              <a:noAutofit/>
            </a:bodyPr>
            <a:lstStyle/>
            <a:p>
              <a:pPr algn="ctr"/>
              <a:r>
                <a:rPr lang="en-US" sz="2400" b="1" dirty="0">
                  <a:solidFill>
                    <a:schemeClr val="accent6">
                      <a:lumMod val="75000"/>
                    </a:schemeClr>
                  </a:solidFill>
                </a:rPr>
                <a:t>A</a:t>
              </a:r>
            </a:p>
          </p:txBody>
        </p:sp>
        <p:sp>
          <p:nvSpPr>
            <p:cNvPr id="16" name="椭圆 15">
              <a:extLst>
                <a:ext uri="{FF2B5EF4-FFF2-40B4-BE49-F238E27FC236}">
                  <a16:creationId xmlns:a16="http://schemas.microsoft.com/office/drawing/2014/main" id="{C6942CAF-845B-4A4D-A5A6-79D8C90D985E}"/>
                </a:ext>
              </a:extLst>
            </p:cNvPr>
            <p:cNvSpPr/>
            <p:nvPr/>
          </p:nvSpPr>
          <p:spPr>
            <a:xfrm>
              <a:off x="1731917" y="1511831"/>
              <a:ext cx="176349" cy="176349"/>
            </a:xfrm>
            <a:prstGeom prst="ellipse">
              <a:avLst/>
            </a:prstGeom>
            <a:solidFill>
              <a:srgbClr val="295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17" name="椭圆 16">
              <a:extLst>
                <a:ext uri="{FF2B5EF4-FFF2-40B4-BE49-F238E27FC236}">
                  <a16:creationId xmlns:a16="http://schemas.microsoft.com/office/drawing/2014/main" id="{A8628D69-C184-43FB-98B2-87935C989B4A}"/>
                </a:ext>
              </a:extLst>
            </p:cNvPr>
            <p:cNvSpPr/>
            <p:nvPr/>
          </p:nvSpPr>
          <p:spPr>
            <a:xfrm>
              <a:off x="1372689" y="2052209"/>
              <a:ext cx="176349" cy="1763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椭圆 17">
              <a:extLst>
                <a:ext uri="{FF2B5EF4-FFF2-40B4-BE49-F238E27FC236}">
                  <a16:creationId xmlns:a16="http://schemas.microsoft.com/office/drawing/2014/main" id="{A462652F-18A6-4236-AA45-5A73908E9111}"/>
                </a:ext>
              </a:extLst>
            </p:cNvPr>
            <p:cNvSpPr/>
            <p:nvPr/>
          </p:nvSpPr>
          <p:spPr>
            <a:xfrm>
              <a:off x="2232660" y="1931377"/>
              <a:ext cx="176349" cy="1763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椭圆 18">
              <a:extLst>
                <a:ext uri="{FF2B5EF4-FFF2-40B4-BE49-F238E27FC236}">
                  <a16:creationId xmlns:a16="http://schemas.microsoft.com/office/drawing/2014/main" id="{ADAB9FCE-04D3-4FDC-B8B3-A8BB25E7E877}"/>
                </a:ext>
              </a:extLst>
            </p:cNvPr>
            <p:cNvSpPr/>
            <p:nvPr/>
          </p:nvSpPr>
          <p:spPr>
            <a:xfrm>
              <a:off x="1908266" y="2789625"/>
              <a:ext cx="176349" cy="1763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椭圆 19">
              <a:extLst>
                <a:ext uri="{FF2B5EF4-FFF2-40B4-BE49-F238E27FC236}">
                  <a16:creationId xmlns:a16="http://schemas.microsoft.com/office/drawing/2014/main" id="{D4AAD012-0F27-4FA8-B6C0-3867245502B5}"/>
                </a:ext>
              </a:extLst>
            </p:cNvPr>
            <p:cNvSpPr/>
            <p:nvPr/>
          </p:nvSpPr>
          <p:spPr>
            <a:xfrm>
              <a:off x="2864032" y="2562254"/>
              <a:ext cx="176349" cy="1763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直接箭头连接符 20">
              <a:extLst>
                <a:ext uri="{FF2B5EF4-FFF2-40B4-BE49-F238E27FC236}">
                  <a16:creationId xmlns:a16="http://schemas.microsoft.com/office/drawing/2014/main" id="{3D5FA686-C3DF-4F07-B457-4CFBA807C226}"/>
                </a:ext>
              </a:extLst>
            </p:cNvPr>
            <p:cNvCxnSpPr>
              <a:stCxn id="16" idx="3"/>
              <a:endCxn id="17" idx="7"/>
            </p:cNvCxnSpPr>
            <p:nvPr/>
          </p:nvCxnSpPr>
          <p:spPr>
            <a:xfrm flipH="1">
              <a:off x="1523212" y="1662354"/>
              <a:ext cx="234531" cy="4156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F62D255F-1433-4DB3-A7EF-4D6FA3E5C0AC}"/>
                </a:ext>
              </a:extLst>
            </p:cNvPr>
            <p:cNvCxnSpPr>
              <a:cxnSpLocks/>
              <a:stCxn id="17" idx="5"/>
              <a:endCxn id="19" idx="1"/>
            </p:cNvCxnSpPr>
            <p:nvPr/>
          </p:nvCxnSpPr>
          <p:spPr>
            <a:xfrm>
              <a:off x="1523212" y="2202732"/>
              <a:ext cx="410880" cy="61271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F581EC14-3E2D-4FF6-9FD3-F9D7487CF76C}"/>
                </a:ext>
              </a:extLst>
            </p:cNvPr>
            <p:cNvCxnSpPr>
              <a:cxnSpLocks/>
              <a:stCxn id="16" idx="5"/>
              <a:endCxn id="18" idx="1"/>
            </p:cNvCxnSpPr>
            <p:nvPr/>
          </p:nvCxnSpPr>
          <p:spPr>
            <a:xfrm>
              <a:off x="1882440" y="1662354"/>
              <a:ext cx="376046" cy="29484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2095735A-3ABC-4B52-B4BC-798C3E6E41C3}"/>
                </a:ext>
              </a:extLst>
            </p:cNvPr>
            <p:cNvCxnSpPr>
              <a:cxnSpLocks/>
              <a:stCxn id="19" idx="0"/>
              <a:endCxn id="18" idx="3"/>
            </p:cNvCxnSpPr>
            <p:nvPr/>
          </p:nvCxnSpPr>
          <p:spPr>
            <a:xfrm flipV="1">
              <a:off x="1996441" y="2081900"/>
              <a:ext cx="262045" cy="7077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9745A982-4911-470D-8DF5-A45C184DFEC2}"/>
                </a:ext>
              </a:extLst>
            </p:cNvPr>
            <p:cNvCxnSpPr>
              <a:cxnSpLocks/>
              <a:stCxn id="18" idx="5"/>
              <a:endCxn id="20" idx="1"/>
            </p:cNvCxnSpPr>
            <p:nvPr/>
          </p:nvCxnSpPr>
          <p:spPr>
            <a:xfrm>
              <a:off x="2383183" y="2081900"/>
              <a:ext cx="506675" cy="5061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ACBD8E9F-EF89-4DB8-88BC-5F9EC29D3625}"/>
                </a:ext>
              </a:extLst>
            </p:cNvPr>
            <p:cNvCxnSpPr>
              <a:cxnSpLocks/>
              <a:stCxn id="19" idx="6"/>
              <a:endCxn id="20" idx="2"/>
            </p:cNvCxnSpPr>
            <p:nvPr/>
          </p:nvCxnSpPr>
          <p:spPr>
            <a:xfrm flipV="1">
              <a:off x="2084615" y="2650429"/>
              <a:ext cx="779417" cy="2273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7" name="文本框 26">
              <a:extLst>
                <a:ext uri="{FF2B5EF4-FFF2-40B4-BE49-F238E27FC236}">
                  <a16:creationId xmlns:a16="http://schemas.microsoft.com/office/drawing/2014/main" id="{CE952091-8ACD-4C17-9DFF-440D235BE58B}"/>
                </a:ext>
              </a:extLst>
            </p:cNvPr>
            <p:cNvSpPr txBox="1"/>
            <p:nvPr/>
          </p:nvSpPr>
          <p:spPr>
            <a:xfrm>
              <a:off x="1043452" y="1783186"/>
              <a:ext cx="376046" cy="419546"/>
            </a:xfrm>
            <a:prstGeom prst="rect">
              <a:avLst/>
            </a:prstGeom>
            <a:noFill/>
          </p:spPr>
          <p:txBody>
            <a:bodyPr wrap="none" rtlCol="0">
              <a:noAutofit/>
            </a:bodyPr>
            <a:lstStyle/>
            <a:p>
              <a:pPr algn="ctr"/>
              <a:r>
                <a:rPr lang="en-US" sz="2400" b="1" dirty="0"/>
                <a:t>B</a:t>
              </a:r>
            </a:p>
          </p:txBody>
        </p:sp>
        <p:sp>
          <p:nvSpPr>
            <p:cNvPr id="28" name="文本框 27">
              <a:extLst>
                <a:ext uri="{FF2B5EF4-FFF2-40B4-BE49-F238E27FC236}">
                  <a16:creationId xmlns:a16="http://schemas.microsoft.com/office/drawing/2014/main" id="{E8CD4B92-D0D6-4E4B-B1A9-E0D74BFBEC0D}"/>
                </a:ext>
              </a:extLst>
            </p:cNvPr>
            <p:cNvSpPr txBox="1"/>
            <p:nvPr/>
          </p:nvSpPr>
          <p:spPr>
            <a:xfrm>
              <a:off x="1562401" y="2775047"/>
              <a:ext cx="376046" cy="419546"/>
            </a:xfrm>
            <a:prstGeom prst="rect">
              <a:avLst/>
            </a:prstGeom>
            <a:noFill/>
          </p:spPr>
          <p:txBody>
            <a:bodyPr wrap="none" rtlCol="0">
              <a:noAutofit/>
            </a:bodyPr>
            <a:lstStyle/>
            <a:p>
              <a:pPr algn="ctr"/>
              <a:r>
                <a:rPr lang="en-US" sz="2400" b="1" dirty="0"/>
                <a:t>C</a:t>
              </a:r>
            </a:p>
          </p:txBody>
        </p:sp>
        <p:sp>
          <p:nvSpPr>
            <p:cNvPr id="29" name="文本框 28">
              <a:extLst>
                <a:ext uri="{FF2B5EF4-FFF2-40B4-BE49-F238E27FC236}">
                  <a16:creationId xmlns:a16="http://schemas.microsoft.com/office/drawing/2014/main" id="{706CB1DA-F15A-4CDD-A4DB-25E177EEC909}"/>
                </a:ext>
              </a:extLst>
            </p:cNvPr>
            <p:cNvSpPr txBox="1"/>
            <p:nvPr/>
          </p:nvSpPr>
          <p:spPr>
            <a:xfrm>
              <a:off x="2320834" y="1600005"/>
              <a:ext cx="376046" cy="419546"/>
            </a:xfrm>
            <a:prstGeom prst="rect">
              <a:avLst/>
            </a:prstGeom>
            <a:noFill/>
          </p:spPr>
          <p:txBody>
            <a:bodyPr wrap="none" rtlCol="0">
              <a:noAutofit/>
            </a:bodyPr>
            <a:lstStyle/>
            <a:p>
              <a:pPr algn="ctr"/>
              <a:r>
                <a:rPr lang="en-US" sz="2400" b="1" dirty="0"/>
                <a:t>D</a:t>
              </a:r>
            </a:p>
          </p:txBody>
        </p:sp>
        <p:sp>
          <p:nvSpPr>
            <p:cNvPr id="30" name="文本框 29">
              <a:extLst>
                <a:ext uri="{FF2B5EF4-FFF2-40B4-BE49-F238E27FC236}">
                  <a16:creationId xmlns:a16="http://schemas.microsoft.com/office/drawing/2014/main" id="{58CF0BA8-8A9D-4480-ACDD-5BBAF3DA4C65}"/>
                </a:ext>
              </a:extLst>
            </p:cNvPr>
            <p:cNvSpPr txBox="1"/>
            <p:nvPr/>
          </p:nvSpPr>
          <p:spPr>
            <a:xfrm>
              <a:off x="2988729" y="2347516"/>
              <a:ext cx="376046" cy="419546"/>
            </a:xfrm>
            <a:prstGeom prst="rect">
              <a:avLst/>
            </a:prstGeom>
            <a:noFill/>
          </p:spPr>
          <p:txBody>
            <a:bodyPr wrap="none" rtlCol="0">
              <a:noAutofit/>
            </a:bodyPr>
            <a:lstStyle/>
            <a:p>
              <a:pPr algn="ctr"/>
              <a:r>
                <a:rPr lang="en-US" sz="2400" b="1" dirty="0"/>
                <a:t>E</a:t>
              </a:r>
            </a:p>
          </p:txBody>
        </p:sp>
        <p:sp>
          <p:nvSpPr>
            <p:cNvPr id="31" name="文本框 30">
              <a:extLst>
                <a:ext uri="{FF2B5EF4-FFF2-40B4-BE49-F238E27FC236}">
                  <a16:creationId xmlns:a16="http://schemas.microsoft.com/office/drawing/2014/main" id="{175EE148-504E-47D3-BDCE-94BF93294BF5}"/>
                </a:ext>
              </a:extLst>
            </p:cNvPr>
            <p:cNvSpPr txBox="1"/>
            <p:nvPr/>
          </p:nvSpPr>
          <p:spPr>
            <a:xfrm>
              <a:off x="1357536" y="1572599"/>
              <a:ext cx="376046" cy="419546"/>
            </a:xfrm>
            <a:prstGeom prst="rect">
              <a:avLst/>
            </a:prstGeom>
            <a:noFill/>
          </p:spPr>
          <p:txBody>
            <a:bodyPr wrap="none" rtlCol="0">
              <a:noAutofit/>
            </a:bodyPr>
            <a:lstStyle/>
            <a:p>
              <a:pPr algn="ctr"/>
              <a:r>
                <a:rPr lang="en-US" sz="2000" b="1" dirty="0">
                  <a:solidFill>
                    <a:srgbClr val="92278F"/>
                  </a:solidFill>
                </a:rPr>
                <a:t>1</a:t>
              </a:r>
            </a:p>
          </p:txBody>
        </p:sp>
        <p:sp>
          <p:nvSpPr>
            <p:cNvPr id="32" name="文本框 31">
              <a:extLst>
                <a:ext uri="{FF2B5EF4-FFF2-40B4-BE49-F238E27FC236}">
                  <a16:creationId xmlns:a16="http://schemas.microsoft.com/office/drawing/2014/main" id="{08351D4B-F432-4125-867D-16CE6026B219}"/>
                </a:ext>
              </a:extLst>
            </p:cNvPr>
            <p:cNvSpPr txBox="1"/>
            <p:nvPr/>
          </p:nvSpPr>
          <p:spPr>
            <a:xfrm>
              <a:off x="1405796" y="2309719"/>
              <a:ext cx="376046" cy="419546"/>
            </a:xfrm>
            <a:prstGeom prst="rect">
              <a:avLst/>
            </a:prstGeom>
            <a:noFill/>
          </p:spPr>
          <p:txBody>
            <a:bodyPr wrap="none" rtlCol="0">
              <a:noAutofit/>
            </a:bodyPr>
            <a:lstStyle/>
            <a:p>
              <a:pPr algn="ctr"/>
              <a:r>
                <a:rPr lang="en-US" sz="2000" b="1" dirty="0">
                  <a:solidFill>
                    <a:srgbClr val="92278F"/>
                  </a:solidFill>
                </a:rPr>
                <a:t>1</a:t>
              </a:r>
            </a:p>
          </p:txBody>
        </p:sp>
        <p:sp>
          <p:nvSpPr>
            <p:cNvPr id="33" name="文本框 32">
              <a:extLst>
                <a:ext uri="{FF2B5EF4-FFF2-40B4-BE49-F238E27FC236}">
                  <a16:creationId xmlns:a16="http://schemas.microsoft.com/office/drawing/2014/main" id="{8E954A8E-E62A-40FC-A5C4-38A2753DC5D9}"/>
                </a:ext>
              </a:extLst>
            </p:cNvPr>
            <p:cNvSpPr txBox="1"/>
            <p:nvPr/>
          </p:nvSpPr>
          <p:spPr>
            <a:xfrm>
              <a:off x="1928948" y="1488940"/>
              <a:ext cx="376046" cy="419546"/>
            </a:xfrm>
            <a:prstGeom prst="rect">
              <a:avLst/>
            </a:prstGeom>
            <a:noFill/>
          </p:spPr>
          <p:txBody>
            <a:bodyPr wrap="none" rtlCol="0">
              <a:noAutofit/>
            </a:bodyPr>
            <a:lstStyle/>
            <a:p>
              <a:pPr algn="ctr"/>
              <a:r>
                <a:rPr lang="en-US" sz="2000" b="1" dirty="0">
                  <a:solidFill>
                    <a:srgbClr val="92278F"/>
                  </a:solidFill>
                </a:rPr>
                <a:t>4</a:t>
              </a:r>
            </a:p>
          </p:txBody>
        </p:sp>
        <p:sp>
          <p:nvSpPr>
            <p:cNvPr id="34" name="文本框 33">
              <a:extLst>
                <a:ext uri="{FF2B5EF4-FFF2-40B4-BE49-F238E27FC236}">
                  <a16:creationId xmlns:a16="http://schemas.microsoft.com/office/drawing/2014/main" id="{60991C7B-F884-4E30-A574-3F47B9AEB201}"/>
                </a:ext>
              </a:extLst>
            </p:cNvPr>
            <p:cNvSpPr txBox="1"/>
            <p:nvPr/>
          </p:nvSpPr>
          <p:spPr>
            <a:xfrm>
              <a:off x="1844940" y="2168535"/>
              <a:ext cx="376046" cy="419546"/>
            </a:xfrm>
            <a:prstGeom prst="rect">
              <a:avLst/>
            </a:prstGeom>
            <a:noFill/>
          </p:spPr>
          <p:txBody>
            <a:bodyPr wrap="none" rtlCol="0">
              <a:noAutofit/>
            </a:bodyPr>
            <a:lstStyle/>
            <a:p>
              <a:pPr algn="ctr"/>
              <a:r>
                <a:rPr lang="en-US" sz="2000" b="1" dirty="0">
                  <a:solidFill>
                    <a:srgbClr val="92278F"/>
                  </a:solidFill>
                </a:rPr>
                <a:t>1</a:t>
              </a:r>
            </a:p>
          </p:txBody>
        </p:sp>
        <p:sp>
          <p:nvSpPr>
            <p:cNvPr id="35" name="文本框 34">
              <a:extLst>
                <a:ext uri="{FF2B5EF4-FFF2-40B4-BE49-F238E27FC236}">
                  <a16:creationId xmlns:a16="http://schemas.microsoft.com/office/drawing/2014/main" id="{0F5A123A-D819-40AF-8612-BF2E01A62C3D}"/>
                </a:ext>
              </a:extLst>
            </p:cNvPr>
            <p:cNvSpPr txBox="1"/>
            <p:nvPr/>
          </p:nvSpPr>
          <p:spPr>
            <a:xfrm>
              <a:off x="2286300" y="2693849"/>
              <a:ext cx="376046" cy="419546"/>
            </a:xfrm>
            <a:prstGeom prst="rect">
              <a:avLst/>
            </a:prstGeom>
            <a:noFill/>
          </p:spPr>
          <p:txBody>
            <a:bodyPr wrap="none" rtlCol="0">
              <a:noAutofit/>
            </a:bodyPr>
            <a:lstStyle/>
            <a:p>
              <a:pPr algn="ctr"/>
              <a:r>
                <a:rPr lang="en-US" sz="2000" b="1" dirty="0">
                  <a:solidFill>
                    <a:srgbClr val="92278F"/>
                  </a:solidFill>
                </a:rPr>
                <a:t>5</a:t>
              </a:r>
            </a:p>
          </p:txBody>
        </p:sp>
        <p:sp>
          <p:nvSpPr>
            <p:cNvPr id="36" name="文本框 35">
              <a:extLst>
                <a:ext uri="{FF2B5EF4-FFF2-40B4-BE49-F238E27FC236}">
                  <a16:creationId xmlns:a16="http://schemas.microsoft.com/office/drawing/2014/main" id="{A171BD8C-CABA-44FE-A17A-0F271ED4A6A9}"/>
                </a:ext>
              </a:extLst>
            </p:cNvPr>
            <p:cNvSpPr txBox="1"/>
            <p:nvPr/>
          </p:nvSpPr>
          <p:spPr>
            <a:xfrm>
              <a:off x="2519003" y="1999400"/>
              <a:ext cx="376046" cy="419546"/>
            </a:xfrm>
            <a:prstGeom prst="rect">
              <a:avLst/>
            </a:prstGeom>
            <a:noFill/>
          </p:spPr>
          <p:txBody>
            <a:bodyPr wrap="none" rtlCol="0">
              <a:noAutofit/>
            </a:bodyPr>
            <a:lstStyle/>
            <a:p>
              <a:pPr algn="ctr"/>
              <a:r>
                <a:rPr lang="en-US" sz="2000" b="1" dirty="0">
                  <a:solidFill>
                    <a:srgbClr val="92278F"/>
                  </a:solidFill>
                </a:rPr>
                <a:t>3</a:t>
              </a:r>
            </a:p>
          </p:txBody>
        </p:sp>
      </p:grpSp>
      <p:graphicFrame>
        <p:nvGraphicFramePr>
          <p:cNvPr id="37" name="图表 36">
            <a:extLst>
              <a:ext uri="{FF2B5EF4-FFF2-40B4-BE49-F238E27FC236}">
                <a16:creationId xmlns:a16="http://schemas.microsoft.com/office/drawing/2014/main" id="{99A37A3C-DF44-4812-89EF-9564B1B1CEDA}"/>
              </a:ext>
            </a:extLst>
          </p:cNvPr>
          <p:cNvGraphicFramePr/>
          <p:nvPr>
            <p:extLst>
              <p:ext uri="{D42A27DB-BD31-4B8C-83A1-F6EECF244321}">
                <p14:modId xmlns:p14="http://schemas.microsoft.com/office/powerpoint/2010/main" val="1309633545"/>
              </p:ext>
            </p:extLst>
          </p:nvPr>
        </p:nvGraphicFramePr>
        <p:xfrm>
          <a:off x="5204323" y="3152738"/>
          <a:ext cx="5188776" cy="2414077"/>
        </p:xfrm>
        <a:graphic>
          <a:graphicData uri="http://schemas.openxmlformats.org/drawingml/2006/chart">
            <c:chart xmlns:c="http://schemas.openxmlformats.org/drawingml/2006/chart" xmlns:r="http://schemas.openxmlformats.org/officeDocument/2006/relationships" r:id="rId3"/>
          </a:graphicData>
        </a:graphic>
      </p:graphicFrame>
      <p:cxnSp>
        <p:nvCxnSpPr>
          <p:cNvPr id="38" name="直接连接符 37">
            <a:extLst>
              <a:ext uri="{FF2B5EF4-FFF2-40B4-BE49-F238E27FC236}">
                <a16:creationId xmlns:a16="http://schemas.microsoft.com/office/drawing/2014/main" id="{90B20463-3E7C-48F3-92B8-52FE6A46C439}"/>
              </a:ext>
            </a:extLst>
          </p:cNvPr>
          <p:cNvCxnSpPr>
            <a:cxnSpLocks/>
          </p:cNvCxnSpPr>
          <p:nvPr/>
        </p:nvCxnSpPr>
        <p:spPr>
          <a:xfrm>
            <a:off x="6605184" y="3312402"/>
            <a:ext cx="502239" cy="1600922"/>
          </a:xfrm>
          <a:prstGeom prst="line">
            <a:avLst/>
          </a:prstGeom>
          <a:ln w="38100">
            <a:prstDash val="sysDot"/>
          </a:ln>
        </p:spPr>
        <p:style>
          <a:lnRef idx="1">
            <a:schemeClr val="dk1"/>
          </a:lnRef>
          <a:fillRef idx="0">
            <a:schemeClr val="dk1"/>
          </a:fillRef>
          <a:effectRef idx="0">
            <a:schemeClr val="dk1"/>
          </a:effectRef>
          <a:fontRef idx="minor">
            <a:schemeClr val="tx1"/>
          </a:fontRef>
        </p:style>
      </p:cxnSp>
      <p:sp>
        <p:nvSpPr>
          <p:cNvPr id="39" name="文本框 38">
            <a:extLst>
              <a:ext uri="{FF2B5EF4-FFF2-40B4-BE49-F238E27FC236}">
                <a16:creationId xmlns:a16="http://schemas.microsoft.com/office/drawing/2014/main" id="{EF6E9CE2-3139-40A2-8967-38DFEB79F633}"/>
              </a:ext>
            </a:extLst>
          </p:cNvPr>
          <p:cNvSpPr txBox="1"/>
          <p:nvPr/>
        </p:nvSpPr>
        <p:spPr>
          <a:xfrm>
            <a:off x="7798711" y="3896721"/>
            <a:ext cx="914400" cy="914400"/>
          </a:xfrm>
          <a:prstGeom prst="rect">
            <a:avLst/>
          </a:prstGeom>
          <a:noFill/>
        </p:spPr>
        <p:txBody>
          <a:bodyPr wrap="none" rtlCol="0">
            <a:noAutofit/>
          </a:bodyPr>
          <a:lstStyle/>
          <a:p>
            <a:pPr algn="ctr"/>
            <a:endParaRPr lang="en-US" sz="2400" b="1" dirty="0"/>
          </a:p>
        </p:txBody>
      </p:sp>
      <p:sp>
        <p:nvSpPr>
          <p:cNvPr id="40" name="文本框 39">
            <a:extLst>
              <a:ext uri="{FF2B5EF4-FFF2-40B4-BE49-F238E27FC236}">
                <a16:creationId xmlns:a16="http://schemas.microsoft.com/office/drawing/2014/main" id="{020E4DD9-FEB5-43BD-A318-5457EFED8F2F}"/>
              </a:ext>
            </a:extLst>
          </p:cNvPr>
          <p:cNvSpPr txBox="1"/>
          <p:nvPr/>
        </p:nvSpPr>
        <p:spPr>
          <a:xfrm>
            <a:off x="7482994" y="3731414"/>
            <a:ext cx="1545834" cy="362524"/>
          </a:xfrm>
          <a:prstGeom prst="rect">
            <a:avLst/>
          </a:prstGeom>
          <a:noFill/>
        </p:spPr>
        <p:txBody>
          <a:bodyPr wrap="none" rtlCol="0">
            <a:noAutofit/>
          </a:bodyPr>
          <a:lstStyle/>
          <a:p>
            <a:pPr algn="ctr"/>
            <a:r>
              <a:rPr lang="en-US" sz="2400" b="1" dirty="0"/>
              <a:t>Bellman-Ford</a:t>
            </a:r>
          </a:p>
        </p:txBody>
      </p:sp>
      <p:sp>
        <p:nvSpPr>
          <p:cNvPr id="41" name="文本框 40">
            <a:extLst>
              <a:ext uri="{FF2B5EF4-FFF2-40B4-BE49-F238E27FC236}">
                <a16:creationId xmlns:a16="http://schemas.microsoft.com/office/drawing/2014/main" id="{B72CDC94-00EC-434D-A009-09FF65289E56}"/>
              </a:ext>
            </a:extLst>
          </p:cNvPr>
          <p:cNvSpPr txBox="1"/>
          <p:nvPr/>
        </p:nvSpPr>
        <p:spPr>
          <a:xfrm>
            <a:off x="6334875" y="4199728"/>
            <a:ext cx="925585" cy="421591"/>
          </a:xfrm>
          <a:prstGeom prst="rect">
            <a:avLst/>
          </a:prstGeom>
          <a:noFill/>
        </p:spPr>
        <p:txBody>
          <a:bodyPr wrap="none" rtlCol="0">
            <a:noAutofit/>
          </a:bodyPr>
          <a:lstStyle/>
          <a:p>
            <a:pPr algn="ctr"/>
            <a:r>
              <a:rPr lang="en-US" sz="2400" b="1" dirty="0"/>
              <a:t>Dijkstra</a:t>
            </a:r>
          </a:p>
        </p:txBody>
      </p:sp>
      <p:cxnSp>
        <p:nvCxnSpPr>
          <p:cNvPr id="42" name="直接箭头连接符 41">
            <a:extLst>
              <a:ext uri="{FF2B5EF4-FFF2-40B4-BE49-F238E27FC236}">
                <a16:creationId xmlns:a16="http://schemas.microsoft.com/office/drawing/2014/main" id="{571672B2-344E-4234-9FA9-4518486FAEB6}"/>
              </a:ext>
            </a:extLst>
          </p:cNvPr>
          <p:cNvCxnSpPr>
            <a:cxnSpLocks/>
          </p:cNvCxnSpPr>
          <p:nvPr/>
        </p:nvCxnSpPr>
        <p:spPr>
          <a:xfrm flipH="1">
            <a:off x="7107423" y="4894625"/>
            <a:ext cx="160568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BA56697E-6AAE-4175-8E10-10B78DAE2821}"/>
              </a:ext>
            </a:extLst>
          </p:cNvPr>
          <p:cNvSpPr txBox="1"/>
          <p:nvPr/>
        </p:nvSpPr>
        <p:spPr>
          <a:xfrm>
            <a:off x="5720902" y="5246447"/>
            <a:ext cx="4155617" cy="640735"/>
          </a:xfrm>
          <a:prstGeom prst="rect">
            <a:avLst/>
          </a:prstGeom>
          <a:noFill/>
        </p:spPr>
        <p:txBody>
          <a:bodyPr wrap="square" rtlCol="0">
            <a:noAutofit/>
          </a:bodyPr>
          <a:lstStyle/>
          <a:p>
            <a:pPr algn="ctr"/>
            <a:r>
              <a:rPr lang="en-US" sz="2400" b="1" dirty="0">
                <a:solidFill>
                  <a:srgbClr val="FF0000"/>
                </a:solidFill>
              </a:rPr>
              <a:t>Fewer iterations, </a:t>
            </a:r>
          </a:p>
          <a:p>
            <a:pPr algn="ctr"/>
            <a:r>
              <a:rPr lang="en-US" altLang="zh-CN" sz="2400" b="1" dirty="0">
                <a:solidFill>
                  <a:srgbClr val="FF0000"/>
                </a:solidFill>
              </a:rPr>
              <a:t>Higher runtime per iteration</a:t>
            </a:r>
            <a:endParaRPr lang="en-US" sz="2400" b="1" dirty="0">
              <a:solidFill>
                <a:srgbClr val="FF0000"/>
              </a:solidFill>
            </a:endParaRPr>
          </a:p>
        </p:txBody>
      </p:sp>
    </p:spTree>
    <p:extLst>
      <p:ext uri="{BB962C8B-B14F-4D97-AF65-F5344CB8AC3E}">
        <p14:creationId xmlns:p14="http://schemas.microsoft.com/office/powerpoint/2010/main" val="96167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par>
                                <p:cTn id="21" presetID="10"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7" grpId="0">
        <p:bldAsOne/>
      </p:bldGraphic>
      <p:bldP spid="40" grpId="0"/>
      <p:bldP spid="41" grpId="0"/>
      <p:bldP spid="4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3ABB1C-C27B-4AD4-A964-AED3E2C23914}"/>
              </a:ext>
            </a:extLst>
          </p:cNvPr>
          <p:cNvSpPr>
            <a:spLocks noGrp="1"/>
          </p:cNvSpPr>
          <p:nvPr>
            <p:ph type="title"/>
          </p:nvPr>
        </p:nvSpPr>
        <p:spPr/>
        <p:txBody>
          <a:bodyPr/>
          <a:lstStyle/>
          <a:p>
            <a:r>
              <a:rPr lang="en-US" dirty="0"/>
              <a:t>Outline</a:t>
            </a:r>
          </a:p>
        </p:txBody>
      </p:sp>
      <p:sp>
        <p:nvSpPr>
          <p:cNvPr id="3" name="内容占位符 2">
            <a:extLst>
              <a:ext uri="{FF2B5EF4-FFF2-40B4-BE49-F238E27FC236}">
                <a16:creationId xmlns:a16="http://schemas.microsoft.com/office/drawing/2014/main" id="{D04918F6-0EB6-4D49-8CA8-5970A1DD1A80}"/>
              </a:ext>
            </a:extLst>
          </p:cNvPr>
          <p:cNvSpPr>
            <a:spLocks noGrp="1"/>
          </p:cNvSpPr>
          <p:nvPr>
            <p:ph idx="1"/>
          </p:nvPr>
        </p:nvSpPr>
        <p:spPr/>
        <p:txBody>
          <a:bodyPr/>
          <a:lstStyle/>
          <a:p>
            <a:r>
              <a:rPr lang="en-US" dirty="0"/>
              <a:t>Motivation</a:t>
            </a:r>
          </a:p>
          <a:p>
            <a:endParaRPr lang="en-US" dirty="0"/>
          </a:p>
          <a:p>
            <a:r>
              <a:rPr lang="en-US" dirty="0"/>
              <a:t>Block Coordinate Descent (BCD) Execution Model</a:t>
            </a:r>
          </a:p>
          <a:p>
            <a:endParaRPr lang="en-US" dirty="0"/>
          </a:p>
          <a:p>
            <a:r>
              <a:rPr lang="en-US" dirty="0" err="1">
                <a:solidFill>
                  <a:srgbClr val="715096"/>
                </a:solidFill>
              </a:rPr>
              <a:t>GraphABCD</a:t>
            </a:r>
            <a:r>
              <a:rPr lang="en-US" dirty="0">
                <a:solidFill>
                  <a:srgbClr val="715096"/>
                </a:solidFill>
              </a:rPr>
              <a:t> System</a:t>
            </a:r>
          </a:p>
          <a:p>
            <a:endParaRPr lang="en-US" dirty="0"/>
          </a:p>
          <a:p>
            <a:r>
              <a:rPr lang="en-US" dirty="0"/>
              <a:t>Evaluation</a:t>
            </a:r>
          </a:p>
          <a:p>
            <a:endParaRPr lang="en-US" dirty="0"/>
          </a:p>
          <a:p>
            <a:r>
              <a:rPr lang="en-US" dirty="0"/>
              <a:t>Conclusion</a:t>
            </a:r>
          </a:p>
        </p:txBody>
      </p:sp>
      <p:sp>
        <p:nvSpPr>
          <p:cNvPr id="4" name="灯片编号占位符 3">
            <a:extLst>
              <a:ext uri="{FF2B5EF4-FFF2-40B4-BE49-F238E27FC236}">
                <a16:creationId xmlns:a16="http://schemas.microsoft.com/office/drawing/2014/main" id="{D6E83EE4-8D2C-4974-A3CC-B812894C759C}"/>
              </a:ext>
            </a:extLst>
          </p:cNvPr>
          <p:cNvSpPr>
            <a:spLocks noGrp="1"/>
          </p:cNvSpPr>
          <p:nvPr>
            <p:ph type="sldNum" sz="quarter" idx="12"/>
          </p:nvPr>
        </p:nvSpPr>
        <p:spPr/>
        <p:txBody>
          <a:bodyPr/>
          <a:lstStyle/>
          <a:p>
            <a:fld id="{FFCE77C0-C5FA-4ACA-9362-CF6780A99EC0}" type="slidenum">
              <a:rPr lang="en-US" smtClean="0"/>
              <a:pPr/>
              <a:t>20</a:t>
            </a:fld>
            <a:endParaRPr lang="en-US"/>
          </a:p>
        </p:txBody>
      </p:sp>
    </p:spTree>
    <p:extLst>
      <p:ext uri="{BB962C8B-B14F-4D97-AF65-F5344CB8AC3E}">
        <p14:creationId xmlns:p14="http://schemas.microsoft.com/office/powerpoint/2010/main" val="901443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BF3F24-F772-4E2A-9BB9-D926E6DE1002}"/>
              </a:ext>
            </a:extLst>
          </p:cNvPr>
          <p:cNvSpPr>
            <a:spLocks noGrp="1"/>
          </p:cNvSpPr>
          <p:nvPr>
            <p:ph type="title"/>
          </p:nvPr>
        </p:nvSpPr>
        <p:spPr/>
        <p:txBody>
          <a:bodyPr/>
          <a:lstStyle/>
          <a:p>
            <a:r>
              <a:rPr lang="en-US" dirty="0" err="1"/>
              <a:t>GraphABCD</a:t>
            </a:r>
            <a:r>
              <a:rPr lang="en-US" dirty="0"/>
              <a:t> overview</a:t>
            </a:r>
          </a:p>
        </p:txBody>
      </p:sp>
      <p:sp>
        <p:nvSpPr>
          <p:cNvPr id="3" name="内容占位符 2">
            <a:extLst>
              <a:ext uri="{FF2B5EF4-FFF2-40B4-BE49-F238E27FC236}">
                <a16:creationId xmlns:a16="http://schemas.microsoft.com/office/drawing/2014/main" id="{C40817D9-0650-40AC-984B-F670A4CED926}"/>
              </a:ext>
            </a:extLst>
          </p:cNvPr>
          <p:cNvSpPr>
            <a:spLocks noGrp="1"/>
          </p:cNvSpPr>
          <p:nvPr>
            <p:ph idx="1"/>
          </p:nvPr>
        </p:nvSpPr>
        <p:spPr>
          <a:xfrm>
            <a:off x="838200" y="1276351"/>
            <a:ext cx="10515600" cy="1059077"/>
          </a:xfrm>
        </p:spPr>
        <p:txBody>
          <a:bodyPr/>
          <a:lstStyle/>
          <a:p>
            <a:r>
              <a:rPr lang="en-US" dirty="0"/>
              <a:t>We design </a:t>
            </a:r>
            <a:r>
              <a:rPr lang="en-US" dirty="0" err="1"/>
              <a:t>GraphABCD</a:t>
            </a:r>
            <a:r>
              <a:rPr lang="en-US" dirty="0"/>
              <a:t>, an </a:t>
            </a:r>
            <a:r>
              <a:rPr lang="en-US" i="1" dirty="0"/>
              <a:t>Asynchronous</a:t>
            </a:r>
            <a:r>
              <a:rPr lang="en-US" dirty="0"/>
              <a:t> graph analytic framework on </a:t>
            </a:r>
            <a:r>
              <a:rPr lang="en-US" dirty="0" err="1"/>
              <a:t>CPU+Accelerator</a:t>
            </a:r>
            <a:r>
              <a:rPr lang="en-US" dirty="0"/>
              <a:t> </a:t>
            </a:r>
            <a:r>
              <a:rPr lang="en-US" i="1" dirty="0"/>
              <a:t>heterogeneous</a:t>
            </a:r>
            <a:r>
              <a:rPr lang="en-US" dirty="0"/>
              <a:t> system</a:t>
            </a:r>
          </a:p>
          <a:p>
            <a:endParaRPr lang="en-US" dirty="0"/>
          </a:p>
        </p:txBody>
      </p:sp>
      <p:sp>
        <p:nvSpPr>
          <p:cNvPr id="4" name="灯片编号占位符 3">
            <a:extLst>
              <a:ext uri="{FF2B5EF4-FFF2-40B4-BE49-F238E27FC236}">
                <a16:creationId xmlns:a16="http://schemas.microsoft.com/office/drawing/2014/main" id="{ADB3B024-6F4D-4E45-B9E2-7E6E846BA4A5}"/>
              </a:ext>
            </a:extLst>
          </p:cNvPr>
          <p:cNvSpPr>
            <a:spLocks noGrp="1"/>
          </p:cNvSpPr>
          <p:nvPr>
            <p:ph type="sldNum" sz="quarter" idx="12"/>
          </p:nvPr>
        </p:nvSpPr>
        <p:spPr/>
        <p:txBody>
          <a:bodyPr/>
          <a:lstStyle/>
          <a:p>
            <a:fld id="{FFCE77C0-C5FA-4ACA-9362-CF6780A99EC0}" type="slidenum">
              <a:rPr lang="en-US" smtClean="0"/>
              <a:pPr/>
              <a:t>21</a:t>
            </a:fld>
            <a:endParaRPr lang="en-US"/>
          </a:p>
        </p:txBody>
      </p:sp>
      <p:sp>
        <p:nvSpPr>
          <p:cNvPr id="5" name="内容占位符 2">
            <a:extLst>
              <a:ext uri="{FF2B5EF4-FFF2-40B4-BE49-F238E27FC236}">
                <a16:creationId xmlns:a16="http://schemas.microsoft.com/office/drawing/2014/main" id="{44FEA370-E538-4EF3-AFBD-B509595BDDB4}"/>
              </a:ext>
            </a:extLst>
          </p:cNvPr>
          <p:cNvSpPr txBox="1">
            <a:spLocks/>
          </p:cNvSpPr>
          <p:nvPr/>
        </p:nvSpPr>
        <p:spPr>
          <a:xfrm>
            <a:off x="838200" y="2792474"/>
            <a:ext cx="10515600" cy="914553"/>
          </a:xfrm>
          <a:prstGeom prst="rect">
            <a:avLst/>
          </a:prstGeom>
        </p:spPr>
        <p:txBody>
          <a:bodyPr vert="horz" lIns="91440" tIns="45720" rIns="91440" bIns="45720" rtlCol="0">
            <a:normAutofit/>
          </a:bodyPr>
          <a:lstStyle>
            <a:lvl1pPr marL="230400" indent="-228600" algn="l" defTabSz="914400" rtl="0" eaLnBrk="1" latinLnBrk="0" hangingPunct="1">
              <a:lnSpc>
                <a:spcPct val="90000"/>
              </a:lnSpc>
              <a:spcBef>
                <a:spcPts val="1200"/>
              </a:spcBef>
              <a:buClr>
                <a:srgbClr val="715096"/>
              </a:buClr>
              <a:buFont typeface="Arial" panose="020B0604020202020204" pitchFamily="34" charset="0"/>
              <a:buChar char="•"/>
              <a:defRPr lang="en-US" altLang="zh-CN" sz="2800" b="0" kern="1200" baseline="0" dirty="0" smtClean="0">
                <a:solidFill>
                  <a:schemeClr val="tx1"/>
                </a:solidFill>
                <a:latin typeface="+mn-lt"/>
                <a:ea typeface="+mn-ea"/>
                <a:cs typeface="+mn-cs"/>
              </a:defRPr>
            </a:lvl1pPr>
            <a:lvl2pPr marL="6876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400" b="0" kern="1200" baseline="0" dirty="0" smtClean="0">
                <a:solidFill>
                  <a:schemeClr val="tx1"/>
                </a:solidFill>
                <a:latin typeface="+mn-lt"/>
                <a:ea typeface="+mn-ea"/>
                <a:cs typeface="+mn-cs"/>
              </a:defRPr>
            </a:lvl2pPr>
            <a:lvl3pPr marL="1144800" indent="-228600" algn="l" defTabSz="914400" rtl="0" eaLnBrk="1" latinLnBrk="0" hangingPunct="1">
              <a:lnSpc>
                <a:spcPct val="90000"/>
              </a:lnSpc>
              <a:spcBef>
                <a:spcPts val="600"/>
              </a:spcBef>
              <a:buClr>
                <a:srgbClr val="715096"/>
              </a:buClr>
              <a:buFont typeface="Arial" panose="020B0604020202020204" pitchFamily="34" charset="0"/>
              <a:buChar char="•"/>
              <a:defRPr lang="zh-CN" altLang="en-US" sz="2000" b="0" kern="1200" baseline="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715096"/>
              </a:buClr>
              <a:buFont typeface="Arial" panose="020B0604020202020204" pitchFamily="34" charset="0"/>
              <a:buChar char="•"/>
              <a:defRPr lang="zh-CN" altLang="en-US" sz="1800" b="0" kern="1200" baseline="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715096"/>
              </a:buClr>
              <a:buFont typeface="Arial" panose="020B0604020202020204" pitchFamily="34" charset="0"/>
              <a:buChar char="•"/>
              <a:defRPr lang="en-US" altLang="zh-CN" sz="1800" b="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GraphABCD</a:t>
            </a:r>
            <a:r>
              <a:rPr lang="en-US" dirty="0"/>
              <a:t> adopts BCD execution model jointly optimizes convergence rate and runtime per iteration</a:t>
            </a:r>
          </a:p>
        </p:txBody>
      </p:sp>
      <p:sp>
        <p:nvSpPr>
          <p:cNvPr id="6" name="内容占位符 2">
            <a:extLst>
              <a:ext uri="{FF2B5EF4-FFF2-40B4-BE49-F238E27FC236}">
                <a16:creationId xmlns:a16="http://schemas.microsoft.com/office/drawing/2014/main" id="{2A51D8D1-9420-44F8-875D-E37B992BED79}"/>
              </a:ext>
            </a:extLst>
          </p:cNvPr>
          <p:cNvSpPr txBox="1">
            <a:spLocks/>
          </p:cNvSpPr>
          <p:nvPr/>
        </p:nvSpPr>
        <p:spPr>
          <a:xfrm>
            <a:off x="838200" y="3706873"/>
            <a:ext cx="10515600" cy="519138"/>
          </a:xfrm>
          <a:prstGeom prst="rect">
            <a:avLst/>
          </a:prstGeom>
        </p:spPr>
        <p:txBody>
          <a:bodyPr vert="horz" lIns="91440" tIns="45720" rIns="91440" bIns="45720" rtlCol="0">
            <a:normAutofit/>
          </a:bodyPr>
          <a:lstStyle>
            <a:lvl1pPr marL="230400" indent="-228600" algn="l" defTabSz="914400" rtl="0" eaLnBrk="1" latinLnBrk="0" hangingPunct="1">
              <a:lnSpc>
                <a:spcPct val="90000"/>
              </a:lnSpc>
              <a:spcBef>
                <a:spcPts val="1200"/>
              </a:spcBef>
              <a:buClr>
                <a:srgbClr val="715096"/>
              </a:buClr>
              <a:buFont typeface="Arial" panose="020B0604020202020204" pitchFamily="34" charset="0"/>
              <a:buChar char="•"/>
              <a:defRPr lang="en-US" altLang="zh-CN" sz="2800" b="0" kern="1200" baseline="0" dirty="0" smtClean="0">
                <a:solidFill>
                  <a:schemeClr val="tx1"/>
                </a:solidFill>
                <a:latin typeface="+mn-lt"/>
                <a:ea typeface="+mn-ea"/>
                <a:cs typeface="+mn-cs"/>
              </a:defRPr>
            </a:lvl1pPr>
            <a:lvl2pPr marL="6876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400" b="0" kern="1200" baseline="0" dirty="0" smtClean="0">
                <a:solidFill>
                  <a:schemeClr val="tx1"/>
                </a:solidFill>
                <a:latin typeface="+mn-lt"/>
                <a:ea typeface="+mn-ea"/>
                <a:cs typeface="+mn-cs"/>
              </a:defRPr>
            </a:lvl2pPr>
            <a:lvl3pPr marL="1144800" indent="-228600" algn="l" defTabSz="914400" rtl="0" eaLnBrk="1" latinLnBrk="0" hangingPunct="1">
              <a:lnSpc>
                <a:spcPct val="90000"/>
              </a:lnSpc>
              <a:spcBef>
                <a:spcPts val="600"/>
              </a:spcBef>
              <a:buClr>
                <a:srgbClr val="715096"/>
              </a:buClr>
              <a:buFont typeface="Arial" panose="020B0604020202020204" pitchFamily="34" charset="0"/>
              <a:buChar char="•"/>
              <a:defRPr lang="zh-CN" altLang="en-US" sz="2000" b="0" kern="1200" baseline="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715096"/>
              </a:buClr>
              <a:buFont typeface="Arial" panose="020B0604020202020204" pitchFamily="34" charset="0"/>
              <a:buChar char="•"/>
              <a:defRPr lang="zh-CN" altLang="en-US" sz="1800" b="0" kern="1200" baseline="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715096"/>
              </a:buClr>
              <a:buFont typeface="Arial" panose="020B0604020202020204" pitchFamily="34" charset="0"/>
              <a:buChar char="•"/>
              <a:defRPr lang="en-US" altLang="zh-CN" sz="1800" b="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Selects suitable BCD design parameters to improve convergence rate</a:t>
            </a:r>
          </a:p>
        </p:txBody>
      </p:sp>
      <p:sp>
        <p:nvSpPr>
          <p:cNvPr id="7" name="内容占位符 2">
            <a:extLst>
              <a:ext uri="{FF2B5EF4-FFF2-40B4-BE49-F238E27FC236}">
                <a16:creationId xmlns:a16="http://schemas.microsoft.com/office/drawing/2014/main" id="{FF4F9975-B821-42D3-969E-260A28C719D5}"/>
              </a:ext>
            </a:extLst>
          </p:cNvPr>
          <p:cNvSpPr txBox="1">
            <a:spLocks/>
          </p:cNvSpPr>
          <p:nvPr/>
        </p:nvSpPr>
        <p:spPr>
          <a:xfrm>
            <a:off x="838200" y="4226011"/>
            <a:ext cx="10515600" cy="800373"/>
          </a:xfrm>
          <a:prstGeom prst="rect">
            <a:avLst/>
          </a:prstGeom>
        </p:spPr>
        <p:txBody>
          <a:bodyPr vert="horz" lIns="91440" tIns="45720" rIns="91440" bIns="45720" rtlCol="0">
            <a:normAutofit/>
          </a:bodyPr>
          <a:lstStyle>
            <a:lvl1pPr marL="230400" indent="-228600" algn="l" defTabSz="914400" rtl="0" eaLnBrk="1" latinLnBrk="0" hangingPunct="1">
              <a:lnSpc>
                <a:spcPct val="90000"/>
              </a:lnSpc>
              <a:spcBef>
                <a:spcPts val="1200"/>
              </a:spcBef>
              <a:buClr>
                <a:srgbClr val="715096"/>
              </a:buClr>
              <a:buFont typeface="Arial" panose="020B0604020202020204" pitchFamily="34" charset="0"/>
              <a:buChar char="•"/>
              <a:defRPr lang="en-US" altLang="zh-CN" sz="2800" b="0" kern="1200" baseline="0" dirty="0" smtClean="0">
                <a:solidFill>
                  <a:schemeClr val="tx1"/>
                </a:solidFill>
                <a:latin typeface="+mn-lt"/>
                <a:ea typeface="+mn-ea"/>
                <a:cs typeface="+mn-cs"/>
              </a:defRPr>
            </a:lvl1pPr>
            <a:lvl2pPr marL="6876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400" b="0" kern="1200" baseline="0" dirty="0" smtClean="0">
                <a:solidFill>
                  <a:schemeClr val="tx1"/>
                </a:solidFill>
                <a:latin typeface="+mn-lt"/>
                <a:ea typeface="+mn-ea"/>
                <a:cs typeface="+mn-cs"/>
              </a:defRPr>
            </a:lvl2pPr>
            <a:lvl3pPr marL="1144800" indent="-228600" algn="l" defTabSz="914400" rtl="0" eaLnBrk="1" latinLnBrk="0" hangingPunct="1">
              <a:lnSpc>
                <a:spcPct val="90000"/>
              </a:lnSpc>
              <a:spcBef>
                <a:spcPts val="600"/>
              </a:spcBef>
              <a:buClr>
                <a:srgbClr val="715096"/>
              </a:buClr>
              <a:buFont typeface="Arial" panose="020B0604020202020204" pitchFamily="34" charset="0"/>
              <a:buChar char="•"/>
              <a:defRPr lang="zh-CN" altLang="en-US" sz="2000" b="0" kern="1200" baseline="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715096"/>
              </a:buClr>
              <a:buFont typeface="Arial" panose="020B0604020202020204" pitchFamily="34" charset="0"/>
              <a:buChar char="•"/>
              <a:defRPr lang="zh-CN" altLang="en-US" sz="1800" b="0" kern="1200" baseline="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715096"/>
              </a:buClr>
              <a:buFont typeface="Arial" panose="020B0604020202020204" pitchFamily="34" charset="0"/>
              <a:buChar char="•"/>
              <a:defRPr lang="en-US" altLang="zh-CN" sz="1800" b="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Scales out graph analytics asynchronously to heterogeneity to optimize runtime per iteration</a:t>
            </a:r>
          </a:p>
          <a:p>
            <a:endParaRPr lang="en-US" dirty="0"/>
          </a:p>
        </p:txBody>
      </p:sp>
    </p:spTree>
    <p:extLst>
      <p:ext uri="{BB962C8B-B14F-4D97-AF65-F5344CB8AC3E}">
        <p14:creationId xmlns:p14="http://schemas.microsoft.com/office/powerpoint/2010/main" val="367134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F3679A2-5195-4619-90BC-260496223505}"/>
              </a:ext>
            </a:extLst>
          </p:cNvPr>
          <p:cNvSpPr>
            <a:spLocks noGrp="1"/>
          </p:cNvSpPr>
          <p:nvPr>
            <p:ph idx="1"/>
          </p:nvPr>
        </p:nvSpPr>
        <p:spPr>
          <a:xfrm>
            <a:off x="838200" y="1276352"/>
            <a:ext cx="10515600" cy="1314958"/>
          </a:xfrm>
        </p:spPr>
        <p:txBody>
          <a:bodyPr>
            <a:normAutofit/>
          </a:bodyPr>
          <a:lstStyle/>
          <a:p>
            <a:r>
              <a:rPr lang="en-US" dirty="0"/>
              <a:t>Tradeoff BCD design parameters for better hardware efficiency </a:t>
            </a:r>
            <a:r>
              <a:rPr lang="en-US" b="1" dirty="0"/>
              <a:t>while maintaining high convergence rate</a:t>
            </a:r>
          </a:p>
          <a:p>
            <a:endParaRPr lang="en-US" dirty="0"/>
          </a:p>
          <a:p>
            <a:endParaRPr lang="en-US" dirty="0"/>
          </a:p>
          <a:p>
            <a:endParaRPr lang="en-US" dirty="0"/>
          </a:p>
        </p:txBody>
      </p:sp>
      <p:sp>
        <p:nvSpPr>
          <p:cNvPr id="6" name="灯片编号占位符 5">
            <a:extLst>
              <a:ext uri="{FF2B5EF4-FFF2-40B4-BE49-F238E27FC236}">
                <a16:creationId xmlns:a16="http://schemas.microsoft.com/office/drawing/2014/main" id="{6B6A52B8-981A-487D-953D-1954BA2E2DB3}"/>
              </a:ext>
            </a:extLst>
          </p:cNvPr>
          <p:cNvSpPr>
            <a:spLocks noGrp="1"/>
          </p:cNvSpPr>
          <p:nvPr>
            <p:ph type="sldNum" sz="quarter" idx="12"/>
          </p:nvPr>
        </p:nvSpPr>
        <p:spPr/>
        <p:txBody>
          <a:bodyPr/>
          <a:lstStyle/>
          <a:p>
            <a:fld id="{FFCE77C0-C5FA-4ACA-9362-CF6780A99EC0}" type="slidenum">
              <a:rPr lang="en-US" smtClean="0"/>
              <a:t>22</a:t>
            </a:fld>
            <a:endParaRPr lang="en-US"/>
          </a:p>
        </p:txBody>
      </p:sp>
      <p:pic>
        <p:nvPicPr>
          <p:cNvPr id="5" name="图片 4" descr="地图上有字&#10;&#10;描述已自动生成">
            <a:extLst>
              <a:ext uri="{FF2B5EF4-FFF2-40B4-BE49-F238E27FC236}">
                <a16:creationId xmlns:a16="http://schemas.microsoft.com/office/drawing/2014/main" id="{DD258942-938B-40E8-B362-4908E7C49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6603" y="2349477"/>
            <a:ext cx="3687433" cy="2671305"/>
          </a:xfrm>
          <a:prstGeom prst="rect">
            <a:avLst/>
          </a:prstGeom>
        </p:spPr>
      </p:pic>
      <p:sp>
        <p:nvSpPr>
          <p:cNvPr id="7" name="标题 1">
            <a:extLst>
              <a:ext uri="{FF2B5EF4-FFF2-40B4-BE49-F238E27FC236}">
                <a16:creationId xmlns:a16="http://schemas.microsoft.com/office/drawing/2014/main" id="{C38585FD-8227-44C7-B4A1-61B3F99BDF79}"/>
              </a:ext>
            </a:extLst>
          </p:cNvPr>
          <p:cNvSpPr txBox="1">
            <a:spLocks/>
          </p:cNvSpPr>
          <p:nvPr/>
        </p:nvSpPr>
        <p:spPr>
          <a:xfrm>
            <a:off x="838200" y="365127"/>
            <a:ext cx="10515600" cy="706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altLang="en-US" sz="4400" b="1" kern="1200">
                <a:solidFill>
                  <a:schemeClr val="tx1"/>
                </a:solidFill>
                <a:latin typeface="+mn-lt"/>
                <a:ea typeface="微软雅黑" panose="020B0503020204020204" pitchFamily="34" charset="-122"/>
                <a:cs typeface="+mn-cs"/>
              </a:defRPr>
            </a:lvl1pPr>
          </a:lstStyle>
          <a:p>
            <a:r>
              <a:rPr lang="en-US" dirty="0" err="1"/>
              <a:t>GraphABCD</a:t>
            </a:r>
            <a:r>
              <a:rPr lang="en-US" dirty="0"/>
              <a:t> improves convergence rate</a:t>
            </a:r>
          </a:p>
        </p:txBody>
      </p:sp>
      <p:sp>
        <p:nvSpPr>
          <p:cNvPr id="8" name="内容占位符 2">
            <a:extLst>
              <a:ext uri="{FF2B5EF4-FFF2-40B4-BE49-F238E27FC236}">
                <a16:creationId xmlns:a16="http://schemas.microsoft.com/office/drawing/2014/main" id="{97C481C8-5855-4347-BEAF-FB733400D38D}"/>
              </a:ext>
            </a:extLst>
          </p:cNvPr>
          <p:cNvSpPr txBox="1">
            <a:spLocks/>
          </p:cNvSpPr>
          <p:nvPr/>
        </p:nvSpPr>
        <p:spPr>
          <a:xfrm>
            <a:off x="838200" y="5201487"/>
            <a:ext cx="10515600" cy="1030243"/>
          </a:xfrm>
          <a:prstGeom prst="rect">
            <a:avLst/>
          </a:prstGeom>
        </p:spPr>
        <p:txBody>
          <a:bodyPr vert="horz" lIns="91440" tIns="45720" rIns="91440" bIns="45720" rtlCol="0">
            <a:normAutofit/>
          </a:bodyPr>
          <a:lstStyle>
            <a:lvl1pPr marL="230400" indent="-228600" algn="l" defTabSz="914400" rtl="0" eaLnBrk="1" latinLnBrk="0" hangingPunct="1">
              <a:lnSpc>
                <a:spcPct val="90000"/>
              </a:lnSpc>
              <a:spcBef>
                <a:spcPts val="1200"/>
              </a:spcBef>
              <a:buClr>
                <a:srgbClr val="715096"/>
              </a:buClr>
              <a:buFont typeface="Arial" panose="020B0604020202020204" pitchFamily="34" charset="0"/>
              <a:buChar char="•"/>
              <a:defRPr lang="en-US" altLang="zh-CN" sz="2800" b="0" kern="1200" baseline="0" dirty="0" smtClean="0">
                <a:solidFill>
                  <a:schemeClr val="tx1"/>
                </a:solidFill>
                <a:latin typeface="+mn-lt"/>
                <a:ea typeface="+mn-ea"/>
                <a:cs typeface="+mn-cs"/>
              </a:defRPr>
            </a:lvl1pPr>
            <a:lvl2pPr marL="6876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400" b="0" kern="1200" baseline="0" dirty="0" smtClean="0">
                <a:solidFill>
                  <a:schemeClr val="tx1"/>
                </a:solidFill>
                <a:latin typeface="+mn-lt"/>
                <a:ea typeface="+mn-ea"/>
                <a:cs typeface="+mn-cs"/>
              </a:defRPr>
            </a:lvl2pPr>
            <a:lvl3pPr marL="1144800" indent="-228600" algn="l" defTabSz="914400" rtl="0" eaLnBrk="1" latinLnBrk="0" hangingPunct="1">
              <a:lnSpc>
                <a:spcPct val="90000"/>
              </a:lnSpc>
              <a:spcBef>
                <a:spcPts val="600"/>
              </a:spcBef>
              <a:buClr>
                <a:srgbClr val="715096"/>
              </a:buClr>
              <a:buFont typeface="Arial" panose="020B0604020202020204" pitchFamily="34" charset="0"/>
              <a:buChar char="•"/>
              <a:defRPr lang="zh-CN" altLang="en-US" sz="2000" b="0" kern="1200" baseline="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715096"/>
              </a:buClr>
              <a:buFont typeface="Arial" panose="020B0604020202020204" pitchFamily="34" charset="0"/>
              <a:buChar char="•"/>
              <a:defRPr lang="zh-CN" altLang="en-US" sz="1800" b="0" kern="1200" baseline="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715096"/>
              </a:buClr>
              <a:buFont typeface="Arial" panose="020B0604020202020204" pitchFamily="34" charset="0"/>
              <a:buChar char="•"/>
              <a:defRPr lang="en-US" altLang="zh-CN" sz="1800" b="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Approximate theoretical priority block selection for hardware efficiency</a:t>
            </a:r>
          </a:p>
        </p:txBody>
      </p:sp>
      <p:sp>
        <p:nvSpPr>
          <p:cNvPr id="9" name="内容占位符 2">
            <a:extLst>
              <a:ext uri="{FF2B5EF4-FFF2-40B4-BE49-F238E27FC236}">
                <a16:creationId xmlns:a16="http://schemas.microsoft.com/office/drawing/2014/main" id="{2577A418-7A67-4BBB-80EC-A73228F06701}"/>
              </a:ext>
            </a:extLst>
          </p:cNvPr>
          <p:cNvSpPr txBox="1">
            <a:spLocks/>
          </p:cNvSpPr>
          <p:nvPr/>
        </p:nvSpPr>
        <p:spPr>
          <a:xfrm>
            <a:off x="838200" y="2349477"/>
            <a:ext cx="4078574" cy="1917214"/>
          </a:xfrm>
          <a:prstGeom prst="rect">
            <a:avLst/>
          </a:prstGeom>
        </p:spPr>
        <p:txBody>
          <a:bodyPr vert="horz" lIns="91440" tIns="45720" rIns="91440" bIns="45720" rtlCol="0">
            <a:normAutofit/>
          </a:bodyPr>
          <a:lstStyle>
            <a:lvl1pPr marL="230400" indent="-228600" algn="l" defTabSz="914400" rtl="0" eaLnBrk="1" latinLnBrk="0" hangingPunct="1">
              <a:lnSpc>
                <a:spcPct val="90000"/>
              </a:lnSpc>
              <a:spcBef>
                <a:spcPts val="1200"/>
              </a:spcBef>
              <a:buClr>
                <a:srgbClr val="715096"/>
              </a:buClr>
              <a:buFont typeface="Arial" panose="020B0604020202020204" pitchFamily="34" charset="0"/>
              <a:buChar char="•"/>
              <a:defRPr lang="en-US" altLang="zh-CN" sz="2800" b="0" kern="1200" baseline="0" dirty="0" smtClean="0">
                <a:solidFill>
                  <a:schemeClr val="tx1"/>
                </a:solidFill>
                <a:latin typeface="+mn-lt"/>
                <a:ea typeface="+mn-ea"/>
                <a:cs typeface="+mn-cs"/>
              </a:defRPr>
            </a:lvl1pPr>
            <a:lvl2pPr marL="6876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400" b="0" kern="1200" baseline="0" dirty="0" smtClean="0">
                <a:solidFill>
                  <a:schemeClr val="tx1"/>
                </a:solidFill>
                <a:latin typeface="+mn-lt"/>
                <a:ea typeface="+mn-ea"/>
                <a:cs typeface="+mn-cs"/>
              </a:defRPr>
            </a:lvl2pPr>
            <a:lvl3pPr marL="1144800" indent="-228600" algn="l" defTabSz="914400" rtl="0" eaLnBrk="1" latinLnBrk="0" hangingPunct="1">
              <a:lnSpc>
                <a:spcPct val="90000"/>
              </a:lnSpc>
              <a:spcBef>
                <a:spcPts val="600"/>
              </a:spcBef>
              <a:buClr>
                <a:srgbClr val="715096"/>
              </a:buClr>
              <a:buFont typeface="Arial" panose="020B0604020202020204" pitchFamily="34" charset="0"/>
              <a:buChar char="•"/>
              <a:defRPr lang="zh-CN" altLang="en-US" sz="2000" b="0" kern="1200" baseline="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715096"/>
              </a:buClr>
              <a:buFont typeface="Arial" panose="020B0604020202020204" pitchFamily="34" charset="0"/>
              <a:buChar char="•"/>
              <a:defRPr lang="zh-CN" altLang="en-US" sz="1800" b="0" kern="1200" baseline="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715096"/>
              </a:buClr>
              <a:buFont typeface="Arial" panose="020B0604020202020204" pitchFamily="34" charset="0"/>
              <a:buChar char="•"/>
              <a:defRPr lang="en-US" altLang="zh-CN" sz="1800" b="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Use slightly larger block size for better utilizing bandwidth</a:t>
            </a:r>
          </a:p>
        </p:txBody>
      </p:sp>
      <p:sp>
        <p:nvSpPr>
          <p:cNvPr id="10" name="矩形 9">
            <a:extLst>
              <a:ext uri="{FF2B5EF4-FFF2-40B4-BE49-F238E27FC236}">
                <a16:creationId xmlns:a16="http://schemas.microsoft.com/office/drawing/2014/main" id="{0FC15BA3-6AEF-4568-8C90-E2AA8B11B586}"/>
              </a:ext>
            </a:extLst>
          </p:cNvPr>
          <p:cNvSpPr/>
          <p:nvPr/>
        </p:nvSpPr>
        <p:spPr>
          <a:xfrm>
            <a:off x="0" y="6150825"/>
            <a:ext cx="7513819" cy="523220"/>
          </a:xfrm>
          <a:prstGeom prst="rect">
            <a:avLst/>
          </a:prstGeom>
        </p:spPr>
        <p:txBody>
          <a:bodyPr wrap="square">
            <a:spAutoFit/>
          </a:bodyPr>
          <a:lstStyle/>
          <a:p>
            <a:r>
              <a:rPr lang="en-US" sz="1400" dirty="0">
                <a:solidFill>
                  <a:srgbClr val="222222"/>
                </a:solidFill>
                <a:latin typeface="Arial" panose="020B0604020202020204" pitchFamily="34" charset="0"/>
              </a:rPr>
              <a:t>[1] Choi, Young-kyu, et al. "A quantitative analysis on microarchitectures of modern CPU-FPGA platforms." </a:t>
            </a:r>
            <a:r>
              <a:rPr lang="en-US" sz="1400" i="1" dirty="0">
                <a:solidFill>
                  <a:srgbClr val="222222"/>
                </a:solidFill>
                <a:latin typeface="Arial" panose="020B0604020202020204" pitchFamily="34" charset="0"/>
              </a:rPr>
              <a:t>Proceedings of the 53rd Annual Design Automation Conference</a:t>
            </a:r>
            <a:r>
              <a:rPr lang="en-US" sz="1400" dirty="0">
                <a:solidFill>
                  <a:srgbClr val="222222"/>
                </a:solidFill>
                <a:latin typeface="Arial" panose="020B0604020202020204" pitchFamily="34" charset="0"/>
              </a:rPr>
              <a:t>. 2016.</a:t>
            </a:r>
            <a:endParaRPr lang="en-US" sz="1400" dirty="0"/>
          </a:p>
        </p:txBody>
      </p:sp>
      <p:sp>
        <p:nvSpPr>
          <p:cNvPr id="11" name="文本框 10">
            <a:extLst>
              <a:ext uri="{FF2B5EF4-FFF2-40B4-BE49-F238E27FC236}">
                <a16:creationId xmlns:a16="http://schemas.microsoft.com/office/drawing/2014/main" id="{E060C748-0F16-4849-BAD3-09CD58BEEF0A}"/>
              </a:ext>
            </a:extLst>
          </p:cNvPr>
          <p:cNvSpPr txBox="1"/>
          <p:nvPr/>
        </p:nvSpPr>
        <p:spPr>
          <a:xfrm>
            <a:off x="7726180" y="4728342"/>
            <a:ext cx="653321" cy="513598"/>
          </a:xfrm>
          <a:prstGeom prst="rect">
            <a:avLst/>
          </a:prstGeom>
          <a:noFill/>
        </p:spPr>
        <p:txBody>
          <a:bodyPr wrap="none" rtlCol="0">
            <a:noAutofit/>
          </a:bodyPr>
          <a:lstStyle/>
          <a:p>
            <a:pPr algn="ctr"/>
            <a:r>
              <a:rPr lang="en-US" sz="2000" dirty="0"/>
              <a:t>[1]</a:t>
            </a:r>
          </a:p>
        </p:txBody>
      </p:sp>
    </p:spTree>
    <p:extLst>
      <p:ext uri="{BB962C8B-B14F-4D97-AF65-F5344CB8AC3E}">
        <p14:creationId xmlns:p14="http://schemas.microsoft.com/office/powerpoint/2010/main" val="638165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56FC76-C42C-4A3F-AF2D-5DE2C6732F3D}"/>
              </a:ext>
            </a:extLst>
          </p:cNvPr>
          <p:cNvSpPr>
            <a:spLocks noGrp="1"/>
          </p:cNvSpPr>
          <p:nvPr>
            <p:ph type="title"/>
          </p:nvPr>
        </p:nvSpPr>
        <p:spPr>
          <a:xfrm>
            <a:off x="838200" y="510648"/>
            <a:ext cx="10515600" cy="706436"/>
          </a:xfrm>
        </p:spPr>
        <p:txBody>
          <a:bodyPr>
            <a:normAutofit fontScale="90000"/>
          </a:bodyPr>
          <a:lstStyle/>
          <a:p>
            <a:r>
              <a:rPr lang="en-US" dirty="0" err="1"/>
              <a:t>GraphABCD</a:t>
            </a:r>
            <a:r>
              <a:rPr lang="en-US" dirty="0"/>
              <a:t> scales out asynchronous BCD to heterogeneity to optimize runtime per iteration</a:t>
            </a:r>
            <a:br>
              <a:rPr lang="en-US" dirty="0"/>
            </a:br>
            <a:endParaRPr lang="en-US" dirty="0"/>
          </a:p>
        </p:txBody>
      </p:sp>
      <p:sp>
        <p:nvSpPr>
          <p:cNvPr id="6" name="灯片编号占位符 5">
            <a:extLst>
              <a:ext uri="{FF2B5EF4-FFF2-40B4-BE49-F238E27FC236}">
                <a16:creationId xmlns:a16="http://schemas.microsoft.com/office/drawing/2014/main" id="{F6E0978C-9EF8-41FA-BF52-B4E785B488CA}"/>
              </a:ext>
            </a:extLst>
          </p:cNvPr>
          <p:cNvSpPr>
            <a:spLocks noGrp="1"/>
          </p:cNvSpPr>
          <p:nvPr>
            <p:ph type="sldNum" sz="quarter" idx="12"/>
          </p:nvPr>
        </p:nvSpPr>
        <p:spPr/>
        <p:txBody>
          <a:bodyPr/>
          <a:lstStyle/>
          <a:p>
            <a:fld id="{FFCE77C0-C5FA-4ACA-9362-CF6780A99EC0}" type="slidenum">
              <a:rPr lang="en-US" smtClean="0"/>
              <a:t>23</a:t>
            </a:fld>
            <a:endParaRPr lang="en-US"/>
          </a:p>
        </p:txBody>
      </p:sp>
      <p:sp>
        <p:nvSpPr>
          <p:cNvPr id="26" name="矩形: 圆角 25">
            <a:extLst>
              <a:ext uri="{FF2B5EF4-FFF2-40B4-BE49-F238E27FC236}">
                <a16:creationId xmlns:a16="http://schemas.microsoft.com/office/drawing/2014/main" id="{6434CE3E-6974-4E00-B8E9-72B6DD2A7143}"/>
              </a:ext>
            </a:extLst>
          </p:cNvPr>
          <p:cNvSpPr/>
          <p:nvPr/>
        </p:nvSpPr>
        <p:spPr>
          <a:xfrm>
            <a:off x="838200" y="1946312"/>
            <a:ext cx="1362075" cy="62864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Partition Graph</a:t>
            </a:r>
          </a:p>
        </p:txBody>
      </p:sp>
      <p:sp>
        <p:nvSpPr>
          <p:cNvPr id="27" name="矩形: 圆角 26">
            <a:extLst>
              <a:ext uri="{FF2B5EF4-FFF2-40B4-BE49-F238E27FC236}">
                <a16:creationId xmlns:a16="http://schemas.microsoft.com/office/drawing/2014/main" id="{1A112BB3-1038-4B65-8BB0-754B343DEB72}"/>
              </a:ext>
            </a:extLst>
          </p:cNvPr>
          <p:cNvSpPr/>
          <p:nvPr/>
        </p:nvSpPr>
        <p:spPr>
          <a:xfrm>
            <a:off x="3038476" y="1946311"/>
            <a:ext cx="1362074" cy="62864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Choose Block</a:t>
            </a:r>
          </a:p>
        </p:txBody>
      </p:sp>
      <p:sp>
        <p:nvSpPr>
          <p:cNvPr id="28" name="矩形: 圆角 27">
            <a:extLst>
              <a:ext uri="{FF2B5EF4-FFF2-40B4-BE49-F238E27FC236}">
                <a16:creationId xmlns:a16="http://schemas.microsoft.com/office/drawing/2014/main" id="{373FC430-9AD3-47FE-BD36-A9A9AB336B8A}"/>
              </a:ext>
            </a:extLst>
          </p:cNvPr>
          <p:cNvSpPr/>
          <p:nvPr/>
        </p:nvSpPr>
        <p:spPr>
          <a:xfrm>
            <a:off x="5238751" y="1946311"/>
            <a:ext cx="1362074" cy="628649"/>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Gather</a:t>
            </a:r>
          </a:p>
        </p:txBody>
      </p:sp>
      <p:cxnSp>
        <p:nvCxnSpPr>
          <p:cNvPr id="29" name="直接箭头连接符 28">
            <a:extLst>
              <a:ext uri="{FF2B5EF4-FFF2-40B4-BE49-F238E27FC236}">
                <a16:creationId xmlns:a16="http://schemas.microsoft.com/office/drawing/2014/main" id="{4A07C125-C703-4B6F-B6BB-EEA2DD4FA487}"/>
              </a:ext>
            </a:extLst>
          </p:cNvPr>
          <p:cNvCxnSpPr>
            <a:stCxn id="26" idx="3"/>
            <a:endCxn id="27" idx="1"/>
          </p:cNvCxnSpPr>
          <p:nvPr/>
        </p:nvCxnSpPr>
        <p:spPr>
          <a:xfrm flipV="1">
            <a:off x="2200275" y="2260636"/>
            <a:ext cx="838201"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3703115B-0B5E-437E-9603-4D51212D496A}"/>
              </a:ext>
            </a:extLst>
          </p:cNvPr>
          <p:cNvCxnSpPr>
            <a:cxnSpLocks/>
            <a:stCxn id="27" idx="3"/>
            <a:endCxn id="28" idx="1"/>
          </p:cNvCxnSpPr>
          <p:nvPr/>
        </p:nvCxnSpPr>
        <p:spPr>
          <a:xfrm>
            <a:off x="4400550" y="2260636"/>
            <a:ext cx="838201"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nvGrpSpPr>
          <p:cNvPr id="31" name="组合 30">
            <a:extLst>
              <a:ext uri="{FF2B5EF4-FFF2-40B4-BE49-F238E27FC236}">
                <a16:creationId xmlns:a16="http://schemas.microsoft.com/office/drawing/2014/main" id="{F4DD5C75-A847-409A-A476-B806C7E5753B}"/>
              </a:ext>
            </a:extLst>
          </p:cNvPr>
          <p:cNvGrpSpPr/>
          <p:nvPr/>
        </p:nvGrpSpPr>
        <p:grpSpPr>
          <a:xfrm>
            <a:off x="2533649" y="1763754"/>
            <a:ext cx="4274775" cy="525460"/>
            <a:chOff x="4133850" y="4694241"/>
            <a:chExt cx="4552950" cy="525460"/>
          </a:xfrm>
        </p:grpSpPr>
        <p:cxnSp>
          <p:nvCxnSpPr>
            <p:cNvPr id="32" name="直接连接符 31">
              <a:extLst>
                <a:ext uri="{FF2B5EF4-FFF2-40B4-BE49-F238E27FC236}">
                  <a16:creationId xmlns:a16="http://schemas.microsoft.com/office/drawing/2014/main" id="{50C9BB5B-04B5-43AB-876A-473FD5EB3CE9}"/>
                </a:ext>
              </a:extLst>
            </p:cNvPr>
            <p:cNvCxnSpPr>
              <a:cxnSpLocks/>
            </p:cNvCxnSpPr>
            <p:nvPr/>
          </p:nvCxnSpPr>
          <p:spPr>
            <a:xfrm>
              <a:off x="8465544" y="5191123"/>
              <a:ext cx="221256"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8FF9E429-4279-49B6-983E-8D15AF5F83FA}"/>
                </a:ext>
              </a:extLst>
            </p:cNvPr>
            <p:cNvCxnSpPr>
              <a:cxnSpLocks/>
            </p:cNvCxnSpPr>
            <p:nvPr/>
          </p:nvCxnSpPr>
          <p:spPr>
            <a:xfrm flipV="1">
              <a:off x="8672973" y="4694241"/>
              <a:ext cx="0" cy="525460"/>
            </a:xfrm>
            <a:prstGeom prst="line">
              <a:avLst/>
            </a:prstGeom>
            <a:ln w="57150"/>
          </p:spPr>
          <p:style>
            <a:lnRef idx="1">
              <a:schemeClr val="dk1"/>
            </a:lnRef>
            <a:fillRef idx="0">
              <a:schemeClr val="dk1"/>
            </a:fillRef>
            <a:effectRef idx="0">
              <a:schemeClr val="dk1"/>
            </a:effectRef>
            <a:fontRef idx="minor">
              <a:schemeClr val="tx1"/>
            </a:fontRef>
          </p:style>
        </p:cxnSp>
        <p:cxnSp>
          <p:nvCxnSpPr>
            <p:cNvPr id="34" name="直接连接符 33">
              <a:extLst>
                <a:ext uri="{FF2B5EF4-FFF2-40B4-BE49-F238E27FC236}">
                  <a16:creationId xmlns:a16="http://schemas.microsoft.com/office/drawing/2014/main" id="{A0C37E01-2941-4B35-AACA-ACF4253D5521}"/>
                </a:ext>
              </a:extLst>
            </p:cNvPr>
            <p:cNvCxnSpPr>
              <a:cxnSpLocks/>
            </p:cNvCxnSpPr>
            <p:nvPr/>
          </p:nvCxnSpPr>
          <p:spPr>
            <a:xfrm>
              <a:off x="4133850" y="4694241"/>
              <a:ext cx="4552949" cy="1"/>
            </a:xfrm>
            <a:prstGeom prst="line">
              <a:avLst/>
            </a:prstGeom>
            <a:ln w="57150"/>
          </p:spPr>
          <p:style>
            <a:lnRef idx="1">
              <a:schemeClr val="dk1"/>
            </a:lnRef>
            <a:fillRef idx="0">
              <a:schemeClr val="dk1"/>
            </a:fillRef>
            <a:effectRef idx="0">
              <a:schemeClr val="dk1"/>
            </a:effectRef>
            <a:fontRef idx="minor">
              <a:schemeClr val="tx1"/>
            </a:fontRef>
          </p:style>
        </p:cxnSp>
        <p:cxnSp>
          <p:nvCxnSpPr>
            <p:cNvPr id="35" name="直接连接符 34">
              <a:extLst>
                <a:ext uri="{FF2B5EF4-FFF2-40B4-BE49-F238E27FC236}">
                  <a16:creationId xmlns:a16="http://schemas.microsoft.com/office/drawing/2014/main" id="{996012CC-039D-4849-BA20-CF8FFE976455}"/>
                </a:ext>
              </a:extLst>
            </p:cNvPr>
            <p:cNvCxnSpPr>
              <a:cxnSpLocks/>
            </p:cNvCxnSpPr>
            <p:nvPr/>
          </p:nvCxnSpPr>
          <p:spPr>
            <a:xfrm flipV="1">
              <a:off x="4146031" y="4694241"/>
              <a:ext cx="0" cy="522288"/>
            </a:xfrm>
            <a:prstGeom prst="line">
              <a:avLst/>
            </a:prstGeom>
            <a:ln w="57150"/>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DF739962-C87F-468D-B3FD-C89E36C75507}"/>
                </a:ext>
              </a:extLst>
            </p:cNvPr>
            <p:cNvCxnSpPr>
              <a:cxnSpLocks/>
            </p:cNvCxnSpPr>
            <p:nvPr/>
          </p:nvCxnSpPr>
          <p:spPr>
            <a:xfrm flipH="1">
              <a:off x="6229351" y="4694241"/>
              <a:ext cx="247649"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sp>
        <p:nvSpPr>
          <p:cNvPr id="37" name="文本框 36">
            <a:extLst>
              <a:ext uri="{FF2B5EF4-FFF2-40B4-BE49-F238E27FC236}">
                <a16:creationId xmlns:a16="http://schemas.microsoft.com/office/drawing/2014/main" id="{D1EB0E44-EAE4-471C-9514-E840C21E3FFE}"/>
              </a:ext>
            </a:extLst>
          </p:cNvPr>
          <p:cNvSpPr txBox="1"/>
          <p:nvPr/>
        </p:nvSpPr>
        <p:spPr>
          <a:xfrm>
            <a:off x="3553117" y="1321139"/>
            <a:ext cx="2514406" cy="461665"/>
          </a:xfrm>
          <a:prstGeom prst="rect">
            <a:avLst/>
          </a:prstGeom>
          <a:noFill/>
        </p:spPr>
        <p:txBody>
          <a:bodyPr wrap="none" rtlCol="0">
            <a:spAutoFit/>
          </a:bodyPr>
          <a:lstStyle/>
          <a:p>
            <a:r>
              <a:rPr lang="en-US" sz="2400" b="1" dirty="0"/>
              <a:t>Until Convergence</a:t>
            </a:r>
          </a:p>
        </p:txBody>
      </p:sp>
      <p:sp>
        <p:nvSpPr>
          <p:cNvPr id="38" name="矩形: 圆角 37">
            <a:extLst>
              <a:ext uri="{FF2B5EF4-FFF2-40B4-BE49-F238E27FC236}">
                <a16:creationId xmlns:a16="http://schemas.microsoft.com/office/drawing/2014/main" id="{8E2C68E7-5C27-4ADD-9D2D-3E26DA103711}"/>
              </a:ext>
            </a:extLst>
          </p:cNvPr>
          <p:cNvSpPr/>
          <p:nvPr/>
        </p:nvSpPr>
        <p:spPr>
          <a:xfrm>
            <a:off x="5238751" y="1946311"/>
            <a:ext cx="1362074" cy="628649"/>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Apply</a:t>
            </a:r>
          </a:p>
        </p:txBody>
      </p:sp>
      <p:sp>
        <p:nvSpPr>
          <p:cNvPr id="39" name="矩形: 圆角 38">
            <a:extLst>
              <a:ext uri="{FF2B5EF4-FFF2-40B4-BE49-F238E27FC236}">
                <a16:creationId xmlns:a16="http://schemas.microsoft.com/office/drawing/2014/main" id="{56AF17F4-F0EE-4F53-8AAB-CABA5425E788}"/>
              </a:ext>
            </a:extLst>
          </p:cNvPr>
          <p:cNvSpPr/>
          <p:nvPr/>
        </p:nvSpPr>
        <p:spPr>
          <a:xfrm>
            <a:off x="5238751" y="1944759"/>
            <a:ext cx="1362074" cy="628649"/>
          </a:xfrm>
          <a:prstGeom prst="roundRect">
            <a:avLst/>
          </a:prstGeom>
          <a:solidFill>
            <a:srgbClr val="C39A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 name="文本框 3">
            <a:extLst>
              <a:ext uri="{FF2B5EF4-FFF2-40B4-BE49-F238E27FC236}">
                <a16:creationId xmlns:a16="http://schemas.microsoft.com/office/drawing/2014/main" id="{BFB4B467-0787-4232-854C-8DAB3906EE5F}"/>
              </a:ext>
            </a:extLst>
          </p:cNvPr>
          <p:cNvSpPr txBox="1"/>
          <p:nvPr/>
        </p:nvSpPr>
        <p:spPr>
          <a:xfrm>
            <a:off x="5356334" y="1843584"/>
            <a:ext cx="1183797" cy="830997"/>
          </a:xfrm>
          <a:prstGeom prst="rect">
            <a:avLst/>
          </a:prstGeom>
          <a:noFill/>
        </p:spPr>
        <p:txBody>
          <a:bodyPr wrap="square" rtlCol="0">
            <a:spAutoFit/>
          </a:bodyPr>
          <a:lstStyle/>
          <a:p>
            <a:pPr algn="ctr"/>
            <a:r>
              <a:rPr lang="en-US" sz="2400" b="1" dirty="0"/>
              <a:t>Update Block</a:t>
            </a:r>
          </a:p>
        </p:txBody>
      </p:sp>
      <p:sp>
        <p:nvSpPr>
          <p:cNvPr id="20" name="文本框 19">
            <a:extLst>
              <a:ext uri="{FF2B5EF4-FFF2-40B4-BE49-F238E27FC236}">
                <a16:creationId xmlns:a16="http://schemas.microsoft.com/office/drawing/2014/main" id="{9C3E9D4F-3B8B-4B87-8FEF-59DB01D22BC4}"/>
              </a:ext>
            </a:extLst>
          </p:cNvPr>
          <p:cNvSpPr txBox="1"/>
          <p:nvPr/>
        </p:nvSpPr>
        <p:spPr>
          <a:xfrm>
            <a:off x="5524077" y="2593975"/>
            <a:ext cx="848309" cy="523220"/>
          </a:xfrm>
          <a:prstGeom prst="rect">
            <a:avLst/>
          </a:prstGeom>
          <a:noFill/>
        </p:spPr>
        <p:txBody>
          <a:bodyPr wrap="none" rtlCol="0">
            <a:spAutoFit/>
          </a:bodyPr>
          <a:lstStyle/>
          <a:p>
            <a:r>
              <a:rPr lang="en-US" sz="2800" b="1" dirty="0">
                <a:solidFill>
                  <a:srgbClr val="FF0000"/>
                </a:solidFill>
              </a:rPr>
              <a:t>Split</a:t>
            </a:r>
          </a:p>
        </p:txBody>
      </p:sp>
    </p:spTree>
    <p:extLst>
      <p:ext uri="{BB962C8B-B14F-4D97-AF65-F5344CB8AC3E}">
        <p14:creationId xmlns:p14="http://schemas.microsoft.com/office/powerpoint/2010/main" val="306157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56FC76-C42C-4A3F-AF2D-5DE2C6732F3D}"/>
              </a:ext>
            </a:extLst>
          </p:cNvPr>
          <p:cNvSpPr>
            <a:spLocks noGrp="1"/>
          </p:cNvSpPr>
          <p:nvPr>
            <p:ph type="title"/>
          </p:nvPr>
        </p:nvSpPr>
        <p:spPr/>
        <p:txBody>
          <a:bodyPr/>
          <a:lstStyle/>
          <a:p>
            <a:r>
              <a:rPr lang="en-US" dirty="0"/>
              <a:t>Materialize asynchronous BCD into </a:t>
            </a:r>
            <a:r>
              <a:rPr lang="en-US" dirty="0" err="1"/>
              <a:t>hw</a:t>
            </a:r>
            <a:endParaRPr lang="en-US" dirty="0"/>
          </a:p>
        </p:txBody>
      </p:sp>
      <p:sp>
        <p:nvSpPr>
          <p:cNvPr id="6" name="灯片编号占位符 5">
            <a:extLst>
              <a:ext uri="{FF2B5EF4-FFF2-40B4-BE49-F238E27FC236}">
                <a16:creationId xmlns:a16="http://schemas.microsoft.com/office/drawing/2014/main" id="{F6E0978C-9EF8-41FA-BF52-B4E785B488CA}"/>
              </a:ext>
            </a:extLst>
          </p:cNvPr>
          <p:cNvSpPr>
            <a:spLocks noGrp="1"/>
          </p:cNvSpPr>
          <p:nvPr>
            <p:ph type="sldNum" sz="quarter" idx="12"/>
          </p:nvPr>
        </p:nvSpPr>
        <p:spPr/>
        <p:txBody>
          <a:bodyPr/>
          <a:lstStyle/>
          <a:p>
            <a:fld id="{FFCE77C0-C5FA-4ACA-9362-CF6780A99EC0}" type="slidenum">
              <a:rPr lang="en-US" smtClean="0"/>
              <a:t>24</a:t>
            </a:fld>
            <a:endParaRPr lang="en-US"/>
          </a:p>
        </p:txBody>
      </p:sp>
      <p:sp>
        <p:nvSpPr>
          <p:cNvPr id="12" name="矩形: 圆角 11">
            <a:extLst>
              <a:ext uri="{FF2B5EF4-FFF2-40B4-BE49-F238E27FC236}">
                <a16:creationId xmlns:a16="http://schemas.microsoft.com/office/drawing/2014/main" id="{2F2A7B81-7B1C-4251-8CAB-579CC30BAEE8}"/>
              </a:ext>
            </a:extLst>
          </p:cNvPr>
          <p:cNvSpPr/>
          <p:nvPr/>
        </p:nvSpPr>
        <p:spPr>
          <a:xfrm>
            <a:off x="838200" y="1946312"/>
            <a:ext cx="1362075" cy="62864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Partition Graph</a:t>
            </a:r>
          </a:p>
        </p:txBody>
      </p:sp>
      <p:sp>
        <p:nvSpPr>
          <p:cNvPr id="13" name="矩形: 圆角 12">
            <a:extLst>
              <a:ext uri="{FF2B5EF4-FFF2-40B4-BE49-F238E27FC236}">
                <a16:creationId xmlns:a16="http://schemas.microsoft.com/office/drawing/2014/main" id="{FA5B66C6-3D86-4110-B67D-0749E78C3FE4}"/>
              </a:ext>
            </a:extLst>
          </p:cNvPr>
          <p:cNvSpPr/>
          <p:nvPr/>
        </p:nvSpPr>
        <p:spPr>
          <a:xfrm>
            <a:off x="3038476" y="1946311"/>
            <a:ext cx="1362074" cy="62864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Choose Block</a:t>
            </a:r>
          </a:p>
        </p:txBody>
      </p:sp>
      <p:sp>
        <p:nvSpPr>
          <p:cNvPr id="14" name="矩形: 圆角 13">
            <a:extLst>
              <a:ext uri="{FF2B5EF4-FFF2-40B4-BE49-F238E27FC236}">
                <a16:creationId xmlns:a16="http://schemas.microsoft.com/office/drawing/2014/main" id="{DB8B75C0-E0F8-4ACD-9BFC-491CF0431AD9}"/>
              </a:ext>
            </a:extLst>
          </p:cNvPr>
          <p:cNvSpPr/>
          <p:nvPr/>
        </p:nvSpPr>
        <p:spPr>
          <a:xfrm>
            <a:off x="5238751" y="1946311"/>
            <a:ext cx="1362074" cy="628649"/>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Gather</a:t>
            </a:r>
          </a:p>
        </p:txBody>
      </p:sp>
      <p:cxnSp>
        <p:nvCxnSpPr>
          <p:cNvPr id="15" name="直接箭头连接符 14">
            <a:extLst>
              <a:ext uri="{FF2B5EF4-FFF2-40B4-BE49-F238E27FC236}">
                <a16:creationId xmlns:a16="http://schemas.microsoft.com/office/drawing/2014/main" id="{D184F33E-F65D-4E1E-BD63-517DB0BAB322}"/>
              </a:ext>
            </a:extLst>
          </p:cNvPr>
          <p:cNvCxnSpPr>
            <a:stCxn id="12" idx="3"/>
            <a:endCxn id="13" idx="1"/>
          </p:cNvCxnSpPr>
          <p:nvPr/>
        </p:nvCxnSpPr>
        <p:spPr>
          <a:xfrm flipV="1">
            <a:off x="2200275" y="2260636"/>
            <a:ext cx="838201"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F8DFE2AC-E5BF-4F1E-9EDC-1974FB56755E}"/>
              </a:ext>
            </a:extLst>
          </p:cNvPr>
          <p:cNvCxnSpPr>
            <a:cxnSpLocks/>
            <a:stCxn id="13" idx="3"/>
            <a:endCxn id="14" idx="1"/>
          </p:cNvCxnSpPr>
          <p:nvPr/>
        </p:nvCxnSpPr>
        <p:spPr>
          <a:xfrm>
            <a:off x="4400550" y="2260636"/>
            <a:ext cx="838201"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nvGrpSpPr>
          <p:cNvPr id="17" name="组合 16">
            <a:extLst>
              <a:ext uri="{FF2B5EF4-FFF2-40B4-BE49-F238E27FC236}">
                <a16:creationId xmlns:a16="http://schemas.microsoft.com/office/drawing/2014/main" id="{A37B7F17-4D88-4A54-AA4E-BC7FB9D7664A}"/>
              </a:ext>
            </a:extLst>
          </p:cNvPr>
          <p:cNvGrpSpPr/>
          <p:nvPr/>
        </p:nvGrpSpPr>
        <p:grpSpPr>
          <a:xfrm>
            <a:off x="2533649" y="1763754"/>
            <a:ext cx="8820150" cy="525460"/>
            <a:chOff x="4133852" y="4694241"/>
            <a:chExt cx="4552952" cy="525460"/>
          </a:xfrm>
        </p:grpSpPr>
        <p:cxnSp>
          <p:nvCxnSpPr>
            <p:cNvPr id="18" name="直接连接符 17">
              <a:extLst>
                <a:ext uri="{FF2B5EF4-FFF2-40B4-BE49-F238E27FC236}">
                  <a16:creationId xmlns:a16="http://schemas.microsoft.com/office/drawing/2014/main" id="{DD8136D2-22CF-4B4E-B3A6-69BBCF989334}"/>
                </a:ext>
              </a:extLst>
            </p:cNvPr>
            <p:cNvCxnSpPr>
              <a:cxnSpLocks/>
            </p:cNvCxnSpPr>
            <p:nvPr/>
          </p:nvCxnSpPr>
          <p:spPr>
            <a:xfrm>
              <a:off x="8465548" y="5191123"/>
              <a:ext cx="221256"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F210FE9B-3684-4F7B-8D7F-F7CB979E4C2A}"/>
                </a:ext>
              </a:extLst>
            </p:cNvPr>
            <p:cNvCxnSpPr>
              <a:cxnSpLocks/>
            </p:cNvCxnSpPr>
            <p:nvPr/>
          </p:nvCxnSpPr>
          <p:spPr>
            <a:xfrm flipV="1">
              <a:off x="8672978" y="4694241"/>
              <a:ext cx="0" cy="525460"/>
            </a:xfrm>
            <a:prstGeom prst="line">
              <a:avLst/>
            </a:prstGeom>
            <a:ln w="57150"/>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D90A8206-7400-42CE-A7D6-5638B93FA19E}"/>
                </a:ext>
              </a:extLst>
            </p:cNvPr>
            <p:cNvCxnSpPr>
              <a:cxnSpLocks/>
            </p:cNvCxnSpPr>
            <p:nvPr/>
          </p:nvCxnSpPr>
          <p:spPr>
            <a:xfrm>
              <a:off x="4133852" y="4694241"/>
              <a:ext cx="4552952" cy="1"/>
            </a:xfrm>
            <a:prstGeom prst="line">
              <a:avLst/>
            </a:prstGeom>
            <a:ln w="57150"/>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023D0846-2C72-4A33-A476-8C1E53FD675B}"/>
                </a:ext>
              </a:extLst>
            </p:cNvPr>
            <p:cNvCxnSpPr>
              <a:cxnSpLocks/>
            </p:cNvCxnSpPr>
            <p:nvPr/>
          </p:nvCxnSpPr>
          <p:spPr>
            <a:xfrm flipV="1">
              <a:off x="4146033" y="4694241"/>
              <a:ext cx="0" cy="522288"/>
            </a:xfrm>
            <a:prstGeom prst="line">
              <a:avLst/>
            </a:prstGeom>
            <a:ln w="57150"/>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EB51190B-36DC-4E26-9FC1-6CDC66023AED}"/>
                </a:ext>
              </a:extLst>
            </p:cNvPr>
            <p:cNvCxnSpPr>
              <a:cxnSpLocks/>
            </p:cNvCxnSpPr>
            <p:nvPr/>
          </p:nvCxnSpPr>
          <p:spPr>
            <a:xfrm flipH="1">
              <a:off x="6229351" y="4694241"/>
              <a:ext cx="247649"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sp>
        <p:nvSpPr>
          <p:cNvPr id="11" name="文本框 10">
            <a:extLst>
              <a:ext uri="{FF2B5EF4-FFF2-40B4-BE49-F238E27FC236}">
                <a16:creationId xmlns:a16="http://schemas.microsoft.com/office/drawing/2014/main" id="{4DD80C25-854E-4E62-B84C-1A0B98E331E6}"/>
              </a:ext>
            </a:extLst>
          </p:cNvPr>
          <p:cNvSpPr txBox="1"/>
          <p:nvPr/>
        </p:nvSpPr>
        <p:spPr>
          <a:xfrm>
            <a:off x="3553117" y="1321139"/>
            <a:ext cx="2514406" cy="461665"/>
          </a:xfrm>
          <a:prstGeom prst="rect">
            <a:avLst/>
          </a:prstGeom>
          <a:noFill/>
        </p:spPr>
        <p:txBody>
          <a:bodyPr wrap="none" rtlCol="0">
            <a:spAutoFit/>
          </a:bodyPr>
          <a:lstStyle/>
          <a:p>
            <a:r>
              <a:rPr lang="en-US" sz="2400" b="1" dirty="0"/>
              <a:t>Until Convergence</a:t>
            </a:r>
          </a:p>
        </p:txBody>
      </p:sp>
      <p:sp>
        <p:nvSpPr>
          <p:cNvPr id="23" name="矩形: 圆角 22">
            <a:extLst>
              <a:ext uri="{FF2B5EF4-FFF2-40B4-BE49-F238E27FC236}">
                <a16:creationId xmlns:a16="http://schemas.microsoft.com/office/drawing/2014/main" id="{C2ABE0B4-4586-4AA5-9607-EA31DD8A0886}"/>
              </a:ext>
            </a:extLst>
          </p:cNvPr>
          <p:cNvSpPr/>
          <p:nvPr/>
        </p:nvSpPr>
        <p:spPr>
          <a:xfrm>
            <a:off x="7396163" y="1946310"/>
            <a:ext cx="1362074" cy="628649"/>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Apply</a:t>
            </a:r>
          </a:p>
        </p:txBody>
      </p:sp>
      <p:cxnSp>
        <p:nvCxnSpPr>
          <p:cNvPr id="26" name="直接箭头连接符 25">
            <a:extLst>
              <a:ext uri="{FF2B5EF4-FFF2-40B4-BE49-F238E27FC236}">
                <a16:creationId xmlns:a16="http://schemas.microsoft.com/office/drawing/2014/main" id="{20C1870D-3633-448A-A291-3849F966B027}"/>
              </a:ext>
            </a:extLst>
          </p:cNvPr>
          <p:cNvCxnSpPr>
            <a:cxnSpLocks/>
            <a:stCxn id="14" idx="3"/>
            <a:endCxn id="23" idx="1"/>
          </p:cNvCxnSpPr>
          <p:nvPr/>
        </p:nvCxnSpPr>
        <p:spPr>
          <a:xfrm flipV="1">
            <a:off x="6600825" y="2260635"/>
            <a:ext cx="795338"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65F5F54A-F734-486B-BF3A-55023F24F95E}"/>
              </a:ext>
            </a:extLst>
          </p:cNvPr>
          <p:cNvCxnSpPr>
            <a:cxnSpLocks/>
            <a:stCxn id="23" idx="3"/>
          </p:cNvCxnSpPr>
          <p:nvPr/>
        </p:nvCxnSpPr>
        <p:spPr>
          <a:xfrm>
            <a:off x="8758237" y="2260635"/>
            <a:ext cx="795339"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1" name="矩形: 圆角 30">
            <a:extLst>
              <a:ext uri="{FF2B5EF4-FFF2-40B4-BE49-F238E27FC236}">
                <a16:creationId xmlns:a16="http://schemas.microsoft.com/office/drawing/2014/main" id="{051B2D88-25A1-4D21-A275-6DEE41083D25}"/>
              </a:ext>
            </a:extLst>
          </p:cNvPr>
          <p:cNvSpPr/>
          <p:nvPr/>
        </p:nvSpPr>
        <p:spPr>
          <a:xfrm>
            <a:off x="9554270" y="1944759"/>
            <a:ext cx="1362074" cy="628649"/>
          </a:xfrm>
          <a:prstGeom prst="roundRect">
            <a:avLst/>
          </a:prstGeom>
          <a:solidFill>
            <a:srgbClr val="C39A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32" name="文本框 31">
            <a:extLst>
              <a:ext uri="{FF2B5EF4-FFF2-40B4-BE49-F238E27FC236}">
                <a16:creationId xmlns:a16="http://schemas.microsoft.com/office/drawing/2014/main" id="{B2D9E012-E804-49C7-9CBB-7D6272388E80}"/>
              </a:ext>
            </a:extLst>
          </p:cNvPr>
          <p:cNvSpPr txBox="1"/>
          <p:nvPr/>
        </p:nvSpPr>
        <p:spPr>
          <a:xfrm>
            <a:off x="9634971" y="2029802"/>
            <a:ext cx="1183797" cy="461665"/>
          </a:xfrm>
          <a:prstGeom prst="rect">
            <a:avLst/>
          </a:prstGeom>
          <a:noFill/>
        </p:spPr>
        <p:txBody>
          <a:bodyPr wrap="square" rtlCol="0">
            <a:spAutoFit/>
          </a:bodyPr>
          <a:lstStyle/>
          <a:p>
            <a:pPr algn="ctr"/>
            <a:r>
              <a:rPr lang="en-US" sz="2400" b="1" dirty="0"/>
              <a:t>Scatter</a:t>
            </a:r>
          </a:p>
        </p:txBody>
      </p:sp>
      <p:sp>
        <p:nvSpPr>
          <p:cNvPr id="3" name="矩形 2">
            <a:extLst>
              <a:ext uri="{FF2B5EF4-FFF2-40B4-BE49-F238E27FC236}">
                <a16:creationId xmlns:a16="http://schemas.microsoft.com/office/drawing/2014/main" id="{A251FA28-8947-4302-9353-094E06B4AEC1}"/>
              </a:ext>
            </a:extLst>
          </p:cNvPr>
          <p:cNvSpPr/>
          <p:nvPr/>
        </p:nvSpPr>
        <p:spPr>
          <a:xfrm>
            <a:off x="1126306" y="2765498"/>
            <a:ext cx="245305" cy="669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0</a:t>
            </a:r>
          </a:p>
        </p:txBody>
      </p:sp>
      <p:sp>
        <p:nvSpPr>
          <p:cNvPr id="33" name="矩形 32">
            <a:extLst>
              <a:ext uri="{FF2B5EF4-FFF2-40B4-BE49-F238E27FC236}">
                <a16:creationId xmlns:a16="http://schemas.microsoft.com/office/drawing/2014/main" id="{D73B025C-728A-4396-8089-576F3D09A93B}"/>
              </a:ext>
            </a:extLst>
          </p:cNvPr>
          <p:cNvSpPr/>
          <p:nvPr/>
        </p:nvSpPr>
        <p:spPr>
          <a:xfrm>
            <a:off x="1278706" y="2917898"/>
            <a:ext cx="245305" cy="669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a:t>
            </a:r>
          </a:p>
        </p:txBody>
      </p:sp>
      <p:sp>
        <p:nvSpPr>
          <p:cNvPr id="34" name="矩形 33">
            <a:extLst>
              <a:ext uri="{FF2B5EF4-FFF2-40B4-BE49-F238E27FC236}">
                <a16:creationId xmlns:a16="http://schemas.microsoft.com/office/drawing/2014/main" id="{B6CA1116-9F81-440B-AD5A-42AB01E6AA63}"/>
              </a:ext>
            </a:extLst>
          </p:cNvPr>
          <p:cNvSpPr/>
          <p:nvPr/>
        </p:nvSpPr>
        <p:spPr>
          <a:xfrm>
            <a:off x="1431106" y="3070298"/>
            <a:ext cx="245305" cy="669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2</a:t>
            </a:r>
          </a:p>
        </p:txBody>
      </p:sp>
      <p:sp>
        <p:nvSpPr>
          <p:cNvPr id="35" name="矩形 34">
            <a:extLst>
              <a:ext uri="{FF2B5EF4-FFF2-40B4-BE49-F238E27FC236}">
                <a16:creationId xmlns:a16="http://schemas.microsoft.com/office/drawing/2014/main" id="{0ADC5073-5017-49EE-8ABE-295513403EF4}"/>
              </a:ext>
            </a:extLst>
          </p:cNvPr>
          <p:cNvSpPr/>
          <p:nvPr/>
        </p:nvSpPr>
        <p:spPr>
          <a:xfrm>
            <a:off x="1583506" y="3222698"/>
            <a:ext cx="245305" cy="669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36" name="矩形 35">
            <a:extLst>
              <a:ext uri="{FF2B5EF4-FFF2-40B4-BE49-F238E27FC236}">
                <a16:creationId xmlns:a16="http://schemas.microsoft.com/office/drawing/2014/main" id="{F1CE1E6A-2583-49BE-AB87-BBD5257C941A}"/>
              </a:ext>
            </a:extLst>
          </p:cNvPr>
          <p:cNvSpPr/>
          <p:nvPr/>
        </p:nvSpPr>
        <p:spPr>
          <a:xfrm>
            <a:off x="1735906" y="3375098"/>
            <a:ext cx="245305" cy="669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4</a:t>
            </a:r>
          </a:p>
        </p:txBody>
      </p:sp>
      <p:sp>
        <p:nvSpPr>
          <p:cNvPr id="37" name="矩形 36">
            <a:extLst>
              <a:ext uri="{FF2B5EF4-FFF2-40B4-BE49-F238E27FC236}">
                <a16:creationId xmlns:a16="http://schemas.microsoft.com/office/drawing/2014/main" id="{518B0202-D112-480E-9D11-37F9C92BF691}"/>
              </a:ext>
            </a:extLst>
          </p:cNvPr>
          <p:cNvSpPr/>
          <p:nvPr/>
        </p:nvSpPr>
        <p:spPr>
          <a:xfrm>
            <a:off x="1888306" y="3527498"/>
            <a:ext cx="245305" cy="669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a:t>
            </a:r>
          </a:p>
        </p:txBody>
      </p:sp>
      <p:sp>
        <p:nvSpPr>
          <p:cNvPr id="4" name="文本框 3">
            <a:extLst>
              <a:ext uri="{FF2B5EF4-FFF2-40B4-BE49-F238E27FC236}">
                <a16:creationId xmlns:a16="http://schemas.microsoft.com/office/drawing/2014/main" id="{45CCE17E-3B67-4847-AD39-15A1EE347554}"/>
              </a:ext>
            </a:extLst>
          </p:cNvPr>
          <p:cNvSpPr txBox="1"/>
          <p:nvPr/>
        </p:nvSpPr>
        <p:spPr>
          <a:xfrm>
            <a:off x="623430" y="4288578"/>
            <a:ext cx="2105961" cy="400110"/>
          </a:xfrm>
          <a:prstGeom prst="rect">
            <a:avLst/>
          </a:prstGeom>
          <a:noFill/>
        </p:spPr>
        <p:txBody>
          <a:bodyPr wrap="none" rtlCol="0">
            <a:spAutoFit/>
          </a:bodyPr>
          <a:lstStyle/>
          <a:p>
            <a:r>
              <a:rPr lang="en-US" sz="2000" b="1" dirty="0"/>
              <a:t>Partitioned blocks</a:t>
            </a:r>
          </a:p>
        </p:txBody>
      </p:sp>
    </p:spTree>
    <p:extLst>
      <p:ext uri="{BB962C8B-B14F-4D97-AF65-F5344CB8AC3E}">
        <p14:creationId xmlns:p14="http://schemas.microsoft.com/office/powerpoint/2010/main" val="2862197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1" nodeType="clickEffect">
                                  <p:stCondLst>
                                    <p:cond delay="0"/>
                                  </p:stCondLst>
                                  <p:childTnLst>
                                    <p:animMotion origin="layout" path="M -3.75E-6 -3.33333E-6 L 0.20495 -0.00578 " pathEditMode="relative" rAng="0" ptsTypes="AA">
                                      <p:cBhvr>
                                        <p:cTn id="29" dur="750" fill="hold"/>
                                        <p:tgtEl>
                                          <p:spTgt spid="3"/>
                                        </p:tgtEl>
                                        <p:attrNameLst>
                                          <p:attrName>ppt_x</p:attrName>
                                          <p:attrName>ppt_y</p:attrName>
                                        </p:attrNameLst>
                                      </p:cBhvr>
                                      <p:rCtr x="10247" y="-301"/>
                                    </p:animMotion>
                                  </p:childTnLst>
                                </p:cTn>
                              </p:par>
                            </p:childTnLst>
                          </p:cTn>
                        </p:par>
                        <p:par>
                          <p:cTn id="30" fill="hold">
                            <p:stCondLst>
                              <p:cond delay="750"/>
                            </p:stCondLst>
                            <p:childTnLst>
                              <p:par>
                                <p:cTn id="31" presetID="42" presetClass="path" presetSubtype="0" accel="50000" decel="50000" fill="hold" grpId="2" nodeType="afterEffect">
                                  <p:stCondLst>
                                    <p:cond delay="250"/>
                                  </p:stCondLst>
                                  <p:childTnLst>
                                    <p:animMotion origin="layout" path="M 0.20495 -0.00578 L 0.38282 -0.00694 " pathEditMode="relative" rAng="0" ptsTypes="AA">
                                      <p:cBhvr>
                                        <p:cTn id="32" dur="750" fill="hold"/>
                                        <p:tgtEl>
                                          <p:spTgt spid="3"/>
                                        </p:tgtEl>
                                        <p:attrNameLst>
                                          <p:attrName>ppt_x</p:attrName>
                                          <p:attrName>ppt_y</p:attrName>
                                        </p:attrNameLst>
                                      </p:cBhvr>
                                      <p:rCtr x="8893" y="-69"/>
                                    </p:animMotion>
                                  </p:childTnLst>
                                </p:cTn>
                              </p:par>
                              <p:par>
                                <p:cTn id="33" presetID="42" presetClass="path" presetSubtype="0" accel="50000" decel="50000" fill="hold" grpId="1" nodeType="withEffect">
                                  <p:stCondLst>
                                    <p:cond delay="250"/>
                                  </p:stCondLst>
                                  <p:childTnLst>
                                    <p:animMotion origin="layout" path="M -3.75E-6 4.44444E-6 L 0.19245 -0.028 " pathEditMode="relative" rAng="0" ptsTypes="AA">
                                      <p:cBhvr>
                                        <p:cTn id="34" dur="750" fill="hold"/>
                                        <p:tgtEl>
                                          <p:spTgt spid="33"/>
                                        </p:tgtEl>
                                        <p:attrNameLst>
                                          <p:attrName>ppt_x</p:attrName>
                                          <p:attrName>ppt_y</p:attrName>
                                        </p:attrNameLst>
                                      </p:cBhvr>
                                      <p:rCtr x="9622" y="-1343"/>
                                    </p:animMotion>
                                  </p:childTnLst>
                                </p:cTn>
                              </p:par>
                            </p:childTnLst>
                          </p:cTn>
                        </p:par>
                        <p:par>
                          <p:cTn id="35" fill="hold">
                            <p:stCondLst>
                              <p:cond delay="1750"/>
                            </p:stCondLst>
                            <p:childTnLst>
                              <p:par>
                                <p:cTn id="36" presetID="42" presetClass="path" presetSubtype="0" accel="50000" decel="50000" fill="hold" grpId="3" nodeType="afterEffect">
                                  <p:stCondLst>
                                    <p:cond delay="250"/>
                                  </p:stCondLst>
                                  <p:childTnLst>
                                    <p:animMotion origin="layout" path="M 0.38282 -0.00694 L 0.56016 -0.00694 " pathEditMode="relative" rAng="0" ptsTypes="AA">
                                      <p:cBhvr>
                                        <p:cTn id="37" dur="750" fill="hold"/>
                                        <p:tgtEl>
                                          <p:spTgt spid="3"/>
                                        </p:tgtEl>
                                        <p:attrNameLst>
                                          <p:attrName>ppt_x</p:attrName>
                                          <p:attrName>ppt_y</p:attrName>
                                        </p:attrNameLst>
                                      </p:cBhvr>
                                      <p:rCtr x="8867" y="0"/>
                                    </p:animMotion>
                                  </p:childTnLst>
                                </p:cTn>
                              </p:par>
                              <p:par>
                                <p:cTn id="38" presetID="42" presetClass="path" presetSubtype="0" accel="50000" decel="50000" fill="hold" grpId="2" nodeType="withEffect">
                                  <p:stCondLst>
                                    <p:cond delay="250"/>
                                  </p:stCondLst>
                                  <p:childTnLst>
                                    <p:animMotion origin="layout" path="M 0.19245 -0.02801 L 0.37032 -0.02916 " pathEditMode="relative" rAng="0" ptsTypes="AA">
                                      <p:cBhvr>
                                        <p:cTn id="39" dur="750" fill="hold"/>
                                        <p:tgtEl>
                                          <p:spTgt spid="33"/>
                                        </p:tgtEl>
                                        <p:attrNameLst>
                                          <p:attrName>ppt_x</p:attrName>
                                          <p:attrName>ppt_y</p:attrName>
                                        </p:attrNameLst>
                                      </p:cBhvr>
                                      <p:rCtr x="8932" y="69"/>
                                    </p:animMotion>
                                  </p:childTnLst>
                                </p:cTn>
                              </p:par>
                              <p:par>
                                <p:cTn id="40" presetID="42" presetClass="path" presetSubtype="0" accel="50000" decel="50000" fill="hold" grpId="1" nodeType="withEffect">
                                  <p:stCondLst>
                                    <p:cond delay="250"/>
                                  </p:stCondLst>
                                  <p:childTnLst>
                                    <p:animMotion origin="layout" path="M -3.75E-6 2.22222E-6 L 0.17994 -0.05023 " pathEditMode="relative" rAng="0" ptsTypes="AA">
                                      <p:cBhvr>
                                        <p:cTn id="41" dur="750" fill="hold"/>
                                        <p:tgtEl>
                                          <p:spTgt spid="34"/>
                                        </p:tgtEl>
                                        <p:attrNameLst>
                                          <p:attrName>ppt_x</p:attrName>
                                          <p:attrName>ppt_y</p:attrName>
                                        </p:attrNameLst>
                                      </p:cBhvr>
                                      <p:rCtr x="9063" y="-2338"/>
                                    </p:animMotion>
                                  </p:childTnLst>
                                </p:cTn>
                              </p:par>
                            </p:childTnLst>
                          </p:cTn>
                        </p:par>
                        <p:par>
                          <p:cTn id="42" fill="hold">
                            <p:stCondLst>
                              <p:cond delay="2750"/>
                            </p:stCondLst>
                            <p:childTnLst>
                              <p:par>
                                <p:cTn id="43" presetID="42" presetClass="path" presetSubtype="0" accel="50000" decel="50000" fill="hold" grpId="4" nodeType="afterEffect">
                                  <p:stCondLst>
                                    <p:cond delay="250"/>
                                  </p:stCondLst>
                                  <p:childTnLst>
                                    <p:animMotion origin="layout" path="M 0.56016 -0.00694 L 0.73672 -0.00694 " pathEditMode="relative" rAng="0" ptsTypes="AA">
                                      <p:cBhvr>
                                        <p:cTn id="44" dur="750" fill="hold"/>
                                        <p:tgtEl>
                                          <p:spTgt spid="3"/>
                                        </p:tgtEl>
                                        <p:attrNameLst>
                                          <p:attrName>ppt_x</p:attrName>
                                          <p:attrName>ppt_y</p:attrName>
                                        </p:attrNameLst>
                                      </p:cBhvr>
                                      <p:rCtr x="8828" y="0"/>
                                    </p:animMotion>
                                  </p:childTnLst>
                                </p:cTn>
                              </p:par>
                              <p:par>
                                <p:cTn id="45" presetID="42" presetClass="path" presetSubtype="0" accel="50000" decel="50000" fill="hold" grpId="3" nodeType="withEffect">
                                  <p:stCondLst>
                                    <p:cond delay="250"/>
                                  </p:stCondLst>
                                  <p:childTnLst>
                                    <p:animMotion origin="layout" path="M 0.37032 -0.02917 L 0.54766 -0.02917 " pathEditMode="relative" rAng="0" ptsTypes="AA">
                                      <p:cBhvr>
                                        <p:cTn id="46" dur="750" fill="hold"/>
                                        <p:tgtEl>
                                          <p:spTgt spid="33"/>
                                        </p:tgtEl>
                                        <p:attrNameLst>
                                          <p:attrName>ppt_x</p:attrName>
                                          <p:attrName>ppt_y</p:attrName>
                                        </p:attrNameLst>
                                      </p:cBhvr>
                                      <p:rCtr x="8867" y="0"/>
                                    </p:animMotion>
                                  </p:childTnLst>
                                </p:cTn>
                              </p:par>
                              <p:par>
                                <p:cTn id="47" presetID="42" presetClass="path" presetSubtype="0" accel="50000" decel="50000" fill="hold" grpId="2" nodeType="withEffect">
                                  <p:stCondLst>
                                    <p:cond delay="250"/>
                                  </p:stCondLst>
                                  <p:childTnLst>
                                    <p:animMotion origin="layout" path="M 0.17995 -0.05023 L 0.35782 -0.05139 " pathEditMode="relative" rAng="0" ptsTypes="AA">
                                      <p:cBhvr>
                                        <p:cTn id="48" dur="750" fill="hold"/>
                                        <p:tgtEl>
                                          <p:spTgt spid="34"/>
                                        </p:tgtEl>
                                        <p:attrNameLst>
                                          <p:attrName>ppt_x</p:attrName>
                                          <p:attrName>ppt_y</p:attrName>
                                        </p:attrNameLst>
                                      </p:cBhvr>
                                      <p:rCtr x="8893" y="0"/>
                                    </p:animMotion>
                                  </p:childTnLst>
                                </p:cTn>
                              </p:par>
                              <p:par>
                                <p:cTn id="49" presetID="42" presetClass="path" presetSubtype="0" accel="50000" decel="50000" fill="hold" grpId="1" nodeType="withEffect">
                                  <p:stCondLst>
                                    <p:cond delay="250"/>
                                  </p:stCondLst>
                                  <p:childTnLst>
                                    <p:animMotion origin="layout" path="M -3.75E-6 0 L 0.16745 -0.07245 " pathEditMode="relative" rAng="0" ptsTypes="AA">
                                      <p:cBhvr>
                                        <p:cTn id="50" dur="750" fill="hold"/>
                                        <p:tgtEl>
                                          <p:spTgt spid="35"/>
                                        </p:tgtEl>
                                        <p:attrNameLst>
                                          <p:attrName>ppt_x</p:attrName>
                                          <p:attrName>ppt_y</p:attrName>
                                        </p:attrNameLst>
                                      </p:cBhvr>
                                      <p:rCtr x="8372" y="-3634"/>
                                    </p:animMotion>
                                  </p:childTnLst>
                                </p:cTn>
                              </p:par>
                            </p:childTnLst>
                          </p:cTn>
                        </p:par>
                        <p:par>
                          <p:cTn id="51" fill="hold">
                            <p:stCondLst>
                              <p:cond delay="3750"/>
                            </p:stCondLst>
                            <p:childTnLst>
                              <p:par>
                                <p:cTn id="52" presetID="0" presetClass="path" presetSubtype="0" accel="50000" decel="50000" fill="hold" grpId="5" nodeType="afterEffect">
                                  <p:stCondLst>
                                    <p:cond delay="250"/>
                                  </p:stCondLst>
                                  <p:childTnLst>
                                    <p:animMotion origin="layout" path="M 0.73672 -0.00694 L 0.73672 -0.00671 C 0.75274 -0.00926 0.74623 -0.0081 0.75638 -0.01018 C 0.76185 -0.01319 0.75599 -0.01042 0.76654 -0.01273 C 0.76758 -0.01319 0.76862 -0.01366 0.76967 -0.01389 C 0.77214 -0.01435 0.77448 -0.01458 0.77748 -0.01504 C 0.78204 -0.01782 0.77813 -0.01574 0.78529 -0.01782 C 0.78672 -0.01829 0.78802 -0.01875 0.7892 -0.01921 C 0.7918 -0.01967 0.79427 -0.02083 0.79701 -0.02245 C 0.79805 -0.02338 0.79896 -0.02454 0.80026 -0.02523 C 0.80105 -0.02546 0.80183 -0.02569 0.80248 -0.02616 C 0.80326 -0.02685 0.80391 -0.02801 0.80482 -0.0287 C 0.8056 -0.0294 0.80651 -0.02963 0.8073 -0.03009 C 0.80808 -0.03079 0.80873 -0.03125 0.80951 -0.03194 C 0.81394 -0.03611 0.8112 -0.02986 0.8181 -0.03842 C 0.81914 -0.03981 0.82253 -0.04421 0.82422 -0.0456 C 0.8293 -0.04954 0.82409 -0.04352 0.82904 -0.0493 C 0.83138 -0.05208 0.8336 -0.0537 0.83542 -0.05648 C 0.83737 -0.06157 0.83607 -0.05949 0.8392 -0.06296 C 0.84219 -0.07639 0.8375 -0.05602 0.84154 -0.07037 C 0.84232 -0.07245 0.84245 -0.07523 0.84284 -0.07778 L 0.84467 -0.08727 C 0.84493 -0.09167 0.84597 -0.09629 0.84597 -0.10092 C 0.84597 -0.12569 0.84519 -0.15046 0.84467 -0.17546 C 0.84467 -0.17754 0.84349 -0.18241 0.84232 -0.18356 C 0.8418 -0.18449 0.84076 -0.18426 0.83998 -0.18495 C 0.83855 -0.1868 0.83711 -0.18912 0.83542 -0.19004 C 0.83151 -0.19236 0.83321 -0.1912 0.82761 -0.19259 C 0.82552 -0.19329 0.82331 -0.19375 0.82123 -0.19375 C 0.81381 -0.19421 0.80677 -0.19421 0.79922 -0.19444 L 0.76888 -0.19583 C 0.76693 -0.19629 0.76537 -0.19745 0.76329 -0.19722 C 0.7461 -0.19699 0.71172 -0.19444 0.71172 -0.19421 C 0.68529 -0.1919 0.69961 -0.19329 0.65052 -0.19444 C 0.6069 -0.19653 0.66485 -0.19514 0.63177 -0.19722 C 0.61836 -0.19815 0.5642 -0.19954 0.55417 -0.19977 C 0.48138 -0.20208 0.54805 -0.20046 0.4431 -0.20231 L 0.42422 -0.2037 C 0.38633 -0.20532 0.3625 -0.20532 0.32097 -0.20532 L 0.18698 -0.20509 C 0.14857 -0.20463 0.17097 -0.2044 0.14545 -0.20231 L 0.12188 -0.20092 C 0.10899 -0.19768 0.12826 -0.20278 0.10938 -0.19861 C 0.10808 -0.19838 0.10664 -0.19768 0.10547 -0.19722 C 0.10326 -0.19676 0.10131 -0.19653 0.09922 -0.19583 C 0.09818 -0.1956 0.09714 -0.19491 0.09597 -0.19444 C 0.09427 -0.19421 0.09245 -0.19398 0.0905 -0.19375 C 0.08972 -0.19352 0.08907 -0.19305 0.08815 -0.19259 C 0.08633 -0.19213 0.08451 -0.19213 0.08269 -0.1912 C 0.0806 -0.19051 0.07878 -0.18889 0.07644 -0.18773 C 0.07487 -0.1868 0.07279 -0.18588 0.0711 -0.18495 C 0.07006 -0.18449 0.06888 -0.18426 0.06784 -0.18356 C 0.06237 -0.18102 0.06693 -0.18241 0.06237 -0.17893 C 0.06068 -0.17754 0.0586 -0.17685 0.0569 -0.17546 C 0.0461 -0.16551 0.05951 -0.17477 0.04909 -0.16805 C 0.04831 -0.16667 0.04779 -0.16551 0.04688 -0.16435 C 0.04584 -0.16296 0.0444 -0.16204 0.04362 -0.16065 C 0.04245 -0.15903 0.0405 -0.15324 0.0405 -0.15324 C 0.03815 -0.13935 0.04128 -0.15694 0.03802 -0.14491 C 0.03763 -0.14352 0.03776 -0.14167 0.03737 -0.13981 C 0.03698 -0.13842 0.03633 -0.1375 0.03581 -0.13588 C 0.03542 -0.13542 0.03542 -0.13379 0.03503 -0.13241 C 0.03099 -0.11759 0.03581 -0.13611 0.0319 -0.12407 C 0.03151 -0.12315 0.03151 -0.12153 0.03112 -0.12037 C 0.03021 -0.1169 0.02787 -0.11042 0.02644 -0.1081 C 0.02383 -0.10393 0.0237 -0.1037 0.02084 -0.09861 C 0.01993 -0.09606 0.01836 -0.09375 0.01771 -0.09074 C 0.01589 -0.08171 0.01849 -0.09305 0.0155 -0.08356 C 0.01498 -0.08264 0.01498 -0.08125 0.01459 -0.07986 C 0.01276 -0.07245 0.01381 -0.07778 0.01159 -0.07129 C 0.01094 -0.07014 0.01042 -0.06829 0.01003 -0.0662 C 0.00899 -0.06273 0.00964 -0.06204 0.00769 -0.05787 C 0.0069 -0.05648 0.00612 -0.05532 0.00534 -0.0544 C 0.00287 -0.04282 0.00677 -0.06088 0.003 -0.0456 C 0.00079 -0.03704 0.00196 -0.04097 0.00065 -0.03194 C 0.00052 -0.03125 -3.75E-6 -0.03032 -0.00013 -0.0287 C -0.00013 -0.01852 -0.00013 -0.00787 -0.00013 0.00371 " pathEditMode="relative" rAng="0" ptsTypes="AAAAAAAAAAAAAAAAAAAAAAAAAAAAAAAAAAAAAAAAAAAAAAAAAAAAAAAAAAAAAAAAAAAAAAAAAAAAA">
                                      <p:cBhvr>
                                        <p:cTn id="53" dur="750" fill="hold"/>
                                        <p:tgtEl>
                                          <p:spTgt spid="3"/>
                                        </p:tgtEl>
                                        <p:attrNameLst>
                                          <p:attrName>ppt_x</p:attrName>
                                          <p:attrName>ppt_y</p:attrName>
                                        </p:attrNameLst>
                                      </p:cBhvr>
                                      <p:rCtr x="-31380" y="-9398"/>
                                    </p:animMotion>
                                  </p:childTnLst>
                                </p:cTn>
                              </p:par>
                              <p:par>
                                <p:cTn id="54" presetID="42" presetClass="path" presetSubtype="0" accel="50000" decel="50000" fill="hold" grpId="4" nodeType="withEffect">
                                  <p:stCondLst>
                                    <p:cond delay="250"/>
                                  </p:stCondLst>
                                  <p:childTnLst>
                                    <p:animMotion origin="layout" path="M 0.54766 -0.02917 L 0.72422 -0.02917 " pathEditMode="relative" rAng="0" ptsTypes="AA">
                                      <p:cBhvr>
                                        <p:cTn id="55" dur="750" fill="hold"/>
                                        <p:tgtEl>
                                          <p:spTgt spid="33"/>
                                        </p:tgtEl>
                                        <p:attrNameLst>
                                          <p:attrName>ppt_x</p:attrName>
                                          <p:attrName>ppt_y</p:attrName>
                                        </p:attrNameLst>
                                      </p:cBhvr>
                                      <p:rCtr x="8854" y="0"/>
                                    </p:animMotion>
                                  </p:childTnLst>
                                </p:cTn>
                              </p:par>
                              <p:par>
                                <p:cTn id="56" presetID="42" presetClass="path" presetSubtype="0" accel="50000" decel="50000" fill="hold" grpId="3" nodeType="withEffect">
                                  <p:stCondLst>
                                    <p:cond delay="250"/>
                                  </p:stCondLst>
                                  <p:childTnLst>
                                    <p:animMotion origin="layout" path="M 0.35782 -0.05139 L 0.53516 -0.05139 " pathEditMode="relative" rAng="0" ptsTypes="AA">
                                      <p:cBhvr>
                                        <p:cTn id="57" dur="750" fill="hold"/>
                                        <p:tgtEl>
                                          <p:spTgt spid="34"/>
                                        </p:tgtEl>
                                        <p:attrNameLst>
                                          <p:attrName>ppt_x</p:attrName>
                                          <p:attrName>ppt_y</p:attrName>
                                        </p:attrNameLst>
                                      </p:cBhvr>
                                      <p:rCtr x="8854" y="0"/>
                                    </p:animMotion>
                                  </p:childTnLst>
                                </p:cTn>
                              </p:par>
                              <p:par>
                                <p:cTn id="58" presetID="42" presetClass="path" presetSubtype="0" accel="50000" decel="50000" fill="hold" grpId="2" nodeType="withEffect">
                                  <p:stCondLst>
                                    <p:cond delay="250"/>
                                  </p:stCondLst>
                                  <p:childTnLst>
                                    <p:animMotion origin="layout" path="M 0.16745 -0.07245 L 0.34532 -0.07361 " pathEditMode="relative" rAng="0" ptsTypes="AA">
                                      <p:cBhvr>
                                        <p:cTn id="59" dur="750" fill="hold"/>
                                        <p:tgtEl>
                                          <p:spTgt spid="35"/>
                                        </p:tgtEl>
                                        <p:attrNameLst>
                                          <p:attrName>ppt_x</p:attrName>
                                          <p:attrName>ppt_y</p:attrName>
                                        </p:attrNameLst>
                                      </p:cBhvr>
                                      <p:rCtr x="8919" y="-69"/>
                                    </p:animMotion>
                                  </p:childTnLst>
                                </p:cTn>
                              </p:par>
                              <p:par>
                                <p:cTn id="60" presetID="42" presetClass="path" presetSubtype="0" accel="50000" decel="50000" fill="hold" grpId="1" nodeType="withEffect">
                                  <p:stCondLst>
                                    <p:cond delay="250"/>
                                  </p:stCondLst>
                                  <p:childTnLst>
                                    <p:animMotion origin="layout" path="M -3.75E-6 -2.22222E-6 L 0.15495 -0.09467 " pathEditMode="relative" rAng="0" ptsTypes="AA">
                                      <p:cBhvr>
                                        <p:cTn id="61" dur="750" fill="hold"/>
                                        <p:tgtEl>
                                          <p:spTgt spid="36"/>
                                        </p:tgtEl>
                                        <p:attrNameLst>
                                          <p:attrName>ppt_x</p:attrName>
                                          <p:attrName>ppt_y</p:attrName>
                                        </p:attrNameLst>
                                      </p:cBhvr>
                                      <p:rCtr x="7695" y="-4884"/>
                                    </p:animMotion>
                                  </p:childTnLst>
                                </p:cTn>
                              </p:par>
                            </p:childTnLst>
                          </p:cTn>
                        </p:par>
                        <p:par>
                          <p:cTn id="62" fill="hold">
                            <p:stCondLst>
                              <p:cond delay="4750"/>
                            </p:stCondLst>
                            <p:childTnLst>
                              <p:par>
                                <p:cTn id="63" presetID="0" presetClass="path" presetSubtype="0" accel="50000" decel="50000" fill="hold" grpId="5" nodeType="afterEffect">
                                  <p:stCondLst>
                                    <p:cond delay="250"/>
                                  </p:stCondLst>
                                  <p:childTnLst>
                                    <p:animMotion origin="layout" path="M 0.72383 -0.02894 L 0.72383 -0.02894 C 0.72696 -0.0294 0.72995 -0.02987 0.73295 -0.03056 C 0.73451 -0.03102 0.73607 -0.03172 0.7375 -0.03218 C 0.74245 -0.03334 0.74727 -0.03426 0.75222 -0.03542 C 0.75339 -0.03565 0.75469 -0.03658 0.75586 -0.03704 C 0.7599 -0.03843 0.76198 -0.03866 0.76589 -0.04028 C 0.7668 -0.04075 0.76771 -0.04144 0.76862 -0.0419 C 0.77253 -0.04399 0.77266 -0.04352 0.77696 -0.04514 C 0.77813 -0.04561 0.7793 -0.0463 0.7806 -0.04676 C 0.78151 -0.04723 0.78243 -0.04792 0.78334 -0.04838 C 0.78907 -0.05093 0.78842 -0.04931 0.79519 -0.05325 C 0.80183 -0.05718 0.79883 -0.05579 0.8043 -0.05811 C 0.8056 -0.05926 0.80677 -0.06065 0.80795 -0.06135 C 0.80977 -0.06274 0.81185 -0.06274 0.81355 -0.06459 L 0.81901 -0.0713 L 0.82175 -0.07454 L 0.82448 -0.07778 C 0.82513 -0.0794 0.82552 -0.08125 0.82631 -0.08264 C 0.82709 -0.08403 0.82839 -0.08426 0.82904 -0.08588 C 0.82969 -0.08727 0.82956 -0.08912 0.82995 -0.09075 C 0.83047 -0.09237 0.83112 -0.09399 0.83177 -0.09561 C 0.83373 -0.11343 0.8336 -0.10973 0.8336 -0.13959 C 0.8336 -0.16713 0.83542 -0.18519 0.83177 -0.20787 C 0.83151 -0.2095 0.83112 -0.21112 0.83086 -0.21274 C 0.82943 -0.22176 0.83086 -0.21667 0.82813 -0.22408 C 0.82787 -0.2257 0.82787 -0.22778 0.82722 -0.22894 C 0.82683 -0.22963 0.82084 -0.23218 0.82084 -0.23218 C 0.81107 -0.2375 0.8194 -0.23473 0.80612 -0.23704 C 0.80495 -0.2375 0.80378 -0.2382 0.80248 -0.23866 C 0.80105 -0.23936 0.79948 -0.23959 0.79792 -0.24028 C 0.79362 -0.24237 0.78972 -0.24607 0.78516 -0.24676 C 0.77943 -0.24769 0.76745 -0.24977 0.76224 -0.25 C 0.74675 -0.25093 0.73112 -0.25093 0.71563 -0.25162 C 0.70769 -0.25209 0.69974 -0.25278 0.6918 -0.25325 C 0.68386 -0.25695 0.69102 -0.25417 0.67631 -0.25649 C 0.67383 -0.25695 0.67136 -0.25787 0.66901 -0.25811 C 0.66472 -0.2588 0.66042 -0.25926 0.65612 -0.25973 C 0.64245 -0.25926 0.62878 -0.25811 0.61498 -0.25811 C 0.51589 -0.25811 0.53776 -0.25672 0.48607 -0.26135 L 0.38269 -0.25973 C 0.32396 -0.25834 0.38217 -0.25926 0.35157 -0.25649 C 0.34271 -0.25579 0.33386 -0.25556 0.325 -0.25487 C 0.31888 -0.2544 0.31289 -0.25348 0.30677 -0.25325 L 0.22357 -0.25162 L 0.21524 -0.25 C 0.21159 -0.24954 0.20795 -0.24931 0.2043 -0.24838 C 0.20274 -0.24815 0.20131 -0.247 0.19974 -0.24676 C 0.19519 -0.24607 0.19063 -0.24584 0.18607 -0.24514 C 0.175 -0.2419 0.18477 -0.24445 0.1668 -0.2419 C 0.16381 -0.24144 0.16068 -0.24075 0.15769 -0.24028 C 0.15274 -0.23959 0.14792 -0.23912 0.14297 -0.23866 C 0.14115 -0.2382 0.13933 -0.2375 0.1375 -0.23704 C 0.13386 -0.23635 0.13021 -0.23612 0.12657 -0.23542 L 0.11745 -0.2338 C 0.11094 -0.2301 0.11875 -0.23426 0.10638 -0.23056 C 0.10547 -0.23033 0.10469 -0.22917 0.10365 -0.22894 C 0.10092 -0.22825 0.09818 -0.22801 0.09545 -0.22732 C 0.08438 -0.22454 0.09584 -0.22709 0.08815 -0.22408 C 0.08633 -0.22338 0.08451 -0.22292 0.08269 -0.22246 C 0.08047 -0.22176 0.0767 -0.22037 0.07448 -0.21922 C 0.07253 -0.21829 0.07071 -0.2169 0.06888 -0.21598 L 0.06615 -0.21436 C 0.05834 -0.20047 0.0711 -0.222 0.06159 -0.2095 C 0.0599 -0.20718 0.0586 -0.20394 0.05704 -0.20139 L 0.05248 -0.19306 C 0.05131 -0.19098 0.04987 -0.18912 0.04883 -0.18658 C 0.04792 -0.1845 0.04714 -0.18218 0.0461 -0.1801 C 0.04467 -0.17732 0.04154 -0.172 0.04154 -0.172 C 0.0392 -0.15996 0.04271 -0.17616 0.03698 -0.16065 C 0.03529 -0.15625 0.03386 -0.15116 0.03138 -0.14769 C 0.0306 -0.1463 0.02956 -0.14537 0.02865 -0.14445 C 0.02813 -0.14283 0.02761 -0.14098 0.02683 -0.13959 C 0.02605 -0.1382 0.025 -0.1375 0.02409 -0.13635 C 0.02318 -0.13473 0.02227 -0.13311 0.02136 -0.13149 C 0.0211 -0.12963 0.02097 -0.12801 0.02045 -0.12639 C 0.02045 -0.12639 0.01589 -0.11436 0.01498 -0.11181 C 0.01433 -0.11019 0.01355 -0.1088 0.01315 -0.10695 C 0.01289 -0.10533 0.0125 -0.10371 0.01224 -0.10209 C 0.01185 -0.1 0.01172 -0.09769 0.01133 -0.09561 C 0.01081 -0.09329 0.0099 -0.09144 0.00951 -0.08912 C 0.00873 -0.08496 0.00847 -0.08033 0.00769 -0.07616 C 0.00612 -0.06806 0.00586 -0.06713 0.00495 -0.05973 C 0.00456 -0.05718 0.00443 -0.0544 0.00404 -0.05162 C 0.00352 -0.04838 0.00248 -0.04537 0.00222 -0.0419 C 0.00183 -0.03912 0.0017 -0.03658 0.00131 -0.0338 C 0.00079 -0.03056 -0.00052 -0.02755 -0.00052 -0.02408 L -0.00052 -0.00139 " pathEditMode="relative" ptsTypes="AAAAAAAAAAAAAAAAAAAAAAAAAAAAAAAAAAAAAAAAAAAAAAAAAAAAAAAAAAAAAAAAAAAAAAAAAAAAAAAAAAAAAAAA">
                                      <p:cBhvr>
                                        <p:cTn id="64" dur="750" fill="hold"/>
                                        <p:tgtEl>
                                          <p:spTgt spid="33"/>
                                        </p:tgtEl>
                                        <p:attrNameLst>
                                          <p:attrName>ppt_x</p:attrName>
                                          <p:attrName>ppt_y</p:attrName>
                                        </p:attrNameLst>
                                      </p:cBhvr>
                                    </p:animMotion>
                                  </p:childTnLst>
                                </p:cTn>
                              </p:par>
                              <p:par>
                                <p:cTn id="65" presetID="42" presetClass="path" presetSubtype="0" accel="50000" decel="50000" fill="hold" grpId="4" nodeType="withEffect">
                                  <p:stCondLst>
                                    <p:cond delay="250"/>
                                  </p:stCondLst>
                                  <p:childTnLst>
                                    <p:animMotion origin="layout" path="M 0.53516 -0.05139 L 0.71172 -0.05139 " pathEditMode="relative" rAng="0" ptsTypes="AA">
                                      <p:cBhvr>
                                        <p:cTn id="66" dur="750" fill="hold"/>
                                        <p:tgtEl>
                                          <p:spTgt spid="34"/>
                                        </p:tgtEl>
                                        <p:attrNameLst>
                                          <p:attrName>ppt_x</p:attrName>
                                          <p:attrName>ppt_y</p:attrName>
                                        </p:attrNameLst>
                                      </p:cBhvr>
                                      <p:rCtr x="8854" y="-301"/>
                                    </p:animMotion>
                                  </p:childTnLst>
                                </p:cTn>
                              </p:par>
                              <p:par>
                                <p:cTn id="67" presetID="42" presetClass="path" presetSubtype="0" accel="50000" decel="50000" fill="hold" grpId="3" nodeType="withEffect">
                                  <p:stCondLst>
                                    <p:cond delay="250"/>
                                  </p:stCondLst>
                                  <p:childTnLst>
                                    <p:animMotion origin="layout" path="M 0.34532 -0.07361 L 0.52266 -0.07361 " pathEditMode="relative" rAng="0" ptsTypes="AA">
                                      <p:cBhvr>
                                        <p:cTn id="68" dur="750" fill="hold"/>
                                        <p:tgtEl>
                                          <p:spTgt spid="35"/>
                                        </p:tgtEl>
                                        <p:attrNameLst>
                                          <p:attrName>ppt_x</p:attrName>
                                          <p:attrName>ppt_y</p:attrName>
                                        </p:attrNameLst>
                                      </p:cBhvr>
                                      <p:rCtr x="8763" y="0"/>
                                    </p:animMotion>
                                  </p:childTnLst>
                                </p:cTn>
                              </p:par>
                              <p:par>
                                <p:cTn id="69" presetID="42" presetClass="path" presetSubtype="0" accel="50000" decel="50000" fill="hold" grpId="2" nodeType="withEffect">
                                  <p:stCondLst>
                                    <p:cond delay="250"/>
                                  </p:stCondLst>
                                  <p:childTnLst>
                                    <p:animMotion origin="layout" path="M 0.15495 -0.09467 L 0.33282 -0.09583 " pathEditMode="relative" rAng="0" ptsTypes="AA">
                                      <p:cBhvr>
                                        <p:cTn id="70" dur="750" fill="hold"/>
                                        <p:tgtEl>
                                          <p:spTgt spid="36"/>
                                        </p:tgtEl>
                                        <p:attrNameLst>
                                          <p:attrName>ppt_x</p:attrName>
                                          <p:attrName>ppt_y</p:attrName>
                                        </p:attrNameLst>
                                      </p:cBhvr>
                                      <p:rCtr x="8919" y="-69"/>
                                    </p:animMotion>
                                  </p:childTnLst>
                                </p:cTn>
                              </p:par>
                              <p:par>
                                <p:cTn id="71" presetID="42" presetClass="path" presetSubtype="0" accel="50000" decel="50000" fill="hold" grpId="1" nodeType="withEffect">
                                  <p:stCondLst>
                                    <p:cond delay="250"/>
                                  </p:stCondLst>
                                  <p:childTnLst>
                                    <p:animMotion origin="layout" path="M -3.75E-6 -4.44444E-6 L 0.14245 -0.1169 " pathEditMode="relative" rAng="0" ptsTypes="AA">
                                      <p:cBhvr>
                                        <p:cTn id="72" dur="750" fill="hold"/>
                                        <p:tgtEl>
                                          <p:spTgt spid="37"/>
                                        </p:tgtEl>
                                        <p:attrNameLst>
                                          <p:attrName>ppt_x</p:attrName>
                                          <p:attrName>ppt_y</p:attrName>
                                        </p:attrNameLst>
                                      </p:cBhvr>
                                      <p:rCtr x="7122" y="-6505"/>
                                    </p:animMotion>
                                  </p:childTnLst>
                                </p:cTn>
                              </p:par>
                            </p:childTnLst>
                          </p:cTn>
                        </p:par>
                        <p:par>
                          <p:cTn id="73" fill="hold">
                            <p:stCondLst>
                              <p:cond delay="5750"/>
                            </p:stCondLst>
                            <p:childTnLst>
                              <p:par>
                                <p:cTn id="74" presetID="42" presetClass="path" presetSubtype="0" accel="50000" decel="50000" fill="hold" grpId="6" nodeType="afterEffect">
                                  <p:stCondLst>
                                    <p:cond delay="250"/>
                                  </p:stCondLst>
                                  <p:childTnLst>
                                    <p:animMotion origin="layout" path="M -3.75E-6 -3.33333E-6 L 0.20495 -0.00578 " pathEditMode="relative" rAng="0" ptsTypes="AA">
                                      <p:cBhvr>
                                        <p:cTn id="75" dur="750" fill="hold"/>
                                        <p:tgtEl>
                                          <p:spTgt spid="3"/>
                                        </p:tgtEl>
                                        <p:attrNameLst>
                                          <p:attrName>ppt_x</p:attrName>
                                          <p:attrName>ppt_y</p:attrName>
                                        </p:attrNameLst>
                                      </p:cBhvr>
                                      <p:rCtr x="10195" y="-231"/>
                                    </p:animMotion>
                                  </p:childTnLst>
                                </p:cTn>
                              </p:par>
                              <p:par>
                                <p:cTn id="76" presetID="0" presetClass="path" presetSubtype="0" accel="50000" decel="50000" fill="hold" grpId="5" nodeType="withEffect">
                                  <p:stCondLst>
                                    <p:cond delay="250"/>
                                  </p:stCondLst>
                                  <p:childTnLst>
                                    <p:animMotion origin="layout" path="M 0.71042 -0.04954 L 0.71042 -0.04954 C 0.71315 -0.04908 0.71589 -0.04792 0.71862 -0.04792 C 0.73334 -0.04792 0.72513 -0.04931 0.73685 -0.05278 C 0.74766 -0.05602 0.73789 -0.05278 0.74597 -0.05602 C 0.75144 -0.0581 0.75079 -0.05764 0.75704 -0.05926 C 0.75977 -0.06019 0.7642 -0.06134 0.76706 -0.0625 C 0.76954 -0.06366 0.77201 -0.06482 0.77435 -0.06574 C 0.77565 -0.06644 0.77683 -0.06667 0.778 -0.06736 C 0.78204 -0.06968 0.77982 -0.06875 0.78451 -0.0706 C 0.79011 -0.07732 0.78386 -0.07084 0.7918 -0.07547 C 0.79336 -0.07662 0.79675 -0.08009 0.79818 -0.08218 C 0.79883 -0.0831 0.79922 -0.08472 0.8 -0.08542 C 0.8017 -0.08681 0.80547 -0.08866 0.80547 -0.08866 C 0.80638 -0.09028 0.80743 -0.09167 0.80821 -0.09352 C 0.81055 -0.09861 0.80925 -0.09769 0.81185 -0.10162 C 0.81276 -0.10278 0.81368 -0.10371 0.81459 -0.10486 C 0.81498 -0.10648 0.81511 -0.1081 0.8155 -0.10972 C 0.81602 -0.11134 0.81693 -0.11273 0.81732 -0.11459 C 0.8181 -0.11759 0.81914 -0.12431 0.81914 -0.12431 C 0.82136 -0.16759 0.82084 -0.14838 0.81914 -0.22662 C 0.81914 -0.23148 0.81745 -0.23241 0.81641 -0.23634 C 0.81511 -0.24167 0.81563 -0.24653 0.81276 -0.24954 C 0.81198 -0.25023 0.81094 -0.25023 0.81003 -0.25116 C 0.80912 -0.25185 0.80834 -0.25347 0.8073 -0.2544 C 0.80586 -0.25556 0.80222 -0.25695 0.80092 -0.25764 C 0.8 -0.2581 0.79909 -0.2588 0.79818 -0.25926 C 0.79701 -0.25972 0.79571 -0.26019 0.79454 -0.26088 C 0.79362 -0.26134 0.79271 -0.26204 0.7918 -0.2625 C 0.78998 -0.2632 0.78815 -0.26343 0.78633 -0.26412 C 0.7823 -0.26551 0.78164 -0.2669 0.77709 -0.26736 C 0.76407 -0.26875 0.73776 -0.2706 0.73776 -0.2706 L 0.73138 -0.27222 C 0.72891 -0.27269 0.72644 -0.27315 0.72409 -0.27384 C 0.72318 -0.27408 0.72227 -0.27523 0.72136 -0.27547 C 0.71836 -0.27639 0.71524 -0.27662 0.71224 -0.27709 L 0.67097 -0.27547 C 0.66823 -0.27523 0.66302 -0.27338 0.66003 -0.27222 L 0.62435 -0.27547 L 0.43321 -0.27709 C 0.34128 -0.27894 0.33672 -0.27986 0.23568 -0.27709 C 0.23438 -0.27709 0.23321 -0.2757 0.23204 -0.27547 C 0.22592 -0.27454 0.2198 -0.27454 0.21368 -0.27384 C 0.153 -0.26759 0.25677 -0.27755 0.18269 -0.2706 C 0.1681 -0.26783 0.18047 -0.26991 0.1625 -0.26736 C 0.13138 -0.26273 0.15209 -0.26528 0.12774 -0.2625 C 0.11498 -0.25787 0.13529 -0.26482 0.11315 -0.25926 C 0.11211 -0.25903 0.11133 -0.25787 0.11042 -0.25764 C 0.10795 -0.25672 0.10547 -0.25672 0.103 -0.25602 C 0.10157 -0.25556 0.1 -0.25486 0.09844 -0.2544 C 0.0948 -0.25324 0.09102 -0.25324 0.0875 -0.25116 C 0.08138 -0.24746 0.08894 -0.25162 0.0793 -0.24792 C 0.07839 -0.24746 0.07748 -0.24676 0.07657 -0.2463 C 0.07526 -0.2456 0.07409 -0.24491 0.07292 -0.24468 C 0.0711 -0.24398 0.06914 -0.24352 0.06732 -0.24306 C 0.06172 -0.24097 0.06576 -0.24213 0.06094 -0.23982 C 0.0586 -0.23843 0.05599 -0.23797 0.05365 -0.23634 L 0.04818 -0.2331 L 0.04545 -0.23148 L 0.03998 -0.225 C 0.03907 -0.22408 0.03829 -0.22246 0.03724 -0.22176 L 0.03451 -0.22014 C 0.02735 -0.20764 0.03907 -0.22801 0.02982 -0.21366 L 0.02344 -0.20232 C 0.02253 -0.2007 0.02175 -0.19861 0.02071 -0.19746 L 0.01797 -0.19422 C 0.01771 -0.19259 0.01758 -0.19074 0.01706 -0.18935 C 0.01641 -0.1875 0.01524 -0.18611 0.01433 -0.18449 C 0.01329 -0.18241 0.01237 -0.18033 0.01159 -0.17801 C 0.00912 -0.17107 0.01016 -0.17107 0.00795 -0.16343 C 0.00743 -0.16158 0.00651 -0.16019 0.00612 -0.15857 C 0.00274 -0.14491 0.00625 -0.15209 0.00248 -0.14537 C 0.00026 -0.1338 0.0017 -0.13866 -0.00117 -0.13079 L -0.00299 -0.12107 C -0.00338 -0.11945 -0.00377 -0.11783 -0.0039 -0.11621 L -0.00481 -0.10972 C -0.00573 -0.06713 -0.00638 -0.06759 -0.00481 -0.03009 C -0.00481 -0.02871 -0.00338 -0.01111 -0.00299 -0.00903 C -0.00117 0.00463 -0.00117 -0.00324 -0.00117 0.00254 " pathEditMode="relative" ptsTypes="AAAAAAAAAAAAAAAAAAAAAAAAAAAAAAAAAAAAAAAAAAAAAAAAAAAAAAAAAAAAAAAAAAAAAAAAAAAAAAA">
                                      <p:cBhvr>
                                        <p:cTn id="77" dur="750" fill="hold"/>
                                        <p:tgtEl>
                                          <p:spTgt spid="34"/>
                                        </p:tgtEl>
                                        <p:attrNameLst>
                                          <p:attrName>ppt_x</p:attrName>
                                          <p:attrName>ppt_y</p:attrName>
                                        </p:attrNameLst>
                                      </p:cBhvr>
                                    </p:animMotion>
                                  </p:childTnLst>
                                </p:cTn>
                              </p:par>
                              <p:par>
                                <p:cTn id="78" presetID="42" presetClass="path" presetSubtype="0" accel="50000" decel="50000" fill="hold" grpId="4" nodeType="withEffect">
                                  <p:stCondLst>
                                    <p:cond delay="250"/>
                                  </p:stCondLst>
                                  <p:childTnLst>
                                    <p:animMotion origin="layout" path="M 0.52266 -0.07361 L 0.69922 -0.07361 " pathEditMode="relative" rAng="0" ptsTypes="AA">
                                      <p:cBhvr>
                                        <p:cTn id="79" dur="750" fill="hold"/>
                                        <p:tgtEl>
                                          <p:spTgt spid="35"/>
                                        </p:tgtEl>
                                        <p:attrNameLst>
                                          <p:attrName>ppt_x</p:attrName>
                                          <p:attrName>ppt_y</p:attrName>
                                        </p:attrNameLst>
                                      </p:cBhvr>
                                      <p:rCtr x="8854" y="116"/>
                                    </p:animMotion>
                                  </p:childTnLst>
                                </p:cTn>
                              </p:par>
                              <p:par>
                                <p:cTn id="80" presetID="42" presetClass="path" presetSubtype="0" accel="50000" decel="50000" fill="hold" grpId="3" nodeType="withEffect">
                                  <p:stCondLst>
                                    <p:cond delay="250"/>
                                  </p:stCondLst>
                                  <p:childTnLst>
                                    <p:animMotion origin="layout" path="M 0.33282 -0.09583 L 0.51016 -0.09583 " pathEditMode="relative" rAng="0" ptsTypes="AA">
                                      <p:cBhvr>
                                        <p:cTn id="81" dur="750" fill="hold"/>
                                        <p:tgtEl>
                                          <p:spTgt spid="36"/>
                                        </p:tgtEl>
                                        <p:attrNameLst>
                                          <p:attrName>ppt_x</p:attrName>
                                          <p:attrName>ppt_y</p:attrName>
                                        </p:attrNameLst>
                                      </p:cBhvr>
                                      <p:rCtr x="8854" y="116"/>
                                    </p:animMotion>
                                  </p:childTnLst>
                                </p:cTn>
                              </p:par>
                              <p:par>
                                <p:cTn id="82" presetID="42" presetClass="path" presetSubtype="0" accel="50000" decel="50000" fill="hold" grpId="2" nodeType="withEffect">
                                  <p:stCondLst>
                                    <p:cond delay="250"/>
                                  </p:stCondLst>
                                  <p:childTnLst>
                                    <p:animMotion origin="layout" path="M 0.14245 -0.11689 L 0.32032 -0.11805 " pathEditMode="relative" rAng="0" ptsTypes="AA">
                                      <p:cBhvr>
                                        <p:cTn id="83" dur="750" fill="hold"/>
                                        <p:tgtEl>
                                          <p:spTgt spid="37"/>
                                        </p:tgtEl>
                                        <p:attrNameLst>
                                          <p:attrName>ppt_x</p:attrName>
                                          <p:attrName>ppt_y</p:attrName>
                                        </p:attrNameLst>
                                      </p:cBhvr>
                                      <p:rCtr x="8919" y="69"/>
                                    </p:animMotion>
                                  </p:childTnLst>
                                </p:cTn>
                              </p:par>
                            </p:childTnLst>
                          </p:cTn>
                        </p:par>
                        <p:par>
                          <p:cTn id="84" fill="hold">
                            <p:stCondLst>
                              <p:cond delay="6750"/>
                            </p:stCondLst>
                            <p:childTnLst>
                              <p:par>
                                <p:cTn id="85" presetID="0" presetClass="path" presetSubtype="0" accel="50000" decel="50000" fill="hold" grpId="5" nodeType="afterEffect">
                                  <p:stCondLst>
                                    <p:cond delay="250"/>
                                  </p:stCondLst>
                                  <p:childTnLst>
                                    <p:animMotion origin="layout" path="M 0.69883 -0.07338 L 0.69883 -0.07338 C 0.70157 -0.07269 0.7043 -0.07176 0.70704 -0.07176 C 0.71224 -0.07176 0.71745 -0.07245 0.72266 -0.07338 C 0.72448 -0.07361 0.72631 -0.07431 0.72813 -0.075 C 0.73646 -0.07778 0.73516 -0.07731 0.74089 -0.07986 C 0.7418 -0.08102 0.74271 -0.08241 0.74362 -0.0831 C 0.74519 -0.08403 0.74675 -0.08403 0.74831 -0.08472 C 0.74948 -0.08519 0.75065 -0.08565 0.75196 -0.08634 C 0.75378 -0.08727 0.7556 -0.08843 0.75743 -0.08958 C 0.75834 -0.09005 0.75925 -0.09074 0.76016 -0.0912 C 0.76133 -0.09167 0.76263 -0.09213 0.76381 -0.09282 C 0.76563 -0.09375 0.76745 -0.09514 0.76927 -0.09606 C 0.77383 -0.09815 0.77175 -0.09699 0.77565 -0.09931 C 0.77631 -0.10046 0.7767 -0.10185 0.77748 -0.10255 C 0.7793 -0.10417 0.78308 -0.10579 0.78308 -0.10579 C 0.7849 -0.10926 0.78594 -0.11134 0.78855 -0.11389 C 0.78933 -0.11481 0.79037 -0.11505 0.79128 -0.11551 C 0.7918 -0.11667 0.79258 -0.11759 0.7931 -0.11875 C 0.79766 -0.12917 0.79232 -0.11921 0.79675 -0.12708 C 0.79909 -0.13935 0.79597 -0.12407 0.79948 -0.13681 C 0.80183 -0.14514 0.7987 -0.13843 0.80222 -0.14491 C 0.80287 -0.14815 0.80352 -0.15139 0.80404 -0.15463 C 0.80625 -0.17037 0.80534 -0.16319 0.80677 -0.17569 C 0.80821 -0.20995 0.80834 -0.20278 0.80677 -0.24907 C 0.80677 -0.25069 0.80625 -0.25231 0.80586 -0.25394 C 0.80534 -0.25602 0.80482 -0.25833 0.80404 -0.26042 C 0.80352 -0.26157 0.80287 -0.26273 0.80222 -0.26366 C 0.80131 -0.26481 0.80039 -0.26597 0.79948 -0.2669 C 0.7974 -0.26875 0.79427 -0.26921 0.79219 -0.27014 C 0.78868 -0.27153 0.78946 -0.27222 0.78581 -0.275 C 0.7849 -0.27569 0.78399 -0.27616 0.78308 -0.27662 C 0.77917 -0.2787 0.77904 -0.27824 0.77474 -0.27986 C 0.7694 -0.28194 0.77162 -0.28194 0.76472 -0.2831 C 0.76042 -0.2838 0.75612 -0.28426 0.75196 -0.28472 C 0.75105 -0.28519 0.75013 -0.28611 0.74922 -0.28634 C 0.74375 -0.28843 0.73711 -0.28866 0.73177 -0.28958 C 0.71576 -0.29236 0.72513 -0.29259 0.69883 -0.29444 L 0.67787 -0.29606 C 0.65547 -0.29792 0.65482 -0.29861 0.62839 -0.29931 L 0.54519 -0.30093 C 0.48347 -0.30579 0.58269 -0.29838 0.4849 -0.30417 C 0.47995 -0.30463 0.47513 -0.30579 0.47019 -0.30579 L 0.35769 -0.30741 L 0.31289 -0.30579 L 0.21498 -0.30255 C 0.21381 -0.30208 0.21263 -0.30139 0.21133 -0.30093 C 0.20795 -0.3 0.19974 -0.29815 0.19675 -0.29769 C 0.18711 -0.2963 0.17904 -0.2956 0.16927 -0.29444 C 0.15625 -0.2912 0.16954 -0.29421 0.14922 -0.2912 C 0.14636 -0.29074 0.14362 -0.29005 0.14089 -0.28958 C 0.13542 -0.28889 0.12995 -0.28866 0.12448 -0.28796 L 0.11719 -0.28634 C 0.11446 -0.28588 0.11159 -0.28542 0.10886 -0.28472 C 0.10769 -0.28449 0.10651 -0.28356 0.10521 -0.2831 C 0.10287 -0.28241 0.10039 -0.28218 0.09792 -0.28148 C 0.09675 -0.28102 0.09545 -0.28032 0.09427 -0.27986 C 0.09271 -0.27917 0.09128 -0.2787 0.08972 -0.27824 C 0.08607 -0.27708 0.0823 -0.27662 0.07878 -0.275 C 0.07748 -0.27454 0.07631 -0.27384 0.07513 -0.27338 C 0.07149 -0.27222 0.06758 -0.27222 0.06407 -0.27014 C 0.06315 -0.26968 0.06224 -0.26875 0.06133 -0.26852 C 0.05925 -0.26782 0.05704 -0.26759 0.05495 -0.2669 C 0.05105 -0.26551 0.05079 -0.26458 0.04675 -0.26204 C 0.04323 -0.25972 0.0444 -0.26088 0.04037 -0.2588 C 0.03933 -0.25833 0.03855 -0.25764 0.03763 -0.25718 C 0.02969 -0.24769 0.03972 -0.25903 0.03204 -0.25231 C 0.02865 -0.24931 0.03008 -0.24954 0.02748 -0.24583 C 0.02045 -0.23519 0.02696 -0.2463 0.0211 -0.23588 C 0.01771 -0.21806 0.02305 -0.24514 0.01836 -0.22616 C 0.01758 -0.22315 0.01719 -0.21968 0.01654 -0.21644 L 0.01472 -0.20671 C 0.0142 -0.20301 0.01289 -0.19282 0.01198 -0.19051 C 0.00769 -0.17894 0.01302 -0.19306 0.00743 -0.17894 C 0.00677 -0.17755 0.00612 -0.17569 0.0056 -0.17407 C 0.00521 -0.17199 0.00495 -0.16991 0.00469 -0.16759 C 0.00313 -0.1581 0.0043 -0.16759 0.00287 -0.15625 C 0.00157 -0.14653 0.00196 -0.14769 0.00105 -0.13681 C -3.75E-6 -0.125 -3.75E-6 -0.12824 -0.00078 -0.11551 C -0.0026 -0.09097 -0.00117 -0.10741 -0.00273 -0.07338 C -0.00286 -0.06898 -0.00325 -0.06458 -0.00364 -0.06019 C -0.00351 -0.05602 -0.00494 -0.01875 -0.00182 -0.00185 C -0.00156 -0.00069 -0.00117 0.00046 -0.00078 0.00162 " pathEditMode="relative" ptsTypes="AAAAAAAAAAAAAAAAAAAAAAAAAAAAAAAAAAAAAAAAAAAAAAAAAAAAAAAAAAAAAAAAAAAAAAAAAAAAAAAAAAA">
                                      <p:cBhvr>
                                        <p:cTn id="86" dur="750" fill="hold"/>
                                        <p:tgtEl>
                                          <p:spTgt spid="35"/>
                                        </p:tgtEl>
                                        <p:attrNameLst>
                                          <p:attrName>ppt_x</p:attrName>
                                          <p:attrName>ppt_y</p:attrName>
                                        </p:attrNameLst>
                                      </p:cBhvr>
                                    </p:animMotion>
                                  </p:childTnLst>
                                </p:cTn>
                              </p:par>
                              <p:par>
                                <p:cTn id="87" presetID="42" presetClass="path" presetSubtype="0" accel="50000" decel="50000" fill="hold" grpId="4" nodeType="withEffect">
                                  <p:stCondLst>
                                    <p:cond delay="250"/>
                                  </p:stCondLst>
                                  <p:childTnLst>
                                    <p:animMotion origin="layout" path="M 0.51016 -0.09583 L 0.68672 -0.09583 " pathEditMode="relative" rAng="0" ptsTypes="AA">
                                      <p:cBhvr>
                                        <p:cTn id="88" dur="750" fill="hold"/>
                                        <p:tgtEl>
                                          <p:spTgt spid="36"/>
                                        </p:tgtEl>
                                        <p:attrNameLst>
                                          <p:attrName>ppt_x</p:attrName>
                                          <p:attrName>ppt_y</p:attrName>
                                        </p:attrNameLst>
                                      </p:cBhvr>
                                      <p:rCtr x="8763" y="116"/>
                                    </p:animMotion>
                                  </p:childTnLst>
                                </p:cTn>
                              </p:par>
                              <p:par>
                                <p:cTn id="89" presetID="42" presetClass="path" presetSubtype="0" accel="50000" decel="50000" fill="hold" grpId="3" nodeType="withEffect">
                                  <p:stCondLst>
                                    <p:cond delay="250"/>
                                  </p:stCondLst>
                                  <p:childTnLst>
                                    <p:animMotion origin="layout" path="M 0.32032 -0.11805 L 0.49765 -0.11805 " pathEditMode="relative" rAng="0" ptsTypes="AA">
                                      <p:cBhvr>
                                        <p:cTn id="90" dur="750" fill="hold"/>
                                        <p:tgtEl>
                                          <p:spTgt spid="37"/>
                                        </p:tgtEl>
                                        <p:attrNameLst>
                                          <p:attrName>ppt_x</p:attrName>
                                          <p:attrName>ppt_y</p:attrName>
                                        </p:attrNameLst>
                                      </p:cBhvr>
                                      <p:rCtr x="8945" y="116"/>
                                    </p:animMotion>
                                  </p:childTnLst>
                                </p:cTn>
                              </p:par>
                              <p:par>
                                <p:cTn id="91" presetID="42" presetClass="path" presetSubtype="0" accel="50000" decel="50000" fill="hold" grpId="7" nodeType="withEffect">
                                  <p:stCondLst>
                                    <p:cond delay="250"/>
                                  </p:stCondLst>
                                  <p:childTnLst>
                                    <p:animMotion origin="layout" path="M 0.20495 -0.00578 L 0.38282 -0.00694 " pathEditMode="relative" rAng="0" ptsTypes="AA">
                                      <p:cBhvr>
                                        <p:cTn id="92" dur="750" fill="hold"/>
                                        <p:tgtEl>
                                          <p:spTgt spid="3"/>
                                        </p:tgtEl>
                                        <p:attrNameLst>
                                          <p:attrName>ppt_x</p:attrName>
                                          <p:attrName>ppt_y</p:attrName>
                                        </p:attrNameLst>
                                      </p:cBhvr>
                                      <p:rCtr x="8919" y="-69"/>
                                    </p:animMotion>
                                  </p:childTnLst>
                                </p:cTn>
                              </p:par>
                              <p:par>
                                <p:cTn id="93" presetID="42" presetClass="path" presetSubtype="0" accel="50000" decel="50000" fill="hold" grpId="6" nodeType="withEffect">
                                  <p:stCondLst>
                                    <p:cond delay="250"/>
                                  </p:stCondLst>
                                  <p:childTnLst>
                                    <p:animMotion origin="layout" path="M -3.75E-6 4.44444E-6 L 0.19245 -0.02801 " pathEditMode="relative" rAng="0" ptsTypes="AA">
                                      <p:cBhvr>
                                        <p:cTn id="94" dur="750" fill="hold"/>
                                        <p:tgtEl>
                                          <p:spTgt spid="33"/>
                                        </p:tgtEl>
                                        <p:attrNameLst>
                                          <p:attrName>ppt_x</p:attrName>
                                          <p:attrName>ppt_y</p:attrName>
                                        </p:attrNameLst>
                                      </p:cBhvr>
                                      <p:rCtr x="9622" y="-141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3" grpId="5" animBg="1"/>
      <p:bldP spid="3" grpId="6" animBg="1"/>
      <p:bldP spid="3" grpId="7" animBg="1"/>
      <p:bldP spid="33" grpId="0" animBg="1"/>
      <p:bldP spid="33" grpId="1" animBg="1"/>
      <p:bldP spid="33" grpId="2" animBg="1"/>
      <p:bldP spid="33" grpId="3" animBg="1"/>
      <p:bldP spid="33" grpId="4" animBg="1"/>
      <p:bldP spid="33" grpId="5" animBg="1"/>
      <p:bldP spid="33" grpId="6" animBg="1"/>
      <p:bldP spid="34" grpId="0" animBg="1"/>
      <p:bldP spid="34" grpId="1" animBg="1"/>
      <p:bldP spid="34" grpId="2" animBg="1"/>
      <p:bldP spid="34" grpId="3" animBg="1"/>
      <p:bldP spid="34" grpId="4" animBg="1"/>
      <p:bldP spid="34" grpId="5" animBg="1"/>
      <p:bldP spid="35" grpId="0" animBg="1"/>
      <p:bldP spid="35" grpId="1" animBg="1"/>
      <p:bldP spid="35" grpId="2" animBg="1"/>
      <p:bldP spid="35" grpId="3" animBg="1"/>
      <p:bldP spid="35" grpId="4" animBg="1"/>
      <p:bldP spid="35" grpId="5" animBg="1"/>
      <p:bldP spid="36" grpId="0" animBg="1"/>
      <p:bldP spid="36" grpId="1" animBg="1"/>
      <p:bldP spid="36" grpId="2" animBg="1"/>
      <p:bldP spid="36" grpId="3" animBg="1"/>
      <p:bldP spid="36" grpId="4" animBg="1"/>
      <p:bldP spid="37" grpId="0" animBg="1"/>
      <p:bldP spid="37" grpId="1" animBg="1"/>
      <p:bldP spid="37" grpId="2" animBg="1"/>
      <p:bldP spid="37" grpId="3" animBg="1"/>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56FC76-C42C-4A3F-AF2D-5DE2C6732F3D}"/>
              </a:ext>
            </a:extLst>
          </p:cNvPr>
          <p:cNvSpPr>
            <a:spLocks noGrp="1"/>
          </p:cNvSpPr>
          <p:nvPr>
            <p:ph type="title"/>
          </p:nvPr>
        </p:nvSpPr>
        <p:spPr/>
        <p:txBody>
          <a:bodyPr/>
          <a:lstStyle/>
          <a:p>
            <a:r>
              <a:rPr lang="en-US" dirty="0"/>
              <a:t>Materialize asynchronous BCD into </a:t>
            </a:r>
            <a:r>
              <a:rPr lang="en-US" dirty="0" err="1"/>
              <a:t>hw</a:t>
            </a:r>
            <a:endParaRPr lang="en-US" dirty="0"/>
          </a:p>
        </p:txBody>
      </p:sp>
      <p:sp>
        <p:nvSpPr>
          <p:cNvPr id="6" name="灯片编号占位符 5">
            <a:extLst>
              <a:ext uri="{FF2B5EF4-FFF2-40B4-BE49-F238E27FC236}">
                <a16:creationId xmlns:a16="http://schemas.microsoft.com/office/drawing/2014/main" id="{F6E0978C-9EF8-41FA-BF52-B4E785B488CA}"/>
              </a:ext>
            </a:extLst>
          </p:cNvPr>
          <p:cNvSpPr>
            <a:spLocks noGrp="1"/>
          </p:cNvSpPr>
          <p:nvPr>
            <p:ph type="sldNum" sz="quarter" idx="12"/>
          </p:nvPr>
        </p:nvSpPr>
        <p:spPr/>
        <p:txBody>
          <a:bodyPr/>
          <a:lstStyle/>
          <a:p>
            <a:fld id="{FFCE77C0-C5FA-4ACA-9362-CF6780A99EC0}" type="slidenum">
              <a:rPr lang="en-US" smtClean="0"/>
              <a:t>25</a:t>
            </a:fld>
            <a:endParaRPr lang="en-US"/>
          </a:p>
        </p:txBody>
      </p:sp>
      <p:sp>
        <p:nvSpPr>
          <p:cNvPr id="12" name="矩形: 圆角 11">
            <a:extLst>
              <a:ext uri="{FF2B5EF4-FFF2-40B4-BE49-F238E27FC236}">
                <a16:creationId xmlns:a16="http://schemas.microsoft.com/office/drawing/2014/main" id="{2F2A7B81-7B1C-4251-8CAB-579CC30BAEE8}"/>
              </a:ext>
            </a:extLst>
          </p:cNvPr>
          <p:cNvSpPr/>
          <p:nvPr/>
        </p:nvSpPr>
        <p:spPr>
          <a:xfrm>
            <a:off x="838200" y="1946312"/>
            <a:ext cx="1362075" cy="62864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Partition Graph</a:t>
            </a:r>
          </a:p>
        </p:txBody>
      </p:sp>
      <p:sp>
        <p:nvSpPr>
          <p:cNvPr id="13" name="矩形: 圆角 12">
            <a:extLst>
              <a:ext uri="{FF2B5EF4-FFF2-40B4-BE49-F238E27FC236}">
                <a16:creationId xmlns:a16="http://schemas.microsoft.com/office/drawing/2014/main" id="{FA5B66C6-3D86-4110-B67D-0749E78C3FE4}"/>
              </a:ext>
            </a:extLst>
          </p:cNvPr>
          <p:cNvSpPr/>
          <p:nvPr/>
        </p:nvSpPr>
        <p:spPr>
          <a:xfrm>
            <a:off x="3038476" y="1946311"/>
            <a:ext cx="1362074" cy="62864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Choose Block</a:t>
            </a:r>
          </a:p>
        </p:txBody>
      </p:sp>
      <p:sp>
        <p:nvSpPr>
          <p:cNvPr id="14" name="矩形: 圆角 13">
            <a:extLst>
              <a:ext uri="{FF2B5EF4-FFF2-40B4-BE49-F238E27FC236}">
                <a16:creationId xmlns:a16="http://schemas.microsoft.com/office/drawing/2014/main" id="{DB8B75C0-E0F8-4ACD-9BFC-491CF0431AD9}"/>
              </a:ext>
            </a:extLst>
          </p:cNvPr>
          <p:cNvSpPr/>
          <p:nvPr/>
        </p:nvSpPr>
        <p:spPr>
          <a:xfrm>
            <a:off x="5238751" y="1946311"/>
            <a:ext cx="1362074" cy="628649"/>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Gather</a:t>
            </a:r>
          </a:p>
        </p:txBody>
      </p:sp>
      <p:cxnSp>
        <p:nvCxnSpPr>
          <p:cNvPr id="15" name="直接箭头连接符 14">
            <a:extLst>
              <a:ext uri="{FF2B5EF4-FFF2-40B4-BE49-F238E27FC236}">
                <a16:creationId xmlns:a16="http://schemas.microsoft.com/office/drawing/2014/main" id="{D184F33E-F65D-4E1E-BD63-517DB0BAB322}"/>
              </a:ext>
            </a:extLst>
          </p:cNvPr>
          <p:cNvCxnSpPr>
            <a:stCxn id="12" idx="3"/>
            <a:endCxn id="13" idx="1"/>
          </p:cNvCxnSpPr>
          <p:nvPr/>
        </p:nvCxnSpPr>
        <p:spPr>
          <a:xfrm flipV="1">
            <a:off x="2200275" y="2260636"/>
            <a:ext cx="838201"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F8DFE2AC-E5BF-4F1E-9EDC-1974FB56755E}"/>
              </a:ext>
            </a:extLst>
          </p:cNvPr>
          <p:cNvCxnSpPr>
            <a:cxnSpLocks/>
            <a:stCxn id="13" idx="3"/>
            <a:endCxn id="14" idx="1"/>
          </p:cNvCxnSpPr>
          <p:nvPr/>
        </p:nvCxnSpPr>
        <p:spPr>
          <a:xfrm>
            <a:off x="4400550" y="2260636"/>
            <a:ext cx="838201"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nvGrpSpPr>
          <p:cNvPr id="17" name="组合 16">
            <a:extLst>
              <a:ext uri="{FF2B5EF4-FFF2-40B4-BE49-F238E27FC236}">
                <a16:creationId xmlns:a16="http://schemas.microsoft.com/office/drawing/2014/main" id="{A37B7F17-4D88-4A54-AA4E-BC7FB9D7664A}"/>
              </a:ext>
            </a:extLst>
          </p:cNvPr>
          <p:cNvGrpSpPr/>
          <p:nvPr/>
        </p:nvGrpSpPr>
        <p:grpSpPr>
          <a:xfrm>
            <a:off x="2533649" y="1763754"/>
            <a:ext cx="8820150" cy="525460"/>
            <a:chOff x="4133852" y="4694241"/>
            <a:chExt cx="4552952" cy="525460"/>
          </a:xfrm>
        </p:grpSpPr>
        <p:cxnSp>
          <p:nvCxnSpPr>
            <p:cNvPr id="18" name="直接连接符 17">
              <a:extLst>
                <a:ext uri="{FF2B5EF4-FFF2-40B4-BE49-F238E27FC236}">
                  <a16:creationId xmlns:a16="http://schemas.microsoft.com/office/drawing/2014/main" id="{DD8136D2-22CF-4B4E-B3A6-69BBCF989334}"/>
                </a:ext>
              </a:extLst>
            </p:cNvPr>
            <p:cNvCxnSpPr>
              <a:cxnSpLocks/>
            </p:cNvCxnSpPr>
            <p:nvPr/>
          </p:nvCxnSpPr>
          <p:spPr>
            <a:xfrm>
              <a:off x="8465548" y="5191123"/>
              <a:ext cx="221256"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F210FE9B-3684-4F7B-8D7F-F7CB979E4C2A}"/>
                </a:ext>
              </a:extLst>
            </p:cNvPr>
            <p:cNvCxnSpPr>
              <a:cxnSpLocks/>
            </p:cNvCxnSpPr>
            <p:nvPr/>
          </p:nvCxnSpPr>
          <p:spPr>
            <a:xfrm flipV="1">
              <a:off x="8672978" y="4694241"/>
              <a:ext cx="0" cy="525460"/>
            </a:xfrm>
            <a:prstGeom prst="line">
              <a:avLst/>
            </a:prstGeom>
            <a:ln w="57150"/>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D90A8206-7400-42CE-A7D6-5638B93FA19E}"/>
                </a:ext>
              </a:extLst>
            </p:cNvPr>
            <p:cNvCxnSpPr>
              <a:cxnSpLocks/>
            </p:cNvCxnSpPr>
            <p:nvPr/>
          </p:nvCxnSpPr>
          <p:spPr>
            <a:xfrm>
              <a:off x="4133852" y="4694241"/>
              <a:ext cx="4552952" cy="1"/>
            </a:xfrm>
            <a:prstGeom prst="line">
              <a:avLst/>
            </a:prstGeom>
            <a:ln w="57150"/>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023D0846-2C72-4A33-A476-8C1E53FD675B}"/>
                </a:ext>
              </a:extLst>
            </p:cNvPr>
            <p:cNvCxnSpPr>
              <a:cxnSpLocks/>
            </p:cNvCxnSpPr>
            <p:nvPr/>
          </p:nvCxnSpPr>
          <p:spPr>
            <a:xfrm flipV="1">
              <a:off x="4146033" y="4694241"/>
              <a:ext cx="0" cy="522288"/>
            </a:xfrm>
            <a:prstGeom prst="line">
              <a:avLst/>
            </a:prstGeom>
            <a:ln w="57150"/>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EB51190B-36DC-4E26-9FC1-6CDC66023AED}"/>
                </a:ext>
              </a:extLst>
            </p:cNvPr>
            <p:cNvCxnSpPr>
              <a:cxnSpLocks/>
            </p:cNvCxnSpPr>
            <p:nvPr/>
          </p:nvCxnSpPr>
          <p:spPr>
            <a:xfrm flipH="1">
              <a:off x="6229351" y="4694241"/>
              <a:ext cx="247649"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sp>
        <p:nvSpPr>
          <p:cNvPr id="11" name="文本框 10">
            <a:extLst>
              <a:ext uri="{FF2B5EF4-FFF2-40B4-BE49-F238E27FC236}">
                <a16:creationId xmlns:a16="http://schemas.microsoft.com/office/drawing/2014/main" id="{4DD80C25-854E-4E62-B84C-1A0B98E331E6}"/>
              </a:ext>
            </a:extLst>
          </p:cNvPr>
          <p:cNvSpPr txBox="1"/>
          <p:nvPr/>
        </p:nvSpPr>
        <p:spPr>
          <a:xfrm>
            <a:off x="3553117" y="1321139"/>
            <a:ext cx="2514406" cy="461665"/>
          </a:xfrm>
          <a:prstGeom prst="rect">
            <a:avLst/>
          </a:prstGeom>
          <a:noFill/>
        </p:spPr>
        <p:txBody>
          <a:bodyPr wrap="none" rtlCol="0">
            <a:spAutoFit/>
          </a:bodyPr>
          <a:lstStyle/>
          <a:p>
            <a:r>
              <a:rPr lang="en-US" sz="2400" b="1" dirty="0"/>
              <a:t>Until Convergence</a:t>
            </a:r>
          </a:p>
        </p:txBody>
      </p:sp>
      <p:sp>
        <p:nvSpPr>
          <p:cNvPr id="23" name="矩形: 圆角 22">
            <a:extLst>
              <a:ext uri="{FF2B5EF4-FFF2-40B4-BE49-F238E27FC236}">
                <a16:creationId xmlns:a16="http://schemas.microsoft.com/office/drawing/2014/main" id="{C2ABE0B4-4586-4AA5-9607-EA31DD8A0886}"/>
              </a:ext>
            </a:extLst>
          </p:cNvPr>
          <p:cNvSpPr/>
          <p:nvPr/>
        </p:nvSpPr>
        <p:spPr>
          <a:xfrm>
            <a:off x="7396163" y="1946310"/>
            <a:ext cx="1362074" cy="628649"/>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Apply</a:t>
            </a:r>
          </a:p>
        </p:txBody>
      </p:sp>
      <p:cxnSp>
        <p:nvCxnSpPr>
          <p:cNvPr id="26" name="直接箭头连接符 25">
            <a:extLst>
              <a:ext uri="{FF2B5EF4-FFF2-40B4-BE49-F238E27FC236}">
                <a16:creationId xmlns:a16="http://schemas.microsoft.com/office/drawing/2014/main" id="{20C1870D-3633-448A-A291-3849F966B027}"/>
              </a:ext>
            </a:extLst>
          </p:cNvPr>
          <p:cNvCxnSpPr>
            <a:cxnSpLocks/>
            <a:stCxn id="14" idx="3"/>
            <a:endCxn id="23" idx="1"/>
          </p:cNvCxnSpPr>
          <p:nvPr/>
        </p:nvCxnSpPr>
        <p:spPr>
          <a:xfrm flipV="1">
            <a:off x="6600825" y="2260635"/>
            <a:ext cx="795338"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65F5F54A-F734-486B-BF3A-55023F24F95E}"/>
              </a:ext>
            </a:extLst>
          </p:cNvPr>
          <p:cNvCxnSpPr>
            <a:cxnSpLocks/>
            <a:stCxn id="23" idx="3"/>
          </p:cNvCxnSpPr>
          <p:nvPr/>
        </p:nvCxnSpPr>
        <p:spPr>
          <a:xfrm>
            <a:off x="8758237" y="2260635"/>
            <a:ext cx="795339"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9" name="文本框 8">
            <a:extLst>
              <a:ext uri="{FF2B5EF4-FFF2-40B4-BE49-F238E27FC236}">
                <a16:creationId xmlns:a16="http://schemas.microsoft.com/office/drawing/2014/main" id="{C609D629-426D-4992-9336-D8786543A724}"/>
              </a:ext>
            </a:extLst>
          </p:cNvPr>
          <p:cNvSpPr txBox="1"/>
          <p:nvPr/>
        </p:nvSpPr>
        <p:spPr>
          <a:xfrm>
            <a:off x="2719367" y="2574959"/>
            <a:ext cx="2000291" cy="400110"/>
          </a:xfrm>
          <a:prstGeom prst="rect">
            <a:avLst/>
          </a:prstGeom>
          <a:noFill/>
        </p:spPr>
        <p:txBody>
          <a:bodyPr wrap="none" rtlCol="0">
            <a:spAutoFit/>
          </a:bodyPr>
          <a:lstStyle/>
          <a:p>
            <a:r>
              <a:rPr lang="en-US" sz="2000" b="1" dirty="0">
                <a:solidFill>
                  <a:srgbClr val="008000"/>
                </a:solidFill>
              </a:rPr>
              <a:t>Control Intensive</a:t>
            </a:r>
          </a:p>
        </p:txBody>
      </p:sp>
      <p:sp>
        <p:nvSpPr>
          <p:cNvPr id="28" name="文本框 27">
            <a:extLst>
              <a:ext uri="{FF2B5EF4-FFF2-40B4-BE49-F238E27FC236}">
                <a16:creationId xmlns:a16="http://schemas.microsoft.com/office/drawing/2014/main" id="{566C8E35-3B49-40AD-ADCA-7A1C34D42FD3}"/>
              </a:ext>
            </a:extLst>
          </p:cNvPr>
          <p:cNvSpPr txBox="1"/>
          <p:nvPr/>
        </p:nvSpPr>
        <p:spPr>
          <a:xfrm>
            <a:off x="4829214" y="2574959"/>
            <a:ext cx="2187009" cy="707886"/>
          </a:xfrm>
          <a:prstGeom prst="rect">
            <a:avLst/>
          </a:prstGeom>
          <a:noFill/>
        </p:spPr>
        <p:txBody>
          <a:bodyPr wrap="none" rtlCol="0">
            <a:spAutoFit/>
          </a:bodyPr>
          <a:lstStyle/>
          <a:p>
            <a:r>
              <a:rPr lang="en-US" sz="2000" b="1" dirty="0">
                <a:solidFill>
                  <a:srgbClr val="FF0000"/>
                </a:solidFill>
              </a:rPr>
              <a:t>Compute Intensive</a:t>
            </a:r>
          </a:p>
          <a:p>
            <a:r>
              <a:rPr lang="en-US" sz="2000" b="1" dirty="0">
                <a:solidFill>
                  <a:srgbClr val="FF0000"/>
                </a:solidFill>
              </a:rPr>
              <a:t>Sequential Access</a:t>
            </a:r>
          </a:p>
        </p:txBody>
      </p:sp>
      <p:sp>
        <p:nvSpPr>
          <p:cNvPr id="29" name="文本框 28">
            <a:extLst>
              <a:ext uri="{FF2B5EF4-FFF2-40B4-BE49-F238E27FC236}">
                <a16:creationId xmlns:a16="http://schemas.microsoft.com/office/drawing/2014/main" id="{B574C958-44EC-4D45-AE24-BAEED12D6B0B}"/>
              </a:ext>
            </a:extLst>
          </p:cNvPr>
          <p:cNvSpPr txBox="1"/>
          <p:nvPr/>
        </p:nvSpPr>
        <p:spPr>
          <a:xfrm>
            <a:off x="7191395" y="2574959"/>
            <a:ext cx="2187009" cy="707886"/>
          </a:xfrm>
          <a:prstGeom prst="rect">
            <a:avLst/>
          </a:prstGeom>
          <a:noFill/>
        </p:spPr>
        <p:txBody>
          <a:bodyPr wrap="none" rtlCol="0">
            <a:spAutoFit/>
          </a:bodyPr>
          <a:lstStyle/>
          <a:p>
            <a:r>
              <a:rPr lang="en-US" sz="2000" b="1" dirty="0">
                <a:solidFill>
                  <a:srgbClr val="FF0000"/>
                </a:solidFill>
              </a:rPr>
              <a:t>Compute Intensive</a:t>
            </a:r>
          </a:p>
          <a:p>
            <a:r>
              <a:rPr lang="en-US" sz="2000" b="1" dirty="0">
                <a:solidFill>
                  <a:srgbClr val="FF0000"/>
                </a:solidFill>
              </a:rPr>
              <a:t>Sequential Access</a:t>
            </a:r>
          </a:p>
        </p:txBody>
      </p:sp>
      <p:sp>
        <p:nvSpPr>
          <p:cNvPr id="30" name="文本框 29">
            <a:extLst>
              <a:ext uri="{FF2B5EF4-FFF2-40B4-BE49-F238E27FC236}">
                <a16:creationId xmlns:a16="http://schemas.microsoft.com/office/drawing/2014/main" id="{BBB25A94-89DF-4DA2-AB93-F6234BE53323}"/>
              </a:ext>
            </a:extLst>
          </p:cNvPr>
          <p:cNvSpPr txBox="1"/>
          <p:nvPr/>
        </p:nvSpPr>
        <p:spPr>
          <a:xfrm>
            <a:off x="9378404" y="2574959"/>
            <a:ext cx="1840568" cy="400110"/>
          </a:xfrm>
          <a:prstGeom prst="rect">
            <a:avLst/>
          </a:prstGeom>
          <a:noFill/>
        </p:spPr>
        <p:txBody>
          <a:bodyPr wrap="none" rtlCol="0">
            <a:spAutoFit/>
          </a:bodyPr>
          <a:lstStyle/>
          <a:p>
            <a:r>
              <a:rPr lang="en-US" sz="2000" b="1" dirty="0">
                <a:solidFill>
                  <a:srgbClr val="008000"/>
                </a:solidFill>
              </a:rPr>
              <a:t>Random Access</a:t>
            </a:r>
          </a:p>
        </p:txBody>
      </p:sp>
      <p:sp>
        <p:nvSpPr>
          <p:cNvPr id="31" name="矩形: 圆角 30">
            <a:extLst>
              <a:ext uri="{FF2B5EF4-FFF2-40B4-BE49-F238E27FC236}">
                <a16:creationId xmlns:a16="http://schemas.microsoft.com/office/drawing/2014/main" id="{051B2D88-25A1-4D21-A275-6DEE41083D25}"/>
              </a:ext>
            </a:extLst>
          </p:cNvPr>
          <p:cNvSpPr/>
          <p:nvPr/>
        </p:nvSpPr>
        <p:spPr>
          <a:xfrm>
            <a:off x="9554270" y="1944759"/>
            <a:ext cx="1362074" cy="628649"/>
          </a:xfrm>
          <a:prstGeom prst="roundRect">
            <a:avLst/>
          </a:prstGeom>
          <a:solidFill>
            <a:srgbClr val="C39A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25" name="文本框 24">
            <a:extLst>
              <a:ext uri="{FF2B5EF4-FFF2-40B4-BE49-F238E27FC236}">
                <a16:creationId xmlns:a16="http://schemas.microsoft.com/office/drawing/2014/main" id="{7679B5F9-F42F-4E89-90BF-5EED5771D923}"/>
              </a:ext>
            </a:extLst>
          </p:cNvPr>
          <p:cNvSpPr txBox="1"/>
          <p:nvPr/>
        </p:nvSpPr>
        <p:spPr>
          <a:xfrm>
            <a:off x="9634971" y="2029802"/>
            <a:ext cx="1183797" cy="461665"/>
          </a:xfrm>
          <a:prstGeom prst="rect">
            <a:avLst/>
          </a:prstGeom>
          <a:noFill/>
        </p:spPr>
        <p:txBody>
          <a:bodyPr wrap="square" rtlCol="0">
            <a:spAutoFit/>
          </a:bodyPr>
          <a:lstStyle/>
          <a:p>
            <a:pPr algn="ctr"/>
            <a:r>
              <a:rPr lang="en-US" sz="2400" b="1" dirty="0"/>
              <a:t>Scatter</a:t>
            </a:r>
          </a:p>
        </p:txBody>
      </p:sp>
    </p:spTree>
    <p:extLst>
      <p:ext uri="{BB962C8B-B14F-4D97-AF65-F5344CB8AC3E}">
        <p14:creationId xmlns:p14="http://schemas.microsoft.com/office/powerpoint/2010/main" val="14291491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8" grpId="0"/>
      <p:bldP spid="29" grpId="0"/>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30">
            <a:extLst>
              <a:ext uri="{FF2B5EF4-FFF2-40B4-BE49-F238E27FC236}">
                <a16:creationId xmlns:a16="http://schemas.microsoft.com/office/drawing/2014/main" id="{C02F97C8-2FC3-4D32-8E71-68AA46AAC560}"/>
              </a:ext>
            </a:extLst>
          </p:cNvPr>
          <p:cNvSpPr/>
          <p:nvPr/>
        </p:nvSpPr>
        <p:spPr>
          <a:xfrm>
            <a:off x="1043458" y="1601309"/>
            <a:ext cx="6840947" cy="134305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圆角 31">
            <a:extLst>
              <a:ext uri="{FF2B5EF4-FFF2-40B4-BE49-F238E27FC236}">
                <a16:creationId xmlns:a16="http://schemas.microsoft.com/office/drawing/2014/main" id="{6EB786CC-7BAA-42E2-8A5D-31E858454A7E}"/>
              </a:ext>
            </a:extLst>
          </p:cNvPr>
          <p:cNvSpPr/>
          <p:nvPr/>
        </p:nvSpPr>
        <p:spPr>
          <a:xfrm>
            <a:off x="891058" y="1470943"/>
            <a:ext cx="6840947" cy="134305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矩形: 圆角 32">
            <a:extLst>
              <a:ext uri="{FF2B5EF4-FFF2-40B4-BE49-F238E27FC236}">
                <a16:creationId xmlns:a16="http://schemas.microsoft.com/office/drawing/2014/main" id="{0DB6CBF6-B774-4199-B7B6-A42D8C2CF59D}"/>
              </a:ext>
            </a:extLst>
          </p:cNvPr>
          <p:cNvSpPr/>
          <p:nvPr/>
        </p:nvSpPr>
        <p:spPr>
          <a:xfrm>
            <a:off x="1511300" y="4841230"/>
            <a:ext cx="3882713" cy="134305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矩形: 圆角 33">
            <a:extLst>
              <a:ext uri="{FF2B5EF4-FFF2-40B4-BE49-F238E27FC236}">
                <a16:creationId xmlns:a16="http://schemas.microsoft.com/office/drawing/2014/main" id="{F37C6CFC-5D43-4CC3-8737-358FF5BC16DC}"/>
              </a:ext>
            </a:extLst>
          </p:cNvPr>
          <p:cNvSpPr/>
          <p:nvPr/>
        </p:nvSpPr>
        <p:spPr>
          <a:xfrm>
            <a:off x="1358900" y="4688830"/>
            <a:ext cx="3882713" cy="134305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矩形: 圆角 41">
            <a:extLst>
              <a:ext uri="{FF2B5EF4-FFF2-40B4-BE49-F238E27FC236}">
                <a16:creationId xmlns:a16="http://schemas.microsoft.com/office/drawing/2014/main" id="{C4361043-B9AB-4B04-AF8E-255B13513108}"/>
              </a:ext>
            </a:extLst>
          </p:cNvPr>
          <p:cNvSpPr/>
          <p:nvPr/>
        </p:nvSpPr>
        <p:spPr>
          <a:xfrm>
            <a:off x="760692" y="1340577"/>
            <a:ext cx="6840947" cy="134305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圆角 2">
            <a:extLst>
              <a:ext uri="{FF2B5EF4-FFF2-40B4-BE49-F238E27FC236}">
                <a16:creationId xmlns:a16="http://schemas.microsoft.com/office/drawing/2014/main" id="{BA7133A3-5F47-4CA4-A652-7FDB2B77181F}"/>
              </a:ext>
            </a:extLst>
          </p:cNvPr>
          <p:cNvSpPr/>
          <p:nvPr/>
        </p:nvSpPr>
        <p:spPr>
          <a:xfrm>
            <a:off x="1206500" y="4536430"/>
            <a:ext cx="3882713" cy="134305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356FC76-C42C-4A3F-AF2D-5DE2C6732F3D}"/>
              </a:ext>
            </a:extLst>
          </p:cNvPr>
          <p:cNvSpPr>
            <a:spLocks noGrp="1"/>
          </p:cNvSpPr>
          <p:nvPr>
            <p:ph type="title"/>
          </p:nvPr>
        </p:nvSpPr>
        <p:spPr/>
        <p:txBody>
          <a:bodyPr/>
          <a:lstStyle/>
          <a:p>
            <a:r>
              <a:rPr lang="en-US" dirty="0"/>
              <a:t>Materialize asynchronous BCD into </a:t>
            </a:r>
            <a:r>
              <a:rPr lang="en-US" dirty="0" err="1"/>
              <a:t>hw</a:t>
            </a:r>
            <a:endParaRPr lang="en-US" dirty="0"/>
          </a:p>
        </p:txBody>
      </p:sp>
      <p:sp>
        <p:nvSpPr>
          <p:cNvPr id="6" name="灯片编号占位符 5">
            <a:extLst>
              <a:ext uri="{FF2B5EF4-FFF2-40B4-BE49-F238E27FC236}">
                <a16:creationId xmlns:a16="http://schemas.microsoft.com/office/drawing/2014/main" id="{F6E0978C-9EF8-41FA-BF52-B4E785B488CA}"/>
              </a:ext>
            </a:extLst>
          </p:cNvPr>
          <p:cNvSpPr>
            <a:spLocks noGrp="1"/>
          </p:cNvSpPr>
          <p:nvPr>
            <p:ph type="sldNum" sz="quarter" idx="12"/>
          </p:nvPr>
        </p:nvSpPr>
        <p:spPr/>
        <p:txBody>
          <a:bodyPr/>
          <a:lstStyle/>
          <a:p>
            <a:fld id="{FFCE77C0-C5FA-4ACA-9362-CF6780A99EC0}" type="slidenum">
              <a:rPr lang="en-US" smtClean="0"/>
              <a:t>26</a:t>
            </a:fld>
            <a:endParaRPr lang="en-US"/>
          </a:p>
        </p:txBody>
      </p:sp>
      <p:sp>
        <p:nvSpPr>
          <p:cNvPr id="12" name="矩形: 圆角 11">
            <a:extLst>
              <a:ext uri="{FF2B5EF4-FFF2-40B4-BE49-F238E27FC236}">
                <a16:creationId xmlns:a16="http://schemas.microsoft.com/office/drawing/2014/main" id="{2F2A7B81-7B1C-4251-8CAB-579CC30BAEE8}"/>
              </a:ext>
            </a:extLst>
          </p:cNvPr>
          <p:cNvSpPr/>
          <p:nvPr/>
        </p:nvSpPr>
        <p:spPr>
          <a:xfrm>
            <a:off x="838200" y="1946312"/>
            <a:ext cx="1362075" cy="62864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Partition Graph</a:t>
            </a:r>
          </a:p>
        </p:txBody>
      </p:sp>
      <p:sp>
        <p:nvSpPr>
          <p:cNvPr id="13" name="矩形: 圆角 12">
            <a:extLst>
              <a:ext uri="{FF2B5EF4-FFF2-40B4-BE49-F238E27FC236}">
                <a16:creationId xmlns:a16="http://schemas.microsoft.com/office/drawing/2014/main" id="{FA5B66C6-3D86-4110-B67D-0749E78C3FE4}"/>
              </a:ext>
            </a:extLst>
          </p:cNvPr>
          <p:cNvSpPr/>
          <p:nvPr/>
        </p:nvSpPr>
        <p:spPr>
          <a:xfrm>
            <a:off x="3038476" y="1946311"/>
            <a:ext cx="1362074" cy="62864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Choose Block</a:t>
            </a:r>
          </a:p>
        </p:txBody>
      </p:sp>
      <p:sp>
        <p:nvSpPr>
          <p:cNvPr id="14" name="矩形: 圆角 13">
            <a:extLst>
              <a:ext uri="{FF2B5EF4-FFF2-40B4-BE49-F238E27FC236}">
                <a16:creationId xmlns:a16="http://schemas.microsoft.com/office/drawing/2014/main" id="{DB8B75C0-E0F8-4ACD-9BFC-491CF0431AD9}"/>
              </a:ext>
            </a:extLst>
          </p:cNvPr>
          <p:cNvSpPr/>
          <p:nvPr/>
        </p:nvSpPr>
        <p:spPr>
          <a:xfrm>
            <a:off x="1403351" y="4688901"/>
            <a:ext cx="1362074" cy="628649"/>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Gather</a:t>
            </a:r>
          </a:p>
        </p:txBody>
      </p:sp>
      <p:cxnSp>
        <p:nvCxnSpPr>
          <p:cNvPr id="15" name="直接箭头连接符 14">
            <a:extLst>
              <a:ext uri="{FF2B5EF4-FFF2-40B4-BE49-F238E27FC236}">
                <a16:creationId xmlns:a16="http://schemas.microsoft.com/office/drawing/2014/main" id="{D184F33E-F65D-4E1E-BD63-517DB0BAB322}"/>
              </a:ext>
            </a:extLst>
          </p:cNvPr>
          <p:cNvCxnSpPr>
            <a:stCxn id="12" idx="3"/>
            <a:endCxn id="13" idx="1"/>
          </p:cNvCxnSpPr>
          <p:nvPr/>
        </p:nvCxnSpPr>
        <p:spPr>
          <a:xfrm flipV="1">
            <a:off x="2200275" y="2260636"/>
            <a:ext cx="838201"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F8DFE2AC-E5BF-4F1E-9EDC-1974FB56755E}"/>
              </a:ext>
            </a:extLst>
          </p:cNvPr>
          <p:cNvCxnSpPr>
            <a:cxnSpLocks/>
            <a:endCxn id="14" idx="1"/>
          </p:cNvCxnSpPr>
          <p:nvPr/>
        </p:nvCxnSpPr>
        <p:spPr>
          <a:xfrm>
            <a:off x="977900" y="5003225"/>
            <a:ext cx="425451"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nvGrpSpPr>
          <p:cNvPr id="17" name="组合 16">
            <a:extLst>
              <a:ext uri="{FF2B5EF4-FFF2-40B4-BE49-F238E27FC236}">
                <a16:creationId xmlns:a16="http://schemas.microsoft.com/office/drawing/2014/main" id="{A37B7F17-4D88-4A54-AA4E-BC7FB9D7664A}"/>
              </a:ext>
            </a:extLst>
          </p:cNvPr>
          <p:cNvGrpSpPr/>
          <p:nvPr/>
        </p:nvGrpSpPr>
        <p:grpSpPr>
          <a:xfrm>
            <a:off x="2533649" y="1763754"/>
            <a:ext cx="4965701" cy="525460"/>
            <a:chOff x="4133852" y="4694241"/>
            <a:chExt cx="4552952" cy="525460"/>
          </a:xfrm>
        </p:grpSpPr>
        <p:cxnSp>
          <p:nvCxnSpPr>
            <p:cNvPr id="18" name="直接连接符 17">
              <a:extLst>
                <a:ext uri="{FF2B5EF4-FFF2-40B4-BE49-F238E27FC236}">
                  <a16:creationId xmlns:a16="http://schemas.microsoft.com/office/drawing/2014/main" id="{DD8136D2-22CF-4B4E-B3A6-69BBCF989334}"/>
                </a:ext>
              </a:extLst>
            </p:cNvPr>
            <p:cNvCxnSpPr>
              <a:cxnSpLocks/>
            </p:cNvCxnSpPr>
            <p:nvPr/>
          </p:nvCxnSpPr>
          <p:spPr>
            <a:xfrm>
              <a:off x="8465548" y="5191123"/>
              <a:ext cx="221256"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F210FE9B-3684-4F7B-8D7F-F7CB979E4C2A}"/>
                </a:ext>
              </a:extLst>
            </p:cNvPr>
            <p:cNvCxnSpPr>
              <a:cxnSpLocks/>
            </p:cNvCxnSpPr>
            <p:nvPr/>
          </p:nvCxnSpPr>
          <p:spPr>
            <a:xfrm flipV="1">
              <a:off x="8672978" y="4694241"/>
              <a:ext cx="0" cy="525460"/>
            </a:xfrm>
            <a:prstGeom prst="line">
              <a:avLst/>
            </a:prstGeom>
            <a:ln w="57150"/>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D90A8206-7400-42CE-A7D6-5638B93FA19E}"/>
                </a:ext>
              </a:extLst>
            </p:cNvPr>
            <p:cNvCxnSpPr>
              <a:cxnSpLocks/>
            </p:cNvCxnSpPr>
            <p:nvPr/>
          </p:nvCxnSpPr>
          <p:spPr>
            <a:xfrm>
              <a:off x="4133852" y="4694241"/>
              <a:ext cx="4552952" cy="1"/>
            </a:xfrm>
            <a:prstGeom prst="line">
              <a:avLst/>
            </a:prstGeom>
            <a:ln w="57150"/>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023D0846-2C72-4A33-A476-8C1E53FD675B}"/>
                </a:ext>
              </a:extLst>
            </p:cNvPr>
            <p:cNvCxnSpPr>
              <a:cxnSpLocks/>
            </p:cNvCxnSpPr>
            <p:nvPr/>
          </p:nvCxnSpPr>
          <p:spPr>
            <a:xfrm flipV="1">
              <a:off x="4146033" y="4694241"/>
              <a:ext cx="0" cy="522288"/>
            </a:xfrm>
            <a:prstGeom prst="line">
              <a:avLst/>
            </a:prstGeom>
            <a:ln w="57150"/>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EB51190B-36DC-4E26-9FC1-6CDC66023AED}"/>
                </a:ext>
              </a:extLst>
            </p:cNvPr>
            <p:cNvCxnSpPr>
              <a:cxnSpLocks/>
            </p:cNvCxnSpPr>
            <p:nvPr/>
          </p:nvCxnSpPr>
          <p:spPr>
            <a:xfrm flipH="1">
              <a:off x="6229351" y="4694241"/>
              <a:ext cx="247649"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sp>
        <p:nvSpPr>
          <p:cNvPr id="11" name="文本框 10">
            <a:extLst>
              <a:ext uri="{FF2B5EF4-FFF2-40B4-BE49-F238E27FC236}">
                <a16:creationId xmlns:a16="http://schemas.microsoft.com/office/drawing/2014/main" id="{4DD80C25-854E-4E62-B84C-1A0B98E331E6}"/>
              </a:ext>
            </a:extLst>
          </p:cNvPr>
          <p:cNvSpPr txBox="1"/>
          <p:nvPr/>
        </p:nvSpPr>
        <p:spPr>
          <a:xfrm>
            <a:off x="3553117" y="1321139"/>
            <a:ext cx="2514406" cy="461665"/>
          </a:xfrm>
          <a:prstGeom prst="rect">
            <a:avLst/>
          </a:prstGeom>
          <a:noFill/>
        </p:spPr>
        <p:txBody>
          <a:bodyPr wrap="none" rtlCol="0">
            <a:spAutoFit/>
          </a:bodyPr>
          <a:lstStyle/>
          <a:p>
            <a:r>
              <a:rPr lang="en-US" sz="2400" b="1" dirty="0"/>
              <a:t>Until Convergence</a:t>
            </a:r>
          </a:p>
        </p:txBody>
      </p:sp>
      <p:sp>
        <p:nvSpPr>
          <p:cNvPr id="23" name="矩形: 圆角 22">
            <a:extLst>
              <a:ext uri="{FF2B5EF4-FFF2-40B4-BE49-F238E27FC236}">
                <a16:creationId xmlns:a16="http://schemas.microsoft.com/office/drawing/2014/main" id="{C2ABE0B4-4586-4AA5-9607-EA31DD8A0886}"/>
              </a:ext>
            </a:extLst>
          </p:cNvPr>
          <p:cNvSpPr/>
          <p:nvPr/>
        </p:nvSpPr>
        <p:spPr>
          <a:xfrm>
            <a:off x="3560763" y="4688900"/>
            <a:ext cx="1362074" cy="628649"/>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Apply</a:t>
            </a:r>
          </a:p>
        </p:txBody>
      </p:sp>
      <p:cxnSp>
        <p:nvCxnSpPr>
          <p:cNvPr id="26" name="直接箭头连接符 25">
            <a:extLst>
              <a:ext uri="{FF2B5EF4-FFF2-40B4-BE49-F238E27FC236}">
                <a16:creationId xmlns:a16="http://schemas.microsoft.com/office/drawing/2014/main" id="{20C1870D-3633-448A-A291-3849F966B027}"/>
              </a:ext>
            </a:extLst>
          </p:cNvPr>
          <p:cNvCxnSpPr>
            <a:cxnSpLocks/>
            <a:stCxn id="14" idx="3"/>
            <a:endCxn id="23" idx="1"/>
          </p:cNvCxnSpPr>
          <p:nvPr/>
        </p:nvCxnSpPr>
        <p:spPr>
          <a:xfrm flipV="1">
            <a:off x="2765425" y="5003225"/>
            <a:ext cx="795338"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65F5F54A-F734-486B-BF3A-55023F24F95E}"/>
              </a:ext>
            </a:extLst>
          </p:cNvPr>
          <p:cNvCxnSpPr>
            <a:cxnSpLocks/>
          </p:cNvCxnSpPr>
          <p:nvPr/>
        </p:nvCxnSpPr>
        <p:spPr>
          <a:xfrm>
            <a:off x="5435872" y="2260635"/>
            <a:ext cx="460104"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F3C842BE-6931-4B84-9351-7222A6B5374B}"/>
              </a:ext>
            </a:extLst>
          </p:cNvPr>
          <p:cNvCxnSpPr>
            <a:cxnSpLocks/>
          </p:cNvCxnSpPr>
          <p:nvPr/>
        </p:nvCxnSpPr>
        <p:spPr>
          <a:xfrm flipV="1">
            <a:off x="1003884" y="3047391"/>
            <a:ext cx="0" cy="1985168"/>
          </a:xfrm>
          <a:prstGeom prst="line">
            <a:avLst/>
          </a:prstGeom>
          <a:ln w="57150"/>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ACE0AC35-7C7D-4747-B38A-613686C7D537}"/>
              </a:ext>
            </a:extLst>
          </p:cNvPr>
          <p:cNvCxnSpPr>
            <a:cxnSpLocks/>
          </p:cNvCxnSpPr>
          <p:nvPr/>
        </p:nvCxnSpPr>
        <p:spPr>
          <a:xfrm flipH="1">
            <a:off x="977901" y="3047390"/>
            <a:ext cx="3759199"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29" name="直接连接符 28">
            <a:extLst>
              <a:ext uri="{FF2B5EF4-FFF2-40B4-BE49-F238E27FC236}">
                <a16:creationId xmlns:a16="http://schemas.microsoft.com/office/drawing/2014/main" id="{10B257B6-2F5B-49A7-A050-7F163E05037E}"/>
              </a:ext>
            </a:extLst>
          </p:cNvPr>
          <p:cNvCxnSpPr>
            <a:cxnSpLocks/>
          </p:cNvCxnSpPr>
          <p:nvPr/>
        </p:nvCxnSpPr>
        <p:spPr>
          <a:xfrm flipV="1">
            <a:off x="4713287" y="2238376"/>
            <a:ext cx="0" cy="842962"/>
          </a:xfrm>
          <a:prstGeom prst="line">
            <a:avLst/>
          </a:prstGeom>
          <a:ln w="57150"/>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8F48243A-009A-4033-8EE5-62894D5DE940}"/>
              </a:ext>
            </a:extLst>
          </p:cNvPr>
          <p:cNvCxnSpPr>
            <a:cxnSpLocks/>
            <a:endCxn id="13" idx="3"/>
          </p:cNvCxnSpPr>
          <p:nvPr/>
        </p:nvCxnSpPr>
        <p:spPr>
          <a:xfrm flipH="1">
            <a:off x="4400550" y="2260636"/>
            <a:ext cx="33655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36" name="直接连接符 35">
            <a:extLst>
              <a:ext uri="{FF2B5EF4-FFF2-40B4-BE49-F238E27FC236}">
                <a16:creationId xmlns:a16="http://schemas.microsoft.com/office/drawing/2014/main" id="{1E9EEEC0-FED7-4D62-BB03-28BE56530BD9}"/>
              </a:ext>
            </a:extLst>
          </p:cNvPr>
          <p:cNvCxnSpPr>
            <a:cxnSpLocks/>
          </p:cNvCxnSpPr>
          <p:nvPr/>
        </p:nvCxnSpPr>
        <p:spPr>
          <a:xfrm flipV="1">
            <a:off x="5440634" y="2232027"/>
            <a:ext cx="0" cy="2800532"/>
          </a:xfrm>
          <a:prstGeom prst="line">
            <a:avLst/>
          </a:prstGeom>
          <a:ln w="57150"/>
        </p:spPr>
        <p:style>
          <a:lnRef idx="1">
            <a:schemeClr val="dk1"/>
          </a:lnRef>
          <a:fillRef idx="0">
            <a:schemeClr val="dk1"/>
          </a:fillRef>
          <a:effectRef idx="0">
            <a:schemeClr val="dk1"/>
          </a:effectRef>
          <a:fontRef idx="minor">
            <a:schemeClr val="tx1"/>
          </a:fontRef>
        </p:style>
      </p:cxnSp>
      <p:cxnSp>
        <p:nvCxnSpPr>
          <p:cNvPr id="38" name="直接连接符 37">
            <a:extLst>
              <a:ext uri="{FF2B5EF4-FFF2-40B4-BE49-F238E27FC236}">
                <a16:creationId xmlns:a16="http://schemas.microsoft.com/office/drawing/2014/main" id="{9AF58DD8-755F-4722-847E-208B1EE56537}"/>
              </a:ext>
            </a:extLst>
          </p:cNvPr>
          <p:cNvCxnSpPr>
            <a:cxnSpLocks/>
          </p:cNvCxnSpPr>
          <p:nvPr/>
        </p:nvCxnSpPr>
        <p:spPr>
          <a:xfrm flipH="1">
            <a:off x="4922837" y="5003224"/>
            <a:ext cx="541609" cy="0"/>
          </a:xfrm>
          <a:prstGeom prst="line">
            <a:avLst/>
          </a:prstGeom>
          <a:ln w="57150"/>
        </p:spPr>
        <p:style>
          <a:lnRef idx="1">
            <a:schemeClr val="dk1"/>
          </a:lnRef>
          <a:fillRef idx="0">
            <a:schemeClr val="dk1"/>
          </a:fillRef>
          <a:effectRef idx="0">
            <a:schemeClr val="dk1"/>
          </a:effectRef>
          <a:fontRef idx="minor">
            <a:schemeClr val="tx1"/>
          </a:fontRef>
        </p:style>
      </p:cxnSp>
      <p:sp>
        <p:nvSpPr>
          <p:cNvPr id="43" name="文本框 42">
            <a:extLst>
              <a:ext uri="{FF2B5EF4-FFF2-40B4-BE49-F238E27FC236}">
                <a16:creationId xmlns:a16="http://schemas.microsoft.com/office/drawing/2014/main" id="{19432C7B-1C71-4CDC-B7BF-223A89DA1119}"/>
              </a:ext>
            </a:extLst>
          </p:cNvPr>
          <p:cNvSpPr txBox="1"/>
          <p:nvPr/>
        </p:nvSpPr>
        <p:spPr>
          <a:xfrm>
            <a:off x="7990891" y="1725237"/>
            <a:ext cx="1063112" cy="707886"/>
          </a:xfrm>
          <a:prstGeom prst="rect">
            <a:avLst/>
          </a:prstGeom>
          <a:noFill/>
        </p:spPr>
        <p:txBody>
          <a:bodyPr wrap="none" rtlCol="0">
            <a:spAutoFit/>
          </a:bodyPr>
          <a:lstStyle/>
          <a:p>
            <a:r>
              <a:rPr lang="en-US" sz="4000" b="1" dirty="0"/>
              <a:t>CPU</a:t>
            </a:r>
          </a:p>
        </p:txBody>
      </p:sp>
      <p:sp>
        <p:nvSpPr>
          <p:cNvPr id="44" name="文本框 43">
            <a:extLst>
              <a:ext uri="{FF2B5EF4-FFF2-40B4-BE49-F238E27FC236}">
                <a16:creationId xmlns:a16="http://schemas.microsoft.com/office/drawing/2014/main" id="{99D89E92-B883-4850-8EC8-BF2D5E34C90C}"/>
              </a:ext>
            </a:extLst>
          </p:cNvPr>
          <p:cNvSpPr txBox="1"/>
          <p:nvPr/>
        </p:nvSpPr>
        <p:spPr>
          <a:xfrm>
            <a:off x="5815867" y="4854014"/>
            <a:ext cx="2619435" cy="707886"/>
          </a:xfrm>
          <a:prstGeom prst="rect">
            <a:avLst/>
          </a:prstGeom>
          <a:noFill/>
        </p:spPr>
        <p:txBody>
          <a:bodyPr wrap="none" rtlCol="0">
            <a:spAutoFit/>
          </a:bodyPr>
          <a:lstStyle/>
          <a:p>
            <a:r>
              <a:rPr lang="en-US" sz="4000" b="1" dirty="0"/>
              <a:t>Accelerator</a:t>
            </a:r>
          </a:p>
        </p:txBody>
      </p:sp>
      <p:sp>
        <p:nvSpPr>
          <p:cNvPr id="45" name="文本框 44">
            <a:extLst>
              <a:ext uri="{FF2B5EF4-FFF2-40B4-BE49-F238E27FC236}">
                <a16:creationId xmlns:a16="http://schemas.microsoft.com/office/drawing/2014/main" id="{00157382-E27C-4D30-AE7D-F11DFE1B2D86}"/>
              </a:ext>
            </a:extLst>
          </p:cNvPr>
          <p:cNvSpPr txBox="1"/>
          <p:nvPr/>
        </p:nvSpPr>
        <p:spPr>
          <a:xfrm>
            <a:off x="2809471" y="5207957"/>
            <a:ext cx="707245" cy="707886"/>
          </a:xfrm>
          <a:prstGeom prst="rect">
            <a:avLst/>
          </a:prstGeom>
          <a:noFill/>
        </p:spPr>
        <p:txBody>
          <a:bodyPr wrap="none" rtlCol="0">
            <a:spAutoFit/>
          </a:bodyPr>
          <a:lstStyle/>
          <a:p>
            <a:r>
              <a:rPr lang="en-US" sz="4000" b="1" dirty="0"/>
              <a:t>PE</a:t>
            </a:r>
          </a:p>
        </p:txBody>
      </p:sp>
      <p:sp>
        <p:nvSpPr>
          <p:cNvPr id="35" name="矩形: 圆角 34">
            <a:extLst>
              <a:ext uri="{FF2B5EF4-FFF2-40B4-BE49-F238E27FC236}">
                <a16:creationId xmlns:a16="http://schemas.microsoft.com/office/drawing/2014/main" id="{7AF35039-5531-4CFB-8F2F-0779E09A8CF2}"/>
              </a:ext>
            </a:extLst>
          </p:cNvPr>
          <p:cNvSpPr/>
          <p:nvPr/>
        </p:nvSpPr>
        <p:spPr>
          <a:xfrm>
            <a:off x="5896670" y="1944759"/>
            <a:ext cx="1362074" cy="628649"/>
          </a:xfrm>
          <a:prstGeom prst="roundRect">
            <a:avLst/>
          </a:prstGeom>
          <a:solidFill>
            <a:srgbClr val="C39A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37" name="文本框 36">
            <a:extLst>
              <a:ext uri="{FF2B5EF4-FFF2-40B4-BE49-F238E27FC236}">
                <a16:creationId xmlns:a16="http://schemas.microsoft.com/office/drawing/2014/main" id="{E4E7C701-2B3C-4195-802E-90317D678DB1}"/>
              </a:ext>
            </a:extLst>
          </p:cNvPr>
          <p:cNvSpPr txBox="1"/>
          <p:nvPr/>
        </p:nvSpPr>
        <p:spPr>
          <a:xfrm>
            <a:off x="5977371" y="2029802"/>
            <a:ext cx="1183797" cy="461665"/>
          </a:xfrm>
          <a:prstGeom prst="rect">
            <a:avLst/>
          </a:prstGeom>
          <a:noFill/>
        </p:spPr>
        <p:txBody>
          <a:bodyPr wrap="square" rtlCol="0">
            <a:spAutoFit/>
          </a:bodyPr>
          <a:lstStyle/>
          <a:p>
            <a:pPr algn="ctr"/>
            <a:r>
              <a:rPr lang="en-US" sz="2400" b="1" dirty="0"/>
              <a:t>Scatter</a:t>
            </a:r>
          </a:p>
        </p:txBody>
      </p:sp>
    </p:spTree>
    <p:extLst>
      <p:ext uri="{BB962C8B-B14F-4D97-AF65-F5344CB8AC3E}">
        <p14:creationId xmlns:p14="http://schemas.microsoft.com/office/powerpoint/2010/main" val="1270089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BE8BF2-F706-4091-982E-BF7AFA83B844}"/>
              </a:ext>
            </a:extLst>
          </p:cNvPr>
          <p:cNvSpPr>
            <a:spLocks noGrp="1"/>
          </p:cNvSpPr>
          <p:nvPr>
            <p:ph type="title"/>
          </p:nvPr>
        </p:nvSpPr>
        <p:spPr>
          <a:xfrm>
            <a:off x="838200" y="204277"/>
            <a:ext cx="10515600" cy="706436"/>
          </a:xfrm>
        </p:spPr>
        <p:txBody>
          <a:bodyPr>
            <a:normAutofit fontScale="90000"/>
          </a:bodyPr>
          <a:lstStyle/>
          <a:p>
            <a:r>
              <a:rPr lang="en-US" dirty="0"/>
              <a:t>Hybrid execution scales the same </a:t>
            </a:r>
            <a:br>
              <a:rPr lang="en-US" dirty="0"/>
            </a:br>
            <a:r>
              <a:rPr lang="en-US" dirty="0"/>
              <a:t>computation kernel to heterogeneous resources</a:t>
            </a:r>
          </a:p>
        </p:txBody>
      </p:sp>
      <p:sp>
        <p:nvSpPr>
          <p:cNvPr id="6" name="灯片编号占位符 5">
            <a:extLst>
              <a:ext uri="{FF2B5EF4-FFF2-40B4-BE49-F238E27FC236}">
                <a16:creationId xmlns:a16="http://schemas.microsoft.com/office/drawing/2014/main" id="{ECA4992B-9CA8-48E1-85D0-BFA128D8A893}"/>
              </a:ext>
            </a:extLst>
          </p:cNvPr>
          <p:cNvSpPr>
            <a:spLocks noGrp="1"/>
          </p:cNvSpPr>
          <p:nvPr>
            <p:ph type="sldNum" sz="quarter" idx="12"/>
          </p:nvPr>
        </p:nvSpPr>
        <p:spPr/>
        <p:txBody>
          <a:bodyPr/>
          <a:lstStyle/>
          <a:p>
            <a:fld id="{FFCE77C0-C5FA-4ACA-9362-CF6780A99EC0}" type="slidenum">
              <a:rPr lang="en-US" smtClean="0"/>
              <a:t>27</a:t>
            </a:fld>
            <a:endParaRPr lang="en-US"/>
          </a:p>
        </p:txBody>
      </p:sp>
      <p:sp>
        <p:nvSpPr>
          <p:cNvPr id="45" name="矩形: 圆角 44">
            <a:extLst>
              <a:ext uri="{FF2B5EF4-FFF2-40B4-BE49-F238E27FC236}">
                <a16:creationId xmlns:a16="http://schemas.microsoft.com/office/drawing/2014/main" id="{A500C529-8E34-4E77-A4F4-7C28EDB4B2CB}"/>
              </a:ext>
            </a:extLst>
          </p:cNvPr>
          <p:cNvSpPr/>
          <p:nvPr/>
        </p:nvSpPr>
        <p:spPr>
          <a:xfrm>
            <a:off x="1202906" y="3180512"/>
            <a:ext cx="3886307" cy="119250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矩形: 圆角 45">
            <a:extLst>
              <a:ext uri="{FF2B5EF4-FFF2-40B4-BE49-F238E27FC236}">
                <a16:creationId xmlns:a16="http://schemas.microsoft.com/office/drawing/2014/main" id="{D2960D86-1F19-4DE9-9936-89CB9484B06C}"/>
              </a:ext>
            </a:extLst>
          </p:cNvPr>
          <p:cNvSpPr/>
          <p:nvPr/>
        </p:nvSpPr>
        <p:spPr>
          <a:xfrm>
            <a:off x="891058" y="1470943"/>
            <a:ext cx="6840947" cy="134305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矩形: 圆角 46">
            <a:extLst>
              <a:ext uri="{FF2B5EF4-FFF2-40B4-BE49-F238E27FC236}">
                <a16:creationId xmlns:a16="http://schemas.microsoft.com/office/drawing/2014/main" id="{8F3F9902-0F3A-4A5C-9489-EB072828E33D}"/>
              </a:ext>
            </a:extLst>
          </p:cNvPr>
          <p:cNvSpPr/>
          <p:nvPr/>
        </p:nvSpPr>
        <p:spPr>
          <a:xfrm>
            <a:off x="1511300" y="4841230"/>
            <a:ext cx="3882713" cy="134305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矩形: 圆角 47">
            <a:extLst>
              <a:ext uri="{FF2B5EF4-FFF2-40B4-BE49-F238E27FC236}">
                <a16:creationId xmlns:a16="http://schemas.microsoft.com/office/drawing/2014/main" id="{AE066000-93B5-43AB-99B6-AD32450A8735}"/>
              </a:ext>
            </a:extLst>
          </p:cNvPr>
          <p:cNvSpPr/>
          <p:nvPr/>
        </p:nvSpPr>
        <p:spPr>
          <a:xfrm>
            <a:off x="1358900" y="4688830"/>
            <a:ext cx="3882713" cy="134305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矩形: 圆角 48">
            <a:extLst>
              <a:ext uri="{FF2B5EF4-FFF2-40B4-BE49-F238E27FC236}">
                <a16:creationId xmlns:a16="http://schemas.microsoft.com/office/drawing/2014/main" id="{1694720B-1B38-4579-91C2-BD94470474E9}"/>
              </a:ext>
            </a:extLst>
          </p:cNvPr>
          <p:cNvSpPr/>
          <p:nvPr/>
        </p:nvSpPr>
        <p:spPr>
          <a:xfrm>
            <a:off x="760692" y="1340577"/>
            <a:ext cx="6840947" cy="134305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矩形: 圆角 49">
            <a:extLst>
              <a:ext uri="{FF2B5EF4-FFF2-40B4-BE49-F238E27FC236}">
                <a16:creationId xmlns:a16="http://schemas.microsoft.com/office/drawing/2014/main" id="{894C3AC4-66EA-4B64-B929-CF4D5D867098}"/>
              </a:ext>
            </a:extLst>
          </p:cNvPr>
          <p:cNvSpPr/>
          <p:nvPr/>
        </p:nvSpPr>
        <p:spPr>
          <a:xfrm>
            <a:off x="1206500" y="4536430"/>
            <a:ext cx="3882713" cy="134305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矩形: 圆角 50">
            <a:extLst>
              <a:ext uri="{FF2B5EF4-FFF2-40B4-BE49-F238E27FC236}">
                <a16:creationId xmlns:a16="http://schemas.microsoft.com/office/drawing/2014/main" id="{BE7B1627-EA37-4653-AE70-E2059BC8F7F7}"/>
              </a:ext>
            </a:extLst>
          </p:cNvPr>
          <p:cNvSpPr/>
          <p:nvPr/>
        </p:nvSpPr>
        <p:spPr>
          <a:xfrm>
            <a:off x="838200" y="1946312"/>
            <a:ext cx="1362075" cy="62864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Partition Graph</a:t>
            </a:r>
          </a:p>
        </p:txBody>
      </p:sp>
      <p:sp>
        <p:nvSpPr>
          <p:cNvPr id="52" name="矩形: 圆角 51">
            <a:extLst>
              <a:ext uri="{FF2B5EF4-FFF2-40B4-BE49-F238E27FC236}">
                <a16:creationId xmlns:a16="http://schemas.microsoft.com/office/drawing/2014/main" id="{BE30253F-84E9-4565-BA31-3E6133375A9A}"/>
              </a:ext>
            </a:extLst>
          </p:cNvPr>
          <p:cNvSpPr/>
          <p:nvPr/>
        </p:nvSpPr>
        <p:spPr>
          <a:xfrm>
            <a:off x="3038476" y="1946311"/>
            <a:ext cx="1362074" cy="62864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Choose Block</a:t>
            </a:r>
          </a:p>
        </p:txBody>
      </p:sp>
      <p:sp>
        <p:nvSpPr>
          <p:cNvPr id="53" name="矩形: 圆角 52">
            <a:extLst>
              <a:ext uri="{FF2B5EF4-FFF2-40B4-BE49-F238E27FC236}">
                <a16:creationId xmlns:a16="http://schemas.microsoft.com/office/drawing/2014/main" id="{FC7E7E24-CFA6-4521-B78E-640AF7812739}"/>
              </a:ext>
            </a:extLst>
          </p:cNvPr>
          <p:cNvSpPr/>
          <p:nvPr/>
        </p:nvSpPr>
        <p:spPr>
          <a:xfrm>
            <a:off x="1403351" y="4688901"/>
            <a:ext cx="1362074" cy="628649"/>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Gather</a:t>
            </a:r>
          </a:p>
        </p:txBody>
      </p:sp>
      <p:cxnSp>
        <p:nvCxnSpPr>
          <p:cNvPr id="54" name="直接箭头连接符 53">
            <a:extLst>
              <a:ext uri="{FF2B5EF4-FFF2-40B4-BE49-F238E27FC236}">
                <a16:creationId xmlns:a16="http://schemas.microsoft.com/office/drawing/2014/main" id="{F90D4822-6CA0-433E-878D-EBABE2F33A50}"/>
              </a:ext>
            </a:extLst>
          </p:cNvPr>
          <p:cNvCxnSpPr>
            <a:stCxn id="51" idx="3"/>
            <a:endCxn id="52" idx="1"/>
          </p:cNvCxnSpPr>
          <p:nvPr/>
        </p:nvCxnSpPr>
        <p:spPr>
          <a:xfrm flipV="1">
            <a:off x="2200275" y="2260636"/>
            <a:ext cx="838201"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a:extLst>
              <a:ext uri="{FF2B5EF4-FFF2-40B4-BE49-F238E27FC236}">
                <a16:creationId xmlns:a16="http://schemas.microsoft.com/office/drawing/2014/main" id="{BC9FF25C-E31A-4B30-BA79-3FDC917F18EA}"/>
              </a:ext>
            </a:extLst>
          </p:cNvPr>
          <p:cNvCxnSpPr>
            <a:cxnSpLocks/>
            <a:endCxn id="53" idx="1"/>
          </p:cNvCxnSpPr>
          <p:nvPr/>
        </p:nvCxnSpPr>
        <p:spPr>
          <a:xfrm>
            <a:off x="977900" y="5003225"/>
            <a:ext cx="425451"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nvGrpSpPr>
          <p:cNvPr id="56" name="组合 55">
            <a:extLst>
              <a:ext uri="{FF2B5EF4-FFF2-40B4-BE49-F238E27FC236}">
                <a16:creationId xmlns:a16="http://schemas.microsoft.com/office/drawing/2014/main" id="{4B23E20E-DDAC-4571-BF63-29D69838FE4D}"/>
              </a:ext>
            </a:extLst>
          </p:cNvPr>
          <p:cNvGrpSpPr/>
          <p:nvPr/>
        </p:nvGrpSpPr>
        <p:grpSpPr>
          <a:xfrm>
            <a:off x="2533649" y="1763754"/>
            <a:ext cx="4965701" cy="525460"/>
            <a:chOff x="4133852" y="4694241"/>
            <a:chExt cx="4552952" cy="525460"/>
          </a:xfrm>
        </p:grpSpPr>
        <p:cxnSp>
          <p:nvCxnSpPr>
            <p:cNvPr id="57" name="直接连接符 56">
              <a:extLst>
                <a:ext uri="{FF2B5EF4-FFF2-40B4-BE49-F238E27FC236}">
                  <a16:creationId xmlns:a16="http://schemas.microsoft.com/office/drawing/2014/main" id="{F3D00541-AC45-46E3-93DB-3223D4F29BAE}"/>
                </a:ext>
              </a:extLst>
            </p:cNvPr>
            <p:cNvCxnSpPr>
              <a:cxnSpLocks/>
            </p:cNvCxnSpPr>
            <p:nvPr/>
          </p:nvCxnSpPr>
          <p:spPr>
            <a:xfrm>
              <a:off x="8465548" y="5191123"/>
              <a:ext cx="221256"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58" name="直接连接符 57">
              <a:extLst>
                <a:ext uri="{FF2B5EF4-FFF2-40B4-BE49-F238E27FC236}">
                  <a16:creationId xmlns:a16="http://schemas.microsoft.com/office/drawing/2014/main" id="{30ADA3B5-C378-4E82-B521-2A700705F84F}"/>
                </a:ext>
              </a:extLst>
            </p:cNvPr>
            <p:cNvCxnSpPr>
              <a:cxnSpLocks/>
            </p:cNvCxnSpPr>
            <p:nvPr/>
          </p:nvCxnSpPr>
          <p:spPr>
            <a:xfrm flipV="1">
              <a:off x="8672978" y="4694241"/>
              <a:ext cx="0" cy="525460"/>
            </a:xfrm>
            <a:prstGeom prst="line">
              <a:avLst/>
            </a:prstGeom>
            <a:ln w="57150"/>
          </p:spPr>
          <p:style>
            <a:lnRef idx="1">
              <a:schemeClr val="dk1"/>
            </a:lnRef>
            <a:fillRef idx="0">
              <a:schemeClr val="dk1"/>
            </a:fillRef>
            <a:effectRef idx="0">
              <a:schemeClr val="dk1"/>
            </a:effectRef>
            <a:fontRef idx="minor">
              <a:schemeClr val="tx1"/>
            </a:fontRef>
          </p:style>
        </p:cxnSp>
        <p:cxnSp>
          <p:nvCxnSpPr>
            <p:cNvPr id="59" name="直接连接符 58">
              <a:extLst>
                <a:ext uri="{FF2B5EF4-FFF2-40B4-BE49-F238E27FC236}">
                  <a16:creationId xmlns:a16="http://schemas.microsoft.com/office/drawing/2014/main" id="{840A37B0-5631-44F5-9ADD-D21896A1696C}"/>
                </a:ext>
              </a:extLst>
            </p:cNvPr>
            <p:cNvCxnSpPr>
              <a:cxnSpLocks/>
            </p:cNvCxnSpPr>
            <p:nvPr/>
          </p:nvCxnSpPr>
          <p:spPr>
            <a:xfrm>
              <a:off x="4133852" y="4694241"/>
              <a:ext cx="4552952" cy="1"/>
            </a:xfrm>
            <a:prstGeom prst="line">
              <a:avLst/>
            </a:prstGeom>
            <a:ln w="57150"/>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FC9A731D-8C10-4946-83BB-72AC1E7CD2BB}"/>
                </a:ext>
              </a:extLst>
            </p:cNvPr>
            <p:cNvCxnSpPr>
              <a:cxnSpLocks/>
            </p:cNvCxnSpPr>
            <p:nvPr/>
          </p:nvCxnSpPr>
          <p:spPr>
            <a:xfrm flipV="1">
              <a:off x="4146033" y="4694241"/>
              <a:ext cx="0" cy="522288"/>
            </a:xfrm>
            <a:prstGeom prst="line">
              <a:avLst/>
            </a:prstGeom>
            <a:ln w="57150"/>
          </p:spPr>
          <p:style>
            <a:lnRef idx="1">
              <a:schemeClr val="dk1"/>
            </a:lnRef>
            <a:fillRef idx="0">
              <a:schemeClr val="dk1"/>
            </a:fillRef>
            <a:effectRef idx="0">
              <a:schemeClr val="dk1"/>
            </a:effectRef>
            <a:fontRef idx="minor">
              <a:schemeClr val="tx1"/>
            </a:fontRef>
          </p:style>
        </p:cxnSp>
        <p:cxnSp>
          <p:nvCxnSpPr>
            <p:cNvPr id="61" name="直接箭头连接符 60">
              <a:extLst>
                <a:ext uri="{FF2B5EF4-FFF2-40B4-BE49-F238E27FC236}">
                  <a16:creationId xmlns:a16="http://schemas.microsoft.com/office/drawing/2014/main" id="{D2AE3855-7B26-4139-A7D3-1278F16FC068}"/>
                </a:ext>
              </a:extLst>
            </p:cNvPr>
            <p:cNvCxnSpPr>
              <a:cxnSpLocks/>
            </p:cNvCxnSpPr>
            <p:nvPr/>
          </p:nvCxnSpPr>
          <p:spPr>
            <a:xfrm flipH="1">
              <a:off x="6229351" y="4694241"/>
              <a:ext cx="247649"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sp>
        <p:nvSpPr>
          <p:cNvPr id="62" name="文本框 61">
            <a:extLst>
              <a:ext uri="{FF2B5EF4-FFF2-40B4-BE49-F238E27FC236}">
                <a16:creationId xmlns:a16="http://schemas.microsoft.com/office/drawing/2014/main" id="{F5ADB75B-B4D0-4D32-9CDC-54BD344F633D}"/>
              </a:ext>
            </a:extLst>
          </p:cNvPr>
          <p:cNvSpPr txBox="1"/>
          <p:nvPr/>
        </p:nvSpPr>
        <p:spPr>
          <a:xfrm>
            <a:off x="3553117" y="1321139"/>
            <a:ext cx="2514406" cy="461665"/>
          </a:xfrm>
          <a:prstGeom prst="rect">
            <a:avLst/>
          </a:prstGeom>
          <a:noFill/>
        </p:spPr>
        <p:txBody>
          <a:bodyPr wrap="none" rtlCol="0">
            <a:spAutoFit/>
          </a:bodyPr>
          <a:lstStyle/>
          <a:p>
            <a:r>
              <a:rPr lang="en-US" sz="2400" b="1" dirty="0"/>
              <a:t>Until Convergence</a:t>
            </a:r>
          </a:p>
        </p:txBody>
      </p:sp>
      <p:sp>
        <p:nvSpPr>
          <p:cNvPr id="63" name="矩形: 圆角 62">
            <a:extLst>
              <a:ext uri="{FF2B5EF4-FFF2-40B4-BE49-F238E27FC236}">
                <a16:creationId xmlns:a16="http://schemas.microsoft.com/office/drawing/2014/main" id="{19DBAD5C-7BAB-4A04-83A1-380A752963F1}"/>
              </a:ext>
            </a:extLst>
          </p:cNvPr>
          <p:cNvSpPr/>
          <p:nvPr/>
        </p:nvSpPr>
        <p:spPr>
          <a:xfrm>
            <a:off x="3560763" y="4688900"/>
            <a:ext cx="1362074" cy="628649"/>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Apply</a:t>
            </a:r>
          </a:p>
        </p:txBody>
      </p:sp>
      <p:sp>
        <p:nvSpPr>
          <p:cNvPr id="64" name="矩形: 圆角 63">
            <a:extLst>
              <a:ext uri="{FF2B5EF4-FFF2-40B4-BE49-F238E27FC236}">
                <a16:creationId xmlns:a16="http://schemas.microsoft.com/office/drawing/2014/main" id="{F101160A-0575-4D0A-8A28-6A44CA1E441E}"/>
              </a:ext>
            </a:extLst>
          </p:cNvPr>
          <p:cNvSpPr/>
          <p:nvPr/>
        </p:nvSpPr>
        <p:spPr>
          <a:xfrm>
            <a:off x="5895976" y="1946311"/>
            <a:ext cx="1362074" cy="628649"/>
          </a:xfrm>
          <a:prstGeom prst="roundRect">
            <a:avLst/>
          </a:prstGeom>
          <a:solidFill>
            <a:srgbClr val="C39A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Scatter</a:t>
            </a:r>
          </a:p>
        </p:txBody>
      </p:sp>
      <p:cxnSp>
        <p:nvCxnSpPr>
          <p:cNvPr id="65" name="直接箭头连接符 64">
            <a:extLst>
              <a:ext uri="{FF2B5EF4-FFF2-40B4-BE49-F238E27FC236}">
                <a16:creationId xmlns:a16="http://schemas.microsoft.com/office/drawing/2014/main" id="{11BA4B01-6728-4E8A-9677-CFEAFF6515CA}"/>
              </a:ext>
            </a:extLst>
          </p:cNvPr>
          <p:cNvCxnSpPr>
            <a:cxnSpLocks/>
            <a:stCxn id="53" idx="3"/>
            <a:endCxn id="63" idx="1"/>
          </p:cNvCxnSpPr>
          <p:nvPr/>
        </p:nvCxnSpPr>
        <p:spPr>
          <a:xfrm flipV="1">
            <a:off x="2765425" y="5003225"/>
            <a:ext cx="795338"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66" name="直接箭头连接符 65">
            <a:extLst>
              <a:ext uri="{FF2B5EF4-FFF2-40B4-BE49-F238E27FC236}">
                <a16:creationId xmlns:a16="http://schemas.microsoft.com/office/drawing/2014/main" id="{DAD44735-297D-4D89-A727-D4E087121C5B}"/>
              </a:ext>
            </a:extLst>
          </p:cNvPr>
          <p:cNvCxnSpPr>
            <a:cxnSpLocks/>
            <a:endCxn id="64" idx="1"/>
          </p:cNvCxnSpPr>
          <p:nvPr/>
        </p:nvCxnSpPr>
        <p:spPr>
          <a:xfrm>
            <a:off x="5435872" y="2260635"/>
            <a:ext cx="460104"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67" name="直接连接符 66">
            <a:extLst>
              <a:ext uri="{FF2B5EF4-FFF2-40B4-BE49-F238E27FC236}">
                <a16:creationId xmlns:a16="http://schemas.microsoft.com/office/drawing/2014/main" id="{17189A52-C13C-4AC5-BD71-C0793F28BC75}"/>
              </a:ext>
            </a:extLst>
          </p:cNvPr>
          <p:cNvCxnSpPr>
            <a:cxnSpLocks/>
          </p:cNvCxnSpPr>
          <p:nvPr/>
        </p:nvCxnSpPr>
        <p:spPr>
          <a:xfrm flipV="1">
            <a:off x="1003884" y="3047391"/>
            <a:ext cx="0" cy="1985168"/>
          </a:xfrm>
          <a:prstGeom prst="line">
            <a:avLst/>
          </a:prstGeom>
          <a:ln w="57150"/>
        </p:spPr>
        <p:style>
          <a:lnRef idx="1">
            <a:schemeClr val="dk1"/>
          </a:lnRef>
          <a:fillRef idx="0">
            <a:schemeClr val="dk1"/>
          </a:fillRef>
          <a:effectRef idx="0">
            <a:schemeClr val="dk1"/>
          </a:effectRef>
          <a:fontRef idx="minor">
            <a:schemeClr val="tx1"/>
          </a:fontRef>
        </p:style>
      </p:cxnSp>
      <p:cxnSp>
        <p:nvCxnSpPr>
          <p:cNvPr id="68" name="直接连接符 67">
            <a:extLst>
              <a:ext uri="{FF2B5EF4-FFF2-40B4-BE49-F238E27FC236}">
                <a16:creationId xmlns:a16="http://schemas.microsoft.com/office/drawing/2014/main" id="{9E388BBE-C885-41B3-A698-44A5BE4A04B8}"/>
              </a:ext>
            </a:extLst>
          </p:cNvPr>
          <p:cNvCxnSpPr>
            <a:cxnSpLocks/>
          </p:cNvCxnSpPr>
          <p:nvPr/>
        </p:nvCxnSpPr>
        <p:spPr>
          <a:xfrm flipH="1">
            <a:off x="977901" y="3047390"/>
            <a:ext cx="3759199"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69" name="直接连接符 68">
            <a:extLst>
              <a:ext uri="{FF2B5EF4-FFF2-40B4-BE49-F238E27FC236}">
                <a16:creationId xmlns:a16="http://schemas.microsoft.com/office/drawing/2014/main" id="{526A7D75-7800-44A7-9801-FB8729BF75CA}"/>
              </a:ext>
            </a:extLst>
          </p:cNvPr>
          <p:cNvCxnSpPr>
            <a:cxnSpLocks/>
          </p:cNvCxnSpPr>
          <p:nvPr/>
        </p:nvCxnSpPr>
        <p:spPr>
          <a:xfrm flipV="1">
            <a:off x="4713287" y="2238376"/>
            <a:ext cx="0" cy="842962"/>
          </a:xfrm>
          <a:prstGeom prst="line">
            <a:avLst/>
          </a:prstGeom>
          <a:ln w="57150"/>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7C55B2AA-6688-4C60-BB34-E4B7B95E2A47}"/>
              </a:ext>
            </a:extLst>
          </p:cNvPr>
          <p:cNvCxnSpPr>
            <a:cxnSpLocks/>
            <a:endCxn id="52" idx="3"/>
          </p:cNvCxnSpPr>
          <p:nvPr/>
        </p:nvCxnSpPr>
        <p:spPr>
          <a:xfrm flipH="1">
            <a:off x="4400550" y="2260636"/>
            <a:ext cx="33655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71" name="直接连接符 70">
            <a:extLst>
              <a:ext uri="{FF2B5EF4-FFF2-40B4-BE49-F238E27FC236}">
                <a16:creationId xmlns:a16="http://schemas.microsoft.com/office/drawing/2014/main" id="{BC288527-79B4-416C-9B84-7D6141F1AAC5}"/>
              </a:ext>
            </a:extLst>
          </p:cNvPr>
          <p:cNvCxnSpPr>
            <a:cxnSpLocks/>
          </p:cNvCxnSpPr>
          <p:nvPr/>
        </p:nvCxnSpPr>
        <p:spPr>
          <a:xfrm flipV="1">
            <a:off x="5440634" y="2232027"/>
            <a:ext cx="0" cy="2800532"/>
          </a:xfrm>
          <a:prstGeom prst="line">
            <a:avLst/>
          </a:prstGeom>
          <a:ln w="57150"/>
        </p:spPr>
        <p:style>
          <a:lnRef idx="1">
            <a:schemeClr val="dk1"/>
          </a:lnRef>
          <a:fillRef idx="0">
            <a:schemeClr val="dk1"/>
          </a:fillRef>
          <a:effectRef idx="0">
            <a:schemeClr val="dk1"/>
          </a:effectRef>
          <a:fontRef idx="minor">
            <a:schemeClr val="tx1"/>
          </a:fontRef>
        </p:style>
      </p:cxnSp>
      <p:cxnSp>
        <p:nvCxnSpPr>
          <p:cNvPr id="72" name="直接连接符 71">
            <a:extLst>
              <a:ext uri="{FF2B5EF4-FFF2-40B4-BE49-F238E27FC236}">
                <a16:creationId xmlns:a16="http://schemas.microsoft.com/office/drawing/2014/main" id="{DD31AEC5-F5FC-4E75-88D8-E1D00549FAEC}"/>
              </a:ext>
            </a:extLst>
          </p:cNvPr>
          <p:cNvCxnSpPr>
            <a:cxnSpLocks/>
          </p:cNvCxnSpPr>
          <p:nvPr/>
        </p:nvCxnSpPr>
        <p:spPr>
          <a:xfrm flipH="1">
            <a:off x="4922837" y="5003224"/>
            <a:ext cx="541609" cy="0"/>
          </a:xfrm>
          <a:prstGeom prst="line">
            <a:avLst/>
          </a:prstGeom>
          <a:ln w="57150"/>
        </p:spPr>
        <p:style>
          <a:lnRef idx="1">
            <a:schemeClr val="dk1"/>
          </a:lnRef>
          <a:fillRef idx="0">
            <a:schemeClr val="dk1"/>
          </a:fillRef>
          <a:effectRef idx="0">
            <a:schemeClr val="dk1"/>
          </a:effectRef>
          <a:fontRef idx="minor">
            <a:schemeClr val="tx1"/>
          </a:fontRef>
        </p:style>
      </p:cxnSp>
      <p:sp>
        <p:nvSpPr>
          <p:cNvPr id="73" name="文本框 72">
            <a:extLst>
              <a:ext uri="{FF2B5EF4-FFF2-40B4-BE49-F238E27FC236}">
                <a16:creationId xmlns:a16="http://schemas.microsoft.com/office/drawing/2014/main" id="{7E496956-F548-4717-8625-2C5EB0F72A12}"/>
              </a:ext>
            </a:extLst>
          </p:cNvPr>
          <p:cNvSpPr txBox="1"/>
          <p:nvPr/>
        </p:nvSpPr>
        <p:spPr>
          <a:xfrm>
            <a:off x="7990891" y="1725237"/>
            <a:ext cx="1063112" cy="707886"/>
          </a:xfrm>
          <a:prstGeom prst="rect">
            <a:avLst/>
          </a:prstGeom>
          <a:noFill/>
        </p:spPr>
        <p:txBody>
          <a:bodyPr wrap="none" rtlCol="0">
            <a:spAutoFit/>
          </a:bodyPr>
          <a:lstStyle/>
          <a:p>
            <a:r>
              <a:rPr lang="en-US" sz="4000" b="1" dirty="0"/>
              <a:t>CPU</a:t>
            </a:r>
          </a:p>
        </p:txBody>
      </p:sp>
      <p:sp>
        <p:nvSpPr>
          <p:cNvPr id="74" name="文本框 73">
            <a:extLst>
              <a:ext uri="{FF2B5EF4-FFF2-40B4-BE49-F238E27FC236}">
                <a16:creationId xmlns:a16="http://schemas.microsoft.com/office/drawing/2014/main" id="{41CDCE00-BDBF-4C1F-8402-998B4C2297A3}"/>
              </a:ext>
            </a:extLst>
          </p:cNvPr>
          <p:cNvSpPr txBox="1"/>
          <p:nvPr/>
        </p:nvSpPr>
        <p:spPr>
          <a:xfrm>
            <a:off x="5815867" y="4854014"/>
            <a:ext cx="2619435" cy="707886"/>
          </a:xfrm>
          <a:prstGeom prst="rect">
            <a:avLst/>
          </a:prstGeom>
          <a:noFill/>
        </p:spPr>
        <p:txBody>
          <a:bodyPr wrap="none" rtlCol="0">
            <a:spAutoFit/>
          </a:bodyPr>
          <a:lstStyle/>
          <a:p>
            <a:r>
              <a:rPr lang="en-US" sz="4000" b="1" dirty="0"/>
              <a:t>Accelerator</a:t>
            </a:r>
          </a:p>
        </p:txBody>
      </p:sp>
      <p:sp>
        <p:nvSpPr>
          <p:cNvPr id="75" name="文本框 74">
            <a:extLst>
              <a:ext uri="{FF2B5EF4-FFF2-40B4-BE49-F238E27FC236}">
                <a16:creationId xmlns:a16="http://schemas.microsoft.com/office/drawing/2014/main" id="{AACCA888-F705-4C35-99A5-B4D737409173}"/>
              </a:ext>
            </a:extLst>
          </p:cNvPr>
          <p:cNvSpPr txBox="1"/>
          <p:nvPr/>
        </p:nvSpPr>
        <p:spPr>
          <a:xfrm>
            <a:off x="2809471" y="5207957"/>
            <a:ext cx="707245" cy="707886"/>
          </a:xfrm>
          <a:prstGeom prst="rect">
            <a:avLst/>
          </a:prstGeom>
          <a:noFill/>
        </p:spPr>
        <p:txBody>
          <a:bodyPr wrap="none" rtlCol="0">
            <a:spAutoFit/>
          </a:bodyPr>
          <a:lstStyle/>
          <a:p>
            <a:r>
              <a:rPr lang="en-US" sz="4000" b="1" dirty="0"/>
              <a:t>PE</a:t>
            </a:r>
          </a:p>
        </p:txBody>
      </p:sp>
      <p:sp>
        <p:nvSpPr>
          <p:cNvPr id="76" name="矩形: 圆角 75">
            <a:extLst>
              <a:ext uri="{FF2B5EF4-FFF2-40B4-BE49-F238E27FC236}">
                <a16:creationId xmlns:a16="http://schemas.microsoft.com/office/drawing/2014/main" id="{27D02DF0-01C5-4953-92EE-F66D2BBD7C68}"/>
              </a:ext>
            </a:extLst>
          </p:cNvPr>
          <p:cNvSpPr/>
          <p:nvPr/>
        </p:nvSpPr>
        <p:spPr>
          <a:xfrm>
            <a:off x="1401513" y="3237978"/>
            <a:ext cx="1362074" cy="628649"/>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Gather</a:t>
            </a:r>
          </a:p>
        </p:txBody>
      </p:sp>
      <p:cxnSp>
        <p:nvCxnSpPr>
          <p:cNvPr id="77" name="直接箭头连接符 76">
            <a:extLst>
              <a:ext uri="{FF2B5EF4-FFF2-40B4-BE49-F238E27FC236}">
                <a16:creationId xmlns:a16="http://schemas.microsoft.com/office/drawing/2014/main" id="{DBB07B48-AC3E-4272-8DF1-434E62175A53}"/>
              </a:ext>
            </a:extLst>
          </p:cNvPr>
          <p:cNvCxnSpPr>
            <a:cxnSpLocks/>
            <a:endCxn id="76" idx="1"/>
          </p:cNvCxnSpPr>
          <p:nvPr/>
        </p:nvCxnSpPr>
        <p:spPr>
          <a:xfrm>
            <a:off x="976062" y="3552302"/>
            <a:ext cx="425451"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8" name="矩形: 圆角 77">
            <a:extLst>
              <a:ext uri="{FF2B5EF4-FFF2-40B4-BE49-F238E27FC236}">
                <a16:creationId xmlns:a16="http://schemas.microsoft.com/office/drawing/2014/main" id="{5D784ACD-D867-4152-84A7-DC83886C4A8A}"/>
              </a:ext>
            </a:extLst>
          </p:cNvPr>
          <p:cNvSpPr/>
          <p:nvPr/>
        </p:nvSpPr>
        <p:spPr>
          <a:xfrm>
            <a:off x="3558925" y="3237977"/>
            <a:ext cx="1362074" cy="628649"/>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Apply</a:t>
            </a:r>
          </a:p>
        </p:txBody>
      </p:sp>
      <p:cxnSp>
        <p:nvCxnSpPr>
          <p:cNvPr id="79" name="直接箭头连接符 78">
            <a:extLst>
              <a:ext uri="{FF2B5EF4-FFF2-40B4-BE49-F238E27FC236}">
                <a16:creationId xmlns:a16="http://schemas.microsoft.com/office/drawing/2014/main" id="{EBF24B6A-295C-4215-A7BE-350D3D803BF2}"/>
              </a:ext>
            </a:extLst>
          </p:cNvPr>
          <p:cNvCxnSpPr>
            <a:cxnSpLocks/>
            <a:stCxn id="76" idx="3"/>
            <a:endCxn id="78" idx="1"/>
          </p:cNvCxnSpPr>
          <p:nvPr/>
        </p:nvCxnSpPr>
        <p:spPr>
          <a:xfrm flipV="1">
            <a:off x="2763587" y="3552302"/>
            <a:ext cx="795338"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80" name="直接连接符 79">
            <a:extLst>
              <a:ext uri="{FF2B5EF4-FFF2-40B4-BE49-F238E27FC236}">
                <a16:creationId xmlns:a16="http://schemas.microsoft.com/office/drawing/2014/main" id="{2C678E11-6884-40C1-BF70-ECD767ABBFFC}"/>
              </a:ext>
            </a:extLst>
          </p:cNvPr>
          <p:cNvCxnSpPr>
            <a:cxnSpLocks/>
          </p:cNvCxnSpPr>
          <p:nvPr/>
        </p:nvCxnSpPr>
        <p:spPr>
          <a:xfrm flipH="1">
            <a:off x="4920999" y="3552301"/>
            <a:ext cx="541609" cy="0"/>
          </a:xfrm>
          <a:prstGeom prst="line">
            <a:avLst/>
          </a:prstGeom>
          <a:ln w="57150"/>
        </p:spPr>
        <p:style>
          <a:lnRef idx="1">
            <a:schemeClr val="dk1"/>
          </a:lnRef>
          <a:fillRef idx="0">
            <a:schemeClr val="dk1"/>
          </a:fillRef>
          <a:effectRef idx="0">
            <a:schemeClr val="dk1"/>
          </a:effectRef>
          <a:fontRef idx="minor">
            <a:schemeClr val="tx1"/>
          </a:fontRef>
        </p:style>
      </p:cxnSp>
      <p:sp>
        <p:nvSpPr>
          <p:cNvPr id="81" name="文本框 80">
            <a:extLst>
              <a:ext uri="{FF2B5EF4-FFF2-40B4-BE49-F238E27FC236}">
                <a16:creationId xmlns:a16="http://schemas.microsoft.com/office/drawing/2014/main" id="{C772733C-8CC6-458B-8FBB-D7568E17C427}"/>
              </a:ext>
            </a:extLst>
          </p:cNvPr>
          <p:cNvSpPr txBox="1"/>
          <p:nvPr/>
        </p:nvSpPr>
        <p:spPr>
          <a:xfrm>
            <a:off x="1549098" y="3734422"/>
            <a:ext cx="3131819" cy="707886"/>
          </a:xfrm>
          <a:prstGeom prst="rect">
            <a:avLst/>
          </a:prstGeom>
          <a:noFill/>
        </p:spPr>
        <p:txBody>
          <a:bodyPr wrap="none" rtlCol="0">
            <a:spAutoFit/>
          </a:bodyPr>
          <a:lstStyle/>
          <a:p>
            <a:r>
              <a:rPr lang="en-US" sz="4000" b="1" dirty="0"/>
              <a:t>Available CPU</a:t>
            </a:r>
          </a:p>
        </p:txBody>
      </p:sp>
    </p:spTree>
    <p:extLst>
      <p:ext uri="{BB962C8B-B14F-4D97-AF65-F5344CB8AC3E}">
        <p14:creationId xmlns:p14="http://schemas.microsoft.com/office/powerpoint/2010/main" val="1953316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3ABB1C-C27B-4AD4-A964-AED3E2C23914}"/>
              </a:ext>
            </a:extLst>
          </p:cNvPr>
          <p:cNvSpPr>
            <a:spLocks noGrp="1"/>
          </p:cNvSpPr>
          <p:nvPr>
            <p:ph type="title"/>
          </p:nvPr>
        </p:nvSpPr>
        <p:spPr/>
        <p:txBody>
          <a:bodyPr/>
          <a:lstStyle/>
          <a:p>
            <a:r>
              <a:rPr lang="en-US" dirty="0"/>
              <a:t>Outline</a:t>
            </a:r>
          </a:p>
        </p:txBody>
      </p:sp>
      <p:sp>
        <p:nvSpPr>
          <p:cNvPr id="3" name="内容占位符 2">
            <a:extLst>
              <a:ext uri="{FF2B5EF4-FFF2-40B4-BE49-F238E27FC236}">
                <a16:creationId xmlns:a16="http://schemas.microsoft.com/office/drawing/2014/main" id="{D04918F6-0EB6-4D49-8CA8-5970A1DD1A80}"/>
              </a:ext>
            </a:extLst>
          </p:cNvPr>
          <p:cNvSpPr>
            <a:spLocks noGrp="1"/>
          </p:cNvSpPr>
          <p:nvPr>
            <p:ph idx="1"/>
          </p:nvPr>
        </p:nvSpPr>
        <p:spPr/>
        <p:txBody>
          <a:bodyPr/>
          <a:lstStyle/>
          <a:p>
            <a:r>
              <a:rPr lang="en-US" dirty="0"/>
              <a:t>Motivation</a:t>
            </a:r>
          </a:p>
          <a:p>
            <a:endParaRPr lang="en-US" dirty="0"/>
          </a:p>
          <a:p>
            <a:r>
              <a:rPr lang="en-US" dirty="0"/>
              <a:t>Block Coordinate Descent (BCD) Execution Model</a:t>
            </a:r>
          </a:p>
          <a:p>
            <a:endParaRPr lang="en-US" dirty="0"/>
          </a:p>
          <a:p>
            <a:r>
              <a:rPr lang="en-US" dirty="0" err="1"/>
              <a:t>GraphABCD</a:t>
            </a:r>
            <a:r>
              <a:rPr lang="en-US" dirty="0"/>
              <a:t> System</a:t>
            </a:r>
          </a:p>
          <a:p>
            <a:endParaRPr lang="en-US" dirty="0"/>
          </a:p>
          <a:p>
            <a:r>
              <a:rPr lang="en-US" dirty="0">
                <a:solidFill>
                  <a:srgbClr val="715096"/>
                </a:solidFill>
              </a:rPr>
              <a:t>Evaluation</a:t>
            </a:r>
          </a:p>
          <a:p>
            <a:endParaRPr lang="en-US" dirty="0"/>
          </a:p>
          <a:p>
            <a:r>
              <a:rPr lang="en-US" dirty="0"/>
              <a:t>Conclusion</a:t>
            </a:r>
          </a:p>
        </p:txBody>
      </p:sp>
      <p:sp>
        <p:nvSpPr>
          <p:cNvPr id="4" name="灯片编号占位符 3">
            <a:extLst>
              <a:ext uri="{FF2B5EF4-FFF2-40B4-BE49-F238E27FC236}">
                <a16:creationId xmlns:a16="http://schemas.microsoft.com/office/drawing/2014/main" id="{D6E83EE4-8D2C-4974-A3CC-B812894C759C}"/>
              </a:ext>
            </a:extLst>
          </p:cNvPr>
          <p:cNvSpPr>
            <a:spLocks noGrp="1"/>
          </p:cNvSpPr>
          <p:nvPr>
            <p:ph type="sldNum" sz="quarter" idx="12"/>
          </p:nvPr>
        </p:nvSpPr>
        <p:spPr/>
        <p:txBody>
          <a:bodyPr/>
          <a:lstStyle/>
          <a:p>
            <a:fld id="{FFCE77C0-C5FA-4ACA-9362-CF6780A99EC0}" type="slidenum">
              <a:rPr lang="en-US" smtClean="0"/>
              <a:pPr/>
              <a:t>28</a:t>
            </a:fld>
            <a:endParaRPr lang="en-US"/>
          </a:p>
        </p:txBody>
      </p:sp>
    </p:spTree>
    <p:extLst>
      <p:ext uri="{BB962C8B-B14F-4D97-AF65-F5344CB8AC3E}">
        <p14:creationId xmlns:p14="http://schemas.microsoft.com/office/powerpoint/2010/main" val="3864235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61D76F-D403-4951-A7C5-9E91DEBE3A9A}"/>
              </a:ext>
            </a:extLst>
          </p:cNvPr>
          <p:cNvSpPr>
            <a:spLocks noGrp="1"/>
          </p:cNvSpPr>
          <p:nvPr>
            <p:ph type="title"/>
          </p:nvPr>
        </p:nvSpPr>
        <p:spPr/>
        <p:txBody>
          <a:bodyPr/>
          <a:lstStyle/>
          <a:p>
            <a:r>
              <a:rPr lang="en-US" dirty="0"/>
              <a:t>Experimental setup</a:t>
            </a:r>
          </a:p>
        </p:txBody>
      </p:sp>
      <p:sp>
        <p:nvSpPr>
          <p:cNvPr id="3" name="内容占位符 2">
            <a:extLst>
              <a:ext uri="{FF2B5EF4-FFF2-40B4-BE49-F238E27FC236}">
                <a16:creationId xmlns:a16="http://schemas.microsoft.com/office/drawing/2014/main" id="{9BDF6315-15D6-4C6B-AF6B-763282BF8B7C}"/>
              </a:ext>
            </a:extLst>
          </p:cNvPr>
          <p:cNvSpPr>
            <a:spLocks noGrp="1"/>
          </p:cNvSpPr>
          <p:nvPr>
            <p:ph idx="1"/>
          </p:nvPr>
        </p:nvSpPr>
        <p:spPr>
          <a:xfrm>
            <a:off x="838200" y="1276351"/>
            <a:ext cx="5257800" cy="4795838"/>
          </a:xfrm>
        </p:spPr>
        <p:txBody>
          <a:bodyPr/>
          <a:lstStyle/>
          <a:p>
            <a:r>
              <a:rPr lang="en-US" dirty="0"/>
              <a:t>Intel HARPv2 CPU+FPGA system</a:t>
            </a:r>
          </a:p>
          <a:p>
            <a:r>
              <a:rPr lang="en-US" dirty="0"/>
              <a:t>FPGA frequency 200MHz</a:t>
            </a:r>
          </a:p>
        </p:txBody>
      </p:sp>
      <p:sp>
        <p:nvSpPr>
          <p:cNvPr id="6" name="灯片编号占位符 5">
            <a:extLst>
              <a:ext uri="{FF2B5EF4-FFF2-40B4-BE49-F238E27FC236}">
                <a16:creationId xmlns:a16="http://schemas.microsoft.com/office/drawing/2014/main" id="{B04AD628-2EA9-4187-B9D6-3216D1F30179}"/>
              </a:ext>
            </a:extLst>
          </p:cNvPr>
          <p:cNvSpPr>
            <a:spLocks noGrp="1"/>
          </p:cNvSpPr>
          <p:nvPr>
            <p:ph type="sldNum" sz="quarter" idx="12"/>
          </p:nvPr>
        </p:nvSpPr>
        <p:spPr/>
        <p:txBody>
          <a:bodyPr/>
          <a:lstStyle/>
          <a:p>
            <a:fld id="{FFCE77C0-C5FA-4ACA-9362-CF6780A99EC0}" type="slidenum">
              <a:rPr lang="en-US" smtClean="0"/>
              <a:t>29</a:t>
            </a:fld>
            <a:endParaRPr lang="en-US"/>
          </a:p>
        </p:txBody>
      </p:sp>
      <p:pic>
        <p:nvPicPr>
          <p:cNvPr id="5" name="图片 4" descr="手机屏幕截图&#10;&#10;描述已自动生成">
            <a:extLst>
              <a:ext uri="{FF2B5EF4-FFF2-40B4-BE49-F238E27FC236}">
                <a16:creationId xmlns:a16="http://schemas.microsoft.com/office/drawing/2014/main" id="{5F0709F2-C20D-48E6-B3FA-5E37B2CE9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7775" y="4552539"/>
            <a:ext cx="3419541" cy="2005554"/>
          </a:xfrm>
          <a:prstGeom prst="rect">
            <a:avLst/>
          </a:prstGeom>
        </p:spPr>
      </p:pic>
      <p:pic>
        <p:nvPicPr>
          <p:cNvPr id="8" name="图片 7" descr="手机屏幕截图&#10;&#10;描述已自动生成">
            <a:extLst>
              <a:ext uri="{FF2B5EF4-FFF2-40B4-BE49-F238E27FC236}">
                <a16:creationId xmlns:a16="http://schemas.microsoft.com/office/drawing/2014/main" id="{A4EA5BC0-688D-4BD5-8D66-15B93FF1A8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276" y="3431379"/>
            <a:ext cx="4392647" cy="2242319"/>
          </a:xfrm>
          <a:prstGeom prst="rect">
            <a:avLst/>
          </a:prstGeom>
        </p:spPr>
      </p:pic>
      <p:pic>
        <p:nvPicPr>
          <p:cNvPr id="10" name="图片 9" descr="手机屏幕截图&#10;&#10;描述已自动生成">
            <a:extLst>
              <a:ext uri="{FF2B5EF4-FFF2-40B4-BE49-F238E27FC236}">
                <a16:creationId xmlns:a16="http://schemas.microsoft.com/office/drawing/2014/main" id="{56F508F9-7C5B-4B9B-A0B3-C9528A79318E}"/>
              </a:ext>
            </a:extLst>
          </p:cNvPr>
          <p:cNvPicPr>
            <a:picLocks noChangeAspect="1"/>
          </p:cNvPicPr>
          <p:nvPr/>
        </p:nvPicPr>
        <p:blipFill rotWithShape="1">
          <a:blip r:embed="rId5">
            <a:extLst>
              <a:ext uri="{28A0092B-C50C-407E-A947-70E740481C1C}">
                <a14:useLocalDpi xmlns:a14="http://schemas.microsoft.com/office/drawing/2010/main" val="0"/>
              </a:ext>
            </a:extLst>
          </a:blip>
          <a:srcRect l="1921" r="1325"/>
          <a:stretch/>
        </p:blipFill>
        <p:spPr>
          <a:xfrm>
            <a:off x="943675" y="2305461"/>
            <a:ext cx="4167740" cy="2039619"/>
          </a:xfrm>
          <a:prstGeom prst="rect">
            <a:avLst/>
          </a:prstGeom>
        </p:spPr>
      </p:pic>
      <p:sp>
        <p:nvSpPr>
          <p:cNvPr id="11" name="内容占位符 2">
            <a:extLst>
              <a:ext uri="{FF2B5EF4-FFF2-40B4-BE49-F238E27FC236}">
                <a16:creationId xmlns:a16="http://schemas.microsoft.com/office/drawing/2014/main" id="{71E12766-9A21-4ACB-BB2A-8449A1A6EE0A}"/>
              </a:ext>
            </a:extLst>
          </p:cNvPr>
          <p:cNvSpPr txBox="1">
            <a:spLocks/>
          </p:cNvSpPr>
          <p:nvPr/>
        </p:nvSpPr>
        <p:spPr>
          <a:xfrm>
            <a:off x="6096000" y="1276351"/>
            <a:ext cx="5257800" cy="4795838"/>
          </a:xfrm>
          <a:prstGeom prst="rect">
            <a:avLst/>
          </a:prstGeom>
        </p:spPr>
        <p:txBody>
          <a:bodyPr vert="horz" lIns="91440" tIns="45720" rIns="91440" bIns="45720" rtlCol="0">
            <a:normAutofit/>
          </a:bodyPr>
          <a:lstStyle>
            <a:lvl1pPr marL="230400" indent="-228600" algn="l" defTabSz="914400" rtl="0" eaLnBrk="1" latinLnBrk="0" hangingPunct="1">
              <a:lnSpc>
                <a:spcPct val="90000"/>
              </a:lnSpc>
              <a:spcBef>
                <a:spcPts val="1200"/>
              </a:spcBef>
              <a:buClr>
                <a:srgbClr val="715096"/>
              </a:buClr>
              <a:buFont typeface="Arial" panose="020B0604020202020204" pitchFamily="34" charset="0"/>
              <a:buChar char="•"/>
              <a:defRPr lang="en-US" altLang="zh-CN" sz="2800" b="0" kern="1200" baseline="0" dirty="0" smtClean="0">
                <a:solidFill>
                  <a:schemeClr val="tx1"/>
                </a:solidFill>
                <a:latin typeface="+mn-lt"/>
                <a:ea typeface="+mn-ea"/>
                <a:cs typeface="+mn-cs"/>
              </a:defRPr>
            </a:lvl1pPr>
            <a:lvl2pPr marL="6876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400" b="0" kern="1200" baseline="0" dirty="0" smtClean="0">
                <a:solidFill>
                  <a:schemeClr val="tx1"/>
                </a:solidFill>
                <a:latin typeface="+mn-lt"/>
                <a:ea typeface="+mn-ea"/>
                <a:cs typeface="+mn-cs"/>
              </a:defRPr>
            </a:lvl2pPr>
            <a:lvl3pPr marL="1144800" indent="-228600" algn="l" defTabSz="914400" rtl="0" eaLnBrk="1" latinLnBrk="0" hangingPunct="1">
              <a:lnSpc>
                <a:spcPct val="90000"/>
              </a:lnSpc>
              <a:spcBef>
                <a:spcPts val="600"/>
              </a:spcBef>
              <a:buClr>
                <a:srgbClr val="715096"/>
              </a:buClr>
              <a:buFont typeface="Arial" panose="020B0604020202020204" pitchFamily="34" charset="0"/>
              <a:buChar char="•"/>
              <a:defRPr lang="zh-CN" altLang="en-US" sz="2000" b="0" kern="1200" baseline="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715096"/>
              </a:buClr>
              <a:buFont typeface="Arial" panose="020B0604020202020204" pitchFamily="34" charset="0"/>
              <a:buChar char="•"/>
              <a:defRPr lang="zh-CN" altLang="en-US" sz="1800" b="0" kern="1200" baseline="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715096"/>
              </a:buClr>
              <a:buFont typeface="Arial" panose="020B0604020202020204" pitchFamily="34" charset="0"/>
              <a:buChar char="•"/>
              <a:defRPr lang="en-US" altLang="zh-CN" sz="1800" b="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Graph applications</a:t>
            </a:r>
          </a:p>
          <a:p>
            <a:pPr lvl="1"/>
            <a:r>
              <a:rPr lang="en-US" dirty="0"/>
              <a:t>PageRank (PR), Single Source Shortest Path (SSSP), Collaborative Filtering (CF)</a:t>
            </a:r>
          </a:p>
          <a:p>
            <a:r>
              <a:rPr lang="en-US" dirty="0"/>
              <a:t>7 real world graphs</a:t>
            </a:r>
          </a:p>
        </p:txBody>
      </p:sp>
    </p:spTree>
    <p:extLst>
      <p:ext uri="{BB962C8B-B14F-4D97-AF65-F5344CB8AC3E}">
        <p14:creationId xmlns:p14="http://schemas.microsoft.com/office/powerpoint/2010/main" val="239485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15E5FA-B013-4C58-93B2-1CFEB9C93912}"/>
              </a:ext>
            </a:extLst>
          </p:cNvPr>
          <p:cNvSpPr>
            <a:spLocks noGrp="1"/>
          </p:cNvSpPr>
          <p:nvPr>
            <p:ph type="title"/>
          </p:nvPr>
        </p:nvSpPr>
        <p:spPr/>
        <p:txBody>
          <a:bodyPr/>
          <a:lstStyle/>
          <a:p>
            <a:r>
              <a:rPr lang="en-US" dirty="0"/>
              <a:t>Executive Summary</a:t>
            </a:r>
          </a:p>
        </p:txBody>
      </p:sp>
      <p:sp>
        <p:nvSpPr>
          <p:cNvPr id="3" name="内容占位符 2">
            <a:extLst>
              <a:ext uri="{FF2B5EF4-FFF2-40B4-BE49-F238E27FC236}">
                <a16:creationId xmlns:a16="http://schemas.microsoft.com/office/drawing/2014/main" id="{BA13FCA8-481C-491E-B4C4-5C781AFE0D17}"/>
              </a:ext>
            </a:extLst>
          </p:cNvPr>
          <p:cNvSpPr>
            <a:spLocks noGrp="1"/>
          </p:cNvSpPr>
          <p:nvPr>
            <p:ph idx="1"/>
          </p:nvPr>
        </p:nvSpPr>
        <p:spPr>
          <a:xfrm>
            <a:off x="838200" y="1276351"/>
            <a:ext cx="10515600" cy="1236799"/>
          </a:xfrm>
        </p:spPr>
        <p:txBody>
          <a:bodyPr>
            <a:normAutofit/>
          </a:bodyPr>
          <a:lstStyle/>
          <a:p>
            <a:r>
              <a:rPr lang="en-US" dirty="0"/>
              <a:t>Aim to reduce runtime of iterative graph algorithm</a:t>
            </a:r>
          </a:p>
          <a:p>
            <a:pPr marL="0" indent="0">
              <a:buNone/>
            </a:pPr>
            <a:r>
              <a:rPr lang="en-US" dirty="0"/>
              <a:t>       = </a:t>
            </a:r>
            <a:r>
              <a:rPr lang="en-US" b="1" dirty="0">
                <a:solidFill>
                  <a:srgbClr val="FF0000"/>
                </a:solidFill>
              </a:rPr>
              <a:t>#_</a:t>
            </a:r>
            <a:r>
              <a:rPr lang="en-US" b="1" dirty="0" err="1">
                <a:solidFill>
                  <a:srgbClr val="FF0000"/>
                </a:solidFill>
              </a:rPr>
              <a:t>of_iterations</a:t>
            </a:r>
            <a:r>
              <a:rPr lang="en-US" dirty="0">
                <a:solidFill>
                  <a:srgbClr val="FF0000"/>
                </a:solidFill>
              </a:rPr>
              <a:t>    </a:t>
            </a:r>
            <a:r>
              <a:rPr lang="en-US" dirty="0"/>
              <a:t>×    </a:t>
            </a:r>
            <a:r>
              <a:rPr lang="en-US" b="1" dirty="0" err="1">
                <a:solidFill>
                  <a:srgbClr val="FF0000"/>
                </a:solidFill>
              </a:rPr>
              <a:t>runtime_per_iteration</a:t>
            </a:r>
            <a:endParaRPr lang="en-US" b="1" dirty="0">
              <a:solidFill>
                <a:srgbClr val="FF0000"/>
              </a:solidFill>
            </a:endParaRPr>
          </a:p>
        </p:txBody>
      </p:sp>
      <p:sp>
        <p:nvSpPr>
          <p:cNvPr id="8" name="灯片编号占位符 7">
            <a:extLst>
              <a:ext uri="{FF2B5EF4-FFF2-40B4-BE49-F238E27FC236}">
                <a16:creationId xmlns:a16="http://schemas.microsoft.com/office/drawing/2014/main" id="{7D30980C-279E-4DED-9151-4648D825C102}"/>
              </a:ext>
            </a:extLst>
          </p:cNvPr>
          <p:cNvSpPr>
            <a:spLocks noGrp="1"/>
          </p:cNvSpPr>
          <p:nvPr>
            <p:ph type="sldNum" sz="quarter" idx="12"/>
          </p:nvPr>
        </p:nvSpPr>
        <p:spPr/>
        <p:txBody>
          <a:bodyPr/>
          <a:lstStyle/>
          <a:p>
            <a:fld id="{FFCE77C0-C5FA-4ACA-9362-CF6780A99EC0}" type="slidenum">
              <a:rPr lang="en-US" smtClean="0"/>
              <a:t>3</a:t>
            </a:fld>
            <a:endParaRPr lang="en-US"/>
          </a:p>
        </p:txBody>
      </p:sp>
      <p:sp>
        <p:nvSpPr>
          <p:cNvPr id="9" name="文本框 8">
            <a:extLst>
              <a:ext uri="{FF2B5EF4-FFF2-40B4-BE49-F238E27FC236}">
                <a16:creationId xmlns:a16="http://schemas.microsoft.com/office/drawing/2014/main" id="{66AC7F96-25E9-4379-B7A0-886BFD38C5E0}"/>
              </a:ext>
            </a:extLst>
          </p:cNvPr>
          <p:cNvSpPr txBox="1"/>
          <p:nvPr/>
        </p:nvSpPr>
        <p:spPr>
          <a:xfrm>
            <a:off x="8510281" y="1171343"/>
            <a:ext cx="3681719" cy="1893981"/>
          </a:xfrm>
          <a:prstGeom prst="rect">
            <a:avLst/>
          </a:prstGeom>
          <a:noFill/>
          <a:ln>
            <a:solidFill>
              <a:schemeClr val="tx1"/>
            </a:solidFill>
          </a:ln>
        </p:spPr>
        <p:txBody>
          <a:bodyPr wrap="none" rtlCol="0">
            <a:noAutofit/>
          </a:bodyPr>
          <a:lstStyle/>
          <a:p>
            <a:r>
              <a:rPr lang="en-US" sz="2400" b="1" dirty="0">
                <a:latin typeface="Courier New" panose="02070309020205020404" pitchFamily="49" charset="0"/>
                <a:cs typeface="Courier New" panose="02070309020205020404" pitchFamily="49" charset="0"/>
              </a:rPr>
              <a:t>G=(V[], E[])</a:t>
            </a:r>
          </a:p>
          <a:p>
            <a:r>
              <a:rPr lang="en-US" sz="2400" b="1" dirty="0">
                <a:solidFill>
                  <a:srgbClr val="0066FF"/>
                </a:solidFill>
                <a:latin typeface="Courier New" panose="02070309020205020404" pitchFamily="49" charset="0"/>
                <a:cs typeface="Courier New" panose="02070309020205020404" pitchFamily="49" charset="0"/>
              </a:rPr>
              <a:t>while</a:t>
            </a:r>
            <a:r>
              <a:rPr lang="en-US" sz="2400" b="1" dirty="0">
                <a:latin typeface="Courier New" panose="02070309020205020404" pitchFamily="49" charset="0"/>
                <a:cs typeface="Courier New" panose="02070309020205020404" pitchFamily="49" charset="0"/>
              </a:rPr>
              <a:t> !converge(G):</a:t>
            </a:r>
          </a:p>
          <a:p>
            <a:r>
              <a:rPr lang="en-US" sz="2400" b="1" dirty="0">
                <a:solidFill>
                  <a:srgbClr val="0066FF"/>
                </a:solidFill>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iteration++</a:t>
            </a:r>
          </a:p>
          <a:p>
            <a:r>
              <a:rPr lang="en-US" sz="2400" b="1" dirty="0">
                <a:solidFill>
                  <a:srgbClr val="0066FF"/>
                </a:solidFill>
                <a:latin typeface="Courier New" panose="02070309020205020404" pitchFamily="49" charset="0"/>
                <a:cs typeface="Courier New" panose="02070309020205020404" pitchFamily="49" charset="0"/>
              </a:rPr>
              <a:t>    for</a:t>
            </a:r>
            <a:r>
              <a:rPr lang="en-US" sz="2400" b="1" dirty="0">
                <a:latin typeface="Courier New" panose="02070309020205020404" pitchFamily="49" charset="0"/>
                <a:cs typeface="Courier New" panose="02070309020205020404" pitchFamily="49" charset="0"/>
              </a:rPr>
              <a:t> v </a:t>
            </a:r>
            <a:r>
              <a:rPr lang="en-US" sz="2400" b="1" dirty="0">
                <a:solidFill>
                  <a:srgbClr val="0066FF"/>
                </a:solidFill>
                <a:latin typeface="Courier New" panose="02070309020205020404" pitchFamily="49" charset="0"/>
                <a:cs typeface="Courier New" panose="02070309020205020404" pitchFamily="49" charset="0"/>
              </a:rPr>
              <a:t>in</a:t>
            </a:r>
            <a:r>
              <a:rPr lang="en-US" sz="2400" b="1" dirty="0">
                <a:latin typeface="Courier New" panose="02070309020205020404" pitchFamily="49" charset="0"/>
                <a:cs typeface="Courier New" panose="02070309020205020404" pitchFamily="49" charset="0"/>
              </a:rPr>
              <a:t> V[]:</a:t>
            </a:r>
          </a:p>
          <a:p>
            <a:r>
              <a:rPr lang="en-US" sz="2400" b="1" dirty="0">
                <a:solidFill>
                  <a:schemeClr val="accent6">
                    <a:lumMod val="75000"/>
                  </a:schemeClr>
                </a:solidFill>
                <a:latin typeface="Courier New" panose="02070309020205020404" pitchFamily="49" charset="0"/>
                <a:cs typeface="Courier New" panose="02070309020205020404" pitchFamily="49" charset="0"/>
              </a:rPr>
              <a:t>    </a:t>
            </a:r>
            <a:r>
              <a:rPr lang="en-US" sz="2400" b="1" dirty="0">
                <a:solidFill>
                  <a:srgbClr val="548235"/>
                </a:solidFill>
                <a:latin typeface="Courier New" panose="02070309020205020404" pitchFamily="49" charset="0"/>
                <a:cs typeface="Courier New" panose="02070309020205020404" pitchFamily="49" charset="0"/>
              </a:rPr>
              <a:t>//do something</a:t>
            </a:r>
            <a:endParaRPr lang="en-US" sz="2400" b="1" dirty="0">
              <a:solidFill>
                <a:schemeClr val="accent6">
                  <a:lumMod val="75000"/>
                </a:schemeClr>
              </a:solidFill>
              <a:latin typeface="Courier New" panose="02070309020205020404" pitchFamily="49" charset="0"/>
              <a:cs typeface="Courier New" panose="02070309020205020404" pitchFamily="49" charset="0"/>
            </a:endParaRPr>
          </a:p>
        </p:txBody>
      </p:sp>
      <p:sp>
        <p:nvSpPr>
          <p:cNvPr id="7" name="内容占位符 2">
            <a:extLst>
              <a:ext uri="{FF2B5EF4-FFF2-40B4-BE49-F238E27FC236}">
                <a16:creationId xmlns:a16="http://schemas.microsoft.com/office/drawing/2014/main" id="{8317C893-5111-41FF-91B8-DAFEF850E773}"/>
              </a:ext>
            </a:extLst>
          </p:cNvPr>
          <p:cNvSpPr txBox="1">
            <a:spLocks/>
          </p:cNvSpPr>
          <p:nvPr/>
        </p:nvSpPr>
        <p:spPr>
          <a:xfrm>
            <a:off x="2084732" y="2378900"/>
            <a:ext cx="5871903" cy="1672716"/>
          </a:xfrm>
          <a:prstGeom prst="rect">
            <a:avLst/>
          </a:prstGeom>
          <a:ln w="28575">
            <a:solidFill>
              <a:schemeClr val="accent1"/>
            </a:solidFill>
          </a:ln>
        </p:spPr>
        <p:txBody>
          <a:bodyPr vert="horz" lIns="91440" tIns="45720" rIns="91440" bIns="45720" rtlCol="0">
            <a:normAutofit/>
          </a:bodyPr>
          <a:lstStyle>
            <a:lvl1pPr marL="230400" indent="-228600" algn="l" defTabSz="914400" rtl="0" eaLnBrk="1" latinLnBrk="0" hangingPunct="1">
              <a:lnSpc>
                <a:spcPct val="90000"/>
              </a:lnSpc>
              <a:spcBef>
                <a:spcPts val="1200"/>
              </a:spcBef>
              <a:buClr>
                <a:srgbClr val="715096"/>
              </a:buClr>
              <a:buFont typeface="Arial" panose="020B0604020202020204" pitchFamily="34" charset="0"/>
              <a:buChar char="•"/>
              <a:defRPr lang="en-US" altLang="zh-CN" sz="2800" b="0" kern="1200" baseline="0" dirty="0" smtClean="0">
                <a:solidFill>
                  <a:schemeClr val="tx1"/>
                </a:solidFill>
                <a:latin typeface="+mn-lt"/>
                <a:ea typeface="+mn-ea"/>
                <a:cs typeface="+mn-cs"/>
              </a:defRPr>
            </a:lvl1pPr>
            <a:lvl2pPr marL="6876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400" b="0" kern="1200" baseline="0" dirty="0" smtClean="0">
                <a:solidFill>
                  <a:schemeClr val="tx1"/>
                </a:solidFill>
                <a:latin typeface="+mn-lt"/>
                <a:ea typeface="+mn-ea"/>
                <a:cs typeface="+mn-cs"/>
              </a:defRPr>
            </a:lvl2pPr>
            <a:lvl3pPr marL="1144800" indent="-228600" algn="l" defTabSz="914400" rtl="0" eaLnBrk="1" latinLnBrk="0" hangingPunct="1">
              <a:lnSpc>
                <a:spcPct val="90000"/>
              </a:lnSpc>
              <a:spcBef>
                <a:spcPts val="600"/>
              </a:spcBef>
              <a:buClr>
                <a:srgbClr val="715096"/>
              </a:buClr>
              <a:buFont typeface="Arial" panose="020B0604020202020204" pitchFamily="34" charset="0"/>
              <a:buChar char="•"/>
              <a:defRPr lang="zh-CN" altLang="en-US" sz="2000" b="0" kern="1200" baseline="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715096"/>
              </a:buClr>
              <a:buFont typeface="Arial" panose="020B0604020202020204" pitchFamily="34" charset="0"/>
              <a:buChar char="•"/>
              <a:defRPr lang="zh-CN" altLang="en-US" sz="1800" b="0" kern="1200" baseline="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715096"/>
              </a:buClr>
              <a:buFont typeface="Arial" panose="020B0604020202020204" pitchFamily="34" charset="0"/>
              <a:buChar char="•"/>
              <a:defRPr lang="en-US" altLang="zh-CN" sz="1800" b="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Solution: introduce </a:t>
            </a:r>
            <a:r>
              <a:rPr lang="en-US" b="1" dirty="0"/>
              <a:t>Block Coordinate Descent (BCD) execution model</a:t>
            </a:r>
            <a:r>
              <a:rPr lang="en-US" dirty="0"/>
              <a:t>, an execution model for optimization algorithm, to graph analytics</a:t>
            </a:r>
          </a:p>
        </p:txBody>
      </p:sp>
      <p:sp>
        <p:nvSpPr>
          <p:cNvPr id="10" name="箭头: 下 9">
            <a:extLst>
              <a:ext uri="{FF2B5EF4-FFF2-40B4-BE49-F238E27FC236}">
                <a16:creationId xmlns:a16="http://schemas.microsoft.com/office/drawing/2014/main" id="{11CE6C28-BCA3-47A2-A1F3-CA92FC900836}"/>
              </a:ext>
            </a:extLst>
          </p:cNvPr>
          <p:cNvSpPr/>
          <p:nvPr/>
        </p:nvSpPr>
        <p:spPr>
          <a:xfrm rot="950242">
            <a:off x="1461820" y="2286502"/>
            <a:ext cx="365760" cy="1935399"/>
          </a:xfrm>
          <a:prstGeom prst="downArrow">
            <a:avLst>
              <a:gd name="adj1" fmla="val 50000"/>
              <a:gd name="adj2" fmla="val 7352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箭头: 下 10">
            <a:extLst>
              <a:ext uri="{FF2B5EF4-FFF2-40B4-BE49-F238E27FC236}">
                <a16:creationId xmlns:a16="http://schemas.microsoft.com/office/drawing/2014/main" id="{DEACA6D0-B6FC-4C82-A6A2-217533A7897B}"/>
              </a:ext>
            </a:extLst>
          </p:cNvPr>
          <p:cNvSpPr/>
          <p:nvPr/>
        </p:nvSpPr>
        <p:spPr>
          <a:xfrm rot="20516776">
            <a:off x="8220318" y="2237644"/>
            <a:ext cx="365760" cy="2033115"/>
          </a:xfrm>
          <a:prstGeom prst="downArrow">
            <a:avLst>
              <a:gd name="adj1" fmla="val 50000"/>
              <a:gd name="adj2" fmla="val 7352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矩形 3">
            <a:extLst>
              <a:ext uri="{FF2B5EF4-FFF2-40B4-BE49-F238E27FC236}">
                <a16:creationId xmlns:a16="http://schemas.microsoft.com/office/drawing/2014/main" id="{77664BF4-9993-466A-B2AD-F54096F62359}"/>
              </a:ext>
            </a:extLst>
          </p:cNvPr>
          <p:cNvSpPr/>
          <p:nvPr/>
        </p:nvSpPr>
        <p:spPr>
          <a:xfrm>
            <a:off x="562301" y="4344851"/>
            <a:ext cx="2680213" cy="830997"/>
          </a:xfrm>
          <a:prstGeom prst="rect">
            <a:avLst/>
          </a:prstGeom>
          <a:ln>
            <a:solidFill>
              <a:schemeClr val="accent1"/>
            </a:solidFill>
          </a:ln>
        </p:spPr>
        <p:txBody>
          <a:bodyPr wrap="square">
            <a:spAutoFit/>
          </a:bodyPr>
          <a:lstStyle/>
          <a:p>
            <a:r>
              <a:rPr lang="en-US" sz="2400" dirty="0"/>
              <a:t>BCD theory reduces </a:t>
            </a:r>
            <a:r>
              <a:rPr lang="en-US" sz="2400" b="1" dirty="0">
                <a:solidFill>
                  <a:srgbClr val="FF0000"/>
                </a:solidFill>
              </a:rPr>
              <a:t>#_</a:t>
            </a:r>
            <a:r>
              <a:rPr lang="en-US" sz="2400" b="1" dirty="0" err="1">
                <a:solidFill>
                  <a:srgbClr val="FF0000"/>
                </a:solidFill>
              </a:rPr>
              <a:t>of_iterations</a:t>
            </a:r>
            <a:endParaRPr lang="en-US" sz="2400" dirty="0">
              <a:solidFill>
                <a:srgbClr val="FF0000"/>
              </a:solidFill>
            </a:endParaRPr>
          </a:p>
        </p:txBody>
      </p:sp>
      <p:sp>
        <p:nvSpPr>
          <p:cNvPr id="5" name="矩形 4">
            <a:extLst>
              <a:ext uri="{FF2B5EF4-FFF2-40B4-BE49-F238E27FC236}">
                <a16:creationId xmlns:a16="http://schemas.microsoft.com/office/drawing/2014/main" id="{A2909054-9682-4ABF-BEA4-F47F613690BC}"/>
              </a:ext>
            </a:extLst>
          </p:cNvPr>
          <p:cNvSpPr/>
          <p:nvPr/>
        </p:nvSpPr>
        <p:spPr>
          <a:xfrm>
            <a:off x="6037223" y="4344851"/>
            <a:ext cx="5562600" cy="1200329"/>
          </a:xfrm>
          <a:prstGeom prst="rect">
            <a:avLst/>
          </a:prstGeom>
          <a:ln>
            <a:solidFill>
              <a:schemeClr val="accent1"/>
            </a:solidFill>
          </a:ln>
        </p:spPr>
        <p:txBody>
          <a:bodyPr wrap="square">
            <a:spAutoFit/>
          </a:bodyPr>
          <a:lstStyle/>
          <a:p>
            <a:r>
              <a:rPr lang="en-US" sz="2400" dirty="0"/>
              <a:t>BCD enables efficient asynchronous processing by minimizing synchronization overhead to reduce </a:t>
            </a:r>
            <a:r>
              <a:rPr lang="en-US" sz="2400" b="1" dirty="0" err="1">
                <a:solidFill>
                  <a:srgbClr val="FF0000"/>
                </a:solidFill>
              </a:rPr>
              <a:t>runtime_per_iteration</a:t>
            </a:r>
            <a:endParaRPr lang="en-US" sz="2400" dirty="0"/>
          </a:p>
        </p:txBody>
      </p:sp>
      <p:sp>
        <p:nvSpPr>
          <p:cNvPr id="12" name="内容占位符 2">
            <a:extLst>
              <a:ext uri="{FF2B5EF4-FFF2-40B4-BE49-F238E27FC236}">
                <a16:creationId xmlns:a16="http://schemas.microsoft.com/office/drawing/2014/main" id="{873F52F4-00C0-4ABF-89B8-564DFB903E03}"/>
              </a:ext>
            </a:extLst>
          </p:cNvPr>
          <p:cNvSpPr txBox="1">
            <a:spLocks/>
          </p:cNvSpPr>
          <p:nvPr/>
        </p:nvSpPr>
        <p:spPr>
          <a:xfrm>
            <a:off x="838200" y="5742978"/>
            <a:ext cx="10515600" cy="553699"/>
          </a:xfrm>
          <a:prstGeom prst="rect">
            <a:avLst/>
          </a:prstGeom>
        </p:spPr>
        <p:txBody>
          <a:bodyPr vert="horz" lIns="91440" tIns="45720" rIns="91440" bIns="45720" rtlCol="0">
            <a:normAutofit/>
          </a:bodyPr>
          <a:lstStyle>
            <a:lvl1pPr marL="230400" indent="-228600" algn="l" defTabSz="914400" rtl="0" eaLnBrk="1" latinLnBrk="0" hangingPunct="1">
              <a:lnSpc>
                <a:spcPct val="90000"/>
              </a:lnSpc>
              <a:spcBef>
                <a:spcPts val="1200"/>
              </a:spcBef>
              <a:buClr>
                <a:srgbClr val="715096"/>
              </a:buClr>
              <a:buFont typeface="Arial" panose="020B0604020202020204" pitchFamily="34" charset="0"/>
              <a:buChar char="•"/>
              <a:defRPr lang="en-US" altLang="zh-CN" sz="2800" b="0" kern="1200" baseline="0" dirty="0" smtClean="0">
                <a:solidFill>
                  <a:schemeClr val="tx1"/>
                </a:solidFill>
                <a:latin typeface="+mn-lt"/>
                <a:ea typeface="+mn-ea"/>
                <a:cs typeface="+mn-cs"/>
              </a:defRPr>
            </a:lvl1pPr>
            <a:lvl2pPr marL="6876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400" b="0" kern="1200" baseline="0" dirty="0" smtClean="0">
                <a:solidFill>
                  <a:schemeClr val="tx1"/>
                </a:solidFill>
                <a:latin typeface="+mn-lt"/>
                <a:ea typeface="+mn-ea"/>
                <a:cs typeface="+mn-cs"/>
              </a:defRPr>
            </a:lvl2pPr>
            <a:lvl3pPr marL="1144800" indent="-228600" algn="l" defTabSz="914400" rtl="0" eaLnBrk="1" latinLnBrk="0" hangingPunct="1">
              <a:lnSpc>
                <a:spcPct val="90000"/>
              </a:lnSpc>
              <a:spcBef>
                <a:spcPts val="600"/>
              </a:spcBef>
              <a:buClr>
                <a:srgbClr val="715096"/>
              </a:buClr>
              <a:buFont typeface="Arial" panose="020B0604020202020204" pitchFamily="34" charset="0"/>
              <a:buChar char="•"/>
              <a:defRPr lang="zh-CN" altLang="en-US" sz="2000" b="0" kern="1200" baseline="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715096"/>
              </a:buClr>
              <a:buFont typeface="Arial" panose="020B0604020202020204" pitchFamily="34" charset="0"/>
              <a:buChar char="•"/>
              <a:defRPr lang="zh-CN" altLang="en-US" sz="1800" b="0" kern="1200" baseline="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715096"/>
              </a:buClr>
              <a:buFont typeface="Arial" panose="020B0604020202020204" pitchFamily="34" charset="0"/>
              <a:buChar char="•"/>
              <a:defRPr lang="en-US" altLang="zh-CN" sz="1800" b="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Evaluation demonstrates geo-mean speedup of 2.0x</a:t>
            </a:r>
          </a:p>
        </p:txBody>
      </p:sp>
    </p:spTree>
    <p:extLst>
      <p:ext uri="{BB962C8B-B14F-4D97-AF65-F5344CB8AC3E}">
        <p14:creationId xmlns:p14="http://schemas.microsoft.com/office/powerpoint/2010/main" val="263129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4" grpId="0" animBg="1"/>
      <p:bldP spid="5" grpId="0" animBg="1"/>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4D4BC-937C-4A90-A906-C022F97A7C14}"/>
              </a:ext>
            </a:extLst>
          </p:cNvPr>
          <p:cNvSpPr>
            <a:spLocks noGrp="1"/>
          </p:cNvSpPr>
          <p:nvPr>
            <p:ph type="title"/>
          </p:nvPr>
        </p:nvSpPr>
        <p:spPr/>
        <p:txBody>
          <a:bodyPr/>
          <a:lstStyle/>
          <a:p>
            <a:r>
              <a:rPr lang="en-US" dirty="0"/>
              <a:t>Convergence rate improvement up to 5x</a:t>
            </a:r>
          </a:p>
        </p:txBody>
      </p:sp>
      <p:sp>
        <p:nvSpPr>
          <p:cNvPr id="3" name="内容占位符 2">
            <a:extLst>
              <a:ext uri="{FF2B5EF4-FFF2-40B4-BE49-F238E27FC236}">
                <a16:creationId xmlns:a16="http://schemas.microsoft.com/office/drawing/2014/main" id="{E281B9AE-3862-4289-89C2-310897C5E5E3}"/>
              </a:ext>
            </a:extLst>
          </p:cNvPr>
          <p:cNvSpPr>
            <a:spLocks noGrp="1"/>
          </p:cNvSpPr>
          <p:nvPr>
            <p:ph idx="1"/>
          </p:nvPr>
        </p:nvSpPr>
        <p:spPr>
          <a:xfrm>
            <a:off x="838200" y="1276351"/>
            <a:ext cx="10515600" cy="552449"/>
          </a:xfrm>
        </p:spPr>
        <p:txBody>
          <a:bodyPr/>
          <a:lstStyle/>
          <a:p>
            <a:r>
              <a:rPr lang="en-US" dirty="0"/>
              <a:t>Smaller block size converges faster</a:t>
            </a:r>
          </a:p>
        </p:txBody>
      </p:sp>
      <p:sp>
        <p:nvSpPr>
          <p:cNvPr id="6" name="灯片编号占位符 5">
            <a:extLst>
              <a:ext uri="{FF2B5EF4-FFF2-40B4-BE49-F238E27FC236}">
                <a16:creationId xmlns:a16="http://schemas.microsoft.com/office/drawing/2014/main" id="{A0FBD340-8BB7-4D67-816E-600BD5B07ABB}"/>
              </a:ext>
            </a:extLst>
          </p:cNvPr>
          <p:cNvSpPr>
            <a:spLocks noGrp="1"/>
          </p:cNvSpPr>
          <p:nvPr>
            <p:ph type="sldNum" sz="quarter" idx="12"/>
          </p:nvPr>
        </p:nvSpPr>
        <p:spPr/>
        <p:txBody>
          <a:bodyPr/>
          <a:lstStyle/>
          <a:p>
            <a:fld id="{FFCE77C0-C5FA-4ACA-9362-CF6780A99EC0}" type="slidenum">
              <a:rPr lang="en-US" smtClean="0"/>
              <a:t>30</a:t>
            </a:fld>
            <a:endParaRPr lang="en-US"/>
          </a:p>
        </p:txBody>
      </p:sp>
      <p:pic>
        <p:nvPicPr>
          <p:cNvPr id="10" name="图片 9" descr="手机屏幕的截图&#10;&#10;描述已自动生成">
            <a:extLst>
              <a:ext uri="{FF2B5EF4-FFF2-40B4-BE49-F238E27FC236}">
                <a16:creationId xmlns:a16="http://schemas.microsoft.com/office/drawing/2014/main" id="{517CB8DE-FDC8-4970-BB30-9804105A9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0972" y="3180834"/>
            <a:ext cx="2039255" cy="2099014"/>
          </a:xfrm>
          <a:prstGeom prst="rect">
            <a:avLst/>
          </a:prstGeom>
        </p:spPr>
      </p:pic>
      <p:pic>
        <p:nvPicPr>
          <p:cNvPr id="14" name="图片 13" descr="地图的截图&#10;&#10;描述已自动生成">
            <a:extLst>
              <a:ext uri="{FF2B5EF4-FFF2-40B4-BE49-F238E27FC236}">
                <a16:creationId xmlns:a16="http://schemas.microsoft.com/office/drawing/2014/main" id="{FB9BF917-3C0F-4D8D-962C-458EA3F283CA}"/>
              </a:ext>
            </a:extLst>
          </p:cNvPr>
          <p:cNvPicPr>
            <a:picLocks noChangeAspect="1"/>
          </p:cNvPicPr>
          <p:nvPr/>
        </p:nvPicPr>
        <p:blipFill rotWithShape="1">
          <a:blip r:embed="rId4">
            <a:extLst>
              <a:ext uri="{28A0092B-C50C-407E-A947-70E740481C1C}">
                <a14:useLocalDpi xmlns:a14="http://schemas.microsoft.com/office/drawing/2010/main" val="0"/>
              </a:ext>
            </a:extLst>
          </a:blip>
          <a:srcRect t="412"/>
          <a:stretch/>
        </p:blipFill>
        <p:spPr>
          <a:xfrm>
            <a:off x="2174620" y="2386813"/>
            <a:ext cx="4884273" cy="3860076"/>
          </a:xfrm>
          <a:prstGeom prst="rect">
            <a:avLst/>
          </a:prstGeom>
        </p:spPr>
      </p:pic>
      <p:pic>
        <p:nvPicPr>
          <p:cNvPr id="12" name="图片 11" descr="手机屏幕截图&#10;&#10;描述已自动生成">
            <a:extLst>
              <a:ext uri="{FF2B5EF4-FFF2-40B4-BE49-F238E27FC236}">
                <a16:creationId xmlns:a16="http://schemas.microsoft.com/office/drawing/2014/main" id="{07C2C618-9CF4-419B-BA6C-B8B302AEF7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4620" y="2379597"/>
            <a:ext cx="4884273" cy="3874508"/>
          </a:xfrm>
          <a:prstGeom prst="rect">
            <a:avLst/>
          </a:prstGeom>
        </p:spPr>
      </p:pic>
      <p:sp>
        <p:nvSpPr>
          <p:cNvPr id="15" name="矩形 14">
            <a:extLst>
              <a:ext uri="{FF2B5EF4-FFF2-40B4-BE49-F238E27FC236}">
                <a16:creationId xmlns:a16="http://schemas.microsoft.com/office/drawing/2014/main" id="{1D8C36A8-D560-44C1-B113-6A8995FDAC9E}"/>
              </a:ext>
            </a:extLst>
          </p:cNvPr>
          <p:cNvSpPr/>
          <p:nvPr/>
        </p:nvSpPr>
        <p:spPr>
          <a:xfrm>
            <a:off x="7663992" y="3610466"/>
            <a:ext cx="1857080" cy="263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矩形 15">
            <a:extLst>
              <a:ext uri="{FF2B5EF4-FFF2-40B4-BE49-F238E27FC236}">
                <a16:creationId xmlns:a16="http://schemas.microsoft.com/office/drawing/2014/main" id="{60EC041E-E4B3-4D13-AFCE-88BD6F99AFE3}"/>
              </a:ext>
            </a:extLst>
          </p:cNvPr>
          <p:cNvSpPr/>
          <p:nvPr/>
        </p:nvSpPr>
        <p:spPr>
          <a:xfrm>
            <a:off x="7706394" y="4224598"/>
            <a:ext cx="1857080" cy="263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16">
            <a:extLst>
              <a:ext uri="{FF2B5EF4-FFF2-40B4-BE49-F238E27FC236}">
                <a16:creationId xmlns:a16="http://schemas.microsoft.com/office/drawing/2014/main" id="{AEFBEB9F-2AEE-4385-BC96-E41CA2FDED87}"/>
              </a:ext>
            </a:extLst>
          </p:cNvPr>
          <p:cNvSpPr/>
          <p:nvPr/>
        </p:nvSpPr>
        <p:spPr>
          <a:xfrm>
            <a:off x="7663992" y="4872828"/>
            <a:ext cx="1857080" cy="263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内容占位符 2">
            <a:extLst>
              <a:ext uri="{FF2B5EF4-FFF2-40B4-BE49-F238E27FC236}">
                <a16:creationId xmlns:a16="http://schemas.microsoft.com/office/drawing/2014/main" id="{F4491AC0-69B5-42E1-A3B6-0CBD26E6B5AD}"/>
              </a:ext>
            </a:extLst>
          </p:cNvPr>
          <p:cNvSpPr txBox="1">
            <a:spLocks/>
          </p:cNvSpPr>
          <p:nvPr/>
        </p:nvSpPr>
        <p:spPr>
          <a:xfrm>
            <a:off x="838200" y="1776336"/>
            <a:ext cx="10515600" cy="706436"/>
          </a:xfrm>
          <a:prstGeom prst="rect">
            <a:avLst/>
          </a:prstGeom>
        </p:spPr>
        <p:txBody>
          <a:bodyPr vert="horz" lIns="91440" tIns="45720" rIns="91440" bIns="45720" rtlCol="0">
            <a:normAutofit/>
          </a:bodyPr>
          <a:lstStyle>
            <a:lvl1pPr marL="230400" indent="-228600" algn="l" defTabSz="914400" rtl="0" eaLnBrk="1" latinLnBrk="0" hangingPunct="1">
              <a:lnSpc>
                <a:spcPct val="90000"/>
              </a:lnSpc>
              <a:spcBef>
                <a:spcPts val="1200"/>
              </a:spcBef>
              <a:buClr>
                <a:srgbClr val="715096"/>
              </a:buClr>
              <a:buFont typeface="Arial" panose="020B0604020202020204" pitchFamily="34" charset="0"/>
              <a:buChar char="•"/>
              <a:defRPr lang="en-US" altLang="zh-CN" sz="2800" b="0" kern="1200" baseline="0" dirty="0" smtClean="0">
                <a:solidFill>
                  <a:schemeClr val="tx1"/>
                </a:solidFill>
                <a:latin typeface="+mn-lt"/>
                <a:ea typeface="+mn-ea"/>
                <a:cs typeface="+mn-cs"/>
              </a:defRPr>
            </a:lvl1pPr>
            <a:lvl2pPr marL="6876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400" b="0" kern="1200" baseline="0" dirty="0" smtClean="0">
                <a:solidFill>
                  <a:schemeClr val="tx1"/>
                </a:solidFill>
                <a:latin typeface="+mn-lt"/>
                <a:ea typeface="+mn-ea"/>
                <a:cs typeface="+mn-cs"/>
              </a:defRPr>
            </a:lvl2pPr>
            <a:lvl3pPr marL="1144800" indent="-228600" algn="l" defTabSz="914400" rtl="0" eaLnBrk="1" latinLnBrk="0" hangingPunct="1">
              <a:lnSpc>
                <a:spcPct val="90000"/>
              </a:lnSpc>
              <a:spcBef>
                <a:spcPts val="600"/>
              </a:spcBef>
              <a:buClr>
                <a:srgbClr val="715096"/>
              </a:buClr>
              <a:buFont typeface="Arial" panose="020B0604020202020204" pitchFamily="34" charset="0"/>
              <a:buChar char="•"/>
              <a:defRPr lang="zh-CN" altLang="en-US" sz="2000" b="0" kern="1200" baseline="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715096"/>
              </a:buClr>
              <a:buFont typeface="Arial" panose="020B0604020202020204" pitchFamily="34" charset="0"/>
              <a:buChar char="•"/>
              <a:defRPr lang="zh-CN" altLang="en-US" sz="1800" b="0" kern="1200" baseline="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715096"/>
              </a:buClr>
              <a:buFont typeface="Arial" panose="020B0604020202020204" pitchFamily="34" charset="0"/>
              <a:buChar char="•"/>
              <a:defRPr lang="en-US" altLang="zh-CN" sz="1800" b="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Priority block selection improves convergence rate</a:t>
            </a:r>
          </a:p>
        </p:txBody>
      </p:sp>
    </p:spTree>
    <p:extLst>
      <p:ext uri="{BB962C8B-B14F-4D97-AF65-F5344CB8AC3E}">
        <p14:creationId xmlns:p14="http://schemas.microsoft.com/office/powerpoint/2010/main" val="3479222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xit" presetSubtype="0" fill="hold" grpId="0" nodeType="withEffect">
                                  <p:stCondLst>
                                    <p:cond delay="0"/>
                                  </p:stCondLst>
                                  <p:childTnLst>
                                    <p:animEffect transition="out" filter="fade">
                                      <p:cBhvr>
                                        <p:cTn id="9" dur="500"/>
                                        <p:tgtEl>
                                          <p:spTgt spid="17"/>
                                        </p:tgtEl>
                                      </p:cBhvr>
                                    </p:animEffect>
                                    <p:set>
                                      <p:cBhvr>
                                        <p:cTn id="10" dur="1" fill="hold">
                                          <p:stCondLst>
                                            <p:cond delay="499"/>
                                          </p:stCondLst>
                                        </p:cTn>
                                        <p:tgtEl>
                                          <p:spTgt spid="17"/>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6"/>
                                        </p:tgtEl>
                                      </p:cBhvr>
                                    </p:animEffect>
                                    <p:set>
                                      <p:cBhvr>
                                        <p:cTn id="13" dur="1" fill="hold">
                                          <p:stCondLst>
                                            <p:cond delay="499"/>
                                          </p:stCondLst>
                                        </p:cTn>
                                        <p:tgtEl>
                                          <p:spTgt spid="16"/>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5"/>
                                        </p:tgtEl>
                                      </p:cBhvr>
                                    </p:animEffect>
                                    <p:set>
                                      <p:cBhvr>
                                        <p:cTn id="16" dur="1" fill="hold">
                                          <p:stCondLst>
                                            <p:cond delay="499"/>
                                          </p:stCondLst>
                                        </p:cTn>
                                        <p:tgtEl>
                                          <p:spTgt spid="15"/>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06CC32-E50F-4B50-A6A4-4369B7C26C6F}"/>
              </a:ext>
            </a:extLst>
          </p:cNvPr>
          <p:cNvSpPr>
            <a:spLocks noGrp="1"/>
          </p:cNvSpPr>
          <p:nvPr>
            <p:ph type="title"/>
          </p:nvPr>
        </p:nvSpPr>
        <p:spPr/>
        <p:txBody>
          <a:bodyPr>
            <a:normAutofit fontScale="90000"/>
          </a:bodyPr>
          <a:lstStyle/>
          <a:p>
            <a:r>
              <a:rPr lang="en-US" dirty="0"/>
              <a:t>Comparison with </a:t>
            </a:r>
            <a:r>
              <a:rPr lang="en-US" dirty="0" err="1"/>
              <a:t>GraphMat</a:t>
            </a:r>
            <a:r>
              <a:rPr lang="en-US" dirty="0"/>
              <a:t> and </a:t>
            </a:r>
            <a:r>
              <a:rPr lang="en-US" dirty="0" err="1"/>
              <a:t>Graphicionado</a:t>
            </a:r>
            <a:endParaRPr lang="en-US" dirty="0"/>
          </a:p>
        </p:txBody>
      </p:sp>
      <p:sp>
        <p:nvSpPr>
          <p:cNvPr id="3" name="内容占位符 2">
            <a:extLst>
              <a:ext uri="{FF2B5EF4-FFF2-40B4-BE49-F238E27FC236}">
                <a16:creationId xmlns:a16="http://schemas.microsoft.com/office/drawing/2014/main" id="{3EC32079-9C26-4F88-96DF-A4C037887BE0}"/>
              </a:ext>
            </a:extLst>
          </p:cNvPr>
          <p:cNvSpPr>
            <a:spLocks noGrp="1"/>
          </p:cNvSpPr>
          <p:nvPr>
            <p:ph idx="1"/>
          </p:nvPr>
        </p:nvSpPr>
        <p:spPr>
          <a:xfrm>
            <a:off x="838200" y="1276351"/>
            <a:ext cx="10515600" cy="960222"/>
          </a:xfrm>
        </p:spPr>
        <p:txBody>
          <a:bodyPr/>
          <a:lstStyle/>
          <a:p>
            <a:r>
              <a:rPr lang="en-US" dirty="0"/>
              <a:t>Geo-mean speedup of 2.0x on execution time and 4.8x on convergence rate over </a:t>
            </a:r>
            <a:r>
              <a:rPr lang="en-US" dirty="0" err="1"/>
              <a:t>GraphMat</a:t>
            </a:r>
            <a:endParaRPr lang="en-US" dirty="0"/>
          </a:p>
        </p:txBody>
      </p:sp>
      <p:sp>
        <p:nvSpPr>
          <p:cNvPr id="6" name="灯片编号占位符 5">
            <a:extLst>
              <a:ext uri="{FF2B5EF4-FFF2-40B4-BE49-F238E27FC236}">
                <a16:creationId xmlns:a16="http://schemas.microsoft.com/office/drawing/2014/main" id="{5C9F5796-6AFD-430E-84AA-3F006DDD793F}"/>
              </a:ext>
            </a:extLst>
          </p:cNvPr>
          <p:cNvSpPr>
            <a:spLocks noGrp="1"/>
          </p:cNvSpPr>
          <p:nvPr>
            <p:ph type="sldNum" sz="quarter" idx="12"/>
          </p:nvPr>
        </p:nvSpPr>
        <p:spPr/>
        <p:txBody>
          <a:bodyPr/>
          <a:lstStyle/>
          <a:p>
            <a:fld id="{FFCE77C0-C5FA-4ACA-9362-CF6780A99EC0}" type="slidenum">
              <a:rPr lang="en-US" smtClean="0"/>
              <a:t>31</a:t>
            </a:fld>
            <a:endParaRPr lang="en-US"/>
          </a:p>
        </p:txBody>
      </p:sp>
      <p:pic>
        <p:nvPicPr>
          <p:cNvPr id="5" name="图片 4" descr="手机屏幕截图&#10;&#10;描述已自动生成">
            <a:extLst>
              <a:ext uri="{FF2B5EF4-FFF2-40B4-BE49-F238E27FC236}">
                <a16:creationId xmlns:a16="http://schemas.microsoft.com/office/drawing/2014/main" id="{C2D7BB55-EF8A-4A0B-A3D0-4B440E82BF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3665" y="2638425"/>
            <a:ext cx="5664669" cy="3638552"/>
          </a:xfrm>
          <a:prstGeom prst="rect">
            <a:avLst/>
          </a:prstGeom>
        </p:spPr>
      </p:pic>
      <p:sp>
        <p:nvSpPr>
          <p:cNvPr id="7" name="内容占位符 2">
            <a:extLst>
              <a:ext uri="{FF2B5EF4-FFF2-40B4-BE49-F238E27FC236}">
                <a16:creationId xmlns:a16="http://schemas.microsoft.com/office/drawing/2014/main" id="{8AEFAAC2-CB5E-4931-8BDD-5146E5893BDA}"/>
              </a:ext>
            </a:extLst>
          </p:cNvPr>
          <p:cNvSpPr txBox="1">
            <a:spLocks/>
          </p:cNvSpPr>
          <p:nvPr/>
        </p:nvSpPr>
        <p:spPr>
          <a:xfrm>
            <a:off x="838199" y="2099470"/>
            <a:ext cx="10515600" cy="706437"/>
          </a:xfrm>
          <a:prstGeom prst="rect">
            <a:avLst/>
          </a:prstGeom>
        </p:spPr>
        <p:txBody>
          <a:bodyPr vert="horz" lIns="91440" tIns="45720" rIns="91440" bIns="45720" rtlCol="0">
            <a:normAutofit/>
          </a:bodyPr>
          <a:lstStyle>
            <a:lvl1pPr marL="230400" indent="-228600" algn="l" defTabSz="914400" rtl="0" eaLnBrk="1" latinLnBrk="0" hangingPunct="1">
              <a:lnSpc>
                <a:spcPct val="90000"/>
              </a:lnSpc>
              <a:spcBef>
                <a:spcPts val="1200"/>
              </a:spcBef>
              <a:buClr>
                <a:srgbClr val="715096"/>
              </a:buClr>
              <a:buFont typeface="Arial" panose="020B0604020202020204" pitchFamily="34" charset="0"/>
              <a:buChar char="•"/>
              <a:defRPr lang="en-US" altLang="zh-CN" sz="2800" b="0" kern="1200" baseline="0" dirty="0" smtClean="0">
                <a:solidFill>
                  <a:schemeClr val="tx1"/>
                </a:solidFill>
                <a:latin typeface="+mn-lt"/>
                <a:ea typeface="+mn-ea"/>
                <a:cs typeface="+mn-cs"/>
              </a:defRPr>
            </a:lvl1pPr>
            <a:lvl2pPr marL="6876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400" b="0" kern="1200" baseline="0" dirty="0" smtClean="0">
                <a:solidFill>
                  <a:schemeClr val="tx1"/>
                </a:solidFill>
                <a:latin typeface="+mn-lt"/>
                <a:ea typeface="+mn-ea"/>
                <a:cs typeface="+mn-cs"/>
              </a:defRPr>
            </a:lvl2pPr>
            <a:lvl3pPr marL="1144800" indent="-228600" algn="l" defTabSz="914400" rtl="0" eaLnBrk="1" latinLnBrk="0" hangingPunct="1">
              <a:lnSpc>
                <a:spcPct val="90000"/>
              </a:lnSpc>
              <a:spcBef>
                <a:spcPts val="600"/>
              </a:spcBef>
              <a:buClr>
                <a:srgbClr val="715096"/>
              </a:buClr>
              <a:buFont typeface="Arial" panose="020B0604020202020204" pitchFamily="34" charset="0"/>
              <a:buChar char="•"/>
              <a:defRPr lang="zh-CN" altLang="en-US" sz="2000" b="0" kern="1200" baseline="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715096"/>
              </a:buClr>
              <a:buFont typeface="Arial" panose="020B0604020202020204" pitchFamily="34" charset="0"/>
              <a:buChar char="•"/>
              <a:defRPr lang="zh-CN" altLang="en-US" sz="1800" b="0" kern="1200" baseline="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715096"/>
              </a:buClr>
              <a:buFont typeface="Arial" panose="020B0604020202020204" pitchFamily="34" charset="0"/>
              <a:buChar char="•"/>
              <a:defRPr lang="en-US" altLang="zh-CN" sz="1800" b="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GraphMat</a:t>
            </a:r>
            <a:r>
              <a:rPr lang="en-US" dirty="0"/>
              <a:t> leverages smaller block size optimization in SSSP</a:t>
            </a:r>
          </a:p>
        </p:txBody>
      </p:sp>
    </p:spTree>
    <p:extLst>
      <p:ext uri="{BB962C8B-B14F-4D97-AF65-F5344CB8AC3E}">
        <p14:creationId xmlns:p14="http://schemas.microsoft.com/office/powerpoint/2010/main" val="148830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4CAEF-C24B-4BC8-B989-9936E9D3F705}"/>
              </a:ext>
            </a:extLst>
          </p:cNvPr>
          <p:cNvSpPr>
            <a:spLocks noGrp="1"/>
          </p:cNvSpPr>
          <p:nvPr>
            <p:ph type="title"/>
          </p:nvPr>
        </p:nvSpPr>
        <p:spPr/>
        <p:txBody>
          <a:bodyPr/>
          <a:lstStyle/>
          <a:p>
            <a:r>
              <a:rPr lang="en-US" dirty="0" err="1"/>
              <a:t>GraphABCD</a:t>
            </a:r>
            <a:r>
              <a:rPr lang="en-US" dirty="0"/>
              <a:t> speedup breakdown</a:t>
            </a:r>
          </a:p>
        </p:txBody>
      </p:sp>
      <p:sp>
        <p:nvSpPr>
          <p:cNvPr id="6" name="灯片编号占位符 5">
            <a:extLst>
              <a:ext uri="{FF2B5EF4-FFF2-40B4-BE49-F238E27FC236}">
                <a16:creationId xmlns:a16="http://schemas.microsoft.com/office/drawing/2014/main" id="{AE98DB09-5697-45B9-9575-35D8B915D06E}"/>
              </a:ext>
            </a:extLst>
          </p:cNvPr>
          <p:cNvSpPr>
            <a:spLocks noGrp="1"/>
          </p:cNvSpPr>
          <p:nvPr>
            <p:ph type="sldNum" sz="quarter" idx="12"/>
          </p:nvPr>
        </p:nvSpPr>
        <p:spPr/>
        <p:txBody>
          <a:bodyPr/>
          <a:lstStyle/>
          <a:p>
            <a:fld id="{FFCE77C0-C5FA-4ACA-9362-CF6780A99EC0}" type="slidenum">
              <a:rPr lang="en-US" smtClean="0"/>
              <a:t>32</a:t>
            </a:fld>
            <a:endParaRPr lang="en-US"/>
          </a:p>
        </p:txBody>
      </p:sp>
      <p:pic>
        <p:nvPicPr>
          <p:cNvPr id="11" name="内容占位符 10" descr="手机屏幕截图&#10;&#10;描述已自动生成">
            <a:extLst>
              <a:ext uri="{FF2B5EF4-FFF2-40B4-BE49-F238E27FC236}">
                <a16:creationId xmlns:a16="http://schemas.microsoft.com/office/drawing/2014/main" id="{74D9CEFA-C4A4-4BA9-8CC5-1656FA70E6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01808" y="2532898"/>
            <a:ext cx="8788384" cy="3539291"/>
          </a:xfrm>
        </p:spPr>
      </p:pic>
      <p:sp>
        <p:nvSpPr>
          <p:cNvPr id="12" name="内容占位符 2">
            <a:extLst>
              <a:ext uri="{FF2B5EF4-FFF2-40B4-BE49-F238E27FC236}">
                <a16:creationId xmlns:a16="http://schemas.microsoft.com/office/drawing/2014/main" id="{0D162E6D-1855-455C-A79D-1ACB449719F1}"/>
              </a:ext>
            </a:extLst>
          </p:cNvPr>
          <p:cNvSpPr txBox="1">
            <a:spLocks/>
          </p:cNvSpPr>
          <p:nvPr/>
        </p:nvSpPr>
        <p:spPr>
          <a:xfrm>
            <a:off x="838200" y="1276351"/>
            <a:ext cx="10515600" cy="542172"/>
          </a:xfrm>
          <a:prstGeom prst="rect">
            <a:avLst/>
          </a:prstGeom>
        </p:spPr>
        <p:txBody>
          <a:bodyPr vert="horz" lIns="91440" tIns="45720" rIns="91440" bIns="45720" rtlCol="0">
            <a:normAutofit/>
          </a:bodyPr>
          <a:lstStyle>
            <a:lvl1pPr marL="230400" indent="-228600" algn="l" defTabSz="914400" rtl="0" eaLnBrk="1" latinLnBrk="0" hangingPunct="1">
              <a:lnSpc>
                <a:spcPct val="90000"/>
              </a:lnSpc>
              <a:spcBef>
                <a:spcPts val="1200"/>
              </a:spcBef>
              <a:buClr>
                <a:srgbClr val="715096"/>
              </a:buClr>
              <a:buFont typeface="Arial" panose="020B0604020202020204" pitchFamily="34" charset="0"/>
              <a:buChar char="•"/>
              <a:defRPr lang="en-US" altLang="zh-CN" sz="2800" b="0" kern="1200" baseline="0" dirty="0" smtClean="0">
                <a:solidFill>
                  <a:schemeClr val="tx1"/>
                </a:solidFill>
                <a:latin typeface="+mn-lt"/>
                <a:ea typeface="+mn-ea"/>
                <a:cs typeface="+mn-cs"/>
              </a:defRPr>
            </a:lvl1pPr>
            <a:lvl2pPr marL="6876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400" b="0" kern="1200" baseline="0" dirty="0" smtClean="0">
                <a:solidFill>
                  <a:schemeClr val="tx1"/>
                </a:solidFill>
                <a:latin typeface="+mn-lt"/>
                <a:ea typeface="+mn-ea"/>
                <a:cs typeface="+mn-cs"/>
              </a:defRPr>
            </a:lvl2pPr>
            <a:lvl3pPr marL="1144800" indent="-228600" algn="l" defTabSz="914400" rtl="0" eaLnBrk="1" latinLnBrk="0" hangingPunct="1">
              <a:lnSpc>
                <a:spcPct val="90000"/>
              </a:lnSpc>
              <a:spcBef>
                <a:spcPts val="600"/>
              </a:spcBef>
              <a:buClr>
                <a:srgbClr val="715096"/>
              </a:buClr>
              <a:buFont typeface="Arial" panose="020B0604020202020204" pitchFamily="34" charset="0"/>
              <a:buChar char="•"/>
              <a:defRPr lang="zh-CN" altLang="en-US" sz="2000" b="0" kern="1200" baseline="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715096"/>
              </a:buClr>
              <a:buFont typeface="Arial" panose="020B0604020202020204" pitchFamily="34" charset="0"/>
              <a:buChar char="•"/>
              <a:defRPr lang="zh-CN" altLang="en-US" sz="1800" b="0" kern="1200" baseline="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715096"/>
              </a:buClr>
              <a:buFont typeface="Arial" panose="020B0604020202020204" pitchFamily="34" charset="0"/>
              <a:buChar char="•"/>
              <a:defRPr lang="en-US" altLang="zh-CN" sz="1800" b="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Bulk Synchronous Parallel (BSP) execution model baseline</a:t>
            </a:r>
          </a:p>
        </p:txBody>
      </p:sp>
      <p:sp>
        <p:nvSpPr>
          <p:cNvPr id="14" name="矩形 13">
            <a:extLst>
              <a:ext uri="{FF2B5EF4-FFF2-40B4-BE49-F238E27FC236}">
                <a16:creationId xmlns:a16="http://schemas.microsoft.com/office/drawing/2014/main" id="{B51BA295-1C9B-4919-8A64-2869491E347A}"/>
              </a:ext>
            </a:extLst>
          </p:cNvPr>
          <p:cNvSpPr/>
          <p:nvPr/>
        </p:nvSpPr>
        <p:spPr>
          <a:xfrm>
            <a:off x="2909887" y="4286250"/>
            <a:ext cx="123825" cy="1385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14">
            <a:extLst>
              <a:ext uri="{FF2B5EF4-FFF2-40B4-BE49-F238E27FC236}">
                <a16:creationId xmlns:a16="http://schemas.microsoft.com/office/drawing/2014/main" id="{C7235B4F-1DB5-4268-A1FB-A84DB1AA44DE}"/>
              </a:ext>
            </a:extLst>
          </p:cNvPr>
          <p:cNvSpPr/>
          <p:nvPr/>
        </p:nvSpPr>
        <p:spPr>
          <a:xfrm>
            <a:off x="3676649" y="4286250"/>
            <a:ext cx="123825" cy="1385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矩形 15">
            <a:extLst>
              <a:ext uri="{FF2B5EF4-FFF2-40B4-BE49-F238E27FC236}">
                <a16:creationId xmlns:a16="http://schemas.microsoft.com/office/drawing/2014/main" id="{724F249C-80A7-4F8D-9260-586BAEBEFA04}"/>
              </a:ext>
            </a:extLst>
          </p:cNvPr>
          <p:cNvSpPr/>
          <p:nvPr/>
        </p:nvSpPr>
        <p:spPr>
          <a:xfrm>
            <a:off x="4441030" y="4286250"/>
            <a:ext cx="123825" cy="1385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16">
            <a:extLst>
              <a:ext uri="{FF2B5EF4-FFF2-40B4-BE49-F238E27FC236}">
                <a16:creationId xmlns:a16="http://schemas.microsoft.com/office/drawing/2014/main" id="{32397CA1-8F11-43FA-9B89-5BD9BD727F34}"/>
              </a:ext>
            </a:extLst>
          </p:cNvPr>
          <p:cNvSpPr/>
          <p:nvPr/>
        </p:nvSpPr>
        <p:spPr>
          <a:xfrm>
            <a:off x="5195885" y="4286250"/>
            <a:ext cx="123825" cy="1385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矩形 17">
            <a:extLst>
              <a:ext uri="{FF2B5EF4-FFF2-40B4-BE49-F238E27FC236}">
                <a16:creationId xmlns:a16="http://schemas.microsoft.com/office/drawing/2014/main" id="{6C35E1C6-3037-4E4B-97B3-0026160785EB}"/>
              </a:ext>
            </a:extLst>
          </p:cNvPr>
          <p:cNvSpPr/>
          <p:nvPr/>
        </p:nvSpPr>
        <p:spPr>
          <a:xfrm>
            <a:off x="5965029" y="4286250"/>
            <a:ext cx="123825" cy="1385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F03931B5-A3D8-45DD-B3A6-71F9A46AA2E2}"/>
              </a:ext>
            </a:extLst>
          </p:cNvPr>
          <p:cNvSpPr/>
          <p:nvPr/>
        </p:nvSpPr>
        <p:spPr>
          <a:xfrm>
            <a:off x="6729415" y="4286250"/>
            <a:ext cx="123825" cy="1385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CAB03DE0-8C00-4C7B-89C2-13D278AD51CC}"/>
              </a:ext>
            </a:extLst>
          </p:cNvPr>
          <p:cNvSpPr/>
          <p:nvPr/>
        </p:nvSpPr>
        <p:spPr>
          <a:xfrm>
            <a:off x="7493018" y="4286250"/>
            <a:ext cx="123825" cy="1385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66EB2EDE-459F-4795-8ACA-44B84CFBA7AE}"/>
              </a:ext>
            </a:extLst>
          </p:cNvPr>
          <p:cNvSpPr/>
          <p:nvPr/>
        </p:nvSpPr>
        <p:spPr>
          <a:xfrm>
            <a:off x="8256621" y="4286249"/>
            <a:ext cx="123825" cy="1385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54747BBB-4458-4475-B837-76DCD38E4EA1}"/>
              </a:ext>
            </a:extLst>
          </p:cNvPr>
          <p:cNvSpPr/>
          <p:nvPr/>
        </p:nvSpPr>
        <p:spPr>
          <a:xfrm>
            <a:off x="9020987" y="4286249"/>
            <a:ext cx="123825" cy="1385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59F0EE32-5CA8-4E49-80EF-F47BF4E62D5B}"/>
              </a:ext>
            </a:extLst>
          </p:cNvPr>
          <p:cNvSpPr/>
          <p:nvPr/>
        </p:nvSpPr>
        <p:spPr>
          <a:xfrm>
            <a:off x="9788590" y="4286249"/>
            <a:ext cx="123825" cy="1385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EB70FE7-E266-4D64-94A9-36A3E3B78F04}"/>
              </a:ext>
            </a:extLst>
          </p:cNvPr>
          <p:cNvSpPr/>
          <p:nvPr/>
        </p:nvSpPr>
        <p:spPr>
          <a:xfrm rot="16200000">
            <a:off x="3013045" y="2839690"/>
            <a:ext cx="188973" cy="1385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矩形 24">
            <a:extLst>
              <a:ext uri="{FF2B5EF4-FFF2-40B4-BE49-F238E27FC236}">
                <a16:creationId xmlns:a16="http://schemas.microsoft.com/office/drawing/2014/main" id="{F41DEBA4-D96E-47C7-B32C-45FB5287CD02}"/>
              </a:ext>
            </a:extLst>
          </p:cNvPr>
          <p:cNvSpPr/>
          <p:nvPr/>
        </p:nvSpPr>
        <p:spPr>
          <a:xfrm>
            <a:off x="2789221" y="4691062"/>
            <a:ext cx="123825" cy="9810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295430-00EA-43F8-AF55-3188F6325057}"/>
              </a:ext>
            </a:extLst>
          </p:cNvPr>
          <p:cNvSpPr/>
          <p:nvPr/>
        </p:nvSpPr>
        <p:spPr>
          <a:xfrm>
            <a:off x="3552824" y="4691062"/>
            <a:ext cx="123825" cy="9810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a:extLst>
              <a:ext uri="{FF2B5EF4-FFF2-40B4-BE49-F238E27FC236}">
                <a16:creationId xmlns:a16="http://schemas.microsoft.com/office/drawing/2014/main" id="{63161A66-563C-4843-B9D2-4BC311E7A508}"/>
              </a:ext>
            </a:extLst>
          </p:cNvPr>
          <p:cNvSpPr/>
          <p:nvPr/>
        </p:nvSpPr>
        <p:spPr>
          <a:xfrm>
            <a:off x="4317154" y="4691061"/>
            <a:ext cx="123825" cy="9810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矩形 28">
            <a:extLst>
              <a:ext uri="{FF2B5EF4-FFF2-40B4-BE49-F238E27FC236}">
                <a16:creationId xmlns:a16="http://schemas.microsoft.com/office/drawing/2014/main" id="{F9645DA3-934B-4ED6-BCCA-B8BCCF6B312C}"/>
              </a:ext>
            </a:extLst>
          </p:cNvPr>
          <p:cNvSpPr/>
          <p:nvPr/>
        </p:nvSpPr>
        <p:spPr>
          <a:xfrm>
            <a:off x="5081585" y="4691061"/>
            <a:ext cx="123825" cy="9810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矩形 29">
            <a:extLst>
              <a:ext uri="{FF2B5EF4-FFF2-40B4-BE49-F238E27FC236}">
                <a16:creationId xmlns:a16="http://schemas.microsoft.com/office/drawing/2014/main" id="{33423C1B-C6F7-471D-A53D-F9D9DB69F03B}"/>
              </a:ext>
            </a:extLst>
          </p:cNvPr>
          <p:cNvSpPr/>
          <p:nvPr/>
        </p:nvSpPr>
        <p:spPr>
          <a:xfrm>
            <a:off x="5843601" y="4691061"/>
            <a:ext cx="123825" cy="9810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a:extLst>
              <a:ext uri="{FF2B5EF4-FFF2-40B4-BE49-F238E27FC236}">
                <a16:creationId xmlns:a16="http://schemas.microsoft.com/office/drawing/2014/main" id="{492577F0-C880-44CC-801F-C4064C0C866D}"/>
              </a:ext>
            </a:extLst>
          </p:cNvPr>
          <p:cNvSpPr/>
          <p:nvPr/>
        </p:nvSpPr>
        <p:spPr>
          <a:xfrm>
            <a:off x="6615152" y="4691061"/>
            <a:ext cx="123825" cy="9810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8FAD8E3E-9B9C-429A-A80A-21B06C2DD535}"/>
              </a:ext>
            </a:extLst>
          </p:cNvPr>
          <p:cNvSpPr/>
          <p:nvPr/>
        </p:nvSpPr>
        <p:spPr>
          <a:xfrm>
            <a:off x="7377890" y="4691061"/>
            <a:ext cx="123825" cy="9810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矩形 32">
            <a:extLst>
              <a:ext uri="{FF2B5EF4-FFF2-40B4-BE49-F238E27FC236}">
                <a16:creationId xmlns:a16="http://schemas.microsoft.com/office/drawing/2014/main" id="{3122D993-8A54-4095-BE80-F93324872F51}"/>
              </a:ext>
            </a:extLst>
          </p:cNvPr>
          <p:cNvSpPr/>
          <p:nvPr/>
        </p:nvSpPr>
        <p:spPr>
          <a:xfrm>
            <a:off x="8151797" y="4691061"/>
            <a:ext cx="123825" cy="9810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矩形 33">
            <a:extLst>
              <a:ext uri="{FF2B5EF4-FFF2-40B4-BE49-F238E27FC236}">
                <a16:creationId xmlns:a16="http://schemas.microsoft.com/office/drawing/2014/main" id="{BEAF0C8F-96AC-4B71-91A8-FF8F4EEAF41A}"/>
              </a:ext>
            </a:extLst>
          </p:cNvPr>
          <p:cNvSpPr/>
          <p:nvPr/>
        </p:nvSpPr>
        <p:spPr>
          <a:xfrm>
            <a:off x="8900302" y="4691060"/>
            <a:ext cx="123825" cy="9810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矩形 34">
            <a:extLst>
              <a:ext uri="{FF2B5EF4-FFF2-40B4-BE49-F238E27FC236}">
                <a16:creationId xmlns:a16="http://schemas.microsoft.com/office/drawing/2014/main" id="{49ADB61D-F580-49F2-9982-EBD0B14B0AFA}"/>
              </a:ext>
            </a:extLst>
          </p:cNvPr>
          <p:cNvSpPr/>
          <p:nvPr/>
        </p:nvSpPr>
        <p:spPr>
          <a:xfrm>
            <a:off x="9669482" y="4691060"/>
            <a:ext cx="123825" cy="9810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E76BCCEE-153F-4864-9F96-BD21FB1179C8}"/>
              </a:ext>
            </a:extLst>
          </p:cNvPr>
          <p:cNvSpPr/>
          <p:nvPr/>
        </p:nvSpPr>
        <p:spPr>
          <a:xfrm rot="5400000">
            <a:off x="2939253" y="2745959"/>
            <a:ext cx="149229" cy="1198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矩形 36">
            <a:extLst>
              <a:ext uri="{FF2B5EF4-FFF2-40B4-BE49-F238E27FC236}">
                <a16:creationId xmlns:a16="http://schemas.microsoft.com/office/drawing/2014/main" id="{D0AB492A-55E7-4D72-A601-83370533BB8B}"/>
              </a:ext>
            </a:extLst>
          </p:cNvPr>
          <p:cNvSpPr/>
          <p:nvPr/>
        </p:nvSpPr>
        <p:spPr>
          <a:xfrm>
            <a:off x="2681238" y="4997450"/>
            <a:ext cx="123825" cy="674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矩形 37">
            <a:extLst>
              <a:ext uri="{FF2B5EF4-FFF2-40B4-BE49-F238E27FC236}">
                <a16:creationId xmlns:a16="http://schemas.microsoft.com/office/drawing/2014/main" id="{2BB7FFDD-FE63-4021-A9D2-518726CE7E81}"/>
              </a:ext>
            </a:extLst>
          </p:cNvPr>
          <p:cNvSpPr/>
          <p:nvPr/>
        </p:nvSpPr>
        <p:spPr>
          <a:xfrm>
            <a:off x="3441647" y="4997450"/>
            <a:ext cx="123825" cy="674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矩形 38">
            <a:extLst>
              <a:ext uri="{FF2B5EF4-FFF2-40B4-BE49-F238E27FC236}">
                <a16:creationId xmlns:a16="http://schemas.microsoft.com/office/drawing/2014/main" id="{5205002B-311D-4AF5-8E92-0F7512A163F8}"/>
              </a:ext>
            </a:extLst>
          </p:cNvPr>
          <p:cNvSpPr/>
          <p:nvPr/>
        </p:nvSpPr>
        <p:spPr>
          <a:xfrm>
            <a:off x="4214778" y="4997450"/>
            <a:ext cx="123825" cy="674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矩形 39">
            <a:extLst>
              <a:ext uri="{FF2B5EF4-FFF2-40B4-BE49-F238E27FC236}">
                <a16:creationId xmlns:a16="http://schemas.microsoft.com/office/drawing/2014/main" id="{4902D973-542D-47CA-A18A-13B25072FE11}"/>
              </a:ext>
            </a:extLst>
          </p:cNvPr>
          <p:cNvSpPr/>
          <p:nvPr/>
        </p:nvSpPr>
        <p:spPr>
          <a:xfrm>
            <a:off x="4967245" y="4999033"/>
            <a:ext cx="123825" cy="674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矩形 40">
            <a:extLst>
              <a:ext uri="{FF2B5EF4-FFF2-40B4-BE49-F238E27FC236}">
                <a16:creationId xmlns:a16="http://schemas.microsoft.com/office/drawing/2014/main" id="{8608B63D-6C3E-42A2-8416-0A315E12EA39}"/>
              </a:ext>
            </a:extLst>
          </p:cNvPr>
          <p:cNvSpPr/>
          <p:nvPr/>
        </p:nvSpPr>
        <p:spPr>
          <a:xfrm>
            <a:off x="5731625" y="4997450"/>
            <a:ext cx="123825" cy="674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矩形 41">
            <a:extLst>
              <a:ext uri="{FF2B5EF4-FFF2-40B4-BE49-F238E27FC236}">
                <a16:creationId xmlns:a16="http://schemas.microsoft.com/office/drawing/2014/main" id="{4F360F5B-A357-430F-B32A-5E8F1FEB5E6E}"/>
              </a:ext>
            </a:extLst>
          </p:cNvPr>
          <p:cNvSpPr/>
          <p:nvPr/>
        </p:nvSpPr>
        <p:spPr>
          <a:xfrm>
            <a:off x="6500772" y="4997450"/>
            <a:ext cx="123825" cy="674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矩形 42">
            <a:extLst>
              <a:ext uri="{FF2B5EF4-FFF2-40B4-BE49-F238E27FC236}">
                <a16:creationId xmlns:a16="http://schemas.microsoft.com/office/drawing/2014/main" id="{B9A37100-02C3-4D25-B3A0-2C52FEF60105}"/>
              </a:ext>
            </a:extLst>
          </p:cNvPr>
          <p:cNvSpPr/>
          <p:nvPr/>
        </p:nvSpPr>
        <p:spPr>
          <a:xfrm>
            <a:off x="7258799" y="4997448"/>
            <a:ext cx="123825" cy="674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矩形 43">
            <a:extLst>
              <a:ext uri="{FF2B5EF4-FFF2-40B4-BE49-F238E27FC236}">
                <a16:creationId xmlns:a16="http://schemas.microsoft.com/office/drawing/2014/main" id="{FB40F9FF-9554-4876-A06E-2E77D420F51F}"/>
              </a:ext>
            </a:extLst>
          </p:cNvPr>
          <p:cNvSpPr/>
          <p:nvPr/>
        </p:nvSpPr>
        <p:spPr>
          <a:xfrm>
            <a:off x="8038262" y="4999031"/>
            <a:ext cx="123825" cy="674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矩形 44">
            <a:extLst>
              <a:ext uri="{FF2B5EF4-FFF2-40B4-BE49-F238E27FC236}">
                <a16:creationId xmlns:a16="http://schemas.microsoft.com/office/drawing/2014/main" id="{8E60B507-22DB-40A8-9A63-1D2EE5CA2693}"/>
              </a:ext>
            </a:extLst>
          </p:cNvPr>
          <p:cNvSpPr/>
          <p:nvPr/>
        </p:nvSpPr>
        <p:spPr>
          <a:xfrm>
            <a:off x="8789189" y="4997448"/>
            <a:ext cx="123825" cy="674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矩形 45">
            <a:extLst>
              <a:ext uri="{FF2B5EF4-FFF2-40B4-BE49-F238E27FC236}">
                <a16:creationId xmlns:a16="http://schemas.microsoft.com/office/drawing/2014/main" id="{762D6430-EE8A-442E-9E9C-E2CD3CA754A5}"/>
              </a:ext>
            </a:extLst>
          </p:cNvPr>
          <p:cNvSpPr/>
          <p:nvPr/>
        </p:nvSpPr>
        <p:spPr>
          <a:xfrm>
            <a:off x="9558357" y="4997448"/>
            <a:ext cx="123825" cy="674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矩形 46">
            <a:extLst>
              <a:ext uri="{FF2B5EF4-FFF2-40B4-BE49-F238E27FC236}">
                <a16:creationId xmlns:a16="http://schemas.microsoft.com/office/drawing/2014/main" id="{AD9A9BB4-8302-4A57-8298-55D4512BB38D}"/>
              </a:ext>
            </a:extLst>
          </p:cNvPr>
          <p:cNvSpPr/>
          <p:nvPr/>
        </p:nvSpPr>
        <p:spPr>
          <a:xfrm rot="5400000">
            <a:off x="3720424" y="1755856"/>
            <a:ext cx="187880" cy="276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内容占位符 2">
            <a:extLst>
              <a:ext uri="{FF2B5EF4-FFF2-40B4-BE49-F238E27FC236}">
                <a16:creationId xmlns:a16="http://schemas.microsoft.com/office/drawing/2014/main" id="{ADBEE3F9-8D8C-4485-9BE5-FBFB0D48F12E}"/>
              </a:ext>
            </a:extLst>
          </p:cNvPr>
          <p:cNvSpPr txBox="1">
            <a:spLocks/>
          </p:cNvSpPr>
          <p:nvPr/>
        </p:nvSpPr>
        <p:spPr>
          <a:xfrm>
            <a:off x="842951" y="1688086"/>
            <a:ext cx="3474203" cy="539751"/>
          </a:xfrm>
          <a:prstGeom prst="rect">
            <a:avLst/>
          </a:prstGeom>
        </p:spPr>
        <p:txBody>
          <a:bodyPr vert="horz" lIns="91440" tIns="45720" rIns="91440" bIns="45720" rtlCol="0">
            <a:normAutofit/>
          </a:bodyPr>
          <a:lstStyle>
            <a:lvl1pPr marL="230400" indent="-228600" algn="l" defTabSz="914400" rtl="0" eaLnBrk="1" latinLnBrk="0" hangingPunct="1">
              <a:lnSpc>
                <a:spcPct val="90000"/>
              </a:lnSpc>
              <a:spcBef>
                <a:spcPts val="1200"/>
              </a:spcBef>
              <a:buClr>
                <a:srgbClr val="715096"/>
              </a:buClr>
              <a:buFont typeface="Arial" panose="020B0604020202020204" pitchFamily="34" charset="0"/>
              <a:buChar char="•"/>
              <a:defRPr lang="en-US" altLang="zh-CN" sz="2800" b="0" kern="1200" baseline="0" dirty="0" smtClean="0">
                <a:solidFill>
                  <a:schemeClr val="tx1"/>
                </a:solidFill>
                <a:latin typeface="+mn-lt"/>
                <a:ea typeface="+mn-ea"/>
                <a:cs typeface="+mn-cs"/>
              </a:defRPr>
            </a:lvl1pPr>
            <a:lvl2pPr marL="6876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400" b="0" kern="1200" baseline="0" dirty="0" smtClean="0">
                <a:solidFill>
                  <a:schemeClr val="tx1"/>
                </a:solidFill>
                <a:latin typeface="+mn-lt"/>
                <a:ea typeface="+mn-ea"/>
                <a:cs typeface="+mn-cs"/>
              </a:defRPr>
            </a:lvl2pPr>
            <a:lvl3pPr marL="1144800" indent="-228600" algn="l" defTabSz="914400" rtl="0" eaLnBrk="1" latinLnBrk="0" hangingPunct="1">
              <a:lnSpc>
                <a:spcPct val="90000"/>
              </a:lnSpc>
              <a:spcBef>
                <a:spcPts val="600"/>
              </a:spcBef>
              <a:buClr>
                <a:srgbClr val="715096"/>
              </a:buClr>
              <a:buFont typeface="Arial" panose="020B0604020202020204" pitchFamily="34" charset="0"/>
              <a:buChar char="•"/>
              <a:defRPr lang="zh-CN" altLang="en-US" sz="2000" b="0" kern="1200" baseline="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715096"/>
              </a:buClr>
              <a:buFont typeface="Arial" panose="020B0604020202020204" pitchFamily="34" charset="0"/>
              <a:buChar char="•"/>
              <a:defRPr lang="zh-CN" altLang="en-US" sz="1800" b="0" kern="1200" baseline="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715096"/>
              </a:buClr>
              <a:buFont typeface="Arial" panose="020B0604020202020204" pitchFamily="34" charset="0"/>
              <a:buChar char="•"/>
              <a:defRPr lang="en-US" altLang="zh-CN" sz="1800" b="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Sync BCD model 3.2x</a:t>
            </a:r>
          </a:p>
        </p:txBody>
      </p:sp>
      <p:sp>
        <p:nvSpPr>
          <p:cNvPr id="49" name="内容占位符 2">
            <a:extLst>
              <a:ext uri="{FF2B5EF4-FFF2-40B4-BE49-F238E27FC236}">
                <a16:creationId xmlns:a16="http://schemas.microsoft.com/office/drawing/2014/main" id="{38B13590-5022-4267-8E3F-890F037E6336}"/>
              </a:ext>
            </a:extLst>
          </p:cNvPr>
          <p:cNvSpPr txBox="1">
            <a:spLocks/>
          </p:cNvSpPr>
          <p:nvPr/>
        </p:nvSpPr>
        <p:spPr>
          <a:xfrm>
            <a:off x="5304397" y="1688086"/>
            <a:ext cx="4032628" cy="543565"/>
          </a:xfrm>
          <a:prstGeom prst="rect">
            <a:avLst/>
          </a:prstGeom>
        </p:spPr>
        <p:txBody>
          <a:bodyPr vert="horz" lIns="91440" tIns="45720" rIns="91440" bIns="45720" rtlCol="0">
            <a:normAutofit/>
          </a:bodyPr>
          <a:lstStyle>
            <a:lvl1pPr marL="230400" indent="-228600" algn="l" defTabSz="914400" rtl="0" eaLnBrk="1" latinLnBrk="0" hangingPunct="1">
              <a:lnSpc>
                <a:spcPct val="90000"/>
              </a:lnSpc>
              <a:spcBef>
                <a:spcPts val="1200"/>
              </a:spcBef>
              <a:buClr>
                <a:srgbClr val="715096"/>
              </a:buClr>
              <a:buFont typeface="Arial" panose="020B0604020202020204" pitchFamily="34" charset="0"/>
              <a:buChar char="•"/>
              <a:defRPr lang="en-US" altLang="zh-CN" sz="2800" b="0" kern="1200" baseline="0" dirty="0" smtClean="0">
                <a:solidFill>
                  <a:schemeClr val="tx1"/>
                </a:solidFill>
                <a:latin typeface="+mn-lt"/>
                <a:ea typeface="+mn-ea"/>
                <a:cs typeface="+mn-cs"/>
              </a:defRPr>
            </a:lvl1pPr>
            <a:lvl2pPr marL="6876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400" b="0" kern="1200" baseline="0" dirty="0" smtClean="0">
                <a:solidFill>
                  <a:schemeClr val="tx1"/>
                </a:solidFill>
                <a:latin typeface="+mn-lt"/>
                <a:ea typeface="+mn-ea"/>
                <a:cs typeface="+mn-cs"/>
              </a:defRPr>
            </a:lvl2pPr>
            <a:lvl3pPr marL="1144800" indent="-228600" algn="l" defTabSz="914400" rtl="0" eaLnBrk="1" latinLnBrk="0" hangingPunct="1">
              <a:lnSpc>
                <a:spcPct val="90000"/>
              </a:lnSpc>
              <a:spcBef>
                <a:spcPts val="600"/>
              </a:spcBef>
              <a:buClr>
                <a:srgbClr val="715096"/>
              </a:buClr>
              <a:buFont typeface="Arial" panose="020B0604020202020204" pitchFamily="34" charset="0"/>
              <a:buChar char="•"/>
              <a:defRPr lang="zh-CN" altLang="en-US" sz="2000" b="0" kern="1200" baseline="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715096"/>
              </a:buClr>
              <a:buFont typeface="Arial" panose="020B0604020202020204" pitchFamily="34" charset="0"/>
              <a:buChar char="•"/>
              <a:defRPr lang="zh-CN" altLang="en-US" sz="1800" b="0" kern="1200" baseline="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715096"/>
              </a:buClr>
              <a:buFont typeface="Arial" panose="020B0604020202020204" pitchFamily="34" charset="0"/>
              <a:buChar char="•"/>
              <a:defRPr lang="en-US" altLang="zh-CN" sz="1800" b="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Async BCD model 2.2x</a:t>
            </a:r>
          </a:p>
        </p:txBody>
      </p:sp>
      <p:sp>
        <p:nvSpPr>
          <p:cNvPr id="50" name="内容占位符 2">
            <a:extLst>
              <a:ext uri="{FF2B5EF4-FFF2-40B4-BE49-F238E27FC236}">
                <a16:creationId xmlns:a16="http://schemas.microsoft.com/office/drawing/2014/main" id="{239E2117-9D29-4B69-B980-651E542626F7}"/>
              </a:ext>
            </a:extLst>
          </p:cNvPr>
          <p:cNvSpPr txBox="1">
            <a:spLocks/>
          </p:cNvSpPr>
          <p:nvPr/>
        </p:nvSpPr>
        <p:spPr>
          <a:xfrm>
            <a:off x="854660" y="2134594"/>
            <a:ext cx="8577674" cy="603781"/>
          </a:xfrm>
          <a:prstGeom prst="rect">
            <a:avLst/>
          </a:prstGeom>
        </p:spPr>
        <p:txBody>
          <a:bodyPr vert="horz" lIns="91440" tIns="45720" rIns="91440" bIns="45720" rtlCol="0">
            <a:normAutofit/>
          </a:bodyPr>
          <a:lstStyle>
            <a:lvl1pPr marL="230400" indent="-228600" algn="l" defTabSz="914400" rtl="0" eaLnBrk="1" latinLnBrk="0" hangingPunct="1">
              <a:lnSpc>
                <a:spcPct val="90000"/>
              </a:lnSpc>
              <a:spcBef>
                <a:spcPts val="1200"/>
              </a:spcBef>
              <a:buClr>
                <a:srgbClr val="715096"/>
              </a:buClr>
              <a:buFont typeface="Arial" panose="020B0604020202020204" pitchFamily="34" charset="0"/>
              <a:buChar char="•"/>
              <a:defRPr lang="en-US" altLang="zh-CN" sz="2800" b="0" kern="1200" baseline="0" dirty="0" smtClean="0">
                <a:solidFill>
                  <a:schemeClr val="tx1"/>
                </a:solidFill>
                <a:latin typeface="+mn-lt"/>
                <a:ea typeface="+mn-ea"/>
                <a:cs typeface="+mn-cs"/>
              </a:defRPr>
            </a:lvl1pPr>
            <a:lvl2pPr marL="6876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400" b="0" kern="1200" baseline="0" dirty="0" smtClean="0">
                <a:solidFill>
                  <a:schemeClr val="tx1"/>
                </a:solidFill>
                <a:latin typeface="+mn-lt"/>
                <a:ea typeface="+mn-ea"/>
                <a:cs typeface="+mn-cs"/>
              </a:defRPr>
            </a:lvl2pPr>
            <a:lvl3pPr marL="1144800" indent="-228600" algn="l" defTabSz="914400" rtl="0" eaLnBrk="1" latinLnBrk="0" hangingPunct="1">
              <a:lnSpc>
                <a:spcPct val="90000"/>
              </a:lnSpc>
              <a:spcBef>
                <a:spcPts val="600"/>
              </a:spcBef>
              <a:buClr>
                <a:srgbClr val="715096"/>
              </a:buClr>
              <a:buFont typeface="Arial" panose="020B0604020202020204" pitchFamily="34" charset="0"/>
              <a:buChar char="•"/>
              <a:defRPr lang="zh-CN" altLang="en-US" sz="2000" b="0" kern="1200" baseline="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715096"/>
              </a:buClr>
              <a:buFont typeface="Arial" panose="020B0604020202020204" pitchFamily="34" charset="0"/>
              <a:buChar char="•"/>
              <a:defRPr lang="zh-CN" altLang="en-US" sz="1800" b="0" kern="1200" baseline="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715096"/>
              </a:buClr>
              <a:buFont typeface="Arial" panose="020B0604020202020204" pitchFamily="34" charset="0"/>
              <a:buChar char="•"/>
              <a:defRPr lang="en-US" altLang="zh-CN" sz="1800" b="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Async BCD model w/ hybrid and priority 1.27x</a:t>
            </a:r>
          </a:p>
        </p:txBody>
      </p:sp>
    </p:spTree>
    <p:extLst>
      <p:ext uri="{BB962C8B-B14F-4D97-AF65-F5344CB8AC3E}">
        <p14:creationId xmlns:p14="http://schemas.microsoft.com/office/powerpoint/2010/main" val="206563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9"/>
                                        </p:tgtEl>
                                      </p:cBhvr>
                                    </p:animEffect>
                                    <p:set>
                                      <p:cBhvr>
                                        <p:cTn id="25" dur="1" fill="hold">
                                          <p:stCondLst>
                                            <p:cond delay="499"/>
                                          </p:stCondLst>
                                        </p:cTn>
                                        <p:tgtEl>
                                          <p:spTgt spid="19"/>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20"/>
                                        </p:tgtEl>
                                      </p:cBhvr>
                                    </p:animEffect>
                                    <p:set>
                                      <p:cBhvr>
                                        <p:cTn id="28" dur="1" fill="hold">
                                          <p:stCondLst>
                                            <p:cond delay="499"/>
                                          </p:stCondLst>
                                        </p:cTn>
                                        <p:tgtEl>
                                          <p:spTgt spid="20"/>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21"/>
                                        </p:tgtEl>
                                      </p:cBhvr>
                                    </p:animEffect>
                                    <p:set>
                                      <p:cBhvr>
                                        <p:cTn id="31" dur="1" fill="hold">
                                          <p:stCondLst>
                                            <p:cond delay="499"/>
                                          </p:stCondLst>
                                        </p:cTn>
                                        <p:tgtEl>
                                          <p:spTgt spid="21"/>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22"/>
                                        </p:tgtEl>
                                      </p:cBhvr>
                                    </p:animEffect>
                                    <p:set>
                                      <p:cBhvr>
                                        <p:cTn id="34" dur="1" fill="hold">
                                          <p:stCondLst>
                                            <p:cond delay="499"/>
                                          </p:stCondLst>
                                        </p:cTn>
                                        <p:tgtEl>
                                          <p:spTgt spid="22"/>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23"/>
                                        </p:tgtEl>
                                      </p:cBhvr>
                                    </p:animEffect>
                                    <p:set>
                                      <p:cBhvr>
                                        <p:cTn id="37" dur="1" fill="hold">
                                          <p:stCondLst>
                                            <p:cond delay="499"/>
                                          </p:stCondLst>
                                        </p:cTn>
                                        <p:tgtEl>
                                          <p:spTgt spid="23"/>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500"/>
                                        <p:tgtEl>
                                          <p:spTgt spid="4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0" nodeType="clickEffect">
                                  <p:stCondLst>
                                    <p:cond delay="0"/>
                                  </p:stCondLst>
                                  <p:childTnLst>
                                    <p:animEffect transition="out" filter="fade">
                                      <p:cBhvr>
                                        <p:cTn id="44" dur="500"/>
                                        <p:tgtEl>
                                          <p:spTgt spid="36"/>
                                        </p:tgtEl>
                                      </p:cBhvr>
                                    </p:animEffect>
                                    <p:set>
                                      <p:cBhvr>
                                        <p:cTn id="45" dur="1" fill="hold">
                                          <p:stCondLst>
                                            <p:cond delay="499"/>
                                          </p:stCondLst>
                                        </p:cTn>
                                        <p:tgtEl>
                                          <p:spTgt spid="36"/>
                                        </p:tgtEl>
                                        <p:attrNameLst>
                                          <p:attrName>style.visibility</p:attrName>
                                        </p:attrNameLst>
                                      </p:cBhvr>
                                      <p:to>
                                        <p:strVal val="hidden"/>
                                      </p:to>
                                    </p:set>
                                  </p:childTnLst>
                                </p:cTn>
                              </p:par>
                              <p:par>
                                <p:cTn id="46" presetID="10" presetClass="exit" presetSubtype="0" fill="hold" grpId="0" nodeType="withEffect">
                                  <p:stCondLst>
                                    <p:cond delay="0"/>
                                  </p:stCondLst>
                                  <p:childTnLst>
                                    <p:animEffect transition="out" filter="fade">
                                      <p:cBhvr>
                                        <p:cTn id="47" dur="500"/>
                                        <p:tgtEl>
                                          <p:spTgt spid="25"/>
                                        </p:tgtEl>
                                      </p:cBhvr>
                                    </p:animEffect>
                                    <p:set>
                                      <p:cBhvr>
                                        <p:cTn id="48" dur="1" fill="hold">
                                          <p:stCondLst>
                                            <p:cond delay="499"/>
                                          </p:stCondLst>
                                        </p:cTn>
                                        <p:tgtEl>
                                          <p:spTgt spid="25"/>
                                        </p:tgtEl>
                                        <p:attrNameLst>
                                          <p:attrName>style.visibility</p:attrName>
                                        </p:attrNameLst>
                                      </p:cBhvr>
                                      <p:to>
                                        <p:strVal val="hidden"/>
                                      </p:to>
                                    </p:set>
                                  </p:childTnLst>
                                </p:cTn>
                              </p:par>
                              <p:par>
                                <p:cTn id="49" presetID="10" presetClass="exit" presetSubtype="0" fill="hold" grpId="0" nodeType="withEffect">
                                  <p:stCondLst>
                                    <p:cond delay="0"/>
                                  </p:stCondLst>
                                  <p:childTnLst>
                                    <p:animEffect transition="out" filter="fade">
                                      <p:cBhvr>
                                        <p:cTn id="50" dur="500"/>
                                        <p:tgtEl>
                                          <p:spTgt spid="26"/>
                                        </p:tgtEl>
                                      </p:cBhvr>
                                    </p:animEffect>
                                    <p:set>
                                      <p:cBhvr>
                                        <p:cTn id="51" dur="1" fill="hold">
                                          <p:stCondLst>
                                            <p:cond delay="499"/>
                                          </p:stCondLst>
                                        </p:cTn>
                                        <p:tgtEl>
                                          <p:spTgt spid="26"/>
                                        </p:tgtEl>
                                        <p:attrNameLst>
                                          <p:attrName>style.visibility</p:attrName>
                                        </p:attrNameLst>
                                      </p:cBhvr>
                                      <p:to>
                                        <p:strVal val="hidden"/>
                                      </p:to>
                                    </p:set>
                                  </p:childTnLst>
                                </p:cTn>
                              </p:par>
                              <p:par>
                                <p:cTn id="52" presetID="10" presetClass="exit" presetSubtype="0" fill="hold" grpId="0" nodeType="withEffect">
                                  <p:stCondLst>
                                    <p:cond delay="0"/>
                                  </p:stCondLst>
                                  <p:childTnLst>
                                    <p:animEffect transition="out" filter="fade">
                                      <p:cBhvr>
                                        <p:cTn id="53" dur="500"/>
                                        <p:tgtEl>
                                          <p:spTgt spid="28"/>
                                        </p:tgtEl>
                                      </p:cBhvr>
                                    </p:animEffect>
                                    <p:set>
                                      <p:cBhvr>
                                        <p:cTn id="54" dur="1" fill="hold">
                                          <p:stCondLst>
                                            <p:cond delay="499"/>
                                          </p:stCondLst>
                                        </p:cTn>
                                        <p:tgtEl>
                                          <p:spTgt spid="28"/>
                                        </p:tgtEl>
                                        <p:attrNameLst>
                                          <p:attrName>style.visibility</p:attrName>
                                        </p:attrNameLst>
                                      </p:cBhvr>
                                      <p:to>
                                        <p:strVal val="hidden"/>
                                      </p:to>
                                    </p:set>
                                  </p:childTnLst>
                                </p:cTn>
                              </p:par>
                              <p:par>
                                <p:cTn id="55" presetID="10" presetClass="exit" presetSubtype="0" fill="hold" grpId="0" nodeType="withEffect">
                                  <p:stCondLst>
                                    <p:cond delay="0"/>
                                  </p:stCondLst>
                                  <p:childTnLst>
                                    <p:animEffect transition="out" filter="fade">
                                      <p:cBhvr>
                                        <p:cTn id="56" dur="500"/>
                                        <p:tgtEl>
                                          <p:spTgt spid="29"/>
                                        </p:tgtEl>
                                      </p:cBhvr>
                                    </p:animEffect>
                                    <p:set>
                                      <p:cBhvr>
                                        <p:cTn id="57" dur="1" fill="hold">
                                          <p:stCondLst>
                                            <p:cond delay="499"/>
                                          </p:stCondLst>
                                        </p:cTn>
                                        <p:tgtEl>
                                          <p:spTgt spid="29"/>
                                        </p:tgtEl>
                                        <p:attrNameLst>
                                          <p:attrName>style.visibility</p:attrName>
                                        </p:attrNameLst>
                                      </p:cBhvr>
                                      <p:to>
                                        <p:strVal val="hidden"/>
                                      </p:to>
                                    </p:set>
                                  </p:childTnLst>
                                </p:cTn>
                              </p:par>
                              <p:par>
                                <p:cTn id="58" presetID="10" presetClass="exit" presetSubtype="0" fill="hold" grpId="0" nodeType="withEffect">
                                  <p:stCondLst>
                                    <p:cond delay="0"/>
                                  </p:stCondLst>
                                  <p:childTnLst>
                                    <p:animEffect transition="out" filter="fade">
                                      <p:cBhvr>
                                        <p:cTn id="59" dur="500"/>
                                        <p:tgtEl>
                                          <p:spTgt spid="30"/>
                                        </p:tgtEl>
                                      </p:cBhvr>
                                    </p:animEffect>
                                    <p:set>
                                      <p:cBhvr>
                                        <p:cTn id="60" dur="1" fill="hold">
                                          <p:stCondLst>
                                            <p:cond delay="499"/>
                                          </p:stCondLst>
                                        </p:cTn>
                                        <p:tgtEl>
                                          <p:spTgt spid="30"/>
                                        </p:tgtEl>
                                        <p:attrNameLst>
                                          <p:attrName>style.visibility</p:attrName>
                                        </p:attrNameLst>
                                      </p:cBhvr>
                                      <p:to>
                                        <p:strVal val="hidden"/>
                                      </p:to>
                                    </p:set>
                                  </p:childTnLst>
                                </p:cTn>
                              </p:par>
                              <p:par>
                                <p:cTn id="61" presetID="10" presetClass="exit" presetSubtype="0" fill="hold" grpId="0" nodeType="withEffect">
                                  <p:stCondLst>
                                    <p:cond delay="0"/>
                                  </p:stCondLst>
                                  <p:childTnLst>
                                    <p:animEffect transition="out" filter="fade">
                                      <p:cBhvr>
                                        <p:cTn id="62" dur="500"/>
                                        <p:tgtEl>
                                          <p:spTgt spid="31"/>
                                        </p:tgtEl>
                                      </p:cBhvr>
                                    </p:animEffect>
                                    <p:set>
                                      <p:cBhvr>
                                        <p:cTn id="63" dur="1" fill="hold">
                                          <p:stCondLst>
                                            <p:cond delay="499"/>
                                          </p:stCondLst>
                                        </p:cTn>
                                        <p:tgtEl>
                                          <p:spTgt spid="31"/>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500"/>
                                        <p:tgtEl>
                                          <p:spTgt spid="32"/>
                                        </p:tgtEl>
                                      </p:cBhvr>
                                    </p:animEffect>
                                    <p:set>
                                      <p:cBhvr>
                                        <p:cTn id="66" dur="1" fill="hold">
                                          <p:stCondLst>
                                            <p:cond delay="499"/>
                                          </p:stCondLst>
                                        </p:cTn>
                                        <p:tgtEl>
                                          <p:spTgt spid="32"/>
                                        </p:tgtEl>
                                        <p:attrNameLst>
                                          <p:attrName>style.visibility</p:attrName>
                                        </p:attrNameLst>
                                      </p:cBhvr>
                                      <p:to>
                                        <p:strVal val="hidden"/>
                                      </p:to>
                                    </p:set>
                                  </p:childTnLst>
                                </p:cTn>
                              </p:par>
                              <p:par>
                                <p:cTn id="67" presetID="10" presetClass="exit" presetSubtype="0" fill="hold" grpId="0" nodeType="withEffect">
                                  <p:stCondLst>
                                    <p:cond delay="0"/>
                                  </p:stCondLst>
                                  <p:childTnLst>
                                    <p:animEffect transition="out" filter="fade">
                                      <p:cBhvr>
                                        <p:cTn id="68" dur="500"/>
                                        <p:tgtEl>
                                          <p:spTgt spid="33"/>
                                        </p:tgtEl>
                                      </p:cBhvr>
                                    </p:animEffect>
                                    <p:set>
                                      <p:cBhvr>
                                        <p:cTn id="69" dur="1" fill="hold">
                                          <p:stCondLst>
                                            <p:cond delay="499"/>
                                          </p:stCondLst>
                                        </p:cTn>
                                        <p:tgtEl>
                                          <p:spTgt spid="33"/>
                                        </p:tgtEl>
                                        <p:attrNameLst>
                                          <p:attrName>style.visibility</p:attrName>
                                        </p:attrNameLst>
                                      </p:cBhvr>
                                      <p:to>
                                        <p:strVal val="hidden"/>
                                      </p:to>
                                    </p:set>
                                  </p:childTnLst>
                                </p:cTn>
                              </p:par>
                              <p:par>
                                <p:cTn id="70" presetID="10" presetClass="exit" presetSubtype="0" fill="hold" grpId="0" nodeType="withEffect">
                                  <p:stCondLst>
                                    <p:cond delay="0"/>
                                  </p:stCondLst>
                                  <p:childTnLst>
                                    <p:animEffect transition="out" filter="fade">
                                      <p:cBhvr>
                                        <p:cTn id="71" dur="500"/>
                                        <p:tgtEl>
                                          <p:spTgt spid="34"/>
                                        </p:tgtEl>
                                      </p:cBhvr>
                                    </p:animEffect>
                                    <p:set>
                                      <p:cBhvr>
                                        <p:cTn id="72" dur="1" fill="hold">
                                          <p:stCondLst>
                                            <p:cond delay="499"/>
                                          </p:stCondLst>
                                        </p:cTn>
                                        <p:tgtEl>
                                          <p:spTgt spid="34"/>
                                        </p:tgtEl>
                                        <p:attrNameLst>
                                          <p:attrName>style.visibility</p:attrName>
                                        </p:attrNameLst>
                                      </p:cBhvr>
                                      <p:to>
                                        <p:strVal val="hidden"/>
                                      </p:to>
                                    </p:set>
                                  </p:childTnLst>
                                </p:cTn>
                              </p:par>
                              <p:par>
                                <p:cTn id="73" presetID="10" presetClass="exit" presetSubtype="0" fill="hold" grpId="0" nodeType="withEffect">
                                  <p:stCondLst>
                                    <p:cond delay="0"/>
                                  </p:stCondLst>
                                  <p:childTnLst>
                                    <p:animEffect transition="out" filter="fade">
                                      <p:cBhvr>
                                        <p:cTn id="74" dur="500"/>
                                        <p:tgtEl>
                                          <p:spTgt spid="35"/>
                                        </p:tgtEl>
                                      </p:cBhvr>
                                    </p:animEffect>
                                    <p:set>
                                      <p:cBhvr>
                                        <p:cTn id="75" dur="1" fill="hold">
                                          <p:stCondLst>
                                            <p:cond delay="499"/>
                                          </p:stCondLst>
                                        </p:cTn>
                                        <p:tgtEl>
                                          <p:spTgt spid="35"/>
                                        </p:tgtEl>
                                        <p:attrNameLst>
                                          <p:attrName>style.visibility</p:attrName>
                                        </p:attrNameLst>
                                      </p:cBhvr>
                                      <p:to>
                                        <p:strVal val="hidden"/>
                                      </p:to>
                                    </p:set>
                                  </p:childTnLst>
                                </p:cTn>
                              </p:par>
                              <p:par>
                                <p:cTn id="76" presetID="10" presetClass="entr" presetSubtype="0" fill="hold" grpId="0" nodeType="with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fade">
                                      <p:cBhvr>
                                        <p:cTn id="78" dur="500"/>
                                        <p:tgtEl>
                                          <p:spTgt spid="4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0" nodeType="clickEffect">
                                  <p:stCondLst>
                                    <p:cond delay="0"/>
                                  </p:stCondLst>
                                  <p:childTnLst>
                                    <p:animEffect transition="out" filter="fade">
                                      <p:cBhvr>
                                        <p:cTn id="82" dur="500"/>
                                        <p:tgtEl>
                                          <p:spTgt spid="47"/>
                                        </p:tgtEl>
                                      </p:cBhvr>
                                    </p:animEffect>
                                    <p:set>
                                      <p:cBhvr>
                                        <p:cTn id="83" dur="1" fill="hold">
                                          <p:stCondLst>
                                            <p:cond delay="499"/>
                                          </p:stCondLst>
                                        </p:cTn>
                                        <p:tgtEl>
                                          <p:spTgt spid="47"/>
                                        </p:tgtEl>
                                        <p:attrNameLst>
                                          <p:attrName>style.visibility</p:attrName>
                                        </p:attrNameLst>
                                      </p:cBhvr>
                                      <p:to>
                                        <p:strVal val="hidden"/>
                                      </p:to>
                                    </p:set>
                                  </p:childTnLst>
                                </p:cTn>
                              </p:par>
                              <p:par>
                                <p:cTn id="84" presetID="10" presetClass="exit" presetSubtype="0" fill="hold" grpId="0" nodeType="withEffect">
                                  <p:stCondLst>
                                    <p:cond delay="0"/>
                                  </p:stCondLst>
                                  <p:childTnLst>
                                    <p:animEffect transition="out" filter="fade">
                                      <p:cBhvr>
                                        <p:cTn id="85" dur="500"/>
                                        <p:tgtEl>
                                          <p:spTgt spid="37"/>
                                        </p:tgtEl>
                                      </p:cBhvr>
                                    </p:animEffect>
                                    <p:set>
                                      <p:cBhvr>
                                        <p:cTn id="86" dur="1" fill="hold">
                                          <p:stCondLst>
                                            <p:cond delay="499"/>
                                          </p:stCondLst>
                                        </p:cTn>
                                        <p:tgtEl>
                                          <p:spTgt spid="37"/>
                                        </p:tgtEl>
                                        <p:attrNameLst>
                                          <p:attrName>style.visibility</p:attrName>
                                        </p:attrNameLst>
                                      </p:cBhvr>
                                      <p:to>
                                        <p:strVal val="hidden"/>
                                      </p:to>
                                    </p:set>
                                  </p:childTnLst>
                                </p:cTn>
                              </p:par>
                              <p:par>
                                <p:cTn id="87" presetID="10" presetClass="exit" presetSubtype="0" fill="hold" grpId="0" nodeType="withEffect">
                                  <p:stCondLst>
                                    <p:cond delay="0"/>
                                  </p:stCondLst>
                                  <p:childTnLst>
                                    <p:animEffect transition="out" filter="fade">
                                      <p:cBhvr>
                                        <p:cTn id="88" dur="500"/>
                                        <p:tgtEl>
                                          <p:spTgt spid="38"/>
                                        </p:tgtEl>
                                      </p:cBhvr>
                                    </p:animEffect>
                                    <p:set>
                                      <p:cBhvr>
                                        <p:cTn id="89" dur="1" fill="hold">
                                          <p:stCondLst>
                                            <p:cond delay="499"/>
                                          </p:stCondLst>
                                        </p:cTn>
                                        <p:tgtEl>
                                          <p:spTgt spid="38"/>
                                        </p:tgtEl>
                                        <p:attrNameLst>
                                          <p:attrName>style.visibility</p:attrName>
                                        </p:attrNameLst>
                                      </p:cBhvr>
                                      <p:to>
                                        <p:strVal val="hidden"/>
                                      </p:to>
                                    </p:set>
                                  </p:childTnLst>
                                </p:cTn>
                              </p:par>
                              <p:par>
                                <p:cTn id="90" presetID="10" presetClass="exit" presetSubtype="0" fill="hold" grpId="0" nodeType="withEffect">
                                  <p:stCondLst>
                                    <p:cond delay="0"/>
                                  </p:stCondLst>
                                  <p:childTnLst>
                                    <p:animEffect transition="out" filter="fade">
                                      <p:cBhvr>
                                        <p:cTn id="91" dur="500"/>
                                        <p:tgtEl>
                                          <p:spTgt spid="39"/>
                                        </p:tgtEl>
                                      </p:cBhvr>
                                    </p:animEffect>
                                    <p:set>
                                      <p:cBhvr>
                                        <p:cTn id="92" dur="1" fill="hold">
                                          <p:stCondLst>
                                            <p:cond delay="499"/>
                                          </p:stCondLst>
                                        </p:cTn>
                                        <p:tgtEl>
                                          <p:spTgt spid="39"/>
                                        </p:tgtEl>
                                        <p:attrNameLst>
                                          <p:attrName>style.visibility</p:attrName>
                                        </p:attrNameLst>
                                      </p:cBhvr>
                                      <p:to>
                                        <p:strVal val="hidden"/>
                                      </p:to>
                                    </p:set>
                                  </p:childTnLst>
                                </p:cTn>
                              </p:par>
                              <p:par>
                                <p:cTn id="93" presetID="10" presetClass="exit" presetSubtype="0" fill="hold" grpId="0" nodeType="withEffect">
                                  <p:stCondLst>
                                    <p:cond delay="0"/>
                                  </p:stCondLst>
                                  <p:childTnLst>
                                    <p:animEffect transition="out" filter="fade">
                                      <p:cBhvr>
                                        <p:cTn id="94" dur="500"/>
                                        <p:tgtEl>
                                          <p:spTgt spid="40"/>
                                        </p:tgtEl>
                                      </p:cBhvr>
                                    </p:animEffect>
                                    <p:set>
                                      <p:cBhvr>
                                        <p:cTn id="95" dur="1" fill="hold">
                                          <p:stCondLst>
                                            <p:cond delay="499"/>
                                          </p:stCondLst>
                                        </p:cTn>
                                        <p:tgtEl>
                                          <p:spTgt spid="40"/>
                                        </p:tgtEl>
                                        <p:attrNameLst>
                                          <p:attrName>style.visibility</p:attrName>
                                        </p:attrNameLst>
                                      </p:cBhvr>
                                      <p:to>
                                        <p:strVal val="hidden"/>
                                      </p:to>
                                    </p:set>
                                  </p:childTnLst>
                                </p:cTn>
                              </p:par>
                              <p:par>
                                <p:cTn id="96" presetID="10" presetClass="exit" presetSubtype="0" fill="hold" grpId="0" nodeType="withEffect">
                                  <p:stCondLst>
                                    <p:cond delay="0"/>
                                  </p:stCondLst>
                                  <p:childTnLst>
                                    <p:animEffect transition="out" filter="fade">
                                      <p:cBhvr>
                                        <p:cTn id="97" dur="500"/>
                                        <p:tgtEl>
                                          <p:spTgt spid="41"/>
                                        </p:tgtEl>
                                      </p:cBhvr>
                                    </p:animEffect>
                                    <p:set>
                                      <p:cBhvr>
                                        <p:cTn id="98" dur="1" fill="hold">
                                          <p:stCondLst>
                                            <p:cond delay="499"/>
                                          </p:stCondLst>
                                        </p:cTn>
                                        <p:tgtEl>
                                          <p:spTgt spid="41"/>
                                        </p:tgtEl>
                                        <p:attrNameLst>
                                          <p:attrName>style.visibility</p:attrName>
                                        </p:attrNameLst>
                                      </p:cBhvr>
                                      <p:to>
                                        <p:strVal val="hidden"/>
                                      </p:to>
                                    </p:set>
                                  </p:childTnLst>
                                </p:cTn>
                              </p:par>
                              <p:par>
                                <p:cTn id="99" presetID="10" presetClass="exit" presetSubtype="0" fill="hold" grpId="0" nodeType="withEffect">
                                  <p:stCondLst>
                                    <p:cond delay="0"/>
                                  </p:stCondLst>
                                  <p:childTnLst>
                                    <p:animEffect transition="out" filter="fade">
                                      <p:cBhvr>
                                        <p:cTn id="100" dur="500"/>
                                        <p:tgtEl>
                                          <p:spTgt spid="42"/>
                                        </p:tgtEl>
                                      </p:cBhvr>
                                    </p:animEffect>
                                    <p:set>
                                      <p:cBhvr>
                                        <p:cTn id="101" dur="1" fill="hold">
                                          <p:stCondLst>
                                            <p:cond delay="499"/>
                                          </p:stCondLst>
                                        </p:cTn>
                                        <p:tgtEl>
                                          <p:spTgt spid="42"/>
                                        </p:tgtEl>
                                        <p:attrNameLst>
                                          <p:attrName>style.visibility</p:attrName>
                                        </p:attrNameLst>
                                      </p:cBhvr>
                                      <p:to>
                                        <p:strVal val="hidden"/>
                                      </p:to>
                                    </p:set>
                                  </p:childTnLst>
                                </p:cTn>
                              </p:par>
                              <p:par>
                                <p:cTn id="102" presetID="10" presetClass="exit" presetSubtype="0" fill="hold" grpId="0" nodeType="withEffect">
                                  <p:stCondLst>
                                    <p:cond delay="0"/>
                                  </p:stCondLst>
                                  <p:childTnLst>
                                    <p:animEffect transition="out" filter="fade">
                                      <p:cBhvr>
                                        <p:cTn id="103" dur="500"/>
                                        <p:tgtEl>
                                          <p:spTgt spid="43"/>
                                        </p:tgtEl>
                                      </p:cBhvr>
                                    </p:animEffect>
                                    <p:set>
                                      <p:cBhvr>
                                        <p:cTn id="104" dur="1" fill="hold">
                                          <p:stCondLst>
                                            <p:cond delay="499"/>
                                          </p:stCondLst>
                                        </p:cTn>
                                        <p:tgtEl>
                                          <p:spTgt spid="43"/>
                                        </p:tgtEl>
                                        <p:attrNameLst>
                                          <p:attrName>style.visibility</p:attrName>
                                        </p:attrNameLst>
                                      </p:cBhvr>
                                      <p:to>
                                        <p:strVal val="hidden"/>
                                      </p:to>
                                    </p:set>
                                  </p:childTnLst>
                                </p:cTn>
                              </p:par>
                              <p:par>
                                <p:cTn id="105" presetID="10" presetClass="exit" presetSubtype="0" fill="hold" grpId="0" nodeType="withEffect">
                                  <p:stCondLst>
                                    <p:cond delay="0"/>
                                  </p:stCondLst>
                                  <p:childTnLst>
                                    <p:animEffect transition="out" filter="fade">
                                      <p:cBhvr>
                                        <p:cTn id="106" dur="500"/>
                                        <p:tgtEl>
                                          <p:spTgt spid="44"/>
                                        </p:tgtEl>
                                      </p:cBhvr>
                                    </p:animEffect>
                                    <p:set>
                                      <p:cBhvr>
                                        <p:cTn id="107" dur="1" fill="hold">
                                          <p:stCondLst>
                                            <p:cond delay="499"/>
                                          </p:stCondLst>
                                        </p:cTn>
                                        <p:tgtEl>
                                          <p:spTgt spid="44"/>
                                        </p:tgtEl>
                                        <p:attrNameLst>
                                          <p:attrName>style.visibility</p:attrName>
                                        </p:attrNameLst>
                                      </p:cBhvr>
                                      <p:to>
                                        <p:strVal val="hidden"/>
                                      </p:to>
                                    </p:set>
                                  </p:childTnLst>
                                </p:cTn>
                              </p:par>
                              <p:par>
                                <p:cTn id="108" presetID="10" presetClass="exit" presetSubtype="0" fill="hold" grpId="0" nodeType="withEffect">
                                  <p:stCondLst>
                                    <p:cond delay="0"/>
                                  </p:stCondLst>
                                  <p:childTnLst>
                                    <p:animEffect transition="out" filter="fade">
                                      <p:cBhvr>
                                        <p:cTn id="109" dur="500"/>
                                        <p:tgtEl>
                                          <p:spTgt spid="45"/>
                                        </p:tgtEl>
                                      </p:cBhvr>
                                    </p:animEffect>
                                    <p:set>
                                      <p:cBhvr>
                                        <p:cTn id="110" dur="1" fill="hold">
                                          <p:stCondLst>
                                            <p:cond delay="499"/>
                                          </p:stCondLst>
                                        </p:cTn>
                                        <p:tgtEl>
                                          <p:spTgt spid="45"/>
                                        </p:tgtEl>
                                        <p:attrNameLst>
                                          <p:attrName>style.visibility</p:attrName>
                                        </p:attrNameLst>
                                      </p:cBhvr>
                                      <p:to>
                                        <p:strVal val="hidden"/>
                                      </p:to>
                                    </p:set>
                                  </p:childTnLst>
                                </p:cTn>
                              </p:par>
                              <p:par>
                                <p:cTn id="111" presetID="10" presetClass="exit" presetSubtype="0" fill="hold" grpId="0" nodeType="withEffect">
                                  <p:stCondLst>
                                    <p:cond delay="0"/>
                                  </p:stCondLst>
                                  <p:childTnLst>
                                    <p:animEffect transition="out" filter="fade">
                                      <p:cBhvr>
                                        <p:cTn id="112" dur="500"/>
                                        <p:tgtEl>
                                          <p:spTgt spid="46"/>
                                        </p:tgtEl>
                                      </p:cBhvr>
                                    </p:animEffect>
                                    <p:set>
                                      <p:cBhvr>
                                        <p:cTn id="113" dur="1" fill="hold">
                                          <p:stCondLst>
                                            <p:cond delay="499"/>
                                          </p:stCondLst>
                                        </p:cTn>
                                        <p:tgtEl>
                                          <p:spTgt spid="46"/>
                                        </p:tgtEl>
                                        <p:attrNameLst>
                                          <p:attrName>style.visibility</p:attrName>
                                        </p:attrNameLst>
                                      </p:cBhvr>
                                      <p:to>
                                        <p:strVal val="hidden"/>
                                      </p:to>
                                    </p:set>
                                  </p:childTnLst>
                                </p:cTn>
                              </p:par>
                              <p:par>
                                <p:cTn id="114" presetID="10" presetClass="entr" presetSubtype="0" fill="hold" grpId="0" nodeType="withEffect">
                                  <p:stCondLst>
                                    <p:cond delay="0"/>
                                  </p:stCondLst>
                                  <p:childTnLst>
                                    <p:set>
                                      <p:cBhvr>
                                        <p:cTn id="115" dur="1" fill="hold">
                                          <p:stCondLst>
                                            <p:cond delay="0"/>
                                          </p:stCondLst>
                                        </p:cTn>
                                        <p:tgtEl>
                                          <p:spTgt spid="50"/>
                                        </p:tgtEl>
                                        <p:attrNameLst>
                                          <p:attrName>style.visibility</p:attrName>
                                        </p:attrNameLst>
                                      </p:cBhvr>
                                      <p:to>
                                        <p:strVal val="visible"/>
                                      </p:to>
                                    </p:set>
                                    <p:animEffect transition="in" filter="fade">
                                      <p:cBhvr>
                                        <p:cTn id="11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p:bldP spid="49" grpId="0"/>
      <p:bldP spid="5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BB834-315B-400C-A4EE-6785DB7A5484}"/>
              </a:ext>
            </a:extLst>
          </p:cNvPr>
          <p:cNvSpPr>
            <a:spLocks noGrp="1"/>
          </p:cNvSpPr>
          <p:nvPr>
            <p:ph type="title"/>
          </p:nvPr>
        </p:nvSpPr>
        <p:spPr>
          <a:xfrm>
            <a:off x="838200" y="234952"/>
            <a:ext cx="10010775" cy="706436"/>
          </a:xfrm>
        </p:spPr>
        <p:txBody>
          <a:bodyPr>
            <a:normAutofit fontScale="90000"/>
          </a:bodyPr>
          <a:lstStyle/>
          <a:p>
            <a:r>
              <a:rPr lang="en-US" dirty="0" err="1"/>
              <a:t>GraphABCD</a:t>
            </a:r>
            <a:r>
              <a:rPr lang="en-US" dirty="0"/>
              <a:t> efficiently utilizes memory bandwidth</a:t>
            </a:r>
          </a:p>
        </p:txBody>
      </p:sp>
      <p:pic>
        <p:nvPicPr>
          <p:cNvPr id="5" name="内容占位符 4" descr="手机屏幕截图&#10;&#10;描述已自动生成">
            <a:extLst>
              <a:ext uri="{FF2B5EF4-FFF2-40B4-BE49-F238E27FC236}">
                <a16:creationId xmlns:a16="http://schemas.microsoft.com/office/drawing/2014/main" id="{2C3F1ACD-27A2-4CE8-86D9-E774F160D47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49052"/>
          <a:stretch/>
        </p:blipFill>
        <p:spPr>
          <a:xfrm>
            <a:off x="1611417" y="2972660"/>
            <a:ext cx="4484583" cy="3162741"/>
          </a:xfrm>
        </p:spPr>
      </p:pic>
      <p:sp>
        <p:nvSpPr>
          <p:cNvPr id="6" name="灯片编号占位符 5">
            <a:extLst>
              <a:ext uri="{FF2B5EF4-FFF2-40B4-BE49-F238E27FC236}">
                <a16:creationId xmlns:a16="http://schemas.microsoft.com/office/drawing/2014/main" id="{1D8635AC-8046-47DA-8E6D-B1FDF2E5BCAE}"/>
              </a:ext>
            </a:extLst>
          </p:cNvPr>
          <p:cNvSpPr>
            <a:spLocks noGrp="1"/>
          </p:cNvSpPr>
          <p:nvPr>
            <p:ph type="sldNum" sz="quarter" idx="12"/>
          </p:nvPr>
        </p:nvSpPr>
        <p:spPr/>
        <p:txBody>
          <a:bodyPr/>
          <a:lstStyle/>
          <a:p>
            <a:fld id="{FFCE77C0-C5FA-4ACA-9362-CF6780A99EC0}" type="slidenum">
              <a:rPr lang="en-US" smtClean="0"/>
              <a:t>33</a:t>
            </a:fld>
            <a:endParaRPr lang="en-US" dirty="0"/>
          </a:p>
        </p:txBody>
      </p:sp>
      <p:pic>
        <p:nvPicPr>
          <p:cNvPr id="7" name="内容占位符 4" descr="手机屏幕截图&#10;&#10;描述已自动生成">
            <a:extLst>
              <a:ext uri="{FF2B5EF4-FFF2-40B4-BE49-F238E27FC236}">
                <a16:creationId xmlns:a16="http://schemas.microsoft.com/office/drawing/2014/main" id="{866749A9-E5A9-41FD-93A1-350E7AE77EFE}"/>
              </a:ext>
            </a:extLst>
          </p:cNvPr>
          <p:cNvPicPr>
            <a:picLocks noChangeAspect="1"/>
          </p:cNvPicPr>
          <p:nvPr/>
        </p:nvPicPr>
        <p:blipFill rotWithShape="1">
          <a:blip r:embed="rId3">
            <a:extLst>
              <a:ext uri="{28A0092B-C50C-407E-A947-70E740481C1C}">
                <a14:useLocalDpi xmlns:a14="http://schemas.microsoft.com/office/drawing/2010/main" val="0"/>
              </a:ext>
            </a:extLst>
          </a:blip>
          <a:srcRect l="50747"/>
          <a:stretch/>
        </p:blipFill>
        <p:spPr>
          <a:xfrm>
            <a:off x="6869217" y="2972660"/>
            <a:ext cx="4335392" cy="3162741"/>
          </a:xfrm>
          <a:prstGeom prst="rect">
            <a:avLst/>
          </a:prstGeom>
        </p:spPr>
      </p:pic>
      <p:sp>
        <p:nvSpPr>
          <p:cNvPr id="8" name="内容占位符 2">
            <a:extLst>
              <a:ext uri="{FF2B5EF4-FFF2-40B4-BE49-F238E27FC236}">
                <a16:creationId xmlns:a16="http://schemas.microsoft.com/office/drawing/2014/main" id="{AA2C6799-537C-4540-AF73-94D6651DB3E8}"/>
              </a:ext>
            </a:extLst>
          </p:cNvPr>
          <p:cNvSpPr txBox="1">
            <a:spLocks/>
          </p:cNvSpPr>
          <p:nvPr/>
        </p:nvSpPr>
        <p:spPr>
          <a:xfrm>
            <a:off x="838200" y="1276351"/>
            <a:ext cx="10515600" cy="540092"/>
          </a:xfrm>
          <a:prstGeom prst="rect">
            <a:avLst/>
          </a:prstGeom>
        </p:spPr>
        <p:txBody>
          <a:bodyPr vert="horz" lIns="91440" tIns="45720" rIns="91440" bIns="45720" rtlCol="0">
            <a:normAutofit/>
          </a:bodyPr>
          <a:lstStyle>
            <a:lvl1pPr marL="230400" indent="-228600" algn="l" defTabSz="914400" rtl="0" eaLnBrk="1" latinLnBrk="0" hangingPunct="1">
              <a:lnSpc>
                <a:spcPct val="90000"/>
              </a:lnSpc>
              <a:spcBef>
                <a:spcPts val="1200"/>
              </a:spcBef>
              <a:buClr>
                <a:srgbClr val="715096"/>
              </a:buClr>
              <a:buFont typeface="Arial" panose="020B0604020202020204" pitchFamily="34" charset="0"/>
              <a:buChar char="•"/>
              <a:defRPr lang="en-US" altLang="zh-CN" sz="2800" b="0" kern="1200" baseline="0" dirty="0" smtClean="0">
                <a:solidFill>
                  <a:schemeClr val="tx1"/>
                </a:solidFill>
                <a:latin typeface="+mn-lt"/>
                <a:ea typeface="+mn-ea"/>
                <a:cs typeface="+mn-cs"/>
              </a:defRPr>
            </a:lvl1pPr>
            <a:lvl2pPr marL="6876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400" b="0" kern="1200" baseline="0" dirty="0" smtClean="0">
                <a:solidFill>
                  <a:schemeClr val="tx1"/>
                </a:solidFill>
                <a:latin typeface="+mn-lt"/>
                <a:ea typeface="+mn-ea"/>
                <a:cs typeface="+mn-cs"/>
              </a:defRPr>
            </a:lvl2pPr>
            <a:lvl3pPr marL="1144800" indent="-228600" algn="l" defTabSz="914400" rtl="0" eaLnBrk="1" latinLnBrk="0" hangingPunct="1">
              <a:lnSpc>
                <a:spcPct val="90000"/>
              </a:lnSpc>
              <a:spcBef>
                <a:spcPts val="600"/>
              </a:spcBef>
              <a:buClr>
                <a:srgbClr val="715096"/>
              </a:buClr>
              <a:buFont typeface="Arial" panose="020B0604020202020204" pitchFamily="34" charset="0"/>
              <a:buChar char="•"/>
              <a:defRPr lang="zh-CN" altLang="en-US" sz="2000" b="0" kern="1200" baseline="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715096"/>
              </a:buClr>
              <a:buFont typeface="Arial" panose="020B0604020202020204" pitchFamily="34" charset="0"/>
              <a:buChar char="•"/>
              <a:defRPr lang="zh-CN" altLang="en-US" sz="1800" b="0" kern="1200" baseline="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715096"/>
              </a:buClr>
              <a:buFont typeface="Arial" panose="020B0604020202020204" pitchFamily="34" charset="0"/>
              <a:buChar char="•"/>
              <a:defRPr lang="en-US" altLang="zh-CN" sz="1800" b="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All of the FPGA memory accesses are sequential</a:t>
            </a:r>
          </a:p>
        </p:txBody>
      </p:sp>
      <p:sp>
        <p:nvSpPr>
          <p:cNvPr id="9" name="内容占位符 2">
            <a:extLst>
              <a:ext uri="{FF2B5EF4-FFF2-40B4-BE49-F238E27FC236}">
                <a16:creationId xmlns:a16="http://schemas.microsoft.com/office/drawing/2014/main" id="{3CF94C5C-4B1F-4427-9367-E0848D9F9925}"/>
              </a:ext>
            </a:extLst>
          </p:cNvPr>
          <p:cNvSpPr txBox="1">
            <a:spLocks/>
          </p:cNvSpPr>
          <p:nvPr/>
        </p:nvSpPr>
        <p:spPr>
          <a:xfrm>
            <a:off x="838200" y="1816443"/>
            <a:ext cx="10515600" cy="964297"/>
          </a:xfrm>
          <a:prstGeom prst="rect">
            <a:avLst/>
          </a:prstGeom>
        </p:spPr>
        <p:txBody>
          <a:bodyPr vert="horz" lIns="91440" tIns="45720" rIns="91440" bIns="45720" rtlCol="0">
            <a:normAutofit/>
          </a:bodyPr>
          <a:lstStyle>
            <a:lvl1pPr marL="230400" indent="-228600" algn="l" defTabSz="914400" rtl="0" eaLnBrk="1" latinLnBrk="0" hangingPunct="1">
              <a:lnSpc>
                <a:spcPct val="90000"/>
              </a:lnSpc>
              <a:spcBef>
                <a:spcPts val="1200"/>
              </a:spcBef>
              <a:buClr>
                <a:srgbClr val="715096"/>
              </a:buClr>
              <a:buFont typeface="Arial" panose="020B0604020202020204" pitchFamily="34" charset="0"/>
              <a:buChar char="•"/>
              <a:defRPr lang="en-US" altLang="zh-CN" sz="2800" b="0" kern="1200" baseline="0" dirty="0" smtClean="0">
                <a:solidFill>
                  <a:schemeClr val="tx1"/>
                </a:solidFill>
                <a:latin typeface="+mn-lt"/>
                <a:ea typeface="+mn-ea"/>
                <a:cs typeface="+mn-cs"/>
              </a:defRPr>
            </a:lvl1pPr>
            <a:lvl2pPr marL="6876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400" b="0" kern="1200" baseline="0" dirty="0" smtClean="0">
                <a:solidFill>
                  <a:schemeClr val="tx1"/>
                </a:solidFill>
                <a:latin typeface="+mn-lt"/>
                <a:ea typeface="+mn-ea"/>
                <a:cs typeface="+mn-cs"/>
              </a:defRPr>
            </a:lvl2pPr>
            <a:lvl3pPr marL="1144800" indent="-228600" algn="l" defTabSz="914400" rtl="0" eaLnBrk="1" latinLnBrk="0" hangingPunct="1">
              <a:lnSpc>
                <a:spcPct val="90000"/>
              </a:lnSpc>
              <a:spcBef>
                <a:spcPts val="600"/>
              </a:spcBef>
              <a:buClr>
                <a:srgbClr val="715096"/>
              </a:buClr>
              <a:buFont typeface="Arial" panose="020B0604020202020204" pitchFamily="34" charset="0"/>
              <a:buChar char="•"/>
              <a:defRPr lang="zh-CN" altLang="en-US" sz="2000" b="0" kern="1200" baseline="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715096"/>
              </a:buClr>
              <a:buFont typeface="Arial" panose="020B0604020202020204" pitchFamily="34" charset="0"/>
              <a:buChar char="•"/>
              <a:defRPr lang="zh-CN" altLang="en-US" sz="1800" b="0" kern="1200" baseline="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715096"/>
              </a:buClr>
              <a:buFont typeface="Arial" panose="020B0604020202020204" pitchFamily="34" charset="0"/>
              <a:buChar char="•"/>
              <a:defRPr lang="en-US" altLang="zh-CN" sz="1800" b="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GraphABCD</a:t>
            </a:r>
            <a:r>
              <a:rPr lang="en-US" dirty="0"/>
              <a:t> utilizes nearly 100% of the memory bandwidth and is bottlenecked by it</a:t>
            </a:r>
          </a:p>
        </p:txBody>
      </p:sp>
    </p:spTree>
    <p:extLst>
      <p:ext uri="{BB962C8B-B14F-4D97-AF65-F5344CB8AC3E}">
        <p14:creationId xmlns:p14="http://schemas.microsoft.com/office/powerpoint/2010/main" val="32059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3ABB1C-C27B-4AD4-A964-AED3E2C23914}"/>
              </a:ext>
            </a:extLst>
          </p:cNvPr>
          <p:cNvSpPr>
            <a:spLocks noGrp="1"/>
          </p:cNvSpPr>
          <p:nvPr>
            <p:ph type="title"/>
          </p:nvPr>
        </p:nvSpPr>
        <p:spPr/>
        <p:txBody>
          <a:bodyPr/>
          <a:lstStyle/>
          <a:p>
            <a:r>
              <a:rPr lang="en-US" dirty="0"/>
              <a:t>Outline</a:t>
            </a:r>
          </a:p>
        </p:txBody>
      </p:sp>
      <p:sp>
        <p:nvSpPr>
          <p:cNvPr id="3" name="内容占位符 2">
            <a:extLst>
              <a:ext uri="{FF2B5EF4-FFF2-40B4-BE49-F238E27FC236}">
                <a16:creationId xmlns:a16="http://schemas.microsoft.com/office/drawing/2014/main" id="{D04918F6-0EB6-4D49-8CA8-5970A1DD1A80}"/>
              </a:ext>
            </a:extLst>
          </p:cNvPr>
          <p:cNvSpPr>
            <a:spLocks noGrp="1"/>
          </p:cNvSpPr>
          <p:nvPr>
            <p:ph idx="1"/>
          </p:nvPr>
        </p:nvSpPr>
        <p:spPr/>
        <p:txBody>
          <a:bodyPr/>
          <a:lstStyle/>
          <a:p>
            <a:r>
              <a:rPr lang="en-US" dirty="0"/>
              <a:t>Motivation</a:t>
            </a:r>
          </a:p>
          <a:p>
            <a:endParaRPr lang="en-US" dirty="0"/>
          </a:p>
          <a:p>
            <a:r>
              <a:rPr lang="en-US" dirty="0"/>
              <a:t>Block Coordinate Descent (BCD) Execution Model</a:t>
            </a:r>
          </a:p>
          <a:p>
            <a:endParaRPr lang="en-US" dirty="0"/>
          </a:p>
          <a:p>
            <a:r>
              <a:rPr lang="en-US" dirty="0" err="1"/>
              <a:t>GraphABCD</a:t>
            </a:r>
            <a:r>
              <a:rPr lang="en-US" dirty="0"/>
              <a:t> System</a:t>
            </a:r>
          </a:p>
          <a:p>
            <a:endParaRPr lang="en-US" dirty="0"/>
          </a:p>
          <a:p>
            <a:r>
              <a:rPr lang="en-US" dirty="0"/>
              <a:t>Evaluation</a:t>
            </a:r>
          </a:p>
          <a:p>
            <a:endParaRPr lang="en-US" dirty="0"/>
          </a:p>
          <a:p>
            <a:r>
              <a:rPr lang="en-US" dirty="0">
                <a:solidFill>
                  <a:srgbClr val="715096"/>
                </a:solidFill>
              </a:rPr>
              <a:t>Conclusion</a:t>
            </a:r>
          </a:p>
        </p:txBody>
      </p:sp>
      <p:sp>
        <p:nvSpPr>
          <p:cNvPr id="4" name="灯片编号占位符 3">
            <a:extLst>
              <a:ext uri="{FF2B5EF4-FFF2-40B4-BE49-F238E27FC236}">
                <a16:creationId xmlns:a16="http://schemas.microsoft.com/office/drawing/2014/main" id="{D6E83EE4-8D2C-4974-A3CC-B812894C759C}"/>
              </a:ext>
            </a:extLst>
          </p:cNvPr>
          <p:cNvSpPr>
            <a:spLocks noGrp="1"/>
          </p:cNvSpPr>
          <p:nvPr>
            <p:ph type="sldNum" sz="quarter" idx="12"/>
          </p:nvPr>
        </p:nvSpPr>
        <p:spPr/>
        <p:txBody>
          <a:bodyPr/>
          <a:lstStyle/>
          <a:p>
            <a:fld id="{FFCE77C0-C5FA-4ACA-9362-CF6780A99EC0}" type="slidenum">
              <a:rPr lang="en-US" smtClean="0"/>
              <a:pPr/>
              <a:t>34</a:t>
            </a:fld>
            <a:endParaRPr lang="en-US"/>
          </a:p>
        </p:txBody>
      </p:sp>
    </p:spTree>
    <p:extLst>
      <p:ext uri="{BB962C8B-B14F-4D97-AF65-F5344CB8AC3E}">
        <p14:creationId xmlns:p14="http://schemas.microsoft.com/office/powerpoint/2010/main" val="4114044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13375F-6C08-47B9-9B5D-4E5E8C761D85}"/>
              </a:ext>
            </a:extLst>
          </p:cNvPr>
          <p:cNvSpPr>
            <a:spLocks noGrp="1"/>
          </p:cNvSpPr>
          <p:nvPr>
            <p:ph type="title"/>
          </p:nvPr>
        </p:nvSpPr>
        <p:spPr/>
        <p:txBody>
          <a:bodyPr/>
          <a:lstStyle/>
          <a:p>
            <a:r>
              <a:rPr lang="en-US" dirty="0"/>
              <a:t>Conclusions</a:t>
            </a:r>
          </a:p>
        </p:txBody>
      </p:sp>
      <p:sp>
        <p:nvSpPr>
          <p:cNvPr id="3" name="内容占位符 2">
            <a:extLst>
              <a:ext uri="{FF2B5EF4-FFF2-40B4-BE49-F238E27FC236}">
                <a16:creationId xmlns:a16="http://schemas.microsoft.com/office/drawing/2014/main" id="{2AD7DA4E-BE24-4FB4-B38B-75945704FD02}"/>
              </a:ext>
            </a:extLst>
          </p:cNvPr>
          <p:cNvSpPr>
            <a:spLocks noGrp="1"/>
          </p:cNvSpPr>
          <p:nvPr>
            <p:ph idx="1"/>
          </p:nvPr>
        </p:nvSpPr>
        <p:spPr>
          <a:xfrm>
            <a:off x="838200" y="1276351"/>
            <a:ext cx="10515600" cy="957563"/>
          </a:xfrm>
        </p:spPr>
        <p:txBody>
          <a:bodyPr>
            <a:normAutofit/>
          </a:bodyPr>
          <a:lstStyle/>
          <a:p>
            <a:r>
              <a:rPr lang="en-US" dirty="0"/>
              <a:t>Jointly optimizing </a:t>
            </a:r>
            <a:r>
              <a:rPr lang="en-US" u="sng" dirty="0"/>
              <a:t>number of iterations </a:t>
            </a:r>
            <a:r>
              <a:rPr lang="en-US" dirty="0"/>
              <a:t>and </a:t>
            </a:r>
            <a:r>
              <a:rPr lang="en-US" u="sng" dirty="0"/>
              <a:t>runtime per iteration </a:t>
            </a:r>
            <a:r>
              <a:rPr lang="en-US" dirty="0"/>
              <a:t>is vital for high performance graph analytics</a:t>
            </a:r>
          </a:p>
          <a:p>
            <a:endParaRPr lang="en-US" dirty="0"/>
          </a:p>
        </p:txBody>
      </p:sp>
      <p:sp>
        <p:nvSpPr>
          <p:cNvPr id="6" name="灯片编号占位符 5">
            <a:extLst>
              <a:ext uri="{FF2B5EF4-FFF2-40B4-BE49-F238E27FC236}">
                <a16:creationId xmlns:a16="http://schemas.microsoft.com/office/drawing/2014/main" id="{FD90EDDE-9BA9-4AAC-9EB0-13B98BB6DE3E}"/>
              </a:ext>
            </a:extLst>
          </p:cNvPr>
          <p:cNvSpPr>
            <a:spLocks noGrp="1"/>
          </p:cNvSpPr>
          <p:nvPr>
            <p:ph type="sldNum" sz="quarter" idx="12"/>
          </p:nvPr>
        </p:nvSpPr>
        <p:spPr/>
        <p:txBody>
          <a:bodyPr/>
          <a:lstStyle/>
          <a:p>
            <a:fld id="{FFCE77C0-C5FA-4ACA-9362-CF6780A99EC0}" type="slidenum">
              <a:rPr lang="en-US" smtClean="0"/>
              <a:t>35</a:t>
            </a:fld>
            <a:endParaRPr lang="en-US"/>
          </a:p>
        </p:txBody>
      </p:sp>
      <p:sp>
        <p:nvSpPr>
          <p:cNvPr id="5" name="内容占位符 2">
            <a:extLst>
              <a:ext uri="{FF2B5EF4-FFF2-40B4-BE49-F238E27FC236}">
                <a16:creationId xmlns:a16="http://schemas.microsoft.com/office/drawing/2014/main" id="{7DEF19E3-3C2D-4C18-BF54-C65BDF3BD693}"/>
              </a:ext>
            </a:extLst>
          </p:cNvPr>
          <p:cNvSpPr txBox="1">
            <a:spLocks/>
          </p:cNvSpPr>
          <p:nvPr/>
        </p:nvSpPr>
        <p:spPr>
          <a:xfrm>
            <a:off x="838200" y="2489631"/>
            <a:ext cx="10515600" cy="1041721"/>
          </a:xfrm>
          <a:prstGeom prst="rect">
            <a:avLst/>
          </a:prstGeom>
        </p:spPr>
        <p:txBody>
          <a:bodyPr vert="horz" lIns="91440" tIns="45720" rIns="91440" bIns="45720" rtlCol="0">
            <a:normAutofit/>
          </a:bodyPr>
          <a:lstStyle>
            <a:lvl1pPr marL="230400" indent="-228600" algn="l" defTabSz="914400" rtl="0" eaLnBrk="1" latinLnBrk="0" hangingPunct="1">
              <a:lnSpc>
                <a:spcPct val="90000"/>
              </a:lnSpc>
              <a:spcBef>
                <a:spcPts val="1200"/>
              </a:spcBef>
              <a:buClr>
                <a:srgbClr val="715096"/>
              </a:buClr>
              <a:buFont typeface="Arial" panose="020B0604020202020204" pitchFamily="34" charset="0"/>
              <a:buChar char="•"/>
              <a:defRPr lang="en-US" altLang="zh-CN" sz="2800" b="0" kern="1200" baseline="0" dirty="0" smtClean="0">
                <a:solidFill>
                  <a:schemeClr val="tx1"/>
                </a:solidFill>
                <a:latin typeface="+mn-lt"/>
                <a:ea typeface="+mn-ea"/>
                <a:cs typeface="+mn-cs"/>
              </a:defRPr>
            </a:lvl1pPr>
            <a:lvl2pPr marL="6876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400" b="0" kern="1200" baseline="0" dirty="0" smtClean="0">
                <a:solidFill>
                  <a:schemeClr val="tx1"/>
                </a:solidFill>
                <a:latin typeface="+mn-lt"/>
                <a:ea typeface="+mn-ea"/>
                <a:cs typeface="+mn-cs"/>
              </a:defRPr>
            </a:lvl2pPr>
            <a:lvl3pPr marL="1144800" indent="-228600" algn="l" defTabSz="914400" rtl="0" eaLnBrk="1" latinLnBrk="0" hangingPunct="1">
              <a:lnSpc>
                <a:spcPct val="90000"/>
              </a:lnSpc>
              <a:spcBef>
                <a:spcPts val="600"/>
              </a:spcBef>
              <a:buClr>
                <a:srgbClr val="715096"/>
              </a:buClr>
              <a:buFont typeface="Arial" panose="020B0604020202020204" pitchFamily="34" charset="0"/>
              <a:buChar char="•"/>
              <a:defRPr lang="zh-CN" altLang="en-US" sz="2000" b="0" kern="1200" baseline="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715096"/>
              </a:buClr>
              <a:buFont typeface="Arial" panose="020B0604020202020204" pitchFamily="34" charset="0"/>
              <a:buChar char="•"/>
              <a:defRPr lang="zh-CN" altLang="en-US" sz="1800" b="0" kern="1200" baseline="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715096"/>
              </a:buClr>
              <a:buFont typeface="Arial" panose="020B0604020202020204" pitchFamily="34" charset="0"/>
              <a:buChar char="•"/>
              <a:defRPr lang="en-US" altLang="zh-CN" sz="1800" b="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BCD reduces </a:t>
            </a:r>
            <a:r>
              <a:rPr lang="en-US" u="sng" dirty="0"/>
              <a:t>number of iterations </a:t>
            </a:r>
            <a:r>
              <a:rPr lang="en-US" dirty="0"/>
              <a:t>by tuning its design parameters and reduces </a:t>
            </a:r>
            <a:r>
              <a:rPr lang="en-US" u="sng" dirty="0"/>
              <a:t>runtime per iteration </a:t>
            </a:r>
            <a:r>
              <a:rPr lang="en-US" dirty="0"/>
              <a:t>by asynchronous processing</a:t>
            </a:r>
          </a:p>
        </p:txBody>
      </p:sp>
      <p:sp>
        <p:nvSpPr>
          <p:cNvPr id="8" name="内容占位符 2">
            <a:extLst>
              <a:ext uri="{FF2B5EF4-FFF2-40B4-BE49-F238E27FC236}">
                <a16:creationId xmlns:a16="http://schemas.microsoft.com/office/drawing/2014/main" id="{60888207-BDB6-401B-9B12-9C2BC74AC74C}"/>
              </a:ext>
            </a:extLst>
          </p:cNvPr>
          <p:cNvSpPr txBox="1">
            <a:spLocks/>
          </p:cNvSpPr>
          <p:nvPr/>
        </p:nvSpPr>
        <p:spPr>
          <a:xfrm>
            <a:off x="838200" y="3787069"/>
            <a:ext cx="10515600" cy="1319515"/>
          </a:xfrm>
          <a:prstGeom prst="rect">
            <a:avLst/>
          </a:prstGeom>
        </p:spPr>
        <p:txBody>
          <a:bodyPr vert="horz" lIns="91440" tIns="45720" rIns="91440" bIns="45720" rtlCol="0">
            <a:normAutofit/>
          </a:bodyPr>
          <a:lstStyle>
            <a:lvl1pPr marL="230400" indent="-228600" algn="l" defTabSz="914400" rtl="0" eaLnBrk="1" latinLnBrk="0" hangingPunct="1">
              <a:lnSpc>
                <a:spcPct val="90000"/>
              </a:lnSpc>
              <a:spcBef>
                <a:spcPts val="1200"/>
              </a:spcBef>
              <a:buClr>
                <a:srgbClr val="715096"/>
              </a:buClr>
              <a:buFont typeface="Arial" panose="020B0604020202020204" pitchFamily="34" charset="0"/>
              <a:buChar char="•"/>
              <a:defRPr lang="en-US" altLang="zh-CN" sz="2800" b="0" kern="1200" baseline="0" dirty="0" smtClean="0">
                <a:solidFill>
                  <a:schemeClr val="tx1"/>
                </a:solidFill>
                <a:latin typeface="+mn-lt"/>
                <a:ea typeface="+mn-ea"/>
                <a:cs typeface="+mn-cs"/>
              </a:defRPr>
            </a:lvl1pPr>
            <a:lvl2pPr marL="6876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400" b="0" kern="1200" baseline="0" dirty="0" smtClean="0">
                <a:solidFill>
                  <a:schemeClr val="tx1"/>
                </a:solidFill>
                <a:latin typeface="+mn-lt"/>
                <a:ea typeface="+mn-ea"/>
                <a:cs typeface="+mn-cs"/>
              </a:defRPr>
            </a:lvl2pPr>
            <a:lvl3pPr marL="1144800" indent="-228600" algn="l" defTabSz="914400" rtl="0" eaLnBrk="1" latinLnBrk="0" hangingPunct="1">
              <a:lnSpc>
                <a:spcPct val="90000"/>
              </a:lnSpc>
              <a:spcBef>
                <a:spcPts val="600"/>
              </a:spcBef>
              <a:buClr>
                <a:srgbClr val="715096"/>
              </a:buClr>
              <a:buFont typeface="Arial" panose="020B0604020202020204" pitchFamily="34" charset="0"/>
              <a:buChar char="•"/>
              <a:defRPr lang="zh-CN" altLang="en-US" sz="2000" b="0" kern="1200" baseline="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715096"/>
              </a:buClr>
              <a:buFont typeface="Arial" panose="020B0604020202020204" pitchFamily="34" charset="0"/>
              <a:buChar char="•"/>
              <a:defRPr lang="zh-CN" altLang="en-US" sz="1800" b="0" kern="1200" baseline="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715096"/>
              </a:buClr>
              <a:buFont typeface="Arial" panose="020B0604020202020204" pitchFamily="34" charset="0"/>
              <a:buChar char="•"/>
              <a:defRPr lang="en-US" altLang="zh-CN" sz="1800" b="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GraphABCD</a:t>
            </a:r>
            <a:r>
              <a:rPr lang="en-US" dirty="0"/>
              <a:t> framework adopts the Asynchronous Block Coordinate Decent execution model and efficiently scales out graph analytics to heterogeneous platform</a:t>
            </a:r>
          </a:p>
          <a:p>
            <a:endParaRPr lang="en-US" dirty="0"/>
          </a:p>
        </p:txBody>
      </p:sp>
      <p:sp>
        <p:nvSpPr>
          <p:cNvPr id="9" name="内容占位符 2">
            <a:extLst>
              <a:ext uri="{FF2B5EF4-FFF2-40B4-BE49-F238E27FC236}">
                <a16:creationId xmlns:a16="http://schemas.microsoft.com/office/drawing/2014/main" id="{46DB0632-065D-48F3-AA31-6A362E734CAE}"/>
              </a:ext>
            </a:extLst>
          </p:cNvPr>
          <p:cNvSpPr txBox="1">
            <a:spLocks/>
          </p:cNvSpPr>
          <p:nvPr/>
        </p:nvSpPr>
        <p:spPr>
          <a:xfrm>
            <a:off x="838200" y="5362301"/>
            <a:ext cx="10515600" cy="1041721"/>
          </a:xfrm>
          <a:prstGeom prst="rect">
            <a:avLst/>
          </a:prstGeom>
        </p:spPr>
        <p:txBody>
          <a:bodyPr vert="horz" lIns="91440" tIns="45720" rIns="91440" bIns="45720" rtlCol="0">
            <a:normAutofit/>
          </a:bodyPr>
          <a:lstStyle>
            <a:lvl1pPr marL="230400" indent="-228600" algn="l" defTabSz="914400" rtl="0" eaLnBrk="1" latinLnBrk="0" hangingPunct="1">
              <a:lnSpc>
                <a:spcPct val="90000"/>
              </a:lnSpc>
              <a:spcBef>
                <a:spcPts val="1200"/>
              </a:spcBef>
              <a:buClr>
                <a:srgbClr val="715096"/>
              </a:buClr>
              <a:buFont typeface="Arial" panose="020B0604020202020204" pitchFamily="34" charset="0"/>
              <a:buChar char="•"/>
              <a:defRPr lang="en-US" altLang="zh-CN" sz="2800" b="0" kern="1200" baseline="0" dirty="0" smtClean="0">
                <a:solidFill>
                  <a:schemeClr val="tx1"/>
                </a:solidFill>
                <a:latin typeface="+mn-lt"/>
                <a:ea typeface="+mn-ea"/>
                <a:cs typeface="+mn-cs"/>
              </a:defRPr>
            </a:lvl1pPr>
            <a:lvl2pPr marL="6876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400" b="0" kern="1200" baseline="0" dirty="0" smtClean="0">
                <a:solidFill>
                  <a:schemeClr val="tx1"/>
                </a:solidFill>
                <a:latin typeface="+mn-lt"/>
                <a:ea typeface="+mn-ea"/>
                <a:cs typeface="+mn-cs"/>
              </a:defRPr>
            </a:lvl2pPr>
            <a:lvl3pPr marL="1144800" indent="-228600" algn="l" defTabSz="914400" rtl="0" eaLnBrk="1" latinLnBrk="0" hangingPunct="1">
              <a:lnSpc>
                <a:spcPct val="90000"/>
              </a:lnSpc>
              <a:spcBef>
                <a:spcPts val="600"/>
              </a:spcBef>
              <a:buClr>
                <a:srgbClr val="715096"/>
              </a:buClr>
              <a:buFont typeface="Arial" panose="020B0604020202020204" pitchFamily="34" charset="0"/>
              <a:buChar char="•"/>
              <a:defRPr lang="zh-CN" altLang="en-US" sz="2000" b="0" kern="1200" baseline="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715096"/>
              </a:buClr>
              <a:buFont typeface="Arial" panose="020B0604020202020204" pitchFamily="34" charset="0"/>
              <a:buChar char="•"/>
              <a:defRPr lang="zh-CN" altLang="en-US" sz="1800" b="0" kern="1200" baseline="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715096"/>
              </a:buClr>
              <a:buFont typeface="Arial" panose="020B0604020202020204" pitchFamily="34" charset="0"/>
              <a:buChar char="•"/>
              <a:defRPr lang="en-US" altLang="zh-CN" sz="1800" b="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Future direction: leveraging more BCD propertied to optimize graph analytics</a:t>
            </a:r>
          </a:p>
          <a:p>
            <a:endParaRPr lang="en-US" dirty="0"/>
          </a:p>
          <a:p>
            <a:endParaRPr lang="en-US" dirty="0"/>
          </a:p>
        </p:txBody>
      </p:sp>
    </p:spTree>
    <p:extLst>
      <p:ext uri="{BB962C8B-B14F-4D97-AF65-F5344CB8AC3E}">
        <p14:creationId xmlns:p14="http://schemas.microsoft.com/office/powerpoint/2010/main" val="408418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3ABB1C-C27B-4AD4-A964-AED3E2C23914}"/>
              </a:ext>
            </a:extLst>
          </p:cNvPr>
          <p:cNvSpPr>
            <a:spLocks noGrp="1"/>
          </p:cNvSpPr>
          <p:nvPr>
            <p:ph type="title"/>
          </p:nvPr>
        </p:nvSpPr>
        <p:spPr/>
        <p:txBody>
          <a:bodyPr/>
          <a:lstStyle/>
          <a:p>
            <a:r>
              <a:rPr lang="en-US" dirty="0"/>
              <a:t>Outline</a:t>
            </a:r>
          </a:p>
        </p:txBody>
      </p:sp>
      <p:sp>
        <p:nvSpPr>
          <p:cNvPr id="3" name="内容占位符 2">
            <a:extLst>
              <a:ext uri="{FF2B5EF4-FFF2-40B4-BE49-F238E27FC236}">
                <a16:creationId xmlns:a16="http://schemas.microsoft.com/office/drawing/2014/main" id="{D04918F6-0EB6-4D49-8CA8-5970A1DD1A80}"/>
              </a:ext>
            </a:extLst>
          </p:cNvPr>
          <p:cNvSpPr>
            <a:spLocks noGrp="1"/>
          </p:cNvSpPr>
          <p:nvPr>
            <p:ph idx="1"/>
          </p:nvPr>
        </p:nvSpPr>
        <p:spPr/>
        <p:txBody>
          <a:bodyPr/>
          <a:lstStyle/>
          <a:p>
            <a:r>
              <a:rPr lang="en-US" dirty="0">
                <a:solidFill>
                  <a:srgbClr val="715096"/>
                </a:solidFill>
              </a:rPr>
              <a:t>Motivation</a:t>
            </a:r>
          </a:p>
          <a:p>
            <a:endParaRPr lang="en-US" dirty="0"/>
          </a:p>
          <a:p>
            <a:r>
              <a:rPr lang="en-US" dirty="0"/>
              <a:t>Block Coordinate Descent (BCD) Execution Model</a:t>
            </a:r>
          </a:p>
          <a:p>
            <a:endParaRPr lang="en-US" dirty="0"/>
          </a:p>
          <a:p>
            <a:r>
              <a:rPr lang="en-US" dirty="0" err="1"/>
              <a:t>GraphABCD</a:t>
            </a:r>
            <a:r>
              <a:rPr lang="en-US" dirty="0"/>
              <a:t> System</a:t>
            </a:r>
          </a:p>
          <a:p>
            <a:endParaRPr lang="en-US" dirty="0"/>
          </a:p>
          <a:p>
            <a:r>
              <a:rPr lang="en-US" dirty="0"/>
              <a:t>Evaluation</a:t>
            </a:r>
          </a:p>
          <a:p>
            <a:endParaRPr lang="en-US" dirty="0"/>
          </a:p>
          <a:p>
            <a:r>
              <a:rPr lang="en-US" dirty="0"/>
              <a:t>Conclusion</a:t>
            </a:r>
          </a:p>
        </p:txBody>
      </p:sp>
      <p:sp>
        <p:nvSpPr>
          <p:cNvPr id="4" name="灯片编号占位符 3">
            <a:extLst>
              <a:ext uri="{FF2B5EF4-FFF2-40B4-BE49-F238E27FC236}">
                <a16:creationId xmlns:a16="http://schemas.microsoft.com/office/drawing/2014/main" id="{D6E83EE4-8D2C-4974-A3CC-B812894C759C}"/>
              </a:ext>
            </a:extLst>
          </p:cNvPr>
          <p:cNvSpPr>
            <a:spLocks noGrp="1"/>
          </p:cNvSpPr>
          <p:nvPr>
            <p:ph type="sldNum" sz="quarter" idx="12"/>
          </p:nvPr>
        </p:nvSpPr>
        <p:spPr/>
        <p:txBody>
          <a:bodyPr/>
          <a:lstStyle/>
          <a:p>
            <a:fld id="{FFCE77C0-C5FA-4ACA-9362-CF6780A99EC0}" type="slidenum">
              <a:rPr lang="en-US" smtClean="0"/>
              <a:pPr/>
              <a:t>4</a:t>
            </a:fld>
            <a:endParaRPr lang="en-US"/>
          </a:p>
        </p:txBody>
      </p:sp>
    </p:spTree>
    <p:extLst>
      <p:ext uri="{BB962C8B-B14F-4D97-AF65-F5344CB8AC3E}">
        <p14:creationId xmlns:p14="http://schemas.microsoft.com/office/powerpoint/2010/main" val="9853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1F6E4-9520-436E-9E9E-90003B230C2A}"/>
              </a:ext>
            </a:extLst>
          </p:cNvPr>
          <p:cNvSpPr>
            <a:spLocks noGrp="1"/>
          </p:cNvSpPr>
          <p:nvPr>
            <p:ph type="title"/>
          </p:nvPr>
        </p:nvSpPr>
        <p:spPr/>
        <p:txBody>
          <a:bodyPr/>
          <a:lstStyle/>
          <a:p>
            <a:r>
              <a:rPr lang="en-US" dirty="0"/>
              <a:t>Accelerating graph analytics is vital</a:t>
            </a:r>
          </a:p>
        </p:txBody>
      </p:sp>
      <p:sp>
        <p:nvSpPr>
          <p:cNvPr id="3" name="内容占位符 2">
            <a:extLst>
              <a:ext uri="{FF2B5EF4-FFF2-40B4-BE49-F238E27FC236}">
                <a16:creationId xmlns:a16="http://schemas.microsoft.com/office/drawing/2014/main" id="{C9AC2DE8-ADD1-4997-9057-71D79A727F69}"/>
              </a:ext>
            </a:extLst>
          </p:cNvPr>
          <p:cNvSpPr>
            <a:spLocks noGrp="1"/>
          </p:cNvSpPr>
          <p:nvPr>
            <p:ph idx="1"/>
          </p:nvPr>
        </p:nvSpPr>
        <p:spPr/>
        <p:txBody>
          <a:bodyPr/>
          <a:lstStyle/>
          <a:p>
            <a:r>
              <a:rPr lang="en-US" dirty="0"/>
              <a:t>Various application domains</a:t>
            </a:r>
          </a:p>
        </p:txBody>
      </p:sp>
      <p:sp>
        <p:nvSpPr>
          <p:cNvPr id="6" name="灯片编号占位符 5">
            <a:extLst>
              <a:ext uri="{FF2B5EF4-FFF2-40B4-BE49-F238E27FC236}">
                <a16:creationId xmlns:a16="http://schemas.microsoft.com/office/drawing/2014/main" id="{30F21FD0-4671-4032-A31E-B3D3D17A049C}"/>
              </a:ext>
            </a:extLst>
          </p:cNvPr>
          <p:cNvSpPr>
            <a:spLocks noGrp="1"/>
          </p:cNvSpPr>
          <p:nvPr>
            <p:ph type="sldNum" sz="quarter" idx="12"/>
          </p:nvPr>
        </p:nvSpPr>
        <p:spPr/>
        <p:txBody>
          <a:bodyPr/>
          <a:lstStyle/>
          <a:p>
            <a:fld id="{FFCE77C0-C5FA-4ACA-9362-CF6780A99EC0}" type="slidenum">
              <a:rPr lang="en-US" smtClean="0"/>
              <a:t>5</a:t>
            </a:fld>
            <a:endParaRPr lang="en-US" dirty="0"/>
          </a:p>
        </p:txBody>
      </p:sp>
      <p:sp>
        <p:nvSpPr>
          <p:cNvPr id="9" name="矩形 8">
            <a:extLst>
              <a:ext uri="{FF2B5EF4-FFF2-40B4-BE49-F238E27FC236}">
                <a16:creationId xmlns:a16="http://schemas.microsoft.com/office/drawing/2014/main" id="{19357E8B-DA4F-4064-A844-CBF1B911F677}"/>
              </a:ext>
            </a:extLst>
          </p:cNvPr>
          <p:cNvSpPr/>
          <p:nvPr/>
        </p:nvSpPr>
        <p:spPr>
          <a:xfrm>
            <a:off x="838199" y="4466491"/>
            <a:ext cx="10515599" cy="480131"/>
          </a:xfrm>
          <a:prstGeom prst="rect">
            <a:avLst/>
          </a:prstGeom>
        </p:spPr>
        <p:txBody>
          <a:bodyPr wrap="square">
            <a:spAutoFit/>
          </a:bodyPr>
          <a:lstStyle/>
          <a:p>
            <a:pPr marL="230400" lvl="0" indent="-228600">
              <a:lnSpc>
                <a:spcPct val="90000"/>
              </a:lnSpc>
              <a:spcBef>
                <a:spcPts val="1200"/>
              </a:spcBef>
              <a:buClr>
                <a:srgbClr val="715096"/>
              </a:buClr>
              <a:buFont typeface="Arial" panose="020B0604020202020204" pitchFamily="34" charset="0"/>
              <a:buChar char="•"/>
            </a:pPr>
            <a:r>
              <a:rPr lang="en-US" altLang="zh-CN" sz="2800" dirty="0">
                <a:solidFill>
                  <a:prstClr val="black"/>
                </a:solidFill>
              </a:rPr>
              <a:t>runtime = </a:t>
            </a:r>
            <a:r>
              <a:rPr lang="en-US" altLang="zh-CN" sz="2800" b="1" dirty="0">
                <a:solidFill>
                  <a:srgbClr val="FF0000"/>
                </a:solidFill>
              </a:rPr>
              <a:t>#_</a:t>
            </a:r>
            <a:r>
              <a:rPr lang="en-US" altLang="zh-CN" sz="2800" b="1" dirty="0" err="1">
                <a:solidFill>
                  <a:srgbClr val="FF0000"/>
                </a:solidFill>
              </a:rPr>
              <a:t>of_iterations</a:t>
            </a:r>
            <a:r>
              <a:rPr lang="en-US" altLang="zh-CN" sz="2800" dirty="0">
                <a:solidFill>
                  <a:srgbClr val="FF0000"/>
                </a:solidFill>
              </a:rPr>
              <a:t> </a:t>
            </a:r>
            <a:r>
              <a:rPr lang="en-US" altLang="zh-CN" sz="2800" dirty="0">
                <a:solidFill>
                  <a:prstClr val="black"/>
                </a:solidFill>
              </a:rPr>
              <a:t>× </a:t>
            </a:r>
            <a:r>
              <a:rPr lang="en-US" altLang="zh-CN" sz="2800" b="1" dirty="0" err="1">
                <a:solidFill>
                  <a:srgbClr val="FF0000"/>
                </a:solidFill>
              </a:rPr>
              <a:t>runtime_per_iteration</a:t>
            </a:r>
            <a:endParaRPr lang="en-US" altLang="zh-CN" sz="2800" b="1" dirty="0">
              <a:solidFill>
                <a:srgbClr val="FF0000"/>
              </a:solidFill>
            </a:endParaRPr>
          </a:p>
        </p:txBody>
      </p:sp>
      <p:grpSp>
        <p:nvGrpSpPr>
          <p:cNvPr id="10" name="组合 9">
            <a:extLst>
              <a:ext uri="{FF2B5EF4-FFF2-40B4-BE49-F238E27FC236}">
                <a16:creationId xmlns:a16="http://schemas.microsoft.com/office/drawing/2014/main" id="{7DB01A99-81D9-44FD-A3B7-852BF51939EA}"/>
              </a:ext>
            </a:extLst>
          </p:cNvPr>
          <p:cNvGrpSpPr/>
          <p:nvPr/>
        </p:nvGrpSpPr>
        <p:grpSpPr>
          <a:xfrm>
            <a:off x="1076214" y="1974332"/>
            <a:ext cx="2855571" cy="1916422"/>
            <a:chOff x="1076214" y="2447675"/>
            <a:chExt cx="2855571" cy="1916422"/>
          </a:xfrm>
        </p:grpSpPr>
        <p:pic>
          <p:nvPicPr>
            <p:cNvPr id="1026" name="Picture 2">
              <a:extLst>
                <a:ext uri="{FF2B5EF4-FFF2-40B4-BE49-F238E27FC236}">
                  <a16:creationId xmlns:a16="http://schemas.microsoft.com/office/drawing/2014/main" id="{991B8386-D867-42FE-8FE2-C41E83F01B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214" y="2447675"/>
              <a:ext cx="2855571" cy="1552302"/>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a:extLst>
                <a:ext uri="{FF2B5EF4-FFF2-40B4-BE49-F238E27FC236}">
                  <a16:creationId xmlns:a16="http://schemas.microsoft.com/office/drawing/2014/main" id="{D92D528C-BB13-4C90-88A3-C671593875BD}"/>
                </a:ext>
              </a:extLst>
            </p:cNvPr>
            <p:cNvSpPr/>
            <p:nvPr/>
          </p:nvSpPr>
          <p:spPr>
            <a:xfrm>
              <a:off x="1197393" y="3994765"/>
              <a:ext cx="2613212" cy="369332"/>
            </a:xfrm>
            <a:prstGeom prst="rect">
              <a:avLst/>
            </a:prstGeom>
          </p:spPr>
          <p:txBody>
            <a:bodyPr wrap="square">
              <a:spAutoFit/>
            </a:bodyPr>
            <a:lstStyle/>
            <a:p>
              <a:pPr marL="1800" lvl="0">
                <a:lnSpc>
                  <a:spcPct val="90000"/>
                </a:lnSpc>
                <a:spcBef>
                  <a:spcPts val="1200"/>
                </a:spcBef>
                <a:buClr>
                  <a:srgbClr val="715096"/>
                </a:buClr>
              </a:pPr>
              <a:r>
                <a:rPr lang="en-US" altLang="zh-CN" sz="2000" dirty="0"/>
                <a:t>Social network analysis</a:t>
              </a:r>
            </a:p>
          </p:txBody>
        </p:sp>
      </p:grpSp>
      <p:grpSp>
        <p:nvGrpSpPr>
          <p:cNvPr id="11" name="组合 10">
            <a:extLst>
              <a:ext uri="{FF2B5EF4-FFF2-40B4-BE49-F238E27FC236}">
                <a16:creationId xmlns:a16="http://schemas.microsoft.com/office/drawing/2014/main" id="{778DFBD1-07A7-4BA6-8FE1-93AF75E63905}"/>
              </a:ext>
            </a:extLst>
          </p:cNvPr>
          <p:cNvGrpSpPr/>
          <p:nvPr/>
        </p:nvGrpSpPr>
        <p:grpSpPr>
          <a:xfrm>
            <a:off x="4715776" y="1974331"/>
            <a:ext cx="2760448" cy="1916423"/>
            <a:chOff x="4715776" y="2447674"/>
            <a:chExt cx="2760448" cy="1916423"/>
          </a:xfrm>
        </p:grpSpPr>
        <p:pic>
          <p:nvPicPr>
            <p:cNvPr id="1030" name="Picture 6" descr="How to Toggle First-Person View in Google Maps Navigation | Google ...">
              <a:extLst>
                <a:ext uri="{FF2B5EF4-FFF2-40B4-BE49-F238E27FC236}">
                  <a16:creationId xmlns:a16="http://schemas.microsoft.com/office/drawing/2014/main" id="{24D8A7B5-15BA-43F1-A4CB-B16E6C35010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902" r="6875"/>
            <a:stretch/>
          </p:blipFill>
          <p:spPr bwMode="auto">
            <a:xfrm>
              <a:off x="4715776" y="2447674"/>
              <a:ext cx="2760448" cy="1552303"/>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a:extLst>
                <a:ext uri="{FF2B5EF4-FFF2-40B4-BE49-F238E27FC236}">
                  <a16:creationId xmlns:a16="http://schemas.microsoft.com/office/drawing/2014/main" id="{64730E82-E845-4EF6-AAB5-063661461BDD}"/>
                </a:ext>
              </a:extLst>
            </p:cNvPr>
            <p:cNvSpPr/>
            <p:nvPr/>
          </p:nvSpPr>
          <p:spPr>
            <a:xfrm>
              <a:off x="5436946" y="3994765"/>
              <a:ext cx="1318103" cy="369332"/>
            </a:xfrm>
            <a:prstGeom prst="rect">
              <a:avLst/>
            </a:prstGeom>
          </p:spPr>
          <p:txBody>
            <a:bodyPr wrap="square">
              <a:spAutoFit/>
            </a:bodyPr>
            <a:lstStyle/>
            <a:p>
              <a:pPr marL="1800" lvl="0">
                <a:lnSpc>
                  <a:spcPct val="90000"/>
                </a:lnSpc>
                <a:spcBef>
                  <a:spcPts val="1200"/>
                </a:spcBef>
                <a:buClr>
                  <a:srgbClr val="715096"/>
                </a:buClr>
              </a:pPr>
              <a:r>
                <a:rPr lang="en-US" altLang="zh-CN" sz="2000" dirty="0"/>
                <a:t>Navigation</a:t>
              </a:r>
            </a:p>
          </p:txBody>
        </p:sp>
      </p:grpSp>
      <p:grpSp>
        <p:nvGrpSpPr>
          <p:cNvPr id="12" name="组合 11">
            <a:extLst>
              <a:ext uri="{FF2B5EF4-FFF2-40B4-BE49-F238E27FC236}">
                <a16:creationId xmlns:a16="http://schemas.microsoft.com/office/drawing/2014/main" id="{01783AA7-AA68-4578-90EF-916A533C8C49}"/>
              </a:ext>
            </a:extLst>
          </p:cNvPr>
          <p:cNvGrpSpPr/>
          <p:nvPr/>
        </p:nvGrpSpPr>
        <p:grpSpPr>
          <a:xfrm>
            <a:off x="8260215" y="1976182"/>
            <a:ext cx="2760449" cy="1914572"/>
            <a:chOff x="8260215" y="2449525"/>
            <a:chExt cx="2760449" cy="1914572"/>
          </a:xfrm>
        </p:grpSpPr>
        <p:pic>
          <p:nvPicPr>
            <p:cNvPr id="1032" name="Picture 8" descr="Whiplash for cash : using graphs for fraud detection - Linkurious">
              <a:extLst>
                <a:ext uri="{FF2B5EF4-FFF2-40B4-BE49-F238E27FC236}">
                  <a16:creationId xmlns:a16="http://schemas.microsoft.com/office/drawing/2014/main" id="{3A900BC6-FFF6-405E-B985-9AC93312CC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0215" y="2449525"/>
              <a:ext cx="2760449" cy="1550452"/>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a:extLst>
                <a:ext uri="{FF2B5EF4-FFF2-40B4-BE49-F238E27FC236}">
                  <a16:creationId xmlns:a16="http://schemas.microsoft.com/office/drawing/2014/main" id="{5E190EB6-64E9-49DA-8C4D-2388B9CE0170}"/>
                </a:ext>
              </a:extLst>
            </p:cNvPr>
            <p:cNvSpPr/>
            <p:nvPr/>
          </p:nvSpPr>
          <p:spPr>
            <a:xfrm>
              <a:off x="8697002" y="3994765"/>
              <a:ext cx="1886873" cy="369332"/>
            </a:xfrm>
            <a:prstGeom prst="rect">
              <a:avLst/>
            </a:prstGeom>
          </p:spPr>
          <p:txBody>
            <a:bodyPr wrap="square">
              <a:spAutoFit/>
            </a:bodyPr>
            <a:lstStyle/>
            <a:p>
              <a:pPr marL="1800" lvl="0">
                <a:lnSpc>
                  <a:spcPct val="90000"/>
                </a:lnSpc>
                <a:spcBef>
                  <a:spcPts val="1200"/>
                </a:spcBef>
                <a:buClr>
                  <a:srgbClr val="715096"/>
                </a:buClr>
              </a:pPr>
              <a:r>
                <a:rPr lang="en-US" altLang="zh-CN" sz="2000" dirty="0"/>
                <a:t>Fraud detection</a:t>
              </a:r>
            </a:p>
          </p:txBody>
        </p:sp>
      </p:grpSp>
      <p:sp>
        <p:nvSpPr>
          <p:cNvPr id="13" name="箭头: 下 12">
            <a:extLst>
              <a:ext uri="{FF2B5EF4-FFF2-40B4-BE49-F238E27FC236}">
                <a16:creationId xmlns:a16="http://schemas.microsoft.com/office/drawing/2014/main" id="{CB90D089-E1BE-4870-A675-7F566BD8489E}"/>
              </a:ext>
            </a:extLst>
          </p:cNvPr>
          <p:cNvSpPr/>
          <p:nvPr/>
        </p:nvSpPr>
        <p:spPr>
          <a:xfrm rot="2164306">
            <a:off x="3367142" y="4910329"/>
            <a:ext cx="365760" cy="1055029"/>
          </a:xfrm>
          <a:prstGeom prst="downArrow">
            <a:avLst>
              <a:gd name="adj1" fmla="val 50000"/>
              <a:gd name="adj2" fmla="val 7352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箭头: 下 20">
            <a:extLst>
              <a:ext uri="{FF2B5EF4-FFF2-40B4-BE49-F238E27FC236}">
                <a16:creationId xmlns:a16="http://schemas.microsoft.com/office/drawing/2014/main" id="{BE023BAC-291D-45FC-97FD-5B1360CF10B2}"/>
              </a:ext>
            </a:extLst>
          </p:cNvPr>
          <p:cNvSpPr/>
          <p:nvPr/>
        </p:nvSpPr>
        <p:spPr>
          <a:xfrm rot="19193101">
            <a:off x="7293344" y="4897522"/>
            <a:ext cx="365760" cy="1055029"/>
          </a:xfrm>
          <a:prstGeom prst="downArrow">
            <a:avLst>
              <a:gd name="adj1" fmla="val 50000"/>
              <a:gd name="adj2" fmla="val 7352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503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24DAA-A18B-43EA-A03D-64022750ABA5}"/>
              </a:ext>
            </a:extLst>
          </p:cNvPr>
          <p:cNvSpPr>
            <a:spLocks noGrp="1"/>
          </p:cNvSpPr>
          <p:nvPr>
            <p:ph type="title"/>
          </p:nvPr>
        </p:nvSpPr>
        <p:spPr>
          <a:xfrm>
            <a:off x="838200" y="184364"/>
            <a:ext cx="10515600" cy="706436"/>
          </a:xfrm>
        </p:spPr>
        <p:txBody>
          <a:bodyPr>
            <a:normAutofit fontScale="90000"/>
          </a:bodyPr>
          <a:lstStyle/>
          <a:p>
            <a:r>
              <a:rPr lang="en-US" dirty="0"/>
              <a:t>Improv</a:t>
            </a:r>
            <a:r>
              <a:rPr lang="en-US" altLang="zh-CN" dirty="0"/>
              <a:t>ing</a:t>
            </a:r>
            <a:r>
              <a:rPr lang="en-US" dirty="0"/>
              <a:t> convergence rate can effectively reduce execution time </a:t>
            </a:r>
          </a:p>
        </p:txBody>
      </p:sp>
      <p:sp>
        <p:nvSpPr>
          <p:cNvPr id="3" name="内容占位符 2">
            <a:extLst>
              <a:ext uri="{FF2B5EF4-FFF2-40B4-BE49-F238E27FC236}">
                <a16:creationId xmlns:a16="http://schemas.microsoft.com/office/drawing/2014/main" id="{E7450E8A-F613-41E0-B244-95C7B6D3B8F4}"/>
              </a:ext>
            </a:extLst>
          </p:cNvPr>
          <p:cNvSpPr>
            <a:spLocks noGrp="1"/>
          </p:cNvSpPr>
          <p:nvPr>
            <p:ph idx="1"/>
          </p:nvPr>
        </p:nvSpPr>
        <p:spPr>
          <a:xfrm>
            <a:off x="838200" y="3641091"/>
            <a:ext cx="10515600" cy="1183032"/>
          </a:xfrm>
        </p:spPr>
        <p:txBody>
          <a:bodyPr/>
          <a:lstStyle/>
          <a:p>
            <a:r>
              <a:rPr lang="en-US" dirty="0"/>
              <a:t>Prior system improves convergence rate in a case-by-case manner</a:t>
            </a:r>
          </a:p>
          <a:p>
            <a:pPr lvl="1"/>
            <a:r>
              <a:rPr lang="en-US" dirty="0" err="1"/>
              <a:t>GraphLab</a:t>
            </a:r>
            <a:r>
              <a:rPr lang="en-US" dirty="0"/>
              <a:t>, </a:t>
            </a:r>
            <a:r>
              <a:rPr lang="en-US" dirty="0" err="1"/>
              <a:t>PowerGraph</a:t>
            </a:r>
            <a:r>
              <a:rPr lang="en-US" dirty="0"/>
              <a:t>, Galois, Wonderland</a:t>
            </a:r>
          </a:p>
        </p:txBody>
      </p:sp>
      <p:sp>
        <p:nvSpPr>
          <p:cNvPr id="6" name="灯片编号占位符 5">
            <a:extLst>
              <a:ext uri="{FF2B5EF4-FFF2-40B4-BE49-F238E27FC236}">
                <a16:creationId xmlns:a16="http://schemas.microsoft.com/office/drawing/2014/main" id="{224A773B-26DB-417E-BFE9-9041D14AFCAA}"/>
              </a:ext>
            </a:extLst>
          </p:cNvPr>
          <p:cNvSpPr>
            <a:spLocks noGrp="1"/>
          </p:cNvSpPr>
          <p:nvPr>
            <p:ph type="sldNum" sz="quarter" idx="12"/>
          </p:nvPr>
        </p:nvSpPr>
        <p:spPr/>
        <p:txBody>
          <a:bodyPr/>
          <a:lstStyle/>
          <a:p>
            <a:fld id="{FFCE77C0-C5FA-4ACA-9362-CF6780A99EC0}" type="slidenum">
              <a:rPr lang="en-US" smtClean="0"/>
              <a:t>6</a:t>
            </a:fld>
            <a:endParaRPr lang="en-US"/>
          </a:p>
        </p:txBody>
      </p:sp>
      <p:sp>
        <p:nvSpPr>
          <p:cNvPr id="5" name="内容占位符 2">
            <a:extLst>
              <a:ext uri="{FF2B5EF4-FFF2-40B4-BE49-F238E27FC236}">
                <a16:creationId xmlns:a16="http://schemas.microsoft.com/office/drawing/2014/main" id="{30583ABA-42E7-4EC4-811C-AEAE766C4480}"/>
              </a:ext>
            </a:extLst>
          </p:cNvPr>
          <p:cNvSpPr txBox="1">
            <a:spLocks/>
          </p:cNvSpPr>
          <p:nvPr/>
        </p:nvSpPr>
        <p:spPr>
          <a:xfrm>
            <a:off x="838200" y="5288226"/>
            <a:ext cx="10515600" cy="1021134"/>
          </a:xfrm>
          <a:prstGeom prst="rect">
            <a:avLst/>
          </a:prstGeom>
        </p:spPr>
        <p:txBody>
          <a:bodyPr vert="horz" lIns="91440" tIns="45720" rIns="91440" bIns="45720" rtlCol="0">
            <a:normAutofit/>
          </a:bodyPr>
          <a:lstStyle>
            <a:lvl1pPr marL="230400" indent="-228600" algn="l" defTabSz="914400" rtl="0" eaLnBrk="1" latinLnBrk="0" hangingPunct="1">
              <a:lnSpc>
                <a:spcPct val="90000"/>
              </a:lnSpc>
              <a:spcBef>
                <a:spcPts val="1200"/>
              </a:spcBef>
              <a:buClr>
                <a:srgbClr val="715096"/>
              </a:buClr>
              <a:buFont typeface="Arial" panose="020B0604020202020204" pitchFamily="34" charset="0"/>
              <a:buChar char="•"/>
              <a:defRPr lang="en-US" altLang="zh-CN" sz="2800" b="0" kern="1200" baseline="0" dirty="0" smtClean="0">
                <a:solidFill>
                  <a:schemeClr val="tx1"/>
                </a:solidFill>
                <a:latin typeface="+mn-lt"/>
                <a:ea typeface="+mn-ea"/>
                <a:cs typeface="+mn-cs"/>
              </a:defRPr>
            </a:lvl1pPr>
            <a:lvl2pPr marL="6876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400" b="0" kern="1200" baseline="0" dirty="0" smtClean="0">
                <a:solidFill>
                  <a:schemeClr val="tx1"/>
                </a:solidFill>
                <a:latin typeface="+mn-lt"/>
                <a:ea typeface="+mn-ea"/>
                <a:cs typeface="+mn-cs"/>
              </a:defRPr>
            </a:lvl2pPr>
            <a:lvl3pPr marL="1144800" indent="-228600" algn="l" defTabSz="914400" rtl="0" eaLnBrk="1" latinLnBrk="0" hangingPunct="1">
              <a:lnSpc>
                <a:spcPct val="90000"/>
              </a:lnSpc>
              <a:spcBef>
                <a:spcPts val="600"/>
              </a:spcBef>
              <a:buClr>
                <a:srgbClr val="715096"/>
              </a:buClr>
              <a:buFont typeface="Arial" panose="020B0604020202020204" pitchFamily="34" charset="0"/>
              <a:buChar char="•"/>
              <a:defRPr lang="zh-CN" altLang="en-US" sz="2000" b="0" kern="1200" baseline="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715096"/>
              </a:buClr>
              <a:buFont typeface="Arial" panose="020B0604020202020204" pitchFamily="34" charset="0"/>
              <a:buChar char="•"/>
              <a:defRPr lang="zh-CN" altLang="en-US" sz="1800" b="0" kern="1200" baseline="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715096"/>
              </a:buClr>
              <a:buFont typeface="Arial" panose="020B0604020202020204" pitchFamily="34" charset="0"/>
              <a:buChar char="•"/>
              <a:defRPr lang="en-US" altLang="zh-CN" sz="1800" b="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Motivation 1: </a:t>
            </a:r>
            <a:r>
              <a:rPr lang="en-US" i="1" dirty="0"/>
              <a:t>A systematic approach to analyzing and optimizing the convergence rate of iterative graph algorithms is imperative</a:t>
            </a:r>
          </a:p>
        </p:txBody>
      </p:sp>
      <p:grpSp>
        <p:nvGrpSpPr>
          <p:cNvPr id="46" name="组合 45">
            <a:extLst>
              <a:ext uri="{FF2B5EF4-FFF2-40B4-BE49-F238E27FC236}">
                <a16:creationId xmlns:a16="http://schemas.microsoft.com/office/drawing/2014/main" id="{3089DCEB-F94B-46D9-9754-499CA5F44A72}"/>
              </a:ext>
            </a:extLst>
          </p:cNvPr>
          <p:cNvGrpSpPr/>
          <p:nvPr/>
        </p:nvGrpSpPr>
        <p:grpSpPr>
          <a:xfrm>
            <a:off x="2232660" y="1138065"/>
            <a:ext cx="2321323" cy="2064257"/>
            <a:chOff x="1043452" y="1130336"/>
            <a:chExt cx="2321323" cy="2064257"/>
          </a:xfrm>
        </p:grpSpPr>
        <p:sp>
          <p:nvSpPr>
            <p:cNvPr id="31" name="文本框 30">
              <a:extLst>
                <a:ext uri="{FF2B5EF4-FFF2-40B4-BE49-F238E27FC236}">
                  <a16:creationId xmlns:a16="http://schemas.microsoft.com/office/drawing/2014/main" id="{EDA3CD07-CAB8-450B-B949-71BD5D403BAC}"/>
                </a:ext>
              </a:extLst>
            </p:cNvPr>
            <p:cNvSpPr txBox="1"/>
            <p:nvPr/>
          </p:nvSpPr>
          <p:spPr>
            <a:xfrm>
              <a:off x="1640477" y="1130336"/>
              <a:ext cx="376046" cy="419546"/>
            </a:xfrm>
            <a:prstGeom prst="rect">
              <a:avLst/>
            </a:prstGeom>
            <a:noFill/>
          </p:spPr>
          <p:txBody>
            <a:bodyPr wrap="none" rtlCol="0">
              <a:noAutofit/>
            </a:bodyPr>
            <a:lstStyle/>
            <a:p>
              <a:pPr algn="ctr"/>
              <a:r>
                <a:rPr lang="en-US" sz="2400" b="1" dirty="0">
                  <a:solidFill>
                    <a:schemeClr val="accent6">
                      <a:lumMod val="75000"/>
                    </a:schemeClr>
                  </a:solidFill>
                </a:rPr>
                <a:t>A</a:t>
              </a:r>
            </a:p>
          </p:txBody>
        </p:sp>
        <p:sp>
          <p:nvSpPr>
            <p:cNvPr id="4" name="椭圆 3">
              <a:extLst>
                <a:ext uri="{FF2B5EF4-FFF2-40B4-BE49-F238E27FC236}">
                  <a16:creationId xmlns:a16="http://schemas.microsoft.com/office/drawing/2014/main" id="{F9DEB2A0-B56F-4A18-B423-ACB97A143717}"/>
                </a:ext>
              </a:extLst>
            </p:cNvPr>
            <p:cNvSpPr/>
            <p:nvPr/>
          </p:nvSpPr>
          <p:spPr>
            <a:xfrm>
              <a:off x="1731917" y="1511831"/>
              <a:ext cx="176349" cy="176349"/>
            </a:xfrm>
            <a:prstGeom prst="ellipse">
              <a:avLst/>
            </a:prstGeom>
            <a:solidFill>
              <a:srgbClr val="295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椭圆 6">
              <a:extLst>
                <a:ext uri="{FF2B5EF4-FFF2-40B4-BE49-F238E27FC236}">
                  <a16:creationId xmlns:a16="http://schemas.microsoft.com/office/drawing/2014/main" id="{211EC72C-46AA-4044-8DF0-CF59DC6078DB}"/>
                </a:ext>
              </a:extLst>
            </p:cNvPr>
            <p:cNvSpPr/>
            <p:nvPr/>
          </p:nvSpPr>
          <p:spPr>
            <a:xfrm>
              <a:off x="1372689" y="2052209"/>
              <a:ext cx="176349" cy="1763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椭圆 7">
              <a:extLst>
                <a:ext uri="{FF2B5EF4-FFF2-40B4-BE49-F238E27FC236}">
                  <a16:creationId xmlns:a16="http://schemas.microsoft.com/office/drawing/2014/main" id="{C44056AB-A028-49EA-BAEF-D116248DFEED}"/>
                </a:ext>
              </a:extLst>
            </p:cNvPr>
            <p:cNvSpPr/>
            <p:nvPr/>
          </p:nvSpPr>
          <p:spPr>
            <a:xfrm>
              <a:off x="2232660" y="1931377"/>
              <a:ext cx="176349" cy="1763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椭圆 8">
              <a:extLst>
                <a:ext uri="{FF2B5EF4-FFF2-40B4-BE49-F238E27FC236}">
                  <a16:creationId xmlns:a16="http://schemas.microsoft.com/office/drawing/2014/main" id="{DFE9E66F-8AC9-48DF-8B58-067DC5E04435}"/>
                </a:ext>
              </a:extLst>
            </p:cNvPr>
            <p:cNvSpPr/>
            <p:nvPr/>
          </p:nvSpPr>
          <p:spPr>
            <a:xfrm>
              <a:off x="1908266" y="2789625"/>
              <a:ext cx="176349" cy="1763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椭圆 9">
              <a:extLst>
                <a:ext uri="{FF2B5EF4-FFF2-40B4-BE49-F238E27FC236}">
                  <a16:creationId xmlns:a16="http://schemas.microsoft.com/office/drawing/2014/main" id="{A545F079-2D99-40EC-AC7A-E045183F080A}"/>
                </a:ext>
              </a:extLst>
            </p:cNvPr>
            <p:cNvSpPr/>
            <p:nvPr/>
          </p:nvSpPr>
          <p:spPr>
            <a:xfrm>
              <a:off x="2864032" y="2562254"/>
              <a:ext cx="176349" cy="1763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直接箭头连接符 11">
              <a:extLst>
                <a:ext uri="{FF2B5EF4-FFF2-40B4-BE49-F238E27FC236}">
                  <a16:creationId xmlns:a16="http://schemas.microsoft.com/office/drawing/2014/main" id="{EC2CC764-3C25-43D1-A47A-D9938B6B337A}"/>
                </a:ext>
              </a:extLst>
            </p:cNvPr>
            <p:cNvCxnSpPr>
              <a:stCxn id="4" idx="3"/>
              <a:endCxn id="7" idx="7"/>
            </p:cNvCxnSpPr>
            <p:nvPr/>
          </p:nvCxnSpPr>
          <p:spPr>
            <a:xfrm flipH="1">
              <a:off x="1523212" y="1662354"/>
              <a:ext cx="234531" cy="4156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42366ADF-BCA8-480D-8EEE-2DCD27BD0516}"/>
                </a:ext>
              </a:extLst>
            </p:cNvPr>
            <p:cNvCxnSpPr>
              <a:cxnSpLocks/>
              <a:stCxn id="7" idx="5"/>
              <a:endCxn id="9" idx="1"/>
            </p:cNvCxnSpPr>
            <p:nvPr/>
          </p:nvCxnSpPr>
          <p:spPr>
            <a:xfrm>
              <a:off x="1523212" y="2202732"/>
              <a:ext cx="410880" cy="61271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BB870929-B7B1-43BE-BD7D-A0E6B7BF653E}"/>
                </a:ext>
              </a:extLst>
            </p:cNvPr>
            <p:cNvCxnSpPr>
              <a:cxnSpLocks/>
              <a:stCxn id="4" idx="5"/>
              <a:endCxn id="8" idx="1"/>
            </p:cNvCxnSpPr>
            <p:nvPr/>
          </p:nvCxnSpPr>
          <p:spPr>
            <a:xfrm>
              <a:off x="1882440" y="1662354"/>
              <a:ext cx="376046" cy="29484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C0641DB7-3965-4AC8-AC2A-F951C645B2ED}"/>
                </a:ext>
              </a:extLst>
            </p:cNvPr>
            <p:cNvCxnSpPr>
              <a:cxnSpLocks/>
              <a:stCxn id="9" idx="0"/>
              <a:endCxn id="8" idx="3"/>
            </p:cNvCxnSpPr>
            <p:nvPr/>
          </p:nvCxnSpPr>
          <p:spPr>
            <a:xfrm flipV="1">
              <a:off x="1996441" y="2081900"/>
              <a:ext cx="262045" cy="7077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A135A07D-AC11-4A3D-ABA3-9C80DC5F9C78}"/>
                </a:ext>
              </a:extLst>
            </p:cNvPr>
            <p:cNvCxnSpPr>
              <a:cxnSpLocks/>
              <a:stCxn id="8" idx="5"/>
              <a:endCxn id="10" idx="1"/>
            </p:cNvCxnSpPr>
            <p:nvPr/>
          </p:nvCxnSpPr>
          <p:spPr>
            <a:xfrm>
              <a:off x="2383183" y="2081900"/>
              <a:ext cx="506675" cy="5061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C2F1E28A-C109-4026-8017-22D9BF4B2C40}"/>
                </a:ext>
              </a:extLst>
            </p:cNvPr>
            <p:cNvCxnSpPr>
              <a:cxnSpLocks/>
              <a:stCxn id="9" idx="6"/>
              <a:endCxn id="10" idx="2"/>
            </p:cNvCxnSpPr>
            <p:nvPr/>
          </p:nvCxnSpPr>
          <p:spPr>
            <a:xfrm flipV="1">
              <a:off x="2084615" y="2650429"/>
              <a:ext cx="779417" cy="2273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2" name="文本框 31">
              <a:extLst>
                <a:ext uri="{FF2B5EF4-FFF2-40B4-BE49-F238E27FC236}">
                  <a16:creationId xmlns:a16="http://schemas.microsoft.com/office/drawing/2014/main" id="{500DD468-7048-4945-A705-51870A793780}"/>
                </a:ext>
              </a:extLst>
            </p:cNvPr>
            <p:cNvSpPr txBox="1"/>
            <p:nvPr/>
          </p:nvSpPr>
          <p:spPr>
            <a:xfrm>
              <a:off x="1043452" y="1783186"/>
              <a:ext cx="376046" cy="419546"/>
            </a:xfrm>
            <a:prstGeom prst="rect">
              <a:avLst/>
            </a:prstGeom>
            <a:noFill/>
          </p:spPr>
          <p:txBody>
            <a:bodyPr wrap="none" rtlCol="0">
              <a:noAutofit/>
            </a:bodyPr>
            <a:lstStyle/>
            <a:p>
              <a:pPr algn="ctr"/>
              <a:r>
                <a:rPr lang="en-US" sz="2400" b="1" dirty="0"/>
                <a:t>B</a:t>
              </a:r>
            </a:p>
          </p:txBody>
        </p:sp>
        <p:sp>
          <p:nvSpPr>
            <p:cNvPr id="33" name="文本框 32">
              <a:extLst>
                <a:ext uri="{FF2B5EF4-FFF2-40B4-BE49-F238E27FC236}">
                  <a16:creationId xmlns:a16="http://schemas.microsoft.com/office/drawing/2014/main" id="{82339A40-B774-4073-8CFF-8DD1E2215F39}"/>
                </a:ext>
              </a:extLst>
            </p:cNvPr>
            <p:cNvSpPr txBox="1"/>
            <p:nvPr/>
          </p:nvSpPr>
          <p:spPr>
            <a:xfrm>
              <a:off x="1562401" y="2775047"/>
              <a:ext cx="376046" cy="419546"/>
            </a:xfrm>
            <a:prstGeom prst="rect">
              <a:avLst/>
            </a:prstGeom>
            <a:noFill/>
          </p:spPr>
          <p:txBody>
            <a:bodyPr wrap="none" rtlCol="0">
              <a:noAutofit/>
            </a:bodyPr>
            <a:lstStyle/>
            <a:p>
              <a:pPr algn="ctr"/>
              <a:r>
                <a:rPr lang="en-US" sz="2400" b="1" dirty="0"/>
                <a:t>C</a:t>
              </a:r>
            </a:p>
          </p:txBody>
        </p:sp>
        <p:sp>
          <p:nvSpPr>
            <p:cNvPr id="34" name="文本框 33">
              <a:extLst>
                <a:ext uri="{FF2B5EF4-FFF2-40B4-BE49-F238E27FC236}">
                  <a16:creationId xmlns:a16="http://schemas.microsoft.com/office/drawing/2014/main" id="{52E119EC-72B7-4ED6-9A6C-079D027B1B22}"/>
                </a:ext>
              </a:extLst>
            </p:cNvPr>
            <p:cNvSpPr txBox="1"/>
            <p:nvPr/>
          </p:nvSpPr>
          <p:spPr>
            <a:xfrm>
              <a:off x="2320834" y="1600005"/>
              <a:ext cx="376046" cy="419546"/>
            </a:xfrm>
            <a:prstGeom prst="rect">
              <a:avLst/>
            </a:prstGeom>
            <a:noFill/>
          </p:spPr>
          <p:txBody>
            <a:bodyPr wrap="none" rtlCol="0">
              <a:noAutofit/>
            </a:bodyPr>
            <a:lstStyle/>
            <a:p>
              <a:pPr algn="ctr"/>
              <a:r>
                <a:rPr lang="en-US" sz="2400" b="1" dirty="0"/>
                <a:t>D</a:t>
              </a:r>
            </a:p>
          </p:txBody>
        </p:sp>
        <p:sp>
          <p:nvSpPr>
            <p:cNvPr id="35" name="文本框 34">
              <a:extLst>
                <a:ext uri="{FF2B5EF4-FFF2-40B4-BE49-F238E27FC236}">
                  <a16:creationId xmlns:a16="http://schemas.microsoft.com/office/drawing/2014/main" id="{20BFD993-ADD0-48C6-A817-BB581C365A43}"/>
                </a:ext>
              </a:extLst>
            </p:cNvPr>
            <p:cNvSpPr txBox="1"/>
            <p:nvPr/>
          </p:nvSpPr>
          <p:spPr>
            <a:xfrm>
              <a:off x="2988729" y="2347516"/>
              <a:ext cx="376046" cy="419546"/>
            </a:xfrm>
            <a:prstGeom prst="rect">
              <a:avLst/>
            </a:prstGeom>
            <a:noFill/>
          </p:spPr>
          <p:txBody>
            <a:bodyPr wrap="none" rtlCol="0">
              <a:noAutofit/>
            </a:bodyPr>
            <a:lstStyle/>
            <a:p>
              <a:pPr algn="ctr"/>
              <a:r>
                <a:rPr lang="en-US" sz="2400" b="1" dirty="0"/>
                <a:t>E</a:t>
              </a:r>
            </a:p>
          </p:txBody>
        </p:sp>
        <p:sp>
          <p:nvSpPr>
            <p:cNvPr id="36" name="文本框 35">
              <a:extLst>
                <a:ext uri="{FF2B5EF4-FFF2-40B4-BE49-F238E27FC236}">
                  <a16:creationId xmlns:a16="http://schemas.microsoft.com/office/drawing/2014/main" id="{D3AD7D77-959B-48D8-A50C-D204A1C38EA0}"/>
                </a:ext>
              </a:extLst>
            </p:cNvPr>
            <p:cNvSpPr txBox="1"/>
            <p:nvPr/>
          </p:nvSpPr>
          <p:spPr>
            <a:xfrm>
              <a:off x="1357536" y="1572599"/>
              <a:ext cx="376046" cy="419546"/>
            </a:xfrm>
            <a:prstGeom prst="rect">
              <a:avLst/>
            </a:prstGeom>
            <a:noFill/>
          </p:spPr>
          <p:txBody>
            <a:bodyPr wrap="none" rtlCol="0">
              <a:noAutofit/>
            </a:bodyPr>
            <a:lstStyle/>
            <a:p>
              <a:pPr algn="ctr"/>
              <a:r>
                <a:rPr lang="en-US" sz="2000" b="1" dirty="0">
                  <a:solidFill>
                    <a:srgbClr val="92278F"/>
                  </a:solidFill>
                </a:rPr>
                <a:t>1</a:t>
              </a:r>
            </a:p>
          </p:txBody>
        </p:sp>
        <p:sp>
          <p:nvSpPr>
            <p:cNvPr id="37" name="文本框 36">
              <a:extLst>
                <a:ext uri="{FF2B5EF4-FFF2-40B4-BE49-F238E27FC236}">
                  <a16:creationId xmlns:a16="http://schemas.microsoft.com/office/drawing/2014/main" id="{301E8A24-D265-4B09-BB91-016693F9DA4A}"/>
                </a:ext>
              </a:extLst>
            </p:cNvPr>
            <p:cNvSpPr txBox="1"/>
            <p:nvPr/>
          </p:nvSpPr>
          <p:spPr>
            <a:xfrm>
              <a:off x="1405796" y="2309719"/>
              <a:ext cx="376046" cy="419546"/>
            </a:xfrm>
            <a:prstGeom prst="rect">
              <a:avLst/>
            </a:prstGeom>
            <a:noFill/>
          </p:spPr>
          <p:txBody>
            <a:bodyPr wrap="none" rtlCol="0">
              <a:noAutofit/>
            </a:bodyPr>
            <a:lstStyle/>
            <a:p>
              <a:pPr algn="ctr"/>
              <a:r>
                <a:rPr lang="en-US" sz="2000" b="1" dirty="0">
                  <a:solidFill>
                    <a:srgbClr val="92278F"/>
                  </a:solidFill>
                </a:rPr>
                <a:t>1</a:t>
              </a:r>
            </a:p>
          </p:txBody>
        </p:sp>
        <p:sp>
          <p:nvSpPr>
            <p:cNvPr id="38" name="文本框 37">
              <a:extLst>
                <a:ext uri="{FF2B5EF4-FFF2-40B4-BE49-F238E27FC236}">
                  <a16:creationId xmlns:a16="http://schemas.microsoft.com/office/drawing/2014/main" id="{C1989E59-B9B9-4B41-86AE-35EE2BB084B6}"/>
                </a:ext>
              </a:extLst>
            </p:cNvPr>
            <p:cNvSpPr txBox="1"/>
            <p:nvPr/>
          </p:nvSpPr>
          <p:spPr>
            <a:xfrm>
              <a:off x="1928948" y="1488940"/>
              <a:ext cx="376046" cy="419546"/>
            </a:xfrm>
            <a:prstGeom prst="rect">
              <a:avLst/>
            </a:prstGeom>
            <a:noFill/>
          </p:spPr>
          <p:txBody>
            <a:bodyPr wrap="none" rtlCol="0">
              <a:noAutofit/>
            </a:bodyPr>
            <a:lstStyle/>
            <a:p>
              <a:pPr algn="ctr"/>
              <a:r>
                <a:rPr lang="en-US" sz="2000" b="1" dirty="0">
                  <a:solidFill>
                    <a:srgbClr val="92278F"/>
                  </a:solidFill>
                </a:rPr>
                <a:t>4</a:t>
              </a:r>
            </a:p>
          </p:txBody>
        </p:sp>
        <p:sp>
          <p:nvSpPr>
            <p:cNvPr id="39" name="文本框 38">
              <a:extLst>
                <a:ext uri="{FF2B5EF4-FFF2-40B4-BE49-F238E27FC236}">
                  <a16:creationId xmlns:a16="http://schemas.microsoft.com/office/drawing/2014/main" id="{B0000514-2D11-4CF0-8847-602F1DC56B40}"/>
                </a:ext>
              </a:extLst>
            </p:cNvPr>
            <p:cNvSpPr txBox="1"/>
            <p:nvPr/>
          </p:nvSpPr>
          <p:spPr>
            <a:xfrm>
              <a:off x="1844940" y="2168535"/>
              <a:ext cx="376046" cy="419546"/>
            </a:xfrm>
            <a:prstGeom prst="rect">
              <a:avLst/>
            </a:prstGeom>
            <a:noFill/>
          </p:spPr>
          <p:txBody>
            <a:bodyPr wrap="none" rtlCol="0">
              <a:noAutofit/>
            </a:bodyPr>
            <a:lstStyle/>
            <a:p>
              <a:pPr algn="ctr"/>
              <a:r>
                <a:rPr lang="en-US" sz="2000" b="1" dirty="0">
                  <a:solidFill>
                    <a:srgbClr val="92278F"/>
                  </a:solidFill>
                </a:rPr>
                <a:t>1</a:t>
              </a:r>
            </a:p>
          </p:txBody>
        </p:sp>
        <p:sp>
          <p:nvSpPr>
            <p:cNvPr id="40" name="文本框 39">
              <a:extLst>
                <a:ext uri="{FF2B5EF4-FFF2-40B4-BE49-F238E27FC236}">
                  <a16:creationId xmlns:a16="http://schemas.microsoft.com/office/drawing/2014/main" id="{5237D6A5-A2D4-49DC-A2ED-402925CCE751}"/>
                </a:ext>
              </a:extLst>
            </p:cNvPr>
            <p:cNvSpPr txBox="1"/>
            <p:nvPr/>
          </p:nvSpPr>
          <p:spPr>
            <a:xfrm>
              <a:off x="2286300" y="2693849"/>
              <a:ext cx="376046" cy="419546"/>
            </a:xfrm>
            <a:prstGeom prst="rect">
              <a:avLst/>
            </a:prstGeom>
            <a:noFill/>
          </p:spPr>
          <p:txBody>
            <a:bodyPr wrap="none" rtlCol="0">
              <a:noAutofit/>
            </a:bodyPr>
            <a:lstStyle/>
            <a:p>
              <a:pPr algn="ctr"/>
              <a:r>
                <a:rPr lang="en-US" sz="2000" b="1" dirty="0">
                  <a:solidFill>
                    <a:srgbClr val="92278F"/>
                  </a:solidFill>
                </a:rPr>
                <a:t>5</a:t>
              </a:r>
            </a:p>
          </p:txBody>
        </p:sp>
        <p:sp>
          <p:nvSpPr>
            <p:cNvPr id="41" name="文本框 40">
              <a:extLst>
                <a:ext uri="{FF2B5EF4-FFF2-40B4-BE49-F238E27FC236}">
                  <a16:creationId xmlns:a16="http://schemas.microsoft.com/office/drawing/2014/main" id="{704660D7-505B-48B5-9F0C-973BF56DB51D}"/>
                </a:ext>
              </a:extLst>
            </p:cNvPr>
            <p:cNvSpPr txBox="1"/>
            <p:nvPr/>
          </p:nvSpPr>
          <p:spPr>
            <a:xfrm>
              <a:off x="2519003" y="1999400"/>
              <a:ext cx="376046" cy="419546"/>
            </a:xfrm>
            <a:prstGeom prst="rect">
              <a:avLst/>
            </a:prstGeom>
            <a:noFill/>
          </p:spPr>
          <p:txBody>
            <a:bodyPr wrap="none" rtlCol="0">
              <a:noAutofit/>
            </a:bodyPr>
            <a:lstStyle/>
            <a:p>
              <a:pPr algn="ctr"/>
              <a:r>
                <a:rPr lang="en-US" sz="2000" b="1" dirty="0">
                  <a:solidFill>
                    <a:srgbClr val="92278F"/>
                  </a:solidFill>
                </a:rPr>
                <a:t>3</a:t>
              </a:r>
            </a:p>
          </p:txBody>
        </p:sp>
      </p:grpSp>
      <p:graphicFrame>
        <p:nvGraphicFramePr>
          <p:cNvPr id="44" name="图表 43">
            <a:extLst>
              <a:ext uri="{FF2B5EF4-FFF2-40B4-BE49-F238E27FC236}">
                <a16:creationId xmlns:a16="http://schemas.microsoft.com/office/drawing/2014/main" id="{D1B8E633-8490-419E-B7F5-5E7C80401139}"/>
              </a:ext>
            </a:extLst>
          </p:cNvPr>
          <p:cNvGraphicFramePr/>
          <p:nvPr>
            <p:extLst>
              <p:ext uri="{D42A27DB-BD31-4B8C-83A1-F6EECF244321}">
                <p14:modId xmlns:p14="http://schemas.microsoft.com/office/powerpoint/2010/main" val="2550985108"/>
              </p:ext>
            </p:extLst>
          </p:nvPr>
        </p:nvGraphicFramePr>
        <p:xfrm>
          <a:off x="5517225" y="1176041"/>
          <a:ext cx="4442115" cy="2066693"/>
        </p:xfrm>
        <a:graphic>
          <a:graphicData uri="http://schemas.openxmlformats.org/drawingml/2006/chart">
            <c:chart xmlns:c="http://schemas.openxmlformats.org/drawingml/2006/chart" xmlns:r="http://schemas.openxmlformats.org/officeDocument/2006/relationships" r:id="rId3"/>
          </a:graphicData>
        </a:graphic>
      </p:graphicFrame>
      <p:cxnSp>
        <p:nvCxnSpPr>
          <p:cNvPr id="48" name="直接连接符 47">
            <a:extLst>
              <a:ext uri="{FF2B5EF4-FFF2-40B4-BE49-F238E27FC236}">
                <a16:creationId xmlns:a16="http://schemas.microsoft.com/office/drawing/2014/main" id="{1F5F318E-3DE5-43F8-B351-741DAB2A2076}"/>
              </a:ext>
            </a:extLst>
          </p:cNvPr>
          <p:cNvCxnSpPr>
            <a:cxnSpLocks/>
          </p:cNvCxnSpPr>
          <p:nvPr/>
        </p:nvCxnSpPr>
        <p:spPr>
          <a:xfrm>
            <a:off x="6695050" y="1312643"/>
            <a:ext cx="476733" cy="1363950"/>
          </a:xfrm>
          <a:prstGeom prst="line">
            <a:avLst/>
          </a:prstGeom>
          <a:ln w="38100">
            <a:prstDash val="sysDot"/>
          </a:ln>
        </p:spPr>
        <p:style>
          <a:lnRef idx="1">
            <a:schemeClr val="dk1"/>
          </a:lnRef>
          <a:fillRef idx="0">
            <a:schemeClr val="dk1"/>
          </a:fillRef>
          <a:effectRef idx="0">
            <a:schemeClr val="dk1"/>
          </a:effectRef>
          <a:fontRef idx="minor">
            <a:schemeClr val="tx1"/>
          </a:fontRef>
        </p:style>
      </p:cxnSp>
      <p:sp>
        <p:nvSpPr>
          <p:cNvPr id="49" name="文本框 48">
            <a:extLst>
              <a:ext uri="{FF2B5EF4-FFF2-40B4-BE49-F238E27FC236}">
                <a16:creationId xmlns:a16="http://schemas.microsoft.com/office/drawing/2014/main" id="{E78CF3CF-8D8B-42EA-839F-8EA57B3790A9}"/>
              </a:ext>
            </a:extLst>
          </p:cNvPr>
          <p:cNvSpPr txBox="1"/>
          <p:nvPr/>
        </p:nvSpPr>
        <p:spPr>
          <a:xfrm>
            <a:off x="7627434" y="1869682"/>
            <a:ext cx="914400" cy="914400"/>
          </a:xfrm>
          <a:prstGeom prst="rect">
            <a:avLst/>
          </a:prstGeom>
          <a:noFill/>
        </p:spPr>
        <p:txBody>
          <a:bodyPr wrap="none" rtlCol="0">
            <a:noAutofit/>
          </a:bodyPr>
          <a:lstStyle/>
          <a:p>
            <a:pPr algn="ctr"/>
            <a:endParaRPr lang="en-US" sz="2400" b="1" dirty="0"/>
          </a:p>
        </p:txBody>
      </p:sp>
      <p:sp>
        <p:nvSpPr>
          <p:cNvPr id="50" name="文本框 49">
            <a:extLst>
              <a:ext uri="{FF2B5EF4-FFF2-40B4-BE49-F238E27FC236}">
                <a16:creationId xmlns:a16="http://schemas.microsoft.com/office/drawing/2014/main" id="{BF22536B-07CF-4781-B8A4-DF95EBBAD5A1}"/>
              </a:ext>
            </a:extLst>
          </p:cNvPr>
          <p:cNvSpPr txBox="1"/>
          <p:nvPr/>
        </p:nvSpPr>
        <p:spPr>
          <a:xfrm>
            <a:off x="7349408" y="1540995"/>
            <a:ext cx="1545834" cy="362524"/>
          </a:xfrm>
          <a:prstGeom prst="rect">
            <a:avLst/>
          </a:prstGeom>
          <a:noFill/>
        </p:spPr>
        <p:txBody>
          <a:bodyPr wrap="none" rtlCol="0">
            <a:noAutofit/>
          </a:bodyPr>
          <a:lstStyle/>
          <a:p>
            <a:pPr algn="ctr"/>
            <a:r>
              <a:rPr lang="en-US" sz="2000" b="1" dirty="0"/>
              <a:t>Bellman-Ford</a:t>
            </a:r>
          </a:p>
        </p:txBody>
      </p:sp>
      <p:sp>
        <p:nvSpPr>
          <p:cNvPr id="51" name="文本框 50">
            <a:extLst>
              <a:ext uri="{FF2B5EF4-FFF2-40B4-BE49-F238E27FC236}">
                <a16:creationId xmlns:a16="http://schemas.microsoft.com/office/drawing/2014/main" id="{5B971A27-E545-4282-8E5C-CDFF9AD422CF}"/>
              </a:ext>
            </a:extLst>
          </p:cNvPr>
          <p:cNvSpPr txBox="1"/>
          <p:nvPr/>
        </p:nvSpPr>
        <p:spPr>
          <a:xfrm>
            <a:off x="6349073" y="2075947"/>
            <a:ext cx="925585" cy="421591"/>
          </a:xfrm>
          <a:prstGeom prst="rect">
            <a:avLst/>
          </a:prstGeom>
          <a:noFill/>
        </p:spPr>
        <p:txBody>
          <a:bodyPr wrap="none" rtlCol="0">
            <a:noAutofit/>
          </a:bodyPr>
          <a:lstStyle/>
          <a:p>
            <a:pPr algn="ctr"/>
            <a:r>
              <a:rPr lang="en-US" sz="2000" b="1" dirty="0"/>
              <a:t>Dijkstra</a:t>
            </a:r>
          </a:p>
        </p:txBody>
      </p:sp>
      <p:cxnSp>
        <p:nvCxnSpPr>
          <p:cNvPr id="54" name="直接箭头连接符 53">
            <a:extLst>
              <a:ext uri="{FF2B5EF4-FFF2-40B4-BE49-F238E27FC236}">
                <a16:creationId xmlns:a16="http://schemas.microsoft.com/office/drawing/2014/main" id="{7519B26F-D7B5-40B3-823F-2752774F537B}"/>
              </a:ext>
            </a:extLst>
          </p:cNvPr>
          <p:cNvCxnSpPr>
            <a:cxnSpLocks/>
          </p:cNvCxnSpPr>
          <p:nvPr/>
        </p:nvCxnSpPr>
        <p:spPr>
          <a:xfrm flipH="1">
            <a:off x="7152734" y="2673307"/>
            <a:ext cx="137005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F575A232-6E52-407E-ADCA-3F76C8E78F46}"/>
              </a:ext>
            </a:extLst>
          </p:cNvPr>
          <p:cNvSpPr txBox="1"/>
          <p:nvPr/>
        </p:nvSpPr>
        <p:spPr>
          <a:xfrm>
            <a:off x="6471619" y="2887240"/>
            <a:ext cx="2732280" cy="640735"/>
          </a:xfrm>
          <a:prstGeom prst="rect">
            <a:avLst/>
          </a:prstGeom>
          <a:noFill/>
        </p:spPr>
        <p:txBody>
          <a:bodyPr wrap="square" rtlCol="0">
            <a:noAutofit/>
          </a:bodyPr>
          <a:lstStyle/>
          <a:p>
            <a:pPr algn="ctr"/>
            <a:r>
              <a:rPr lang="en-US" sz="2000" b="1" dirty="0">
                <a:solidFill>
                  <a:srgbClr val="FF0000"/>
                </a:solidFill>
              </a:rPr>
              <a:t>Fewer iterations, </a:t>
            </a:r>
          </a:p>
          <a:p>
            <a:pPr algn="ctr"/>
            <a:r>
              <a:rPr lang="en-US" sz="2000" b="1" dirty="0">
                <a:solidFill>
                  <a:srgbClr val="FF0000"/>
                </a:solidFill>
              </a:rPr>
              <a:t>higher convergence rate</a:t>
            </a:r>
          </a:p>
        </p:txBody>
      </p:sp>
    </p:spTree>
    <p:extLst>
      <p:ext uri="{BB962C8B-B14F-4D97-AF65-F5344CB8AC3E}">
        <p14:creationId xmlns:p14="http://schemas.microsoft.com/office/powerpoint/2010/main" val="396901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F0085-130B-4FB5-A19E-F25C74E200B8}"/>
              </a:ext>
            </a:extLst>
          </p:cNvPr>
          <p:cNvSpPr>
            <a:spLocks noGrp="1"/>
          </p:cNvSpPr>
          <p:nvPr>
            <p:ph type="title"/>
          </p:nvPr>
        </p:nvSpPr>
        <p:spPr>
          <a:xfrm>
            <a:off x="838200" y="195122"/>
            <a:ext cx="10515600" cy="706436"/>
          </a:xfrm>
        </p:spPr>
        <p:txBody>
          <a:bodyPr>
            <a:normAutofit fontScale="90000"/>
          </a:bodyPr>
          <a:lstStyle/>
          <a:p>
            <a:r>
              <a:rPr lang="en-US" dirty="0"/>
              <a:t>Asynchronous execution can improve runtime per iteration</a:t>
            </a:r>
          </a:p>
        </p:txBody>
      </p:sp>
      <p:sp>
        <p:nvSpPr>
          <p:cNvPr id="3" name="内容占位符 2">
            <a:extLst>
              <a:ext uri="{FF2B5EF4-FFF2-40B4-BE49-F238E27FC236}">
                <a16:creationId xmlns:a16="http://schemas.microsoft.com/office/drawing/2014/main" id="{E8147815-0FEB-4A6C-A7D3-734E656BE89A}"/>
              </a:ext>
            </a:extLst>
          </p:cNvPr>
          <p:cNvSpPr>
            <a:spLocks noGrp="1"/>
          </p:cNvSpPr>
          <p:nvPr>
            <p:ph idx="1"/>
          </p:nvPr>
        </p:nvSpPr>
        <p:spPr>
          <a:xfrm>
            <a:off x="838200" y="1276351"/>
            <a:ext cx="10515600" cy="1936405"/>
          </a:xfrm>
        </p:spPr>
        <p:txBody>
          <a:bodyPr/>
          <a:lstStyle/>
          <a:p>
            <a:r>
              <a:rPr lang="en-US" dirty="0"/>
              <a:t>Prior work exploits hardware acceleration to improve per iteration performance</a:t>
            </a:r>
          </a:p>
          <a:p>
            <a:pPr lvl="1"/>
            <a:r>
              <a:rPr lang="en-US" dirty="0" err="1"/>
              <a:t>Gunrock</a:t>
            </a:r>
            <a:r>
              <a:rPr lang="en-US" dirty="0"/>
              <a:t> (GPU), </a:t>
            </a:r>
            <a:r>
              <a:rPr lang="en-US" dirty="0" err="1"/>
              <a:t>Foregraph</a:t>
            </a:r>
            <a:r>
              <a:rPr lang="en-US" dirty="0"/>
              <a:t> (FPGA), </a:t>
            </a:r>
            <a:r>
              <a:rPr lang="en-US" dirty="0" err="1"/>
              <a:t>Graphicionado</a:t>
            </a:r>
            <a:r>
              <a:rPr lang="en-US" dirty="0"/>
              <a:t> (ASIC)</a:t>
            </a:r>
          </a:p>
          <a:p>
            <a:r>
              <a:rPr lang="en-US" dirty="0"/>
              <a:t>Limited performance due to frequent synchronization</a:t>
            </a:r>
          </a:p>
          <a:p>
            <a:endParaRPr lang="en-US" dirty="0"/>
          </a:p>
        </p:txBody>
      </p:sp>
      <p:sp>
        <p:nvSpPr>
          <p:cNvPr id="6" name="灯片编号占位符 5">
            <a:extLst>
              <a:ext uri="{FF2B5EF4-FFF2-40B4-BE49-F238E27FC236}">
                <a16:creationId xmlns:a16="http://schemas.microsoft.com/office/drawing/2014/main" id="{4D1E2D64-51BA-4D23-9E8B-105B91F2C974}"/>
              </a:ext>
            </a:extLst>
          </p:cNvPr>
          <p:cNvSpPr>
            <a:spLocks noGrp="1"/>
          </p:cNvSpPr>
          <p:nvPr>
            <p:ph type="sldNum" sz="quarter" idx="12"/>
          </p:nvPr>
        </p:nvSpPr>
        <p:spPr/>
        <p:txBody>
          <a:bodyPr/>
          <a:lstStyle/>
          <a:p>
            <a:fld id="{FFCE77C0-C5FA-4ACA-9362-CF6780A99EC0}" type="slidenum">
              <a:rPr lang="en-US" smtClean="0"/>
              <a:t>7</a:t>
            </a:fld>
            <a:endParaRPr lang="en-US"/>
          </a:p>
        </p:txBody>
      </p:sp>
      <p:sp>
        <p:nvSpPr>
          <p:cNvPr id="5" name="内容占位符 2">
            <a:extLst>
              <a:ext uri="{FF2B5EF4-FFF2-40B4-BE49-F238E27FC236}">
                <a16:creationId xmlns:a16="http://schemas.microsoft.com/office/drawing/2014/main" id="{E832FAE9-9BF3-4D40-A9C1-0D9E563A82EF}"/>
              </a:ext>
            </a:extLst>
          </p:cNvPr>
          <p:cNvSpPr txBox="1">
            <a:spLocks/>
          </p:cNvSpPr>
          <p:nvPr/>
        </p:nvSpPr>
        <p:spPr>
          <a:xfrm>
            <a:off x="838200" y="3789815"/>
            <a:ext cx="10515600" cy="1032650"/>
          </a:xfrm>
          <a:prstGeom prst="rect">
            <a:avLst/>
          </a:prstGeom>
        </p:spPr>
        <p:txBody>
          <a:bodyPr vert="horz" lIns="91440" tIns="45720" rIns="91440" bIns="45720" rtlCol="0">
            <a:normAutofit/>
          </a:bodyPr>
          <a:lstStyle>
            <a:lvl1pPr marL="230400" indent="-228600" algn="l" defTabSz="914400" rtl="0" eaLnBrk="1" latinLnBrk="0" hangingPunct="1">
              <a:lnSpc>
                <a:spcPct val="90000"/>
              </a:lnSpc>
              <a:spcBef>
                <a:spcPts val="1200"/>
              </a:spcBef>
              <a:buClr>
                <a:srgbClr val="715096"/>
              </a:buClr>
              <a:buFont typeface="Arial" panose="020B0604020202020204" pitchFamily="34" charset="0"/>
              <a:buChar char="•"/>
              <a:defRPr lang="en-US" altLang="zh-CN" sz="2800" b="0" kern="1200" baseline="0" dirty="0" smtClean="0">
                <a:solidFill>
                  <a:schemeClr val="tx1"/>
                </a:solidFill>
                <a:latin typeface="+mn-lt"/>
                <a:ea typeface="+mn-ea"/>
                <a:cs typeface="+mn-cs"/>
              </a:defRPr>
            </a:lvl1pPr>
            <a:lvl2pPr marL="6876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400" b="0" kern="1200" baseline="0" dirty="0" smtClean="0">
                <a:solidFill>
                  <a:schemeClr val="tx1"/>
                </a:solidFill>
                <a:latin typeface="+mn-lt"/>
                <a:ea typeface="+mn-ea"/>
                <a:cs typeface="+mn-cs"/>
              </a:defRPr>
            </a:lvl2pPr>
            <a:lvl3pPr marL="1144800" indent="-228600" algn="l" defTabSz="914400" rtl="0" eaLnBrk="1" latinLnBrk="0" hangingPunct="1">
              <a:lnSpc>
                <a:spcPct val="90000"/>
              </a:lnSpc>
              <a:spcBef>
                <a:spcPts val="600"/>
              </a:spcBef>
              <a:buClr>
                <a:srgbClr val="715096"/>
              </a:buClr>
              <a:buFont typeface="Arial" panose="020B0604020202020204" pitchFamily="34" charset="0"/>
              <a:buChar char="•"/>
              <a:defRPr lang="zh-CN" altLang="en-US" sz="2000" b="0" kern="1200" baseline="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715096"/>
              </a:buClr>
              <a:buFont typeface="Arial" panose="020B0604020202020204" pitchFamily="34" charset="0"/>
              <a:buChar char="•"/>
              <a:defRPr lang="zh-CN" altLang="en-US" sz="1800" b="0" kern="1200" baseline="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715096"/>
              </a:buClr>
              <a:buFont typeface="Arial" panose="020B0604020202020204" pitchFamily="34" charset="0"/>
              <a:buChar char="•"/>
              <a:defRPr lang="en-US" altLang="zh-CN" sz="1800" b="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Motivation 2:</a:t>
            </a:r>
            <a:r>
              <a:rPr lang="en-US" i="1" dirty="0"/>
              <a:t> Algorithm and architectural support for </a:t>
            </a:r>
            <a:r>
              <a:rPr lang="en-US" i="1" dirty="0" err="1"/>
              <a:t>asynchronicity</a:t>
            </a:r>
            <a:r>
              <a:rPr lang="en-US" i="1" dirty="0"/>
              <a:t> are imperative for improving per iteration performance</a:t>
            </a:r>
            <a:endParaRPr lang="en-US" dirty="0"/>
          </a:p>
          <a:p>
            <a:endParaRPr lang="en-US" dirty="0"/>
          </a:p>
        </p:txBody>
      </p:sp>
      <p:sp>
        <p:nvSpPr>
          <p:cNvPr id="8" name="内容占位符 2">
            <a:extLst>
              <a:ext uri="{FF2B5EF4-FFF2-40B4-BE49-F238E27FC236}">
                <a16:creationId xmlns:a16="http://schemas.microsoft.com/office/drawing/2014/main" id="{6D5F8B82-139D-4EE4-83F4-292CE375F3DC}"/>
              </a:ext>
            </a:extLst>
          </p:cNvPr>
          <p:cNvSpPr txBox="1">
            <a:spLocks/>
          </p:cNvSpPr>
          <p:nvPr/>
        </p:nvSpPr>
        <p:spPr>
          <a:xfrm>
            <a:off x="838200" y="5399524"/>
            <a:ext cx="10515600" cy="1032650"/>
          </a:xfrm>
          <a:prstGeom prst="rect">
            <a:avLst/>
          </a:prstGeom>
        </p:spPr>
        <p:txBody>
          <a:bodyPr vert="horz" lIns="91440" tIns="45720" rIns="91440" bIns="45720" rtlCol="0">
            <a:normAutofit/>
          </a:bodyPr>
          <a:lstStyle>
            <a:lvl1pPr marL="230400" indent="-228600" algn="l" defTabSz="914400" rtl="0" eaLnBrk="1" latinLnBrk="0" hangingPunct="1">
              <a:lnSpc>
                <a:spcPct val="90000"/>
              </a:lnSpc>
              <a:spcBef>
                <a:spcPts val="1200"/>
              </a:spcBef>
              <a:buClr>
                <a:srgbClr val="715096"/>
              </a:buClr>
              <a:buFont typeface="Arial" panose="020B0604020202020204" pitchFamily="34" charset="0"/>
              <a:buChar char="•"/>
              <a:defRPr lang="en-US" altLang="zh-CN" sz="2800" b="0" kern="1200" baseline="0" dirty="0" smtClean="0">
                <a:solidFill>
                  <a:schemeClr val="tx1"/>
                </a:solidFill>
                <a:latin typeface="+mn-lt"/>
                <a:ea typeface="+mn-ea"/>
                <a:cs typeface="+mn-cs"/>
              </a:defRPr>
            </a:lvl1pPr>
            <a:lvl2pPr marL="6876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400" b="0" kern="1200" baseline="0" dirty="0" smtClean="0">
                <a:solidFill>
                  <a:schemeClr val="tx1"/>
                </a:solidFill>
                <a:latin typeface="+mn-lt"/>
                <a:ea typeface="+mn-ea"/>
                <a:cs typeface="+mn-cs"/>
              </a:defRPr>
            </a:lvl2pPr>
            <a:lvl3pPr marL="1144800" indent="-228600" algn="l" defTabSz="914400" rtl="0" eaLnBrk="1" latinLnBrk="0" hangingPunct="1">
              <a:lnSpc>
                <a:spcPct val="90000"/>
              </a:lnSpc>
              <a:spcBef>
                <a:spcPts val="600"/>
              </a:spcBef>
              <a:buClr>
                <a:srgbClr val="715096"/>
              </a:buClr>
              <a:buFont typeface="Arial" panose="020B0604020202020204" pitchFamily="34" charset="0"/>
              <a:buChar char="•"/>
              <a:defRPr lang="zh-CN" altLang="en-US" sz="2000" b="0" kern="1200" baseline="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715096"/>
              </a:buClr>
              <a:buFont typeface="Arial" panose="020B0604020202020204" pitchFamily="34" charset="0"/>
              <a:buChar char="•"/>
              <a:defRPr lang="zh-CN" altLang="en-US" sz="1800" b="0" kern="1200" baseline="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715096"/>
              </a:buClr>
              <a:buFont typeface="Arial" panose="020B0604020202020204" pitchFamily="34" charset="0"/>
              <a:buChar char="•"/>
              <a:defRPr lang="en-US" altLang="zh-CN" sz="1800" b="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Asynchronous execution enables graph analytics to efficiently scale out to heterogeneous system</a:t>
            </a:r>
          </a:p>
          <a:p>
            <a:endParaRPr lang="en-US" dirty="0"/>
          </a:p>
          <a:p>
            <a:endParaRPr lang="en-US" dirty="0"/>
          </a:p>
        </p:txBody>
      </p:sp>
    </p:spTree>
    <p:extLst>
      <p:ext uri="{BB962C8B-B14F-4D97-AF65-F5344CB8AC3E}">
        <p14:creationId xmlns:p14="http://schemas.microsoft.com/office/powerpoint/2010/main" val="214871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83C55-5A49-4810-BCA1-A5C811E82FAF}"/>
              </a:ext>
            </a:extLst>
          </p:cNvPr>
          <p:cNvSpPr>
            <a:spLocks noGrp="1"/>
          </p:cNvSpPr>
          <p:nvPr>
            <p:ph type="title"/>
          </p:nvPr>
        </p:nvSpPr>
        <p:spPr>
          <a:xfrm>
            <a:off x="838200" y="219457"/>
            <a:ext cx="10665942" cy="706436"/>
          </a:xfrm>
        </p:spPr>
        <p:txBody>
          <a:bodyPr>
            <a:normAutofit fontScale="90000"/>
          </a:bodyPr>
          <a:lstStyle/>
          <a:p>
            <a:r>
              <a:rPr lang="en-US" dirty="0"/>
              <a:t>Our solution: introduce Block Coordinate </a:t>
            </a:r>
            <a:br>
              <a:rPr lang="en-US" dirty="0"/>
            </a:br>
            <a:r>
              <a:rPr lang="en-US" dirty="0"/>
              <a:t>Descent (BCD) execution model to graph analytics</a:t>
            </a:r>
          </a:p>
        </p:txBody>
      </p:sp>
      <p:sp>
        <p:nvSpPr>
          <p:cNvPr id="6" name="灯片编号占位符 5">
            <a:extLst>
              <a:ext uri="{FF2B5EF4-FFF2-40B4-BE49-F238E27FC236}">
                <a16:creationId xmlns:a16="http://schemas.microsoft.com/office/drawing/2014/main" id="{F46B98C8-6F39-4C89-90E4-8BF96605F538}"/>
              </a:ext>
            </a:extLst>
          </p:cNvPr>
          <p:cNvSpPr>
            <a:spLocks noGrp="1"/>
          </p:cNvSpPr>
          <p:nvPr>
            <p:ph type="sldNum" sz="quarter" idx="12"/>
          </p:nvPr>
        </p:nvSpPr>
        <p:spPr/>
        <p:txBody>
          <a:bodyPr/>
          <a:lstStyle/>
          <a:p>
            <a:fld id="{FFCE77C0-C5FA-4ACA-9362-CF6780A99EC0}" type="slidenum">
              <a:rPr lang="en-US" smtClean="0"/>
              <a:t>8</a:t>
            </a:fld>
            <a:endParaRPr lang="en-US"/>
          </a:p>
        </p:txBody>
      </p:sp>
      <p:sp>
        <p:nvSpPr>
          <p:cNvPr id="42" name="文本框 41">
            <a:extLst>
              <a:ext uri="{FF2B5EF4-FFF2-40B4-BE49-F238E27FC236}">
                <a16:creationId xmlns:a16="http://schemas.microsoft.com/office/drawing/2014/main" id="{85FE408D-1617-4B09-B7A2-AF9168333AF2}"/>
              </a:ext>
            </a:extLst>
          </p:cNvPr>
          <p:cNvSpPr txBox="1"/>
          <p:nvPr/>
        </p:nvSpPr>
        <p:spPr>
          <a:xfrm>
            <a:off x="4605981" y="1357141"/>
            <a:ext cx="2980038" cy="595225"/>
          </a:xfrm>
          <a:prstGeom prst="rect">
            <a:avLst/>
          </a:prstGeom>
          <a:noFill/>
        </p:spPr>
        <p:txBody>
          <a:bodyPr wrap="none" rtlCol="0">
            <a:noAutofit/>
          </a:bodyPr>
          <a:lstStyle/>
          <a:p>
            <a:pPr algn="ctr"/>
            <a:r>
              <a:rPr lang="en-US" sz="3200" b="1" dirty="0"/>
              <a:t>Problem Domain</a:t>
            </a:r>
          </a:p>
        </p:txBody>
      </p:sp>
      <p:sp>
        <p:nvSpPr>
          <p:cNvPr id="44" name="文本框 43">
            <a:extLst>
              <a:ext uri="{FF2B5EF4-FFF2-40B4-BE49-F238E27FC236}">
                <a16:creationId xmlns:a16="http://schemas.microsoft.com/office/drawing/2014/main" id="{BBD176AA-D6E2-4694-B1C2-FF9844747CA5}"/>
              </a:ext>
            </a:extLst>
          </p:cNvPr>
          <p:cNvSpPr txBox="1"/>
          <p:nvPr/>
        </p:nvSpPr>
        <p:spPr>
          <a:xfrm>
            <a:off x="4681152" y="2575748"/>
            <a:ext cx="2980038" cy="595225"/>
          </a:xfrm>
          <a:prstGeom prst="rect">
            <a:avLst/>
          </a:prstGeom>
          <a:noFill/>
        </p:spPr>
        <p:txBody>
          <a:bodyPr wrap="none" rtlCol="0">
            <a:noAutofit/>
          </a:bodyPr>
          <a:lstStyle/>
          <a:p>
            <a:pPr algn="ctr"/>
            <a:r>
              <a:rPr lang="en-US" sz="3200" b="1" dirty="0"/>
              <a:t>Algorithm</a:t>
            </a:r>
          </a:p>
        </p:txBody>
      </p:sp>
      <p:sp>
        <p:nvSpPr>
          <p:cNvPr id="45" name="文本框 44">
            <a:extLst>
              <a:ext uri="{FF2B5EF4-FFF2-40B4-BE49-F238E27FC236}">
                <a16:creationId xmlns:a16="http://schemas.microsoft.com/office/drawing/2014/main" id="{C8974487-6449-4DF0-9025-E74B50B8A403}"/>
              </a:ext>
            </a:extLst>
          </p:cNvPr>
          <p:cNvSpPr txBox="1"/>
          <p:nvPr/>
        </p:nvSpPr>
        <p:spPr>
          <a:xfrm>
            <a:off x="4605981" y="3798000"/>
            <a:ext cx="2980038" cy="595225"/>
          </a:xfrm>
          <a:prstGeom prst="rect">
            <a:avLst/>
          </a:prstGeom>
          <a:noFill/>
        </p:spPr>
        <p:txBody>
          <a:bodyPr wrap="none" rtlCol="0">
            <a:noAutofit/>
          </a:bodyPr>
          <a:lstStyle/>
          <a:p>
            <a:pPr algn="ctr"/>
            <a:r>
              <a:rPr lang="en-US" sz="3200" b="1" dirty="0"/>
              <a:t>Execution Model</a:t>
            </a:r>
          </a:p>
        </p:txBody>
      </p:sp>
      <p:sp>
        <p:nvSpPr>
          <p:cNvPr id="46" name="文本框 45">
            <a:extLst>
              <a:ext uri="{FF2B5EF4-FFF2-40B4-BE49-F238E27FC236}">
                <a16:creationId xmlns:a16="http://schemas.microsoft.com/office/drawing/2014/main" id="{DF83EF95-F482-469A-B12B-35841402C449}"/>
              </a:ext>
            </a:extLst>
          </p:cNvPr>
          <p:cNvSpPr txBox="1"/>
          <p:nvPr/>
        </p:nvSpPr>
        <p:spPr>
          <a:xfrm>
            <a:off x="4605981" y="5016607"/>
            <a:ext cx="2980038" cy="595225"/>
          </a:xfrm>
          <a:prstGeom prst="rect">
            <a:avLst/>
          </a:prstGeom>
          <a:noFill/>
        </p:spPr>
        <p:txBody>
          <a:bodyPr wrap="none" rtlCol="0">
            <a:noAutofit/>
          </a:bodyPr>
          <a:lstStyle/>
          <a:p>
            <a:pPr algn="ctr"/>
            <a:r>
              <a:rPr lang="en-US" sz="3200" b="1" dirty="0"/>
              <a:t>Hardware</a:t>
            </a:r>
          </a:p>
        </p:txBody>
      </p:sp>
      <p:sp>
        <p:nvSpPr>
          <p:cNvPr id="48" name="矩形: 圆角 47">
            <a:extLst>
              <a:ext uri="{FF2B5EF4-FFF2-40B4-BE49-F238E27FC236}">
                <a16:creationId xmlns:a16="http://schemas.microsoft.com/office/drawing/2014/main" id="{DFDE379F-5FBD-47D4-BCB1-1C50673B6973}"/>
              </a:ext>
            </a:extLst>
          </p:cNvPr>
          <p:cNvSpPr/>
          <p:nvPr/>
        </p:nvSpPr>
        <p:spPr>
          <a:xfrm>
            <a:off x="1254927" y="1301535"/>
            <a:ext cx="2326473" cy="70643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Optimization</a:t>
            </a:r>
          </a:p>
        </p:txBody>
      </p:sp>
      <p:sp>
        <p:nvSpPr>
          <p:cNvPr id="49" name="矩形: 圆角 48">
            <a:extLst>
              <a:ext uri="{FF2B5EF4-FFF2-40B4-BE49-F238E27FC236}">
                <a16:creationId xmlns:a16="http://schemas.microsoft.com/office/drawing/2014/main" id="{3CEA704A-DE7A-4769-A058-538850039867}"/>
              </a:ext>
            </a:extLst>
          </p:cNvPr>
          <p:cNvSpPr/>
          <p:nvPr/>
        </p:nvSpPr>
        <p:spPr>
          <a:xfrm>
            <a:off x="8610600" y="1301535"/>
            <a:ext cx="2326473" cy="70643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Graph Analytics</a:t>
            </a:r>
          </a:p>
        </p:txBody>
      </p:sp>
      <p:sp>
        <p:nvSpPr>
          <p:cNvPr id="50" name="矩形: 圆角 49">
            <a:extLst>
              <a:ext uri="{FF2B5EF4-FFF2-40B4-BE49-F238E27FC236}">
                <a16:creationId xmlns:a16="http://schemas.microsoft.com/office/drawing/2014/main" id="{BB802943-D7E6-47B9-8363-06BD14F5D615}"/>
              </a:ext>
            </a:extLst>
          </p:cNvPr>
          <p:cNvSpPr/>
          <p:nvPr/>
        </p:nvSpPr>
        <p:spPr>
          <a:xfrm>
            <a:off x="527781" y="2521965"/>
            <a:ext cx="1733505" cy="70643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Linear Regression</a:t>
            </a:r>
          </a:p>
        </p:txBody>
      </p:sp>
      <p:sp>
        <p:nvSpPr>
          <p:cNvPr id="51" name="矩形: 圆角 50">
            <a:extLst>
              <a:ext uri="{FF2B5EF4-FFF2-40B4-BE49-F238E27FC236}">
                <a16:creationId xmlns:a16="http://schemas.microsoft.com/office/drawing/2014/main" id="{85413C3B-E8DC-4AAC-9D91-B094157250D6}"/>
              </a:ext>
            </a:extLst>
          </p:cNvPr>
          <p:cNvSpPr/>
          <p:nvPr/>
        </p:nvSpPr>
        <p:spPr>
          <a:xfrm>
            <a:off x="2604466" y="2521965"/>
            <a:ext cx="1733505" cy="70643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Deep Learning</a:t>
            </a:r>
          </a:p>
        </p:txBody>
      </p:sp>
      <p:sp>
        <p:nvSpPr>
          <p:cNvPr id="52" name="矩形: 圆角 51">
            <a:extLst>
              <a:ext uri="{FF2B5EF4-FFF2-40B4-BE49-F238E27FC236}">
                <a16:creationId xmlns:a16="http://schemas.microsoft.com/office/drawing/2014/main" id="{F11AB8C1-6E7B-4E9D-9237-B676F857C53B}"/>
              </a:ext>
            </a:extLst>
          </p:cNvPr>
          <p:cNvSpPr/>
          <p:nvPr/>
        </p:nvSpPr>
        <p:spPr>
          <a:xfrm>
            <a:off x="8907081" y="2365632"/>
            <a:ext cx="1733505" cy="496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PageRank</a:t>
            </a:r>
          </a:p>
        </p:txBody>
      </p:sp>
      <p:sp>
        <p:nvSpPr>
          <p:cNvPr id="53" name="矩形: 圆角 52">
            <a:extLst>
              <a:ext uri="{FF2B5EF4-FFF2-40B4-BE49-F238E27FC236}">
                <a16:creationId xmlns:a16="http://schemas.microsoft.com/office/drawing/2014/main" id="{F153652A-6894-4A7F-874B-9A1DEE9D79F1}"/>
              </a:ext>
            </a:extLst>
          </p:cNvPr>
          <p:cNvSpPr/>
          <p:nvPr/>
        </p:nvSpPr>
        <p:spPr>
          <a:xfrm>
            <a:off x="8247663" y="2948476"/>
            <a:ext cx="1259832" cy="496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SSSP</a:t>
            </a:r>
          </a:p>
        </p:txBody>
      </p:sp>
      <p:cxnSp>
        <p:nvCxnSpPr>
          <p:cNvPr id="55" name="直接连接符 54">
            <a:extLst>
              <a:ext uri="{FF2B5EF4-FFF2-40B4-BE49-F238E27FC236}">
                <a16:creationId xmlns:a16="http://schemas.microsoft.com/office/drawing/2014/main" id="{8D71A80D-B021-439D-82CC-B47BAAF186AC}"/>
              </a:ext>
            </a:extLst>
          </p:cNvPr>
          <p:cNvCxnSpPr>
            <a:cxnSpLocks/>
          </p:cNvCxnSpPr>
          <p:nvPr/>
        </p:nvCxnSpPr>
        <p:spPr>
          <a:xfrm>
            <a:off x="395416" y="2254455"/>
            <a:ext cx="4065373" cy="0"/>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64" name="直接连接符 63">
            <a:extLst>
              <a:ext uri="{FF2B5EF4-FFF2-40B4-BE49-F238E27FC236}">
                <a16:creationId xmlns:a16="http://schemas.microsoft.com/office/drawing/2014/main" id="{EC5354DC-DD24-4F36-B588-34338D939CFC}"/>
              </a:ext>
            </a:extLst>
          </p:cNvPr>
          <p:cNvCxnSpPr>
            <a:cxnSpLocks/>
          </p:cNvCxnSpPr>
          <p:nvPr/>
        </p:nvCxnSpPr>
        <p:spPr>
          <a:xfrm>
            <a:off x="395416" y="3531320"/>
            <a:ext cx="4065373" cy="0"/>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2EF62881-C82E-4DBF-8A02-9151BE617C95}"/>
              </a:ext>
            </a:extLst>
          </p:cNvPr>
          <p:cNvCxnSpPr>
            <a:cxnSpLocks/>
          </p:cNvCxnSpPr>
          <p:nvPr/>
        </p:nvCxnSpPr>
        <p:spPr>
          <a:xfrm>
            <a:off x="385476" y="4804066"/>
            <a:ext cx="4065373" cy="0"/>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D5EAC588-7FE7-458F-8E5D-1C190F75B879}"/>
              </a:ext>
            </a:extLst>
          </p:cNvPr>
          <p:cNvCxnSpPr>
            <a:cxnSpLocks/>
          </p:cNvCxnSpPr>
          <p:nvPr/>
        </p:nvCxnSpPr>
        <p:spPr>
          <a:xfrm>
            <a:off x="7741149" y="2251742"/>
            <a:ext cx="4065373" cy="0"/>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67" name="直接连接符 66">
            <a:extLst>
              <a:ext uri="{FF2B5EF4-FFF2-40B4-BE49-F238E27FC236}">
                <a16:creationId xmlns:a16="http://schemas.microsoft.com/office/drawing/2014/main" id="{14DBD18B-0A64-4A5E-A641-E0C4BE735F34}"/>
              </a:ext>
            </a:extLst>
          </p:cNvPr>
          <p:cNvCxnSpPr>
            <a:cxnSpLocks/>
          </p:cNvCxnSpPr>
          <p:nvPr/>
        </p:nvCxnSpPr>
        <p:spPr>
          <a:xfrm>
            <a:off x="7741148" y="3531320"/>
            <a:ext cx="4065373" cy="0"/>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68" name="直接连接符 67">
            <a:extLst>
              <a:ext uri="{FF2B5EF4-FFF2-40B4-BE49-F238E27FC236}">
                <a16:creationId xmlns:a16="http://schemas.microsoft.com/office/drawing/2014/main" id="{D2096654-A989-4538-BCE1-A4916AFEF059}"/>
              </a:ext>
            </a:extLst>
          </p:cNvPr>
          <p:cNvCxnSpPr>
            <a:cxnSpLocks/>
          </p:cNvCxnSpPr>
          <p:nvPr/>
        </p:nvCxnSpPr>
        <p:spPr>
          <a:xfrm>
            <a:off x="7741148" y="4823354"/>
            <a:ext cx="4065373" cy="0"/>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69" name="矩形: 圆角 68">
            <a:extLst>
              <a:ext uri="{FF2B5EF4-FFF2-40B4-BE49-F238E27FC236}">
                <a16:creationId xmlns:a16="http://schemas.microsoft.com/office/drawing/2014/main" id="{E2510E3F-E15D-49CF-85AB-554D26E72B98}"/>
              </a:ext>
            </a:extLst>
          </p:cNvPr>
          <p:cNvSpPr/>
          <p:nvPr/>
        </p:nvSpPr>
        <p:spPr>
          <a:xfrm>
            <a:off x="10093968" y="2948476"/>
            <a:ext cx="1259832" cy="496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CF</a:t>
            </a:r>
          </a:p>
        </p:txBody>
      </p:sp>
      <p:sp>
        <p:nvSpPr>
          <p:cNvPr id="70" name="矩形: 圆角 69">
            <a:extLst>
              <a:ext uri="{FF2B5EF4-FFF2-40B4-BE49-F238E27FC236}">
                <a16:creationId xmlns:a16="http://schemas.microsoft.com/office/drawing/2014/main" id="{BA6FA437-FB33-4D6F-BCEF-8A392B3CA922}"/>
              </a:ext>
            </a:extLst>
          </p:cNvPr>
          <p:cNvSpPr/>
          <p:nvPr/>
        </p:nvSpPr>
        <p:spPr>
          <a:xfrm>
            <a:off x="2604466" y="3942829"/>
            <a:ext cx="1259832" cy="477615"/>
          </a:xfrm>
          <a:prstGeom prst="roundRect">
            <a:avLst/>
          </a:prstGeom>
          <a:solidFill>
            <a:srgbClr val="FFC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BCD</a:t>
            </a:r>
          </a:p>
        </p:txBody>
      </p:sp>
      <p:sp>
        <p:nvSpPr>
          <p:cNvPr id="72" name="矩形: 圆角 71">
            <a:extLst>
              <a:ext uri="{FF2B5EF4-FFF2-40B4-BE49-F238E27FC236}">
                <a16:creationId xmlns:a16="http://schemas.microsoft.com/office/drawing/2014/main" id="{1520955B-903A-4681-B8AE-FFE1EEB249B6}"/>
              </a:ext>
            </a:extLst>
          </p:cNvPr>
          <p:cNvSpPr/>
          <p:nvPr/>
        </p:nvSpPr>
        <p:spPr>
          <a:xfrm>
            <a:off x="973793" y="3928886"/>
            <a:ext cx="1259832" cy="47761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SGD</a:t>
            </a:r>
          </a:p>
        </p:txBody>
      </p:sp>
      <p:sp>
        <p:nvSpPr>
          <p:cNvPr id="73" name="矩形: 圆角 72">
            <a:extLst>
              <a:ext uri="{FF2B5EF4-FFF2-40B4-BE49-F238E27FC236}">
                <a16:creationId xmlns:a16="http://schemas.microsoft.com/office/drawing/2014/main" id="{390D1E60-8947-40DE-A5F5-A014AFB34EE6}"/>
              </a:ext>
            </a:extLst>
          </p:cNvPr>
          <p:cNvSpPr/>
          <p:nvPr/>
        </p:nvSpPr>
        <p:spPr>
          <a:xfrm>
            <a:off x="10093968" y="3640666"/>
            <a:ext cx="1259832" cy="47761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BSP</a:t>
            </a:r>
          </a:p>
        </p:txBody>
      </p:sp>
      <p:sp>
        <p:nvSpPr>
          <p:cNvPr id="74" name="矩形: 圆角 73">
            <a:extLst>
              <a:ext uri="{FF2B5EF4-FFF2-40B4-BE49-F238E27FC236}">
                <a16:creationId xmlns:a16="http://schemas.microsoft.com/office/drawing/2014/main" id="{6809903E-C56F-4BC7-8492-E0EF4A0895A9}"/>
              </a:ext>
            </a:extLst>
          </p:cNvPr>
          <p:cNvSpPr/>
          <p:nvPr/>
        </p:nvSpPr>
        <p:spPr>
          <a:xfrm>
            <a:off x="9816403" y="4236394"/>
            <a:ext cx="1814962" cy="47761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Galois-like</a:t>
            </a:r>
          </a:p>
        </p:txBody>
      </p:sp>
      <p:grpSp>
        <p:nvGrpSpPr>
          <p:cNvPr id="79" name="组合 78">
            <a:extLst>
              <a:ext uri="{FF2B5EF4-FFF2-40B4-BE49-F238E27FC236}">
                <a16:creationId xmlns:a16="http://schemas.microsoft.com/office/drawing/2014/main" id="{ECB0BDE5-8CF8-41ED-AA9F-BB5103A2D30F}"/>
              </a:ext>
            </a:extLst>
          </p:cNvPr>
          <p:cNvGrpSpPr/>
          <p:nvPr/>
        </p:nvGrpSpPr>
        <p:grpSpPr>
          <a:xfrm>
            <a:off x="220334" y="5031117"/>
            <a:ext cx="765509" cy="1213108"/>
            <a:chOff x="220334" y="5031117"/>
            <a:chExt cx="765509" cy="1213108"/>
          </a:xfrm>
        </p:grpSpPr>
        <p:pic>
          <p:nvPicPr>
            <p:cNvPr id="1026" name="Picture 2" descr="Intel Xeon W-3223 Octa-core (8 Core) 3.50 GHz Processor - OEM Pack">
              <a:extLst>
                <a:ext uri="{FF2B5EF4-FFF2-40B4-BE49-F238E27FC236}">
                  <a16:creationId xmlns:a16="http://schemas.microsoft.com/office/drawing/2014/main" id="{0CAAE7D1-FDA2-48B3-BC03-6BF007E889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013" t="6621" r="16297" b="6621"/>
            <a:stretch/>
          </p:blipFill>
          <p:spPr bwMode="auto">
            <a:xfrm>
              <a:off x="220334" y="5031117"/>
              <a:ext cx="765509" cy="746894"/>
            </a:xfrm>
            <a:prstGeom prst="rect">
              <a:avLst/>
            </a:prstGeom>
            <a:noFill/>
            <a:extLst>
              <a:ext uri="{909E8E84-426E-40DD-AFC4-6F175D3DCCD1}">
                <a14:hiddenFill xmlns:a14="http://schemas.microsoft.com/office/drawing/2010/main">
                  <a:solidFill>
                    <a:srgbClr val="FFFFFF"/>
                  </a:solidFill>
                </a14:hiddenFill>
              </a:ext>
            </a:extLst>
          </p:spPr>
        </p:pic>
        <p:sp>
          <p:nvSpPr>
            <p:cNvPr id="83" name="文本框 82">
              <a:extLst>
                <a:ext uri="{FF2B5EF4-FFF2-40B4-BE49-F238E27FC236}">
                  <a16:creationId xmlns:a16="http://schemas.microsoft.com/office/drawing/2014/main" id="{375D1319-51F7-43B1-9A11-0370863E755E}"/>
                </a:ext>
              </a:extLst>
            </p:cNvPr>
            <p:cNvSpPr txBox="1"/>
            <p:nvPr/>
          </p:nvSpPr>
          <p:spPr>
            <a:xfrm>
              <a:off x="274229" y="5765896"/>
              <a:ext cx="657718" cy="478329"/>
            </a:xfrm>
            <a:prstGeom prst="rect">
              <a:avLst/>
            </a:prstGeom>
            <a:noFill/>
          </p:spPr>
          <p:txBody>
            <a:bodyPr wrap="none" rtlCol="0">
              <a:noAutofit/>
            </a:bodyPr>
            <a:lstStyle/>
            <a:p>
              <a:pPr algn="ctr"/>
              <a:r>
                <a:rPr lang="en-US" sz="2400" b="1" dirty="0"/>
                <a:t>CPU</a:t>
              </a:r>
            </a:p>
          </p:txBody>
        </p:sp>
      </p:grpSp>
      <p:grpSp>
        <p:nvGrpSpPr>
          <p:cNvPr id="80" name="组合 79">
            <a:extLst>
              <a:ext uri="{FF2B5EF4-FFF2-40B4-BE49-F238E27FC236}">
                <a16:creationId xmlns:a16="http://schemas.microsoft.com/office/drawing/2014/main" id="{FF5672ED-024E-47F8-B252-A54EAF051242}"/>
              </a:ext>
            </a:extLst>
          </p:cNvPr>
          <p:cNvGrpSpPr/>
          <p:nvPr/>
        </p:nvGrpSpPr>
        <p:grpSpPr>
          <a:xfrm>
            <a:off x="1225846" y="5026908"/>
            <a:ext cx="1329471" cy="1226157"/>
            <a:chOff x="1225846" y="5026908"/>
            <a:chExt cx="1329471" cy="1226157"/>
          </a:xfrm>
        </p:grpSpPr>
        <p:pic>
          <p:nvPicPr>
            <p:cNvPr id="1028" name="Picture 4" descr="How to enable RTX Voice on any Nvidia graphics card, and why you ...">
              <a:extLst>
                <a:ext uri="{FF2B5EF4-FFF2-40B4-BE49-F238E27FC236}">
                  <a16:creationId xmlns:a16="http://schemas.microsoft.com/office/drawing/2014/main" id="{B20D01A0-7041-4D2C-8AA0-C3E447DA5C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846" y="5026908"/>
              <a:ext cx="1329471" cy="747828"/>
            </a:xfrm>
            <a:prstGeom prst="rect">
              <a:avLst/>
            </a:prstGeom>
            <a:noFill/>
            <a:extLst>
              <a:ext uri="{909E8E84-426E-40DD-AFC4-6F175D3DCCD1}">
                <a14:hiddenFill xmlns:a14="http://schemas.microsoft.com/office/drawing/2010/main">
                  <a:solidFill>
                    <a:srgbClr val="FFFFFF"/>
                  </a:solidFill>
                </a14:hiddenFill>
              </a:ext>
            </a:extLst>
          </p:spPr>
        </p:pic>
        <p:sp>
          <p:nvSpPr>
            <p:cNvPr id="84" name="文本框 83">
              <a:extLst>
                <a:ext uri="{FF2B5EF4-FFF2-40B4-BE49-F238E27FC236}">
                  <a16:creationId xmlns:a16="http://schemas.microsoft.com/office/drawing/2014/main" id="{9DF1E851-5744-4278-A491-6FB7C876CA5B}"/>
                </a:ext>
              </a:extLst>
            </p:cNvPr>
            <p:cNvSpPr txBox="1"/>
            <p:nvPr/>
          </p:nvSpPr>
          <p:spPr>
            <a:xfrm>
              <a:off x="1561722" y="5774736"/>
              <a:ext cx="657718" cy="478329"/>
            </a:xfrm>
            <a:prstGeom prst="rect">
              <a:avLst/>
            </a:prstGeom>
            <a:noFill/>
          </p:spPr>
          <p:txBody>
            <a:bodyPr wrap="none" rtlCol="0">
              <a:noAutofit/>
            </a:bodyPr>
            <a:lstStyle/>
            <a:p>
              <a:pPr algn="ctr"/>
              <a:r>
                <a:rPr lang="en-US" sz="2400" b="1" dirty="0"/>
                <a:t>GPU</a:t>
              </a:r>
            </a:p>
          </p:txBody>
        </p:sp>
      </p:grpSp>
      <p:grpSp>
        <p:nvGrpSpPr>
          <p:cNvPr id="81" name="组合 80">
            <a:extLst>
              <a:ext uri="{FF2B5EF4-FFF2-40B4-BE49-F238E27FC236}">
                <a16:creationId xmlns:a16="http://schemas.microsoft.com/office/drawing/2014/main" id="{2812B71B-FC24-429A-A4EB-A311B4ED2914}"/>
              </a:ext>
            </a:extLst>
          </p:cNvPr>
          <p:cNvGrpSpPr/>
          <p:nvPr/>
        </p:nvGrpSpPr>
        <p:grpSpPr>
          <a:xfrm>
            <a:off x="2816985" y="5026908"/>
            <a:ext cx="799216" cy="1217317"/>
            <a:chOff x="2816985" y="5026908"/>
            <a:chExt cx="799216" cy="1217317"/>
          </a:xfrm>
        </p:grpSpPr>
        <p:pic>
          <p:nvPicPr>
            <p:cNvPr id="1030" name="Picture 6" descr="英特尔® FPGA — 英特尔® Arria® 10 FPGA">
              <a:extLst>
                <a:ext uri="{FF2B5EF4-FFF2-40B4-BE49-F238E27FC236}">
                  <a16:creationId xmlns:a16="http://schemas.microsoft.com/office/drawing/2014/main" id="{34C4B639-6F4A-4D14-B287-E35DA0465E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6782" y="5026908"/>
              <a:ext cx="747828" cy="747828"/>
            </a:xfrm>
            <a:prstGeom prst="rect">
              <a:avLst/>
            </a:prstGeom>
            <a:noFill/>
            <a:extLst>
              <a:ext uri="{909E8E84-426E-40DD-AFC4-6F175D3DCCD1}">
                <a14:hiddenFill xmlns:a14="http://schemas.microsoft.com/office/drawing/2010/main">
                  <a:solidFill>
                    <a:srgbClr val="FFFFFF"/>
                  </a:solidFill>
                </a14:hiddenFill>
              </a:ext>
            </a:extLst>
          </p:spPr>
        </p:pic>
        <p:sp>
          <p:nvSpPr>
            <p:cNvPr id="85" name="文本框 84">
              <a:extLst>
                <a:ext uri="{FF2B5EF4-FFF2-40B4-BE49-F238E27FC236}">
                  <a16:creationId xmlns:a16="http://schemas.microsoft.com/office/drawing/2014/main" id="{C5B12740-1064-415B-ACBE-AA964528B077}"/>
                </a:ext>
              </a:extLst>
            </p:cNvPr>
            <p:cNvSpPr txBox="1"/>
            <p:nvPr/>
          </p:nvSpPr>
          <p:spPr>
            <a:xfrm>
              <a:off x="2816985" y="5765896"/>
              <a:ext cx="799216" cy="478329"/>
            </a:xfrm>
            <a:prstGeom prst="rect">
              <a:avLst/>
            </a:prstGeom>
            <a:noFill/>
          </p:spPr>
          <p:txBody>
            <a:bodyPr wrap="none" rtlCol="0">
              <a:noAutofit/>
            </a:bodyPr>
            <a:lstStyle/>
            <a:p>
              <a:pPr algn="ctr"/>
              <a:r>
                <a:rPr lang="en-US" sz="2400" b="1" dirty="0"/>
                <a:t>FPGA</a:t>
              </a:r>
            </a:p>
          </p:txBody>
        </p:sp>
      </p:grpSp>
      <p:grpSp>
        <p:nvGrpSpPr>
          <p:cNvPr id="82" name="组合 81">
            <a:extLst>
              <a:ext uri="{FF2B5EF4-FFF2-40B4-BE49-F238E27FC236}">
                <a16:creationId xmlns:a16="http://schemas.microsoft.com/office/drawing/2014/main" id="{0E2398B4-73CC-4147-B62C-152D193EE71E}"/>
              </a:ext>
            </a:extLst>
          </p:cNvPr>
          <p:cNvGrpSpPr/>
          <p:nvPr/>
        </p:nvGrpSpPr>
        <p:grpSpPr>
          <a:xfrm>
            <a:off x="3864298" y="5023964"/>
            <a:ext cx="747828" cy="1220261"/>
            <a:chOff x="3864298" y="5023964"/>
            <a:chExt cx="747828" cy="1220261"/>
          </a:xfrm>
        </p:grpSpPr>
        <p:pic>
          <p:nvPicPr>
            <p:cNvPr id="1032" name="Picture 8" descr="Eyeriss Project">
              <a:extLst>
                <a:ext uri="{FF2B5EF4-FFF2-40B4-BE49-F238E27FC236}">
                  <a16:creationId xmlns:a16="http://schemas.microsoft.com/office/drawing/2014/main" id="{C95E106F-9E60-476B-9E8A-627FD326AE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4298" y="5023964"/>
              <a:ext cx="747828" cy="753716"/>
            </a:xfrm>
            <a:prstGeom prst="rect">
              <a:avLst/>
            </a:prstGeom>
            <a:noFill/>
            <a:extLst>
              <a:ext uri="{909E8E84-426E-40DD-AFC4-6F175D3DCCD1}">
                <a14:hiddenFill xmlns:a14="http://schemas.microsoft.com/office/drawing/2010/main">
                  <a:solidFill>
                    <a:srgbClr val="FFFFFF"/>
                  </a:solidFill>
                </a14:hiddenFill>
              </a:ext>
            </a:extLst>
          </p:spPr>
        </p:pic>
        <p:sp>
          <p:nvSpPr>
            <p:cNvPr id="86" name="文本框 85">
              <a:extLst>
                <a:ext uri="{FF2B5EF4-FFF2-40B4-BE49-F238E27FC236}">
                  <a16:creationId xmlns:a16="http://schemas.microsoft.com/office/drawing/2014/main" id="{ADF23DDC-A854-4C98-91CA-25E1EA8310F8}"/>
                </a:ext>
              </a:extLst>
            </p:cNvPr>
            <p:cNvSpPr txBox="1"/>
            <p:nvPr/>
          </p:nvSpPr>
          <p:spPr>
            <a:xfrm>
              <a:off x="3909353" y="5765896"/>
              <a:ext cx="657718" cy="478329"/>
            </a:xfrm>
            <a:prstGeom prst="rect">
              <a:avLst/>
            </a:prstGeom>
            <a:noFill/>
          </p:spPr>
          <p:txBody>
            <a:bodyPr wrap="none" rtlCol="0">
              <a:noAutofit/>
            </a:bodyPr>
            <a:lstStyle/>
            <a:p>
              <a:pPr algn="ctr"/>
              <a:r>
                <a:rPr lang="en-US" sz="2400" b="1" dirty="0"/>
                <a:t>ASIC</a:t>
              </a:r>
            </a:p>
          </p:txBody>
        </p:sp>
      </p:grpSp>
      <p:grpSp>
        <p:nvGrpSpPr>
          <p:cNvPr id="91" name="组合 90">
            <a:extLst>
              <a:ext uri="{FF2B5EF4-FFF2-40B4-BE49-F238E27FC236}">
                <a16:creationId xmlns:a16="http://schemas.microsoft.com/office/drawing/2014/main" id="{454EF22A-0507-4BB8-AEBE-7CD5007E8900}"/>
              </a:ext>
            </a:extLst>
          </p:cNvPr>
          <p:cNvGrpSpPr/>
          <p:nvPr/>
        </p:nvGrpSpPr>
        <p:grpSpPr>
          <a:xfrm>
            <a:off x="7562193" y="5038736"/>
            <a:ext cx="765509" cy="1213108"/>
            <a:chOff x="220334" y="5031117"/>
            <a:chExt cx="765509" cy="1213108"/>
          </a:xfrm>
        </p:grpSpPr>
        <p:pic>
          <p:nvPicPr>
            <p:cNvPr id="92" name="Picture 2" descr="Intel Xeon W-3223 Octa-core (8 Core) 3.50 GHz Processor - OEM Pack">
              <a:extLst>
                <a:ext uri="{FF2B5EF4-FFF2-40B4-BE49-F238E27FC236}">
                  <a16:creationId xmlns:a16="http://schemas.microsoft.com/office/drawing/2014/main" id="{7044605E-37A9-48B5-BD85-93045F1C08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013" t="6621" r="16297" b="6621"/>
            <a:stretch/>
          </p:blipFill>
          <p:spPr bwMode="auto">
            <a:xfrm>
              <a:off x="220334" y="5031117"/>
              <a:ext cx="765509" cy="746894"/>
            </a:xfrm>
            <a:prstGeom prst="rect">
              <a:avLst/>
            </a:prstGeom>
            <a:noFill/>
            <a:extLst>
              <a:ext uri="{909E8E84-426E-40DD-AFC4-6F175D3DCCD1}">
                <a14:hiddenFill xmlns:a14="http://schemas.microsoft.com/office/drawing/2010/main">
                  <a:solidFill>
                    <a:srgbClr val="FFFFFF"/>
                  </a:solidFill>
                </a14:hiddenFill>
              </a:ext>
            </a:extLst>
          </p:spPr>
        </p:pic>
        <p:sp>
          <p:nvSpPr>
            <p:cNvPr id="93" name="文本框 92">
              <a:extLst>
                <a:ext uri="{FF2B5EF4-FFF2-40B4-BE49-F238E27FC236}">
                  <a16:creationId xmlns:a16="http://schemas.microsoft.com/office/drawing/2014/main" id="{5B7F1859-489F-49CB-A523-EE5CEB043F9B}"/>
                </a:ext>
              </a:extLst>
            </p:cNvPr>
            <p:cNvSpPr txBox="1"/>
            <p:nvPr/>
          </p:nvSpPr>
          <p:spPr>
            <a:xfrm>
              <a:off x="274229" y="5765896"/>
              <a:ext cx="657718" cy="478329"/>
            </a:xfrm>
            <a:prstGeom prst="rect">
              <a:avLst/>
            </a:prstGeom>
            <a:noFill/>
          </p:spPr>
          <p:txBody>
            <a:bodyPr wrap="none" rtlCol="0">
              <a:noAutofit/>
            </a:bodyPr>
            <a:lstStyle/>
            <a:p>
              <a:pPr algn="ctr"/>
              <a:r>
                <a:rPr lang="en-US" sz="2400" b="1" dirty="0"/>
                <a:t>CPU</a:t>
              </a:r>
            </a:p>
          </p:txBody>
        </p:sp>
      </p:grpSp>
      <p:grpSp>
        <p:nvGrpSpPr>
          <p:cNvPr id="94" name="组合 93">
            <a:extLst>
              <a:ext uri="{FF2B5EF4-FFF2-40B4-BE49-F238E27FC236}">
                <a16:creationId xmlns:a16="http://schemas.microsoft.com/office/drawing/2014/main" id="{89688BAF-D789-4AAC-9F2C-4AD40ADCDB67}"/>
              </a:ext>
            </a:extLst>
          </p:cNvPr>
          <p:cNvGrpSpPr/>
          <p:nvPr/>
        </p:nvGrpSpPr>
        <p:grpSpPr>
          <a:xfrm>
            <a:off x="8567705" y="5034527"/>
            <a:ext cx="1329471" cy="1226157"/>
            <a:chOff x="1225846" y="5026908"/>
            <a:chExt cx="1329471" cy="1226157"/>
          </a:xfrm>
        </p:grpSpPr>
        <p:pic>
          <p:nvPicPr>
            <p:cNvPr id="95" name="Picture 4" descr="How to enable RTX Voice on any Nvidia graphics card, and why you ...">
              <a:extLst>
                <a:ext uri="{FF2B5EF4-FFF2-40B4-BE49-F238E27FC236}">
                  <a16:creationId xmlns:a16="http://schemas.microsoft.com/office/drawing/2014/main" id="{8BC0BF5D-8114-40A8-B903-458A9DE430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846" y="5026908"/>
              <a:ext cx="1329471" cy="747828"/>
            </a:xfrm>
            <a:prstGeom prst="rect">
              <a:avLst/>
            </a:prstGeom>
            <a:noFill/>
            <a:extLst>
              <a:ext uri="{909E8E84-426E-40DD-AFC4-6F175D3DCCD1}">
                <a14:hiddenFill xmlns:a14="http://schemas.microsoft.com/office/drawing/2010/main">
                  <a:solidFill>
                    <a:srgbClr val="FFFFFF"/>
                  </a:solidFill>
                </a14:hiddenFill>
              </a:ext>
            </a:extLst>
          </p:spPr>
        </p:pic>
        <p:sp>
          <p:nvSpPr>
            <p:cNvPr id="96" name="文本框 95">
              <a:extLst>
                <a:ext uri="{FF2B5EF4-FFF2-40B4-BE49-F238E27FC236}">
                  <a16:creationId xmlns:a16="http://schemas.microsoft.com/office/drawing/2014/main" id="{7DCE3EBC-7E8D-4D5E-BDCC-70C823BE6522}"/>
                </a:ext>
              </a:extLst>
            </p:cNvPr>
            <p:cNvSpPr txBox="1"/>
            <p:nvPr/>
          </p:nvSpPr>
          <p:spPr>
            <a:xfrm>
              <a:off x="1561722" y="5774736"/>
              <a:ext cx="657718" cy="478329"/>
            </a:xfrm>
            <a:prstGeom prst="rect">
              <a:avLst/>
            </a:prstGeom>
            <a:noFill/>
          </p:spPr>
          <p:txBody>
            <a:bodyPr wrap="none" rtlCol="0">
              <a:noAutofit/>
            </a:bodyPr>
            <a:lstStyle/>
            <a:p>
              <a:pPr algn="ctr"/>
              <a:r>
                <a:rPr lang="en-US" sz="2400" b="1" dirty="0"/>
                <a:t>GPU</a:t>
              </a:r>
            </a:p>
          </p:txBody>
        </p:sp>
      </p:grpSp>
      <p:grpSp>
        <p:nvGrpSpPr>
          <p:cNvPr id="97" name="组合 96">
            <a:extLst>
              <a:ext uri="{FF2B5EF4-FFF2-40B4-BE49-F238E27FC236}">
                <a16:creationId xmlns:a16="http://schemas.microsoft.com/office/drawing/2014/main" id="{E9415DD1-C171-4199-A857-7CAEB64C98AA}"/>
              </a:ext>
            </a:extLst>
          </p:cNvPr>
          <p:cNvGrpSpPr/>
          <p:nvPr/>
        </p:nvGrpSpPr>
        <p:grpSpPr>
          <a:xfrm>
            <a:off x="10158844" y="5034527"/>
            <a:ext cx="799216" cy="1217317"/>
            <a:chOff x="2816985" y="5026908"/>
            <a:chExt cx="799216" cy="1217317"/>
          </a:xfrm>
        </p:grpSpPr>
        <p:pic>
          <p:nvPicPr>
            <p:cNvPr id="98" name="Picture 6" descr="英特尔® FPGA — 英特尔® Arria® 10 FPGA">
              <a:extLst>
                <a:ext uri="{FF2B5EF4-FFF2-40B4-BE49-F238E27FC236}">
                  <a16:creationId xmlns:a16="http://schemas.microsoft.com/office/drawing/2014/main" id="{8F81586D-F02E-499D-B952-7A0B45D1F2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6782" y="5026908"/>
              <a:ext cx="747828" cy="747828"/>
            </a:xfrm>
            <a:prstGeom prst="rect">
              <a:avLst/>
            </a:prstGeom>
            <a:noFill/>
            <a:extLst>
              <a:ext uri="{909E8E84-426E-40DD-AFC4-6F175D3DCCD1}">
                <a14:hiddenFill xmlns:a14="http://schemas.microsoft.com/office/drawing/2010/main">
                  <a:solidFill>
                    <a:srgbClr val="FFFFFF"/>
                  </a:solidFill>
                </a14:hiddenFill>
              </a:ext>
            </a:extLst>
          </p:spPr>
        </p:pic>
        <p:sp>
          <p:nvSpPr>
            <p:cNvPr id="99" name="文本框 98">
              <a:extLst>
                <a:ext uri="{FF2B5EF4-FFF2-40B4-BE49-F238E27FC236}">
                  <a16:creationId xmlns:a16="http://schemas.microsoft.com/office/drawing/2014/main" id="{94FF561C-855D-4666-BDD8-E9ECF5FA858B}"/>
                </a:ext>
              </a:extLst>
            </p:cNvPr>
            <p:cNvSpPr txBox="1"/>
            <p:nvPr/>
          </p:nvSpPr>
          <p:spPr>
            <a:xfrm>
              <a:off x="2816985" y="5765896"/>
              <a:ext cx="799216" cy="478329"/>
            </a:xfrm>
            <a:prstGeom prst="rect">
              <a:avLst/>
            </a:prstGeom>
            <a:noFill/>
          </p:spPr>
          <p:txBody>
            <a:bodyPr wrap="none" rtlCol="0">
              <a:noAutofit/>
            </a:bodyPr>
            <a:lstStyle/>
            <a:p>
              <a:pPr algn="ctr"/>
              <a:r>
                <a:rPr lang="en-US" sz="2400" b="1" dirty="0"/>
                <a:t>FPGA</a:t>
              </a:r>
            </a:p>
          </p:txBody>
        </p:sp>
      </p:grpSp>
      <p:grpSp>
        <p:nvGrpSpPr>
          <p:cNvPr id="100" name="组合 99">
            <a:extLst>
              <a:ext uri="{FF2B5EF4-FFF2-40B4-BE49-F238E27FC236}">
                <a16:creationId xmlns:a16="http://schemas.microsoft.com/office/drawing/2014/main" id="{D685F419-821D-42BB-B62F-39477B75455E}"/>
              </a:ext>
            </a:extLst>
          </p:cNvPr>
          <p:cNvGrpSpPr/>
          <p:nvPr/>
        </p:nvGrpSpPr>
        <p:grpSpPr>
          <a:xfrm>
            <a:off x="11206157" y="5031583"/>
            <a:ext cx="747828" cy="1220261"/>
            <a:chOff x="3864298" y="5023964"/>
            <a:chExt cx="747828" cy="1220261"/>
          </a:xfrm>
        </p:grpSpPr>
        <p:pic>
          <p:nvPicPr>
            <p:cNvPr id="101" name="Picture 8" descr="Eyeriss Project">
              <a:extLst>
                <a:ext uri="{FF2B5EF4-FFF2-40B4-BE49-F238E27FC236}">
                  <a16:creationId xmlns:a16="http://schemas.microsoft.com/office/drawing/2014/main" id="{B50E20B2-E766-4671-BD7F-AA06071D28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4298" y="5023964"/>
              <a:ext cx="747828" cy="753716"/>
            </a:xfrm>
            <a:prstGeom prst="rect">
              <a:avLst/>
            </a:prstGeom>
            <a:noFill/>
            <a:extLst>
              <a:ext uri="{909E8E84-426E-40DD-AFC4-6F175D3DCCD1}">
                <a14:hiddenFill xmlns:a14="http://schemas.microsoft.com/office/drawing/2010/main">
                  <a:solidFill>
                    <a:srgbClr val="FFFFFF"/>
                  </a:solidFill>
                </a14:hiddenFill>
              </a:ext>
            </a:extLst>
          </p:spPr>
        </p:pic>
        <p:sp>
          <p:nvSpPr>
            <p:cNvPr id="102" name="文本框 101">
              <a:extLst>
                <a:ext uri="{FF2B5EF4-FFF2-40B4-BE49-F238E27FC236}">
                  <a16:creationId xmlns:a16="http://schemas.microsoft.com/office/drawing/2014/main" id="{600A8AA6-E01A-4D60-8D10-9DEBA8225869}"/>
                </a:ext>
              </a:extLst>
            </p:cNvPr>
            <p:cNvSpPr txBox="1"/>
            <p:nvPr/>
          </p:nvSpPr>
          <p:spPr>
            <a:xfrm>
              <a:off x="3909353" y="5765896"/>
              <a:ext cx="657718" cy="478329"/>
            </a:xfrm>
            <a:prstGeom prst="rect">
              <a:avLst/>
            </a:prstGeom>
            <a:noFill/>
          </p:spPr>
          <p:txBody>
            <a:bodyPr wrap="none" rtlCol="0">
              <a:noAutofit/>
            </a:bodyPr>
            <a:lstStyle/>
            <a:p>
              <a:pPr algn="ctr"/>
              <a:r>
                <a:rPr lang="en-US" sz="2400" b="1" dirty="0"/>
                <a:t>ASIC</a:t>
              </a:r>
            </a:p>
          </p:txBody>
        </p:sp>
      </p:grpSp>
      <p:sp>
        <p:nvSpPr>
          <p:cNvPr id="103" name="矩形: 圆角 102">
            <a:extLst>
              <a:ext uri="{FF2B5EF4-FFF2-40B4-BE49-F238E27FC236}">
                <a16:creationId xmlns:a16="http://schemas.microsoft.com/office/drawing/2014/main" id="{B9DC9F3E-8BC8-499C-8253-452CE5BC65C4}"/>
              </a:ext>
            </a:extLst>
          </p:cNvPr>
          <p:cNvSpPr/>
          <p:nvPr/>
        </p:nvSpPr>
        <p:spPr>
          <a:xfrm>
            <a:off x="2604466" y="3951422"/>
            <a:ext cx="1259832" cy="477615"/>
          </a:xfrm>
          <a:prstGeom prst="roundRect">
            <a:avLst/>
          </a:prstGeom>
          <a:solidFill>
            <a:srgbClr val="FFC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BCD</a:t>
            </a:r>
          </a:p>
        </p:txBody>
      </p:sp>
    </p:spTree>
    <p:extLst>
      <p:ext uri="{BB962C8B-B14F-4D97-AF65-F5344CB8AC3E}">
        <p14:creationId xmlns:p14="http://schemas.microsoft.com/office/powerpoint/2010/main" val="370546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fade">
                                      <p:cBhvr>
                                        <p:cTn id="26" dur="500"/>
                                        <p:tgtEl>
                                          <p:spTgt spid="7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3"/>
                                        </p:tgtEl>
                                        <p:attrNameLst>
                                          <p:attrName>style.visibility</p:attrName>
                                        </p:attrNameLst>
                                      </p:cBhvr>
                                      <p:to>
                                        <p:strVal val="visible"/>
                                      </p:to>
                                    </p:set>
                                    <p:animEffect transition="in" filter="fade">
                                      <p:cBhvr>
                                        <p:cTn id="32" dur="500"/>
                                        <p:tgtEl>
                                          <p:spTgt spid="103"/>
                                        </p:tgtEl>
                                      </p:cBhvr>
                                    </p:animEffect>
                                  </p:childTnLst>
                                </p:cTn>
                              </p:par>
                              <p:par>
                                <p:cTn id="33" presetID="10" presetClass="entr" presetSubtype="0" fill="hold" nodeType="withEffect">
                                  <p:stCondLst>
                                    <p:cond delay="0"/>
                                  </p:stCondLst>
                                  <p:childTnLst>
                                    <p:set>
                                      <p:cBhvr>
                                        <p:cTn id="34" dur="1" fill="hold">
                                          <p:stCondLst>
                                            <p:cond delay="0"/>
                                          </p:stCondLst>
                                        </p:cTn>
                                        <p:tgtEl>
                                          <p:spTgt spid="65"/>
                                        </p:tgtEl>
                                        <p:attrNameLst>
                                          <p:attrName>style.visibility</p:attrName>
                                        </p:attrNameLst>
                                      </p:cBhvr>
                                      <p:to>
                                        <p:strVal val="visible"/>
                                      </p:to>
                                    </p:set>
                                    <p:animEffect transition="in" filter="fade">
                                      <p:cBhvr>
                                        <p:cTn id="35" dur="500"/>
                                        <p:tgtEl>
                                          <p:spTgt spid="6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79"/>
                                        </p:tgtEl>
                                        <p:attrNameLst>
                                          <p:attrName>style.visibility</p:attrName>
                                        </p:attrNameLst>
                                      </p:cBhvr>
                                      <p:to>
                                        <p:strVal val="visible"/>
                                      </p:to>
                                    </p:set>
                                    <p:animEffect transition="in" filter="fade">
                                      <p:cBhvr>
                                        <p:cTn id="40" dur="500"/>
                                        <p:tgtEl>
                                          <p:spTgt spid="79"/>
                                        </p:tgtEl>
                                      </p:cBhvr>
                                    </p:animEffect>
                                  </p:childTnLst>
                                </p:cTn>
                              </p:par>
                              <p:par>
                                <p:cTn id="41" presetID="10" presetClass="entr" presetSubtype="0" fill="hold" nodeType="with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fade">
                                      <p:cBhvr>
                                        <p:cTn id="43" dur="500"/>
                                        <p:tgtEl>
                                          <p:spTgt spid="80"/>
                                        </p:tgtEl>
                                      </p:cBhvr>
                                    </p:animEffect>
                                  </p:childTnLst>
                                </p:cTn>
                              </p:par>
                              <p:par>
                                <p:cTn id="44" presetID="10" presetClass="entr" presetSubtype="0" fill="hold" nodeType="withEffect">
                                  <p:stCondLst>
                                    <p:cond delay="0"/>
                                  </p:stCondLst>
                                  <p:childTnLst>
                                    <p:set>
                                      <p:cBhvr>
                                        <p:cTn id="45" dur="1" fill="hold">
                                          <p:stCondLst>
                                            <p:cond delay="0"/>
                                          </p:stCondLst>
                                        </p:cTn>
                                        <p:tgtEl>
                                          <p:spTgt spid="81"/>
                                        </p:tgtEl>
                                        <p:attrNameLst>
                                          <p:attrName>style.visibility</p:attrName>
                                        </p:attrNameLst>
                                      </p:cBhvr>
                                      <p:to>
                                        <p:strVal val="visible"/>
                                      </p:to>
                                    </p:set>
                                    <p:animEffect transition="in" filter="fade">
                                      <p:cBhvr>
                                        <p:cTn id="46" dur="500"/>
                                        <p:tgtEl>
                                          <p:spTgt spid="81"/>
                                        </p:tgtEl>
                                      </p:cBhvr>
                                    </p:animEffect>
                                  </p:childTnLst>
                                </p:cTn>
                              </p:par>
                              <p:par>
                                <p:cTn id="47" presetID="10" presetClass="entr" presetSubtype="0" fill="hold" nodeType="withEffect">
                                  <p:stCondLst>
                                    <p:cond delay="0"/>
                                  </p:stCondLst>
                                  <p:childTnLst>
                                    <p:set>
                                      <p:cBhvr>
                                        <p:cTn id="48" dur="1" fill="hold">
                                          <p:stCondLst>
                                            <p:cond delay="0"/>
                                          </p:stCondLst>
                                        </p:cTn>
                                        <p:tgtEl>
                                          <p:spTgt spid="82"/>
                                        </p:tgtEl>
                                        <p:attrNameLst>
                                          <p:attrName>style.visibility</p:attrName>
                                        </p:attrNameLst>
                                      </p:cBhvr>
                                      <p:to>
                                        <p:strVal val="visible"/>
                                      </p:to>
                                    </p:set>
                                    <p:animEffect transition="in" filter="fade">
                                      <p:cBhvr>
                                        <p:cTn id="49" dur="500"/>
                                        <p:tgtEl>
                                          <p:spTgt spid="8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fade">
                                      <p:cBhvr>
                                        <p:cTn id="54" dur="500"/>
                                        <p:tgtEl>
                                          <p:spTgt spid="49"/>
                                        </p:tgtEl>
                                      </p:cBhvr>
                                    </p:animEffect>
                                  </p:childTnLst>
                                </p:cTn>
                              </p:par>
                              <p:par>
                                <p:cTn id="55" presetID="10" presetClass="entr" presetSubtype="0" fill="hold" nodeType="with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500"/>
                                        <p:tgtEl>
                                          <p:spTgt spid="6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fade">
                                      <p:cBhvr>
                                        <p:cTn id="62" dur="500"/>
                                        <p:tgtEl>
                                          <p:spTgt spid="5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fade">
                                      <p:cBhvr>
                                        <p:cTn id="65" dur="500"/>
                                        <p:tgtEl>
                                          <p:spTgt spid="5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9"/>
                                        </p:tgtEl>
                                        <p:attrNameLst>
                                          <p:attrName>style.visibility</p:attrName>
                                        </p:attrNameLst>
                                      </p:cBhvr>
                                      <p:to>
                                        <p:strVal val="visible"/>
                                      </p:to>
                                    </p:set>
                                    <p:animEffect transition="in" filter="fade">
                                      <p:cBhvr>
                                        <p:cTn id="68" dur="500"/>
                                        <p:tgtEl>
                                          <p:spTgt spid="69"/>
                                        </p:tgtEl>
                                      </p:cBhvr>
                                    </p:animEffect>
                                  </p:childTnLst>
                                </p:cTn>
                              </p:par>
                              <p:par>
                                <p:cTn id="69" presetID="10" presetClass="entr" presetSubtype="0" fill="hold" nodeType="withEffect">
                                  <p:stCondLst>
                                    <p:cond delay="0"/>
                                  </p:stCondLst>
                                  <p:childTnLst>
                                    <p:set>
                                      <p:cBhvr>
                                        <p:cTn id="70" dur="1" fill="hold">
                                          <p:stCondLst>
                                            <p:cond delay="0"/>
                                          </p:stCondLst>
                                        </p:cTn>
                                        <p:tgtEl>
                                          <p:spTgt spid="67"/>
                                        </p:tgtEl>
                                        <p:attrNameLst>
                                          <p:attrName>style.visibility</p:attrName>
                                        </p:attrNameLst>
                                      </p:cBhvr>
                                      <p:to>
                                        <p:strVal val="visible"/>
                                      </p:to>
                                    </p:set>
                                    <p:animEffect transition="in" filter="fade">
                                      <p:cBhvr>
                                        <p:cTn id="71" dur="500"/>
                                        <p:tgtEl>
                                          <p:spTgt spid="67"/>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fade">
                                      <p:cBhvr>
                                        <p:cTn id="76" dur="500"/>
                                        <p:tgtEl>
                                          <p:spTgt spid="7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fade">
                                      <p:cBhvr>
                                        <p:cTn id="79" dur="500"/>
                                        <p:tgtEl>
                                          <p:spTgt spid="74"/>
                                        </p:tgtEl>
                                      </p:cBhvr>
                                    </p:animEffect>
                                  </p:childTnLst>
                                </p:cTn>
                              </p:par>
                              <p:par>
                                <p:cTn id="80" presetID="10" presetClass="entr" presetSubtype="0" fill="hold" nodeType="withEffect">
                                  <p:stCondLst>
                                    <p:cond delay="0"/>
                                  </p:stCondLst>
                                  <p:childTnLst>
                                    <p:set>
                                      <p:cBhvr>
                                        <p:cTn id="81" dur="1" fill="hold">
                                          <p:stCondLst>
                                            <p:cond delay="0"/>
                                          </p:stCondLst>
                                        </p:cTn>
                                        <p:tgtEl>
                                          <p:spTgt spid="68"/>
                                        </p:tgtEl>
                                        <p:attrNameLst>
                                          <p:attrName>style.visibility</p:attrName>
                                        </p:attrNameLst>
                                      </p:cBhvr>
                                      <p:to>
                                        <p:strVal val="visible"/>
                                      </p:to>
                                    </p:set>
                                    <p:animEffect transition="in" filter="fade">
                                      <p:cBhvr>
                                        <p:cTn id="82" dur="500"/>
                                        <p:tgtEl>
                                          <p:spTgt spid="6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91"/>
                                        </p:tgtEl>
                                        <p:attrNameLst>
                                          <p:attrName>style.visibility</p:attrName>
                                        </p:attrNameLst>
                                      </p:cBhvr>
                                      <p:to>
                                        <p:strVal val="visible"/>
                                      </p:to>
                                    </p:set>
                                    <p:animEffect transition="in" filter="fade">
                                      <p:cBhvr>
                                        <p:cTn id="87" dur="500"/>
                                        <p:tgtEl>
                                          <p:spTgt spid="91"/>
                                        </p:tgtEl>
                                      </p:cBhvr>
                                    </p:animEffect>
                                  </p:childTnLst>
                                </p:cTn>
                              </p:par>
                              <p:par>
                                <p:cTn id="88" presetID="10" presetClass="entr" presetSubtype="0" fill="hold" nodeType="withEffect">
                                  <p:stCondLst>
                                    <p:cond delay="0"/>
                                  </p:stCondLst>
                                  <p:childTnLst>
                                    <p:set>
                                      <p:cBhvr>
                                        <p:cTn id="89" dur="1" fill="hold">
                                          <p:stCondLst>
                                            <p:cond delay="0"/>
                                          </p:stCondLst>
                                        </p:cTn>
                                        <p:tgtEl>
                                          <p:spTgt spid="94"/>
                                        </p:tgtEl>
                                        <p:attrNameLst>
                                          <p:attrName>style.visibility</p:attrName>
                                        </p:attrNameLst>
                                      </p:cBhvr>
                                      <p:to>
                                        <p:strVal val="visible"/>
                                      </p:to>
                                    </p:set>
                                    <p:animEffect transition="in" filter="fade">
                                      <p:cBhvr>
                                        <p:cTn id="90" dur="500"/>
                                        <p:tgtEl>
                                          <p:spTgt spid="94"/>
                                        </p:tgtEl>
                                      </p:cBhvr>
                                    </p:animEffect>
                                  </p:childTnLst>
                                </p:cTn>
                              </p:par>
                              <p:par>
                                <p:cTn id="91" presetID="10" presetClass="entr" presetSubtype="0" fill="hold" nodeType="withEffect">
                                  <p:stCondLst>
                                    <p:cond delay="0"/>
                                  </p:stCondLst>
                                  <p:childTnLst>
                                    <p:set>
                                      <p:cBhvr>
                                        <p:cTn id="92" dur="1" fill="hold">
                                          <p:stCondLst>
                                            <p:cond delay="0"/>
                                          </p:stCondLst>
                                        </p:cTn>
                                        <p:tgtEl>
                                          <p:spTgt spid="97"/>
                                        </p:tgtEl>
                                        <p:attrNameLst>
                                          <p:attrName>style.visibility</p:attrName>
                                        </p:attrNameLst>
                                      </p:cBhvr>
                                      <p:to>
                                        <p:strVal val="visible"/>
                                      </p:to>
                                    </p:set>
                                    <p:animEffect transition="in" filter="fade">
                                      <p:cBhvr>
                                        <p:cTn id="93" dur="500"/>
                                        <p:tgtEl>
                                          <p:spTgt spid="97"/>
                                        </p:tgtEl>
                                      </p:cBhvr>
                                    </p:animEffect>
                                  </p:childTnLst>
                                </p:cTn>
                              </p:par>
                              <p:par>
                                <p:cTn id="94" presetID="10" presetClass="entr" presetSubtype="0" fill="hold" nodeType="withEffect">
                                  <p:stCondLst>
                                    <p:cond delay="0"/>
                                  </p:stCondLst>
                                  <p:childTnLst>
                                    <p:set>
                                      <p:cBhvr>
                                        <p:cTn id="95" dur="1" fill="hold">
                                          <p:stCondLst>
                                            <p:cond delay="0"/>
                                          </p:stCondLst>
                                        </p:cTn>
                                        <p:tgtEl>
                                          <p:spTgt spid="100"/>
                                        </p:tgtEl>
                                        <p:attrNameLst>
                                          <p:attrName>style.visibility</p:attrName>
                                        </p:attrNameLst>
                                      </p:cBhvr>
                                      <p:to>
                                        <p:strVal val="visible"/>
                                      </p:to>
                                    </p:set>
                                    <p:animEffect transition="in" filter="fade">
                                      <p:cBhvr>
                                        <p:cTn id="96" dur="500"/>
                                        <p:tgtEl>
                                          <p:spTgt spid="100"/>
                                        </p:tgtEl>
                                      </p:cBhvr>
                                    </p:animEffect>
                                  </p:childTnLst>
                                </p:cTn>
                              </p:par>
                            </p:childTnLst>
                          </p:cTn>
                        </p:par>
                      </p:childTnLst>
                    </p:cTn>
                  </p:par>
                  <p:par>
                    <p:cTn id="97" fill="hold">
                      <p:stCondLst>
                        <p:cond delay="indefinite"/>
                      </p:stCondLst>
                      <p:childTnLst>
                        <p:par>
                          <p:cTn id="98" fill="hold">
                            <p:stCondLst>
                              <p:cond delay="0"/>
                            </p:stCondLst>
                            <p:childTnLst>
                              <p:par>
                                <p:cTn id="99" presetID="37" presetClass="path" presetSubtype="0" accel="50000" decel="50000" fill="hold" grpId="1" nodeType="clickEffect">
                                  <p:stCondLst>
                                    <p:cond delay="0"/>
                                  </p:stCondLst>
                                  <p:childTnLst>
                                    <p:animMotion origin="layout" path="M -4.375E-6 3.7037E-7 L 0.12461 -0.07153 C 0.15066 -0.0875 0.18959 -0.09607 0.23047 -0.09607 C 0.27696 -0.09607 0.31433 -0.0875 0.34024 -0.07153 L 0.46511 3.7037E-7 " pathEditMode="relative" rAng="0" ptsTypes="AAAAA">
                                      <p:cBhvr>
                                        <p:cTn id="100" dur="2000" fill="hold"/>
                                        <p:tgtEl>
                                          <p:spTgt spid="103"/>
                                        </p:tgtEl>
                                        <p:attrNameLst>
                                          <p:attrName>ppt_x</p:attrName>
                                          <p:attrName>ppt_y</p:attrName>
                                        </p:attrNameLst>
                                      </p:cBhvr>
                                      <p:rCtr x="23255" y="-4815"/>
                                    </p:animMotion>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1" nodeType="clickEffect">
                                  <p:stCondLst>
                                    <p:cond delay="0"/>
                                  </p:stCondLst>
                                  <p:childTnLst>
                                    <p:animEffect transition="out" filter="fade">
                                      <p:cBhvr>
                                        <p:cTn id="104" dur="500"/>
                                        <p:tgtEl>
                                          <p:spTgt spid="48"/>
                                        </p:tgtEl>
                                      </p:cBhvr>
                                    </p:animEffect>
                                    <p:set>
                                      <p:cBhvr>
                                        <p:cTn id="105" dur="1" fill="hold">
                                          <p:stCondLst>
                                            <p:cond delay="499"/>
                                          </p:stCondLst>
                                        </p:cTn>
                                        <p:tgtEl>
                                          <p:spTgt spid="48"/>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55"/>
                                        </p:tgtEl>
                                      </p:cBhvr>
                                    </p:animEffect>
                                    <p:set>
                                      <p:cBhvr>
                                        <p:cTn id="108" dur="1" fill="hold">
                                          <p:stCondLst>
                                            <p:cond delay="499"/>
                                          </p:stCondLst>
                                        </p:cTn>
                                        <p:tgtEl>
                                          <p:spTgt spid="55"/>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50"/>
                                        </p:tgtEl>
                                      </p:cBhvr>
                                    </p:animEffect>
                                    <p:set>
                                      <p:cBhvr>
                                        <p:cTn id="111" dur="1" fill="hold">
                                          <p:stCondLst>
                                            <p:cond delay="499"/>
                                          </p:stCondLst>
                                        </p:cTn>
                                        <p:tgtEl>
                                          <p:spTgt spid="50"/>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51"/>
                                        </p:tgtEl>
                                      </p:cBhvr>
                                    </p:animEffect>
                                    <p:set>
                                      <p:cBhvr>
                                        <p:cTn id="114" dur="1" fill="hold">
                                          <p:stCondLst>
                                            <p:cond delay="499"/>
                                          </p:stCondLst>
                                        </p:cTn>
                                        <p:tgtEl>
                                          <p:spTgt spid="51"/>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64"/>
                                        </p:tgtEl>
                                      </p:cBhvr>
                                    </p:animEffect>
                                    <p:set>
                                      <p:cBhvr>
                                        <p:cTn id="117" dur="1" fill="hold">
                                          <p:stCondLst>
                                            <p:cond delay="499"/>
                                          </p:stCondLst>
                                        </p:cTn>
                                        <p:tgtEl>
                                          <p:spTgt spid="64"/>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72"/>
                                        </p:tgtEl>
                                      </p:cBhvr>
                                    </p:animEffect>
                                    <p:set>
                                      <p:cBhvr>
                                        <p:cTn id="120" dur="1" fill="hold">
                                          <p:stCondLst>
                                            <p:cond delay="499"/>
                                          </p:stCondLst>
                                        </p:cTn>
                                        <p:tgtEl>
                                          <p:spTgt spid="72"/>
                                        </p:tgtEl>
                                        <p:attrNameLst>
                                          <p:attrName>style.visibility</p:attrName>
                                        </p:attrNameLst>
                                      </p:cBhvr>
                                      <p:to>
                                        <p:strVal val="hidden"/>
                                      </p:to>
                                    </p:set>
                                  </p:childTnLst>
                                </p:cTn>
                              </p:par>
                              <p:par>
                                <p:cTn id="121" presetID="10" presetClass="exit" presetSubtype="0" fill="hold" grpId="1" nodeType="withEffect">
                                  <p:stCondLst>
                                    <p:cond delay="0"/>
                                  </p:stCondLst>
                                  <p:childTnLst>
                                    <p:animEffect transition="out" filter="fade">
                                      <p:cBhvr>
                                        <p:cTn id="122" dur="500"/>
                                        <p:tgtEl>
                                          <p:spTgt spid="70"/>
                                        </p:tgtEl>
                                      </p:cBhvr>
                                    </p:animEffect>
                                    <p:set>
                                      <p:cBhvr>
                                        <p:cTn id="123" dur="1" fill="hold">
                                          <p:stCondLst>
                                            <p:cond delay="499"/>
                                          </p:stCondLst>
                                        </p:cTn>
                                        <p:tgtEl>
                                          <p:spTgt spid="70"/>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65"/>
                                        </p:tgtEl>
                                      </p:cBhvr>
                                    </p:animEffect>
                                    <p:set>
                                      <p:cBhvr>
                                        <p:cTn id="126" dur="1" fill="hold">
                                          <p:stCondLst>
                                            <p:cond delay="499"/>
                                          </p:stCondLst>
                                        </p:cTn>
                                        <p:tgtEl>
                                          <p:spTgt spid="65"/>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79"/>
                                        </p:tgtEl>
                                      </p:cBhvr>
                                    </p:animEffect>
                                    <p:set>
                                      <p:cBhvr>
                                        <p:cTn id="129" dur="1" fill="hold">
                                          <p:stCondLst>
                                            <p:cond delay="499"/>
                                          </p:stCondLst>
                                        </p:cTn>
                                        <p:tgtEl>
                                          <p:spTgt spid="79"/>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80"/>
                                        </p:tgtEl>
                                      </p:cBhvr>
                                    </p:animEffect>
                                    <p:set>
                                      <p:cBhvr>
                                        <p:cTn id="132" dur="1" fill="hold">
                                          <p:stCondLst>
                                            <p:cond delay="499"/>
                                          </p:stCondLst>
                                        </p:cTn>
                                        <p:tgtEl>
                                          <p:spTgt spid="80"/>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81"/>
                                        </p:tgtEl>
                                      </p:cBhvr>
                                    </p:animEffect>
                                    <p:set>
                                      <p:cBhvr>
                                        <p:cTn id="135" dur="1" fill="hold">
                                          <p:stCondLst>
                                            <p:cond delay="499"/>
                                          </p:stCondLst>
                                        </p:cTn>
                                        <p:tgtEl>
                                          <p:spTgt spid="81"/>
                                        </p:tgtEl>
                                        <p:attrNameLst>
                                          <p:attrName>style.visibility</p:attrName>
                                        </p:attrNameLst>
                                      </p:cBhvr>
                                      <p:to>
                                        <p:strVal val="hidden"/>
                                      </p:to>
                                    </p:set>
                                  </p:childTnLst>
                                </p:cTn>
                              </p:par>
                              <p:par>
                                <p:cTn id="136" presetID="10" presetClass="exit" presetSubtype="0" fill="hold" nodeType="withEffect">
                                  <p:stCondLst>
                                    <p:cond delay="0"/>
                                  </p:stCondLst>
                                  <p:childTnLst>
                                    <p:animEffect transition="out" filter="fade">
                                      <p:cBhvr>
                                        <p:cTn id="137" dur="500"/>
                                        <p:tgtEl>
                                          <p:spTgt spid="82"/>
                                        </p:tgtEl>
                                      </p:cBhvr>
                                    </p:animEffect>
                                    <p:set>
                                      <p:cBhvr>
                                        <p:cTn id="138" dur="1" fill="hold">
                                          <p:stCondLst>
                                            <p:cond delay="499"/>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9" grpId="0" animBg="1"/>
      <p:bldP spid="50" grpId="0" animBg="1"/>
      <p:bldP spid="50" grpId="1" animBg="1"/>
      <p:bldP spid="51" grpId="0" animBg="1"/>
      <p:bldP spid="51" grpId="1" animBg="1"/>
      <p:bldP spid="52" grpId="0" animBg="1"/>
      <p:bldP spid="53" grpId="0" animBg="1"/>
      <p:bldP spid="69" grpId="0" animBg="1"/>
      <p:bldP spid="70" grpId="0" animBg="1"/>
      <p:bldP spid="70" grpId="1" animBg="1"/>
      <p:bldP spid="72" grpId="0" animBg="1"/>
      <p:bldP spid="72" grpId="1" animBg="1"/>
      <p:bldP spid="73" grpId="0" animBg="1"/>
      <p:bldP spid="74" grpId="0" animBg="1"/>
      <p:bldP spid="103" grpId="0" animBg="1"/>
      <p:bldP spid="10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83C55-5A49-4810-BCA1-A5C811E82FAF}"/>
              </a:ext>
            </a:extLst>
          </p:cNvPr>
          <p:cNvSpPr>
            <a:spLocks noGrp="1"/>
          </p:cNvSpPr>
          <p:nvPr>
            <p:ph type="title"/>
          </p:nvPr>
        </p:nvSpPr>
        <p:spPr>
          <a:xfrm>
            <a:off x="838200" y="219457"/>
            <a:ext cx="10665942" cy="706436"/>
          </a:xfrm>
        </p:spPr>
        <p:txBody>
          <a:bodyPr>
            <a:normAutofit fontScale="90000"/>
          </a:bodyPr>
          <a:lstStyle/>
          <a:p>
            <a:r>
              <a:rPr lang="en-US" dirty="0"/>
              <a:t>Our solution: introduce Block Coordinate </a:t>
            </a:r>
            <a:br>
              <a:rPr lang="en-US" dirty="0"/>
            </a:br>
            <a:r>
              <a:rPr lang="en-US" dirty="0"/>
              <a:t>Descent (BCD) execution model to graph analytics</a:t>
            </a:r>
          </a:p>
        </p:txBody>
      </p:sp>
      <p:sp>
        <p:nvSpPr>
          <p:cNvPr id="6" name="灯片编号占位符 5">
            <a:extLst>
              <a:ext uri="{FF2B5EF4-FFF2-40B4-BE49-F238E27FC236}">
                <a16:creationId xmlns:a16="http://schemas.microsoft.com/office/drawing/2014/main" id="{F46B98C8-6F39-4C89-90E4-8BF96605F538}"/>
              </a:ext>
            </a:extLst>
          </p:cNvPr>
          <p:cNvSpPr>
            <a:spLocks noGrp="1"/>
          </p:cNvSpPr>
          <p:nvPr>
            <p:ph type="sldNum" sz="quarter" idx="12"/>
          </p:nvPr>
        </p:nvSpPr>
        <p:spPr/>
        <p:txBody>
          <a:bodyPr/>
          <a:lstStyle/>
          <a:p>
            <a:fld id="{FFCE77C0-C5FA-4ACA-9362-CF6780A99EC0}" type="slidenum">
              <a:rPr lang="en-US" smtClean="0"/>
              <a:t>9</a:t>
            </a:fld>
            <a:endParaRPr lang="en-US"/>
          </a:p>
        </p:txBody>
      </p:sp>
      <p:sp>
        <p:nvSpPr>
          <p:cNvPr id="112" name="文本框 111">
            <a:extLst>
              <a:ext uri="{FF2B5EF4-FFF2-40B4-BE49-F238E27FC236}">
                <a16:creationId xmlns:a16="http://schemas.microsoft.com/office/drawing/2014/main" id="{849FEFB4-31C5-4ED8-96E3-19445FE2C2E3}"/>
              </a:ext>
            </a:extLst>
          </p:cNvPr>
          <p:cNvSpPr txBox="1"/>
          <p:nvPr/>
        </p:nvSpPr>
        <p:spPr>
          <a:xfrm>
            <a:off x="206959" y="1357141"/>
            <a:ext cx="2980038" cy="595225"/>
          </a:xfrm>
          <a:prstGeom prst="rect">
            <a:avLst/>
          </a:prstGeom>
          <a:noFill/>
        </p:spPr>
        <p:txBody>
          <a:bodyPr wrap="none" rtlCol="0">
            <a:noAutofit/>
          </a:bodyPr>
          <a:lstStyle/>
          <a:p>
            <a:pPr algn="ctr"/>
            <a:r>
              <a:rPr lang="en-US" sz="3200" b="1" dirty="0"/>
              <a:t>Problem Domain</a:t>
            </a:r>
          </a:p>
        </p:txBody>
      </p:sp>
      <p:sp>
        <p:nvSpPr>
          <p:cNvPr id="113" name="文本框 112">
            <a:extLst>
              <a:ext uri="{FF2B5EF4-FFF2-40B4-BE49-F238E27FC236}">
                <a16:creationId xmlns:a16="http://schemas.microsoft.com/office/drawing/2014/main" id="{5054B245-9186-4B91-BCA7-D0ACC3A017D4}"/>
              </a:ext>
            </a:extLst>
          </p:cNvPr>
          <p:cNvSpPr txBox="1"/>
          <p:nvPr/>
        </p:nvSpPr>
        <p:spPr>
          <a:xfrm>
            <a:off x="282130" y="2575748"/>
            <a:ext cx="2980038" cy="595225"/>
          </a:xfrm>
          <a:prstGeom prst="rect">
            <a:avLst/>
          </a:prstGeom>
          <a:noFill/>
        </p:spPr>
        <p:txBody>
          <a:bodyPr wrap="none" rtlCol="0">
            <a:noAutofit/>
          </a:bodyPr>
          <a:lstStyle/>
          <a:p>
            <a:pPr algn="ctr"/>
            <a:r>
              <a:rPr lang="en-US" sz="3200" b="1" dirty="0"/>
              <a:t>Algorithm</a:t>
            </a:r>
          </a:p>
        </p:txBody>
      </p:sp>
      <p:sp>
        <p:nvSpPr>
          <p:cNvPr id="114" name="文本框 113">
            <a:extLst>
              <a:ext uri="{FF2B5EF4-FFF2-40B4-BE49-F238E27FC236}">
                <a16:creationId xmlns:a16="http://schemas.microsoft.com/office/drawing/2014/main" id="{515CB7D7-5CD7-424E-8D46-EBE7549AB994}"/>
              </a:ext>
            </a:extLst>
          </p:cNvPr>
          <p:cNvSpPr txBox="1"/>
          <p:nvPr/>
        </p:nvSpPr>
        <p:spPr>
          <a:xfrm>
            <a:off x="206959" y="3798000"/>
            <a:ext cx="2980038" cy="595225"/>
          </a:xfrm>
          <a:prstGeom prst="rect">
            <a:avLst/>
          </a:prstGeom>
          <a:noFill/>
        </p:spPr>
        <p:txBody>
          <a:bodyPr wrap="none" rtlCol="0">
            <a:noAutofit/>
          </a:bodyPr>
          <a:lstStyle/>
          <a:p>
            <a:pPr algn="ctr"/>
            <a:r>
              <a:rPr lang="en-US" sz="3200" b="1" dirty="0"/>
              <a:t>Execution Model</a:t>
            </a:r>
          </a:p>
        </p:txBody>
      </p:sp>
      <p:sp>
        <p:nvSpPr>
          <p:cNvPr id="115" name="文本框 114">
            <a:extLst>
              <a:ext uri="{FF2B5EF4-FFF2-40B4-BE49-F238E27FC236}">
                <a16:creationId xmlns:a16="http://schemas.microsoft.com/office/drawing/2014/main" id="{A9B614FA-EAFB-4320-8554-F1C4163539F9}"/>
              </a:ext>
            </a:extLst>
          </p:cNvPr>
          <p:cNvSpPr txBox="1"/>
          <p:nvPr/>
        </p:nvSpPr>
        <p:spPr>
          <a:xfrm>
            <a:off x="206959" y="5016607"/>
            <a:ext cx="2980038" cy="595225"/>
          </a:xfrm>
          <a:prstGeom prst="rect">
            <a:avLst/>
          </a:prstGeom>
          <a:noFill/>
        </p:spPr>
        <p:txBody>
          <a:bodyPr wrap="none" rtlCol="0">
            <a:noAutofit/>
          </a:bodyPr>
          <a:lstStyle/>
          <a:p>
            <a:pPr algn="ctr"/>
            <a:r>
              <a:rPr lang="en-US" sz="3200" b="1" dirty="0"/>
              <a:t>Hardware</a:t>
            </a:r>
          </a:p>
        </p:txBody>
      </p:sp>
      <p:sp>
        <p:nvSpPr>
          <p:cNvPr id="116" name="矩形: 圆角 115">
            <a:extLst>
              <a:ext uri="{FF2B5EF4-FFF2-40B4-BE49-F238E27FC236}">
                <a16:creationId xmlns:a16="http://schemas.microsoft.com/office/drawing/2014/main" id="{8167E27F-D865-4A5A-8E7A-161B4966876E}"/>
              </a:ext>
            </a:extLst>
          </p:cNvPr>
          <p:cNvSpPr/>
          <p:nvPr/>
        </p:nvSpPr>
        <p:spPr>
          <a:xfrm>
            <a:off x="4211578" y="1301535"/>
            <a:ext cx="2326473" cy="70643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Graph Analytics</a:t>
            </a:r>
          </a:p>
        </p:txBody>
      </p:sp>
      <p:sp>
        <p:nvSpPr>
          <p:cNvPr id="117" name="矩形: 圆角 116">
            <a:extLst>
              <a:ext uri="{FF2B5EF4-FFF2-40B4-BE49-F238E27FC236}">
                <a16:creationId xmlns:a16="http://schemas.microsoft.com/office/drawing/2014/main" id="{31AD4989-3C0C-4537-AD36-8ED2645E27EC}"/>
              </a:ext>
            </a:extLst>
          </p:cNvPr>
          <p:cNvSpPr/>
          <p:nvPr/>
        </p:nvSpPr>
        <p:spPr>
          <a:xfrm>
            <a:off x="4508059" y="2365632"/>
            <a:ext cx="1733505" cy="496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PageRank</a:t>
            </a:r>
          </a:p>
        </p:txBody>
      </p:sp>
      <p:sp>
        <p:nvSpPr>
          <p:cNvPr id="118" name="矩形: 圆角 117">
            <a:extLst>
              <a:ext uri="{FF2B5EF4-FFF2-40B4-BE49-F238E27FC236}">
                <a16:creationId xmlns:a16="http://schemas.microsoft.com/office/drawing/2014/main" id="{86C39910-9853-4F01-A48A-C0C8200420DC}"/>
              </a:ext>
            </a:extLst>
          </p:cNvPr>
          <p:cNvSpPr/>
          <p:nvPr/>
        </p:nvSpPr>
        <p:spPr>
          <a:xfrm>
            <a:off x="3848641" y="2948476"/>
            <a:ext cx="1259832" cy="496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SSSP</a:t>
            </a:r>
          </a:p>
        </p:txBody>
      </p:sp>
      <p:cxnSp>
        <p:nvCxnSpPr>
          <p:cNvPr id="119" name="直接连接符 118">
            <a:extLst>
              <a:ext uri="{FF2B5EF4-FFF2-40B4-BE49-F238E27FC236}">
                <a16:creationId xmlns:a16="http://schemas.microsoft.com/office/drawing/2014/main" id="{D5F93C37-1C9F-4FF2-8938-8E069D8D1BD4}"/>
              </a:ext>
            </a:extLst>
          </p:cNvPr>
          <p:cNvCxnSpPr>
            <a:cxnSpLocks/>
          </p:cNvCxnSpPr>
          <p:nvPr/>
        </p:nvCxnSpPr>
        <p:spPr>
          <a:xfrm>
            <a:off x="3342127" y="2251742"/>
            <a:ext cx="4065373" cy="0"/>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120" name="直接连接符 119">
            <a:extLst>
              <a:ext uri="{FF2B5EF4-FFF2-40B4-BE49-F238E27FC236}">
                <a16:creationId xmlns:a16="http://schemas.microsoft.com/office/drawing/2014/main" id="{D86652A8-B6F1-4D47-82B3-8C7F228667E3}"/>
              </a:ext>
            </a:extLst>
          </p:cNvPr>
          <p:cNvCxnSpPr>
            <a:cxnSpLocks/>
          </p:cNvCxnSpPr>
          <p:nvPr/>
        </p:nvCxnSpPr>
        <p:spPr>
          <a:xfrm>
            <a:off x="3342126" y="3531320"/>
            <a:ext cx="4065373" cy="0"/>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121" name="直接连接符 120">
            <a:extLst>
              <a:ext uri="{FF2B5EF4-FFF2-40B4-BE49-F238E27FC236}">
                <a16:creationId xmlns:a16="http://schemas.microsoft.com/office/drawing/2014/main" id="{695A3F21-9C6A-4CE3-86D7-CD830509C38C}"/>
              </a:ext>
            </a:extLst>
          </p:cNvPr>
          <p:cNvCxnSpPr>
            <a:cxnSpLocks/>
          </p:cNvCxnSpPr>
          <p:nvPr/>
        </p:nvCxnSpPr>
        <p:spPr>
          <a:xfrm>
            <a:off x="3342126" y="4823354"/>
            <a:ext cx="4065373" cy="0"/>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122" name="矩形: 圆角 121">
            <a:extLst>
              <a:ext uri="{FF2B5EF4-FFF2-40B4-BE49-F238E27FC236}">
                <a16:creationId xmlns:a16="http://schemas.microsoft.com/office/drawing/2014/main" id="{84AB844B-FC1A-455D-BDE1-E03B5DF24BDA}"/>
              </a:ext>
            </a:extLst>
          </p:cNvPr>
          <p:cNvSpPr/>
          <p:nvPr/>
        </p:nvSpPr>
        <p:spPr>
          <a:xfrm>
            <a:off x="5694946" y="2948476"/>
            <a:ext cx="1259832" cy="496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CF</a:t>
            </a:r>
          </a:p>
        </p:txBody>
      </p:sp>
      <p:sp>
        <p:nvSpPr>
          <p:cNvPr id="123" name="矩形: 圆角 122">
            <a:extLst>
              <a:ext uri="{FF2B5EF4-FFF2-40B4-BE49-F238E27FC236}">
                <a16:creationId xmlns:a16="http://schemas.microsoft.com/office/drawing/2014/main" id="{B58A01F6-7A3A-4563-BB98-B0BC30F59A72}"/>
              </a:ext>
            </a:extLst>
          </p:cNvPr>
          <p:cNvSpPr/>
          <p:nvPr/>
        </p:nvSpPr>
        <p:spPr>
          <a:xfrm>
            <a:off x="3848641" y="3640666"/>
            <a:ext cx="1259832" cy="47761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BSP</a:t>
            </a:r>
          </a:p>
        </p:txBody>
      </p:sp>
      <p:grpSp>
        <p:nvGrpSpPr>
          <p:cNvPr id="125" name="组合 124">
            <a:extLst>
              <a:ext uri="{FF2B5EF4-FFF2-40B4-BE49-F238E27FC236}">
                <a16:creationId xmlns:a16="http://schemas.microsoft.com/office/drawing/2014/main" id="{5E15AD94-0D75-4799-8DC3-C932190CA762}"/>
              </a:ext>
            </a:extLst>
          </p:cNvPr>
          <p:cNvGrpSpPr/>
          <p:nvPr/>
        </p:nvGrpSpPr>
        <p:grpSpPr>
          <a:xfrm>
            <a:off x="3163171" y="5038736"/>
            <a:ext cx="765509" cy="1213108"/>
            <a:chOff x="220334" y="5031117"/>
            <a:chExt cx="765509" cy="1213108"/>
          </a:xfrm>
        </p:grpSpPr>
        <p:pic>
          <p:nvPicPr>
            <p:cNvPr id="126" name="Picture 2" descr="Intel Xeon W-3223 Octa-core (8 Core) 3.50 GHz Processor - OEM Pack">
              <a:extLst>
                <a:ext uri="{FF2B5EF4-FFF2-40B4-BE49-F238E27FC236}">
                  <a16:creationId xmlns:a16="http://schemas.microsoft.com/office/drawing/2014/main" id="{6B61C6CF-5CB7-412E-B733-FE9B13CE20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013" t="6621" r="16297" b="6621"/>
            <a:stretch/>
          </p:blipFill>
          <p:spPr bwMode="auto">
            <a:xfrm>
              <a:off x="220334" y="5031117"/>
              <a:ext cx="765509" cy="746894"/>
            </a:xfrm>
            <a:prstGeom prst="rect">
              <a:avLst/>
            </a:prstGeom>
            <a:noFill/>
            <a:extLst>
              <a:ext uri="{909E8E84-426E-40DD-AFC4-6F175D3DCCD1}">
                <a14:hiddenFill xmlns:a14="http://schemas.microsoft.com/office/drawing/2010/main">
                  <a:solidFill>
                    <a:srgbClr val="FFFFFF"/>
                  </a:solidFill>
                </a14:hiddenFill>
              </a:ext>
            </a:extLst>
          </p:spPr>
        </p:pic>
        <p:sp>
          <p:nvSpPr>
            <p:cNvPr id="127" name="文本框 126">
              <a:extLst>
                <a:ext uri="{FF2B5EF4-FFF2-40B4-BE49-F238E27FC236}">
                  <a16:creationId xmlns:a16="http://schemas.microsoft.com/office/drawing/2014/main" id="{72C0015B-067B-4A9A-BE23-F2BDEF689923}"/>
                </a:ext>
              </a:extLst>
            </p:cNvPr>
            <p:cNvSpPr txBox="1"/>
            <p:nvPr/>
          </p:nvSpPr>
          <p:spPr>
            <a:xfrm>
              <a:off x="274229" y="5765896"/>
              <a:ext cx="657718" cy="478329"/>
            </a:xfrm>
            <a:prstGeom prst="rect">
              <a:avLst/>
            </a:prstGeom>
            <a:noFill/>
          </p:spPr>
          <p:txBody>
            <a:bodyPr wrap="none" rtlCol="0">
              <a:noAutofit/>
            </a:bodyPr>
            <a:lstStyle/>
            <a:p>
              <a:pPr algn="ctr"/>
              <a:r>
                <a:rPr lang="en-US" sz="2400" b="1" dirty="0"/>
                <a:t>CPU</a:t>
              </a:r>
            </a:p>
          </p:txBody>
        </p:sp>
      </p:grpSp>
      <p:grpSp>
        <p:nvGrpSpPr>
          <p:cNvPr id="128" name="组合 127">
            <a:extLst>
              <a:ext uri="{FF2B5EF4-FFF2-40B4-BE49-F238E27FC236}">
                <a16:creationId xmlns:a16="http://schemas.microsoft.com/office/drawing/2014/main" id="{5D2714FF-A5F0-424C-8AA6-57A712D367BA}"/>
              </a:ext>
            </a:extLst>
          </p:cNvPr>
          <p:cNvGrpSpPr/>
          <p:nvPr/>
        </p:nvGrpSpPr>
        <p:grpSpPr>
          <a:xfrm>
            <a:off x="4168683" y="5034527"/>
            <a:ext cx="1329471" cy="1226157"/>
            <a:chOff x="1225846" y="5026908"/>
            <a:chExt cx="1329471" cy="1226157"/>
          </a:xfrm>
        </p:grpSpPr>
        <p:pic>
          <p:nvPicPr>
            <p:cNvPr id="129" name="Picture 4" descr="How to enable RTX Voice on any Nvidia graphics card, and why you ...">
              <a:extLst>
                <a:ext uri="{FF2B5EF4-FFF2-40B4-BE49-F238E27FC236}">
                  <a16:creationId xmlns:a16="http://schemas.microsoft.com/office/drawing/2014/main" id="{09324FE6-7F27-4080-87D4-9F356317FD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846" y="5026908"/>
              <a:ext cx="1329471" cy="747828"/>
            </a:xfrm>
            <a:prstGeom prst="rect">
              <a:avLst/>
            </a:prstGeom>
            <a:noFill/>
            <a:extLst>
              <a:ext uri="{909E8E84-426E-40DD-AFC4-6F175D3DCCD1}">
                <a14:hiddenFill xmlns:a14="http://schemas.microsoft.com/office/drawing/2010/main">
                  <a:solidFill>
                    <a:srgbClr val="FFFFFF"/>
                  </a:solidFill>
                </a14:hiddenFill>
              </a:ext>
            </a:extLst>
          </p:spPr>
        </p:pic>
        <p:sp>
          <p:nvSpPr>
            <p:cNvPr id="130" name="文本框 129">
              <a:extLst>
                <a:ext uri="{FF2B5EF4-FFF2-40B4-BE49-F238E27FC236}">
                  <a16:creationId xmlns:a16="http://schemas.microsoft.com/office/drawing/2014/main" id="{227A6170-77A1-4ACB-9D44-281C85E38F56}"/>
                </a:ext>
              </a:extLst>
            </p:cNvPr>
            <p:cNvSpPr txBox="1"/>
            <p:nvPr/>
          </p:nvSpPr>
          <p:spPr>
            <a:xfrm>
              <a:off x="1561722" y="5774736"/>
              <a:ext cx="657718" cy="478329"/>
            </a:xfrm>
            <a:prstGeom prst="rect">
              <a:avLst/>
            </a:prstGeom>
            <a:noFill/>
          </p:spPr>
          <p:txBody>
            <a:bodyPr wrap="none" rtlCol="0">
              <a:noAutofit/>
            </a:bodyPr>
            <a:lstStyle/>
            <a:p>
              <a:pPr algn="ctr"/>
              <a:r>
                <a:rPr lang="en-US" sz="2400" b="1" dirty="0"/>
                <a:t>GPU</a:t>
              </a:r>
            </a:p>
          </p:txBody>
        </p:sp>
      </p:grpSp>
      <p:grpSp>
        <p:nvGrpSpPr>
          <p:cNvPr id="131" name="组合 130">
            <a:extLst>
              <a:ext uri="{FF2B5EF4-FFF2-40B4-BE49-F238E27FC236}">
                <a16:creationId xmlns:a16="http://schemas.microsoft.com/office/drawing/2014/main" id="{C2640942-1CEE-4701-A7D1-FE4FDD9CA8A0}"/>
              </a:ext>
            </a:extLst>
          </p:cNvPr>
          <p:cNvGrpSpPr/>
          <p:nvPr/>
        </p:nvGrpSpPr>
        <p:grpSpPr>
          <a:xfrm>
            <a:off x="5759822" y="5034527"/>
            <a:ext cx="799216" cy="1217317"/>
            <a:chOff x="2816985" y="5026908"/>
            <a:chExt cx="799216" cy="1217317"/>
          </a:xfrm>
        </p:grpSpPr>
        <p:pic>
          <p:nvPicPr>
            <p:cNvPr id="132" name="Picture 6" descr="英特尔® FPGA — 英特尔® Arria® 10 FPGA">
              <a:extLst>
                <a:ext uri="{FF2B5EF4-FFF2-40B4-BE49-F238E27FC236}">
                  <a16:creationId xmlns:a16="http://schemas.microsoft.com/office/drawing/2014/main" id="{499D99A3-2803-419B-9204-FA5EB83661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6782" y="5026908"/>
              <a:ext cx="747828" cy="747828"/>
            </a:xfrm>
            <a:prstGeom prst="rect">
              <a:avLst/>
            </a:prstGeom>
            <a:noFill/>
            <a:extLst>
              <a:ext uri="{909E8E84-426E-40DD-AFC4-6F175D3DCCD1}">
                <a14:hiddenFill xmlns:a14="http://schemas.microsoft.com/office/drawing/2010/main">
                  <a:solidFill>
                    <a:srgbClr val="FFFFFF"/>
                  </a:solidFill>
                </a14:hiddenFill>
              </a:ext>
            </a:extLst>
          </p:spPr>
        </p:pic>
        <p:sp>
          <p:nvSpPr>
            <p:cNvPr id="133" name="文本框 132">
              <a:extLst>
                <a:ext uri="{FF2B5EF4-FFF2-40B4-BE49-F238E27FC236}">
                  <a16:creationId xmlns:a16="http://schemas.microsoft.com/office/drawing/2014/main" id="{FDE498C8-B804-460C-8DFD-6E2B78743C9E}"/>
                </a:ext>
              </a:extLst>
            </p:cNvPr>
            <p:cNvSpPr txBox="1"/>
            <p:nvPr/>
          </p:nvSpPr>
          <p:spPr>
            <a:xfrm>
              <a:off x="2816985" y="5765896"/>
              <a:ext cx="799216" cy="478329"/>
            </a:xfrm>
            <a:prstGeom prst="rect">
              <a:avLst/>
            </a:prstGeom>
            <a:noFill/>
          </p:spPr>
          <p:txBody>
            <a:bodyPr wrap="none" rtlCol="0">
              <a:noAutofit/>
            </a:bodyPr>
            <a:lstStyle/>
            <a:p>
              <a:pPr algn="ctr"/>
              <a:r>
                <a:rPr lang="en-US" sz="2400" b="1" dirty="0"/>
                <a:t>FPGA</a:t>
              </a:r>
            </a:p>
          </p:txBody>
        </p:sp>
      </p:grpSp>
      <p:grpSp>
        <p:nvGrpSpPr>
          <p:cNvPr id="134" name="组合 133">
            <a:extLst>
              <a:ext uri="{FF2B5EF4-FFF2-40B4-BE49-F238E27FC236}">
                <a16:creationId xmlns:a16="http://schemas.microsoft.com/office/drawing/2014/main" id="{AE2DE304-B2E7-4E6D-ACCE-BF0F3BB876CC}"/>
              </a:ext>
            </a:extLst>
          </p:cNvPr>
          <p:cNvGrpSpPr/>
          <p:nvPr/>
        </p:nvGrpSpPr>
        <p:grpSpPr>
          <a:xfrm>
            <a:off x="6807135" y="5031583"/>
            <a:ext cx="747828" cy="1220261"/>
            <a:chOff x="3864298" y="5023964"/>
            <a:chExt cx="747828" cy="1220261"/>
          </a:xfrm>
        </p:grpSpPr>
        <p:pic>
          <p:nvPicPr>
            <p:cNvPr id="135" name="Picture 8" descr="Eyeriss Project">
              <a:extLst>
                <a:ext uri="{FF2B5EF4-FFF2-40B4-BE49-F238E27FC236}">
                  <a16:creationId xmlns:a16="http://schemas.microsoft.com/office/drawing/2014/main" id="{AEBD76E5-28F7-4AAE-9E60-AEC2D2A273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4298" y="5023964"/>
              <a:ext cx="747828" cy="753716"/>
            </a:xfrm>
            <a:prstGeom prst="rect">
              <a:avLst/>
            </a:prstGeom>
            <a:noFill/>
            <a:extLst>
              <a:ext uri="{909E8E84-426E-40DD-AFC4-6F175D3DCCD1}">
                <a14:hiddenFill xmlns:a14="http://schemas.microsoft.com/office/drawing/2010/main">
                  <a:solidFill>
                    <a:srgbClr val="FFFFFF"/>
                  </a:solidFill>
                </a14:hiddenFill>
              </a:ext>
            </a:extLst>
          </p:spPr>
        </p:pic>
        <p:sp>
          <p:nvSpPr>
            <p:cNvPr id="136" name="文本框 135">
              <a:extLst>
                <a:ext uri="{FF2B5EF4-FFF2-40B4-BE49-F238E27FC236}">
                  <a16:creationId xmlns:a16="http://schemas.microsoft.com/office/drawing/2014/main" id="{4CE31D7B-CA9A-4A44-9073-0D2972D598E3}"/>
                </a:ext>
              </a:extLst>
            </p:cNvPr>
            <p:cNvSpPr txBox="1"/>
            <p:nvPr/>
          </p:nvSpPr>
          <p:spPr>
            <a:xfrm>
              <a:off x="3909353" y="5765896"/>
              <a:ext cx="657718" cy="478329"/>
            </a:xfrm>
            <a:prstGeom prst="rect">
              <a:avLst/>
            </a:prstGeom>
            <a:noFill/>
          </p:spPr>
          <p:txBody>
            <a:bodyPr wrap="none" rtlCol="0">
              <a:noAutofit/>
            </a:bodyPr>
            <a:lstStyle/>
            <a:p>
              <a:pPr algn="ctr"/>
              <a:r>
                <a:rPr lang="en-US" sz="2400" b="1" dirty="0"/>
                <a:t>ASIC</a:t>
              </a:r>
            </a:p>
          </p:txBody>
        </p:sp>
      </p:grpSp>
      <p:sp>
        <p:nvSpPr>
          <p:cNvPr id="137" name="矩形: 圆角 136">
            <a:extLst>
              <a:ext uri="{FF2B5EF4-FFF2-40B4-BE49-F238E27FC236}">
                <a16:creationId xmlns:a16="http://schemas.microsoft.com/office/drawing/2014/main" id="{4A393D65-841E-47EC-9D04-ADA8262C8D25}"/>
              </a:ext>
            </a:extLst>
          </p:cNvPr>
          <p:cNvSpPr/>
          <p:nvPr/>
        </p:nvSpPr>
        <p:spPr>
          <a:xfrm>
            <a:off x="5694946" y="3938530"/>
            <a:ext cx="1259832" cy="477615"/>
          </a:xfrm>
          <a:prstGeom prst="roundRect">
            <a:avLst/>
          </a:prstGeom>
          <a:solidFill>
            <a:srgbClr val="FFC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BCD</a:t>
            </a:r>
          </a:p>
        </p:txBody>
      </p:sp>
      <p:cxnSp>
        <p:nvCxnSpPr>
          <p:cNvPr id="138" name="直接箭头连接符 137">
            <a:extLst>
              <a:ext uri="{FF2B5EF4-FFF2-40B4-BE49-F238E27FC236}">
                <a16:creationId xmlns:a16="http://schemas.microsoft.com/office/drawing/2014/main" id="{A1BBF4B6-7687-41ED-9075-510407DA970C}"/>
              </a:ext>
            </a:extLst>
          </p:cNvPr>
          <p:cNvCxnSpPr>
            <a:cxnSpLocks/>
          </p:cNvCxnSpPr>
          <p:nvPr/>
        </p:nvCxnSpPr>
        <p:spPr>
          <a:xfrm flipV="1">
            <a:off x="7067913" y="1952365"/>
            <a:ext cx="1212487" cy="214324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9" name="矩形 138">
            <a:extLst>
              <a:ext uri="{FF2B5EF4-FFF2-40B4-BE49-F238E27FC236}">
                <a16:creationId xmlns:a16="http://schemas.microsoft.com/office/drawing/2014/main" id="{2F4AA8B2-D447-47C6-82F5-0FEB17809C04}"/>
              </a:ext>
            </a:extLst>
          </p:cNvPr>
          <p:cNvSpPr/>
          <p:nvPr/>
        </p:nvSpPr>
        <p:spPr>
          <a:xfrm>
            <a:off x="8432081" y="1407806"/>
            <a:ext cx="3072061" cy="1200329"/>
          </a:xfrm>
          <a:prstGeom prst="rect">
            <a:avLst/>
          </a:prstGeom>
          <a:ln>
            <a:solidFill>
              <a:schemeClr val="accent1"/>
            </a:solidFill>
          </a:ln>
        </p:spPr>
        <p:txBody>
          <a:bodyPr wrap="square">
            <a:spAutoFit/>
          </a:bodyPr>
          <a:lstStyle/>
          <a:p>
            <a:r>
              <a:rPr lang="en-US" sz="2400" dirty="0"/>
              <a:t>Configuring BCD design parameters reduces </a:t>
            </a:r>
            <a:r>
              <a:rPr lang="en-US" sz="2400" b="1" dirty="0">
                <a:solidFill>
                  <a:srgbClr val="FF0000"/>
                </a:solidFill>
              </a:rPr>
              <a:t>#_</a:t>
            </a:r>
            <a:r>
              <a:rPr lang="en-US" sz="2400" b="1" dirty="0" err="1">
                <a:solidFill>
                  <a:srgbClr val="FF0000"/>
                </a:solidFill>
              </a:rPr>
              <a:t>of_iterations</a:t>
            </a:r>
            <a:endParaRPr lang="en-US" sz="2400" dirty="0">
              <a:solidFill>
                <a:srgbClr val="FF0000"/>
              </a:solidFill>
            </a:endParaRPr>
          </a:p>
        </p:txBody>
      </p:sp>
      <p:sp>
        <p:nvSpPr>
          <p:cNvPr id="140" name="矩形 139">
            <a:extLst>
              <a:ext uri="{FF2B5EF4-FFF2-40B4-BE49-F238E27FC236}">
                <a16:creationId xmlns:a16="http://schemas.microsoft.com/office/drawing/2014/main" id="{78E37571-43C3-47FA-AA9F-C884613FBF74}"/>
              </a:ext>
            </a:extLst>
          </p:cNvPr>
          <p:cNvSpPr/>
          <p:nvPr/>
        </p:nvSpPr>
        <p:spPr>
          <a:xfrm>
            <a:off x="7955161" y="3929178"/>
            <a:ext cx="4025900" cy="1569660"/>
          </a:xfrm>
          <a:prstGeom prst="rect">
            <a:avLst/>
          </a:prstGeom>
          <a:ln>
            <a:solidFill>
              <a:schemeClr val="accent1"/>
            </a:solidFill>
          </a:ln>
        </p:spPr>
        <p:txBody>
          <a:bodyPr wrap="square">
            <a:spAutoFit/>
          </a:bodyPr>
          <a:lstStyle/>
          <a:p>
            <a:r>
              <a:rPr lang="en-US" sz="2400" dirty="0"/>
              <a:t>BCD supports asynchronous processing by minimizing synchronization overhead to reduce </a:t>
            </a:r>
            <a:r>
              <a:rPr lang="en-US" sz="2400" b="1" dirty="0" err="1">
                <a:solidFill>
                  <a:srgbClr val="FF0000"/>
                </a:solidFill>
              </a:rPr>
              <a:t>runtime_per_iteration</a:t>
            </a:r>
            <a:endParaRPr lang="en-US" sz="2400" dirty="0"/>
          </a:p>
        </p:txBody>
      </p:sp>
      <p:cxnSp>
        <p:nvCxnSpPr>
          <p:cNvPr id="141" name="直接箭头连接符 140">
            <a:extLst>
              <a:ext uri="{FF2B5EF4-FFF2-40B4-BE49-F238E27FC236}">
                <a16:creationId xmlns:a16="http://schemas.microsoft.com/office/drawing/2014/main" id="{937C7EB0-018B-4C28-BCEA-B754082CA1E3}"/>
              </a:ext>
            </a:extLst>
          </p:cNvPr>
          <p:cNvCxnSpPr>
            <a:cxnSpLocks/>
          </p:cNvCxnSpPr>
          <p:nvPr/>
        </p:nvCxnSpPr>
        <p:spPr>
          <a:xfrm>
            <a:off x="7083529" y="4273253"/>
            <a:ext cx="758497" cy="39050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2" name="矩形: 圆角 141">
            <a:extLst>
              <a:ext uri="{FF2B5EF4-FFF2-40B4-BE49-F238E27FC236}">
                <a16:creationId xmlns:a16="http://schemas.microsoft.com/office/drawing/2014/main" id="{E4CC6605-A465-4248-88C8-88AC044C4FDB}"/>
              </a:ext>
            </a:extLst>
          </p:cNvPr>
          <p:cNvSpPr/>
          <p:nvPr/>
        </p:nvSpPr>
        <p:spPr>
          <a:xfrm>
            <a:off x="3597078" y="4236394"/>
            <a:ext cx="1814962" cy="47761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Galois-like</a:t>
            </a:r>
          </a:p>
        </p:txBody>
      </p:sp>
    </p:spTree>
    <p:extLst>
      <p:ext uri="{BB962C8B-B14F-4D97-AF65-F5344CB8AC3E}">
        <p14:creationId xmlns:p14="http://schemas.microsoft.com/office/powerpoint/2010/main" val="3854879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500"/>
                                        <p:tgtEl>
                                          <p:spTgt spid="1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9"/>
                                        </p:tgtEl>
                                        <p:attrNameLst>
                                          <p:attrName>style.visibility</p:attrName>
                                        </p:attrNameLst>
                                      </p:cBhvr>
                                      <p:to>
                                        <p:strVal val="visible"/>
                                      </p:to>
                                    </p:set>
                                    <p:animEffect transition="in" filter="fade">
                                      <p:cBhvr>
                                        <p:cTn id="10" dur="500"/>
                                        <p:tgtEl>
                                          <p:spTgt spid="13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1"/>
                                        </p:tgtEl>
                                        <p:attrNameLst>
                                          <p:attrName>style.visibility</p:attrName>
                                        </p:attrNameLst>
                                      </p:cBhvr>
                                      <p:to>
                                        <p:strVal val="visible"/>
                                      </p:to>
                                    </p:set>
                                    <p:animEffect transition="in" filter="fade">
                                      <p:cBhvr>
                                        <p:cTn id="15" dur="500"/>
                                        <p:tgtEl>
                                          <p:spTgt spid="14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0"/>
                                        </p:tgtEl>
                                        <p:attrNameLst>
                                          <p:attrName>style.visibility</p:attrName>
                                        </p:attrNameLst>
                                      </p:cBhvr>
                                      <p:to>
                                        <p:strVal val="visible"/>
                                      </p:to>
                                    </p:set>
                                    <p:animEffect transition="in" filter="fade">
                                      <p:cBhvr>
                                        <p:cTn id="18"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animBg="1"/>
      <p:bldP spid="140" grpId="0" animBg="1"/>
    </p:bldLst>
  </p:timing>
</p:sld>
</file>

<file path=ppt/theme/theme1.xml><?xml version="1.0" encoding="utf-8"?>
<a:theme xmlns:a="http://schemas.openxmlformats.org/drawingml/2006/main" name="Office 主题">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noAutofit/>
      </a:bodyPr>
      <a:lstStyle>
        <a:defPPr algn="ctr">
          <a:defRPr sz="2400" b="1" dirty="0" smtClean="0"/>
        </a:defPPr>
      </a:lstStyle>
    </a:txDef>
  </a:objectDefaults>
  <a:extraClrSchemeLst/>
  <a:extLst>
    <a:ext uri="{05A4C25C-085E-4340-85A3-A5531E510DB2}">
      <thm15:themeFamily xmlns:thm15="http://schemas.microsoft.com/office/thememl/2012/main" name="新建 Microsoft PowerPoint 演示文稿.pptx" id="{A451D6FD-881F-4072-9A0F-DF5E1A9BA4E2}" vid="{D49D30AA-2F63-429A-AFFF-86001F43A4E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13932</TotalTime>
  <Words>5086</Words>
  <Application>Microsoft Office PowerPoint</Application>
  <PresentationFormat>宽屏</PresentationFormat>
  <Paragraphs>666</Paragraphs>
  <Slides>35</Slides>
  <Notes>30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华文隶书</vt:lpstr>
      <vt:lpstr>Arial</vt:lpstr>
      <vt:lpstr>Calibri</vt:lpstr>
      <vt:lpstr>Courier New</vt:lpstr>
      <vt:lpstr>Office 主题</vt:lpstr>
      <vt:lpstr>GraphABCD: Scaling Out Graph Analytics with Asynchronous Block Coordinate Descent</vt:lpstr>
      <vt:lpstr>Executive Summary</vt:lpstr>
      <vt:lpstr>Executive Summary</vt:lpstr>
      <vt:lpstr>Outline</vt:lpstr>
      <vt:lpstr>Accelerating graph analytics is vital</vt:lpstr>
      <vt:lpstr>Improving convergence rate can effectively reduce execution time </vt:lpstr>
      <vt:lpstr>Asynchronous execution can improve runtime per iteration</vt:lpstr>
      <vt:lpstr>Our solution: introduce Block Coordinate  Descent (BCD) execution model to graph analytics</vt:lpstr>
      <vt:lpstr>Our solution: introduce Block Coordinate  Descent (BCD) execution model to graph analytics</vt:lpstr>
      <vt:lpstr>Outline</vt:lpstr>
      <vt:lpstr>Outline</vt:lpstr>
      <vt:lpstr>Block Coordinate Descent (BCD) is an  execution model for optimization algorithm</vt:lpstr>
      <vt:lpstr>Porting BCD execution model to graph analytics</vt:lpstr>
      <vt:lpstr>Porting BCD execution model to graph analytics</vt:lpstr>
      <vt:lpstr>Porting BCD execution model to graph analytics</vt:lpstr>
      <vt:lpstr>Mapping iterative graph algorithm to BCD execution model</vt:lpstr>
      <vt:lpstr>Design parameters of BCD execution model</vt:lpstr>
      <vt:lpstr>Using BCD to achieve high convergence rate</vt:lpstr>
      <vt:lpstr>Async BCD improves runtime per iteration </vt:lpstr>
      <vt:lpstr>Outline</vt:lpstr>
      <vt:lpstr>GraphABCD overview</vt:lpstr>
      <vt:lpstr>PowerPoint 演示文稿</vt:lpstr>
      <vt:lpstr>GraphABCD scales out asynchronous BCD to heterogeneity to optimize runtime per iteration </vt:lpstr>
      <vt:lpstr>Materialize asynchronous BCD into hw</vt:lpstr>
      <vt:lpstr>Materialize asynchronous BCD into hw</vt:lpstr>
      <vt:lpstr>Materialize asynchronous BCD into hw</vt:lpstr>
      <vt:lpstr>Hybrid execution scales the same  computation kernel to heterogeneous resources</vt:lpstr>
      <vt:lpstr>Outline</vt:lpstr>
      <vt:lpstr>Experimental setup</vt:lpstr>
      <vt:lpstr>Convergence rate improvement up to 5x</vt:lpstr>
      <vt:lpstr>Comparison with GraphMat and Graphicionado</vt:lpstr>
      <vt:lpstr>GraphABCD speedup breakdown</vt:lpstr>
      <vt:lpstr>GraphABCD efficiently utilizes memory bandwidth</vt:lpstr>
      <vt:lpstr>Outline</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Yifan</dc:creator>
  <cp:lastModifiedBy>Yang Yifan</cp:lastModifiedBy>
  <cp:revision>960</cp:revision>
  <dcterms:created xsi:type="dcterms:W3CDTF">2020-05-02T14:51:26Z</dcterms:created>
  <dcterms:modified xsi:type="dcterms:W3CDTF">2020-05-19T14:33:04Z</dcterms:modified>
</cp:coreProperties>
</file>