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86" r:id="rId2"/>
    <p:sldId id="297" r:id="rId3"/>
    <p:sldId id="296" r:id="rId4"/>
    <p:sldId id="318" r:id="rId5"/>
    <p:sldId id="320" r:id="rId6"/>
    <p:sldId id="289" r:id="rId7"/>
    <p:sldId id="322" r:id="rId8"/>
    <p:sldId id="298" r:id="rId9"/>
    <p:sldId id="291" r:id="rId10"/>
    <p:sldId id="292" r:id="rId11"/>
    <p:sldId id="299" r:id="rId12"/>
    <p:sldId id="300" r:id="rId13"/>
    <p:sldId id="302" r:id="rId14"/>
    <p:sldId id="303" r:id="rId15"/>
    <p:sldId id="305" r:id="rId16"/>
    <p:sldId id="306" r:id="rId17"/>
    <p:sldId id="307" r:id="rId18"/>
    <p:sldId id="309" r:id="rId19"/>
    <p:sldId id="308" r:id="rId20"/>
    <p:sldId id="310" r:id="rId21"/>
    <p:sldId id="311" r:id="rId22"/>
    <p:sldId id="277" r:id="rId23"/>
    <p:sldId id="314" r:id="rId24"/>
    <p:sldId id="319" r:id="rId25"/>
    <p:sldId id="316" r:id="rId26"/>
    <p:sldId id="317" r:id="rId27"/>
    <p:sldId id="321" r:id="rId28"/>
    <p:sldId id="304" r:id="rId29"/>
    <p:sldId id="323" r:id="rId30"/>
    <p:sldId id="313" r:id="rId31"/>
    <p:sldId id="31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751A"/>
    <a:srgbClr val="D9B02A"/>
    <a:srgbClr val="FFC000"/>
    <a:srgbClr val="FFE699"/>
    <a:srgbClr val="843C0C"/>
    <a:srgbClr val="DBECD0"/>
    <a:srgbClr val="B9D9A3"/>
    <a:srgbClr val="F8CBAD"/>
    <a:srgbClr val="009592"/>
    <a:srgbClr val="315D8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20" autoAdjust="0"/>
    <p:restoredTop sz="66667" autoAdjust="0"/>
  </p:normalViewPr>
  <p:slideViewPr>
    <p:cSldViewPr snapToGrid="0">
      <p:cViewPr varScale="1">
        <p:scale>
          <a:sx n="76" d="100"/>
          <a:sy n="76" d="100"/>
        </p:scale>
        <p:origin x="192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C201E1-78C6-475D-9E7E-D38AEC084168}" type="datetimeFigureOut">
              <a:rPr lang="en-US" smtClean="0"/>
              <a:t>5/29/2021</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982188-7C9F-4C9C-BFDE-C387879ACF31}" type="slidenum">
              <a:rPr lang="en-US" smtClean="0"/>
              <a:t>‹#›</a:t>
            </a:fld>
            <a:endParaRPr lang="en-US"/>
          </a:p>
        </p:txBody>
      </p:sp>
    </p:spTree>
    <p:extLst>
      <p:ext uri="{BB962C8B-B14F-4D97-AF65-F5344CB8AC3E}">
        <p14:creationId xmlns:p14="http://schemas.microsoft.com/office/powerpoint/2010/main" val="2109308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buFontTx/>
              <a:buNone/>
            </a:pPr>
            <a:r>
              <a:rPr lang="en-US" baseline="0" dirty="0"/>
              <a:t>Hi! My name is Yifan Yang. It is my great pleasure to present </a:t>
            </a:r>
            <a:r>
              <a:rPr lang="en-US" baseline="0" dirty="0" err="1"/>
              <a:t>SpZip</a:t>
            </a:r>
            <a:r>
              <a:rPr lang="en-US" baseline="0" dirty="0"/>
              <a:t>: Architectural Support for Effective Data Compression In Irregular Applications. This work is done in collaboration with Professor Joel Emer, and Professor Daniel Sanchez at MIT. Please attend our live session on June 16</a:t>
            </a:r>
            <a:r>
              <a:rPr lang="en-US" baseline="30000" dirty="0"/>
              <a:t>th</a:t>
            </a:r>
            <a:r>
              <a:rPr lang="en-US" baseline="0" dirty="0"/>
              <a:t>. </a:t>
            </a:r>
            <a:r>
              <a:rPr lang="en-US" u="none" dirty="0"/>
              <a:t>©</a:t>
            </a:r>
            <a:endParaRPr lang="en-US" baseline="0" dirty="0"/>
          </a:p>
          <a:p>
            <a:endParaRPr lang="en-US" dirty="0"/>
          </a:p>
        </p:txBody>
      </p:sp>
      <p:sp>
        <p:nvSpPr>
          <p:cNvPr id="4" name="灯片编号占位符 3"/>
          <p:cNvSpPr>
            <a:spLocks noGrp="1"/>
          </p:cNvSpPr>
          <p:nvPr>
            <p:ph type="sldNum" sz="quarter" idx="5"/>
          </p:nvPr>
        </p:nvSpPr>
        <p:spPr/>
        <p:txBody>
          <a:bodyPr/>
          <a:lstStyle/>
          <a:p>
            <a:fld id="{45982188-7C9F-4C9C-BFDE-C387879ACF31}" type="slidenum">
              <a:rPr lang="en-US" smtClean="0"/>
              <a:t>1</a:t>
            </a:fld>
            <a:endParaRPr lang="en-US"/>
          </a:p>
        </p:txBody>
      </p:sp>
    </p:spTree>
    <p:extLst>
      <p:ext uri="{BB962C8B-B14F-4D97-AF65-F5344CB8AC3E}">
        <p14:creationId xmlns:p14="http://schemas.microsoft.com/office/powerpoint/2010/main" val="37115662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 DCL program expresses the </a:t>
            </a:r>
            <a:r>
              <a:rPr lang="en-US" altLang="zh-CN" dirty="0"/>
              <a:t>t</a:t>
            </a:r>
            <a:r>
              <a:rPr lang="en-US" dirty="0"/>
              <a:t>raversal, decompression and compression of data structures in irregular applications and the </a:t>
            </a:r>
            <a:r>
              <a:rPr lang="en-US" dirty="0" err="1"/>
              <a:t>SpZip</a:t>
            </a:r>
            <a:r>
              <a:rPr lang="en-US" dirty="0"/>
              <a:t> hardware will execute the DCL program.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The DCL program is an acyclic graph of composable operators. Let’s look at some of them.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Memory access operators traverse memory according to the given inputs. There are two types of them.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 indirection operator takes © a stream of indices </a:t>
            </a:r>
            <a:r>
              <a:rPr lang="en-US" dirty="0" err="1"/>
              <a:t>i</a:t>
            </a:r>
            <a:r>
              <a:rPr lang="en-US" dirty="0"/>
              <a:t> as input, and for each </a:t>
            </a:r>
            <a:r>
              <a:rPr lang="en-US" dirty="0" err="1"/>
              <a:t>i</a:t>
            </a:r>
            <a:r>
              <a:rPr lang="en-US" dirty="0"/>
              <a:t>, © it fetches and outputs A[</a:t>
            </a:r>
            <a:r>
              <a:rPr lang="en-US" dirty="0" err="1"/>
              <a:t>i</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range fetch operator takes © a stream of index pairs </a:t>
            </a:r>
            <a:r>
              <a:rPr lang="en-US" dirty="0" err="1"/>
              <a:t>i</a:t>
            </a:r>
            <a:r>
              <a:rPr lang="en-US" dirty="0"/>
              <a:t>, j as input, and for each pair, © it fetches and outputs A[</a:t>
            </a:r>
            <a:r>
              <a:rPr lang="en-US" dirty="0" err="1"/>
              <a:t>i</a:t>
            </a:r>
            <a:r>
              <a:rPr lang="en-US" dirty="0"/>
              <a:t>],A[</a:t>
            </a:r>
            <a:r>
              <a:rPr lang="en-US" dirty="0" err="1"/>
              <a:t>i</a:t>
            </a:r>
            <a:r>
              <a:rPr lang="en-US" dirty="0"/>
              <a:t>+ 1], to A[j−1].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Decompression operator decodes the compressed input stream into uncompressed stream.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Multiple compression formats may be supported, each with a different decompression operator.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Finally, operators are connected by queues to exploit pipeline parallelism maximizing throughput.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Composition of these operators could express the traversal and decompression of arbitrary data structures. DCL uses a different set of operators to represent the compression of data structures, please see the paper for details. ©</a:t>
            </a:r>
          </a:p>
        </p:txBody>
      </p:sp>
      <p:sp>
        <p:nvSpPr>
          <p:cNvPr id="4" name="灯片编号占位符 3"/>
          <p:cNvSpPr>
            <a:spLocks noGrp="1"/>
          </p:cNvSpPr>
          <p:nvPr>
            <p:ph type="sldNum" sz="quarter" idx="5"/>
          </p:nvPr>
        </p:nvSpPr>
        <p:spPr/>
        <p:txBody>
          <a:bodyPr/>
          <a:lstStyle/>
          <a:p>
            <a:fld id="{45982188-7C9F-4C9C-BFDE-C387879ACF31}" type="slidenum">
              <a:rPr lang="en-US" smtClean="0"/>
              <a:t>10</a:t>
            </a:fld>
            <a:endParaRPr lang="en-US"/>
          </a:p>
        </p:txBody>
      </p:sp>
    </p:spTree>
    <p:extLst>
      <p:ext uri="{BB962C8B-B14F-4D97-AF65-F5344CB8AC3E}">
        <p14:creationId xmlns:p14="http://schemas.microsoft.com/office/powerpoint/2010/main" val="1268324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As an example, now let’s see how DCL can be used to express the traversal of a typical data structure in irregular applications, a sparse matrix.</a:t>
            </a:r>
          </a:p>
          <a:p>
            <a:r>
              <a:rPr lang="en-US" dirty="0"/>
              <a:t>© The top left figure shows a 4 by 4 sparse matrix with 7 nonzero values. © It is stored as a Compressed Sparse Row (CSR) format in memory, which is a commonly used format for sparse data. </a:t>
            </a:r>
            <a:endParaRPr lang="en-US" b="0" i="0" dirty="0">
              <a:effectLst/>
              <a:latin typeface="Arial" panose="020B0604020202020204" pitchFamily="34" charset="0"/>
            </a:endParaRPr>
          </a:p>
          <a:p>
            <a:r>
              <a:rPr lang="en-US" b="0" i="0" dirty="0">
                <a:effectLst/>
                <a:latin typeface="Arial" panose="020B0604020202020204" pitchFamily="34" charset="0"/>
              </a:rPr>
              <a:t>Note that the term compressed here mean the zero values are not explicitly stored. This is different from the data compression exploited in </a:t>
            </a:r>
            <a:r>
              <a:rPr lang="en-US" b="0" i="0" dirty="0" err="1">
                <a:effectLst/>
                <a:latin typeface="Arial" panose="020B0604020202020204" pitchFamily="34" charset="0"/>
              </a:rPr>
              <a:t>SpZip</a:t>
            </a:r>
            <a:r>
              <a:rPr lang="en-US" b="0" i="0" dirty="0">
                <a:effectLst/>
                <a:latin typeface="Arial" panose="020B0604020202020204" pitchFamily="34" charset="0"/>
              </a:rPr>
              <a:t>. We leverage entropy compression to reduce traffic, which works at bit level.</a:t>
            </a:r>
          </a:p>
          <a:p>
            <a:r>
              <a:rPr lang="en-US" b="0" i="0" dirty="0">
                <a:effectLst/>
                <a:latin typeface="Arial" panose="020B0604020202020204" pitchFamily="34" charset="0"/>
              </a:rPr>
              <a:t>CSR uses two arrays, </a:t>
            </a:r>
            <a:r>
              <a:rPr lang="en-US" b="0" i="0" dirty="0">
                <a:effectLst/>
                <a:latin typeface="Courier New" panose="02070309020205020404" pitchFamily="49" charset="0"/>
              </a:rPr>
              <a:t>offsets </a:t>
            </a:r>
            <a:r>
              <a:rPr lang="en-US" b="0" i="0" dirty="0">
                <a:effectLst/>
                <a:latin typeface="Arial" panose="020B0604020202020204" pitchFamily="34" charset="0"/>
              </a:rPr>
              <a:t>and </a:t>
            </a:r>
            <a:r>
              <a:rPr lang="en-US" b="0" i="0" dirty="0">
                <a:effectLst/>
                <a:latin typeface="Courier New" panose="02070309020205020404" pitchFamily="49" charset="0"/>
              </a:rPr>
              <a:t>rows array</a:t>
            </a:r>
            <a:r>
              <a:rPr lang="en-US" b="0" i="0" dirty="0">
                <a:effectLst/>
                <a:latin typeface="Arial" panose="020B0604020202020204" pitchFamily="34" charset="0"/>
              </a:rPr>
              <a:t>. For each row index </a:t>
            </a:r>
            <a:r>
              <a:rPr lang="en-US" b="0" i="0" dirty="0" err="1">
                <a:effectLst/>
                <a:latin typeface="Courier New" panose="02070309020205020404" pitchFamily="49" charset="0"/>
              </a:rPr>
              <a:t>i</a:t>
            </a:r>
            <a:r>
              <a:rPr lang="en-US" b="0" i="0" dirty="0">
                <a:effectLst/>
                <a:latin typeface="Arial" panose="020B0604020202020204" pitchFamily="34" charset="0"/>
              </a:rPr>
              <a:t>, </a:t>
            </a:r>
            <a:r>
              <a:rPr lang="en-US" b="0" i="0" dirty="0">
                <a:effectLst/>
                <a:latin typeface="Courier New" panose="02070309020205020404" pitchFamily="49" charset="0"/>
              </a:rPr>
              <a:t>offsets[</a:t>
            </a:r>
            <a:r>
              <a:rPr lang="en-US" b="0" i="0" dirty="0" err="1">
                <a:effectLst/>
                <a:latin typeface="Courier New" panose="02070309020205020404" pitchFamily="49" charset="0"/>
              </a:rPr>
              <a:t>i</a:t>
            </a:r>
            <a:r>
              <a:rPr lang="en-US" b="0" i="0" dirty="0">
                <a:effectLst/>
                <a:latin typeface="Courier New" panose="02070309020205020404" pitchFamily="49" charset="0"/>
              </a:rPr>
              <a:t>] </a:t>
            </a:r>
            <a:r>
              <a:rPr lang="en-US" b="0" i="0" dirty="0">
                <a:effectLst/>
                <a:latin typeface="Arial" panose="020B0604020202020204" pitchFamily="34" charset="0"/>
              </a:rPr>
              <a:t>stores the starting location of the </a:t>
            </a:r>
            <a:r>
              <a:rPr lang="en-US" b="0" i="0" dirty="0" err="1">
                <a:effectLst/>
                <a:latin typeface="Courier New" panose="02070309020205020404" pitchFamily="49" charset="0"/>
              </a:rPr>
              <a:t>i-</a:t>
            </a:r>
            <a:r>
              <a:rPr lang="en-US" b="0" i="0" dirty="0" err="1">
                <a:effectLst/>
                <a:latin typeface="Arial" panose="020B0604020202020204" pitchFamily="34" charset="0"/>
              </a:rPr>
              <a:t>th</a:t>
            </a:r>
            <a:r>
              <a:rPr lang="en-US" b="0" i="0" dirty="0">
                <a:effectLst/>
                <a:latin typeface="Arial" panose="020B0604020202020204" pitchFamily="34" charset="0"/>
              </a:rPr>
              <a:t> row in the </a:t>
            </a:r>
            <a:r>
              <a:rPr lang="en-US" b="0" i="0" dirty="0">
                <a:effectLst/>
                <a:latin typeface="Courier New" panose="02070309020205020404" pitchFamily="49" charset="0"/>
              </a:rPr>
              <a:t>rows </a:t>
            </a:r>
            <a:r>
              <a:rPr lang="en-US" b="0" i="0" dirty="0">
                <a:effectLst/>
                <a:latin typeface="Arial" panose="020B0604020202020204" pitchFamily="34" charset="0"/>
              </a:rPr>
              <a:t>array. Each entry of the </a:t>
            </a:r>
            <a:r>
              <a:rPr lang="en-US" b="0" i="0" dirty="0">
                <a:effectLst/>
                <a:latin typeface="Courier New" panose="02070309020205020404" pitchFamily="49" charset="0"/>
              </a:rPr>
              <a:t>rows </a:t>
            </a:r>
            <a:r>
              <a:rPr lang="en-US" b="0" i="0" dirty="0">
                <a:effectLst/>
                <a:latin typeface="Arial" panose="020B0604020202020204" pitchFamily="34" charset="0"/>
              </a:rPr>
              <a:t>array stores the column coordinate of a nonzero element and its value.</a:t>
            </a:r>
          </a:p>
          <a:p>
            <a:r>
              <a:rPr lang="en-US" dirty="0"/>
              <a:t>© </a:t>
            </a:r>
            <a:r>
              <a:rPr lang="en-US" b="0" i="0" dirty="0">
                <a:effectLst/>
                <a:latin typeface="Arial" panose="020B0604020202020204" pitchFamily="34" charset="0"/>
              </a:rPr>
              <a:t>The pseudocode at the top right corner shows the traversal of the sparse matrix in CSR format. The top level for loop enumerates row index, and the second for loop retrieves the stream of coordinate value pair of each row. Finally, some visit function acts on the coordinate value pair.</a:t>
            </a:r>
          </a:p>
          <a:p>
            <a:r>
              <a:rPr lang="en-US" dirty="0"/>
              <a:t>© </a:t>
            </a:r>
            <a:r>
              <a:rPr lang="en-US" b="0" i="0" dirty="0">
                <a:effectLst/>
                <a:latin typeface="Arial" panose="020B0604020202020204" pitchFamily="34" charset="0"/>
              </a:rPr>
              <a:t>This DCL pipeline at the bottom express the traversal of the sparse matrix. It essentially uses two range fetch operator to encode the </a:t>
            </a:r>
            <a:r>
              <a:rPr lang="en-US" dirty="0"/>
              <a:t>©</a:t>
            </a:r>
            <a:r>
              <a:rPr lang="en-US" b="0" i="0" dirty="0">
                <a:effectLst/>
                <a:latin typeface="Arial" panose="020B0604020202020204" pitchFamily="34" charset="0"/>
              </a:rPr>
              <a:t> two level for loop shown above. </a:t>
            </a:r>
            <a:r>
              <a:rPr lang="en-US" dirty="0"/>
              <a:t>© And the CPU core executes the visit function.</a:t>
            </a:r>
            <a:r>
              <a:rPr lang="en-US" b="0" i="0" dirty="0">
                <a:effectLst/>
                <a:latin typeface="Arial" panose="020B0604020202020204" pitchFamily="34" charset="0"/>
              </a:rPr>
              <a:t> I’ll now walk through how this DCL pipeline works.</a:t>
            </a:r>
          </a:p>
          <a:p>
            <a:r>
              <a:rPr lang="en-US" dirty="0"/>
              <a:t>© </a:t>
            </a:r>
            <a:r>
              <a:rPr lang="en-US" b="0" i="0" dirty="0">
                <a:effectLst/>
                <a:latin typeface="Arial" panose="020B0604020202020204" pitchFamily="34" charset="0"/>
              </a:rPr>
              <a:t>To start the traversal, the core pushes an index pair 0,5 to the input queue, meaning a traversal of the whole matrix (the input pair can be changed to traverse a tile of the matrix). </a:t>
            </a:r>
            <a:r>
              <a:rPr lang="en-US" dirty="0"/>
              <a:t>© </a:t>
            </a:r>
            <a:r>
              <a:rPr lang="en-US" b="0" i="0" dirty="0">
                <a:effectLst/>
                <a:latin typeface="Arial" panose="020B0604020202020204" pitchFamily="34" charset="0"/>
              </a:rPr>
              <a:t>The input is then consumed by the first range operator. </a:t>
            </a:r>
            <a:r>
              <a:rPr lang="en-US" dirty="0"/>
              <a:t>© </a:t>
            </a:r>
            <a:r>
              <a:rPr lang="en-US" b="0" i="0" dirty="0">
                <a:effectLst/>
                <a:latin typeface="Arial" panose="020B0604020202020204" pitchFamily="34" charset="0"/>
              </a:rPr>
              <a:t>Then the operator starts accessing the first element of the offsets array, </a:t>
            </a:r>
            <a:r>
              <a:rPr lang="en-US" dirty="0"/>
              <a:t>© </a:t>
            </a:r>
            <a:r>
              <a:rPr lang="en-US" b="0" i="0" dirty="0">
                <a:effectLst/>
                <a:latin typeface="Arial" panose="020B0604020202020204" pitchFamily="34" charset="0"/>
              </a:rPr>
              <a:t>the result value 0 is routed to the output queue of the first range operator. </a:t>
            </a:r>
            <a:r>
              <a:rPr lang="en-US" dirty="0"/>
              <a:t>© </a:t>
            </a:r>
            <a:r>
              <a:rPr lang="en-US" b="0" i="0" dirty="0">
                <a:effectLst/>
                <a:latin typeface="Arial" panose="020B0604020202020204" pitchFamily="34" charset="0"/>
              </a:rPr>
              <a:t>Then the second offset </a:t>
            </a:r>
            <a:r>
              <a:rPr lang="en-US" dirty="0"/>
              <a:t>©</a:t>
            </a:r>
            <a:r>
              <a:rPr lang="en-US" b="0" i="0" dirty="0">
                <a:effectLst/>
                <a:latin typeface="Arial" panose="020B0604020202020204" pitchFamily="34" charset="0"/>
              </a:rPr>
              <a:t> 2 is also retrieved. </a:t>
            </a:r>
          </a:p>
          <a:p>
            <a:r>
              <a:rPr lang="en-US" b="0" i="0" dirty="0">
                <a:effectLst/>
                <a:latin typeface="Arial" panose="020B0604020202020204" pitchFamily="34" charset="0"/>
              </a:rPr>
              <a:t>At this moment, the second range operator can start execution. </a:t>
            </a:r>
            <a:r>
              <a:rPr lang="en-US" dirty="0"/>
              <a:t>© </a:t>
            </a:r>
            <a:r>
              <a:rPr lang="en-US" b="0" i="0" dirty="0">
                <a:effectLst/>
                <a:latin typeface="Arial" panose="020B0604020202020204" pitchFamily="34" charset="0"/>
              </a:rPr>
              <a:t>It interprets the input as an index pair 0,2. This is exactly the offset needed to access the first row. </a:t>
            </a:r>
            <a:r>
              <a:rPr lang="en-US" dirty="0"/>
              <a:t>© </a:t>
            </a:r>
            <a:r>
              <a:rPr lang="en-US" b="0" i="0" dirty="0">
                <a:effectLst/>
                <a:latin typeface="Arial" panose="020B0604020202020204" pitchFamily="34" charset="0"/>
              </a:rPr>
              <a:t>Therefore, the first entry </a:t>
            </a:r>
            <a:r>
              <a:rPr lang="en-US" dirty="0"/>
              <a:t>©</a:t>
            </a:r>
            <a:r>
              <a:rPr lang="en-US" b="0" i="0" dirty="0">
                <a:effectLst/>
                <a:latin typeface="Arial" panose="020B0604020202020204" pitchFamily="34" charset="0"/>
              </a:rPr>
              <a:t> 1,a is pushed to the output queue, </a:t>
            </a:r>
            <a:r>
              <a:rPr lang="en-US" dirty="0"/>
              <a:t>© </a:t>
            </a:r>
            <a:r>
              <a:rPr lang="en-US" b="0" i="0" dirty="0">
                <a:effectLst/>
                <a:latin typeface="Arial" panose="020B0604020202020204" pitchFamily="34" charset="0"/>
              </a:rPr>
              <a:t>followed by the second entry </a:t>
            </a:r>
            <a:r>
              <a:rPr lang="en-US" dirty="0"/>
              <a:t>©</a:t>
            </a:r>
            <a:r>
              <a:rPr lang="en-US" b="0" i="0" dirty="0">
                <a:effectLst/>
                <a:latin typeface="Arial" panose="020B0604020202020204" pitchFamily="34" charset="0"/>
              </a:rPr>
              <a:t> 2,b.</a:t>
            </a:r>
          </a:p>
          <a:p>
            <a:r>
              <a:rPr lang="en-US" b="0" i="0" dirty="0">
                <a:effectLst/>
                <a:latin typeface="Arial" panose="020B0604020202020204" pitchFamily="34" charset="0"/>
              </a:rPr>
              <a:t>At the same time, the first range operator continues to traverse the offsets array, </a:t>
            </a:r>
            <a:r>
              <a:rPr lang="en-US" dirty="0"/>
              <a:t>©</a:t>
            </a:r>
            <a:r>
              <a:rPr lang="en-US" b="0" i="0" dirty="0">
                <a:effectLst/>
                <a:latin typeface="Arial" panose="020B0604020202020204" pitchFamily="34" charset="0"/>
              </a:rPr>
              <a:t> leveraging pipeline parallelism. </a:t>
            </a:r>
            <a:r>
              <a:rPr lang="en-US" dirty="0"/>
              <a:t>© </a:t>
            </a:r>
            <a:r>
              <a:rPr lang="en-US" b="0" i="0" dirty="0">
                <a:effectLst/>
                <a:latin typeface="Arial" panose="020B0604020202020204" pitchFamily="34" charset="0"/>
              </a:rPr>
              <a:t>Offset 4 is obtained.</a:t>
            </a:r>
          </a:p>
          <a:p>
            <a:r>
              <a:rPr lang="en-US" dirty="0"/>
              <a:t>Moving back to the second range operator, when the first row is completed, © it drops the </a:t>
            </a:r>
            <a:r>
              <a:rPr lang="en-US" b="0" i="0" dirty="0">
                <a:effectLst/>
                <a:latin typeface="Arial" panose="020B0604020202020204" pitchFamily="34" charset="0"/>
              </a:rPr>
              <a:t>index 0, dequeues the offset 4 and construct another index pair 2, 4 by reusing index 2. </a:t>
            </a:r>
            <a:r>
              <a:rPr lang="en-US" dirty="0"/>
              <a:t>© </a:t>
            </a:r>
            <a:r>
              <a:rPr lang="en-US" b="0" i="0" dirty="0">
                <a:effectLst/>
                <a:latin typeface="Arial" panose="020B0604020202020204" pitchFamily="34" charset="0"/>
              </a:rPr>
              <a:t>Now, it starts traversing the second row, </a:t>
            </a:r>
            <a:r>
              <a:rPr lang="en-US" dirty="0"/>
              <a:t>© </a:t>
            </a:r>
            <a:r>
              <a:rPr lang="en-US" b="0" i="0" dirty="0">
                <a:effectLst/>
                <a:latin typeface="Arial" panose="020B0604020202020204" pitchFamily="34" charset="0"/>
              </a:rPr>
              <a:t>retrieving entry 0,c and </a:t>
            </a:r>
            <a:r>
              <a:rPr lang="en-US" dirty="0"/>
              <a:t>©</a:t>
            </a:r>
            <a:r>
              <a:rPr lang="en-US" b="0" i="0" dirty="0">
                <a:effectLst/>
                <a:latin typeface="Arial" panose="020B0604020202020204" pitchFamily="34" charset="0"/>
              </a:rPr>
              <a:t> 2,d. Following similar procedures, the final matrix will be accessed and stored at the output queue of the DCL pipeline, so that the core can later consume them. In this way, the DCL is able to abstract the traversal of data structures by constructing a pipeline of DCL operators. </a:t>
            </a:r>
            <a:r>
              <a:rPr lang="en-US" dirty="0"/>
              <a:t>©</a:t>
            </a:r>
          </a:p>
        </p:txBody>
      </p:sp>
      <p:sp>
        <p:nvSpPr>
          <p:cNvPr id="4" name="灯片编号占位符 3"/>
          <p:cNvSpPr>
            <a:spLocks noGrp="1"/>
          </p:cNvSpPr>
          <p:nvPr>
            <p:ph type="sldNum" sz="quarter" idx="5"/>
          </p:nvPr>
        </p:nvSpPr>
        <p:spPr/>
        <p:txBody>
          <a:bodyPr/>
          <a:lstStyle/>
          <a:p>
            <a:fld id="{45982188-7C9F-4C9C-BFDE-C387879ACF31}" type="slidenum">
              <a:rPr lang="en-US" smtClean="0"/>
              <a:t>11</a:t>
            </a:fld>
            <a:endParaRPr lang="en-US"/>
          </a:p>
        </p:txBody>
      </p:sp>
    </p:spTree>
    <p:extLst>
      <p:ext uri="{BB962C8B-B14F-4D97-AF65-F5344CB8AC3E}">
        <p14:creationId xmlns:p14="http://schemas.microsoft.com/office/powerpoint/2010/main" val="224359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Let’s abstract away the value of the matrix and make the DCL pipeline succinct for clarity. I’ll talk about how DCL expresses the decompression operation now.</a:t>
            </a:r>
          </a:p>
          <a:p>
            <a:r>
              <a:rPr lang="en-US" dirty="0"/>
              <a:t>Suppose we entropy compress each row of this sparse matrix individually. ©</a:t>
            </a:r>
          </a:p>
        </p:txBody>
      </p:sp>
      <p:sp>
        <p:nvSpPr>
          <p:cNvPr id="4" name="灯片编号占位符 3"/>
          <p:cNvSpPr>
            <a:spLocks noGrp="1"/>
          </p:cNvSpPr>
          <p:nvPr>
            <p:ph type="sldNum" sz="quarter" idx="5"/>
          </p:nvPr>
        </p:nvSpPr>
        <p:spPr/>
        <p:txBody>
          <a:bodyPr/>
          <a:lstStyle/>
          <a:p>
            <a:fld id="{45982188-7C9F-4C9C-BFDE-C387879ACF31}" type="slidenum">
              <a:rPr lang="en-US" smtClean="0"/>
              <a:t>12</a:t>
            </a:fld>
            <a:endParaRPr lang="en-US"/>
          </a:p>
        </p:txBody>
      </p:sp>
    </p:spTree>
    <p:extLst>
      <p:ext uri="{BB962C8B-B14F-4D97-AF65-F5344CB8AC3E}">
        <p14:creationId xmlns:p14="http://schemas.microsoft.com/office/powerpoint/2010/main" val="34134674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For the pseudocode on the right, the change is fairly straightforward. After retrieving the compressed row in the second for loop, © we decompress it first and then enumerate its content.</a:t>
            </a:r>
          </a:p>
          <a:p>
            <a:r>
              <a:rPr lang="en-US" dirty="0"/>
              <a:t>This idea also applies to the DCL pipeline, where the content of the rows queue is compressed rows, © all we need to do is to append a decompression operator after the second range operator, so that the fetched compressed stream can be transformed into uncompressed stream.</a:t>
            </a:r>
          </a:p>
          <a:p>
            <a:r>
              <a:rPr lang="en-US" dirty="0"/>
              <a:t>We showed how DCL can be used to express the traversal and decompression of a single entropy compressed sparse matrix. In reality, a lot of irregular applications traverse multiple inter-related data structures. We will show next how DCL is designed to handle this situation using an example graph algorithm. ©</a:t>
            </a:r>
          </a:p>
          <a:p>
            <a:endParaRPr lang="en-US" dirty="0"/>
          </a:p>
        </p:txBody>
      </p:sp>
      <p:sp>
        <p:nvSpPr>
          <p:cNvPr id="4" name="灯片编号占位符 3"/>
          <p:cNvSpPr>
            <a:spLocks noGrp="1"/>
          </p:cNvSpPr>
          <p:nvPr>
            <p:ph type="sldNum" sz="quarter" idx="5"/>
          </p:nvPr>
        </p:nvSpPr>
        <p:spPr/>
        <p:txBody>
          <a:bodyPr/>
          <a:lstStyle/>
          <a:p>
            <a:fld id="{45982188-7C9F-4C9C-BFDE-C387879ACF31}" type="slidenum">
              <a:rPr lang="en-US" smtClean="0"/>
              <a:t>13</a:t>
            </a:fld>
            <a:endParaRPr lang="en-US"/>
          </a:p>
        </p:txBody>
      </p:sp>
    </p:spTree>
    <p:extLst>
      <p:ext uri="{BB962C8B-B14F-4D97-AF65-F5344CB8AC3E}">
        <p14:creationId xmlns:p14="http://schemas.microsoft.com/office/powerpoint/2010/main" val="15784240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Graphs are often represented as sparse matrix in CSR format, which is called graph adjacency matrix.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The top right corner shows the psudocode of 1 iteration of PageRank algorithm on this graph, which aims to rank each vertex in the graph. The execution of PageRank involves three data structures, the graph adjacency matrix, © the source vertex data </a:t>
            </a:r>
            <a:r>
              <a:rPr lang="en-US" dirty="0" err="1"/>
              <a:t>contribs</a:t>
            </a:r>
            <a:r>
              <a:rPr lang="en-US" dirty="0"/>
              <a:t> array in purple, © and the destination vertex data scores array in cyan.</a:t>
            </a:r>
          </a:p>
          <a:p>
            <a:r>
              <a:rPr lang="en-US" dirty="0"/>
              <a:t>Identical to the traversal example we see in the previous slide, © the two level for loop in PageRank traverses the graph adjacency matrix. Therefore, we reuse © the DCL pipeline we’ve built so far to represent this traversal.</a:t>
            </a:r>
          </a:p>
          <a:p>
            <a:r>
              <a:rPr lang="en-US" dirty="0"/>
              <a:t>© PageRank traverses the </a:t>
            </a:r>
            <a:r>
              <a:rPr lang="en-US" dirty="0" err="1"/>
              <a:t>contribs</a:t>
            </a:r>
            <a:r>
              <a:rPr lang="en-US" dirty="0"/>
              <a:t> array and offsets array of the graph using the same index. In order to represent this access pattern, © we devote another range operator to fetch the source vertex data </a:t>
            </a:r>
            <a:r>
              <a:rPr lang="en-US" dirty="0" err="1"/>
              <a:t>contribs</a:t>
            </a:r>
            <a:r>
              <a:rPr lang="en-US" dirty="0"/>
              <a:t> array. This range operator shares the same input queue as adjacency matrix pipeline.</a:t>
            </a:r>
          </a:p>
          <a:p>
            <a:r>
              <a:rPr lang="en-US" dirty="0"/>
              <a:t>© PageRank traverses the graph adjacency matrix to obtain the neighbor vertex ids, and uses these ids to index into the scores array. Therefore, the DCL pipeline for the destination vertex data, the scores array, © uses the result of the adjacency matrix pipeline. It drives another indirection operator to prefetch the content of scores array. </a:t>
            </a:r>
          </a:p>
          <a:p>
            <a:r>
              <a:rPr lang="en-US" dirty="0"/>
              <a:t>PageRank applies atomic read-modify-write to the destination vertex data. Instead of fetching a read only copy of it, we only prefetch the data to the cache and let the core handle atomic operations.</a:t>
            </a:r>
          </a:p>
          <a:p>
            <a:r>
              <a:rPr lang="en-US" dirty="0"/>
              <a:t>The final DCL pipeline is able to traverse and decompress all three inter-related data structures in PageRank.</a:t>
            </a:r>
          </a:p>
          <a:p>
            <a:r>
              <a:rPr lang="en-US" dirty="0"/>
              <a:t>© The core can then consume the output queue of the DCL pipeline and carry out computation on those fetched and decompressed data. ©</a:t>
            </a:r>
          </a:p>
        </p:txBody>
      </p:sp>
      <p:sp>
        <p:nvSpPr>
          <p:cNvPr id="4" name="灯片编号占位符 3"/>
          <p:cNvSpPr>
            <a:spLocks noGrp="1"/>
          </p:cNvSpPr>
          <p:nvPr>
            <p:ph type="sldNum" sz="quarter" idx="5"/>
          </p:nvPr>
        </p:nvSpPr>
        <p:spPr/>
        <p:txBody>
          <a:bodyPr/>
          <a:lstStyle/>
          <a:p>
            <a:fld id="{45982188-7C9F-4C9C-BFDE-C387879ACF31}" type="slidenum">
              <a:rPr lang="en-US" smtClean="0"/>
              <a:t>14</a:t>
            </a:fld>
            <a:endParaRPr lang="en-US"/>
          </a:p>
        </p:txBody>
      </p:sp>
    </p:spTree>
    <p:extLst>
      <p:ext uri="{BB962C8B-B14F-4D97-AF65-F5344CB8AC3E}">
        <p14:creationId xmlns:p14="http://schemas.microsoft.com/office/powerpoint/2010/main" val="29271907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Now let’s see </a:t>
            </a:r>
            <a:r>
              <a:rPr lang="en-US" dirty="0" err="1"/>
              <a:t>SpZip’s</a:t>
            </a:r>
            <a:r>
              <a:rPr lang="en-US" dirty="0"/>
              <a:t> hardware design. ©</a:t>
            </a:r>
          </a:p>
        </p:txBody>
      </p:sp>
      <p:sp>
        <p:nvSpPr>
          <p:cNvPr id="4" name="灯片编号占位符 3"/>
          <p:cNvSpPr>
            <a:spLocks noGrp="1"/>
          </p:cNvSpPr>
          <p:nvPr>
            <p:ph type="sldNum" sz="quarter" idx="5"/>
          </p:nvPr>
        </p:nvSpPr>
        <p:spPr/>
        <p:txBody>
          <a:bodyPr/>
          <a:lstStyle/>
          <a:p>
            <a:fld id="{45982188-7C9F-4C9C-BFDE-C387879ACF31}" type="slidenum">
              <a:rPr lang="en-US" smtClean="0"/>
              <a:t>15</a:t>
            </a:fld>
            <a:endParaRPr lang="en-US"/>
          </a:p>
        </p:txBody>
      </p:sp>
    </p:spTree>
    <p:extLst>
      <p:ext uri="{BB962C8B-B14F-4D97-AF65-F5344CB8AC3E}">
        <p14:creationId xmlns:p14="http://schemas.microsoft.com/office/powerpoint/2010/main" val="27554657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SpZip</a:t>
            </a:r>
            <a:r>
              <a:rPr lang="en-US" dirty="0"/>
              <a:t> augments each CPU core with a programmable fetcher and compressor.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The fetcher accelerates data structure traversal and decompression, which has been our focus so far.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dirty="0" err="1"/>
              <a:t>SpZip</a:t>
            </a:r>
            <a:r>
              <a:rPr lang="en-US" dirty="0"/>
              <a:t> hardware also accelerates data compression in the compressor. It compresses newly generated data before storing it off-chip.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sz="1800" dirty="0">
                <a:effectLst/>
                <a:latin typeface="Calibri" panose="020F0502020204030204" pitchFamily="34" charset="0"/>
                <a:ea typeface="等线" panose="02010600030101010101" pitchFamily="2" charset="-122"/>
              </a:rPr>
              <a:t>Fetcher and compressor issue conventional cache line requests and do not require cache modifications. </a:t>
            </a:r>
            <a:r>
              <a:rPr lang="en-US" dirty="0"/>
              <a:t>©</a:t>
            </a:r>
          </a:p>
        </p:txBody>
      </p:sp>
      <p:sp>
        <p:nvSpPr>
          <p:cNvPr id="4" name="灯片编号占位符 3"/>
          <p:cNvSpPr>
            <a:spLocks noGrp="1"/>
          </p:cNvSpPr>
          <p:nvPr>
            <p:ph type="sldNum" sz="quarter" idx="5"/>
          </p:nvPr>
        </p:nvSpPr>
        <p:spPr/>
        <p:txBody>
          <a:bodyPr/>
          <a:lstStyle/>
          <a:p>
            <a:fld id="{45982188-7C9F-4C9C-BFDE-C387879ACF31}" type="slidenum">
              <a:rPr lang="en-US" smtClean="0"/>
              <a:t>16</a:t>
            </a:fld>
            <a:endParaRPr lang="en-US"/>
          </a:p>
        </p:txBody>
      </p:sp>
    </p:spTree>
    <p:extLst>
      <p:ext uri="{BB962C8B-B14F-4D97-AF65-F5344CB8AC3E}">
        <p14:creationId xmlns:p14="http://schemas.microsoft.com/office/powerpoint/2010/main" val="17499779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fetcher and compressor communicate with core through queues to exploit decoupled execution.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The fetcher runs ahead of the core to traverse and decompress data, hiding memory access and decompression latencies. The core then consumes the output queue of the fetcher and uses the data in computation.</a:t>
            </a:r>
          </a:p>
          <a:p>
            <a:r>
              <a:rPr lang="en-US" dirty="0"/>
              <a:t>The fetcher and compressor also uses decoupled execution internally to leverage pipeline parallelism as we will see next. ©</a:t>
            </a:r>
          </a:p>
        </p:txBody>
      </p:sp>
      <p:sp>
        <p:nvSpPr>
          <p:cNvPr id="4" name="灯片编号占位符 3"/>
          <p:cNvSpPr>
            <a:spLocks noGrp="1"/>
          </p:cNvSpPr>
          <p:nvPr>
            <p:ph type="sldNum" sz="quarter" idx="5"/>
          </p:nvPr>
        </p:nvSpPr>
        <p:spPr/>
        <p:txBody>
          <a:bodyPr/>
          <a:lstStyle/>
          <a:p>
            <a:fld id="{45982188-7C9F-4C9C-BFDE-C387879ACF31}" type="slidenum">
              <a:rPr lang="en-US" smtClean="0"/>
              <a:t>17</a:t>
            </a:fld>
            <a:endParaRPr lang="en-US"/>
          </a:p>
        </p:txBody>
      </p:sp>
    </p:spTree>
    <p:extLst>
      <p:ext uri="{BB962C8B-B14F-4D97-AF65-F5344CB8AC3E}">
        <p14:creationId xmlns:p14="http://schemas.microsoft.com/office/powerpoint/2010/main" val="12678553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0" i="0" dirty="0">
                <a:effectLst/>
                <a:latin typeface="Arial" panose="020B0604020202020204" pitchFamily="34" charset="0"/>
              </a:rPr>
              <a:t>Here is the fetcher microarchitecture. The </a:t>
            </a:r>
            <a:r>
              <a:rPr lang="en-US" b="0" i="0" dirty="0" err="1">
                <a:effectLst/>
                <a:latin typeface="Arial" panose="020B0604020202020204" pitchFamily="34" charset="0"/>
              </a:rPr>
              <a:t>SpZip</a:t>
            </a:r>
            <a:r>
              <a:rPr lang="en-US" b="0" i="0" dirty="0">
                <a:effectLst/>
                <a:latin typeface="Arial" panose="020B0604020202020204" pitchFamily="34" charset="0"/>
              </a:rPr>
              <a:t> fetcher implements DCL program which traverses and decompresses data structures in irregular applications. </a:t>
            </a:r>
          </a:p>
          <a:p>
            <a:r>
              <a:rPr lang="en-US" dirty="0"/>
              <a:t>© </a:t>
            </a:r>
            <a:r>
              <a:rPr lang="en-US" b="0" i="0" dirty="0">
                <a:effectLst/>
                <a:latin typeface="Arial" panose="020B0604020202020204" pitchFamily="34" charset="0"/>
              </a:rPr>
              <a:t>The access unit implements the DCL range and indirection operators. The decompression unit supports the decoding of two existing efficient compression format, delta encoding and BPC encoding.</a:t>
            </a:r>
          </a:p>
          <a:p>
            <a:r>
              <a:rPr lang="en-US" dirty="0"/>
              <a:t>© </a:t>
            </a:r>
            <a:r>
              <a:rPr lang="en-US" b="0" i="0" dirty="0">
                <a:effectLst/>
                <a:latin typeface="Arial" panose="020B0604020202020204" pitchFamily="34" charset="0"/>
              </a:rPr>
              <a:t>An internal scratchpad </a:t>
            </a:r>
            <a:r>
              <a:rPr lang="en-US" dirty="0"/>
              <a:t>holds the queues between DCL operators. </a:t>
            </a:r>
          </a:p>
          <a:p>
            <a:r>
              <a:rPr lang="en-US" dirty="0"/>
              <a:t>© Using queues between DCL operators allow pipeline parallelism to improve traversal and decompression throughput. ©</a:t>
            </a:r>
          </a:p>
        </p:txBody>
      </p:sp>
      <p:sp>
        <p:nvSpPr>
          <p:cNvPr id="4" name="灯片编号占位符 3"/>
          <p:cNvSpPr>
            <a:spLocks noGrp="1"/>
          </p:cNvSpPr>
          <p:nvPr>
            <p:ph type="sldNum" sz="quarter" idx="5"/>
          </p:nvPr>
        </p:nvSpPr>
        <p:spPr/>
        <p:txBody>
          <a:bodyPr/>
          <a:lstStyle/>
          <a:p>
            <a:fld id="{45982188-7C9F-4C9C-BFDE-C387879ACF31}" type="slidenum">
              <a:rPr lang="en-US" smtClean="0"/>
              <a:t>18</a:t>
            </a:fld>
            <a:endParaRPr lang="en-US"/>
          </a:p>
        </p:txBody>
      </p:sp>
    </p:spTree>
    <p:extLst>
      <p:ext uri="{BB962C8B-B14F-4D97-AF65-F5344CB8AC3E}">
        <p14:creationId xmlns:p14="http://schemas.microsoft.com/office/powerpoint/2010/main" val="22625141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The </a:t>
            </a:r>
            <a:r>
              <a:rPr lang="en-US" dirty="0" err="1"/>
              <a:t>SpZip</a:t>
            </a:r>
            <a:r>
              <a:rPr lang="en-US" dirty="0"/>
              <a:t> fetcher is programmable to support arbitrary DCL programs.</a:t>
            </a:r>
          </a:p>
          <a:p>
            <a:r>
              <a:rPr lang="en-US" dirty="0"/>
              <a:t>© First of all, the scratchpad is configurable so that it can support variable numbers and sizes of queues.</a:t>
            </a:r>
          </a:p>
          <a:p>
            <a:r>
              <a:rPr lang="en-US" dirty="0"/>
              <a:t>© Second, multiple DCL operators are time-multiplexed on the same physical unit. © Below shows the DCL pipeline we use to traverse the compressed sparse matrix. © The two range operators execute on the same physical access unit. They differentiate with each other by specifying © different input and output queue ids, so that the access unit can consume and generate data to the correct queues. © The same is true if we have multiple decompression operators in a program. In our profiling, one physical unit can offer sufficient memory level parallelism.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The scheduler holds operator contexts. It chooses the next operator to fire dynamically, among ready ones. Example operator context includes the input output queue ids and the type of the operator. © The red and green boxes show the contexts of the two range operators.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By configuring the scheduler with different operator contexts, the </a:t>
            </a:r>
            <a:r>
              <a:rPr lang="en-US" dirty="0" err="1"/>
              <a:t>SpZip</a:t>
            </a:r>
            <a:r>
              <a:rPr lang="en-US" dirty="0"/>
              <a:t> fetcher can execute arbitrary DCL programs. ©</a:t>
            </a:r>
          </a:p>
        </p:txBody>
      </p:sp>
      <p:sp>
        <p:nvSpPr>
          <p:cNvPr id="4" name="灯片编号占位符 3"/>
          <p:cNvSpPr>
            <a:spLocks noGrp="1"/>
          </p:cNvSpPr>
          <p:nvPr>
            <p:ph type="sldNum" sz="quarter" idx="5"/>
          </p:nvPr>
        </p:nvSpPr>
        <p:spPr/>
        <p:txBody>
          <a:bodyPr/>
          <a:lstStyle/>
          <a:p>
            <a:fld id="{45982188-7C9F-4C9C-BFDE-C387879ACF31}" type="slidenum">
              <a:rPr lang="en-US" smtClean="0"/>
              <a:t>19</a:t>
            </a:fld>
            <a:endParaRPr lang="en-US"/>
          </a:p>
        </p:txBody>
      </p:sp>
    </p:spTree>
    <p:extLst>
      <p:ext uri="{BB962C8B-B14F-4D97-AF65-F5344CB8AC3E}">
        <p14:creationId xmlns:p14="http://schemas.microsoft.com/office/powerpoint/2010/main" val="422110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Arial" panose="020B0604020202020204" pitchFamily="34" charset="0"/>
              </a:rPr>
              <a:t>Irregular applications, like graph analytics and sparse linear algebra, are an increasingly important workload domain. As they are widely used in </a:t>
            </a:r>
            <a:r>
              <a:rPr lang="en-US" dirty="0"/>
              <a:t>©</a:t>
            </a:r>
            <a:r>
              <a:rPr lang="en-US" b="0" i="0" dirty="0">
                <a:effectLst/>
                <a:latin typeface="Arial" panose="020B0604020202020204" pitchFamily="34" charset="0"/>
              </a:rPr>
              <a:t> social network analysis, </a:t>
            </a:r>
            <a:r>
              <a:rPr lang="en-US" dirty="0"/>
              <a:t>©</a:t>
            </a:r>
            <a:r>
              <a:rPr lang="en-US" b="0" i="0" dirty="0">
                <a:effectLst/>
                <a:latin typeface="Arial" panose="020B0604020202020204" pitchFamily="34" charset="0"/>
              </a:rPr>
              <a:t> navigation, </a:t>
            </a:r>
            <a:r>
              <a:rPr lang="en-US" dirty="0"/>
              <a:t>© </a:t>
            </a:r>
            <a:r>
              <a:rPr lang="en-US" b="0" i="0" dirty="0">
                <a:effectLst/>
                <a:latin typeface="Arial" panose="020B0604020202020204" pitchFamily="34" charset="0"/>
              </a:rPr>
              <a:t>scientific computing, etc.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irregular applications have low computation to communication ratio.</a:t>
            </a:r>
            <a:r>
              <a:rPr lang="en-US" sz="1200" dirty="0"/>
              <a:t> </a:t>
            </a:r>
            <a:r>
              <a:rPr lang="en-US" dirty="0"/>
              <a:t>©</a:t>
            </a:r>
            <a:r>
              <a:rPr lang="en-US" sz="1200" dirty="0"/>
              <a:t> They are often memory bound.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sz="1200" dirty="0"/>
              <a:t> Data compression is an attractive approach to alleviate this memory bottleneck.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Compression can reduce memory traffic if the application saturates memory bandwidth. If the application is memory latency bound, data compression could also improve performance by enabling a larger effective cache capacity. </a:t>
            </a:r>
            <a:r>
              <a:rPr lang="en-US" dirty="0"/>
              <a:t>©</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灯片编号占位符 3"/>
          <p:cNvSpPr>
            <a:spLocks noGrp="1"/>
          </p:cNvSpPr>
          <p:nvPr>
            <p:ph type="sldNum" sz="quarter" idx="5"/>
          </p:nvPr>
        </p:nvSpPr>
        <p:spPr/>
        <p:txBody>
          <a:bodyPr/>
          <a:lstStyle/>
          <a:p>
            <a:fld id="{45982188-7C9F-4C9C-BFDE-C387879ACF31}" type="slidenum">
              <a:rPr lang="en-US" smtClean="0"/>
              <a:t>2</a:t>
            </a:fld>
            <a:endParaRPr lang="en-US"/>
          </a:p>
        </p:txBody>
      </p:sp>
    </p:spTree>
    <p:extLst>
      <p:ext uri="{BB962C8B-B14F-4D97-AF65-F5344CB8AC3E}">
        <p14:creationId xmlns:p14="http://schemas.microsoft.com/office/powerpoint/2010/main" val="13329517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t>
            </a:r>
            <a:r>
              <a:rPr lang="en-US" dirty="0" err="1"/>
              <a:t>SpZip</a:t>
            </a:r>
            <a:r>
              <a:rPr lang="en-US" dirty="0"/>
              <a:t> compressor supports © a different set of DCL operators in order to compress newly generated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It adopts a similar decoupled and programmable design as the fetcher. Please see the paper for more details. ©</a:t>
            </a:r>
          </a:p>
          <a:p>
            <a:endParaRPr lang="en-US" dirty="0"/>
          </a:p>
        </p:txBody>
      </p:sp>
      <p:sp>
        <p:nvSpPr>
          <p:cNvPr id="4" name="灯片编号占位符 3"/>
          <p:cNvSpPr>
            <a:spLocks noGrp="1"/>
          </p:cNvSpPr>
          <p:nvPr>
            <p:ph type="sldNum" sz="quarter" idx="5"/>
          </p:nvPr>
        </p:nvSpPr>
        <p:spPr/>
        <p:txBody>
          <a:bodyPr/>
          <a:lstStyle/>
          <a:p>
            <a:fld id="{45982188-7C9F-4C9C-BFDE-C387879ACF31}" type="slidenum">
              <a:rPr lang="en-US" smtClean="0"/>
              <a:t>20</a:t>
            </a:fld>
            <a:endParaRPr lang="en-US"/>
          </a:p>
        </p:txBody>
      </p:sp>
    </p:spTree>
    <p:extLst>
      <p:ext uri="{BB962C8B-B14F-4D97-AF65-F5344CB8AC3E}">
        <p14:creationId xmlns:p14="http://schemas.microsoft.com/office/powerpoint/2010/main" val="36280677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Finally, let’s move onto the evaluation. ©</a:t>
            </a:r>
          </a:p>
        </p:txBody>
      </p:sp>
      <p:sp>
        <p:nvSpPr>
          <p:cNvPr id="4" name="灯片编号占位符 3"/>
          <p:cNvSpPr>
            <a:spLocks noGrp="1"/>
          </p:cNvSpPr>
          <p:nvPr>
            <p:ph type="sldNum" sz="quarter" idx="5"/>
          </p:nvPr>
        </p:nvSpPr>
        <p:spPr/>
        <p:txBody>
          <a:bodyPr/>
          <a:lstStyle/>
          <a:p>
            <a:fld id="{45982188-7C9F-4C9C-BFDE-C387879ACF31}" type="slidenum">
              <a:rPr lang="en-US" smtClean="0"/>
              <a:t>21</a:t>
            </a:fld>
            <a:endParaRPr lang="en-US"/>
          </a:p>
        </p:txBody>
      </p:sp>
    </p:spTree>
    <p:extLst>
      <p:ext uri="{BB962C8B-B14F-4D97-AF65-F5344CB8AC3E}">
        <p14:creationId xmlns:p14="http://schemas.microsoft.com/office/powerpoint/2010/main" val="28312784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We evaluate </a:t>
            </a:r>
            <a:r>
              <a:rPr lang="en-US" dirty="0" err="1"/>
              <a:t>SpZip</a:t>
            </a:r>
            <a:r>
              <a:rPr lang="en-US" dirty="0"/>
              <a:t> using simulations on </a:t>
            </a:r>
            <a:r>
              <a:rPr lang="en-US" dirty="0" err="1"/>
              <a:t>zsim</a:t>
            </a:r>
            <a:r>
              <a:rPr lang="en-US" dirty="0"/>
              <a:t>.</a:t>
            </a:r>
          </a:p>
          <a:p>
            <a:r>
              <a:rPr lang="en-US" dirty="0"/>
              <a:t>© The simulated system has 16 Haswell-like OOO cores with 32 MB L3 cache. 4 memory controllers provide 51.2GB/s bandwidth. RTL synthesis shows the </a:t>
            </a:r>
            <a:r>
              <a:rPr lang="en-US" dirty="0" err="1"/>
              <a:t>SpZip</a:t>
            </a:r>
            <a:r>
              <a:rPr lang="en-US" dirty="0"/>
              <a:t> per-core fetcher and compressor only add 0.2% area overhead.</a:t>
            </a:r>
          </a:p>
          <a:p>
            <a:r>
              <a:rPr lang="en-US" dirty="0"/>
              <a:t>© 7 irregular applications are evaluated © on large real world inputs. ©</a:t>
            </a:r>
          </a:p>
          <a:p>
            <a:endParaRPr lang="en-US" dirty="0"/>
          </a:p>
        </p:txBody>
      </p:sp>
      <p:sp>
        <p:nvSpPr>
          <p:cNvPr id="4" name="灯片编号占位符 3"/>
          <p:cNvSpPr>
            <a:spLocks noGrp="1"/>
          </p:cNvSpPr>
          <p:nvPr>
            <p:ph type="sldNum" sz="quarter" idx="5"/>
          </p:nvPr>
        </p:nvSpPr>
        <p:spPr/>
        <p:txBody>
          <a:bodyPr/>
          <a:lstStyle/>
          <a:p>
            <a:fld id="{45982188-7C9F-4C9C-BFDE-C387879ACF31}" type="slidenum">
              <a:rPr lang="en-US" smtClean="0"/>
              <a:t>22</a:t>
            </a:fld>
            <a:endParaRPr lang="en-US"/>
          </a:p>
        </p:txBody>
      </p:sp>
    </p:spTree>
    <p:extLst>
      <p:ext uri="{BB962C8B-B14F-4D97-AF65-F5344CB8AC3E}">
        <p14:creationId xmlns:p14="http://schemas.microsoft.com/office/powerpoint/2010/main" val="14362597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one application, there are multiple execution strategies. We evaluate 3 baseline execution strategies for irregular applications. </a:t>
            </a:r>
            <a:r>
              <a:rPr lang="en-US" sz="1800" dirty="0" err="1">
                <a:effectLst/>
                <a:latin typeface="Calibri" panose="020F0502020204030204" pitchFamily="34" charset="0"/>
                <a:ea typeface="等线" panose="02010600030101010101" pitchFamily="2" charset="-122"/>
              </a:rPr>
              <a:t>SpZip</a:t>
            </a:r>
            <a:r>
              <a:rPr lang="en-US" sz="1800" dirty="0">
                <a:effectLst/>
                <a:latin typeface="Calibri" panose="020F0502020204030204" pitchFamily="34" charset="0"/>
                <a:ea typeface="等线" panose="02010600030101010101" pitchFamily="2" charset="-122"/>
              </a:rPr>
              <a:t> works on all three execution strategies, but optimized strategies offer additional compression opportunities. </a:t>
            </a:r>
            <a:r>
              <a:rPr lang="en-US" dirty="0"/>
              <a:t>Therefore, we augment </a:t>
            </a:r>
            <a:r>
              <a:rPr lang="en-US" dirty="0" err="1"/>
              <a:t>SpZip</a:t>
            </a:r>
            <a:r>
              <a:rPr lang="en-US" dirty="0"/>
              <a:t> with the three baselines and evaluate three additional schemes. On the left we have off-chip memory traffic breakdown by 4 data structures: the adjacency matrix, source vertex data, destination vertex data, and updates, lower is better. We report the performance on the right. The results are averaged across all applications and inputs.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Push is the basic execution strategy where each source vertex pushes and applies its update to destination vertices directly. The PageRank example we’ve seen before uses Push execution strategy.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Push’s traffic is dominated by destination vertex data.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dirty="0" err="1"/>
              <a:t>Push+Spzip</a:t>
            </a:r>
            <a:r>
              <a:rPr lang="en-US" dirty="0"/>
              <a:t> doesn’t reduces memory traffic much, because the accesses to destination vertex data have poor locality and are hard to compress.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However, it still accelerates Push by 1.6x through decoupled execution, which hides memory access latency.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Push suffers from poor locality accesses of destination vertex data. © Update Batching (UB), also known as propagation blocking, is a software execution strategy that improves the locality of Push. It converts the scattered accesses of destination vertex data into streams of updates.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UB improves performance of Push by 30% due to better locality.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Because of the improved access locality of updates, they are sequentially accessed and therefore can be compressed very well.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dirty="0" err="1"/>
              <a:t>UB+SpZip</a:t>
            </a:r>
            <a:r>
              <a:rPr lang="en-US" dirty="0"/>
              <a:t> drastically reduces traffic of updates and adjacency matrix through data compression.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It is 3 times faster than UB thanks to compression.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Though UB improves access locality, it still saturates memory bandwidth. © PHI is a prior hardware technique which tries to reduce traffic of UB to further improve performance. It reduces the number of updates in UB by coalescing those updates in cache before they are streamed to the main memory.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PHI achieves a similar speedup compared to </a:t>
            </a:r>
            <a:r>
              <a:rPr lang="en-US" dirty="0" err="1"/>
              <a:t>UB+SpZip</a:t>
            </a:r>
            <a:r>
              <a:rPr lang="en-US" dirty="0"/>
              <a:t>, but unlike </a:t>
            </a:r>
            <a:r>
              <a:rPr lang="en-US" dirty="0" err="1"/>
              <a:t>SpZip</a:t>
            </a:r>
            <a:r>
              <a:rPr lang="en-US" dirty="0"/>
              <a:t>, PHI requires modifications to the internals of the cache.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Finally, </a:t>
            </a:r>
            <a:r>
              <a:rPr lang="en-US" dirty="0" err="1"/>
              <a:t>SpZip</a:t>
            </a:r>
            <a:r>
              <a:rPr lang="en-US" dirty="0"/>
              <a:t> is still able to compress all data structures in PHI and achieves the lowest traffic, 3.3x lower than Push.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Therefore, </a:t>
            </a:r>
            <a:r>
              <a:rPr lang="en-US" dirty="0" err="1"/>
              <a:t>PHI+SpZip</a:t>
            </a:r>
            <a:r>
              <a:rPr lang="en-US" dirty="0"/>
              <a:t> further improves performance by 1.5x over PHI, making it the fastest among all execution strategies. It is 6.1x faster than Push on average. ©</a:t>
            </a:r>
          </a:p>
        </p:txBody>
      </p:sp>
      <p:sp>
        <p:nvSpPr>
          <p:cNvPr id="4" name="灯片编号占位符 3"/>
          <p:cNvSpPr>
            <a:spLocks noGrp="1"/>
          </p:cNvSpPr>
          <p:nvPr>
            <p:ph type="sldNum" sz="quarter" idx="5"/>
          </p:nvPr>
        </p:nvSpPr>
        <p:spPr/>
        <p:txBody>
          <a:bodyPr/>
          <a:lstStyle/>
          <a:p>
            <a:fld id="{45982188-7C9F-4C9C-BFDE-C387879ACF31}" type="slidenum">
              <a:rPr lang="en-US" smtClean="0"/>
              <a:t>23</a:t>
            </a:fld>
            <a:endParaRPr lang="en-US"/>
          </a:p>
        </p:txBody>
      </p:sp>
    </p:spTree>
    <p:extLst>
      <p:ext uri="{BB962C8B-B14F-4D97-AF65-F5344CB8AC3E}">
        <p14:creationId xmlns:p14="http://schemas.microsoft.com/office/powerpoint/2010/main" val="31836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We’ve focused on the data decompression side of </a:t>
            </a:r>
            <a:r>
              <a:rPr lang="en-US" dirty="0" err="1"/>
              <a:t>SpZip</a:t>
            </a:r>
            <a:r>
              <a:rPr lang="en-US" dirty="0"/>
              <a:t> in this talk. The DCL and </a:t>
            </a:r>
            <a:r>
              <a:rPr lang="en-US" dirty="0" err="1"/>
              <a:t>SpZip</a:t>
            </a:r>
            <a:r>
              <a:rPr lang="en-US" dirty="0"/>
              <a:t> hardware also supports data compression with a different set of operators and hardware unit. Please refer to the paper for more details.</a:t>
            </a:r>
          </a:p>
          <a:p>
            <a:r>
              <a:rPr lang="en-US" dirty="0"/>
              <a:t>We also present additional evaluation results in the paper.</a:t>
            </a:r>
          </a:p>
        </p:txBody>
      </p:sp>
      <p:sp>
        <p:nvSpPr>
          <p:cNvPr id="4" name="灯片编号占位符 3"/>
          <p:cNvSpPr>
            <a:spLocks noGrp="1"/>
          </p:cNvSpPr>
          <p:nvPr>
            <p:ph type="sldNum" sz="quarter" idx="5"/>
          </p:nvPr>
        </p:nvSpPr>
        <p:spPr/>
        <p:txBody>
          <a:bodyPr/>
          <a:lstStyle/>
          <a:p>
            <a:fld id="{45982188-7C9F-4C9C-BFDE-C387879ACF31}" type="slidenum">
              <a:rPr lang="en-US" smtClean="0"/>
              <a:t>24</a:t>
            </a:fld>
            <a:endParaRPr lang="en-US"/>
          </a:p>
        </p:txBody>
      </p:sp>
    </p:spTree>
    <p:extLst>
      <p:ext uri="{BB962C8B-B14F-4D97-AF65-F5344CB8AC3E}">
        <p14:creationId xmlns:p14="http://schemas.microsoft.com/office/powerpoint/2010/main" val="25173342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conclude, © Irregular applications have indirect, data-dependent memory access patterns that make compression challenging.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We present </a:t>
            </a:r>
            <a:r>
              <a:rPr lang="en-US" dirty="0" err="1"/>
              <a:t>SpZip</a:t>
            </a:r>
            <a:r>
              <a:rPr lang="en-US" dirty="0"/>
              <a:t>, an architectural approach that makes data compression practical for irregular applications.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dirty="0" err="1"/>
              <a:t>SpZip</a:t>
            </a:r>
            <a:r>
              <a:rPr lang="en-US" dirty="0"/>
              <a:t> leverages decoupled execution to hide memory access and decompression latencies.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The novel Dataflow Configuration Language and programmable hardware design support a wide range of data structures and compression formats.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dirty="0" err="1"/>
              <a:t>SpZip</a:t>
            </a:r>
            <a:r>
              <a:rPr lang="en-US" dirty="0"/>
              <a:t> achieves significant speedups and memory traffic reductions on irregular applications.</a:t>
            </a:r>
          </a:p>
        </p:txBody>
      </p:sp>
      <p:sp>
        <p:nvSpPr>
          <p:cNvPr id="4" name="灯片编号占位符 3"/>
          <p:cNvSpPr>
            <a:spLocks noGrp="1"/>
          </p:cNvSpPr>
          <p:nvPr>
            <p:ph type="sldNum" sz="quarter" idx="5"/>
          </p:nvPr>
        </p:nvSpPr>
        <p:spPr/>
        <p:txBody>
          <a:bodyPr/>
          <a:lstStyle/>
          <a:p>
            <a:fld id="{45982188-7C9F-4C9C-BFDE-C387879ACF31}" type="slidenum">
              <a:rPr lang="en-US" smtClean="0"/>
              <a:t>25</a:t>
            </a:fld>
            <a:endParaRPr lang="en-US"/>
          </a:p>
        </p:txBody>
      </p:sp>
    </p:spTree>
    <p:extLst>
      <p:ext uri="{BB962C8B-B14F-4D97-AF65-F5344CB8AC3E}">
        <p14:creationId xmlns:p14="http://schemas.microsoft.com/office/powerpoint/2010/main" val="10308569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Thank you! And please join us for our live Q&amp;A session </a:t>
            </a:r>
            <a:r>
              <a:rPr lang="en-US" baseline="0" dirty="0"/>
              <a:t>on June 16</a:t>
            </a:r>
            <a:r>
              <a:rPr lang="en-US" baseline="30000" dirty="0"/>
              <a:t>th</a:t>
            </a:r>
            <a:r>
              <a:rPr lang="en-US" dirty="0"/>
              <a:t>.</a:t>
            </a:r>
          </a:p>
        </p:txBody>
      </p:sp>
      <p:sp>
        <p:nvSpPr>
          <p:cNvPr id="4" name="灯片编号占位符 3"/>
          <p:cNvSpPr>
            <a:spLocks noGrp="1"/>
          </p:cNvSpPr>
          <p:nvPr>
            <p:ph type="sldNum" sz="quarter" idx="5"/>
          </p:nvPr>
        </p:nvSpPr>
        <p:spPr/>
        <p:txBody>
          <a:bodyPr/>
          <a:lstStyle/>
          <a:p>
            <a:fld id="{45982188-7C9F-4C9C-BFDE-C387879ACF31}" type="slidenum">
              <a:rPr lang="en-US" smtClean="0"/>
              <a:t>26</a:t>
            </a:fld>
            <a:endParaRPr lang="en-US"/>
          </a:p>
        </p:txBody>
      </p:sp>
    </p:spTree>
    <p:extLst>
      <p:ext uri="{BB962C8B-B14F-4D97-AF65-F5344CB8AC3E}">
        <p14:creationId xmlns:p14="http://schemas.microsoft.com/office/powerpoint/2010/main" val="33051857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Arial" panose="020B0604020202020204" pitchFamily="34" charset="0"/>
              </a:rPr>
              <a:t>Irregular applications, like graph analytics and sparse linear algebra, are an increasingly important workload domain. As they are widely used in </a:t>
            </a:r>
            <a:r>
              <a:rPr lang="en-US" dirty="0"/>
              <a:t>©</a:t>
            </a:r>
            <a:r>
              <a:rPr lang="en-US" b="0" i="0" dirty="0">
                <a:effectLst/>
                <a:latin typeface="Arial" panose="020B0604020202020204" pitchFamily="34" charset="0"/>
              </a:rPr>
              <a:t> social network analysis, </a:t>
            </a:r>
            <a:r>
              <a:rPr lang="en-US" dirty="0"/>
              <a:t>©</a:t>
            </a:r>
            <a:r>
              <a:rPr lang="en-US" b="0" i="0" dirty="0">
                <a:effectLst/>
                <a:latin typeface="Arial" panose="020B0604020202020204" pitchFamily="34" charset="0"/>
              </a:rPr>
              <a:t> navigation, </a:t>
            </a:r>
            <a:r>
              <a:rPr lang="en-US" dirty="0"/>
              <a:t>© </a:t>
            </a:r>
            <a:r>
              <a:rPr lang="en-US" b="0" i="0" dirty="0">
                <a:effectLst/>
                <a:latin typeface="Arial" panose="020B0604020202020204" pitchFamily="34" charset="0"/>
              </a:rPr>
              <a:t>scientific computing, etc.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sz="1200" b="0" i="0" dirty="0">
                <a:effectLst/>
                <a:latin typeface="Arial" panose="020B0604020202020204" pitchFamily="34" charset="0"/>
              </a:rPr>
              <a:t>The figure on the right shows the memory bandwidth utilization of an irregular application PageRank on Graph uk2005. If we increase the number of cores from 1 to 64, the memory bandwidth is saturated at around 16 cores. We see similar behaviors on other applications.</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sz="1200" dirty="0"/>
              <a:t> This suggests that irregular applications are memory bandwidth bound.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sz="1200" dirty="0"/>
              <a:t> Data compression is an attractive approach to alleviate this bandwidth bottleneck and therefore will accelerate irregular applications. </a:t>
            </a:r>
            <a:r>
              <a:rPr lang="en-US" dirty="0"/>
              <a:t>©</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灯片编号占位符 3"/>
          <p:cNvSpPr>
            <a:spLocks noGrp="1"/>
          </p:cNvSpPr>
          <p:nvPr>
            <p:ph type="sldNum" sz="quarter" idx="5"/>
          </p:nvPr>
        </p:nvSpPr>
        <p:spPr/>
        <p:txBody>
          <a:bodyPr/>
          <a:lstStyle/>
          <a:p>
            <a:fld id="{45982188-7C9F-4C9C-BFDE-C387879ACF31}" type="slidenum">
              <a:rPr lang="en-US" smtClean="0"/>
              <a:t>27</a:t>
            </a:fld>
            <a:endParaRPr lang="en-US"/>
          </a:p>
        </p:txBody>
      </p:sp>
    </p:spTree>
    <p:extLst>
      <p:ext uri="{BB962C8B-B14F-4D97-AF65-F5344CB8AC3E}">
        <p14:creationId xmlns:p14="http://schemas.microsoft.com/office/powerpoint/2010/main" val="11810766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We’ve so far focused on the decompression side of DCL. It also supports data compression. DCL is capable of expressing the compression of © single or © multiple streams of data. It requires a different set of DCL operators. Please see the paper for more details. ©</a:t>
            </a:r>
          </a:p>
        </p:txBody>
      </p:sp>
      <p:sp>
        <p:nvSpPr>
          <p:cNvPr id="4" name="灯片编号占位符 3"/>
          <p:cNvSpPr>
            <a:spLocks noGrp="1"/>
          </p:cNvSpPr>
          <p:nvPr>
            <p:ph type="sldNum" sz="quarter" idx="5"/>
          </p:nvPr>
        </p:nvSpPr>
        <p:spPr/>
        <p:txBody>
          <a:bodyPr/>
          <a:lstStyle/>
          <a:p>
            <a:fld id="{45982188-7C9F-4C9C-BFDE-C387879ACF31}" type="slidenum">
              <a:rPr lang="en-US" smtClean="0"/>
              <a:t>28</a:t>
            </a:fld>
            <a:endParaRPr lang="en-US"/>
          </a:p>
        </p:txBody>
      </p:sp>
    </p:spTree>
    <p:extLst>
      <p:ext uri="{BB962C8B-B14F-4D97-AF65-F5344CB8AC3E}">
        <p14:creationId xmlns:p14="http://schemas.microsoft.com/office/powerpoint/2010/main" val="37202069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SpZip</a:t>
            </a:r>
            <a:r>
              <a:rPr lang="en-US" dirty="0"/>
              <a:t> augments each CPU core with a programmable fetcher and compressor.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Fetcher accelerates data structure traversal and decompression.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Compressor compresses newly generated data before storing it off-chip.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Fetcher and compressor interact with memory system through conventional load and store interface, which don’t modify the internals of the cache. ©</a:t>
            </a:r>
          </a:p>
        </p:txBody>
      </p:sp>
      <p:sp>
        <p:nvSpPr>
          <p:cNvPr id="4" name="灯片编号占位符 3"/>
          <p:cNvSpPr>
            <a:spLocks noGrp="1"/>
          </p:cNvSpPr>
          <p:nvPr>
            <p:ph type="sldNum" sz="quarter" idx="5"/>
          </p:nvPr>
        </p:nvSpPr>
        <p:spPr/>
        <p:txBody>
          <a:bodyPr/>
          <a:lstStyle/>
          <a:p>
            <a:fld id="{45982188-7C9F-4C9C-BFDE-C387879ACF31}" type="slidenum">
              <a:rPr lang="en-US" smtClean="0"/>
              <a:t>29</a:t>
            </a:fld>
            <a:endParaRPr lang="en-US"/>
          </a:p>
        </p:txBody>
      </p:sp>
    </p:spTree>
    <p:extLst>
      <p:ext uri="{BB962C8B-B14F-4D97-AF65-F5344CB8AC3E}">
        <p14:creationId xmlns:p14="http://schemas.microsoft.com/office/powerpoint/2010/main" val="3494239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However, the overhead of software compression offsets the benefit of data compression. Existing hardware data compression solutions work poorly on irregular applications. Because they are not tailored for the memory access patterns in irregular applications. They are optimized for these two scenarios. </a:t>
            </a:r>
          </a:p>
          <a:p>
            <a:r>
              <a:rPr lang="en-US" dirty="0"/>
              <a:t>© First, dedicated hardware compression units, in IBM z15 processor for example, only support compressing sequentially accessed long streams.</a:t>
            </a:r>
          </a:p>
          <a:p>
            <a:r>
              <a:rPr lang="en-US" dirty="0"/>
              <a:t>© On the other end, prior compressed memory hierarchy designs, like </a:t>
            </a:r>
            <a:r>
              <a:rPr lang="en-US" altLang="zh-CN" dirty="0"/>
              <a:t>VSC</a:t>
            </a:r>
            <a:r>
              <a:rPr lang="en-US" dirty="0"/>
              <a:t>, support random accesses.</a:t>
            </a:r>
          </a:p>
          <a:p>
            <a:r>
              <a:rPr lang="en-US" dirty="0"/>
              <a:t>© The memory access patterns of irregular applications sit in the middle of these two extremes. They often have indirect, data-dependent accesses to single or short sequences of elements. I’ll explain the access pattern first. ©</a:t>
            </a:r>
          </a:p>
        </p:txBody>
      </p:sp>
      <p:sp>
        <p:nvSpPr>
          <p:cNvPr id="4" name="灯片编号占位符 3"/>
          <p:cNvSpPr>
            <a:spLocks noGrp="1"/>
          </p:cNvSpPr>
          <p:nvPr>
            <p:ph type="sldNum" sz="quarter" idx="5"/>
          </p:nvPr>
        </p:nvSpPr>
        <p:spPr/>
        <p:txBody>
          <a:bodyPr/>
          <a:lstStyle/>
          <a:p>
            <a:fld id="{45982188-7C9F-4C9C-BFDE-C387879ACF31}" type="slidenum">
              <a:rPr lang="en-US" smtClean="0"/>
              <a:t>3</a:t>
            </a:fld>
            <a:endParaRPr lang="en-US"/>
          </a:p>
        </p:txBody>
      </p:sp>
    </p:spTree>
    <p:extLst>
      <p:ext uri="{BB962C8B-B14F-4D97-AF65-F5344CB8AC3E}">
        <p14:creationId xmlns:p14="http://schemas.microsoft.com/office/powerpoint/2010/main" val="8194861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We show the performance numbers of 6 schemes, including 3 baselines execution strategies for irregular applications.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SpZip’s</a:t>
            </a:r>
            <a:r>
              <a:rPr lang="en-US" dirty="0"/>
              <a:t> data compression is orthogonal to these baselines. Therefore, we augment </a:t>
            </a:r>
            <a:r>
              <a:rPr lang="en-US" dirty="0" err="1"/>
              <a:t>SpZip</a:t>
            </a:r>
            <a:r>
              <a:rPr lang="en-US" dirty="0"/>
              <a:t> with these three baselines and evaluate their performance.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Push or source stationary is the basic execution strategy where each source vertex pushes and applies its update to neighbor vertices directly. This is similar to the PageRank example we’ve seen before. The performance numbers are averaged across all applications and normalized to push.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dirty="0" err="1"/>
              <a:t>SpZip+Push</a:t>
            </a:r>
            <a:r>
              <a:rPr lang="en-US" dirty="0"/>
              <a:t> accelerates Push by 1.6x through decoupled execution, which hides memory access latency.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Update batching or propagation blocking is a 2-phase software optimization to improve the memory access locality of Push. It buffers all updates from source vertex in the first phase, then reduces them according to the destination vertex id in the second phase.</a:t>
            </a:r>
          </a:p>
          <a:p>
            <a:r>
              <a:rPr lang="en-US" dirty="0"/>
              <a:t>© UB improves performance by 30% due to better locality.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dirty="0" err="1"/>
              <a:t>SpZip+UB’s</a:t>
            </a:r>
            <a:r>
              <a:rPr lang="en-US" dirty="0"/>
              <a:t> speedup is comparable with PHI thanks to traffic reduction by compression, but unlike PHI, </a:t>
            </a:r>
            <a:r>
              <a:rPr lang="en-US" dirty="0" err="1"/>
              <a:t>SpZip</a:t>
            </a:r>
            <a:r>
              <a:rPr lang="en-US" dirty="0"/>
              <a:t> does not modify the internals of cache.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PHI is a prior hardware technique which builds on UB. It partially coalesces updates in cache in the first phase to reduce traffic.</a:t>
            </a:r>
          </a:p>
          <a:p>
            <a:r>
              <a:rPr lang="en-US" dirty="0"/>
              <a:t>© PHI further speeds up UB by 3.3x thanks to reduced memory traffic.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dirty="0" err="1"/>
              <a:t>SpZip+PHI</a:t>
            </a:r>
            <a:r>
              <a:rPr lang="en-US" dirty="0"/>
              <a:t> further improves performance by 1.5x over PHI, making it the fastest among all execution strategies. It is 6.1x faster than Push on average. ©</a:t>
            </a:r>
          </a:p>
        </p:txBody>
      </p:sp>
      <p:sp>
        <p:nvSpPr>
          <p:cNvPr id="4" name="灯片编号占位符 3"/>
          <p:cNvSpPr>
            <a:spLocks noGrp="1"/>
          </p:cNvSpPr>
          <p:nvPr>
            <p:ph type="sldNum" sz="quarter" idx="5"/>
          </p:nvPr>
        </p:nvSpPr>
        <p:spPr/>
        <p:txBody>
          <a:bodyPr/>
          <a:lstStyle/>
          <a:p>
            <a:fld id="{45982188-7C9F-4C9C-BFDE-C387879ACF31}" type="slidenum">
              <a:rPr lang="en-US" smtClean="0"/>
              <a:t>30</a:t>
            </a:fld>
            <a:endParaRPr lang="en-US"/>
          </a:p>
        </p:txBody>
      </p:sp>
    </p:spTree>
    <p:extLst>
      <p:ext uri="{BB962C8B-B14F-4D97-AF65-F5344CB8AC3E}">
        <p14:creationId xmlns:p14="http://schemas.microsoft.com/office/powerpoint/2010/main" val="33423696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We also compare </a:t>
            </a:r>
            <a:r>
              <a:rPr lang="en-US" dirty="0" err="1"/>
              <a:t>SpZip</a:t>
            </a:r>
            <a:r>
              <a:rPr lang="en-US" dirty="0"/>
              <a:t> with prior compressed memory hierarchy system, with a BDI compressed LLC and LCP compressed main memory.</a:t>
            </a:r>
          </a:p>
          <a:p>
            <a:r>
              <a:rPr lang="en-US" dirty="0"/>
              <a:t>We evaluate the software only Push and UB with the same methodology.</a:t>
            </a:r>
          </a:p>
          <a:p>
            <a:r>
              <a:rPr lang="en-US" dirty="0"/>
              <a:t>© </a:t>
            </a:r>
            <a:r>
              <a:rPr lang="en-US" dirty="0" err="1"/>
              <a:t>Push+CMH</a:t>
            </a:r>
            <a:r>
              <a:rPr lang="en-US" dirty="0"/>
              <a:t> performs worse due to increased memory access and decompression latencies. CMH doesn’t exploit decoupling.</a:t>
            </a:r>
          </a:p>
          <a:p>
            <a:r>
              <a:rPr lang="en-US" dirty="0"/>
              <a:t>© UB+CMH speeds up UB by only 11% compared to 3x in </a:t>
            </a:r>
            <a:r>
              <a:rPr lang="en-US" dirty="0" err="1"/>
              <a:t>SpZip</a:t>
            </a:r>
            <a:r>
              <a:rPr lang="en-US" dirty="0"/>
              <a:t>. This is because the CMH’s data compression is not tailored for the access pattern of irregular applications and is not aware of application semantics. ©</a:t>
            </a:r>
          </a:p>
        </p:txBody>
      </p:sp>
      <p:sp>
        <p:nvSpPr>
          <p:cNvPr id="4" name="灯片编号占位符 3"/>
          <p:cNvSpPr>
            <a:spLocks noGrp="1"/>
          </p:cNvSpPr>
          <p:nvPr>
            <p:ph type="sldNum" sz="quarter" idx="5"/>
          </p:nvPr>
        </p:nvSpPr>
        <p:spPr/>
        <p:txBody>
          <a:bodyPr/>
          <a:lstStyle/>
          <a:p>
            <a:fld id="{45982188-7C9F-4C9C-BFDE-C387879ACF31}" type="slidenum">
              <a:rPr lang="en-US" smtClean="0"/>
              <a:t>31</a:t>
            </a:fld>
            <a:endParaRPr lang="en-US"/>
          </a:p>
        </p:txBody>
      </p:sp>
    </p:spTree>
    <p:extLst>
      <p:ext uri="{BB962C8B-B14F-4D97-AF65-F5344CB8AC3E}">
        <p14:creationId xmlns:p14="http://schemas.microsoft.com/office/powerpoint/2010/main" val="2224270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This data structure has a 1-d array with each entry pointing to a variable sized chunk. The © adjacency list is an example instance of this data structure. It can be used to represent a graph. © </a:t>
            </a:r>
            <a:r>
              <a:rPr lang="en-US" sz="1800" dirty="0">
                <a:effectLst/>
                <a:latin typeface="Calibri" panose="020F0502020204030204" pitchFamily="34" charset="0"/>
                <a:ea typeface="等线" panose="02010600030101010101" pitchFamily="2" charset="-122"/>
              </a:rPr>
              <a:t>The array on the left has one entry per vertex. Each entry points to a variable-sized chunk of memory that </a:t>
            </a:r>
            <a:r>
              <a:rPr lang="en-US" sz="1800" dirty="0"/>
              <a:t>©</a:t>
            </a:r>
            <a:r>
              <a:rPr lang="en-US" sz="1800" dirty="0">
                <a:effectLst/>
                <a:latin typeface="Calibri" panose="020F0502020204030204" pitchFamily="34" charset="0"/>
                <a:ea typeface="等线" panose="02010600030101010101" pitchFamily="2" charset="-122"/>
              </a:rPr>
              <a:t> holds the vertex neighbors, shown right. </a:t>
            </a:r>
          </a:p>
          <a:p>
            <a:r>
              <a:rPr lang="en-US" sz="1800" dirty="0">
                <a:effectLst/>
                <a:latin typeface="Calibri" panose="020F0502020204030204" pitchFamily="34" charset="0"/>
                <a:ea typeface="等线" panose="02010600030101010101" pitchFamily="2" charset="-122"/>
              </a:rPr>
              <a:t>Some applications must traverse </a:t>
            </a:r>
            <a:r>
              <a:rPr lang="en-US" sz="1800" dirty="0"/>
              <a:t>the neighbors of</a:t>
            </a:r>
            <a:r>
              <a:rPr lang="en-US" sz="1800" dirty="0">
                <a:effectLst/>
                <a:latin typeface="Calibri" panose="020F0502020204030204" pitchFamily="34" charset="0"/>
                <a:ea typeface="等线" panose="02010600030101010101" pitchFamily="2" charset="-122"/>
              </a:rPr>
              <a:t> a subset of vertices, </a:t>
            </a:r>
            <a:r>
              <a:rPr lang="en-US" dirty="0"/>
              <a:t>in this example, © vertex 0, 2 and 3. Traversing neighbors of v0 requires © first accessing its entry in the vertices array to obtain the pointer to the neighbor list, © then sequentially traversing the neighbor list. © The same procedure is used to traverse © v2 and v3. ©</a:t>
            </a:r>
          </a:p>
        </p:txBody>
      </p:sp>
      <p:sp>
        <p:nvSpPr>
          <p:cNvPr id="4" name="灯片编号占位符 3"/>
          <p:cNvSpPr>
            <a:spLocks noGrp="1"/>
          </p:cNvSpPr>
          <p:nvPr>
            <p:ph type="sldNum" sz="quarter" idx="5"/>
          </p:nvPr>
        </p:nvSpPr>
        <p:spPr/>
        <p:txBody>
          <a:bodyPr/>
          <a:lstStyle/>
          <a:p>
            <a:fld id="{45982188-7C9F-4C9C-BFDE-C387879ACF31}" type="slidenum">
              <a:rPr lang="en-US" smtClean="0"/>
              <a:t>4</a:t>
            </a:fld>
            <a:endParaRPr lang="en-US"/>
          </a:p>
        </p:txBody>
      </p:sp>
    </p:spTree>
    <p:extLst>
      <p:ext uri="{BB962C8B-B14F-4D97-AF65-F5344CB8AC3E}">
        <p14:creationId xmlns:p14="http://schemas.microsoft.com/office/powerpoint/2010/main" val="1066558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Now I’ll explain why existing data compression solutions work poorly on irregular applications with this indirect/data dependent access pattern.</a:t>
            </a:r>
          </a:p>
          <a:p>
            <a:r>
              <a:rPr lang="en-US" dirty="0"/>
              <a:t>© The hardware compression units use compression algorithm that extracts data correlations within the long stream, so they yield limited compression gain on these short streams.</a:t>
            </a:r>
            <a:endParaRPr lang="en-US" b="1" dirty="0">
              <a:solidFill>
                <a:srgbClr val="FF0000"/>
              </a:solidFill>
            </a:endParaRPr>
          </a:p>
          <a:p>
            <a:r>
              <a:rPr lang="en-US" dirty="0"/>
              <a:t>© Compressed memory hierarchies </a:t>
            </a:r>
            <a:r>
              <a:rPr lang="en-US" altLang="zh-CN" dirty="0"/>
              <a:t>also </a:t>
            </a:r>
            <a:r>
              <a:rPr lang="en-US" dirty="0"/>
              <a:t>achieve limited benefits on irregular applications, because data decompression of each accessed element increases critical path access latency.©</a:t>
            </a:r>
          </a:p>
          <a:p>
            <a:endParaRPr lang="en-US" dirty="0"/>
          </a:p>
        </p:txBody>
      </p:sp>
      <p:sp>
        <p:nvSpPr>
          <p:cNvPr id="4" name="灯片编号占位符 3"/>
          <p:cNvSpPr>
            <a:spLocks noGrp="1"/>
          </p:cNvSpPr>
          <p:nvPr>
            <p:ph type="sldNum" sz="quarter" idx="5"/>
          </p:nvPr>
        </p:nvSpPr>
        <p:spPr/>
        <p:txBody>
          <a:bodyPr/>
          <a:lstStyle/>
          <a:p>
            <a:fld id="{45982188-7C9F-4C9C-BFDE-C387879ACF31}" type="slidenum">
              <a:rPr lang="en-US" smtClean="0"/>
              <a:t>5</a:t>
            </a:fld>
            <a:endParaRPr lang="en-US"/>
          </a:p>
        </p:txBody>
      </p:sp>
    </p:spTree>
    <p:extLst>
      <p:ext uri="{BB962C8B-B14F-4D97-AF65-F5344CB8AC3E}">
        <p14:creationId xmlns:p14="http://schemas.microsoft.com/office/powerpoint/2010/main" val="20401269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We identify two challenges of applying data compression to irregular applications due to this indirect, data-dependent </a:t>
            </a:r>
            <a:r>
              <a:rPr lang="en-US" altLang="zh-CN" dirty="0"/>
              <a:t>memory</a:t>
            </a:r>
            <a:r>
              <a:rPr lang="en-US" dirty="0"/>
              <a:t> access pattern.</a:t>
            </a:r>
          </a:p>
          <a:p>
            <a:r>
              <a:rPr lang="en-US" dirty="0"/>
              <a:t>© First, in irregular applications, the data access and decompression are interleaved.</a:t>
            </a:r>
          </a:p>
          <a:p>
            <a:r>
              <a:rPr lang="en-US" dirty="0"/>
              <a:t>In real applications, the traversal results of the graph adjacency list are used to access other data structures, © the corresponding neighbor vertex data for example. In this case, the © CPU core first © accesses the vertices array, © then the neighbor lists, © and finally the neighbor vertex data. Suppose we introduce data compression to the neighbor list. ©</a:t>
            </a:r>
          </a:p>
        </p:txBody>
      </p:sp>
      <p:sp>
        <p:nvSpPr>
          <p:cNvPr id="4" name="灯片编号占位符 3"/>
          <p:cNvSpPr>
            <a:spLocks noGrp="1"/>
          </p:cNvSpPr>
          <p:nvPr>
            <p:ph type="sldNum" sz="quarter" idx="5"/>
          </p:nvPr>
        </p:nvSpPr>
        <p:spPr/>
        <p:txBody>
          <a:bodyPr/>
          <a:lstStyle/>
          <a:p>
            <a:fld id="{45982188-7C9F-4C9C-BFDE-C387879ACF31}" type="slidenum">
              <a:rPr lang="en-US" smtClean="0"/>
              <a:t>6</a:t>
            </a:fld>
            <a:endParaRPr lang="en-US"/>
          </a:p>
        </p:txBody>
      </p:sp>
    </p:spTree>
    <p:extLst>
      <p:ext uri="{BB962C8B-B14F-4D97-AF65-F5344CB8AC3E}">
        <p14:creationId xmlns:p14="http://schemas.microsoft.com/office/powerpoint/2010/main" val="3389815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We need to © decompress it first before using it to index into the vertex data array. As you can see, the access and decompression are interleaved. This increases the memory access latency of the core.</a:t>
            </a:r>
          </a:p>
          <a:p>
            <a:r>
              <a:rPr lang="en-US" dirty="0"/>
              <a:t>© Therefore, specialized hardware is needed to accelerate both access and decompression of the data. </a:t>
            </a:r>
          </a:p>
          <a:p>
            <a:r>
              <a:rPr lang="en-US" dirty="0"/>
              <a:t>© </a:t>
            </a:r>
            <a:r>
              <a:rPr lang="en-US" dirty="0" err="1"/>
              <a:t>SpZip</a:t>
            </a:r>
            <a:r>
              <a:rPr lang="en-US" dirty="0"/>
              <a:t> introduces a hardware fetcher to offload the data access and decompression, and keeps only the computation work at the core. © The fetcher and core are also decoupled by queue so that the data access and decompression can run ahead, to hide their latencies. ©</a:t>
            </a:r>
          </a:p>
        </p:txBody>
      </p:sp>
      <p:sp>
        <p:nvSpPr>
          <p:cNvPr id="4" name="灯片编号占位符 3"/>
          <p:cNvSpPr>
            <a:spLocks noGrp="1"/>
          </p:cNvSpPr>
          <p:nvPr>
            <p:ph type="sldNum" sz="quarter" idx="5"/>
          </p:nvPr>
        </p:nvSpPr>
        <p:spPr/>
        <p:txBody>
          <a:bodyPr/>
          <a:lstStyle/>
          <a:p>
            <a:fld id="{45982188-7C9F-4C9C-BFDE-C387879ACF31}" type="slidenum">
              <a:rPr lang="en-US" smtClean="0"/>
              <a:t>7</a:t>
            </a:fld>
            <a:endParaRPr lang="en-US"/>
          </a:p>
        </p:txBody>
      </p:sp>
    </p:spTree>
    <p:extLst>
      <p:ext uri="{BB962C8B-B14F-4D97-AF65-F5344CB8AC3E}">
        <p14:creationId xmlns:p14="http://schemas.microsoft.com/office/powerpoint/2010/main" val="2901658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Though we only show the access pattern of adjacency list in this example. </a:t>
            </a:r>
          </a:p>
          <a:p>
            <a:r>
              <a:rPr lang="en-US" dirty="0"/>
              <a:t>© In reality, data structures in irregular applications may have various access patterns and compression formats. </a:t>
            </a:r>
            <a:r>
              <a:rPr lang="en-US" sz="1800" dirty="0">
                <a:effectLst/>
                <a:latin typeface="Calibri" panose="020F0502020204030204" pitchFamily="34" charset="0"/>
                <a:ea typeface="等线" panose="02010600030101010101" pitchFamily="2" charset="-122"/>
                <a:cs typeface="Times New Roman" panose="02020603050405020304" pitchFamily="18" charset="0"/>
              </a:rPr>
              <a:t>A single fixed function hardware pipeline is not a good solution.</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dirty="0" err="1"/>
              <a:t>SpZip</a:t>
            </a:r>
            <a:r>
              <a:rPr lang="en-US" dirty="0"/>
              <a:t> solves this by leveraging a programmable hardware design. © We identify a set of fundamental composable operators. These operators could be used to construct a pipeline to express the traversal and decompression of different data structures in different formats. And the programmable hardware implements the operator pipeline.</a:t>
            </a:r>
          </a:p>
          <a:p>
            <a:r>
              <a:rPr lang="en-US" dirty="0"/>
              <a:t>© As shown on the right, the traversal of this two-level adjacency list can be represented as a pipeline of two access operators, with the first access operator accessing vertices array and the second operator accessing neighbor lists. If the user decides to compress the neighbor list, © </a:t>
            </a:r>
            <a:r>
              <a:rPr lang="en-US" dirty="0" err="1"/>
              <a:t>SpZip’s</a:t>
            </a:r>
            <a:r>
              <a:rPr lang="en-US" dirty="0"/>
              <a:t> support for that is as simple as appending a decompression operator after the second access operator. </a:t>
            </a:r>
          </a:p>
          <a:p>
            <a:r>
              <a:rPr lang="en-US" dirty="0"/>
              <a:t>The flexibility of these composable operators allows </a:t>
            </a:r>
            <a:r>
              <a:rPr lang="en-US" dirty="0" err="1"/>
              <a:t>SpZip</a:t>
            </a:r>
            <a:r>
              <a:rPr lang="en-US" dirty="0"/>
              <a:t> hardware to traverse and decompress data structures with various access patterns and compression formats. This programmability differentiates </a:t>
            </a:r>
            <a:r>
              <a:rPr lang="en-US" dirty="0" err="1"/>
              <a:t>SpZip</a:t>
            </a:r>
            <a:r>
              <a:rPr lang="en-US" dirty="0"/>
              <a:t> with prior prefetchers, which only support a few predefined memory access patterns.</a:t>
            </a:r>
          </a:p>
          <a:p>
            <a:r>
              <a:rPr lang="en-US" dirty="0"/>
              <a:t>© We propose Dataflow Configuration Language (DCL) to formally specify the pipeline and each operator. ©</a:t>
            </a:r>
          </a:p>
        </p:txBody>
      </p:sp>
      <p:sp>
        <p:nvSpPr>
          <p:cNvPr id="4" name="灯片编号占位符 3"/>
          <p:cNvSpPr>
            <a:spLocks noGrp="1"/>
          </p:cNvSpPr>
          <p:nvPr>
            <p:ph type="sldNum" sz="quarter" idx="5"/>
          </p:nvPr>
        </p:nvSpPr>
        <p:spPr/>
        <p:txBody>
          <a:bodyPr/>
          <a:lstStyle/>
          <a:p>
            <a:fld id="{45982188-7C9F-4C9C-BFDE-C387879ACF31}" type="slidenum">
              <a:rPr lang="en-US" smtClean="0"/>
              <a:t>8</a:t>
            </a:fld>
            <a:endParaRPr lang="en-US"/>
          </a:p>
        </p:txBody>
      </p:sp>
    </p:spTree>
    <p:extLst>
      <p:ext uri="{BB962C8B-B14F-4D97-AF65-F5344CB8AC3E}">
        <p14:creationId xmlns:p14="http://schemas.microsoft.com/office/powerpoint/2010/main" val="37637695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Now we’ll introduce the </a:t>
            </a:r>
            <a:r>
              <a:rPr lang="en-US" dirty="0" err="1"/>
              <a:t>SpZip</a:t>
            </a:r>
            <a:r>
              <a:rPr lang="en-US" dirty="0"/>
              <a:t> Dataflow Configuration Language. ©</a:t>
            </a:r>
          </a:p>
        </p:txBody>
      </p:sp>
      <p:sp>
        <p:nvSpPr>
          <p:cNvPr id="4" name="灯片编号占位符 3"/>
          <p:cNvSpPr>
            <a:spLocks noGrp="1"/>
          </p:cNvSpPr>
          <p:nvPr>
            <p:ph type="sldNum" sz="quarter" idx="5"/>
          </p:nvPr>
        </p:nvSpPr>
        <p:spPr/>
        <p:txBody>
          <a:bodyPr/>
          <a:lstStyle/>
          <a:p>
            <a:fld id="{45982188-7C9F-4C9C-BFDE-C387879ACF31}" type="slidenum">
              <a:rPr lang="en-US" smtClean="0"/>
              <a:t>9</a:t>
            </a:fld>
            <a:endParaRPr lang="en-US"/>
          </a:p>
        </p:txBody>
      </p:sp>
    </p:spTree>
    <p:extLst>
      <p:ext uri="{BB962C8B-B14F-4D97-AF65-F5344CB8AC3E}">
        <p14:creationId xmlns:p14="http://schemas.microsoft.com/office/powerpoint/2010/main" val="15902009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Rectangle 1"/>
          <p:cNvSpPr/>
          <p:nvPr/>
        </p:nvSpPr>
        <p:spPr>
          <a:xfrm>
            <a:off x="0" y="792480"/>
            <a:ext cx="12192000" cy="268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p:cNvSpPr>
            <a:spLocks noGrp="1"/>
          </p:cNvSpPr>
          <p:nvPr>
            <p:ph type="ctrTitle"/>
          </p:nvPr>
        </p:nvSpPr>
        <p:spPr>
          <a:xfrm>
            <a:off x="304800" y="1023933"/>
            <a:ext cx="11582400" cy="1524000"/>
          </a:xfrm>
        </p:spPr>
        <p:txBody>
          <a:bodyPr anchor="b"/>
          <a:lstStyle>
            <a:lvl1pPr algn="ctr">
              <a:defRPr cap="small" baseline="0">
                <a:solidFill>
                  <a:schemeClr val="tx1"/>
                </a:solidFill>
              </a:defRPr>
            </a:lvl1pPr>
          </a:lstStyle>
          <a:p>
            <a:r>
              <a:rPr kumimoji="0" lang="zh-CN" altLang="en-US" dirty="0"/>
              <a:t>单击此处编辑母版标题样式</a:t>
            </a:r>
            <a:endParaRPr kumimoji="0"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9950" y="5061490"/>
            <a:ext cx="2079057" cy="1097280"/>
          </a:xfrm>
          <a:prstGeom prst="rect">
            <a:avLst/>
          </a:prstGeom>
        </p:spPr>
      </p:pic>
      <p:pic>
        <p:nvPicPr>
          <p:cNvPr id="6" name="Picture 2">
            <a:extLst>
              <a:ext uri="{FF2B5EF4-FFF2-40B4-BE49-F238E27FC236}">
                <a16:creationId xmlns:a16="http://schemas.microsoft.com/office/drawing/2014/main" id="{EFB38FDD-682C-4E0E-A2A6-6DAEBBA3DDAB}"/>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632995" y="4877813"/>
            <a:ext cx="2141415" cy="1460710"/>
          </a:xfrm>
          <a:prstGeom prst="rect">
            <a:avLst/>
          </a:prstGeom>
          <a:noFill/>
          <a:extLst>
            <a:ext uri="{909E8E84-426E-40DD-AFC4-6F175D3DCCD1}">
              <a14:hiddenFill xmlns:a14="http://schemas.microsoft.com/office/drawing/2010/main">
                <a:solidFill>
                  <a:srgbClr val="FFFFFF"/>
                </a:solidFill>
              </a14:hiddenFill>
            </a:ext>
          </a:extLst>
        </p:spPr>
      </p:pic>
      <p:sp>
        <p:nvSpPr>
          <p:cNvPr id="17" name="文本占位符 16">
            <a:extLst>
              <a:ext uri="{FF2B5EF4-FFF2-40B4-BE49-F238E27FC236}">
                <a16:creationId xmlns:a16="http://schemas.microsoft.com/office/drawing/2014/main" id="{FE890057-EB71-43D2-80DE-B03E73808317}"/>
              </a:ext>
            </a:extLst>
          </p:cNvPr>
          <p:cNvSpPr>
            <a:spLocks noGrp="1"/>
          </p:cNvSpPr>
          <p:nvPr>
            <p:ph type="body" sz="quarter" idx="10" hasCustomPrompt="1"/>
          </p:nvPr>
        </p:nvSpPr>
        <p:spPr>
          <a:xfrm>
            <a:off x="2399323" y="2992864"/>
            <a:ext cx="7393353" cy="1242646"/>
          </a:xfrm>
        </p:spPr>
        <p:txBody>
          <a:bodyPr>
            <a:noAutofit/>
          </a:bodyPr>
          <a:lstStyle>
            <a:lvl1pPr algn="ctr">
              <a:buNone/>
              <a:defRPr sz="3200">
                <a:latin typeface="+mn-lt"/>
              </a:defRPr>
            </a:lvl1pPr>
            <a:lvl2pPr>
              <a:buNone/>
              <a:defRPr/>
            </a:lvl2pPr>
          </a:lstStyle>
          <a:p>
            <a:pPr lvl="0"/>
            <a:r>
              <a:rPr lang="zh-CN" altLang="en-US" dirty="0"/>
              <a:t>单击此处编辑母版小标题样式</a:t>
            </a:r>
          </a:p>
        </p:txBody>
      </p:sp>
    </p:spTree>
    <p:extLst>
      <p:ext uri="{BB962C8B-B14F-4D97-AF65-F5344CB8AC3E}">
        <p14:creationId xmlns:p14="http://schemas.microsoft.com/office/powerpoint/2010/main" val="3360175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01601" y="76201"/>
            <a:ext cx="11988800" cy="762000"/>
          </a:xfrm>
        </p:spPr>
        <p:txBody>
          <a:bodyPr/>
          <a:lstStyle/>
          <a:p>
            <a:r>
              <a:rPr kumimoji="0" lang="zh-CN" altLang="en-US"/>
              <a:t>单击此处编辑母版标题样式</a:t>
            </a:r>
            <a:endParaRPr kumimoji="0" lang="en-US"/>
          </a:p>
        </p:txBody>
      </p:sp>
      <p:sp>
        <p:nvSpPr>
          <p:cNvPr id="6" name="Slide Number Placeholder 5"/>
          <p:cNvSpPr>
            <a:spLocks noGrp="1"/>
          </p:cNvSpPr>
          <p:nvPr>
            <p:ph type="sldNum" sz="quarter" idx="12"/>
          </p:nvPr>
        </p:nvSpPr>
        <p:spPr>
          <a:xfrm>
            <a:off x="11176000" y="580292"/>
            <a:ext cx="914400" cy="257908"/>
          </a:xfrm>
        </p:spPr>
        <p:txBody>
          <a:bodyPr/>
          <a:lstStyle>
            <a:lvl1pPr>
              <a:defRPr sz="2400">
                <a:solidFill>
                  <a:schemeClr val="tx1"/>
                </a:solidFill>
              </a:defRPr>
            </a:lvl1pPr>
          </a:lstStyle>
          <a:p>
            <a:fld id="{4C1CFA8C-DA4D-4CD0-9494-B47934E8DF77}" type="slidenum">
              <a:rPr lang="en-US" smtClean="0"/>
              <a:t>‹#›</a:t>
            </a:fld>
            <a:endParaRPr lang="en-US"/>
          </a:p>
        </p:txBody>
      </p:sp>
      <p:sp>
        <p:nvSpPr>
          <p:cNvPr id="8" name="Content Placeholder 7"/>
          <p:cNvSpPr>
            <a:spLocks noGrp="1"/>
          </p:cNvSpPr>
          <p:nvPr>
            <p:ph sz="quarter" idx="1"/>
          </p:nvPr>
        </p:nvSpPr>
        <p:spPr>
          <a:xfrm>
            <a:off x="101601" y="990600"/>
            <a:ext cx="11988800" cy="5638800"/>
          </a:xfrm>
        </p:spPr>
        <p:txBody>
          <a:bodyPr/>
          <a:lstStyle/>
          <a:p>
            <a:pPr lvl="0" eaLnBrk="1" latinLnBrk="0" hangingPunct="1"/>
            <a:r>
              <a:rPr lang="zh-CN" altLang="en-US" dirty="0"/>
              <a:t>单击此处编辑母版文本样式</a:t>
            </a:r>
          </a:p>
          <a:p>
            <a:pPr lvl="1" eaLnBrk="1" latinLnBrk="0" hangingPunct="1"/>
            <a:r>
              <a:rPr lang="zh-CN" altLang="en-US" dirty="0"/>
              <a:t>二级</a:t>
            </a:r>
          </a:p>
          <a:p>
            <a:pPr lvl="2" eaLnBrk="1" latinLnBrk="0" hangingPunct="1"/>
            <a:r>
              <a:rPr lang="zh-CN" altLang="en-US" dirty="0"/>
              <a:t>三级</a:t>
            </a:r>
          </a:p>
          <a:p>
            <a:pPr lvl="3" eaLnBrk="1" latinLnBrk="0" hangingPunct="1"/>
            <a:r>
              <a:rPr lang="zh-CN" altLang="en-US" dirty="0"/>
              <a:t>四级</a:t>
            </a:r>
          </a:p>
          <a:p>
            <a:pPr lvl="4" eaLnBrk="1" latinLnBrk="0" hangingPunct="1"/>
            <a:r>
              <a:rPr lang="zh-CN" altLang="en-US" dirty="0"/>
              <a:t>五级</a:t>
            </a:r>
            <a:endParaRPr kumimoji="0" lang="en-US" dirty="0"/>
          </a:p>
        </p:txBody>
      </p:sp>
    </p:spTree>
    <p:extLst>
      <p:ext uri="{BB962C8B-B14F-4D97-AF65-F5344CB8AC3E}">
        <p14:creationId xmlns:p14="http://schemas.microsoft.com/office/powerpoint/2010/main" val="4013449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Title - Center">
    <p:spTree>
      <p:nvGrpSpPr>
        <p:cNvPr id="1" name=""/>
        <p:cNvGrpSpPr/>
        <p:nvPr/>
      </p:nvGrpSpPr>
      <p:grpSpPr>
        <a:xfrm>
          <a:off x="0" y="0"/>
          <a:ext cx="0" cy="0"/>
          <a:chOff x="0" y="0"/>
          <a:chExt cx="0" cy="0"/>
        </a:xfrm>
      </p:grpSpPr>
      <p:sp>
        <p:nvSpPr>
          <p:cNvPr id="11" name="Shape 11"/>
          <p:cNvSpPr>
            <a:spLocks noGrp="1"/>
          </p:cNvSpPr>
          <p:nvPr>
            <p:ph type="title"/>
          </p:nvPr>
        </p:nvSpPr>
        <p:spPr>
          <a:xfrm>
            <a:off x="1190625" y="2268141"/>
            <a:ext cx="9810750" cy="2321719"/>
          </a:xfrm>
          <a:prstGeom prst="rect">
            <a:avLst/>
          </a:prstGeom>
        </p:spPr>
        <p:txBody>
          <a:bodyPr/>
          <a:lstStyle/>
          <a:p>
            <a:pPr lvl="0">
              <a:defRPr sz="1800"/>
            </a:pPr>
            <a:r>
              <a:rPr lang="zh-CN" altLang="en-US" sz="5625"/>
              <a:t>单击此处编辑母版标题样式</a:t>
            </a:r>
            <a:endParaRPr sz="5625"/>
          </a:p>
        </p:txBody>
      </p:sp>
      <p:sp>
        <p:nvSpPr>
          <p:cNvPr id="3" name="Rectangle 2"/>
          <p:cNvSpPr/>
          <p:nvPr/>
        </p:nvSpPr>
        <p:spPr>
          <a:xfrm>
            <a:off x="0" y="792480"/>
            <a:ext cx="12192000" cy="268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9513829"/>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reserve="1">
  <p:cSld name="Bullets">
    <p:spTree>
      <p:nvGrpSpPr>
        <p:cNvPr id="1" name=""/>
        <p:cNvGrpSpPr/>
        <p:nvPr/>
      </p:nvGrpSpPr>
      <p:grpSpPr>
        <a:xfrm>
          <a:off x="0" y="0"/>
          <a:ext cx="0" cy="0"/>
          <a:chOff x="0" y="0"/>
          <a:chExt cx="0" cy="0"/>
        </a:xfrm>
      </p:grpSpPr>
      <p:sp>
        <p:nvSpPr>
          <p:cNvPr id="24" name="Shape 24"/>
          <p:cNvSpPr>
            <a:spLocks noGrp="1"/>
          </p:cNvSpPr>
          <p:nvPr>
            <p:ph type="body" idx="1"/>
          </p:nvPr>
        </p:nvSpPr>
        <p:spPr>
          <a:xfrm>
            <a:off x="892969" y="892969"/>
            <a:ext cx="10406063" cy="5072063"/>
          </a:xfrm>
          <a:prstGeom prst="rect">
            <a:avLst/>
          </a:prstGeom>
        </p:spPr>
        <p:txBody>
          <a:bodyPr/>
          <a:lstStyle/>
          <a:p>
            <a:pPr lvl="0">
              <a:defRPr sz="1800"/>
            </a:pPr>
            <a:r>
              <a:rPr lang="zh-CN" altLang="en-US" sz="2531"/>
              <a:t>单击此处编辑母版文本样式</a:t>
            </a:r>
          </a:p>
          <a:p>
            <a:pPr lvl="1">
              <a:defRPr sz="1800"/>
            </a:pPr>
            <a:r>
              <a:rPr lang="zh-CN" altLang="en-US" sz="2531"/>
              <a:t>二级</a:t>
            </a:r>
          </a:p>
          <a:p>
            <a:pPr lvl="2">
              <a:defRPr sz="1800"/>
            </a:pPr>
            <a:r>
              <a:rPr lang="zh-CN" altLang="en-US" sz="2531"/>
              <a:t>三级</a:t>
            </a:r>
          </a:p>
          <a:p>
            <a:pPr lvl="3">
              <a:defRPr sz="1800"/>
            </a:pPr>
            <a:r>
              <a:rPr lang="zh-CN" altLang="en-US" sz="2531"/>
              <a:t>四级</a:t>
            </a:r>
          </a:p>
          <a:p>
            <a:pPr lvl="4">
              <a:defRPr sz="1800"/>
            </a:pPr>
            <a:r>
              <a:rPr lang="zh-CN" altLang="en-US" sz="2531"/>
              <a:t>五级</a:t>
            </a:r>
            <a:endParaRPr sz="2531"/>
          </a:p>
        </p:txBody>
      </p:sp>
    </p:spTree>
    <p:extLst>
      <p:ext uri="{BB962C8B-B14F-4D97-AF65-F5344CB8AC3E}">
        <p14:creationId xmlns:p14="http://schemas.microsoft.com/office/powerpoint/2010/main" val="209948641"/>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101601" y="76201"/>
            <a:ext cx="11988800" cy="762000"/>
          </a:xfrm>
          <a:prstGeom prst="rect">
            <a:avLst/>
          </a:prstGeom>
        </p:spPr>
        <p:txBody>
          <a:bodyPr vert="horz" anchor="ctr">
            <a:normAutofit/>
          </a:bodyPr>
          <a:lstStyle/>
          <a:p>
            <a:r>
              <a:rPr kumimoji="0" lang="zh-CN" altLang="en-US" dirty="0"/>
              <a:t>单击此处编辑母版标题样式</a:t>
            </a:r>
            <a:endParaRPr kumimoji="0" lang="en-US" dirty="0"/>
          </a:p>
        </p:txBody>
      </p:sp>
      <p:sp>
        <p:nvSpPr>
          <p:cNvPr id="13" name="Text Placeholder 12"/>
          <p:cNvSpPr>
            <a:spLocks noGrp="1"/>
          </p:cNvSpPr>
          <p:nvPr>
            <p:ph type="body" idx="1"/>
          </p:nvPr>
        </p:nvSpPr>
        <p:spPr>
          <a:xfrm>
            <a:off x="101601" y="990601"/>
            <a:ext cx="11988800" cy="5105400"/>
          </a:xfrm>
          <a:prstGeom prst="rect">
            <a:avLst/>
          </a:prstGeom>
        </p:spPr>
        <p:txBody>
          <a:bodyPr vert="horz">
            <a:normAutofit/>
          </a:bodyPr>
          <a:lstStyle/>
          <a:p>
            <a:pPr lvl="0" eaLnBrk="1" latinLnBrk="0" hangingPunct="1"/>
            <a:r>
              <a:rPr kumimoji="0" lang="zh-CN" altLang="en-US" dirty="0"/>
              <a:t>单击此处编辑母版文本样式</a:t>
            </a:r>
          </a:p>
          <a:p>
            <a:pPr lvl="1" eaLnBrk="1" latinLnBrk="0" hangingPunct="1"/>
            <a:r>
              <a:rPr kumimoji="0" lang="zh-CN" altLang="en-US" dirty="0"/>
              <a:t>二级</a:t>
            </a:r>
          </a:p>
          <a:p>
            <a:pPr lvl="2" eaLnBrk="1" latinLnBrk="0" hangingPunct="1"/>
            <a:r>
              <a:rPr kumimoji="0" lang="zh-CN" altLang="en-US" dirty="0"/>
              <a:t>三级</a:t>
            </a:r>
          </a:p>
          <a:p>
            <a:pPr lvl="3" eaLnBrk="1" latinLnBrk="0" hangingPunct="1"/>
            <a:r>
              <a:rPr kumimoji="0" lang="zh-CN" altLang="en-US" dirty="0"/>
              <a:t>四级</a:t>
            </a:r>
          </a:p>
          <a:p>
            <a:pPr lvl="4" eaLnBrk="1" latinLnBrk="0" hangingPunct="1"/>
            <a:r>
              <a:rPr kumimoji="0" lang="zh-CN" altLang="en-US" dirty="0"/>
              <a:t>五级</a:t>
            </a:r>
            <a:endParaRPr kumimoji="0" lang="en-US" dirty="0"/>
          </a:p>
        </p:txBody>
      </p:sp>
      <p:sp>
        <p:nvSpPr>
          <p:cNvPr id="7" name="Rectangle 6"/>
          <p:cNvSpPr/>
          <p:nvPr/>
        </p:nvSpPr>
        <p:spPr bwMode="white">
          <a:xfrm>
            <a:off x="0" y="838201"/>
            <a:ext cx="12192000" cy="1524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3600"/>
          </a:p>
        </p:txBody>
      </p:sp>
      <p:sp>
        <p:nvSpPr>
          <p:cNvPr id="8" name="Rectangle 7"/>
          <p:cNvSpPr/>
          <p:nvPr/>
        </p:nvSpPr>
        <p:spPr>
          <a:xfrm>
            <a:off x="1" y="883920"/>
            <a:ext cx="812800" cy="45720"/>
          </a:xfrm>
          <a:prstGeom prst="rect">
            <a:avLst/>
          </a:prstGeom>
          <a:solidFill>
            <a:schemeClr val="accent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3600" dirty="0">
              <a:solidFill>
                <a:srgbClr val="C00000"/>
              </a:solidFill>
            </a:endParaRPr>
          </a:p>
        </p:txBody>
      </p:sp>
      <p:sp>
        <p:nvSpPr>
          <p:cNvPr id="9" name="Rectangle 8"/>
          <p:cNvSpPr/>
          <p:nvPr/>
        </p:nvSpPr>
        <p:spPr>
          <a:xfrm>
            <a:off x="787400" y="883920"/>
            <a:ext cx="11404600" cy="45720"/>
          </a:xfrm>
          <a:prstGeom prst="rect">
            <a:avLst/>
          </a:prstGeom>
          <a:solidFill>
            <a:schemeClr val="tx1">
              <a:lumMod val="50000"/>
              <a:lumOff val="5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3600"/>
          </a:p>
        </p:txBody>
      </p:sp>
      <p:sp>
        <p:nvSpPr>
          <p:cNvPr id="23" name="Slide Number Placeholder 22"/>
          <p:cNvSpPr>
            <a:spLocks noGrp="1"/>
          </p:cNvSpPr>
          <p:nvPr>
            <p:ph type="sldNum" sz="quarter" idx="4"/>
          </p:nvPr>
        </p:nvSpPr>
        <p:spPr>
          <a:xfrm>
            <a:off x="11176000" y="533401"/>
            <a:ext cx="914400" cy="304800"/>
          </a:xfrm>
          <a:prstGeom prst="rect">
            <a:avLst/>
          </a:prstGeom>
        </p:spPr>
        <p:txBody>
          <a:bodyPr vert="horz" anchor="ctr" anchorCtr="0">
            <a:noAutofit/>
          </a:bodyPr>
          <a:lstStyle>
            <a:lvl1pPr algn="r" eaLnBrk="1" latinLnBrk="0" hangingPunct="1">
              <a:defRPr kumimoji="0" sz="2400" b="1">
                <a:solidFill>
                  <a:schemeClr val="tx1"/>
                </a:solidFill>
              </a:defRPr>
            </a:lvl1pPr>
          </a:lstStyle>
          <a:p>
            <a:fld id="{4C1CFA8C-DA4D-4CD0-9494-B47934E8DF77}" type="slidenum">
              <a:rPr lang="en-US" smtClean="0"/>
              <a:t>‹#›</a:t>
            </a:fld>
            <a:endParaRPr lang="en-US"/>
          </a:p>
        </p:txBody>
      </p:sp>
    </p:spTree>
    <p:extLst>
      <p:ext uri="{BB962C8B-B14F-4D97-AF65-F5344CB8AC3E}">
        <p14:creationId xmlns:p14="http://schemas.microsoft.com/office/powerpoint/2010/main" val="1300215763"/>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Lst>
  <p:hf hdr="0" ftr="0" dt="0"/>
  <p:txStyles>
    <p:titleStyle>
      <a:lvl1pPr algn="l" rtl="0" eaLnBrk="1" latinLnBrk="0" hangingPunct="1">
        <a:spcBef>
          <a:spcPct val="0"/>
        </a:spcBef>
        <a:buNone/>
        <a:defRPr kumimoji="0" sz="4400" kern="1200">
          <a:solidFill>
            <a:schemeClr val="tx1"/>
          </a:solidFill>
          <a:latin typeface="+mj-lt"/>
          <a:ea typeface="+mj-ea"/>
          <a:cs typeface="+mj-cs"/>
        </a:defRPr>
      </a:lvl1pPr>
    </p:titleStyle>
    <p:body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177" algn="l" rtl="0" eaLnBrk="1" latinLnBrk="0" hangingPunct="1">
        <a:defRPr kumimoji="0" kern="1200">
          <a:solidFill>
            <a:schemeClr val="tx1"/>
          </a:solidFill>
          <a:latin typeface="+mn-lt"/>
          <a:ea typeface="+mn-ea"/>
          <a:cs typeface="+mn-cs"/>
        </a:defRPr>
      </a:lvl2pPr>
      <a:lvl3pPr marL="914353" algn="l" rtl="0" eaLnBrk="1" latinLnBrk="0" hangingPunct="1">
        <a:defRPr kumimoji="0" kern="1200">
          <a:solidFill>
            <a:schemeClr val="tx1"/>
          </a:solidFill>
          <a:latin typeface="+mn-lt"/>
          <a:ea typeface="+mn-ea"/>
          <a:cs typeface="+mn-cs"/>
        </a:defRPr>
      </a:lvl3pPr>
      <a:lvl4pPr marL="1371530" algn="l" rtl="0" eaLnBrk="1" latinLnBrk="0" hangingPunct="1">
        <a:defRPr kumimoji="0" kern="1200">
          <a:solidFill>
            <a:schemeClr val="tx1"/>
          </a:solidFill>
          <a:latin typeface="+mn-lt"/>
          <a:ea typeface="+mn-ea"/>
          <a:cs typeface="+mn-cs"/>
        </a:defRPr>
      </a:lvl4pPr>
      <a:lvl5pPr marL="1828706" algn="l" rtl="0" eaLnBrk="1" latinLnBrk="0" hangingPunct="1">
        <a:defRPr kumimoji="0" kern="1200">
          <a:solidFill>
            <a:schemeClr val="tx1"/>
          </a:solidFill>
          <a:latin typeface="+mn-lt"/>
          <a:ea typeface="+mn-ea"/>
          <a:cs typeface="+mn-cs"/>
        </a:defRPr>
      </a:lvl5pPr>
      <a:lvl6pPr marL="2285883" algn="l" rtl="0" eaLnBrk="1" latinLnBrk="0" hangingPunct="1">
        <a:defRPr kumimoji="0" kern="1200">
          <a:solidFill>
            <a:schemeClr val="tx1"/>
          </a:solidFill>
          <a:latin typeface="+mn-lt"/>
          <a:ea typeface="+mn-ea"/>
          <a:cs typeface="+mn-cs"/>
        </a:defRPr>
      </a:lvl6pPr>
      <a:lvl7pPr marL="2743060" algn="l" rtl="0" eaLnBrk="1" latinLnBrk="0" hangingPunct="1">
        <a:defRPr kumimoji="0" kern="1200">
          <a:solidFill>
            <a:schemeClr val="tx1"/>
          </a:solidFill>
          <a:latin typeface="+mn-lt"/>
          <a:ea typeface="+mn-ea"/>
          <a:cs typeface="+mn-cs"/>
        </a:defRPr>
      </a:lvl7pPr>
      <a:lvl8pPr marL="3200236" algn="l" rtl="0" eaLnBrk="1" latinLnBrk="0" hangingPunct="1">
        <a:defRPr kumimoji="0" kern="1200">
          <a:solidFill>
            <a:schemeClr val="tx1"/>
          </a:solidFill>
          <a:latin typeface="+mn-lt"/>
          <a:ea typeface="+mn-ea"/>
          <a:cs typeface="+mn-cs"/>
        </a:defRPr>
      </a:lvl8pPr>
      <a:lvl9pPr marL="3657413"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5.tmp"/><Relationship Id="rId4" Type="http://schemas.openxmlformats.org/officeDocument/2006/relationships/image" Target="../media/image14.tmp"/></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16.tmp"/><Relationship Id="rId5" Type="http://schemas.openxmlformats.org/officeDocument/2006/relationships/image" Target="../media/image7.png"/><Relationship Id="rId4" Type="http://schemas.openxmlformats.org/officeDocument/2006/relationships/image" Target="../media/image6.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8.tmp"/></Relationships>
</file>

<file path=ppt/slides/_rels/slide31.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0.tm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8AB093-3F97-45BB-857B-9E795DADE1AA}"/>
              </a:ext>
            </a:extLst>
          </p:cNvPr>
          <p:cNvSpPr>
            <a:spLocks noGrp="1"/>
          </p:cNvSpPr>
          <p:nvPr>
            <p:ph type="ctrTitle"/>
          </p:nvPr>
        </p:nvSpPr>
        <p:spPr/>
        <p:txBody>
          <a:bodyPr/>
          <a:lstStyle/>
          <a:p>
            <a:r>
              <a:rPr lang="en-US" altLang="zh-CN" b="1" dirty="0" err="1">
                <a:solidFill>
                  <a:schemeClr val="tx1"/>
                </a:solidFill>
              </a:rPr>
              <a:t>SpZip</a:t>
            </a:r>
            <a:r>
              <a:rPr lang="en-US" b="1" dirty="0">
                <a:solidFill>
                  <a:schemeClr val="tx1"/>
                </a:solidFill>
              </a:rPr>
              <a:t>: Architectural Support for Effective Data Compression In Irregular Applications</a:t>
            </a:r>
            <a:endParaRPr lang="en-US" dirty="0"/>
          </a:p>
        </p:txBody>
      </p:sp>
      <p:sp>
        <p:nvSpPr>
          <p:cNvPr id="3" name="文本占位符 2">
            <a:extLst>
              <a:ext uri="{FF2B5EF4-FFF2-40B4-BE49-F238E27FC236}">
                <a16:creationId xmlns:a16="http://schemas.microsoft.com/office/drawing/2014/main" id="{2C0F24DC-020C-4B06-9BF4-5ECBF22CFF3F}"/>
              </a:ext>
            </a:extLst>
          </p:cNvPr>
          <p:cNvSpPr>
            <a:spLocks noGrp="1"/>
          </p:cNvSpPr>
          <p:nvPr>
            <p:ph type="body" sz="quarter" idx="10"/>
          </p:nvPr>
        </p:nvSpPr>
        <p:spPr>
          <a:xfrm>
            <a:off x="2399323" y="2992864"/>
            <a:ext cx="7393353" cy="688182"/>
          </a:xfrm>
        </p:spPr>
        <p:txBody>
          <a:bodyPr/>
          <a:lstStyle/>
          <a:p>
            <a:r>
              <a:rPr lang="en-US" b="1" dirty="0"/>
              <a:t>Yifan Yang</a:t>
            </a:r>
            <a:r>
              <a:rPr lang="en-US" dirty="0"/>
              <a:t>, Joel S. Emer, Daniel Sanchez</a:t>
            </a:r>
          </a:p>
        </p:txBody>
      </p:sp>
      <p:sp>
        <p:nvSpPr>
          <p:cNvPr id="4" name="文本占位符 2">
            <a:extLst>
              <a:ext uri="{FF2B5EF4-FFF2-40B4-BE49-F238E27FC236}">
                <a16:creationId xmlns:a16="http://schemas.microsoft.com/office/drawing/2014/main" id="{B8FACF70-1919-4DF5-8BC6-71746DC8B6E4}"/>
              </a:ext>
            </a:extLst>
          </p:cNvPr>
          <p:cNvSpPr txBox="1">
            <a:spLocks/>
          </p:cNvSpPr>
          <p:nvPr/>
        </p:nvSpPr>
        <p:spPr>
          <a:xfrm>
            <a:off x="1275861" y="3733897"/>
            <a:ext cx="9640277" cy="1152342"/>
          </a:xfrm>
          <a:prstGeom prst="rect">
            <a:avLst/>
          </a:prstGeom>
        </p:spPr>
        <p:txBody>
          <a:bodyPr vert="horz">
            <a:noAutofit/>
          </a:bodyPr>
          <a:lstStyle>
            <a:lvl1pPr marL="320024" indent="-320024" algn="ctr" rtl="0" eaLnBrk="1" latinLnBrk="0" hangingPunct="1">
              <a:spcBef>
                <a:spcPts val="700"/>
              </a:spcBef>
              <a:buClr>
                <a:schemeClr val="accent2"/>
              </a:buClr>
              <a:buSzPct val="60000"/>
              <a:buFont typeface="Wingdings"/>
              <a:buNone/>
              <a:defRPr kumimoji="0" sz="32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None/>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sz="2800" dirty="0"/>
              <a:t>ISCA 2021</a:t>
            </a:r>
          </a:p>
          <a:p>
            <a:r>
              <a:rPr lang="en-US" sz="2800" dirty="0"/>
              <a:t>Session 12B (June 16, 2021 at 8 PM EDT)</a:t>
            </a:r>
          </a:p>
        </p:txBody>
      </p:sp>
    </p:spTree>
    <p:extLst>
      <p:ext uri="{BB962C8B-B14F-4D97-AF65-F5344CB8AC3E}">
        <p14:creationId xmlns:p14="http://schemas.microsoft.com/office/powerpoint/2010/main" val="1476738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822FE9-61F4-4A69-AA53-8B979E804D1F}"/>
              </a:ext>
            </a:extLst>
          </p:cNvPr>
          <p:cNvSpPr>
            <a:spLocks noGrp="1"/>
          </p:cNvSpPr>
          <p:nvPr>
            <p:ph type="title"/>
          </p:nvPr>
        </p:nvSpPr>
        <p:spPr/>
        <p:txBody>
          <a:bodyPr/>
          <a:lstStyle/>
          <a:p>
            <a:r>
              <a:rPr lang="en-US" dirty="0"/>
              <a:t>Dataflow Configuration Language (DCL) overview</a:t>
            </a:r>
          </a:p>
        </p:txBody>
      </p:sp>
      <p:sp>
        <p:nvSpPr>
          <p:cNvPr id="3" name="灯片编号占位符 2">
            <a:extLst>
              <a:ext uri="{FF2B5EF4-FFF2-40B4-BE49-F238E27FC236}">
                <a16:creationId xmlns:a16="http://schemas.microsoft.com/office/drawing/2014/main" id="{8ECEECF2-2475-4CE6-ABD8-6253B367988C}"/>
              </a:ext>
            </a:extLst>
          </p:cNvPr>
          <p:cNvSpPr>
            <a:spLocks noGrp="1"/>
          </p:cNvSpPr>
          <p:nvPr>
            <p:ph type="sldNum" sz="quarter" idx="12"/>
          </p:nvPr>
        </p:nvSpPr>
        <p:spPr/>
        <p:txBody>
          <a:bodyPr/>
          <a:lstStyle/>
          <a:p>
            <a:fld id="{4C1CFA8C-DA4D-4CD0-9494-B47934E8DF77}" type="slidenum">
              <a:rPr lang="en-US" smtClean="0"/>
              <a:t>10</a:t>
            </a:fld>
            <a:endParaRPr lang="en-US"/>
          </a:p>
        </p:txBody>
      </p:sp>
      <p:sp>
        <p:nvSpPr>
          <p:cNvPr id="4" name="内容占位符 3">
            <a:extLst>
              <a:ext uri="{FF2B5EF4-FFF2-40B4-BE49-F238E27FC236}">
                <a16:creationId xmlns:a16="http://schemas.microsoft.com/office/drawing/2014/main" id="{044395D9-084E-4B4D-9871-E3A70AA8ACCC}"/>
              </a:ext>
            </a:extLst>
          </p:cNvPr>
          <p:cNvSpPr>
            <a:spLocks noGrp="1"/>
          </p:cNvSpPr>
          <p:nvPr>
            <p:ph sz="quarter" idx="1"/>
          </p:nvPr>
        </p:nvSpPr>
        <p:spPr>
          <a:xfrm>
            <a:off x="101601" y="990600"/>
            <a:ext cx="11988800" cy="2180407"/>
          </a:xfrm>
        </p:spPr>
        <p:txBody>
          <a:bodyPr/>
          <a:lstStyle/>
          <a:p>
            <a:r>
              <a:rPr lang="en-US" dirty="0"/>
              <a:t>A DCL program expresses the </a:t>
            </a:r>
            <a:r>
              <a:rPr lang="en-US" altLang="zh-CN" dirty="0"/>
              <a:t>t</a:t>
            </a:r>
            <a:r>
              <a:rPr lang="en-US" dirty="0"/>
              <a:t>raversal, decompression and compression of data structures in irregular applications</a:t>
            </a:r>
          </a:p>
          <a:p>
            <a:r>
              <a:rPr lang="en-US" dirty="0"/>
              <a:t>DCL program is an acyclic graph of composable operators</a:t>
            </a:r>
          </a:p>
          <a:p>
            <a:r>
              <a:rPr lang="en-US" dirty="0"/>
              <a:t>Operators are connected by queues to exploit pipeline parallelism</a:t>
            </a:r>
          </a:p>
        </p:txBody>
      </p:sp>
      <p:sp>
        <p:nvSpPr>
          <p:cNvPr id="56" name="Rounded Rectangle 78">
            <a:extLst>
              <a:ext uri="{FF2B5EF4-FFF2-40B4-BE49-F238E27FC236}">
                <a16:creationId xmlns:a16="http://schemas.microsoft.com/office/drawing/2014/main" id="{8E565798-97F6-4363-B125-EEA541ACCB2D}"/>
              </a:ext>
            </a:extLst>
          </p:cNvPr>
          <p:cNvSpPr/>
          <p:nvPr/>
        </p:nvSpPr>
        <p:spPr>
          <a:xfrm>
            <a:off x="4357181" y="4627368"/>
            <a:ext cx="1475468" cy="584775"/>
          </a:xfrm>
          <a:prstGeom prst="roundRect">
            <a:avLst/>
          </a:prstGeom>
          <a:solidFill>
            <a:srgbClr val="ED7D31">
              <a:lumMod val="40000"/>
              <a:lumOff val="60000"/>
            </a:srgbClr>
          </a:solidFill>
          <a:ln w="38100" cap="flat" cmpd="sng" algn="ctr">
            <a:solidFill>
              <a:srgbClr val="ED7D31">
                <a:lumMod val="50000"/>
              </a:srgbClr>
            </a:solidFill>
            <a:prstDash val="solid"/>
            <a:miter lim="800000"/>
          </a:ln>
          <a:effectLst/>
        </p:spPr>
        <p:txBody>
          <a:bodyPr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sysClr val="windowText" lastClr="000000"/>
                </a:solidFill>
                <a:effectLst/>
                <a:uLnTx/>
                <a:uFillTx/>
                <a:latin typeface="Calibri" panose="020F0502020204030204"/>
                <a:ea typeface="+mn-ea"/>
                <a:cs typeface="+mn-cs"/>
              </a:rPr>
              <a:t>Range</a:t>
            </a:r>
          </a:p>
        </p:txBody>
      </p:sp>
      <p:sp>
        <p:nvSpPr>
          <p:cNvPr id="78" name="Rounded Rectangle 78">
            <a:extLst>
              <a:ext uri="{FF2B5EF4-FFF2-40B4-BE49-F238E27FC236}">
                <a16:creationId xmlns:a16="http://schemas.microsoft.com/office/drawing/2014/main" id="{97FA6CE0-09F0-47CC-A5BD-4C809FFF7CBA}"/>
              </a:ext>
            </a:extLst>
          </p:cNvPr>
          <p:cNvSpPr/>
          <p:nvPr/>
        </p:nvSpPr>
        <p:spPr>
          <a:xfrm>
            <a:off x="3782783" y="5491894"/>
            <a:ext cx="2594444" cy="584775"/>
          </a:xfrm>
          <a:prstGeom prst="roundRect">
            <a:avLst/>
          </a:prstGeom>
          <a:solidFill>
            <a:srgbClr val="FFE699"/>
          </a:solidFill>
          <a:ln w="38100" cap="flat" cmpd="sng" algn="ctr">
            <a:solidFill>
              <a:srgbClr val="FFC000">
                <a:lumMod val="75000"/>
              </a:srgbClr>
            </a:solidFill>
            <a:prstDash val="solid"/>
            <a:miter lim="800000"/>
          </a:ln>
          <a:effectLst/>
        </p:spPr>
        <p:txBody>
          <a:bodyPr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sysClr val="windowText" lastClr="000000"/>
                </a:solidFill>
                <a:effectLst/>
                <a:uLnTx/>
                <a:uFillTx/>
                <a:latin typeface="Calibri" panose="020F0502020204030204"/>
                <a:ea typeface="+mn-ea"/>
                <a:cs typeface="+mn-cs"/>
              </a:rPr>
              <a:t>Decompress</a:t>
            </a:r>
          </a:p>
        </p:txBody>
      </p:sp>
      <p:sp>
        <p:nvSpPr>
          <p:cNvPr id="88" name="Rounded Rectangle 78">
            <a:extLst>
              <a:ext uri="{FF2B5EF4-FFF2-40B4-BE49-F238E27FC236}">
                <a16:creationId xmlns:a16="http://schemas.microsoft.com/office/drawing/2014/main" id="{584BF2A0-D759-4FF7-A635-B6D22B990FA0}"/>
              </a:ext>
            </a:extLst>
          </p:cNvPr>
          <p:cNvSpPr/>
          <p:nvPr/>
        </p:nvSpPr>
        <p:spPr>
          <a:xfrm>
            <a:off x="4357181" y="3784600"/>
            <a:ext cx="1475468" cy="584775"/>
          </a:xfrm>
          <a:prstGeom prst="roundRect">
            <a:avLst/>
          </a:prstGeom>
          <a:solidFill>
            <a:srgbClr val="ED7D31">
              <a:lumMod val="40000"/>
              <a:lumOff val="60000"/>
            </a:srgbClr>
          </a:solidFill>
          <a:ln w="38100" cap="flat" cmpd="sng" algn="ctr">
            <a:solidFill>
              <a:srgbClr val="ED7D31">
                <a:lumMod val="50000"/>
              </a:srgbClr>
            </a:solidFill>
            <a:prstDash val="solid"/>
            <a:miter lim="800000"/>
          </a:ln>
          <a:effectLst/>
        </p:spPr>
        <p:txBody>
          <a:bodyPr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err="1">
                <a:ln>
                  <a:noFill/>
                </a:ln>
                <a:solidFill>
                  <a:sysClr val="windowText" lastClr="000000"/>
                </a:solidFill>
                <a:effectLst/>
                <a:uLnTx/>
                <a:uFillTx/>
                <a:latin typeface="Calibri" panose="020F0502020204030204"/>
                <a:ea typeface="+mn-ea"/>
                <a:cs typeface="+mn-cs"/>
              </a:rPr>
              <a:t>Indir</a:t>
            </a:r>
            <a:endParaRPr kumimoji="0" lang="en-US" sz="36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90" name="内容占位符 3">
            <a:extLst>
              <a:ext uri="{FF2B5EF4-FFF2-40B4-BE49-F238E27FC236}">
                <a16:creationId xmlns:a16="http://schemas.microsoft.com/office/drawing/2014/main" id="{1CDE43E5-19F2-45FE-BE9C-18B2E247ABB3}"/>
              </a:ext>
            </a:extLst>
          </p:cNvPr>
          <p:cNvSpPr txBox="1">
            <a:spLocks/>
          </p:cNvSpPr>
          <p:nvPr/>
        </p:nvSpPr>
        <p:spPr>
          <a:xfrm>
            <a:off x="3343048" y="3246831"/>
            <a:ext cx="4020200" cy="1102521"/>
          </a:xfrm>
          <a:prstGeom prst="rect">
            <a:avLst/>
          </a:prstGeom>
        </p:spPr>
        <p:txBody>
          <a:bodyPr vert="horz">
            <a:norm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2700" dirty="0"/>
              <a:t>Memory access operator</a:t>
            </a:r>
          </a:p>
        </p:txBody>
      </p:sp>
      <mc:AlternateContent xmlns:mc="http://schemas.openxmlformats.org/markup-compatibility/2006" xmlns:a14="http://schemas.microsoft.com/office/drawing/2010/main">
        <mc:Choice Requires="a14">
          <p:sp>
            <p:nvSpPr>
              <p:cNvPr id="91" name="内容占位符 3">
                <a:extLst>
                  <a:ext uri="{FF2B5EF4-FFF2-40B4-BE49-F238E27FC236}">
                    <a16:creationId xmlns:a16="http://schemas.microsoft.com/office/drawing/2014/main" id="{115EBFE3-5F87-4B53-BE1C-17776ADAE574}"/>
                  </a:ext>
                </a:extLst>
              </p:cNvPr>
              <p:cNvSpPr txBox="1">
                <a:spLocks/>
              </p:cNvSpPr>
              <p:nvPr/>
            </p:nvSpPr>
            <p:spPr>
              <a:xfrm>
                <a:off x="1620198" y="3784599"/>
                <a:ext cx="1829032" cy="584776"/>
              </a:xfrm>
              <a:prstGeom prst="rect">
                <a:avLst/>
              </a:prstGeom>
            </p:spPr>
            <p:txBody>
              <a:bodyPr vert="horz">
                <a:no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sz="3600" b="0" i="1" smtClean="0">
                              <a:latin typeface="Cambria Math" panose="02040503050406030204" pitchFamily="18" charset="0"/>
                            </a:rPr>
                          </m:ctrlPr>
                        </m:sSubPr>
                        <m:e>
                          <m:sSub>
                            <m:sSubPr>
                              <m:ctrlPr>
                                <a:rPr lang="en-US" sz="3600" i="1">
                                  <a:latin typeface="Cambria Math" panose="02040503050406030204" pitchFamily="18" charset="0"/>
                                </a:rPr>
                              </m:ctrlPr>
                            </m:sSubPr>
                            <m:e>
                              <m:r>
                                <a:rPr lang="en-US" sz="3600" b="0" i="1" smtClean="0">
                                  <a:latin typeface="Cambria Math" panose="02040503050406030204" pitchFamily="18" charset="0"/>
                                </a:rPr>
                                <m:t>…;</m:t>
                              </m:r>
                              <m:r>
                                <a:rPr lang="en-US" sz="3600" i="1">
                                  <a:latin typeface="Cambria Math" panose="02040503050406030204" pitchFamily="18" charset="0"/>
                                </a:rPr>
                                <m:t>𝑖</m:t>
                              </m:r>
                            </m:e>
                            <m:sub>
                              <m:r>
                                <a:rPr lang="en-US" sz="3600" b="0" i="1" smtClean="0">
                                  <a:latin typeface="Cambria Math" panose="02040503050406030204" pitchFamily="18" charset="0"/>
                                </a:rPr>
                                <m:t>2</m:t>
                              </m:r>
                            </m:sub>
                          </m:sSub>
                          <m:r>
                            <a:rPr lang="en-US" sz="3600" b="0" i="1" smtClean="0">
                              <a:latin typeface="Cambria Math" panose="02040503050406030204" pitchFamily="18" charset="0"/>
                            </a:rPr>
                            <m:t>;</m:t>
                          </m:r>
                          <m:r>
                            <a:rPr lang="en-US" sz="3600" b="0" i="1" smtClean="0">
                              <a:latin typeface="Cambria Math" panose="02040503050406030204" pitchFamily="18" charset="0"/>
                            </a:rPr>
                            <m:t>𝑖</m:t>
                          </m:r>
                        </m:e>
                        <m:sub>
                          <m:r>
                            <a:rPr lang="en-US" sz="3600" b="0" i="1" smtClean="0">
                              <a:latin typeface="Cambria Math" panose="02040503050406030204" pitchFamily="18" charset="0"/>
                            </a:rPr>
                            <m:t>1</m:t>
                          </m:r>
                        </m:sub>
                      </m:sSub>
                    </m:oMath>
                  </m:oMathPara>
                </a14:m>
                <a:endParaRPr lang="en-US" sz="3600" dirty="0"/>
              </a:p>
            </p:txBody>
          </p:sp>
        </mc:Choice>
        <mc:Fallback xmlns="">
          <p:sp>
            <p:nvSpPr>
              <p:cNvPr id="91" name="内容占位符 3">
                <a:extLst>
                  <a:ext uri="{FF2B5EF4-FFF2-40B4-BE49-F238E27FC236}">
                    <a16:creationId xmlns:a16="http://schemas.microsoft.com/office/drawing/2014/main" id="{115EBFE3-5F87-4B53-BE1C-17776ADAE574}"/>
                  </a:ext>
                </a:extLst>
              </p:cNvPr>
              <p:cNvSpPr txBox="1">
                <a:spLocks noRot="1" noChangeAspect="1" noMove="1" noResize="1" noEditPoints="1" noAdjustHandles="1" noChangeArrowheads="1" noChangeShapeType="1" noTextEdit="1"/>
              </p:cNvSpPr>
              <p:nvPr/>
            </p:nvSpPr>
            <p:spPr>
              <a:xfrm>
                <a:off x="1620198" y="3784599"/>
                <a:ext cx="1829032" cy="58477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 name="内容占位符 3">
                <a:extLst>
                  <a:ext uri="{FF2B5EF4-FFF2-40B4-BE49-F238E27FC236}">
                    <a16:creationId xmlns:a16="http://schemas.microsoft.com/office/drawing/2014/main" id="{B1050F67-6652-497C-9880-C5085FA63C35}"/>
                  </a:ext>
                </a:extLst>
              </p:cNvPr>
              <p:cNvSpPr txBox="1">
                <a:spLocks/>
              </p:cNvSpPr>
              <p:nvPr/>
            </p:nvSpPr>
            <p:spPr>
              <a:xfrm>
                <a:off x="6489158" y="3784599"/>
                <a:ext cx="3037238" cy="584776"/>
              </a:xfrm>
              <a:prstGeom prst="rect">
                <a:avLst/>
              </a:prstGeom>
            </p:spPr>
            <p:txBody>
              <a:bodyPr vert="horz">
                <a:no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m:t>
                      </m:r>
                      <m:r>
                        <a:rPr lang="en-US" sz="3600" i="1" smtClean="0">
                          <a:latin typeface="Cambria Math" panose="02040503050406030204" pitchFamily="18" charset="0"/>
                        </a:rPr>
                        <m:t>𝐴</m:t>
                      </m:r>
                      <m:d>
                        <m:dPr>
                          <m:begChr m:val="["/>
                          <m:endChr m:val="]"/>
                          <m:ctrlPr>
                            <a:rPr lang="en-US" sz="3600" i="1" smtClean="0">
                              <a:latin typeface="Cambria Math" panose="02040503050406030204" pitchFamily="18" charset="0"/>
                            </a:rPr>
                          </m:ctrlPr>
                        </m:dPr>
                        <m:e>
                          <m:sSub>
                            <m:sSubPr>
                              <m:ctrlPr>
                                <a:rPr lang="en-US" sz="3600" i="1">
                                  <a:latin typeface="Cambria Math" panose="02040503050406030204" pitchFamily="18" charset="0"/>
                                </a:rPr>
                              </m:ctrlPr>
                            </m:sSubPr>
                            <m:e>
                              <m:r>
                                <a:rPr lang="en-US" sz="3600" i="1">
                                  <a:latin typeface="Cambria Math" panose="02040503050406030204" pitchFamily="18" charset="0"/>
                                </a:rPr>
                                <m:t>𝑖</m:t>
                              </m:r>
                            </m:e>
                            <m:sub>
                              <m:r>
                                <a:rPr lang="en-US" sz="3600" b="0" i="1" smtClean="0">
                                  <a:latin typeface="Cambria Math" panose="02040503050406030204" pitchFamily="18" charset="0"/>
                                </a:rPr>
                                <m:t>2</m:t>
                              </m:r>
                            </m:sub>
                          </m:sSub>
                        </m:e>
                      </m:d>
                      <m:r>
                        <a:rPr lang="en-US" sz="3600" b="0" i="1" smtClean="0">
                          <a:latin typeface="Cambria Math" panose="02040503050406030204" pitchFamily="18" charset="0"/>
                        </a:rPr>
                        <m:t>;</m:t>
                      </m:r>
                      <m:r>
                        <a:rPr lang="en-US" sz="3600" b="0" i="1" smtClean="0">
                          <a:latin typeface="Cambria Math" panose="02040503050406030204" pitchFamily="18" charset="0"/>
                        </a:rPr>
                        <m:t>𝐴</m:t>
                      </m:r>
                      <m:r>
                        <a:rPr lang="en-US" sz="3600" b="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𝑖</m:t>
                          </m:r>
                        </m:e>
                        <m:sub>
                          <m:r>
                            <a:rPr lang="en-US" sz="3600" b="0" i="1" smtClean="0">
                              <a:latin typeface="Cambria Math" panose="02040503050406030204" pitchFamily="18" charset="0"/>
                            </a:rPr>
                            <m:t>1</m:t>
                          </m:r>
                        </m:sub>
                      </m:sSub>
                      <m:r>
                        <a:rPr lang="en-US" sz="3600" b="0" i="1" smtClean="0">
                          <a:latin typeface="Cambria Math" panose="02040503050406030204" pitchFamily="18" charset="0"/>
                        </a:rPr>
                        <m:t>]</m:t>
                      </m:r>
                    </m:oMath>
                  </m:oMathPara>
                </a14:m>
                <a:endParaRPr lang="en-US" sz="3600" dirty="0"/>
              </a:p>
            </p:txBody>
          </p:sp>
        </mc:Choice>
        <mc:Fallback xmlns="">
          <p:sp>
            <p:nvSpPr>
              <p:cNvPr id="92" name="内容占位符 3">
                <a:extLst>
                  <a:ext uri="{FF2B5EF4-FFF2-40B4-BE49-F238E27FC236}">
                    <a16:creationId xmlns:a16="http://schemas.microsoft.com/office/drawing/2014/main" id="{B1050F67-6652-497C-9880-C5085FA63C35}"/>
                  </a:ext>
                </a:extLst>
              </p:cNvPr>
              <p:cNvSpPr txBox="1">
                <a:spLocks noRot="1" noChangeAspect="1" noMove="1" noResize="1" noEditPoints="1" noAdjustHandles="1" noChangeArrowheads="1" noChangeShapeType="1" noTextEdit="1"/>
              </p:cNvSpPr>
              <p:nvPr/>
            </p:nvSpPr>
            <p:spPr>
              <a:xfrm>
                <a:off x="6489158" y="3784599"/>
                <a:ext cx="3037238" cy="584776"/>
              </a:xfrm>
              <a:prstGeom prst="rect">
                <a:avLst/>
              </a:prstGeom>
              <a:blipFill>
                <a:blip r:embed="rId4"/>
                <a:stretch>
                  <a:fillRect/>
                </a:stretch>
              </a:blipFill>
            </p:spPr>
            <p:txBody>
              <a:bodyPr/>
              <a:lstStyle/>
              <a:p>
                <a:r>
                  <a:rPr lang="en-US">
                    <a:noFill/>
                  </a:rPr>
                  <a:t> </a:t>
                </a:r>
              </a:p>
            </p:txBody>
          </p:sp>
        </mc:Fallback>
      </mc:AlternateContent>
      <p:cxnSp>
        <p:nvCxnSpPr>
          <p:cNvPr id="93" name="直接箭头连接符 92">
            <a:extLst>
              <a:ext uri="{FF2B5EF4-FFF2-40B4-BE49-F238E27FC236}">
                <a16:creationId xmlns:a16="http://schemas.microsoft.com/office/drawing/2014/main" id="{3B218185-09D6-4436-9313-ED546C3FA215}"/>
              </a:ext>
            </a:extLst>
          </p:cNvPr>
          <p:cNvCxnSpPr>
            <a:cxnSpLocks/>
          </p:cNvCxnSpPr>
          <p:nvPr/>
        </p:nvCxnSpPr>
        <p:spPr>
          <a:xfrm>
            <a:off x="3449230" y="4128101"/>
            <a:ext cx="689553"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95" name="内容占位符 3">
                <a:extLst>
                  <a:ext uri="{FF2B5EF4-FFF2-40B4-BE49-F238E27FC236}">
                    <a16:creationId xmlns:a16="http://schemas.microsoft.com/office/drawing/2014/main" id="{9C917547-BAE8-4B3F-874F-0F7C31CBE3ED}"/>
                  </a:ext>
                </a:extLst>
              </p:cNvPr>
              <p:cNvSpPr txBox="1">
                <a:spLocks/>
              </p:cNvSpPr>
              <p:nvPr/>
            </p:nvSpPr>
            <p:spPr>
              <a:xfrm>
                <a:off x="-19594" y="4597585"/>
                <a:ext cx="3468824" cy="584776"/>
              </a:xfrm>
              <a:prstGeom prst="rect">
                <a:avLst/>
              </a:prstGeom>
            </p:spPr>
            <p:txBody>
              <a:bodyPr vert="horz">
                <a:no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m:t>
                      </m:r>
                      <m:d>
                        <m:dPr>
                          <m:ctrlPr>
                            <a:rPr lang="en-US" sz="3600" b="0" i="1" smtClean="0">
                              <a:latin typeface="Cambria Math" panose="02040503050406030204" pitchFamily="18" charset="0"/>
                            </a:rPr>
                          </m:ctrlPr>
                        </m:dPr>
                        <m:e>
                          <m:sSub>
                            <m:sSubPr>
                              <m:ctrlPr>
                                <a:rPr lang="en-US" sz="3600" i="1">
                                  <a:latin typeface="Cambria Math" panose="02040503050406030204" pitchFamily="18" charset="0"/>
                                </a:rPr>
                              </m:ctrlPr>
                            </m:sSubPr>
                            <m:e>
                              <m:r>
                                <a:rPr lang="en-US" sz="3600" i="1">
                                  <a:latin typeface="Cambria Math" panose="02040503050406030204" pitchFamily="18" charset="0"/>
                                </a:rPr>
                                <m:t>𝑖</m:t>
                              </m:r>
                            </m:e>
                            <m:sub>
                              <m:r>
                                <a:rPr lang="en-US" sz="3600" b="0" i="1" smtClean="0">
                                  <a:latin typeface="Cambria Math" panose="02040503050406030204" pitchFamily="18" charset="0"/>
                                </a:rPr>
                                <m:t>2</m:t>
                              </m:r>
                            </m:sub>
                          </m:sSub>
                          <m:r>
                            <a:rPr lang="en-US" sz="3600" i="1">
                              <a:latin typeface="Cambria Math" panose="02040503050406030204" pitchFamily="18" charset="0"/>
                            </a:rPr>
                            <m:t>, </m:t>
                          </m:r>
                          <m:sSub>
                            <m:sSubPr>
                              <m:ctrlPr>
                                <a:rPr lang="en-US" sz="3600" i="1">
                                  <a:latin typeface="Cambria Math" panose="02040503050406030204" pitchFamily="18" charset="0"/>
                                </a:rPr>
                              </m:ctrlPr>
                            </m:sSubPr>
                            <m:e>
                              <m:r>
                                <a:rPr lang="en-US" sz="3600" i="1">
                                  <a:latin typeface="Cambria Math" panose="02040503050406030204" pitchFamily="18" charset="0"/>
                                </a:rPr>
                                <m:t>𝑗</m:t>
                              </m:r>
                            </m:e>
                            <m:sub>
                              <m:r>
                                <a:rPr lang="en-US" sz="3600" b="0" i="1" smtClean="0">
                                  <a:latin typeface="Cambria Math" panose="02040503050406030204" pitchFamily="18" charset="0"/>
                                </a:rPr>
                                <m:t>2</m:t>
                              </m:r>
                            </m:sub>
                          </m:sSub>
                        </m:e>
                      </m:d>
                      <m:r>
                        <a:rPr lang="en-US" sz="3600" b="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𝑖</m:t>
                          </m:r>
                        </m:e>
                        <m:sub>
                          <m:r>
                            <a:rPr lang="en-US" sz="3600" b="0" i="1" smtClean="0">
                              <a:latin typeface="Cambria Math" panose="02040503050406030204" pitchFamily="18" charset="0"/>
                            </a:rPr>
                            <m:t>1</m:t>
                          </m:r>
                        </m:sub>
                      </m:sSub>
                      <m:r>
                        <a:rPr lang="en-US" sz="3600" b="0" i="1" smtClean="0">
                          <a:latin typeface="Cambria Math" panose="02040503050406030204" pitchFamily="18" charset="0"/>
                        </a:rPr>
                        <m:t>, </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𝑗</m:t>
                          </m:r>
                        </m:e>
                        <m:sub>
                          <m:r>
                            <a:rPr lang="en-US" sz="3600" b="0" i="1" smtClean="0">
                              <a:latin typeface="Cambria Math" panose="02040503050406030204" pitchFamily="18" charset="0"/>
                            </a:rPr>
                            <m:t>1</m:t>
                          </m:r>
                        </m:sub>
                      </m:sSub>
                      <m:r>
                        <a:rPr lang="en-US" sz="3600" b="0" i="1" smtClean="0">
                          <a:latin typeface="Cambria Math" panose="02040503050406030204" pitchFamily="18" charset="0"/>
                        </a:rPr>
                        <m:t>)</m:t>
                      </m:r>
                    </m:oMath>
                  </m:oMathPara>
                </a14:m>
                <a:endParaRPr lang="en-US" sz="3600" dirty="0"/>
              </a:p>
            </p:txBody>
          </p:sp>
        </mc:Choice>
        <mc:Fallback xmlns="">
          <p:sp>
            <p:nvSpPr>
              <p:cNvPr id="95" name="内容占位符 3">
                <a:extLst>
                  <a:ext uri="{FF2B5EF4-FFF2-40B4-BE49-F238E27FC236}">
                    <a16:creationId xmlns:a16="http://schemas.microsoft.com/office/drawing/2014/main" id="{9C917547-BAE8-4B3F-874F-0F7C31CBE3ED}"/>
                  </a:ext>
                </a:extLst>
              </p:cNvPr>
              <p:cNvSpPr txBox="1">
                <a:spLocks noRot="1" noChangeAspect="1" noMove="1" noResize="1" noEditPoints="1" noAdjustHandles="1" noChangeArrowheads="1" noChangeShapeType="1" noTextEdit="1"/>
              </p:cNvSpPr>
              <p:nvPr/>
            </p:nvSpPr>
            <p:spPr>
              <a:xfrm>
                <a:off x="-19594" y="4597585"/>
                <a:ext cx="3468824" cy="58477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9" name="内容占位符 3">
                <a:extLst>
                  <a:ext uri="{FF2B5EF4-FFF2-40B4-BE49-F238E27FC236}">
                    <a16:creationId xmlns:a16="http://schemas.microsoft.com/office/drawing/2014/main" id="{5607FC69-B779-419E-BC95-554E756F4BF0}"/>
                  </a:ext>
                </a:extLst>
              </p:cNvPr>
              <p:cNvSpPr txBox="1">
                <a:spLocks/>
              </p:cNvSpPr>
              <p:nvPr/>
            </p:nvSpPr>
            <p:spPr>
              <a:xfrm>
                <a:off x="6525781" y="4619828"/>
                <a:ext cx="5151049" cy="584776"/>
              </a:xfrm>
              <a:prstGeom prst="rect">
                <a:avLst/>
              </a:prstGeom>
            </p:spPr>
            <p:txBody>
              <a:bodyPr vert="horz">
                <a:no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r>
                        <a:rPr lang="en-US" sz="2800" i="1" smtClean="0">
                          <a:latin typeface="Cambria Math" panose="02040503050406030204" pitchFamily="18" charset="0"/>
                        </a:rPr>
                        <m:t>𝐴</m:t>
                      </m:r>
                      <m:d>
                        <m:dPr>
                          <m:begChr m:val="["/>
                          <m:endChr m:val="]"/>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𝑗</m:t>
                              </m:r>
                            </m:e>
                            <m:sub>
                              <m:r>
                                <a:rPr lang="en-US" sz="2800" b="0" i="1" smtClean="0">
                                  <a:latin typeface="Cambria Math" panose="02040503050406030204" pitchFamily="18" charset="0"/>
                                </a:rPr>
                                <m:t>2</m:t>
                              </m:r>
                            </m:sub>
                          </m:sSub>
                          <m:r>
                            <m:rPr>
                              <m:nor/>
                            </m:rPr>
                            <a:rPr lang="en-US" sz="2800" b="0" i="0" smtClean="0">
                              <a:latin typeface="Cambria Math" panose="02040503050406030204" pitchFamily="18" charset="0"/>
                            </a:rPr>
                            <m:t>−</m:t>
                          </m:r>
                          <m:r>
                            <a:rPr lang="en-US" sz="2800" i="1">
                              <a:latin typeface="Cambria Math" panose="02040503050406030204" pitchFamily="18" charset="0"/>
                            </a:rPr>
                            <m:t>1</m:t>
                          </m:r>
                        </m:e>
                      </m:d>
                      <m:r>
                        <a:rPr lang="en-US" sz="2800" i="1">
                          <a:latin typeface="Cambria Math" panose="02040503050406030204" pitchFamily="18" charset="0"/>
                        </a:rPr>
                        <m:t>,…,</m:t>
                      </m:r>
                      <m:r>
                        <a:rPr lang="en-US" sz="2800" i="1">
                          <a:latin typeface="Cambria Math" panose="02040503050406030204" pitchFamily="18" charset="0"/>
                        </a:rPr>
                        <m:t>𝐴</m:t>
                      </m:r>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𝑖</m:t>
                          </m:r>
                        </m:e>
                        <m:sub>
                          <m:r>
                            <a:rPr lang="en-US" sz="2800" b="0" i="1" smtClean="0">
                              <a:latin typeface="Cambria Math" panose="02040503050406030204" pitchFamily="18" charset="0"/>
                            </a:rPr>
                            <m:t>2</m:t>
                          </m:r>
                        </m:sub>
                      </m:sSub>
                      <m:r>
                        <a:rPr lang="en-US" sz="2800" i="1">
                          <a:latin typeface="Cambria Math" panose="02040503050406030204" pitchFamily="18" charset="0"/>
                        </a:rPr>
                        <m:t>]</m:t>
                      </m:r>
                      <m:r>
                        <a:rPr lang="en-US" sz="2800" b="0" i="1" smtClean="0">
                          <a:latin typeface="Cambria Math" panose="02040503050406030204" pitchFamily="18" charset="0"/>
                        </a:rPr>
                        <m:t>;</m:t>
                      </m:r>
                      <m:r>
                        <a:rPr lang="en-US" sz="2800" b="0" i="1" smtClean="0">
                          <a:latin typeface="Cambria Math" panose="02040503050406030204" pitchFamily="18" charset="0"/>
                        </a:rPr>
                        <m:t>𝐴</m:t>
                      </m:r>
                      <m:d>
                        <m:dPr>
                          <m:begChr m:val="["/>
                          <m:endChr m:val="]"/>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𝑗</m:t>
                              </m:r>
                            </m:e>
                            <m:sub>
                              <m:r>
                                <a:rPr lang="en-US" sz="2800" b="0" i="1" smtClean="0">
                                  <a:latin typeface="Cambria Math" panose="02040503050406030204" pitchFamily="18" charset="0"/>
                                </a:rPr>
                                <m:t>1</m:t>
                              </m:r>
                            </m:sub>
                          </m:sSub>
                          <m:r>
                            <m:rPr>
                              <m:nor/>
                            </m:rPr>
                            <a:rPr lang="en-US" sz="2800" b="0" i="0" smtClean="0">
                              <a:latin typeface="Cambria Math" panose="02040503050406030204" pitchFamily="18" charset="0"/>
                            </a:rPr>
                            <m:t>−</m:t>
                          </m:r>
                          <m:r>
                            <a:rPr lang="en-US" sz="2800" b="0" i="1" smtClean="0">
                              <a:latin typeface="Cambria Math" panose="02040503050406030204" pitchFamily="18" charset="0"/>
                            </a:rPr>
                            <m:t>1</m:t>
                          </m:r>
                        </m:e>
                      </m:d>
                      <m:r>
                        <a:rPr lang="en-US" sz="2800" b="0" i="1" smtClean="0">
                          <a:latin typeface="Cambria Math" panose="02040503050406030204" pitchFamily="18" charset="0"/>
                        </a:rPr>
                        <m:t>,…,</m:t>
                      </m:r>
                      <m:r>
                        <a:rPr lang="en-US" sz="2800" b="0" i="1" smtClean="0">
                          <a:latin typeface="Cambria Math" panose="02040503050406030204" pitchFamily="18" charset="0"/>
                        </a:rPr>
                        <m:t>𝐴</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𝑖</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oMath>
                  </m:oMathPara>
                </a14:m>
                <a:endParaRPr lang="en-US" sz="2800" dirty="0"/>
              </a:p>
            </p:txBody>
          </p:sp>
        </mc:Choice>
        <mc:Fallback xmlns="">
          <p:sp>
            <p:nvSpPr>
              <p:cNvPr id="129" name="内容占位符 3">
                <a:extLst>
                  <a:ext uri="{FF2B5EF4-FFF2-40B4-BE49-F238E27FC236}">
                    <a16:creationId xmlns:a16="http://schemas.microsoft.com/office/drawing/2014/main" id="{5607FC69-B779-419E-BC95-554E756F4BF0}"/>
                  </a:ext>
                </a:extLst>
              </p:cNvPr>
              <p:cNvSpPr txBox="1">
                <a:spLocks noRot="1" noChangeAspect="1" noMove="1" noResize="1" noEditPoints="1" noAdjustHandles="1" noChangeArrowheads="1" noChangeShapeType="1" noTextEdit="1"/>
              </p:cNvSpPr>
              <p:nvPr/>
            </p:nvSpPr>
            <p:spPr>
              <a:xfrm>
                <a:off x="6525781" y="4619828"/>
                <a:ext cx="5151049" cy="584776"/>
              </a:xfrm>
              <a:prstGeom prst="rect">
                <a:avLst/>
              </a:prstGeom>
              <a:blipFill>
                <a:blip r:embed="rId6"/>
                <a:stretch>
                  <a:fillRect r="-6991"/>
                </a:stretch>
              </a:blipFill>
            </p:spPr>
            <p:txBody>
              <a:bodyPr/>
              <a:lstStyle/>
              <a:p>
                <a:r>
                  <a:rPr lang="en-US">
                    <a:noFill/>
                  </a:rPr>
                  <a:t> </a:t>
                </a:r>
              </a:p>
            </p:txBody>
          </p:sp>
        </mc:Fallback>
      </mc:AlternateContent>
      <p:grpSp>
        <p:nvGrpSpPr>
          <p:cNvPr id="130" name="组合 129">
            <a:extLst>
              <a:ext uri="{FF2B5EF4-FFF2-40B4-BE49-F238E27FC236}">
                <a16:creationId xmlns:a16="http://schemas.microsoft.com/office/drawing/2014/main" id="{FCDB9EDE-1BCD-41FE-8E54-2132AF61BAB7}"/>
              </a:ext>
            </a:extLst>
          </p:cNvPr>
          <p:cNvGrpSpPr/>
          <p:nvPr/>
        </p:nvGrpSpPr>
        <p:grpSpPr>
          <a:xfrm rot="10800000">
            <a:off x="1744034" y="5653157"/>
            <a:ext cx="986117" cy="393859"/>
            <a:chOff x="7494842" y="6022382"/>
            <a:chExt cx="986117" cy="393859"/>
          </a:xfrm>
        </p:grpSpPr>
        <p:sp>
          <p:nvSpPr>
            <p:cNvPr id="131" name="矩形 130">
              <a:extLst>
                <a:ext uri="{FF2B5EF4-FFF2-40B4-BE49-F238E27FC236}">
                  <a16:creationId xmlns:a16="http://schemas.microsoft.com/office/drawing/2014/main" id="{9C2179A9-4B72-4D9F-A886-0C0248A859FE}"/>
                </a:ext>
              </a:extLst>
            </p:cNvPr>
            <p:cNvSpPr/>
            <p:nvPr/>
          </p:nvSpPr>
          <p:spPr>
            <a:xfrm rot="5400000">
              <a:off x="7676692" y="5992356"/>
              <a:ext cx="204712" cy="568411"/>
            </a:xfrm>
            <a:prstGeom prst="rect">
              <a:avLst/>
            </a:prstGeom>
            <a:solidFill>
              <a:srgbClr val="BF9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2" name="直接连接符 131">
              <a:extLst>
                <a:ext uri="{FF2B5EF4-FFF2-40B4-BE49-F238E27FC236}">
                  <a16:creationId xmlns:a16="http://schemas.microsoft.com/office/drawing/2014/main" id="{2477BB23-3212-4AAB-832C-382D35A3B93F}"/>
                </a:ext>
              </a:extLst>
            </p:cNvPr>
            <p:cNvCxnSpPr>
              <a:cxnSpLocks/>
            </p:cNvCxnSpPr>
            <p:nvPr/>
          </p:nvCxnSpPr>
          <p:spPr>
            <a:xfrm>
              <a:off x="8063254" y="6174206"/>
              <a:ext cx="227205"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33" name="直接连接符 132">
              <a:extLst>
                <a:ext uri="{FF2B5EF4-FFF2-40B4-BE49-F238E27FC236}">
                  <a16:creationId xmlns:a16="http://schemas.microsoft.com/office/drawing/2014/main" id="{617E6997-4F59-42B9-B86C-38475A3620D4}"/>
                </a:ext>
              </a:extLst>
            </p:cNvPr>
            <p:cNvCxnSpPr>
              <a:cxnSpLocks/>
            </p:cNvCxnSpPr>
            <p:nvPr/>
          </p:nvCxnSpPr>
          <p:spPr>
            <a:xfrm>
              <a:off x="8063254" y="6378918"/>
              <a:ext cx="227205" cy="0"/>
            </a:xfrm>
            <a:prstGeom prst="line">
              <a:avLst/>
            </a:prstGeom>
            <a:ln w="38100"/>
          </p:spPr>
          <p:style>
            <a:lnRef idx="1">
              <a:schemeClr val="dk1"/>
            </a:lnRef>
            <a:fillRef idx="0">
              <a:schemeClr val="dk1"/>
            </a:fillRef>
            <a:effectRef idx="0">
              <a:schemeClr val="dk1"/>
            </a:effectRef>
            <a:fontRef idx="minor">
              <a:schemeClr val="tx1"/>
            </a:fontRef>
          </p:style>
        </p:cxnSp>
        <p:sp>
          <p:nvSpPr>
            <p:cNvPr id="134" name="文本框 133">
              <a:extLst>
                <a:ext uri="{FF2B5EF4-FFF2-40B4-BE49-F238E27FC236}">
                  <a16:creationId xmlns:a16="http://schemas.microsoft.com/office/drawing/2014/main" id="{32E1C997-8363-4BCD-8BBF-0C31D501936C}"/>
                </a:ext>
              </a:extLst>
            </p:cNvPr>
            <p:cNvSpPr txBox="1"/>
            <p:nvPr/>
          </p:nvSpPr>
          <p:spPr>
            <a:xfrm>
              <a:off x="8017528" y="6022382"/>
              <a:ext cx="463431" cy="393859"/>
            </a:xfrm>
            <a:prstGeom prst="rect">
              <a:avLst/>
            </a:prstGeom>
          </p:spPr>
          <p:txBody>
            <a:bodyPr vert="horz" wrap="none" rtlCol="0" anchor="b">
              <a:normAutofit fontScale="70000" lnSpcReduction="20000"/>
            </a:bodyPr>
            <a:lstStyle/>
            <a:p>
              <a:pPr algn="l"/>
              <a:r>
                <a:rPr lang="en-US" sz="3200" dirty="0">
                  <a:solidFill>
                    <a:schemeClr val="tx1"/>
                  </a:solidFill>
                  <a:latin typeface="+mj-lt"/>
                </a:rPr>
                <a:t>…</a:t>
              </a:r>
            </a:p>
          </p:txBody>
        </p:sp>
      </p:grpSp>
      <p:grpSp>
        <p:nvGrpSpPr>
          <p:cNvPr id="137" name="组合 136">
            <a:extLst>
              <a:ext uri="{FF2B5EF4-FFF2-40B4-BE49-F238E27FC236}">
                <a16:creationId xmlns:a16="http://schemas.microsoft.com/office/drawing/2014/main" id="{B1C5DCE0-76E9-40C0-9EFC-B419A7C5C8E9}"/>
              </a:ext>
            </a:extLst>
          </p:cNvPr>
          <p:cNvGrpSpPr/>
          <p:nvPr/>
        </p:nvGrpSpPr>
        <p:grpSpPr>
          <a:xfrm rot="10800000">
            <a:off x="7219403" y="5653156"/>
            <a:ext cx="1641932" cy="393859"/>
            <a:chOff x="4702957" y="6022382"/>
            <a:chExt cx="1641932" cy="393859"/>
          </a:xfrm>
        </p:grpSpPr>
        <p:sp>
          <p:nvSpPr>
            <p:cNvPr id="138" name="矩形 137">
              <a:extLst>
                <a:ext uri="{FF2B5EF4-FFF2-40B4-BE49-F238E27FC236}">
                  <a16:creationId xmlns:a16="http://schemas.microsoft.com/office/drawing/2014/main" id="{D3005B64-60BB-4E9E-B044-1D74A39177E2}"/>
                </a:ext>
              </a:extLst>
            </p:cNvPr>
            <p:cNvSpPr/>
            <p:nvPr/>
          </p:nvSpPr>
          <p:spPr>
            <a:xfrm rot="5400000">
              <a:off x="5722472" y="6174206"/>
              <a:ext cx="204712" cy="20471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矩形 138">
              <a:extLst>
                <a:ext uri="{FF2B5EF4-FFF2-40B4-BE49-F238E27FC236}">
                  <a16:creationId xmlns:a16="http://schemas.microsoft.com/office/drawing/2014/main" id="{DCF8D359-37F6-42B9-BF03-1FCA5CD6A808}"/>
                </a:ext>
              </a:extLst>
            </p:cNvPr>
            <p:cNvSpPr/>
            <p:nvPr/>
          </p:nvSpPr>
          <p:spPr>
            <a:xfrm rot="5400000">
              <a:off x="5517760" y="6174206"/>
              <a:ext cx="204712" cy="20471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矩形 139">
              <a:extLst>
                <a:ext uri="{FF2B5EF4-FFF2-40B4-BE49-F238E27FC236}">
                  <a16:creationId xmlns:a16="http://schemas.microsoft.com/office/drawing/2014/main" id="{E59CEE67-A642-4CCF-84D1-1AE827F7E9DB}"/>
                </a:ext>
              </a:extLst>
            </p:cNvPr>
            <p:cNvSpPr/>
            <p:nvPr/>
          </p:nvSpPr>
          <p:spPr>
            <a:xfrm rot="5400000">
              <a:off x="5317093" y="6174206"/>
              <a:ext cx="204712" cy="20471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矩形 140">
              <a:extLst>
                <a:ext uri="{FF2B5EF4-FFF2-40B4-BE49-F238E27FC236}">
                  <a16:creationId xmlns:a16="http://schemas.microsoft.com/office/drawing/2014/main" id="{EC49AC99-B730-4BBF-BB49-CFC864155D0C}"/>
                </a:ext>
              </a:extLst>
            </p:cNvPr>
            <p:cNvSpPr/>
            <p:nvPr/>
          </p:nvSpPr>
          <p:spPr>
            <a:xfrm rot="5400000">
              <a:off x="5112381" y="6174206"/>
              <a:ext cx="204712" cy="20471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矩形 141">
              <a:extLst>
                <a:ext uri="{FF2B5EF4-FFF2-40B4-BE49-F238E27FC236}">
                  <a16:creationId xmlns:a16="http://schemas.microsoft.com/office/drawing/2014/main" id="{5C7A5EAF-B212-4AF1-BFB4-92EDB25A628F}"/>
                </a:ext>
              </a:extLst>
            </p:cNvPr>
            <p:cNvSpPr/>
            <p:nvPr/>
          </p:nvSpPr>
          <p:spPr>
            <a:xfrm rot="5400000">
              <a:off x="4907669" y="6174206"/>
              <a:ext cx="204712" cy="20471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矩形 142">
              <a:extLst>
                <a:ext uri="{FF2B5EF4-FFF2-40B4-BE49-F238E27FC236}">
                  <a16:creationId xmlns:a16="http://schemas.microsoft.com/office/drawing/2014/main" id="{DDC506AD-39CD-4927-9512-79F7E33413F5}"/>
                </a:ext>
              </a:extLst>
            </p:cNvPr>
            <p:cNvSpPr/>
            <p:nvPr/>
          </p:nvSpPr>
          <p:spPr>
            <a:xfrm rot="5400000">
              <a:off x="4702957" y="6174206"/>
              <a:ext cx="204712" cy="20471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4" name="直接连接符 143">
              <a:extLst>
                <a:ext uri="{FF2B5EF4-FFF2-40B4-BE49-F238E27FC236}">
                  <a16:creationId xmlns:a16="http://schemas.microsoft.com/office/drawing/2014/main" id="{3FA42723-3535-4209-8B95-1BCC227E1DAA}"/>
                </a:ext>
              </a:extLst>
            </p:cNvPr>
            <p:cNvCxnSpPr>
              <a:cxnSpLocks/>
            </p:cNvCxnSpPr>
            <p:nvPr/>
          </p:nvCxnSpPr>
          <p:spPr>
            <a:xfrm>
              <a:off x="5927184" y="6174206"/>
              <a:ext cx="227205"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45" name="直接连接符 144">
              <a:extLst>
                <a:ext uri="{FF2B5EF4-FFF2-40B4-BE49-F238E27FC236}">
                  <a16:creationId xmlns:a16="http://schemas.microsoft.com/office/drawing/2014/main" id="{FBCAECA2-4A25-4FB8-A09E-181CFCF5BC17}"/>
                </a:ext>
              </a:extLst>
            </p:cNvPr>
            <p:cNvCxnSpPr>
              <a:cxnSpLocks/>
            </p:cNvCxnSpPr>
            <p:nvPr/>
          </p:nvCxnSpPr>
          <p:spPr>
            <a:xfrm>
              <a:off x="5927184" y="6378918"/>
              <a:ext cx="227205" cy="0"/>
            </a:xfrm>
            <a:prstGeom prst="line">
              <a:avLst/>
            </a:prstGeom>
            <a:ln w="38100"/>
          </p:spPr>
          <p:style>
            <a:lnRef idx="1">
              <a:schemeClr val="dk1"/>
            </a:lnRef>
            <a:fillRef idx="0">
              <a:schemeClr val="dk1"/>
            </a:fillRef>
            <a:effectRef idx="0">
              <a:schemeClr val="dk1"/>
            </a:effectRef>
            <a:fontRef idx="minor">
              <a:schemeClr val="tx1"/>
            </a:fontRef>
          </p:style>
        </p:cxnSp>
        <p:sp>
          <p:nvSpPr>
            <p:cNvPr id="146" name="文本框 145">
              <a:extLst>
                <a:ext uri="{FF2B5EF4-FFF2-40B4-BE49-F238E27FC236}">
                  <a16:creationId xmlns:a16="http://schemas.microsoft.com/office/drawing/2014/main" id="{FB572DB8-1161-44F7-9AE4-8652A2208865}"/>
                </a:ext>
              </a:extLst>
            </p:cNvPr>
            <p:cNvSpPr txBox="1"/>
            <p:nvPr/>
          </p:nvSpPr>
          <p:spPr>
            <a:xfrm>
              <a:off x="5881458" y="6022382"/>
              <a:ext cx="463431" cy="393859"/>
            </a:xfrm>
            <a:prstGeom prst="rect">
              <a:avLst/>
            </a:prstGeom>
          </p:spPr>
          <p:txBody>
            <a:bodyPr vert="horz" wrap="none" rtlCol="0" anchor="b">
              <a:normAutofit fontScale="70000" lnSpcReduction="20000"/>
            </a:bodyPr>
            <a:lstStyle/>
            <a:p>
              <a:pPr algn="l"/>
              <a:r>
                <a:rPr lang="en-US" sz="3200" dirty="0">
                  <a:solidFill>
                    <a:schemeClr val="tx1"/>
                  </a:solidFill>
                  <a:latin typeface="+mj-lt"/>
                </a:rPr>
                <a:t>…</a:t>
              </a:r>
            </a:p>
          </p:txBody>
        </p:sp>
      </p:grpSp>
      <p:cxnSp>
        <p:nvCxnSpPr>
          <p:cNvPr id="148" name="直接箭头连接符 147">
            <a:extLst>
              <a:ext uri="{FF2B5EF4-FFF2-40B4-BE49-F238E27FC236}">
                <a16:creationId xmlns:a16="http://schemas.microsoft.com/office/drawing/2014/main" id="{B7536930-69FF-4737-9CFE-C82B669D6DC1}"/>
              </a:ext>
            </a:extLst>
          </p:cNvPr>
          <p:cNvCxnSpPr>
            <a:cxnSpLocks/>
          </p:cNvCxnSpPr>
          <p:nvPr/>
        </p:nvCxnSpPr>
        <p:spPr>
          <a:xfrm>
            <a:off x="3449230" y="4935596"/>
            <a:ext cx="689553"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49" name="直接箭头连接符 148">
            <a:extLst>
              <a:ext uri="{FF2B5EF4-FFF2-40B4-BE49-F238E27FC236}">
                <a16:creationId xmlns:a16="http://schemas.microsoft.com/office/drawing/2014/main" id="{468741DB-85F0-457D-B5C5-D46DD84F326A}"/>
              </a:ext>
            </a:extLst>
          </p:cNvPr>
          <p:cNvCxnSpPr>
            <a:cxnSpLocks/>
          </p:cNvCxnSpPr>
          <p:nvPr/>
        </p:nvCxnSpPr>
        <p:spPr>
          <a:xfrm>
            <a:off x="6525781" y="5781672"/>
            <a:ext cx="59040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5" name="矩形 4">
            <a:extLst>
              <a:ext uri="{FF2B5EF4-FFF2-40B4-BE49-F238E27FC236}">
                <a16:creationId xmlns:a16="http://schemas.microsoft.com/office/drawing/2014/main" id="{296F62A6-4789-41FB-BB48-55C08FFA60FF}"/>
              </a:ext>
            </a:extLst>
          </p:cNvPr>
          <p:cNvSpPr/>
          <p:nvPr/>
        </p:nvSpPr>
        <p:spPr>
          <a:xfrm>
            <a:off x="4238543" y="3676147"/>
            <a:ext cx="1682924" cy="1632453"/>
          </a:xfrm>
          <a:prstGeom prst="rect">
            <a:avLst/>
          </a:prstGeom>
          <a:noFill/>
          <a:ln w="38100">
            <a:solidFill>
              <a:srgbClr val="843C0C"/>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直接箭头连接符 51">
            <a:extLst>
              <a:ext uri="{FF2B5EF4-FFF2-40B4-BE49-F238E27FC236}">
                <a16:creationId xmlns:a16="http://schemas.microsoft.com/office/drawing/2014/main" id="{FAD0ED1C-9258-4326-962B-5890992AECE0}"/>
              </a:ext>
            </a:extLst>
          </p:cNvPr>
          <p:cNvCxnSpPr>
            <a:cxnSpLocks/>
          </p:cNvCxnSpPr>
          <p:nvPr/>
        </p:nvCxnSpPr>
        <p:spPr>
          <a:xfrm>
            <a:off x="6007999" y="4128101"/>
            <a:ext cx="590921"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54" name="直接箭头连接符 53">
            <a:extLst>
              <a:ext uri="{FF2B5EF4-FFF2-40B4-BE49-F238E27FC236}">
                <a16:creationId xmlns:a16="http://schemas.microsoft.com/office/drawing/2014/main" id="{17791C78-2D5B-4635-B836-AA0EE08F60CC}"/>
              </a:ext>
            </a:extLst>
          </p:cNvPr>
          <p:cNvCxnSpPr>
            <a:cxnSpLocks/>
          </p:cNvCxnSpPr>
          <p:nvPr/>
        </p:nvCxnSpPr>
        <p:spPr>
          <a:xfrm>
            <a:off x="6007999" y="4935596"/>
            <a:ext cx="590921"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57" name="直接箭头连接符 56">
            <a:extLst>
              <a:ext uri="{FF2B5EF4-FFF2-40B4-BE49-F238E27FC236}">
                <a16:creationId xmlns:a16="http://schemas.microsoft.com/office/drawing/2014/main" id="{F446A32C-AE51-4099-8C05-1F1B82BEC089}"/>
              </a:ext>
            </a:extLst>
          </p:cNvPr>
          <p:cNvCxnSpPr>
            <a:cxnSpLocks/>
          </p:cNvCxnSpPr>
          <p:nvPr/>
        </p:nvCxnSpPr>
        <p:spPr>
          <a:xfrm>
            <a:off x="3047848" y="5781672"/>
            <a:ext cx="59040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26174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3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3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4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78" grpId="0" animBg="1"/>
      <p:bldP spid="88" grpId="0" animBg="1"/>
      <p:bldP spid="90" grpId="0"/>
      <p:bldP spid="91" grpId="0"/>
      <p:bldP spid="92" grpId="0"/>
      <p:bldP spid="95" grpId="0"/>
      <p:bldP spid="129" grpId="0"/>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矩形 88">
            <a:extLst>
              <a:ext uri="{FF2B5EF4-FFF2-40B4-BE49-F238E27FC236}">
                <a16:creationId xmlns:a16="http://schemas.microsoft.com/office/drawing/2014/main" id="{8B13FCF5-2CAB-4B49-A838-8E785D9964F5}"/>
              </a:ext>
            </a:extLst>
          </p:cNvPr>
          <p:cNvSpPr/>
          <p:nvPr/>
        </p:nvSpPr>
        <p:spPr>
          <a:xfrm>
            <a:off x="7531221" y="2788721"/>
            <a:ext cx="4596055" cy="350441"/>
          </a:xfrm>
          <a:prstGeom prst="rect">
            <a:avLst/>
          </a:prstGeom>
          <a:solidFill>
            <a:srgbClr val="EA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i="1" dirty="0">
                <a:solidFill>
                  <a:schemeClr val="bg1">
                    <a:lumMod val="50000"/>
                  </a:schemeClr>
                </a:solidFill>
                <a:effectLst>
                  <a:outerShdw blurRad="38100" dist="38100" dir="2700000" algn="tl">
                    <a:srgbClr val="000000">
                      <a:alpha val="43137"/>
                    </a:srgbClr>
                  </a:outerShdw>
                </a:effectLst>
              </a:rPr>
              <a:t>in Core</a:t>
            </a:r>
          </a:p>
        </p:txBody>
      </p:sp>
      <p:sp>
        <p:nvSpPr>
          <p:cNvPr id="184" name="Rectangle 3">
            <a:extLst>
              <a:ext uri="{FF2B5EF4-FFF2-40B4-BE49-F238E27FC236}">
                <a16:creationId xmlns:a16="http://schemas.microsoft.com/office/drawing/2014/main" id="{523EEA5C-AB7A-4643-8827-E59D2DBEC8A1}"/>
              </a:ext>
            </a:extLst>
          </p:cNvPr>
          <p:cNvSpPr>
            <a:spLocks/>
          </p:cNvSpPr>
          <p:nvPr/>
        </p:nvSpPr>
        <p:spPr>
          <a:xfrm>
            <a:off x="5259108" y="5528379"/>
            <a:ext cx="226800" cy="277200"/>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5" name="Rectangle 3">
            <a:extLst>
              <a:ext uri="{FF2B5EF4-FFF2-40B4-BE49-F238E27FC236}">
                <a16:creationId xmlns:a16="http://schemas.microsoft.com/office/drawing/2014/main" id="{0CF798D1-F679-4E0D-A087-5079BEBD33E4}"/>
              </a:ext>
            </a:extLst>
          </p:cNvPr>
          <p:cNvSpPr>
            <a:spLocks/>
          </p:cNvSpPr>
          <p:nvPr/>
        </p:nvSpPr>
        <p:spPr>
          <a:xfrm>
            <a:off x="5481826" y="5528639"/>
            <a:ext cx="226800" cy="277200"/>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cxnSp>
        <p:nvCxnSpPr>
          <p:cNvPr id="186" name="直接连接符 185">
            <a:extLst>
              <a:ext uri="{FF2B5EF4-FFF2-40B4-BE49-F238E27FC236}">
                <a16:creationId xmlns:a16="http://schemas.microsoft.com/office/drawing/2014/main" id="{51143DAA-C537-4DD9-99A3-AF4DBD5F79CE}"/>
              </a:ext>
            </a:extLst>
          </p:cNvPr>
          <p:cNvCxnSpPr/>
          <p:nvPr/>
        </p:nvCxnSpPr>
        <p:spPr>
          <a:xfrm flipH="1">
            <a:off x="4778914" y="5528379"/>
            <a:ext cx="287242" cy="0"/>
          </a:xfrm>
          <a:prstGeom prst="line">
            <a:avLst/>
          </a:prstGeom>
          <a:noFill/>
          <a:ln w="38100" cap="flat" cmpd="sng" algn="ctr">
            <a:solidFill>
              <a:sysClr val="windowText" lastClr="000000"/>
            </a:solidFill>
            <a:prstDash val="solid"/>
            <a:miter lim="800000"/>
          </a:ln>
          <a:effectLst/>
        </p:spPr>
      </p:cxnSp>
      <p:cxnSp>
        <p:nvCxnSpPr>
          <p:cNvPr id="187" name="直接连接符 186">
            <a:extLst>
              <a:ext uri="{FF2B5EF4-FFF2-40B4-BE49-F238E27FC236}">
                <a16:creationId xmlns:a16="http://schemas.microsoft.com/office/drawing/2014/main" id="{BE69B5F6-F936-4B24-857F-427554F979C2}"/>
              </a:ext>
            </a:extLst>
          </p:cNvPr>
          <p:cNvCxnSpPr/>
          <p:nvPr/>
        </p:nvCxnSpPr>
        <p:spPr>
          <a:xfrm flipH="1">
            <a:off x="4777950" y="5805320"/>
            <a:ext cx="287242" cy="0"/>
          </a:xfrm>
          <a:prstGeom prst="line">
            <a:avLst/>
          </a:prstGeom>
          <a:noFill/>
          <a:ln w="38100" cap="flat" cmpd="sng" algn="ctr">
            <a:solidFill>
              <a:sysClr val="windowText" lastClr="000000"/>
            </a:solidFill>
            <a:prstDash val="solid"/>
            <a:miter lim="800000"/>
          </a:ln>
          <a:effectLst/>
        </p:spPr>
      </p:cxnSp>
      <p:sp>
        <p:nvSpPr>
          <p:cNvPr id="85" name="Rectangle 3">
            <a:extLst>
              <a:ext uri="{FF2B5EF4-FFF2-40B4-BE49-F238E27FC236}">
                <a16:creationId xmlns:a16="http://schemas.microsoft.com/office/drawing/2014/main" id="{363FCC53-D72D-4157-A495-746111CF0573}"/>
              </a:ext>
            </a:extLst>
          </p:cNvPr>
          <p:cNvSpPr>
            <a:spLocks/>
          </p:cNvSpPr>
          <p:nvPr/>
        </p:nvSpPr>
        <p:spPr>
          <a:xfrm>
            <a:off x="5029904" y="5528379"/>
            <a:ext cx="226800" cy="277200"/>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4" name="Rectangle 3">
            <a:extLst>
              <a:ext uri="{FF2B5EF4-FFF2-40B4-BE49-F238E27FC236}">
                <a16:creationId xmlns:a16="http://schemas.microsoft.com/office/drawing/2014/main" id="{59685075-F11F-4A97-A761-D63D88AC000A}"/>
              </a:ext>
            </a:extLst>
          </p:cNvPr>
          <p:cNvSpPr>
            <a:spLocks/>
          </p:cNvSpPr>
          <p:nvPr/>
        </p:nvSpPr>
        <p:spPr>
          <a:xfrm>
            <a:off x="2190584" y="5529203"/>
            <a:ext cx="226801" cy="276681"/>
          </a:xfrm>
          <a:prstGeom prst="rect">
            <a:avLst/>
          </a:prstGeom>
          <a:noFill/>
          <a:ln w="38100" cap="flat" cmpd="sng" algn="ctr">
            <a:solidFill>
              <a:schemeClr val="tx1"/>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70AD47">
                  <a:lumMod val="50000"/>
                </a:srgbClr>
              </a:solidFill>
              <a:effectLst/>
              <a:uLnTx/>
              <a:uFillTx/>
              <a:latin typeface="Calibri" panose="020F0502020204030204"/>
              <a:ea typeface="+mn-ea"/>
              <a:cs typeface="+mn-cs"/>
            </a:endParaRPr>
          </a:p>
        </p:txBody>
      </p:sp>
      <p:cxnSp>
        <p:nvCxnSpPr>
          <p:cNvPr id="166" name="直接连接符 165">
            <a:extLst>
              <a:ext uri="{FF2B5EF4-FFF2-40B4-BE49-F238E27FC236}">
                <a16:creationId xmlns:a16="http://schemas.microsoft.com/office/drawing/2014/main" id="{291691EB-BCA3-4833-A78C-BDD907EC16D4}"/>
              </a:ext>
            </a:extLst>
          </p:cNvPr>
          <p:cNvCxnSpPr/>
          <p:nvPr/>
        </p:nvCxnSpPr>
        <p:spPr>
          <a:xfrm flipH="1">
            <a:off x="1779654" y="5528641"/>
            <a:ext cx="185338" cy="0"/>
          </a:xfrm>
          <a:prstGeom prst="line">
            <a:avLst/>
          </a:prstGeom>
          <a:noFill/>
          <a:ln w="38100" cap="flat" cmpd="sng" algn="ctr">
            <a:solidFill>
              <a:sysClr val="windowText" lastClr="000000"/>
            </a:solidFill>
            <a:prstDash val="solid"/>
            <a:miter lim="800000"/>
          </a:ln>
          <a:effectLst/>
        </p:spPr>
      </p:cxnSp>
      <p:cxnSp>
        <p:nvCxnSpPr>
          <p:cNvPr id="168" name="直接连接符 167">
            <a:extLst>
              <a:ext uri="{FF2B5EF4-FFF2-40B4-BE49-F238E27FC236}">
                <a16:creationId xmlns:a16="http://schemas.microsoft.com/office/drawing/2014/main" id="{898F09BA-7C13-41E0-B9C9-9B9A302BA26C}"/>
              </a:ext>
            </a:extLst>
          </p:cNvPr>
          <p:cNvCxnSpPr/>
          <p:nvPr/>
        </p:nvCxnSpPr>
        <p:spPr>
          <a:xfrm flipH="1">
            <a:off x="1779654" y="5806358"/>
            <a:ext cx="185338" cy="0"/>
          </a:xfrm>
          <a:prstGeom prst="line">
            <a:avLst/>
          </a:prstGeom>
          <a:noFill/>
          <a:ln w="38100" cap="flat" cmpd="sng" algn="ctr">
            <a:solidFill>
              <a:sysClr val="windowText" lastClr="000000"/>
            </a:solidFill>
            <a:prstDash val="solid"/>
            <a:miter lim="800000"/>
          </a:ln>
          <a:effectLst/>
        </p:spPr>
      </p:cxnSp>
      <p:sp>
        <p:nvSpPr>
          <p:cNvPr id="84" name="Rectangle 3">
            <a:extLst>
              <a:ext uri="{FF2B5EF4-FFF2-40B4-BE49-F238E27FC236}">
                <a16:creationId xmlns:a16="http://schemas.microsoft.com/office/drawing/2014/main" id="{15D0D835-86AF-4630-BCB9-A14D72CA963B}"/>
              </a:ext>
            </a:extLst>
          </p:cNvPr>
          <p:cNvSpPr>
            <a:spLocks/>
          </p:cNvSpPr>
          <p:nvPr/>
        </p:nvSpPr>
        <p:spPr>
          <a:xfrm>
            <a:off x="1964992" y="5528639"/>
            <a:ext cx="226801" cy="276681"/>
          </a:xfrm>
          <a:prstGeom prst="rect">
            <a:avLst/>
          </a:prstGeom>
          <a:noFill/>
          <a:ln w="38100" cap="flat" cmpd="sng" algn="ctr">
            <a:solidFill>
              <a:schemeClr val="tx1"/>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70AD47">
                  <a:lumMod val="50000"/>
                </a:srgbClr>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FC344E2E-58EF-4AC9-BB94-F8119CD9A2BD}"/>
              </a:ext>
            </a:extLst>
          </p:cNvPr>
          <p:cNvSpPr>
            <a:spLocks noGrp="1"/>
          </p:cNvSpPr>
          <p:nvPr>
            <p:ph type="title"/>
          </p:nvPr>
        </p:nvSpPr>
        <p:spPr/>
        <p:txBody>
          <a:bodyPr/>
          <a:lstStyle/>
          <a:p>
            <a:r>
              <a:rPr lang="en-US" dirty="0"/>
              <a:t>Traversing a sparse matrix in DCL</a:t>
            </a:r>
          </a:p>
        </p:txBody>
      </p:sp>
      <p:sp>
        <p:nvSpPr>
          <p:cNvPr id="4" name="灯片编号占位符 3">
            <a:extLst>
              <a:ext uri="{FF2B5EF4-FFF2-40B4-BE49-F238E27FC236}">
                <a16:creationId xmlns:a16="http://schemas.microsoft.com/office/drawing/2014/main" id="{E4C6FD74-C72D-4D14-8BBD-9F4FD5695CC1}"/>
              </a:ext>
            </a:extLst>
          </p:cNvPr>
          <p:cNvSpPr>
            <a:spLocks noGrp="1"/>
          </p:cNvSpPr>
          <p:nvPr>
            <p:ph type="sldNum" sz="quarter" idx="12"/>
          </p:nvPr>
        </p:nvSpPr>
        <p:spPr/>
        <p:txBody>
          <a:bodyPr/>
          <a:lstStyle/>
          <a:p>
            <a:fld id="{4C1CFA8C-DA4D-4CD0-9494-B47934E8DF77}" type="slidenum">
              <a:rPr lang="en-US" smtClean="0"/>
              <a:t>11</a:t>
            </a:fld>
            <a:endParaRPr lang="en-US"/>
          </a:p>
        </p:txBody>
      </p:sp>
      <p:pic>
        <p:nvPicPr>
          <p:cNvPr id="110" name="图片 109">
            <a:extLst>
              <a:ext uri="{FF2B5EF4-FFF2-40B4-BE49-F238E27FC236}">
                <a16:creationId xmlns:a16="http://schemas.microsoft.com/office/drawing/2014/main" id="{4263BAE1-7776-41BC-B53D-02E8E4E4CC30}"/>
              </a:ext>
            </a:extLst>
          </p:cNvPr>
          <p:cNvPicPr>
            <a:picLocks noChangeAspect="1"/>
          </p:cNvPicPr>
          <p:nvPr/>
        </p:nvPicPr>
        <p:blipFill>
          <a:blip r:embed="rId3"/>
          <a:stretch>
            <a:fillRect/>
          </a:stretch>
        </p:blipFill>
        <p:spPr>
          <a:xfrm>
            <a:off x="3102" y="1214560"/>
            <a:ext cx="2017935" cy="2121848"/>
          </a:xfrm>
          <a:prstGeom prst="rect">
            <a:avLst/>
          </a:prstGeom>
        </p:spPr>
      </p:pic>
      <p:sp>
        <p:nvSpPr>
          <p:cNvPr id="111" name="Rectangle 102">
            <a:extLst>
              <a:ext uri="{FF2B5EF4-FFF2-40B4-BE49-F238E27FC236}">
                <a16:creationId xmlns:a16="http://schemas.microsoft.com/office/drawing/2014/main" id="{0B505BD7-6F90-41CE-82BD-96195166B7DE}"/>
              </a:ext>
            </a:extLst>
          </p:cNvPr>
          <p:cNvSpPr/>
          <p:nvPr/>
        </p:nvSpPr>
        <p:spPr>
          <a:xfrm>
            <a:off x="2267930" y="1214560"/>
            <a:ext cx="4880952" cy="461665"/>
          </a:xfrm>
          <a:prstGeom prst="rect">
            <a:avLst/>
          </a:prstGeom>
        </p:spPr>
        <p:txBody>
          <a:bodyPr wrap="none">
            <a:spAutoFit/>
          </a:bodyPr>
          <a:lstStyle/>
          <a:p>
            <a:pPr algn="ctr" defTabSz="457200"/>
            <a:r>
              <a:rPr lang="en-US" sz="2400" dirty="0">
                <a:latin typeface="Calibri" panose="020F0502020204030204"/>
              </a:rPr>
              <a:t>Compressed Sparse Row (CSR) format</a:t>
            </a:r>
          </a:p>
        </p:txBody>
      </p:sp>
      <p:sp>
        <p:nvSpPr>
          <p:cNvPr id="131" name="Rectangle 3">
            <a:extLst>
              <a:ext uri="{FF2B5EF4-FFF2-40B4-BE49-F238E27FC236}">
                <a16:creationId xmlns:a16="http://schemas.microsoft.com/office/drawing/2014/main" id="{A045427D-0611-403C-BFD9-3CD4C9959933}"/>
              </a:ext>
            </a:extLst>
          </p:cNvPr>
          <p:cNvSpPr>
            <a:spLocks/>
          </p:cNvSpPr>
          <p:nvPr/>
        </p:nvSpPr>
        <p:spPr>
          <a:xfrm>
            <a:off x="3429212" y="1962587"/>
            <a:ext cx="379610" cy="379610"/>
          </a:xfrm>
          <a:prstGeom prst="rect">
            <a:avLst/>
          </a:prstGeom>
          <a:solidFill>
            <a:srgbClr val="5B9BD5">
              <a:lumMod val="40000"/>
              <a:lumOff val="60000"/>
            </a:srgbClr>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rPr>
              <a:t>0</a:t>
            </a:r>
          </a:p>
        </p:txBody>
      </p:sp>
      <p:sp>
        <p:nvSpPr>
          <p:cNvPr id="132" name="Rectangle 3">
            <a:extLst>
              <a:ext uri="{FF2B5EF4-FFF2-40B4-BE49-F238E27FC236}">
                <a16:creationId xmlns:a16="http://schemas.microsoft.com/office/drawing/2014/main" id="{49016EC9-5D5D-4A61-BB9B-C2D0402AA7A5}"/>
              </a:ext>
            </a:extLst>
          </p:cNvPr>
          <p:cNvSpPr>
            <a:spLocks/>
          </p:cNvSpPr>
          <p:nvPr/>
        </p:nvSpPr>
        <p:spPr>
          <a:xfrm>
            <a:off x="3806367" y="1962587"/>
            <a:ext cx="379610" cy="379610"/>
          </a:xfrm>
          <a:prstGeom prst="rect">
            <a:avLst/>
          </a:prstGeom>
          <a:solidFill>
            <a:srgbClr val="5B9BD5">
              <a:lumMod val="40000"/>
              <a:lumOff val="60000"/>
            </a:srgbClr>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rPr>
              <a:t>2</a:t>
            </a:r>
          </a:p>
        </p:txBody>
      </p:sp>
      <p:sp>
        <p:nvSpPr>
          <p:cNvPr id="133" name="Rectangle 3">
            <a:extLst>
              <a:ext uri="{FF2B5EF4-FFF2-40B4-BE49-F238E27FC236}">
                <a16:creationId xmlns:a16="http://schemas.microsoft.com/office/drawing/2014/main" id="{4946E695-C199-4790-A7B5-348BA47DE894}"/>
              </a:ext>
            </a:extLst>
          </p:cNvPr>
          <p:cNvSpPr>
            <a:spLocks/>
          </p:cNvSpPr>
          <p:nvPr/>
        </p:nvSpPr>
        <p:spPr>
          <a:xfrm>
            <a:off x="4185977" y="1962587"/>
            <a:ext cx="379610" cy="379610"/>
          </a:xfrm>
          <a:prstGeom prst="rect">
            <a:avLst/>
          </a:prstGeom>
          <a:solidFill>
            <a:srgbClr val="5B9BD5">
              <a:lumMod val="40000"/>
              <a:lumOff val="60000"/>
            </a:srgbClr>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rPr>
              <a:t>4</a:t>
            </a:r>
          </a:p>
        </p:txBody>
      </p:sp>
      <p:sp>
        <p:nvSpPr>
          <p:cNvPr id="134" name="Rectangle 3">
            <a:extLst>
              <a:ext uri="{FF2B5EF4-FFF2-40B4-BE49-F238E27FC236}">
                <a16:creationId xmlns:a16="http://schemas.microsoft.com/office/drawing/2014/main" id="{634EF342-F351-4A01-B9D3-2F058EC8582E}"/>
              </a:ext>
            </a:extLst>
          </p:cNvPr>
          <p:cNvSpPr>
            <a:spLocks/>
          </p:cNvSpPr>
          <p:nvPr/>
        </p:nvSpPr>
        <p:spPr>
          <a:xfrm>
            <a:off x="4563132" y="1962587"/>
            <a:ext cx="379610" cy="379610"/>
          </a:xfrm>
          <a:prstGeom prst="rect">
            <a:avLst/>
          </a:prstGeom>
          <a:solidFill>
            <a:srgbClr val="5B9BD5">
              <a:lumMod val="40000"/>
              <a:lumOff val="60000"/>
            </a:srgbClr>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rPr>
              <a:t>5</a:t>
            </a:r>
          </a:p>
        </p:txBody>
      </p:sp>
      <p:sp>
        <p:nvSpPr>
          <p:cNvPr id="135" name="Rectangle 3">
            <a:extLst>
              <a:ext uri="{FF2B5EF4-FFF2-40B4-BE49-F238E27FC236}">
                <a16:creationId xmlns:a16="http://schemas.microsoft.com/office/drawing/2014/main" id="{B4A851E4-9AC0-4863-8E8F-53EAB9AD0E4A}"/>
              </a:ext>
            </a:extLst>
          </p:cNvPr>
          <p:cNvSpPr>
            <a:spLocks/>
          </p:cNvSpPr>
          <p:nvPr/>
        </p:nvSpPr>
        <p:spPr>
          <a:xfrm>
            <a:off x="4942742" y="1962134"/>
            <a:ext cx="379610" cy="379610"/>
          </a:xfrm>
          <a:prstGeom prst="rect">
            <a:avLst/>
          </a:prstGeom>
          <a:solidFill>
            <a:srgbClr val="5B9BD5">
              <a:lumMod val="40000"/>
              <a:lumOff val="60000"/>
            </a:srgbClr>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rPr>
              <a:t>7</a:t>
            </a:r>
          </a:p>
        </p:txBody>
      </p:sp>
      <p:sp>
        <p:nvSpPr>
          <p:cNvPr id="124" name="Rectangle 3">
            <a:extLst>
              <a:ext uri="{FF2B5EF4-FFF2-40B4-BE49-F238E27FC236}">
                <a16:creationId xmlns:a16="http://schemas.microsoft.com/office/drawing/2014/main" id="{50827E20-6FCA-4C6C-B721-C5DF226549E3}"/>
              </a:ext>
            </a:extLst>
          </p:cNvPr>
          <p:cNvSpPr>
            <a:spLocks/>
          </p:cNvSpPr>
          <p:nvPr/>
        </p:nvSpPr>
        <p:spPr>
          <a:xfrm>
            <a:off x="3429212" y="2721808"/>
            <a:ext cx="550331" cy="306909"/>
          </a:xfrm>
          <a:prstGeom prst="rect">
            <a:avLst/>
          </a:prstGeom>
          <a:solidFill>
            <a:srgbClr val="FFE699"/>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1,a</a:t>
            </a:r>
          </a:p>
        </p:txBody>
      </p:sp>
      <p:sp>
        <p:nvSpPr>
          <p:cNvPr id="125" name="Rectangle 3">
            <a:extLst>
              <a:ext uri="{FF2B5EF4-FFF2-40B4-BE49-F238E27FC236}">
                <a16:creationId xmlns:a16="http://schemas.microsoft.com/office/drawing/2014/main" id="{C7C13ED9-805F-47F9-B6B4-9A77AECBE788}"/>
              </a:ext>
            </a:extLst>
          </p:cNvPr>
          <p:cNvSpPr>
            <a:spLocks/>
          </p:cNvSpPr>
          <p:nvPr/>
        </p:nvSpPr>
        <p:spPr>
          <a:xfrm>
            <a:off x="3979543" y="2722261"/>
            <a:ext cx="550331" cy="306909"/>
          </a:xfrm>
          <a:prstGeom prst="rect">
            <a:avLst/>
          </a:prstGeom>
          <a:solidFill>
            <a:srgbClr val="FFE699"/>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2,b</a:t>
            </a:r>
          </a:p>
        </p:txBody>
      </p:sp>
      <p:sp>
        <p:nvSpPr>
          <p:cNvPr id="126" name="Rectangle 3">
            <a:extLst>
              <a:ext uri="{FF2B5EF4-FFF2-40B4-BE49-F238E27FC236}">
                <a16:creationId xmlns:a16="http://schemas.microsoft.com/office/drawing/2014/main" id="{02D9805C-327D-48C7-866C-F652158828BC}"/>
              </a:ext>
            </a:extLst>
          </p:cNvPr>
          <p:cNvSpPr>
            <a:spLocks/>
          </p:cNvSpPr>
          <p:nvPr/>
        </p:nvSpPr>
        <p:spPr>
          <a:xfrm>
            <a:off x="4529873" y="2722261"/>
            <a:ext cx="550331" cy="306909"/>
          </a:xfrm>
          <a:prstGeom prst="rect">
            <a:avLst/>
          </a:prstGeom>
          <a:solidFill>
            <a:srgbClr val="FFC000"/>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0,c</a:t>
            </a:r>
          </a:p>
        </p:txBody>
      </p:sp>
      <p:sp>
        <p:nvSpPr>
          <p:cNvPr id="127" name="Rectangle 3">
            <a:extLst>
              <a:ext uri="{FF2B5EF4-FFF2-40B4-BE49-F238E27FC236}">
                <a16:creationId xmlns:a16="http://schemas.microsoft.com/office/drawing/2014/main" id="{109682E4-9BF9-4F8C-9A7A-BD8E88F28C74}"/>
              </a:ext>
            </a:extLst>
          </p:cNvPr>
          <p:cNvSpPr>
            <a:spLocks/>
          </p:cNvSpPr>
          <p:nvPr/>
        </p:nvSpPr>
        <p:spPr>
          <a:xfrm>
            <a:off x="5080204" y="2722261"/>
            <a:ext cx="550331" cy="306909"/>
          </a:xfrm>
          <a:prstGeom prst="rect">
            <a:avLst/>
          </a:prstGeom>
          <a:solidFill>
            <a:srgbClr val="FFC000"/>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2,d</a:t>
            </a:r>
          </a:p>
        </p:txBody>
      </p:sp>
      <p:sp>
        <p:nvSpPr>
          <p:cNvPr id="128" name="Rectangle 3">
            <a:extLst>
              <a:ext uri="{FF2B5EF4-FFF2-40B4-BE49-F238E27FC236}">
                <a16:creationId xmlns:a16="http://schemas.microsoft.com/office/drawing/2014/main" id="{9ED0A305-F34E-4B5C-BED3-B82A7A30776C}"/>
              </a:ext>
            </a:extLst>
          </p:cNvPr>
          <p:cNvSpPr>
            <a:spLocks/>
          </p:cNvSpPr>
          <p:nvPr/>
        </p:nvSpPr>
        <p:spPr>
          <a:xfrm>
            <a:off x="5630534" y="2721474"/>
            <a:ext cx="550331" cy="306909"/>
          </a:xfrm>
          <a:prstGeom prst="rect">
            <a:avLst/>
          </a:prstGeom>
          <a:solidFill>
            <a:srgbClr val="FFE699"/>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3,e</a:t>
            </a:r>
          </a:p>
        </p:txBody>
      </p:sp>
      <p:sp>
        <p:nvSpPr>
          <p:cNvPr id="129" name="Rectangle 3">
            <a:extLst>
              <a:ext uri="{FF2B5EF4-FFF2-40B4-BE49-F238E27FC236}">
                <a16:creationId xmlns:a16="http://schemas.microsoft.com/office/drawing/2014/main" id="{01DBC7EC-2228-4377-92C4-CDF585526969}"/>
              </a:ext>
            </a:extLst>
          </p:cNvPr>
          <p:cNvSpPr>
            <a:spLocks/>
          </p:cNvSpPr>
          <p:nvPr/>
        </p:nvSpPr>
        <p:spPr>
          <a:xfrm>
            <a:off x="6180866" y="2720687"/>
            <a:ext cx="550331" cy="306909"/>
          </a:xfrm>
          <a:prstGeom prst="rect">
            <a:avLst/>
          </a:prstGeom>
          <a:solidFill>
            <a:srgbClr val="FFC000"/>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1,f</a:t>
            </a:r>
          </a:p>
        </p:txBody>
      </p:sp>
      <p:sp>
        <p:nvSpPr>
          <p:cNvPr id="130" name="Rectangle 3">
            <a:extLst>
              <a:ext uri="{FF2B5EF4-FFF2-40B4-BE49-F238E27FC236}">
                <a16:creationId xmlns:a16="http://schemas.microsoft.com/office/drawing/2014/main" id="{8EF32378-97F9-47BA-8428-D561D527E25F}"/>
              </a:ext>
            </a:extLst>
          </p:cNvPr>
          <p:cNvSpPr>
            <a:spLocks/>
          </p:cNvSpPr>
          <p:nvPr/>
        </p:nvSpPr>
        <p:spPr>
          <a:xfrm>
            <a:off x="6731196" y="2721461"/>
            <a:ext cx="550331" cy="306909"/>
          </a:xfrm>
          <a:prstGeom prst="rect">
            <a:avLst/>
          </a:prstGeom>
          <a:solidFill>
            <a:srgbClr val="FFC000"/>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2,g</a:t>
            </a:r>
          </a:p>
        </p:txBody>
      </p:sp>
      <p:cxnSp>
        <p:nvCxnSpPr>
          <p:cNvPr id="117" name="Straight Arrow Connector 140">
            <a:extLst>
              <a:ext uri="{FF2B5EF4-FFF2-40B4-BE49-F238E27FC236}">
                <a16:creationId xmlns:a16="http://schemas.microsoft.com/office/drawing/2014/main" id="{A055D37B-99DD-463A-96B0-B682E581E194}"/>
              </a:ext>
            </a:extLst>
          </p:cNvPr>
          <p:cNvCxnSpPr>
            <a:cxnSpLocks/>
            <a:stCxn id="131" idx="2"/>
          </p:cNvCxnSpPr>
          <p:nvPr/>
        </p:nvCxnSpPr>
        <p:spPr>
          <a:xfrm flipH="1">
            <a:off x="3429212" y="2342197"/>
            <a:ext cx="189805" cy="361527"/>
          </a:xfrm>
          <a:prstGeom prst="straightConnector1">
            <a:avLst/>
          </a:prstGeom>
          <a:noFill/>
          <a:ln w="28575" cap="flat" cmpd="sng" algn="ctr">
            <a:solidFill>
              <a:sysClr val="windowText" lastClr="000000"/>
            </a:solidFill>
            <a:prstDash val="solid"/>
            <a:miter lim="800000"/>
            <a:tailEnd type="triangle"/>
          </a:ln>
          <a:effectLst/>
        </p:spPr>
      </p:cxnSp>
      <p:cxnSp>
        <p:nvCxnSpPr>
          <p:cNvPr id="118" name="Straight Arrow Connector 140">
            <a:extLst>
              <a:ext uri="{FF2B5EF4-FFF2-40B4-BE49-F238E27FC236}">
                <a16:creationId xmlns:a16="http://schemas.microsoft.com/office/drawing/2014/main" id="{6B424BEA-17A4-446D-B5A0-1E879BFA2D56}"/>
              </a:ext>
            </a:extLst>
          </p:cNvPr>
          <p:cNvCxnSpPr>
            <a:cxnSpLocks/>
            <a:stCxn id="132" idx="2"/>
          </p:cNvCxnSpPr>
          <p:nvPr/>
        </p:nvCxnSpPr>
        <p:spPr>
          <a:xfrm>
            <a:off x="3996172" y="2342197"/>
            <a:ext cx="533701" cy="361527"/>
          </a:xfrm>
          <a:prstGeom prst="straightConnector1">
            <a:avLst/>
          </a:prstGeom>
          <a:noFill/>
          <a:ln w="28575" cap="flat" cmpd="sng" algn="ctr">
            <a:solidFill>
              <a:sysClr val="windowText" lastClr="000000"/>
            </a:solidFill>
            <a:prstDash val="solid"/>
            <a:miter lim="800000"/>
            <a:tailEnd type="triangle"/>
          </a:ln>
          <a:effectLst/>
        </p:spPr>
      </p:cxnSp>
      <p:cxnSp>
        <p:nvCxnSpPr>
          <p:cNvPr id="119" name="Straight Arrow Connector 140">
            <a:extLst>
              <a:ext uri="{FF2B5EF4-FFF2-40B4-BE49-F238E27FC236}">
                <a16:creationId xmlns:a16="http://schemas.microsoft.com/office/drawing/2014/main" id="{B616B247-40BB-4A71-9483-676DA3BE7A95}"/>
              </a:ext>
            </a:extLst>
          </p:cNvPr>
          <p:cNvCxnSpPr>
            <a:cxnSpLocks/>
            <a:stCxn id="133" idx="2"/>
          </p:cNvCxnSpPr>
          <p:nvPr/>
        </p:nvCxnSpPr>
        <p:spPr>
          <a:xfrm>
            <a:off x="4375782" y="2342197"/>
            <a:ext cx="1254753" cy="381290"/>
          </a:xfrm>
          <a:prstGeom prst="straightConnector1">
            <a:avLst/>
          </a:prstGeom>
          <a:noFill/>
          <a:ln w="28575" cap="flat" cmpd="sng" algn="ctr">
            <a:solidFill>
              <a:sysClr val="windowText" lastClr="000000"/>
            </a:solidFill>
            <a:prstDash val="solid"/>
            <a:miter lim="800000"/>
            <a:tailEnd type="triangle"/>
          </a:ln>
          <a:effectLst/>
        </p:spPr>
      </p:cxnSp>
      <p:cxnSp>
        <p:nvCxnSpPr>
          <p:cNvPr id="120" name="Straight Arrow Connector 140">
            <a:extLst>
              <a:ext uri="{FF2B5EF4-FFF2-40B4-BE49-F238E27FC236}">
                <a16:creationId xmlns:a16="http://schemas.microsoft.com/office/drawing/2014/main" id="{EFFABB0A-4D94-4022-B00B-D89C5AFCB6FC}"/>
              </a:ext>
            </a:extLst>
          </p:cNvPr>
          <p:cNvCxnSpPr>
            <a:cxnSpLocks/>
            <a:stCxn id="134" idx="2"/>
          </p:cNvCxnSpPr>
          <p:nvPr/>
        </p:nvCxnSpPr>
        <p:spPr>
          <a:xfrm>
            <a:off x="4752937" y="2342197"/>
            <a:ext cx="1427928" cy="361527"/>
          </a:xfrm>
          <a:prstGeom prst="straightConnector1">
            <a:avLst/>
          </a:prstGeom>
          <a:noFill/>
          <a:ln w="28575" cap="flat" cmpd="sng" algn="ctr">
            <a:solidFill>
              <a:sysClr val="windowText" lastClr="000000"/>
            </a:solidFill>
            <a:prstDash val="solid"/>
            <a:miter lim="800000"/>
            <a:tailEnd type="triangle"/>
          </a:ln>
          <a:effectLst/>
        </p:spPr>
      </p:cxnSp>
      <p:cxnSp>
        <p:nvCxnSpPr>
          <p:cNvPr id="121" name="Straight Arrow Connector 140">
            <a:extLst>
              <a:ext uri="{FF2B5EF4-FFF2-40B4-BE49-F238E27FC236}">
                <a16:creationId xmlns:a16="http://schemas.microsoft.com/office/drawing/2014/main" id="{FA7EAFA5-F96E-4686-B934-4767DC5BC443}"/>
              </a:ext>
            </a:extLst>
          </p:cNvPr>
          <p:cNvCxnSpPr>
            <a:cxnSpLocks/>
            <a:stCxn id="135" idx="2"/>
          </p:cNvCxnSpPr>
          <p:nvPr/>
        </p:nvCxnSpPr>
        <p:spPr>
          <a:xfrm>
            <a:off x="5132547" y="2341744"/>
            <a:ext cx="2148980" cy="361980"/>
          </a:xfrm>
          <a:prstGeom prst="straightConnector1">
            <a:avLst/>
          </a:prstGeom>
          <a:noFill/>
          <a:ln w="28575" cap="flat" cmpd="sng" algn="ctr">
            <a:solidFill>
              <a:sysClr val="windowText" lastClr="000000"/>
            </a:solidFill>
            <a:prstDash val="solid"/>
            <a:miter lim="800000"/>
            <a:tailEnd type="triangle"/>
          </a:ln>
          <a:effectLst/>
        </p:spPr>
      </p:cxnSp>
      <p:sp>
        <p:nvSpPr>
          <p:cNvPr id="122" name="文本框 121">
            <a:extLst>
              <a:ext uri="{FF2B5EF4-FFF2-40B4-BE49-F238E27FC236}">
                <a16:creationId xmlns:a16="http://schemas.microsoft.com/office/drawing/2014/main" id="{7030BC10-FB75-405B-B816-E2C036990E45}"/>
              </a:ext>
            </a:extLst>
          </p:cNvPr>
          <p:cNvSpPr txBox="1"/>
          <p:nvPr/>
        </p:nvSpPr>
        <p:spPr>
          <a:xfrm>
            <a:off x="2292085" y="1903618"/>
            <a:ext cx="1032655" cy="461665"/>
          </a:xfrm>
          <a:prstGeom prst="rect">
            <a:avLst/>
          </a:prstGeom>
          <a:noFill/>
          <a:ln w="28575">
            <a:noFill/>
          </a:ln>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315D86"/>
                </a:solidFill>
                <a:effectLst/>
                <a:uLnTx/>
                <a:uFillTx/>
                <a:latin typeface="Calibri" panose="020F0502020204030204"/>
              </a:rPr>
              <a:t>offsets</a:t>
            </a:r>
          </a:p>
        </p:txBody>
      </p:sp>
      <p:sp>
        <p:nvSpPr>
          <p:cNvPr id="123" name="文本框 122">
            <a:extLst>
              <a:ext uri="{FF2B5EF4-FFF2-40B4-BE49-F238E27FC236}">
                <a16:creationId xmlns:a16="http://schemas.microsoft.com/office/drawing/2014/main" id="{5F45F368-F788-4B34-98F0-965590F51007}"/>
              </a:ext>
            </a:extLst>
          </p:cNvPr>
          <p:cNvSpPr txBox="1"/>
          <p:nvPr/>
        </p:nvSpPr>
        <p:spPr>
          <a:xfrm>
            <a:off x="2561256" y="2621739"/>
            <a:ext cx="793807" cy="461665"/>
          </a:xfrm>
          <a:prstGeom prst="rect">
            <a:avLst/>
          </a:prstGeom>
          <a:noFill/>
          <a:ln w="28575">
            <a:noFill/>
          </a:ln>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D9B02A"/>
                </a:solidFill>
                <a:effectLst/>
                <a:uLnTx/>
                <a:uFillTx/>
                <a:latin typeface="Calibri" panose="020F0502020204030204"/>
              </a:rPr>
              <a:t>rows</a:t>
            </a:r>
          </a:p>
        </p:txBody>
      </p:sp>
      <p:sp>
        <p:nvSpPr>
          <p:cNvPr id="114" name="Rectangle 104">
            <a:extLst>
              <a:ext uri="{FF2B5EF4-FFF2-40B4-BE49-F238E27FC236}">
                <a16:creationId xmlns:a16="http://schemas.microsoft.com/office/drawing/2014/main" id="{4B9B09B7-4E92-418F-ADB4-A8FAD274E5B9}"/>
              </a:ext>
            </a:extLst>
          </p:cNvPr>
          <p:cNvSpPr/>
          <p:nvPr/>
        </p:nvSpPr>
        <p:spPr>
          <a:xfrm>
            <a:off x="3511269" y="1580180"/>
            <a:ext cx="1593016" cy="395781"/>
          </a:xfrm>
          <a:prstGeom prst="rect">
            <a:avLst/>
          </a:prstGeom>
        </p:spPr>
        <p:txBody>
          <a:bodyPr wrap="none">
            <a:spAutoFit/>
          </a:bodyPr>
          <a:lstStyle/>
          <a:p>
            <a:pPr defTabSz="457200"/>
            <a:r>
              <a:rPr lang="en-US" sz="2400" dirty="0">
                <a:solidFill>
                  <a:srgbClr val="70AD47">
                    <a:lumMod val="75000"/>
                  </a:srgbClr>
                </a:solidFill>
                <a:latin typeface="Calibri" panose="020F0502020204030204"/>
              </a:rPr>
              <a:t>0   1   2   3   4 </a:t>
            </a:r>
          </a:p>
        </p:txBody>
      </p:sp>
      <p:sp>
        <p:nvSpPr>
          <p:cNvPr id="137" name="文本框 136">
            <a:extLst>
              <a:ext uri="{FF2B5EF4-FFF2-40B4-BE49-F238E27FC236}">
                <a16:creationId xmlns:a16="http://schemas.microsoft.com/office/drawing/2014/main" id="{6F066E85-D1F9-4C29-AA0E-B67DDE8D3908}"/>
              </a:ext>
            </a:extLst>
          </p:cNvPr>
          <p:cNvSpPr txBox="1"/>
          <p:nvPr/>
        </p:nvSpPr>
        <p:spPr>
          <a:xfrm>
            <a:off x="4517023" y="5861811"/>
            <a:ext cx="1479361" cy="325063"/>
          </a:xfrm>
          <a:prstGeom prst="rect">
            <a:avLst/>
          </a:prstGeom>
          <a:noFill/>
          <a:ln w="28575">
            <a:noFill/>
          </a:ln>
        </p:spPr>
        <p:txBody>
          <a:bodyPr wrap="square" rtlCol="0">
            <a:spAutoFit/>
          </a:bodyPr>
          <a:lstStyle/>
          <a:p>
            <a:pPr algn="ctr" defTabSz="457200"/>
            <a:r>
              <a:rPr lang="en-US" sz="2000" dirty="0" err="1">
                <a:solidFill>
                  <a:prstClr val="black"/>
                </a:solidFill>
                <a:latin typeface="Calibri" panose="020F0502020204030204"/>
              </a:rPr>
              <a:t>OffsetsQ</a:t>
            </a:r>
            <a:endParaRPr lang="en-US" sz="2000" dirty="0">
              <a:solidFill>
                <a:prstClr val="black"/>
              </a:solidFill>
              <a:latin typeface="Calibri" panose="020F0502020204030204"/>
            </a:endParaRPr>
          </a:p>
        </p:txBody>
      </p:sp>
      <p:sp>
        <p:nvSpPr>
          <p:cNvPr id="139" name="文本框 138">
            <a:extLst>
              <a:ext uri="{FF2B5EF4-FFF2-40B4-BE49-F238E27FC236}">
                <a16:creationId xmlns:a16="http://schemas.microsoft.com/office/drawing/2014/main" id="{3AA0E07B-001C-4929-9FE6-7697DA5610F0}"/>
              </a:ext>
            </a:extLst>
          </p:cNvPr>
          <p:cNvSpPr txBox="1"/>
          <p:nvPr/>
        </p:nvSpPr>
        <p:spPr>
          <a:xfrm>
            <a:off x="1665715" y="5838886"/>
            <a:ext cx="1048660" cy="325063"/>
          </a:xfrm>
          <a:prstGeom prst="rect">
            <a:avLst/>
          </a:prstGeom>
          <a:noFill/>
        </p:spPr>
        <p:txBody>
          <a:bodyPr wrap="square" rtlCol="0">
            <a:spAutoFit/>
          </a:bodyPr>
          <a:lstStyle/>
          <a:p>
            <a:pPr algn="ctr" defTabSz="457200"/>
            <a:r>
              <a:rPr lang="en-US" sz="2000" dirty="0" err="1">
                <a:solidFill>
                  <a:prstClr val="black"/>
                </a:solidFill>
                <a:latin typeface="Calibri" panose="020F0502020204030204"/>
              </a:rPr>
              <a:t>InputQ</a:t>
            </a:r>
            <a:endParaRPr lang="en-US" sz="2000" dirty="0">
              <a:solidFill>
                <a:prstClr val="black"/>
              </a:solidFill>
              <a:latin typeface="Calibri" panose="020F0502020204030204"/>
            </a:endParaRPr>
          </a:p>
        </p:txBody>
      </p:sp>
      <p:sp>
        <p:nvSpPr>
          <p:cNvPr id="140" name="箭头: 右 139">
            <a:extLst>
              <a:ext uri="{FF2B5EF4-FFF2-40B4-BE49-F238E27FC236}">
                <a16:creationId xmlns:a16="http://schemas.microsoft.com/office/drawing/2014/main" id="{6CB3A5BF-28A6-453D-945F-096476C2166B}"/>
              </a:ext>
            </a:extLst>
          </p:cNvPr>
          <p:cNvSpPr/>
          <p:nvPr/>
        </p:nvSpPr>
        <p:spPr>
          <a:xfrm>
            <a:off x="2664430" y="5561251"/>
            <a:ext cx="335809" cy="214700"/>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9" name="Rectangle 3">
            <a:extLst>
              <a:ext uri="{FF2B5EF4-FFF2-40B4-BE49-F238E27FC236}">
                <a16:creationId xmlns:a16="http://schemas.microsoft.com/office/drawing/2014/main" id="{ABDA0042-04C5-4483-A121-B0203F4C2146}"/>
              </a:ext>
            </a:extLst>
          </p:cNvPr>
          <p:cNvSpPr>
            <a:spLocks/>
          </p:cNvSpPr>
          <p:nvPr/>
        </p:nvSpPr>
        <p:spPr>
          <a:xfrm>
            <a:off x="8027461" y="5528641"/>
            <a:ext cx="542197" cy="302374"/>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0" name="Rectangle 3">
            <a:extLst>
              <a:ext uri="{FF2B5EF4-FFF2-40B4-BE49-F238E27FC236}">
                <a16:creationId xmlns:a16="http://schemas.microsoft.com/office/drawing/2014/main" id="{193D26A3-0375-42F2-9DC0-FC4B3A66B0A6}"/>
              </a:ext>
            </a:extLst>
          </p:cNvPr>
          <p:cNvSpPr>
            <a:spLocks/>
          </p:cNvSpPr>
          <p:nvPr/>
        </p:nvSpPr>
        <p:spPr>
          <a:xfrm>
            <a:off x="8570480" y="5529089"/>
            <a:ext cx="542197" cy="302374"/>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1" name="Rectangle 3">
            <a:extLst>
              <a:ext uri="{FF2B5EF4-FFF2-40B4-BE49-F238E27FC236}">
                <a16:creationId xmlns:a16="http://schemas.microsoft.com/office/drawing/2014/main" id="{B77CC187-AF4D-4062-9FCD-99EB47C732DC}"/>
              </a:ext>
            </a:extLst>
          </p:cNvPr>
          <p:cNvSpPr>
            <a:spLocks/>
          </p:cNvSpPr>
          <p:nvPr/>
        </p:nvSpPr>
        <p:spPr>
          <a:xfrm>
            <a:off x="9113499" y="5529087"/>
            <a:ext cx="542197" cy="302374"/>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7" name="Rectangle 3">
            <a:extLst>
              <a:ext uri="{FF2B5EF4-FFF2-40B4-BE49-F238E27FC236}">
                <a16:creationId xmlns:a16="http://schemas.microsoft.com/office/drawing/2014/main" id="{FD1035CA-A516-481E-A24B-47D185AAE402}"/>
              </a:ext>
            </a:extLst>
          </p:cNvPr>
          <p:cNvSpPr>
            <a:spLocks/>
          </p:cNvSpPr>
          <p:nvPr/>
        </p:nvSpPr>
        <p:spPr>
          <a:xfrm>
            <a:off x="9655696" y="5529087"/>
            <a:ext cx="542197" cy="302374"/>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79" name="直接连接符 178">
            <a:extLst>
              <a:ext uri="{FF2B5EF4-FFF2-40B4-BE49-F238E27FC236}">
                <a16:creationId xmlns:a16="http://schemas.microsoft.com/office/drawing/2014/main" id="{2793E737-606A-445C-B2D0-3C552B4C9931}"/>
              </a:ext>
            </a:extLst>
          </p:cNvPr>
          <p:cNvCxnSpPr/>
          <p:nvPr/>
        </p:nvCxnSpPr>
        <p:spPr>
          <a:xfrm flipH="1">
            <a:off x="7734096" y="5529087"/>
            <a:ext cx="287242" cy="0"/>
          </a:xfrm>
          <a:prstGeom prst="line">
            <a:avLst/>
          </a:prstGeom>
          <a:noFill/>
          <a:ln w="38100" cap="flat" cmpd="sng" algn="ctr">
            <a:solidFill>
              <a:sysClr val="windowText" lastClr="000000"/>
            </a:solidFill>
            <a:prstDash val="solid"/>
            <a:miter lim="800000"/>
          </a:ln>
          <a:effectLst/>
        </p:spPr>
      </p:cxnSp>
      <p:cxnSp>
        <p:nvCxnSpPr>
          <p:cNvPr id="180" name="直接连接符 179">
            <a:extLst>
              <a:ext uri="{FF2B5EF4-FFF2-40B4-BE49-F238E27FC236}">
                <a16:creationId xmlns:a16="http://schemas.microsoft.com/office/drawing/2014/main" id="{9B0C5C0B-6828-4696-BB16-1EA5AD518ABF}"/>
              </a:ext>
            </a:extLst>
          </p:cNvPr>
          <p:cNvCxnSpPr/>
          <p:nvPr/>
        </p:nvCxnSpPr>
        <p:spPr>
          <a:xfrm flipH="1">
            <a:off x="7740219" y="5831015"/>
            <a:ext cx="287242" cy="0"/>
          </a:xfrm>
          <a:prstGeom prst="line">
            <a:avLst/>
          </a:prstGeom>
          <a:noFill/>
          <a:ln w="38100" cap="flat" cmpd="sng" algn="ctr">
            <a:solidFill>
              <a:sysClr val="windowText" lastClr="000000"/>
            </a:solidFill>
            <a:prstDash val="solid"/>
            <a:miter lim="800000"/>
          </a:ln>
          <a:effectLst/>
        </p:spPr>
      </p:cxnSp>
      <p:sp>
        <p:nvSpPr>
          <p:cNvPr id="142" name="文本框 141">
            <a:extLst>
              <a:ext uri="{FF2B5EF4-FFF2-40B4-BE49-F238E27FC236}">
                <a16:creationId xmlns:a16="http://schemas.microsoft.com/office/drawing/2014/main" id="{26518B65-DFAB-4C0E-BCD0-CD43BF69D319}"/>
              </a:ext>
            </a:extLst>
          </p:cNvPr>
          <p:cNvSpPr txBox="1"/>
          <p:nvPr/>
        </p:nvSpPr>
        <p:spPr>
          <a:xfrm>
            <a:off x="8570479" y="5861811"/>
            <a:ext cx="736967" cy="325063"/>
          </a:xfrm>
          <a:prstGeom prst="rect">
            <a:avLst/>
          </a:prstGeom>
          <a:noFill/>
          <a:ln w="28575">
            <a:noFill/>
          </a:ln>
        </p:spPr>
        <p:txBody>
          <a:bodyPr wrap="none" rtlCol="0">
            <a:spAutoFit/>
          </a:bodyPr>
          <a:lstStyle/>
          <a:p>
            <a:pPr defTabSz="457200"/>
            <a:r>
              <a:rPr lang="en-US" sz="2000" dirty="0" err="1">
                <a:solidFill>
                  <a:prstClr val="black"/>
                </a:solidFill>
                <a:latin typeface="Calibri" panose="020F0502020204030204"/>
              </a:rPr>
              <a:t>RowsQ</a:t>
            </a:r>
            <a:endParaRPr lang="en-US" sz="2000" dirty="0">
              <a:solidFill>
                <a:prstClr val="black"/>
              </a:solidFill>
              <a:latin typeface="Calibri" panose="020F0502020204030204"/>
            </a:endParaRPr>
          </a:p>
        </p:txBody>
      </p:sp>
      <p:sp>
        <p:nvSpPr>
          <p:cNvPr id="143" name="Rounded Rectangle 78">
            <a:extLst>
              <a:ext uri="{FF2B5EF4-FFF2-40B4-BE49-F238E27FC236}">
                <a16:creationId xmlns:a16="http://schemas.microsoft.com/office/drawing/2014/main" id="{ED90CF45-094B-4A12-9330-14F89AFD94AE}"/>
              </a:ext>
            </a:extLst>
          </p:cNvPr>
          <p:cNvSpPr/>
          <p:nvPr/>
        </p:nvSpPr>
        <p:spPr>
          <a:xfrm>
            <a:off x="3011364" y="5483820"/>
            <a:ext cx="1374272" cy="371868"/>
          </a:xfrm>
          <a:prstGeom prst="roundRect">
            <a:avLst/>
          </a:prstGeom>
          <a:solidFill>
            <a:srgbClr val="ED7D31">
              <a:lumMod val="40000"/>
              <a:lumOff val="60000"/>
            </a:srgbClr>
          </a:solidFill>
          <a:ln w="38100" cap="flat" cmpd="sng" algn="ctr">
            <a:solidFill>
              <a:srgbClr val="ED7D31">
                <a:lumMod val="50000"/>
              </a:srgbClr>
            </a:solidFill>
            <a:prstDash val="solid"/>
            <a:miter lim="800000"/>
          </a:ln>
          <a:effectLst/>
        </p:spPr>
        <p:txBody>
          <a:bodyPr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sysClr val="windowText" lastClr="000000"/>
                </a:solidFill>
                <a:effectLst/>
                <a:uLnTx/>
                <a:uFillTx/>
                <a:latin typeface="Calibri" panose="020F0502020204030204"/>
                <a:ea typeface="+mn-ea"/>
                <a:cs typeface="+mn-cs"/>
              </a:rPr>
              <a:t>        </a:t>
            </a:r>
            <a:r>
              <a:rPr kumimoji="0" lang="en-US" sz="2000" b="0" i="0" u="none" strike="noStrike" kern="0" cap="none" spc="0" normalizeH="0" baseline="0" noProof="0" dirty="0">
                <a:ln>
                  <a:noFill/>
                </a:ln>
                <a:solidFill>
                  <a:sysClr val="windowText" lastClr="000000"/>
                </a:solidFill>
                <a:effectLst/>
                <a:uLnTx/>
                <a:uFillTx/>
                <a:latin typeface="Calibri" panose="020F0502020204030204"/>
                <a:ea typeface="+mn-ea"/>
                <a:cs typeface="+mn-cs"/>
              </a:rPr>
              <a:t>Range</a:t>
            </a:r>
          </a:p>
        </p:txBody>
      </p:sp>
      <p:sp>
        <p:nvSpPr>
          <p:cNvPr id="144" name="箭头: 右 94">
            <a:extLst>
              <a:ext uri="{FF2B5EF4-FFF2-40B4-BE49-F238E27FC236}">
                <a16:creationId xmlns:a16="http://schemas.microsoft.com/office/drawing/2014/main" id="{31375C40-8AA7-4369-BF15-40F46D161E25}"/>
              </a:ext>
            </a:extLst>
          </p:cNvPr>
          <p:cNvSpPr/>
          <p:nvPr/>
        </p:nvSpPr>
        <p:spPr>
          <a:xfrm>
            <a:off x="4400411" y="5561251"/>
            <a:ext cx="335809" cy="214700"/>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6" name="箭头: 右 94">
            <a:extLst>
              <a:ext uri="{FF2B5EF4-FFF2-40B4-BE49-F238E27FC236}">
                <a16:creationId xmlns:a16="http://schemas.microsoft.com/office/drawing/2014/main" id="{A3B0885E-4466-41FE-B826-74D56462C6FF}"/>
              </a:ext>
            </a:extLst>
          </p:cNvPr>
          <p:cNvSpPr/>
          <p:nvPr/>
        </p:nvSpPr>
        <p:spPr>
          <a:xfrm rot="16200000">
            <a:off x="3424830" y="5084301"/>
            <a:ext cx="582536" cy="214700"/>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2" name="箭头: 右 94">
            <a:extLst>
              <a:ext uri="{FF2B5EF4-FFF2-40B4-BE49-F238E27FC236}">
                <a16:creationId xmlns:a16="http://schemas.microsoft.com/office/drawing/2014/main" id="{F97D38A9-B6C1-40C9-AB91-579647781480}"/>
              </a:ext>
            </a:extLst>
          </p:cNvPr>
          <p:cNvSpPr/>
          <p:nvPr/>
        </p:nvSpPr>
        <p:spPr>
          <a:xfrm rot="5400000">
            <a:off x="3737919" y="5084300"/>
            <a:ext cx="582536" cy="214700"/>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3" name="Rectangle 7">
            <a:extLst>
              <a:ext uri="{FF2B5EF4-FFF2-40B4-BE49-F238E27FC236}">
                <a16:creationId xmlns:a16="http://schemas.microsoft.com/office/drawing/2014/main" id="{580A9A62-F74E-48DE-B815-6026C834A81F}"/>
              </a:ext>
            </a:extLst>
          </p:cNvPr>
          <p:cNvSpPr/>
          <p:nvPr/>
        </p:nvSpPr>
        <p:spPr>
          <a:xfrm>
            <a:off x="3364098" y="4582517"/>
            <a:ext cx="4149948" cy="317865"/>
          </a:xfrm>
          <a:prstGeom prst="rect">
            <a:avLst/>
          </a:prstGeom>
          <a:solidFill>
            <a:srgbClr val="ED7D31">
              <a:lumMod val="20000"/>
              <a:lumOff val="80000"/>
            </a:srgbClr>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ED7D31">
                    <a:lumMod val="50000"/>
                  </a:srgbClr>
                </a:solidFill>
                <a:effectLst/>
                <a:uLnTx/>
                <a:uFillTx/>
                <a:latin typeface="Calibri" panose="020F0502020204030204"/>
                <a:ea typeface="+mn-ea"/>
                <a:cs typeface="+mn-cs"/>
              </a:rPr>
              <a:t>Memory</a:t>
            </a:r>
          </a:p>
        </p:txBody>
      </p:sp>
      <p:sp>
        <p:nvSpPr>
          <p:cNvPr id="154" name="箭头: 右 94">
            <a:extLst>
              <a:ext uri="{FF2B5EF4-FFF2-40B4-BE49-F238E27FC236}">
                <a16:creationId xmlns:a16="http://schemas.microsoft.com/office/drawing/2014/main" id="{95B5B013-EE51-4E5F-A48A-5C83C8B7D17A}"/>
              </a:ext>
            </a:extLst>
          </p:cNvPr>
          <p:cNvSpPr/>
          <p:nvPr/>
        </p:nvSpPr>
        <p:spPr>
          <a:xfrm>
            <a:off x="5719912" y="5561248"/>
            <a:ext cx="335809" cy="214700"/>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5" name="Rounded Rectangle 78">
            <a:extLst>
              <a:ext uri="{FF2B5EF4-FFF2-40B4-BE49-F238E27FC236}">
                <a16:creationId xmlns:a16="http://schemas.microsoft.com/office/drawing/2014/main" id="{24BE3C84-091D-4A17-BF30-63E0487EC43A}"/>
              </a:ext>
            </a:extLst>
          </p:cNvPr>
          <p:cNvSpPr/>
          <p:nvPr/>
        </p:nvSpPr>
        <p:spPr>
          <a:xfrm>
            <a:off x="6066845" y="5483818"/>
            <a:ext cx="1374272" cy="371868"/>
          </a:xfrm>
          <a:prstGeom prst="roundRect">
            <a:avLst/>
          </a:prstGeom>
          <a:solidFill>
            <a:srgbClr val="ED7D31">
              <a:lumMod val="40000"/>
              <a:lumOff val="60000"/>
            </a:srgbClr>
          </a:solidFill>
          <a:ln w="38100" cap="flat" cmpd="sng" algn="ctr">
            <a:solidFill>
              <a:srgbClr val="ED7D31">
                <a:lumMod val="50000"/>
              </a:srgbClr>
            </a:solidFill>
            <a:prstDash val="solid"/>
            <a:miter lim="800000"/>
          </a:ln>
          <a:effectLst/>
        </p:spPr>
        <p:txBody>
          <a:bodyPr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sysClr val="windowText" lastClr="000000"/>
                </a:solidFill>
                <a:effectLst/>
                <a:uLnTx/>
                <a:uFillTx/>
                <a:latin typeface="Calibri" panose="020F0502020204030204"/>
                <a:ea typeface="+mn-ea"/>
                <a:cs typeface="+mn-cs"/>
              </a:rPr>
              <a:t>        </a:t>
            </a:r>
            <a:r>
              <a:rPr kumimoji="0" lang="en-US" sz="2000" b="0" i="0" u="none" strike="noStrike" kern="0" cap="none" spc="0" normalizeH="0" baseline="0" noProof="0" dirty="0">
                <a:ln>
                  <a:noFill/>
                </a:ln>
                <a:solidFill>
                  <a:sysClr val="windowText" lastClr="000000"/>
                </a:solidFill>
                <a:effectLst/>
                <a:uLnTx/>
                <a:uFillTx/>
                <a:latin typeface="Calibri" panose="020F0502020204030204"/>
                <a:ea typeface="+mn-ea"/>
                <a:cs typeface="+mn-cs"/>
              </a:rPr>
              <a:t>Range</a:t>
            </a:r>
          </a:p>
        </p:txBody>
      </p:sp>
      <p:sp>
        <p:nvSpPr>
          <p:cNvPr id="156" name="箭头: 右 94">
            <a:extLst>
              <a:ext uri="{FF2B5EF4-FFF2-40B4-BE49-F238E27FC236}">
                <a16:creationId xmlns:a16="http://schemas.microsoft.com/office/drawing/2014/main" id="{2503A98D-01C8-4BF5-BA9E-AD9F3CB9C83F}"/>
              </a:ext>
            </a:extLst>
          </p:cNvPr>
          <p:cNvSpPr/>
          <p:nvPr/>
        </p:nvSpPr>
        <p:spPr>
          <a:xfrm>
            <a:off x="7451855" y="5561248"/>
            <a:ext cx="335809" cy="214700"/>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8" name="箭头: 右 94">
            <a:extLst>
              <a:ext uri="{FF2B5EF4-FFF2-40B4-BE49-F238E27FC236}">
                <a16:creationId xmlns:a16="http://schemas.microsoft.com/office/drawing/2014/main" id="{CF76648B-A855-4278-AD69-4C1916B9083D}"/>
              </a:ext>
            </a:extLst>
          </p:cNvPr>
          <p:cNvSpPr/>
          <p:nvPr/>
        </p:nvSpPr>
        <p:spPr>
          <a:xfrm rot="16200000">
            <a:off x="6480311" y="5084297"/>
            <a:ext cx="582536" cy="214700"/>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9" name="箭头: 右 94">
            <a:extLst>
              <a:ext uri="{FF2B5EF4-FFF2-40B4-BE49-F238E27FC236}">
                <a16:creationId xmlns:a16="http://schemas.microsoft.com/office/drawing/2014/main" id="{F86340D1-3E59-417E-86CE-183E3F4380EE}"/>
              </a:ext>
            </a:extLst>
          </p:cNvPr>
          <p:cNvSpPr/>
          <p:nvPr/>
        </p:nvSpPr>
        <p:spPr>
          <a:xfrm rot="5400000">
            <a:off x="6793401" y="5084296"/>
            <a:ext cx="582536" cy="214700"/>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1" name="箭头: 右 94">
            <a:extLst>
              <a:ext uri="{FF2B5EF4-FFF2-40B4-BE49-F238E27FC236}">
                <a16:creationId xmlns:a16="http://schemas.microsoft.com/office/drawing/2014/main" id="{048D0D5F-5A28-4971-8405-548BFFF23FB2}"/>
              </a:ext>
            </a:extLst>
          </p:cNvPr>
          <p:cNvSpPr/>
          <p:nvPr/>
        </p:nvSpPr>
        <p:spPr>
          <a:xfrm>
            <a:off x="10199583" y="5561248"/>
            <a:ext cx="335809" cy="214700"/>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3" name="Rectangle 3">
            <a:extLst>
              <a:ext uri="{FF2B5EF4-FFF2-40B4-BE49-F238E27FC236}">
                <a16:creationId xmlns:a16="http://schemas.microsoft.com/office/drawing/2014/main" id="{684B4D4E-09CE-42F7-99A3-B0B97588DD27}"/>
              </a:ext>
            </a:extLst>
          </p:cNvPr>
          <p:cNvSpPr>
            <a:spLocks/>
          </p:cNvSpPr>
          <p:nvPr/>
        </p:nvSpPr>
        <p:spPr>
          <a:xfrm>
            <a:off x="2420643" y="5529204"/>
            <a:ext cx="226801" cy="276681"/>
          </a:xfrm>
          <a:prstGeom prst="rect">
            <a:avLst/>
          </a:prstGeom>
          <a:noFill/>
          <a:ln w="38100" cap="flat" cmpd="sng" algn="ctr">
            <a:solidFill>
              <a:schemeClr val="tx1"/>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70AD47">
                  <a:lumMod val="50000"/>
                </a:srgbClr>
              </a:solidFill>
              <a:effectLst/>
              <a:uLnTx/>
              <a:uFillTx/>
              <a:latin typeface="Calibri" panose="020F0502020204030204"/>
              <a:ea typeface="+mn-ea"/>
              <a:cs typeface="+mn-cs"/>
            </a:endParaRPr>
          </a:p>
        </p:txBody>
      </p:sp>
      <p:sp>
        <p:nvSpPr>
          <p:cNvPr id="188" name="Rectangle 3">
            <a:extLst>
              <a:ext uri="{FF2B5EF4-FFF2-40B4-BE49-F238E27FC236}">
                <a16:creationId xmlns:a16="http://schemas.microsoft.com/office/drawing/2014/main" id="{0F437136-12EE-4497-AC0B-B1A5BF08B868}"/>
              </a:ext>
            </a:extLst>
          </p:cNvPr>
          <p:cNvSpPr>
            <a:spLocks/>
          </p:cNvSpPr>
          <p:nvPr/>
        </p:nvSpPr>
        <p:spPr>
          <a:xfrm>
            <a:off x="952919" y="5529203"/>
            <a:ext cx="226801" cy="276681"/>
          </a:xfrm>
          <a:prstGeom prst="rect">
            <a:avLst/>
          </a:prstGeom>
          <a:solidFill>
            <a:srgbClr val="70AD47">
              <a:lumMod val="40000"/>
              <a:lumOff val="60000"/>
            </a:srgbClr>
          </a:solidFill>
          <a:ln w="28575" cap="flat" cmpd="sng" algn="ctr">
            <a:solidFill>
              <a:srgbClr val="70AD47">
                <a:lumMod val="50000"/>
              </a:srgbClr>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70AD47">
                    <a:lumMod val="50000"/>
                  </a:srgbClr>
                </a:solidFill>
                <a:effectLst/>
                <a:uLnTx/>
                <a:uFillTx/>
                <a:latin typeface="Calibri" panose="020F0502020204030204"/>
                <a:ea typeface="+mn-ea"/>
                <a:cs typeface="+mn-cs"/>
              </a:rPr>
              <a:t>0</a:t>
            </a:r>
          </a:p>
        </p:txBody>
      </p:sp>
      <p:sp>
        <p:nvSpPr>
          <p:cNvPr id="189" name="Rectangle 103">
            <a:extLst>
              <a:ext uri="{FF2B5EF4-FFF2-40B4-BE49-F238E27FC236}">
                <a16:creationId xmlns:a16="http://schemas.microsoft.com/office/drawing/2014/main" id="{26EF848B-C830-48CB-9738-B9062E80AF34}"/>
              </a:ext>
            </a:extLst>
          </p:cNvPr>
          <p:cNvSpPr/>
          <p:nvPr/>
        </p:nvSpPr>
        <p:spPr>
          <a:xfrm>
            <a:off x="2342833" y="4960813"/>
            <a:ext cx="1368580" cy="461665"/>
          </a:xfrm>
          <a:prstGeom prst="rect">
            <a:avLst/>
          </a:prstGeom>
        </p:spPr>
        <p:txBody>
          <a:bodyPr wrap="none">
            <a:spAutoFit/>
          </a:bodyPr>
          <a:lstStyle/>
          <a:p>
            <a:pPr algn="ctr" defTabSz="457200"/>
            <a:r>
              <a:rPr lang="en-US" sz="2400" dirty="0">
                <a:solidFill>
                  <a:srgbClr val="315D86"/>
                </a:solidFill>
                <a:latin typeface="Calibri" panose="020F0502020204030204"/>
              </a:rPr>
              <a:t>offsets</a:t>
            </a:r>
            <a:r>
              <a:rPr lang="en-US" sz="2400" dirty="0">
                <a:solidFill>
                  <a:prstClr val="black"/>
                </a:solidFill>
                <a:latin typeface="Calibri" panose="020F0502020204030204"/>
              </a:rPr>
              <a:t>[</a:t>
            </a:r>
            <a:r>
              <a:rPr lang="en-US" sz="2400" dirty="0">
                <a:solidFill>
                  <a:srgbClr val="548235"/>
                </a:solidFill>
                <a:latin typeface="Calibri" panose="020F0502020204030204"/>
              </a:rPr>
              <a:t>0</a:t>
            </a:r>
            <a:r>
              <a:rPr lang="en-US" sz="2400" dirty="0">
                <a:solidFill>
                  <a:prstClr val="black"/>
                </a:solidFill>
                <a:latin typeface="Calibri" panose="020F0502020204030204"/>
              </a:rPr>
              <a:t>]</a:t>
            </a:r>
          </a:p>
        </p:txBody>
      </p:sp>
      <p:sp>
        <p:nvSpPr>
          <p:cNvPr id="190" name="Rectangle 3">
            <a:extLst>
              <a:ext uri="{FF2B5EF4-FFF2-40B4-BE49-F238E27FC236}">
                <a16:creationId xmlns:a16="http://schemas.microsoft.com/office/drawing/2014/main" id="{F1069DC2-1015-41ED-9189-64E0CF51F618}"/>
              </a:ext>
            </a:extLst>
          </p:cNvPr>
          <p:cNvSpPr>
            <a:spLocks/>
          </p:cNvSpPr>
          <p:nvPr/>
        </p:nvSpPr>
        <p:spPr>
          <a:xfrm>
            <a:off x="3426757" y="1959177"/>
            <a:ext cx="379610" cy="379610"/>
          </a:xfrm>
          <a:prstGeom prst="rect">
            <a:avLst/>
          </a:prstGeom>
          <a:noFill/>
          <a:ln w="57150" cap="flat" cmpd="sng" algn="ctr">
            <a:solidFill>
              <a:srgbClr val="FF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91" name="Rectangle 3">
            <a:extLst>
              <a:ext uri="{FF2B5EF4-FFF2-40B4-BE49-F238E27FC236}">
                <a16:creationId xmlns:a16="http://schemas.microsoft.com/office/drawing/2014/main" id="{61E30C7C-636D-444A-827C-311F5876B0F4}"/>
              </a:ext>
            </a:extLst>
          </p:cNvPr>
          <p:cNvSpPr>
            <a:spLocks/>
          </p:cNvSpPr>
          <p:nvPr/>
        </p:nvSpPr>
        <p:spPr>
          <a:xfrm>
            <a:off x="4196673" y="4602280"/>
            <a:ext cx="226800" cy="277200"/>
          </a:xfrm>
          <a:prstGeom prst="rect">
            <a:avLst/>
          </a:prstGeom>
          <a:solidFill>
            <a:srgbClr val="5B9BD5">
              <a:lumMod val="40000"/>
              <a:lumOff val="60000"/>
            </a:srgbClr>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lang="en-US" sz="2400" dirty="0">
                <a:solidFill>
                  <a:srgbClr val="5B9BD5">
                    <a:lumMod val="50000"/>
                  </a:srgbClr>
                </a:solidFill>
                <a:latin typeface="Calibri" panose="020F0502020204030204"/>
              </a:rPr>
              <a:t>0</a:t>
            </a:r>
            <a:endParaRPr kumimoji="0" lang="en-US" sz="2400" b="0" i="0" u="none" strike="noStrike" kern="1200" cap="none" spc="0" normalizeH="0" baseline="0" noProof="0" dirty="0">
              <a:ln>
                <a:noFill/>
              </a:ln>
              <a:solidFill>
                <a:srgbClr val="5B9BD5">
                  <a:lumMod val="50000"/>
                </a:srgbClr>
              </a:solidFill>
              <a:effectLst/>
              <a:uLnTx/>
              <a:uFillTx/>
              <a:latin typeface="Calibri" panose="020F0502020204030204"/>
            </a:endParaRPr>
          </a:p>
        </p:txBody>
      </p:sp>
      <p:sp>
        <p:nvSpPr>
          <p:cNvPr id="192" name="Rectangle 103">
            <a:extLst>
              <a:ext uri="{FF2B5EF4-FFF2-40B4-BE49-F238E27FC236}">
                <a16:creationId xmlns:a16="http://schemas.microsoft.com/office/drawing/2014/main" id="{F733C005-8C17-4938-9D89-FD1B8C26CD14}"/>
              </a:ext>
            </a:extLst>
          </p:cNvPr>
          <p:cNvSpPr/>
          <p:nvPr/>
        </p:nvSpPr>
        <p:spPr>
          <a:xfrm>
            <a:off x="2342833" y="4961714"/>
            <a:ext cx="1368580" cy="461665"/>
          </a:xfrm>
          <a:prstGeom prst="rect">
            <a:avLst/>
          </a:prstGeom>
        </p:spPr>
        <p:txBody>
          <a:bodyPr wrap="none">
            <a:spAutoFit/>
          </a:bodyPr>
          <a:lstStyle/>
          <a:p>
            <a:pPr algn="ctr" defTabSz="457200"/>
            <a:r>
              <a:rPr lang="en-US" sz="2400" dirty="0">
                <a:solidFill>
                  <a:srgbClr val="315D86"/>
                </a:solidFill>
                <a:latin typeface="Calibri" panose="020F0502020204030204"/>
              </a:rPr>
              <a:t>offsets</a:t>
            </a:r>
            <a:r>
              <a:rPr lang="en-US" sz="2400" dirty="0">
                <a:solidFill>
                  <a:prstClr val="black"/>
                </a:solidFill>
                <a:latin typeface="Calibri" panose="020F0502020204030204"/>
              </a:rPr>
              <a:t>[</a:t>
            </a:r>
            <a:r>
              <a:rPr lang="en-US" sz="2400" dirty="0">
                <a:solidFill>
                  <a:srgbClr val="548235"/>
                </a:solidFill>
                <a:latin typeface="Calibri" panose="020F0502020204030204"/>
              </a:rPr>
              <a:t>1</a:t>
            </a:r>
            <a:r>
              <a:rPr lang="en-US" sz="2400" dirty="0">
                <a:solidFill>
                  <a:prstClr val="black"/>
                </a:solidFill>
                <a:latin typeface="Calibri" panose="020F0502020204030204"/>
              </a:rPr>
              <a:t>]</a:t>
            </a:r>
          </a:p>
        </p:txBody>
      </p:sp>
      <p:sp>
        <p:nvSpPr>
          <p:cNvPr id="193" name="Rectangle 3">
            <a:extLst>
              <a:ext uri="{FF2B5EF4-FFF2-40B4-BE49-F238E27FC236}">
                <a16:creationId xmlns:a16="http://schemas.microsoft.com/office/drawing/2014/main" id="{0CA4D83F-6DEA-4642-90D7-B9E987E06D22}"/>
              </a:ext>
            </a:extLst>
          </p:cNvPr>
          <p:cNvSpPr>
            <a:spLocks/>
          </p:cNvSpPr>
          <p:nvPr/>
        </p:nvSpPr>
        <p:spPr>
          <a:xfrm>
            <a:off x="4202437" y="4600936"/>
            <a:ext cx="226800" cy="277200"/>
          </a:xfrm>
          <a:prstGeom prst="rect">
            <a:avLst/>
          </a:prstGeom>
          <a:solidFill>
            <a:srgbClr val="5B9BD5">
              <a:lumMod val="40000"/>
              <a:lumOff val="60000"/>
            </a:srgbClr>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lang="en-US" sz="2400" noProof="0" dirty="0">
                <a:solidFill>
                  <a:srgbClr val="5B9BD5">
                    <a:lumMod val="50000"/>
                  </a:srgbClr>
                </a:solidFill>
                <a:latin typeface="Calibri" panose="020F0502020204030204"/>
              </a:rPr>
              <a:t>2</a:t>
            </a:r>
            <a:endParaRPr kumimoji="0" lang="en-US" sz="2400" b="0" i="0" u="none" strike="noStrike" kern="1200" cap="none" spc="0" normalizeH="0" baseline="0" noProof="0" dirty="0">
              <a:ln>
                <a:noFill/>
              </a:ln>
              <a:solidFill>
                <a:srgbClr val="5B9BD5">
                  <a:lumMod val="50000"/>
                </a:srgbClr>
              </a:solidFill>
              <a:effectLst/>
              <a:uLnTx/>
              <a:uFillTx/>
              <a:latin typeface="Calibri" panose="020F0502020204030204"/>
            </a:endParaRPr>
          </a:p>
        </p:txBody>
      </p:sp>
      <p:sp>
        <p:nvSpPr>
          <p:cNvPr id="199" name="Rectangle 119">
            <a:extLst>
              <a:ext uri="{FF2B5EF4-FFF2-40B4-BE49-F238E27FC236}">
                <a16:creationId xmlns:a16="http://schemas.microsoft.com/office/drawing/2014/main" id="{E72CB4C4-494C-41F2-8CC9-ED73D9976105}"/>
              </a:ext>
            </a:extLst>
          </p:cNvPr>
          <p:cNvSpPr/>
          <p:nvPr/>
        </p:nvSpPr>
        <p:spPr>
          <a:xfrm>
            <a:off x="5620062" y="5002843"/>
            <a:ext cx="1129605" cy="461665"/>
          </a:xfrm>
          <a:prstGeom prst="rect">
            <a:avLst/>
          </a:prstGeom>
        </p:spPr>
        <p:txBody>
          <a:bodyPr wrap="none">
            <a:spAutoFit/>
          </a:bodyPr>
          <a:lstStyle/>
          <a:p>
            <a:pPr algn="ctr" defTabSz="457200"/>
            <a:r>
              <a:rPr lang="en-US" sz="2400" dirty="0">
                <a:solidFill>
                  <a:srgbClr val="D9B02A"/>
                </a:solidFill>
                <a:latin typeface="Calibri" panose="020F0502020204030204"/>
              </a:rPr>
              <a:t>rows</a:t>
            </a:r>
            <a:r>
              <a:rPr lang="en-US" sz="2400" dirty="0">
                <a:solidFill>
                  <a:prstClr val="black"/>
                </a:solidFill>
                <a:latin typeface="Calibri" panose="020F0502020204030204"/>
              </a:rPr>
              <a:t>[</a:t>
            </a:r>
            <a:r>
              <a:rPr lang="en-US" sz="2400" dirty="0">
                <a:solidFill>
                  <a:srgbClr val="5B9BD5">
                    <a:lumMod val="50000"/>
                  </a:srgbClr>
                </a:solidFill>
                <a:latin typeface="Calibri" panose="020F0502020204030204"/>
              </a:rPr>
              <a:t>0</a:t>
            </a:r>
            <a:r>
              <a:rPr lang="en-US" sz="2400" dirty="0">
                <a:solidFill>
                  <a:prstClr val="black"/>
                </a:solidFill>
                <a:latin typeface="Calibri" panose="020F0502020204030204"/>
              </a:rPr>
              <a:t>]</a:t>
            </a:r>
          </a:p>
        </p:txBody>
      </p:sp>
      <p:sp>
        <p:nvSpPr>
          <p:cNvPr id="200" name="Rectangle 3">
            <a:extLst>
              <a:ext uri="{FF2B5EF4-FFF2-40B4-BE49-F238E27FC236}">
                <a16:creationId xmlns:a16="http://schemas.microsoft.com/office/drawing/2014/main" id="{24CB5F98-C8C9-4F94-9261-3DEA7995AD51}"/>
              </a:ext>
            </a:extLst>
          </p:cNvPr>
          <p:cNvSpPr>
            <a:spLocks/>
          </p:cNvSpPr>
          <p:nvPr/>
        </p:nvSpPr>
        <p:spPr>
          <a:xfrm>
            <a:off x="3426757" y="2714443"/>
            <a:ext cx="550330" cy="313927"/>
          </a:xfrm>
          <a:prstGeom prst="rect">
            <a:avLst/>
          </a:prstGeom>
          <a:noFill/>
          <a:ln w="57150" cap="flat" cmpd="sng" algn="ctr">
            <a:solidFill>
              <a:srgbClr val="FF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202" name="Rectangle 3">
            <a:extLst>
              <a:ext uri="{FF2B5EF4-FFF2-40B4-BE49-F238E27FC236}">
                <a16:creationId xmlns:a16="http://schemas.microsoft.com/office/drawing/2014/main" id="{A97224C2-CB1C-4159-ABC5-6E4F03728816}"/>
              </a:ext>
            </a:extLst>
          </p:cNvPr>
          <p:cNvSpPr>
            <a:spLocks/>
          </p:cNvSpPr>
          <p:nvPr/>
        </p:nvSpPr>
        <p:spPr>
          <a:xfrm>
            <a:off x="6878929" y="4588349"/>
            <a:ext cx="542197" cy="302374"/>
          </a:xfrm>
          <a:prstGeom prst="rect">
            <a:avLst/>
          </a:prstGeom>
          <a:solidFill>
            <a:srgbClr val="FFC000">
              <a:lumMod val="40000"/>
              <a:lumOff val="60000"/>
            </a:srgbClr>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1,a</a:t>
            </a:r>
          </a:p>
        </p:txBody>
      </p:sp>
      <p:sp>
        <p:nvSpPr>
          <p:cNvPr id="216" name="Rectangle 3">
            <a:extLst>
              <a:ext uri="{FF2B5EF4-FFF2-40B4-BE49-F238E27FC236}">
                <a16:creationId xmlns:a16="http://schemas.microsoft.com/office/drawing/2014/main" id="{E54DFE36-0191-4DF2-B66D-B094C3327E4D}"/>
              </a:ext>
            </a:extLst>
          </p:cNvPr>
          <p:cNvSpPr>
            <a:spLocks/>
          </p:cNvSpPr>
          <p:nvPr/>
        </p:nvSpPr>
        <p:spPr>
          <a:xfrm>
            <a:off x="4196673" y="4599592"/>
            <a:ext cx="226800" cy="277200"/>
          </a:xfrm>
          <a:prstGeom prst="rect">
            <a:avLst/>
          </a:prstGeom>
          <a:solidFill>
            <a:srgbClr val="5B9BD5">
              <a:lumMod val="40000"/>
              <a:lumOff val="60000"/>
            </a:srgbClr>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lang="en-US" sz="2400" dirty="0">
                <a:solidFill>
                  <a:srgbClr val="5B9BD5">
                    <a:lumMod val="50000"/>
                  </a:srgbClr>
                </a:solidFill>
                <a:latin typeface="Calibri" panose="020F0502020204030204"/>
              </a:rPr>
              <a:t>4</a:t>
            </a:r>
            <a:endParaRPr kumimoji="0" lang="en-US" sz="2400" b="0" i="0" u="none" strike="noStrike" kern="1200" cap="none" spc="0" normalizeH="0" baseline="0" noProof="0" dirty="0">
              <a:ln>
                <a:noFill/>
              </a:ln>
              <a:solidFill>
                <a:srgbClr val="5B9BD5">
                  <a:lumMod val="50000"/>
                </a:srgbClr>
              </a:solidFill>
              <a:effectLst/>
              <a:uLnTx/>
              <a:uFillTx/>
              <a:latin typeface="Calibri" panose="020F0502020204030204"/>
            </a:endParaRPr>
          </a:p>
        </p:txBody>
      </p:sp>
      <p:sp>
        <p:nvSpPr>
          <p:cNvPr id="204" name="Rectangle 119">
            <a:extLst>
              <a:ext uri="{FF2B5EF4-FFF2-40B4-BE49-F238E27FC236}">
                <a16:creationId xmlns:a16="http://schemas.microsoft.com/office/drawing/2014/main" id="{09BA8383-4888-45C4-A333-13A88C4465A0}"/>
              </a:ext>
            </a:extLst>
          </p:cNvPr>
          <p:cNvSpPr/>
          <p:nvPr/>
        </p:nvSpPr>
        <p:spPr>
          <a:xfrm>
            <a:off x="5622480" y="5001939"/>
            <a:ext cx="1129605" cy="461665"/>
          </a:xfrm>
          <a:prstGeom prst="rect">
            <a:avLst/>
          </a:prstGeom>
        </p:spPr>
        <p:txBody>
          <a:bodyPr wrap="none">
            <a:spAutoFit/>
          </a:bodyPr>
          <a:lstStyle/>
          <a:p>
            <a:pPr algn="ctr" defTabSz="457200"/>
            <a:r>
              <a:rPr lang="en-US" sz="2400" dirty="0">
                <a:solidFill>
                  <a:srgbClr val="D9B02A"/>
                </a:solidFill>
                <a:latin typeface="Calibri" panose="020F0502020204030204"/>
              </a:rPr>
              <a:t>rows</a:t>
            </a:r>
            <a:r>
              <a:rPr lang="en-US" sz="2400" dirty="0">
                <a:solidFill>
                  <a:prstClr val="black"/>
                </a:solidFill>
                <a:latin typeface="Calibri" panose="020F0502020204030204"/>
              </a:rPr>
              <a:t>[</a:t>
            </a:r>
            <a:r>
              <a:rPr lang="en-US" sz="2400" dirty="0">
                <a:solidFill>
                  <a:srgbClr val="5B9BD5">
                    <a:lumMod val="50000"/>
                  </a:srgbClr>
                </a:solidFill>
                <a:latin typeface="Calibri" panose="020F0502020204030204"/>
              </a:rPr>
              <a:t>1</a:t>
            </a:r>
            <a:r>
              <a:rPr lang="en-US" sz="2400" dirty="0">
                <a:solidFill>
                  <a:prstClr val="black"/>
                </a:solidFill>
                <a:latin typeface="Calibri" panose="020F0502020204030204"/>
              </a:rPr>
              <a:t>]</a:t>
            </a:r>
          </a:p>
        </p:txBody>
      </p:sp>
      <p:sp>
        <p:nvSpPr>
          <p:cNvPr id="205" name="Rectangle 3">
            <a:extLst>
              <a:ext uri="{FF2B5EF4-FFF2-40B4-BE49-F238E27FC236}">
                <a16:creationId xmlns:a16="http://schemas.microsoft.com/office/drawing/2014/main" id="{22F3F092-B294-4E5E-B47C-72F7AE76201B}"/>
              </a:ext>
            </a:extLst>
          </p:cNvPr>
          <p:cNvSpPr>
            <a:spLocks/>
          </p:cNvSpPr>
          <p:nvPr/>
        </p:nvSpPr>
        <p:spPr>
          <a:xfrm>
            <a:off x="6878929" y="4588349"/>
            <a:ext cx="542197" cy="302374"/>
          </a:xfrm>
          <a:prstGeom prst="rect">
            <a:avLst/>
          </a:prstGeom>
          <a:solidFill>
            <a:srgbClr val="FFC000">
              <a:lumMod val="40000"/>
              <a:lumOff val="60000"/>
            </a:srgbClr>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lang="en-US" sz="2000" dirty="0">
                <a:solidFill>
                  <a:prstClr val="black"/>
                </a:solidFill>
                <a:latin typeface="Calibri" panose="020F0502020204030204"/>
              </a:rPr>
              <a:t>2</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t>
            </a:r>
            <a:r>
              <a:rPr lang="en-US" sz="2000" dirty="0">
                <a:solidFill>
                  <a:prstClr val="black"/>
                </a:solidFill>
                <a:latin typeface="Calibri" panose="020F0502020204030204"/>
              </a:rPr>
              <a:t>b</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1" name="Rectangle 103">
            <a:extLst>
              <a:ext uri="{FF2B5EF4-FFF2-40B4-BE49-F238E27FC236}">
                <a16:creationId xmlns:a16="http://schemas.microsoft.com/office/drawing/2014/main" id="{FB86046E-72D7-4BA5-8CAA-D9D765047BE5}"/>
              </a:ext>
            </a:extLst>
          </p:cNvPr>
          <p:cNvSpPr/>
          <p:nvPr/>
        </p:nvSpPr>
        <p:spPr>
          <a:xfrm>
            <a:off x="2342833" y="4959844"/>
            <a:ext cx="1368580" cy="461665"/>
          </a:xfrm>
          <a:prstGeom prst="rect">
            <a:avLst/>
          </a:prstGeom>
        </p:spPr>
        <p:txBody>
          <a:bodyPr wrap="none">
            <a:spAutoFit/>
          </a:bodyPr>
          <a:lstStyle/>
          <a:p>
            <a:pPr algn="ctr" defTabSz="457200"/>
            <a:r>
              <a:rPr lang="en-US" sz="2400" dirty="0">
                <a:solidFill>
                  <a:srgbClr val="315D86"/>
                </a:solidFill>
                <a:latin typeface="Calibri" panose="020F0502020204030204"/>
              </a:rPr>
              <a:t>offsets</a:t>
            </a:r>
            <a:r>
              <a:rPr lang="en-US" sz="2400" dirty="0">
                <a:solidFill>
                  <a:prstClr val="black"/>
                </a:solidFill>
                <a:latin typeface="Calibri" panose="020F0502020204030204"/>
              </a:rPr>
              <a:t>[</a:t>
            </a:r>
            <a:r>
              <a:rPr lang="en-US" sz="2400" dirty="0">
                <a:solidFill>
                  <a:srgbClr val="548235"/>
                </a:solidFill>
                <a:latin typeface="Calibri" panose="020F0502020204030204"/>
              </a:rPr>
              <a:t>2</a:t>
            </a:r>
            <a:r>
              <a:rPr lang="en-US" sz="2400" dirty="0">
                <a:solidFill>
                  <a:prstClr val="black"/>
                </a:solidFill>
                <a:latin typeface="Calibri" panose="020F0502020204030204"/>
              </a:rPr>
              <a:t>]</a:t>
            </a:r>
          </a:p>
        </p:txBody>
      </p:sp>
      <p:sp>
        <p:nvSpPr>
          <p:cNvPr id="227" name="Rectangle 119">
            <a:extLst>
              <a:ext uri="{FF2B5EF4-FFF2-40B4-BE49-F238E27FC236}">
                <a16:creationId xmlns:a16="http://schemas.microsoft.com/office/drawing/2014/main" id="{A76E785D-C08C-4798-9065-46AD75C0EE77}"/>
              </a:ext>
            </a:extLst>
          </p:cNvPr>
          <p:cNvSpPr/>
          <p:nvPr/>
        </p:nvSpPr>
        <p:spPr>
          <a:xfrm>
            <a:off x="5622161" y="5002842"/>
            <a:ext cx="1129605" cy="461665"/>
          </a:xfrm>
          <a:prstGeom prst="rect">
            <a:avLst/>
          </a:prstGeom>
        </p:spPr>
        <p:txBody>
          <a:bodyPr wrap="none">
            <a:spAutoFit/>
          </a:bodyPr>
          <a:lstStyle/>
          <a:p>
            <a:pPr algn="ctr" defTabSz="457200"/>
            <a:r>
              <a:rPr lang="en-US" sz="2400" dirty="0">
                <a:solidFill>
                  <a:srgbClr val="D9B02A"/>
                </a:solidFill>
                <a:latin typeface="Calibri" panose="020F0502020204030204"/>
              </a:rPr>
              <a:t>rows</a:t>
            </a:r>
            <a:r>
              <a:rPr lang="en-US" sz="2400" dirty="0">
                <a:solidFill>
                  <a:prstClr val="black"/>
                </a:solidFill>
                <a:latin typeface="Calibri" panose="020F0502020204030204"/>
              </a:rPr>
              <a:t>[</a:t>
            </a:r>
            <a:r>
              <a:rPr lang="en-US" sz="2400" dirty="0">
                <a:solidFill>
                  <a:srgbClr val="5B9BD5">
                    <a:lumMod val="50000"/>
                  </a:srgbClr>
                </a:solidFill>
                <a:latin typeface="Calibri" panose="020F0502020204030204"/>
              </a:rPr>
              <a:t>2</a:t>
            </a:r>
            <a:r>
              <a:rPr lang="en-US" sz="2400" dirty="0">
                <a:solidFill>
                  <a:prstClr val="black"/>
                </a:solidFill>
                <a:latin typeface="Calibri" panose="020F0502020204030204"/>
              </a:rPr>
              <a:t>]</a:t>
            </a:r>
          </a:p>
        </p:txBody>
      </p:sp>
      <p:sp>
        <p:nvSpPr>
          <p:cNvPr id="228" name="Rectangle 3">
            <a:extLst>
              <a:ext uri="{FF2B5EF4-FFF2-40B4-BE49-F238E27FC236}">
                <a16:creationId xmlns:a16="http://schemas.microsoft.com/office/drawing/2014/main" id="{DB7DE5A4-C30D-4603-8C0A-7CC1FAA6D0BC}"/>
              </a:ext>
            </a:extLst>
          </p:cNvPr>
          <p:cNvSpPr>
            <a:spLocks/>
          </p:cNvSpPr>
          <p:nvPr/>
        </p:nvSpPr>
        <p:spPr>
          <a:xfrm>
            <a:off x="6878929" y="4589280"/>
            <a:ext cx="542197" cy="302374"/>
          </a:xfrm>
          <a:prstGeom prst="rect">
            <a:avLst/>
          </a:prstGeom>
          <a:solidFill>
            <a:srgbClr val="FFC000"/>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lang="en-US" sz="2000" noProof="0" dirty="0">
                <a:solidFill>
                  <a:prstClr val="black"/>
                </a:solidFill>
                <a:latin typeface="Calibri" panose="020F0502020204030204"/>
              </a:rPr>
              <a:t>0,c</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9" name="Rectangle 119">
            <a:extLst>
              <a:ext uri="{FF2B5EF4-FFF2-40B4-BE49-F238E27FC236}">
                <a16:creationId xmlns:a16="http://schemas.microsoft.com/office/drawing/2014/main" id="{198F2E79-AD29-4C5B-8715-ED4CFAEBDE57}"/>
              </a:ext>
            </a:extLst>
          </p:cNvPr>
          <p:cNvSpPr/>
          <p:nvPr/>
        </p:nvSpPr>
        <p:spPr>
          <a:xfrm>
            <a:off x="5622481" y="4999993"/>
            <a:ext cx="1129605" cy="461665"/>
          </a:xfrm>
          <a:prstGeom prst="rect">
            <a:avLst/>
          </a:prstGeom>
        </p:spPr>
        <p:txBody>
          <a:bodyPr wrap="none">
            <a:spAutoFit/>
          </a:bodyPr>
          <a:lstStyle/>
          <a:p>
            <a:pPr algn="ctr" defTabSz="457200"/>
            <a:r>
              <a:rPr lang="en-US" sz="2400" dirty="0">
                <a:solidFill>
                  <a:srgbClr val="D9B02A"/>
                </a:solidFill>
                <a:latin typeface="Calibri" panose="020F0502020204030204"/>
              </a:rPr>
              <a:t>rows</a:t>
            </a:r>
            <a:r>
              <a:rPr lang="en-US" sz="2400" dirty="0">
                <a:solidFill>
                  <a:prstClr val="black"/>
                </a:solidFill>
                <a:latin typeface="Calibri" panose="020F0502020204030204"/>
              </a:rPr>
              <a:t>[</a:t>
            </a:r>
            <a:r>
              <a:rPr lang="en-US" sz="2400" dirty="0">
                <a:solidFill>
                  <a:srgbClr val="5B9BD5">
                    <a:lumMod val="50000"/>
                  </a:srgbClr>
                </a:solidFill>
                <a:latin typeface="Calibri" panose="020F0502020204030204"/>
              </a:rPr>
              <a:t>3</a:t>
            </a:r>
            <a:r>
              <a:rPr lang="en-US" sz="2400" dirty="0">
                <a:solidFill>
                  <a:prstClr val="black"/>
                </a:solidFill>
                <a:latin typeface="Calibri" panose="020F0502020204030204"/>
              </a:rPr>
              <a:t>]</a:t>
            </a:r>
          </a:p>
        </p:txBody>
      </p:sp>
      <p:sp>
        <p:nvSpPr>
          <p:cNvPr id="230" name="Rectangle 3">
            <a:extLst>
              <a:ext uri="{FF2B5EF4-FFF2-40B4-BE49-F238E27FC236}">
                <a16:creationId xmlns:a16="http://schemas.microsoft.com/office/drawing/2014/main" id="{8EDE0858-6329-42BA-95C0-35948BE5800C}"/>
              </a:ext>
            </a:extLst>
          </p:cNvPr>
          <p:cNvSpPr>
            <a:spLocks/>
          </p:cNvSpPr>
          <p:nvPr/>
        </p:nvSpPr>
        <p:spPr>
          <a:xfrm>
            <a:off x="6881671" y="4588349"/>
            <a:ext cx="542197" cy="302374"/>
          </a:xfrm>
          <a:prstGeom prst="rect">
            <a:avLst/>
          </a:prstGeom>
          <a:solidFill>
            <a:srgbClr val="FFC000"/>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lang="en-US" sz="2000" dirty="0">
                <a:solidFill>
                  <a:prstClr val="black"/>
                </a:solidFill>
                <a:latin typeface="Calibri" panose="020F0502020204030204"/>
              </a:rPr>
              <a:t>2</a:t>
            </a:r>
            <a:r>
              <a:rPr lang="en-US" sz="2000" noProof="0" dirty="0">
                <a:solidFill>
                  <a:prstClr val="black"/>
                </a:solidFill>
                <a:latin typeface="Calibri" panose="020F0502020204030204"/>
              </a:rPr>
              <a:t>,</a:t>
            </a:r>
            <a:r>
              <a:rPr lang="en-US" sz="2000" dirty="0">
                <a:solidFill>
                  <a:prstClr val="black"/>
                </a:solidFill>
                <a:latin typeface="Calibri" panose="020F0502020204030204"/>
              </a:rPr>
              <a:t>d</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4" name="文本框 233">
            <a:extLst>
              <a:ext uri="{FF2B5EF4-FFF2-40B4-BE49-F238E27FC236}">
                <a16:creationId xmlns:a16="http://schemas.microsoft.com/office/drawing/2014/main" id="{7C19386B-9BF0-4B09-8DA8-738AAC0179FA}"/>
              </a:ext>
            </a:extLst>
          </p:cNvPr>
          <p:cNvSpPr txBox="1"/>
          <p:nvPr/>
        </p:nvSpPr>
        <p:spPr>
          <a:xfrm>
            <a:off x="3996172" y="3162849"/>
            <a:ext cx="3209212" cy="461665"/>
          </a:xfrm>
          <a:prstGeom prst="rect">
            <a:avLst/>
          </a:prstGeom>
          <a:noFill/>
          <a:ln w="28575">
            <a:noFill/>
          </a:ln>
        </p:spPr>
        <p:txBody>
          <a:bodyPr wrap="none" rtlCol="0">
            <a:spAutoFit/>
          </a:bodyPr>
          <a:lstStyle/>
          <a:p>
            <a:pPr defTabSz="457200"/>
            <a:r>
              <a:rPr lang="en-US" sz="2400" dirty="0">
                <a:solidFill>
                  <a:prstClr val="black">
                    <a:lumMod val="65000"/>
                    <a:lumOff val="35000"/>
                  </a:prstClr>
                </a:solidFill>
                <a:latin typeface="Calibri" panose="020F0502020204030204"/>
              </a:rPr>
              <a:t>{coordinate, value} pairs</a:t>
            </a:r>
          </a:p>
        </p:txBody>
      </p:sp>
      <p:sp>
        <p:nvSpPr>
          <p:cNvPr id="235" name="Freeform 3">
            <a:extLst>
              <a:ext uri="{FF2B5EF4-FFF2-40B4-BE49-F238E27FC236}">
                <a16:creationId xmlns:a16="http://schemas.microsoft.com/office/drawing/2014/main" id="{DC0D2550-0DD2-4FB1-9A21-C52D3A53C656}"/>
              </a:ext>
            </a:extLst>
          </p:cNvPr>
          <p:cNvSpPr/>
          <p:nvPr/>
        </p:nvSpPr>
        <p:spPr>
          <a:xfrm>
            <a:off x="3677111" y="3156059"/>
            <a:ext cx="338666" cy="262467"/>
          </a:xfrm>
          <a:custGeom>
            <a:avLst/>
            <a:gdLst>
              <a:gd name="connsiteX0" fmla="*/ 0 w 338666"/>
              <a:gd name="connsiteY0" fmla="*/ 0 h 262467"/>
              <a:gd name="connsiteX1" fmla="*/ 110066 w 338666"/>
              <a:gd name="connsiteY1" fmla="*/ 169333 h 262467"/>
              <a:gd name="connsiteX2" fmla="*/ 338666 w 338666"/>
              <a:gd name="connsiteY2" fmla="*/ 262467 h 262467"/>
            </a:gdLst>
            <a:ahLst/>
            <a:cxnLst>
              <a:cxn ang="0">
                <a:pos x="connsiteX0" y="connsiteY0"/>
              </a:cxn>
              <a:cxn ang="0">
                <a:pos x="connsiteX1" y="connsiteY1"/>
              </a:cxn>
              <a:cxn ang="0">
                <a:pos x="connsiteX2" y="connsiteY2"/>
              </a:cxn>
            </a:cxnLst>
            <a:rect l="l" t="t" r="r" b="b"/>
            <a:pathLst>
              <a:path w="338666" h="262467">
                <a:moveTo>
                  <a:pt x="0" y="0"/>
                </a:moveTo>
                <a:cubicBezTo>
                  <a:pt x="26811" y="62794"/>
                  <a:pt x="53622" y="125589"/>
                  <a:pt x="110066" y="169333"/>
                </a:cubicBezTo>
                <a:cubicBezTo>
                  <a:pt x="166510" y="213077"/>
                  <a:pt x="252588" y="237772"/>
                  <a:pt x="338666" y="262467"/>
                </a:cubicBezTo>
              </a:path>
            </a:pathLst>
          </a:custGeom>
          <a:noFill/>
          <a:ln w="28575" cap="flat" cmpd="sng" algn="ctr">
            <a:solidFill>
              <a:srgbClr val="E7E6E6">
                <a:lumMod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37" name="矩形 236">
            <a:extLst>
              <a:ext uri="{FF2B5EF4-FFF2-40B4-BE49-F238E27FC236}">
                <a16:creationId xmlns:a16="http://schemas.microsoft.com/office/drawing/2014/main" id="{C728FD90-0C4E-48BE-AD38-6A98169A93F5}"/>
              </a:ext>
            </a:extLst>
          </p:cNvPr>
          <p:cNvSpPr/>
          <p:nvPr/>
        </p:nvSpPr>
        <p:spPr>
          <a:xfrm>
            <a:off x="7524445" y="1732760"/>
            <a:ext cx="4602832" cy="1045852"/>
          </a:xfrm>
          <a:prstGeom prst="rect">
            <a:avLst/>
          </a:prstGeom>
          <a:solidFill>
            <a:srgbClr val="F8CB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sz="2400" i="1" dirty="0">
                <a:solidFill>
                  <a:srgbClr val="843C0C"/>
                </a:solidFill>
                <a:effectLst>
                  <a:outerShdw blurRad="38100" dist="38100" dir="2700000" algn="tl">
                    <a:srgbClr val="000000">
                      <a:alpha val="43137"/>
                    </a:srgbClr>
                  </a:outerShdw>
                </a:effectLst>
              </a:rPr>
              <a:t>in DCL</a:t>
            </a:r>
          </a:p>
        </p:txBody>
      </p:sp>
      <p:sp>
        <p:nvSpPr>
          <p:cNvPr id="81" name="文本框 80">
            <a:extLst>
              <a:ext uri="{FF2B5EF4-FFF2-40B4-BE49-F238E27FC236}">
                <a16:creationId xmlns:a16="http://schemas.microsoft.com/office/drawing/2014/main" id="{0807BA3D-6DA3-46C8-954C-1977CCAABE4E}"/>
              </a:ext>
            </a:extLst>
          </p:cNvPr>
          <p:cNvSpPr txBox="1"/>
          <p:nvPr/>
        </p:nvSpPr>
        <p:spPr>
          <a:xfrm>
            <a:off x="2985528" y="5848622"/>
            <a:ext cx="1371616" cy="707886"/>
          </a:xfrm>
          <a:prstGeom prst="rect">
            <a:avLst/>
          </a:prstGeom>
          <a:noFill/>
        </p:spPr>
        <p:txBody>
          <a:bodyPr wrap="square" rtlCol="0">
            <a:spAutoFit/>
          </a:bodyPr>
          <a:lstStyle/>
          <a:p>
            <a:pPr algn="ctr" defTabSz="457200"/>
            <a:r>
              <a:rPr lang="en-US" altLang="zh-CN" sz="2000" dirty="0">
                <a:solidFill>
                  <a:prstClr val="black"/>
                </a:solidFill>
                <a:latin typeface="Calibri" panose="020F0502020204030204"/>
              </a:rPr>
              <a:t>Accessing </a:t>
            </a:r>
            <a:r>
              <a:rPr lang="en-US" altLang="zh-CN" sz="2000" dirty="0" err="1">
                <a:solidFill>
                  <a:prstClr val="black"/>
                </a:solidFill>
                <a:latin typeface="Calibri" panose="020F0502020204030204"/>
              </a:rPr>
              <a:t>offsers</a:t>
            </a:r>
            <a:endParaRPr lang="en-US" sz="2000" dirty="0">
              <a:solidFill>
                <a:prstClr val="black"/>
              </a:solidFill>
              <a:latin typeface="Calibri" panose="020F0502020204030204"/>
            </a:endParaRPr>
          </a:p>
        </p:txBody>
      </p:sp>
      <p:sp>
        <p:nvSpPr>
          <p:cNvPr id="82" name="文本框 81">
            <a:extLst>
              <a:ext uri="{FF2B5EF4-FFF2-40B4-BE49-F238E27FC236}">
                <a16:creationId xmlns:a16="http://schemas.microsoft.com/office/drawing/2014/main" id="{4C474908-6B70-4E3A-9B0D-3EAE3BEC8852}"/>
              </a:ext>
            </a:extLst>
          </p:cNvPr>
          <p:cNvSpPr txBox="1"/>
          <p:nvPr/>
        </p:nvSpPr>
        <p:spPr>
          <a:xfrm>
            <a:off x="6072022" y="5842790"/>
            <a:ext cx="1371616" cy="707886"/>
          </a:xfrm>
          <a:prstGeom prst="rect">
            <a:avLst/>
          </a:prstGeom>
          <a:noFill/>
        </p:spPr>
        <p:txBody>
          <a:bodyPr wrap="square" rtlCol="0">
            <a:spAutoFit/>
          </a:bodyPr>
          <a:lstStyle/>
          <a:p>
            <a:pPr algn="ctr" defTabSz="457200"/>
            <a:r>
              <a:rPr lang="en-US" altLang="zh-CN" sz="2000" dirty="0">
                <a:solidFill>
                  <a:prstClr val="black"/>
                </a:solidFill>
                <a:latin typeface="Calibri" panose="020F0502020204030204"/>
              </a:rPr>
              <a:t>Accessing rows</a:t>
            </a:r>
            <a:endParaRPr lang="en-US" sz="2000" dirty="0">
              <a:solidFill>
                <a:prstClr val="black"/>
              </a:solidFill>
              <a:latin typeface="Calibri" panose="020F0502020204030204"/>
            </a:endParaRPr>
          </a:p>
        </p:txBody>
      </p:sp>
      <p:sp>
        <p:nvSpPr>
          <p:cNvPr id="83" name="Rectangle 3">
            <a:extLst>
              <a:ext uri="{FF2B5EF4-FFF2-40B4-BE49-F238E27FC236}">
                <a16:creationId xmlns:a16="http://schemas.microsoft.com/office/drawing/2014/main" id="{BBDB0CD6-D51B-4C79-A778-30EBB88C22A4}"/>
              </a:ext>
            </a:extLst>
          </p:cNvPr>
          <p:cNvSpPr>
            <a:spLocks/>
          </p:cNvSpPr>
          <p:nvPr/>
        </p:nvSpPr>
        <p:spPr>
          <a:xfrm>
            <a:off x="726119" y="5528640"/>
            <a:ext cx="226800" cy="276681"/>
          </a:xfrm>
          <a:prstGeom prst="rect">
            <a:avLst/>
          </a:prstGeom>
          <a:solidFill>
            <a:srgbClr val="70AD47">
              <a:lumMod val="40000"/>
              <a:lumOff val="60000"/>
            </a:srgbClr>
          </a:solidFill>
          <a:ln w="28575" cap="flat" cmpd="sng" algn="ctr">
            <a:solidFill>
              <a:srgbClr val="70AD47">
                <a:lumMod val="50000"/>
              </a:srgbClr>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lang="en-US" sz="2400" dirty="0">
                <a:solidFill>
                  <a:srgbClr val="70AD47">
                    <a:lumMod val="50000"/>
                  </a:srgbClr>
                </a:solidFill>
                <a:latin typeface="Calibri" panose="020F0502020204030204"/>
              </a:rPr>
              <a:t>5</a:t>
            </a:r>
            <a:endParaRPr kumimoji="0" lang="en-US" sz="2400" b="0" i="0" u="none" strike="noStrike" kern="1200" cap="none" spc="0" normalizeH="0" baseline="0" noProof="0" dirty="0">
              <a:ln>
                <a:noFill/>
              </a:ln>
              <a:solidFill>
                <a:srgbClr val="70AD47">
                  <a:lumMod val="50000"/>
                </a:srgbClr>
              </a:solidFill>
              <a:effectLst/>
              <a:uLnTx/>
              <a:uFillTx/>
              <a:latin typeface="Calibri" panose="020F0502020204030204"/>
            </a:endParaRPr>
          </a:p>
        </p:txBody>
      </p:sp>
      <p:sp>
        <p:nvSpPr>
          <p:cNvPr id="88" name="内容占位符 3">
            <a:extLst>
              <a:ext uri="{FF2B5EF4-FFF2-40B4-BE49-F238E27FC236}">
                <a16:creationId xmlns:a16="http://schemas.microsoft.com/office/drawing/2014/main" id="{2D75BB3E-C61D-419D-A6DD-89B378E5E18B}"/>
              </a:ext>
            </a:extLst>
          </p:cNvPr>
          <p:cNvSpPr txBox="1">
            <a:spLocks/>
          </p:cNvSpPr>
          <p:nvPr/>
        </p:nvSpPr>
        <p:spPr>
          <a:xfrm>
            <a:off x="9781881" y="2112141"/>
            <a:ext cx="2603370" cy="762000"/>
          </a:xfrm>
          <a:prstGeom prst="rect">
            <a:avLst/>
          </a:prstGeom>
          <a:noFill/>
        </p:spPr>
        <p:txBody>
          <a:bodyPr vert="horz">
            <a:normAutofit fontScale="77500" lnSpcReduction="20000"/>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lnSpc>
                <a:spcPts val="2000"/>
              </a:lnSpc>
              <a:buNone/>
            </a:pPr>
            <a:r>
              <a:rPr lang="en-US" sz="2600" spc="-200" dirty="0">
                <a:solidFill>
                  <a:srgbClr val="D2A000"/>
                </a:solidFill>
                <a:latin typeface="Consolas" panose="020B0609020204030204" pitchFamily="49" charset="0"/>
              </a:rPr>
              <a:t>rows</a:t>
            </a:r>
            <a:r>
              <a:rPr lang="en-US" sz="2600" spc="-200" dirty="0">
                <a:latin typeface="Consolas" panose="020B0609020204030204" pitchFamily="49" charset="0"/>
              </a:rPr>
              <a:t>[</a:t>
            </a:r>
            <a:r>
              <a:rPr lang="en-US" sz="2600" spc="-200" dirty="0">
                <a:solidFill>
                  <a:srgbClr val="315D86"/>
                </a:solidFill>
                <a:latin typeface="Consolas" panose="020B0609020204030204" pitchFamily="49" charset="0"/>
              </a:rPr>
              <a:t>offsets</a:t>
            </a:r>
            <a:r>
              <a:rPr lang="en-US" sz="2600" spc="-200" dirty="0">
                <a:latin typeface="Consolas" panose="020B0609020204030204" pitchFamily="49" charset="0"/>
              </a:rPr>
              <a:t>[</a:t>
            </a:r>
            <a:r>
              <a:rPr lang="en-US" sz="2600" spc="-200" dirty="0" err="1">
                <a:solidFill>
                  <a:srgbClr val="548235"/>
                </a:solidFill>
                <a:latin typeface="Consolas" panose="020B0609020204030204" pitchFamily="49" charset="0"/>
              </a:rPr>
              <a:t>i</a:t>
            </a:r>
            <a:r>
              <a:rPr lang="en-US" sz="2600" spc="-200" dirty="0">
                <a:latin typeface="Consolas" panose="020B0609020204030204" pitchFamily="49" charset="0"/>
              </a:rPr>
              <a:t>]:</a:t>
            </a:r>
            <a:r>
              <a:rPr lang="en-US" sz="2600" spc="-200" dirty="0">
                <a:solidFill>
                  <a:srgbClr val="3584CB"/>
                </a:solidFill>
                <a:latin typeface="Consolas" panose="020B0609020204030204" pitchFamily="49" charset="0"/>
              </a:rPr>
              <a:t> </a:t>
            </a:r>
          </a:p>
          <a:p>
            <a:pPr marL="0" indent="0">
              <a:lnSpc>
                <a:spcPts val="2000"/>
              </a:lnSpc>
              <a:buNone/>
            </a:pPr>
            <a:r>
              <a:rPr lang="en-US" sz="2600" spc="-200" dirty="0">
                <a:solidFill>
                  <a:srgbClr val="315D86"/>
                </a:solidFill>
                <a:latin typeface="Consolas" panose="020B0609020204030204" pitchFamily="49" charset="0"/>
              </a:rPr>
              <a:t>     offsets</a:t>
            </a:r>
            <a:r>
              <a:rPr lang="en-US" sz="2600" spc="-200" dirty="0">
                <a:latin typeface="Consolas" panose="020B0609020204030204" pitchFamily="49" charset="0"/>
              </a:rPr>
              <a:t>[</a:t>
            </a:r>
            <a:r>
              <a:rPr lang="en-US" sz="2600" spc="-200" dirty="0">
                <a:solidFill>
                  <a:srgbClr val="548235"/>
                </a:solidFill>
                <a:latin typeface="Consolas" panose="020B0609020204030204" pitchFamily="49" charset="0"/>
              </a:rPr>
              <a:t>i+1</a:t>
            </a:r>
            <a:r>
              <a:rPr lang="en-US" sz="2600" spc="-200" dirty="0">
                <a:latin typeface="Consolas" panose="020B0609020204030204" pitchFamily="49" charset="0"/>
              </a:rPr>
              <a:t>]]:</a:t>
            </a:r>
          </a:p>
        </p:txBody>
      </p:sp>
      <p:sp>
        <p:nvSpPr>
          <p:cNvPr id="3" name="文本框 2">
            <a:extLst>
              <a:ext uri="{FF2B5EF4-FFF2-40B4-BE49-F238E27FC236}">
                <a16:creationId xmlns:a16="http://schemas.microsoft.com/office/drawing/2014/main" id="{86D9A7B5-EF55-4B98-ACD1-319DBD90FF17}"/>
              </a:ext>
            </a:extLst>
          </p:cNvPr>
          <p:cNvSpPr txBox="1"/>
          <p:nvPr/>
        </p:nvSpPr>
        <p:spPr>
          <a:xfrm>
            <a:off x="9708464" y="2397322"/>
            <a:ext cx="914400" cy="914400"/>
          </a:xfrm>
          <a:prstGeom prst="rect">
            <a:avLst/>
          </a:prstGeom>
        </p:spPr>
        <p:txBody>
          <a:bodyPr vert="horz" wrap="none" rtlCol="0" anchor="b">
            <a:normAutofit/>
          </a:bodyPr>
          <a:lstStyle/>
          <a:p>
            <a:pPr algn="l"/>
            <a:endParaRPr lang="en-US" sz="3200" dirty="0">
              <a:solidFill>
                <a:schemeClr val="tx1"/>
              </a:solidFill>
              <a:latin typeface="+mj-lt"/>
            </a:endParaRPr>
          </a:p>
        </p:txBody>
      </p:sp>
      <p:sp>
        <p:nvSpPr>
          <p:cNvPr id="87" name="内容占位符 3">
            <a:extLst>
              <a:ext uri="{FF2B5EF4-FFF2-40B4-BE49-F238E27FC236}">
                <a16:creationId xmlns:a16="http://schemas.microsoft.com/office/drawing/2014/main" id="{C1C4481E-8D51-43E6-A613-5C3357ED9064}"/>
              </a:ext>
            </a:extLst>
          </p:cNvPr>
          <p:cNvSpPr txBox="1">
            <a:spLocks/>
          </p:cNvSpPr>
          <p:nvPr/>
        </p:nvSpPr>
        <p:spPr>
          <a:xfrm>
            <a:off x="7531222" y="1778070"/>
            <a:ext cx="4799266" cy="1508096"/>
          </a:xfrm>
          <a:prstGeom prst="rect">
            <a:avLst/>
          </a:prstGeom>
          <a:noFill/>
        </p:spPr>
        <p:txBody>
          <a:bodyPr vert="horz">
            <a:norm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lnSpc>
                <a:spcPts val="2000"/>
              </a:lnSpc>
              <a:buNone/>
            </a:pPr>
            <a:r>
              <a:rPr lang="en-US" sz="2000" spc="-200" dirty="0">
                <a:latin typeface="Consolas" panose="020B0609020204030204" pitchFamily="49" charset="0"/>
              </a:rPr>
              <a:t>for </a:t>
            </a:r>
            <a:r>
              <a:rPr lang="en-US" sz="2000" spc="-200" dirty="0">
                <a:solidFill>
                  <a:srgbClr val="548235"/>
                </a:solidFill>
                <a:latin typeface="Consolas" panose="020B0609020204030204" pitchFamily="49" charset="0"/>
              </a:rPr>
              <a:t>i</a:t>
            </a:r>
            <a:r>
              <a:rPr lang="en-US" sz="2000" spc="-200" dirty="0">
                <a:latin typeface="Consolas" panose="020B0609020204030204" pitchFamily="49" charset="0"/>
              </a:rPr>
              <a:t> in range(</a:t>
            </a:r>
            <a:r>
              <a:rPr lang="en-US" sz="2000" spc="-200" dirty="0" err="1">
                <a:solidFill>
                  <a:srgbClr val="548235"/>
                </a:solidFill>
                <a:latin typeface="Consolas" panose="020B0609020204030204" pitchFamily="49" charset="0"/>
              </a:rPr>
              <a:t>numRows</a:t>
            </a:r>
            <a:r>
              <a:rPr lang="en-US" sz="2000" spc="-200" dirty="0">
                <a:latin typeface="Consolas" panose="020B0609020204030204" pitchFamily="49" charset="0"/>
              </a:rPr>
              <a:t>):</a:t>
            </a:r>
          </a:p>
          <a:p>
            <a:pPr marL="0" indent="0">
              <a:lnSpc>
                <a:spcPts val="2000"/>
              </a:lnSpc>
              <a:buNone/>
            </a:pPr>
            <a:r>
              <a:rPr lang="en-US" sz="2000" spc="-200" dirty="0">
                <a:latin typeface="Consolas" panose="020B0609020204030204" pitchFamily="49" charset="0"/>
              </a:rPr>
              <a:t>  for {</a:t>
            </a:r>
            <a:r>
              <a:rPr lang="en-US" sz="2000" spc="-200" dirty="0">
                <a:solidFill>
                  <a:srgbClr val="D2A000"/>
                </a:solidFill>
                <a:latin typeface="Consolas" panose="020B0609020204030204" pitchFamily="49" charset="0"/>
              </a:rPr>
              <a:t>col, </a:t>
            </a:r>
            <a:r>
              <a:rPr lang="en-US" sz="2000" spc="-200" dirty="0" err="1">
                <a:solidFill>
                  <a:srgbClr val="D2A000"/>
                </a:solidFill>
                <a:latin typeface="Consolas" panose="020B0609020204030204" pitchFamily="49" charset="0"/>
              </a:rPr>
              <a:t>val</a:t>
            </a:r>
            <a:r>
              <a:rPr lang="en-US" sz="2000" spc="-200" dirty="0">
                <a:latin typeface="Consolas" panose="020B0609020204030204" pitchFamily="49" charset="0"/>
              </a:rPr>
              <a:t>} in</a:t>
            </a:r>
            <a:endParaRPr lang="en-US" sz="2000" spc="-200" dirty="0">
              <a:solidFill>
                <a:srgbClr val="3584CB"/>
              </a:solidFill>
              <a:latin typeface="Consolas" panose="020B0609020204030204" pitchFamily="49" charset="0"/>
            </a:endParaRPr>
          </a:p>
          <a:p>
            <a:pPr marL="0" indent="0">
              <a:lnSpc>
                <a:spcPts val="2000"/>
              </a:lnSpc>
              <a:buNone/>
            </a:pPr>
            <a:endParaRPr lang="en-US" sz="2000" spc="-200" dirty="0">
              <a:latin typeface="Consolas" panose="020B0609020204030204" pitchFamily="49" charset="0"/>
            </a:endParaRPr>
          </a:p>
          <a:p>
            <a:pPr marL="0" indent="0">
              <a:lnSpc>
                <a:spcPts val="2000"/>
              </a:lnSpc>
              <a:buNone/>
            </a:pPr>
            <a:r>
              <a:rPr lang="en-US" sz="2000" spc="-200" dirty="0">
                <a:latin typeface="Consolas" panose="020B0609020204030204" pitchFamily="49" charset="0"/>
              </a:rPr>
              <a:t>    visit({</a:t>
            </a:r>
            <a:r>
              <a:rPr lang="en-US" sz="2000" spc="-200" dirty="0">
                <a:solidFill>
                  <a:srgbClr val="D2A000"/>
                </a:solidFill>
                <a:latin typeface="Consolas" panose="020B0609020204030204" pitchFamily="49" charset="0"/>
              </a:rPr>
              <a:t>col, </a:t>
            </a:r>
            <a:r>
              <a:rPr lang="en-US" sz="2000" spc="-200" dirty="0" err="1">
                <a:solidFill>
                  <a:srgbClr val="D2A000"/>
                </a:solidFill>
                <a:latin typeface="Consolas" panose="020B0609020204030204" pitchFamily="49" charset="0"/>
              </a:rPr>
              <a:t>val</a:t>
            </a:r>
            <a:r>
              <a:rPr lang="en-US" sz="2000" spc="-200" dirty="0">
                <a:latin typeface="Consolas" panose="020B0609020204030204" pitchFamily="49" charset="0"/>
              </a:rPr>
              <a:t>})</a:t>
            </a:r>
          </a:p>
        </p:txBody>
      </p:sp>
    </p:spTree>
    <p:extLst>
      <p:ext uri="{BB962C8B-B14F-4D97-AF65-F5344CB8AC3E}">
        <p14:creationId xmlns:p14="http://schemas.microsoft.com/office/powerpoint/2010/main" val="2057489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1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2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3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8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7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7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4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6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7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6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7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8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56"/>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5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5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5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58"/>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5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85"/>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84"/>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186"/>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87"/>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37"/>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44"/>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43"/>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52"/>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46"/>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40"/>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63"/>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64"/>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66"/>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168"/>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39"/>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84"/>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85"/>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81"/>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82"/>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237"/>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89"/>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2" presetClass="entr" presetSubtype="4" fill="hold" grpId="0" nodeType="clickEffect">
                                  <p:stCondLst>
                                    <p:cond delay="0"/>
                                  </p:stCondLst>
                                  <p:childTnLst>
                                    <p:set>
                                      <p:cBhvr>
                                        <p:cTn id="140" dur="1" fill="hold">
                                          <p:stCondLst>
                                            <p:cond delay="0"/>
                                          </p:stCondLst>
                                        </p:cTn>
                                        <p:tgtEl>
                                          <p:spTgt spid="188"/>
                                        </p:tgtEl>
                                        <p:attrNameLst>
                                          <p:attrName>style.visibility</p:attrName>
                                        </p:attrNameLst>
                                      </p:cBhvr>
                                      <p:to>
                                        <p:strVal val="visible"/>
                                      </p:to>
                                    </p:set>
                                    <p:anim calcmode="lin" valueType="num">
                                      <p:cBhvr additive="base">
                                        <p:cTn id="141" dur="500" fill="hold"/>
                                        <p:tgtEl>
                                          <p:spTgt spid="188"/>
                                        </p:tgtEl>
                                        <p:attrNameLst>
                                          <p:attrName>ppt_x</p:attrName>
                                        </p:attrNameLst>
                                      </p:cBhvr>
                                      <p:tavLst>
                                        <p:tav tm="0">
                                          <p:val>
                                            <p:strVal val="#ppt_x"/>
                                          </p:val>
                                        </p:tav>
                                        <p:tav tm="100000">
                                          <p:val>
                                            <p:strVal val="#ppt_x"/>
                                          </p:val>
                                        </p:tav>
                                      </p:tavLst>
                                    </p:anim>
                                    <p:anim calcmode="lin" valueType="num">
                                      <p:cBhvr additive="base">
                                        <p:cTn id="142" dur="500" fill="hold"/>
                                        <p:tgtEl>
                                          <p:spTgt spid="188"/>
                                        </p:tgtEl>
                                        <p:attrNameLst>
                                          <p:attrName>ppt_y</p:attrName>
                                        </p:attrNameLst>
                                      </p:cBhvr>
                                      <p:tavLst>
                                        <p:tav tm="0">
                                          <p:val>
                                            <p:strVal val="1+#ppt_h/2"/>
                                          </p:val>
                                        </p:tav>
                                        <p:tav tm="100000">
                                          <p:val>
                                            <p:strVal val="#ppt_y"/>
                                          </p:val>
                                        </p:tav>
                                      </p:tavLst>
                                    </p:anim>
                                  </p:childTnLst>
                                </p:cTn>
                              </p:par>
                              <p:par>
                                <p:cTn id="143" presetID="2" presetClass="entr" presetSubtype="4" fill="hold" grpId="0" nodeType="withEffect">
                                  <p:stCondLst>
                                    <p:cond delay="0"/>
                                  </p:stCondLst>
                                  <p:childTnLst>
                                    <p:set>
                                      <p:cBhvr>
                                        <p:cTn id="144" dur="1" fill="hold">
                                          <p:stCondLst>
                                            <p:cond delay="0"/>
                                          </p:stCondLst>
                                        </p:cTn>
                                        <p:tgtEl>
                                          <p:spTgt spid="83"/>
                                        </p:tgtEl>
                                        <p:attrNameLst>
                                          <p:attrName>style.visibility</p:attrName>
                                        </p:attrNameLst>
                                      </p:cBhvr>
                                      <p:to>
                                        <p:strVal val="visible"/>
                                      </p:to>
                                    </p:set>
                                    <p:anim calcmode="lin" valueType="num">
                                      <p:cBhvr additive="base">
                                        <p:cTn id="145" dur="500" fill="hold"/>
                                        <p:tgtEl>
                                          <p:spTgt spid="83"/>
                                        </p:tgtEl>
                                        <p:attrNameLst>
                                          <p:attrName>ppt_x</p:attrName>
                                        </p:attrNameLst>
                                      </p:cBhvr>
                                      <p:tavLst>
                                        <p:tav tm="0">
                                          <p:val>
                                            <p:strVal val="#ppt_x"/>
                                          </p:val>
                                        </p:tav>
                                        <p:tav tm="100000">
                                          <p:val>
                                            <p:strVal val="#ppt_x"/>
                                          </p:val>
                                        </p:tav>
                                      </p:tavLst>
                                    </p:anim>
                                    <p:anim calcmode="lin" valueType="num">
                                      <p:cBhvr additive="base">
                                        <p:cTn id="146" dur="500" fill="hold"/>
                                        <p:tgtEl>
                                          <p:spTgt spid="83"/>
                                        </p:tgtEl>
                                        <p:attrNameLst>
                                          <p:attrName>ppt_y</p:attrName>
                                        </p:attrNameLst>
                                      </p:cBhvr>
                                      <p:tavLst>
                                        <p:tav tm="0">
                                          <p:val>
                                            <p:strVal val="1+#ppt_h/2"/>
                                          </p:val>
                                        </p:tav>
                                        <p:tav tm="100000">
                                          <p:val>
                                            <p:strVal val="#ppt_y"/>
                                          </p:val>
                                        </p:tav>
                                      </p:tavLst>
                                    </p:anim>
                                  </p:childTnLst>
                                </p:cTn>
                              </p:par>
                            </p:childTnLst>
                          </p:cTn>
                        </p:par>
                        <p:par>
                          <p:cTn id="147" fill="hold">
                            <p:stCondLst>
                              <p:cond delay="500"/>
                            </p:stCondLst>
                            <p:childTnLst>
                              <p:par>
                                <p:cTn id="148" presetID="42" presetClass="path" presetSubtype="0" accel="50000" decel="50000" fill="hold" grpId="1" nodeType="afterEffect">
                                  <p:stCondLst>
                                    <p:cond delay="500"/>
                                  </p:stCondLst>
                                  <p:childTnLst>
                                    <p:animMotion origin="layout" path="M 2.08333E-7 1.11111E-6 L 0.1207 1.11111E-6 " pathEditMode="relative" rAng="0" ptsTypes="AA">
                                      <p:cBhvr>
                                        <p:cTn id="149" dur="2000" fill="hold"/>
                                        <p:tgtEl>
                                          <p:spTgt spid="188"/>
                                        </p:tgtEl>
                                        <p:attrNameLst>
                                          <p:attrName>ppt_x</p:attrName>
                                          <p:attrName>ppt_y</p:attrName>
                                        </p:attrNameLst>
                                      </p:cBhvr>
                                      <p:rCtr x="6029" y="0"/>
                                    </p:animMotion>
                                  </p:childTnLst>
                                </p:cTn>
                              </p:par>
                              <p:par>
                                <p:cTn id="150" presetID="42" presetClass="path" presetSubtype="0" accel="50000" decel="50000" fill="hold" grpId="1" nodeType="withEffect">
                                  <p:stCondLst>
                                    <p:cond delay="500"/>
                                  </p:stCondLst>
                                  <p:childTnLst>
                                    <p:animMotion origin="layout" path="M 1.38778E-17 1.11111E-6 L 0.1207 1.11111E-6 " pathEditMode="relative" rAng="0" ptsTypes="AA">
                                      <p:cBhvr>
                                        <p:cTn id="151" dur="2000" fill="hold"/>
                                        <p:tgtEl>
                                          <p:spTgt spid="83"/>
                                        </p:tgtEl>
                                        <p:attrNameLst>
                                          <p:attrName>ppt_x</p:attrName>
                                          <p:attrName>ppt_y</p:attrName>
                                        </p:attrNameLst>
                                      </p:cBhvr>
                                      <p:rCtr x="6029" y="0"/>
                                    </p:animMotion>
                                  </p:childTnLst>
                                </p:cTn>
                              </p:par>
                            </p:childTnLst>
                          </p:cTn>
                        </p:par>
                      </p:childTnLst>
                    </p:cTn>
                  </p:par>
                  <p:par>
                    <p:cTn id="152" fill="hold">
                      <p:stCondLst>
                        <p:cond delay="indefinite"/>
                      </p:stCondLst>
                      <p:childTnLst>
                        <p:par>
                          <p:cTn id="153" fill="hold">
                            <p:stCondLst>
                              <p:cond delay="0"/>
                            </p:stCondLst>
                            <p:childTnLst>
                              <p:par>
                                <p:cTn id="154" presetID="42" presetClass="path" presetSubtype="0" accel="50000" decel="50000" fill="hold" grpId="2" nodeType="clickEffect">
                                  <p:stCondLst>
                                    <p:cond delay="0"/>
                                  </p:stCondLst>
                                  <p:childTnLst>
                                    <p:animMotion origin="layout" path="M 0.1207 1.11111E-6 L 0.19518 1.11111E-6 " pathEditMode="relative" rAng="0" ptsTypes="AA">
                                      <p:cBhvr>
                                        <p:cTn id="155" dur="2000" fill="hold"/>
                                        <p:tgtEl>
                                          <p:spTgt spid="188"/>
                                        </p:tgtEl>
                                        <p:attrNameLst>
                                          <p:attrName>ppt_x</p:attrName>
                                          <p:attrName>ppt_y</p:attrName>
                                        </p:attrNameLst>
                                      </p:cBhvr>
                                      <p:rCtr x="3724" y="0"/>
                                    </p:animMotion>
                                  </p:childTnLst>
                                </p:cTn>
                              </p:par>
                              <p:par>
                                <p:cTn id="156" presetID="42" presetClass="path" presetSubtype="0" accel="50000" decel="50000" fill="hold" grpId="2" nodeType="withEffect">
                                  <p:stCondLst>
                                    <p:cond delay="0"/>
                                  </p:stCondLst>
                                  <p:childTnLst>
                                    <p:animMotion origin="layout" path="M 0.1207 1.11111E-6 L 0.19518 1.11111E-6 " pathEditMode="relative" rAng="0" ptsTypes="AA">
                                      <p:cBhvr>
                                        <p:cTn id="157" dur="2000" fill="hold"/>
                                        <p:tgtEl>
                                          <p:spTgt spid="83"/>
                                        </p:tgtEl>
                                        <p:attrNameLst>
                                          <p:attrName>ppt_x</p:attrName>
                                          <p:attrName>ppt_y</p:attrName>
                                        </p:attrNameLst>
                                      </p:cBhvr>
                                      <p:rCtr x="3724" y="0"/>
                                    </p:animMotion>
                                  </p:childTnLst>
                                </p:cTn>
                              </p:par>
                            </p:childTnLst>
                          </p:cTn>
                        </p:par>
                      </p:childTnLst>
                    </p:cTn>
                  </p:par>
                  <p:par>
                    <p:cTn id="158" fill="hold">
                      <p:stCondLst>
                        <p:cond delay="indefinite"/>
                      </p:stCondLst>
                      <p:childTnLst>
                        <p:par>
                          <p:cTn id="159" fill="hold">
                            <p:stCondLst>
                              <p:cond delay="0"/>
                            </p:stCondLst>
                            <p:childTnLst>
                              <p:par>
                                <p:cTn id="160" presetID="10" presetClass="entr" presetSubtype="0" fill="hold" grpId="0" nodeType="clickEffect">
                                  <p:stCondLst>
                                    <p:cond delay="0"/>
                                  </p:stCondLst>
                                  <p:childTnLst>
                                    <p:set>
                                      <p:cBhvr>
                                        <p:cTn id="161" dur="1" fill="hold">
                                          <p:stCondLst>
                                            <p:cond delay="0"/>
                                          </p:stCondLst>
                                        </p:cTn>
                                        <p:tgtEl>
                                          <p:spTgt spid="189"/>
                                        </p:tgtEl>
                                        <p:attrNameLst>
                                          <p:attrName>style.visibility</p:attrName>
                                        </p:attrNameLst>
                                      </p:cBhvr>
                                      <p:to>
                                        <p:strVal val="visible"/>
                                      </p:to>
                                    </p:set>
                                    <p:animEffect transition="in" filter="fade">
                                      <p:cBhvr>
                                        <p:cTn id="162" dur="500"/>
                                        <p:tgtEl>
                                          <p:spTgt spid="189"/>
                                        </p:tgtEl>
                                      </p:cBhvr>
                                    </p:animEffect>
                                  </p:childTnLst>
                                </p:cTn>
                              </p:par>
                              <p:par>
                                <p:cTn id="163" presetID="10" presetClass="entr" presetSubtype="0" fill="hold" grpId="0" nodeType="withEffect">
                                  <p:stCondLst>
                                    <p:cond delay="0"/>
                                  </p:stCondLst>
                                  <p:childTnLst>
                                    <p:set>
                                      <p:cBhvr>
                                        <p:cTn id="164" dur="1" fill="hold">
                                          <p:stCondLst>
                                            <p:cond delay="0"/>
                                          </p:stCondLst>
                                        </p:cTn>
                                        <p:tgtEl>
                                          <p:spTgt spid="190"/>
                                        </p:tgtEl>
                                        <p:attrNameLst>
                                          <p:attrName>style.visibility</p:attrName>
                                        </p:attrNameLst>
                                      </p:cBhvr>
                                      <p:to>
                                        <p:strVal val="visible"/>
                                      </p:to>
                                    </p:set>
                                    <p:animEffect transition="in" filter="fade">
                                      <p:cBhvr>
                                        <p:cTn id="165" dur="500"/>
                                        <p:tgtEl>
                                          <p:spTgt spid="190"/>
                                        </p:tgtEl>
                                      </p:cBhvr>
                                    </p:animEffect>
                                  </p:childTnLst>
                                </p:cTn>
                              </p:par>
                            </p:childTnLst>
                          </p:cTn>
                        </p:par>
                      </p:childTnLst>
                    </p:cTn>
                  </p:par>
                  <p:par>
                    <p:cTn id="166" fill="hold">
                      <p:stCondLst>
                        <p:cond delay="indefinite"/>
                      </p:stCondLst>
                      <p:childTnLst>
                        <p:par>
                          <p:cTn id="167" fill="hold">
                            <p:stCondLst>
                              <p:cond delay="0"/>
                            </p:stCondLst>
                            <p:childTnLst>
                              <p:par>
                                <p:cTn id="168" presetID="1" presetClass="entr" presetSubtype="0" fill="hold" grpId="0" nodeType="clickEffect">
                                  <p:stCondLst>
                                    <p:cond delay="0"/>
                                  </p:stCondLst>
                                  <p:childTnLst>
                                    <p:set>
                                      <p:cBhvr>
                                        <p:cTn id="169" dur="1" fill="hold">
                                          <p:stCondLst>
                                            <p:cond delay="0"/>
                                          </p:stCondLst>
                                        </p:cTn>
                                        <p:tgtEl>
                                          <p:spTgt spid="191"/>
                                        </p:tgtEl>
                                        <p:attrNameLst>
                                          <p:attrName>style.visibility</p:attrName>
                                        </p:attrNameLst>
                                      </p:cBhvr>
                                      <p:to>
                                        <p:strVal val="visible"/>
                                      </p:to>
                                    </p:set>
                                  </p:childTnLst>
                                </p:cTn>
                              </p:par>
                              <p:par>
                                <p:cTn id="170" presetID="0" presetClass="path" presetSubtype="0" accel="50000" decel="50000" fill="hold" grpId="1" nodeType="withEffect">
                                  <p:stCondLst>
                                    <p:cond delay="0"/>
                                  </p:stCondLst>
                                  <p:childTnLst>
                                    <p:animMotion origin="layout" path="M -0.00079 0.00024 L -0.00079 0.00024 C -0.00118 0.00278 -0.0017 0.00579 -0.0017 0.00903 C -0.0017 0.02408 -0.0017 0.03912 -0.00131 0.05463 C -0.00131 0.05672 -0.00053 0.06644 -0.00013 0.06922 C 4.375E-6 0.07061 0.00026 0.07223 0.00039 0.07385 C 0.00078 0.07848 0.00078 0.08056 0.00156 0.08519 C 0.00169 0.08611 0.00195 0.08681 0.00208 0.08797 C 0.00221 0.08912 0.00234 0.09028 0.00273 0.09144 C 0.00299 0.09236 0.00338 0.09329 0.00377 0.09422 C 0.0039 0.09561 0.0039 0.09699 0.00442 0.09815 C 0.00533 0.10139 0.00612 0.10162 0.00781 0.10348 C 0.00794 0.1044 0.00794 0.10533 0.00846 0.10625 C 0.00885 0.10718 0.00937 0.10811 0.01015 0.10926 C 0.01106 0.11042 0.01237 0.11158 0.01354 0.11297 L 0.01523 0.11459 C 0.01575 0.11505 0.0164 0.11574 0.01692 0.11644 C 0.0177 0.11736 0.01836 0.11829 0.01927 0.11922 C 0.01966 0.11968 0.02044 0.11968 0.02096 0.12014 C 0.022 0.12084 0.02291 0.12176 0.02382 0.12315 C 0.02447 0.12361 0.025 0.12454 0.02565 0.125 C 0.02656 0.12547 0.0276 0.12547 0.02851 0.12593 C 0.02968 0.12639 0.03072 0.12709 0.03203 0.12778 C 0.03268 0.12801 0.03346 0.12824 0.03424 0.12871 C 0.03606 0.1294 0.03632 0.12986 0.03828 0.13056 C 0.03997 0.13079 0.04179 0.13102 0.04349 0.13149 C 0.04414 0.13172 0.04492 0.13195 0.0457 0.13241 C 0.05429 0.13496 0.06302 0.13473 0.07161 0.13519 L 0.09179 0.13635 L 0.10533 0.13519 " pathEditMode="relative" rAng="0" ptsTypes="AAAAAAAAAAAAAAAAAAAAAAAAAAAAAA">
                                      <p:cBhvr>
                                        <p:cTn id="171" dur="2000" fill="hold"/>
                                        <p:tgtEl>
                                          <p:spTgt spid="191"/>
                                        </p:tgtEl>
                                        <p:attrNameLst>
                                          <p:attrName>ppt_x</p:attrName>
                                          <p:attrName>ppt_y</p:attrName>
                                        </p:attrNameLst>
                                      </p:cBhvr>
                                      <p:rCtr x="5260" y="6806"/>
                                    </p:animMotion>
                                  </p:childTnLst>
                                </p:cTn>
                              </p:par>
                            </p:childTnLst>
                          </p:cTn>
                        </p:par>
                      </p:childTnLst>
                    </p:cTn>
                  </p:par>
                  <p:par>
                    <p:cTn id="172" fill="hold">
                      <p:stCondLst>
                        <p:cond delay="indefinite"/>
                      </p:stCondLst>
                      <p:childTnLst>
                        <p:par>
                          <p:cTn id="173" fill="hold">
                            <p:stCondLst>
                              <p:cond delay="0"/>
                            </p:stCondLst>
                            <p:childTnLst>
                              <p:par>
                                <p:cTn id="174" presetID="10" presetClass="exit" presetSubtype="0" fill="hold" grpId="1" nodeType="clickEffect">
                                  <p:stCondLst>
                                    <p:cond delay="0"/>
                                  </p:stCondLst>
                                  <p:childTnLst>
                                    <p:animEffect transition="out" filter="fade">
                                      <p:cBhvr>
                                        <p:cTn id="175" dur="500"/>
                                        <p:tgtEl>
                                          <p:spTgt spid="189"/>
                                        </p:tgtEl>
                                      </p:cBhvr>
                                    </p:animEffect>
                                    <p:set>
                                      <p:cBhvr>
                                        <p:cTn id="176" dur="1" fill="hold">
                                          <p:stCondLst>
                                            <p:cond delay="499"/>
                                          </p:stCondLst>
                                        </p:cTn>
                                        <p:tgtEl>
                                          <p:spTgt spid="189"/>
                                        </p:tgtEl>
                                        <p:attrNameLst>
                                          <p:attrName>style.visibility</p:attrName>
                                        </p:attrNameLst>
                                      </p:cBhvr>
                                      <p:to>
                                        <p:strVal val="hidden"/>
                                      </p:to>
                                    </p:set>
                                  </p:childTnLst>
                                </p:cTn>
                              </p:par>
                            </p:childTnLst>
                          </p:cTn>
                        </p:par>
                        <p:par>
                          <p:cTn id="177" fill="hold">
                            <p:stCondLst>
                              <p:cond delay="500"/>
                            </p:stCondLst>
                            <p:childTnLst>
                              <p:par>
                                <p:cTn id="178" presetID="10" presetClass="entr" presetSubtype="0" fill="hold" grpId="0" nodeType="afterEffect">
                                  <p:stCondLst>
                                    <p:cond delay="0"/>
                                  </p:stCondLst>
                                  <p:childTnLst>
                                    <p:set>
                                      <p:cBhvr>
                                        <p:cTn id="179" dur="1" fill="hold">
                                          <p:stCondLst>
                                            <p:cond delay="0"/>
                                          </p:stCondLst>
                                        </p:cTn>
                                        <p:tgtEl>
                                          <p:spTgt spid="192"/>
                                        </p:tgtEl>
                                        <p:attrNameLst>
                                          <p:attrName>style.visibility</p:attrName>
                                        </p:attrNameLst>
                                      </p:cBhvr>
                                      <p:to>
                                        <p:strVal val="visible"/>
                                      </p:to>
                                    </p:set>
                                    <p:animEffect transition="in" filter="fade">
                                      <p:cBhvr>
                                        <p:cTn id="180" dur="500"/>
                                        <p:tgtEl>
                                          <p:spTgt spid="192"/>
                                        </p:tgtEl>
                                      </p:cBhvr>
                                    </p:animEffect>
                                  </p:childTnLst>
                                </p:cTn>
                              </p:par>
                              <p:par>
                                <p:cTn id="181" presetID="42" presetClass="path" presetSubtype="0" accel="50000" decel="50000" fill="hold" grpId="1" nodeType="withEffect">
                                  <p:stCondLst>
                                    <p:cond delay="0"/>
                                  </p:stCondLst>
                                  <p:childTnLst>
                                    <p:animMotion origin="layout" path="M -4.58333E-6 -4.44444E-6 L 0.03138 0.00047 " pathEditMode="relative" rAng="0" ptsTypes="AA">
                                      <p:cBhvr>
                                        <p:cTn id="182" dur="1000" fill="hold"/>
                                        <p:tgtEl>
                                          <p:spTgt spid="190"/>
                                        </p:tgtEl>
                                        <p:attrNameLst>
                                          <p:attrName>ppt_x</p:attrName>
                                          <p:attrName>ppt_y</p:attrName>
                                        </p:attrNameLst>
                                      </p:cBhvr>
                                      <p:rCtr x="1563" y="23"/>
                                    </p:animMotion>
                                  </p:childTnLst>
                                </p:cTn>
                              </p:par>
                            </p:childTnLst>
                          </p:cTn>
                        </p:par>
                      </p:childTnLst>
                    </p:cTn>
                  </p:par>
                  <p:par>
                    <p:cTn id="183" fill="hold">
                      <p:stCondLst>
                        <p:cond delay="indefinite"/>
                      </p:stCondLst>
                      <p:childTnLst>
                        <p:par>
                          <p:cTn id="184" fill="hold">
                            <p:stCondLst>
                              <p:cond delay="0"/>
                            </p:stCondLst>
                            <p:childTnLst>
                              <p:par>
                                <p:cTn id="185" presetID="1" presetClass="entr" presetSubtype="0" fill="hold" grpId="0" nodeType="clickEffect">
                                  <p:stCondLst>
                                    <p:cond delay="0"/>
                                  </p:stCondLst>
                                  <p:childTnLst>
                                    <p:set>
                                      <p:cBhvr>
                                        <p:cTn id="186" dur="1" fill="hold">
                                          <p:stCondLst>
                                            <p:cond delay="0"/>
                                          </p:stCondLst>
                                        </p:cTn>
                                        <p:tgtEl>
                                          <p:spTgt spid="193"/>
                                        </p:tgtEl>
                                        <p:attrNameLst>
                                          <p:attrName>style.visibility</p:attrName>
                                        </p:attrNameLst>
                                      </p:cBhvr>
                                      <p:to>
                                        <p:strVal val="visible"/>
                                      </p:to>
                                    </p:set>
                                  </p:childTnLst>
                                </p:cTn>
                              </p:par>
                              <p:par>
                                <p:cTn id="187" presetID="0" presetClass="path" presetSubtype="0" accel="50000" decel="50000" fill="hold" grpId="1" nodeType="withEffect">
                                  <p:stCondLst>
                                    <p:cond delay="0"/>
                                  </p:stCondLst>
                                  <p:childTnLst>
                                    <p:animMotion origin="layout" path="M 0.0017 -3.7037E-6 L 0.0017 0.00024 C 0.00131 0.00232 0.00118 0.00533 0.00118 0.00857 C 0.00118 0.02361 0.00118 0.03866 0.00118 0.05417 C 0.00118 0.05625 0.00183 0.06598 0.00222 0.06922 C 0.00235 0.07061 0.00248 0.07223 0.00248 0.07385 C 0.003 0.07824 0.003 0.08056 0.00352 0.08519 C 0.00365 0.08588 0.00391 0.08658 0.00404 0.08774 C 0.00417 0.08889 0.00417 0.09005 0.0043 0.09144 C 0.00469 0.09236 0.00508 0.09329 0.00534 0.09422 C 0.0056 0.09561 0.0056 0.09699 0.00573 0.09792 C 0.00652 0.10116 0.00743 0.10139 0.00873 0.10348 C 0.00873 0.1044 0.00873 0.10533 0.00912 0.10625 C 0.00938 0.10718 0.0099 0.10811 0.01055 0.10926 C 0.01146 0.11042 0.01211 0.11158 0.01316 0.11297 L 0.01459 0.11482 C 0.01498 0.11528 0.0155 0.11598 0.01602 0.11667 C 0.01654 0.11736 0.01719 0.11829 0.01797 0.11922 C 0.01823 0.11945 0.01875 0.11945 0.01941 0.11991 C 0.02006 0.12061 0.02084 0.12153 0.02162 0.12292 C 0.02214 0.12338 0.02266 0.12431 0.02305 0.12477 C 0.0237 0.12547 0.02448 0.12547 0.0254 0.12593 C 0.02644 0.12639 0.02709 0.12709 0.02826 0.12778 C 0.02878 0.12801 0.0293 0.12824 0.02995 0.12871 C 0.03152 0.1294 0.03165 0.12986 0.03334 0.13056 C 0.03451 0.13079 0.03607 0.13102 0.03737 0.13149 C 0.0379 0.13172 0.03855 0.13195 0.03933 0.13241 C 0.04623 0.13496 0.05339 0.13473 0.06016 0.13519 L 0.07657 0.13681 L 0.08763 0.13519 " pathEditMode="relative" rAng="0" ptsTypes="AAAAAAAAAAAAAAAAAAAAAAAAAAAAAA">
                                      <p:cBhvr>
                                        <p:cTn id="188" dur="2000" fill="hold"/>
                                        <p:tgtEl>
                                          <p:spTgt spid="193"/>
                                        </p:tgtEl>
                                        <p:attrNameLst>
                                          <p:attrName>ppt_x</p:attrName>
                                          <p:attrName>ppt_y</p:attrName>
                                        </p:attrNameLst>
                                      </p:cBhvr>
                                      <p:rCtr x="4271" y="6829"/>
                                    </p:animMotion>
                                  </p:childTnLst>
                                </p:cTn>
                              </p:par>
                            </p:childTnLst>
                          </p:cTn>
                        </p:par>
                      </p:childTnLst>
                    </p:cTn>
                  </p:par>
                  <p:par>
                    <p:cTn id="189" fill="hold">
                      <p:stCondLst>
                        <p:cond delay="indefinite"/>
                      </p:stCondLst>
                      <p:childTnLst>
                        <p:par>
                          <p:cTn id="190" fill="hold">
                            <p:stCondLst>
                              <p:cond delay="0"/>
                            </p:stCondLst>
                            <p:childTnLst>
                              <p:par>
                                <p:cTn id="191" presetID="42" presetClass="path" presetSubtype="0" accel="50000" decel="50000" fill="hold" grpId="2" nodeType="clickEffect">
                                  <p:stCondLst>
                                    <p:cond delay="0"/>
                                  </p:stCondLst>
                                  <p:childTnLst>
                                    <p:animMotion origin="layout" path="M 0.10533 0.13519 L 0.17968 0.13611 " pathEditMode="relative" rAng="0" ptsTypes="AA">
                                      <p:cBhvr>
                                        <p:cTn id="192" dur="2000" fill="hold"/>
                                        <p:tgtEl>
                                          <p:spTgt spid="191"/>
                                        </p:tgtEl>
                                        <p:attrNameLst>
                                          <p:attrName>ppt_x</p:attrName>
                                          <p:attrName>ppt_y</p:attrName>
                                        </p:attrNameLst>
                                      </p:cBhvr>
                                      <p:rCtr x="3711" y="46"/>
                                    </p:animMotion>
                                  </p:childTnLst>
                                </p:cTn>
                              </p:par>
                              <p:par>
                                <p:cTn id="193" presetID="42" presetClass="path" presetSubtype="0" accel="50000" decel="50000" fill="hold" grpId="2" nodeType="withEffect">
                                  <p:stCondLst>
                                    <p:cond delay="0"/>
                                  </p:stCondLst>
                                  <p:childTnLst>
                                    <p:animMotion origin="layout" path="M 0.08763 0.13519 L 0.15963 0.13611 " pathEditMode="relative" rAng="0" ptsTypes="AA">
                                      <p:cBhvr>
                                        <p:cTn id="194" dur="2000" fill="hold"/>
                                        <p:tgtEl>
                                          <p:spTgt spid="193"/>
                                        </p:tgtEl>
                                        <p:attrNameLst>
                                          <p:attrName>ppt_x</p:attrName>
                                          <p:attrName>ppt_y</p:attrName>
                                        </p:attrNameLst>
                                      </p:cBhvr>
                                      <p:rCtr x="3685" y="23"/>
                                    </p:animMotion>
                                  </p:childTnLst>
                                </p:cTn>
                              </p:par>
                            </p:childTnLst>
                          </p:cTn>
                        </p:par>
                      </p:childTnLst>
                    </p:cTn>
                  </p:par>
                  <p:par>
                    <p:cTn id="195" fill="hold">
                      <p:stCondLst>
                        <p:cond delay="indefinite"/>
                      </p:stCondLst>
                      <p:childTnLst>
                        <p:par>
                          <p:cTn id="196" fill="hold">
                            <p:stCondLst>
                              <p:cond delay="0"/>
                            </p:stCondLst>
                            <p:childTnLst>
                              <p:par>
                                <p:cTn id="197" presetID="10" presetClass="entr" presetSubtype="0" fill="hold" grpId="0" nodeType="clickEffect">
                                  <p:stCondLst>
                                    <p:cond delay="0"/>
                                  </p:stCondLst>
                                  <p:childTnLst>
                                    <p:set>
                                      <p:cBhvr>
                                        <p:cTn id="198" dur="1" fill="hold">
                                          <p:stCondLst>
                                            <p:cond delay="0"/>
                                          </p:stCondLst>
                                        </p:cTn>
                                        <p:tgtEl>
                                          <p:spTgt spid="199"/>
                                        </p:tgtEl>
                                        <p:attrNameLst>
                                          <p:attrName>style.visibility</p:attrName>
                                        </p:attrNameLst>
                                      </p:cBhvr>
                                      <p:to>
                                        <p:strVal val="visible"/>
                                      </p:to>
                                    </p:set>
                                    <p:animEffect transition="in" filter="fade">
                                      <p:cBhvr>
                                        <p:cTn id="199" dur="500"/>
                                        <p:tgtEl>
                                          <p:spTgt spid="199"/>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200"/>
                                        </p:tgtEl>
                                        <p:attrNameLst>
                                          <p:attrName>style.visibility</p:attrName>
                                        </p:attrNameLst>
                                      </p:cBhvr>
                                      <p:to>
                                        <p:strVal val="visible"/>
                                      </p:to>
                                    </p:set>
                                    <p:animEffect transition="in" filter="fade">
                                      <p:cBhvr>
                                        <p:cTn id="202" dur="500"/>
                                        <p:tgtEl>
                                          <p:spTgt spid="200"/>
                                        </p:tgtEl>
                                      </p:cBhvr>
                                    </p:animEffect>
                                  </p:childTnLst>
                                </p:cTn>
                              </p:par>
                            </p:childTnLst>
                          </p:cTn>
                        </p:par>
                      </p:childTnLst>
                    </p:cTn>
                  </p:par>
                  <p:par>
                    <p:cTn id="203" fill="hold">
                      <p:stCondLst>
                        <p:cond delay="indefinite"/>
                      </p:stCondLst>
                      <p:childTnLst>
                        <p:par>
                          <p:cTn id="204" fill="hold">
                            <p:stCondLst>
                              <p:cond delay="0"/>
                            </p:stCondLst>
                            <p:childTnLst>
                              <p:par>
                                <p:cTn id="205" presetID="1" presetClass="entr" presetSubtype="0" fill="hold" grpId="0" nodeType="clickEffect">
                                  <p:stCondLst>
                                    <p:cond delay="0"/>
                                  </p:stCondLst>
                                  <p:childTnLst>
                                    <p:set>
                                      <p:cBhvr>
                                        <p:cTn id="206" dur="1" fill="hold">
                                          <p:stCondLst>
                                            <p:cond delay="0"/>
                                          </p:stCondLst>
                                        </p:cTn>
                                        <p:tgtEl>
                                          <p:spTgt spid="202"/>
                                        </p:tgtEl>
                                        <p:attrNameLst>
                                          <p:attrName>style.visibility</p:attrName>
                                        </p:attrNameLst>
                                      </p:cBhvr>
                                      <p:to>
                                        <p:strVal val="visible"/>
                                      </p:to>
                                    </p:set>
                                  </p:childTnLst>
                                </p:cTn>
                              </p:par>
                              <p:par>
                                <p:cTn id="207" presetID="0" presetClass="path" presetSubtype="0" accel="50000" decel="50000" fill="hold" grpId="1" nodeType="withEffect">
                                  <p:stCondLst>
                                    <p:cond delay="0"/>
                                  </p:stCondLst>
                                  <p:childTnLst>
                                    <p:animMotion origin="layout" path="M 1.66667E-6 -2.22222E-6 L 1.66667E-6 0.00023 C 0.00078 0.00232 0.00182 0.00463 0.00273 0.00741 C 0.00351 0.01065 0.00377 0.01482 0.0043 0.01829 C 0.00469 0.0206 0.00508 0.02269 0.00547 0.02477 C 0.0056 0.02616 0.00573 0.02778 0.00599 0.02917 C 0.00625 0.03148 0.00677 0.03357 0.00716 0.03565 C 0.00807 0.04306 0.00729 0.03727 0.00872 0.0456 C 0.00989 0.05139 0.00872 0.04676 0.01055 0.0544 C 0.01094 0.05579 0.0112 0.05718 0.01159 0.0588 C 0.01185 0.06042 0.01185 0.06227 0.01224 0.06412 C 0.01276 0.06644 0.01406 0.06829 0.01432 0.07084 C 0.01458 0.07153 0.01458 0.07292 0.01497 0.07384 C 0.01549 0.075 0.01614 0.07523 0.0168 0.07616 C 0.01732 0.07801 0.01758 0.08009 0.01836 0.08172 C 0.0194 0.08403 0.02292 0.09121 0.02526 0.09352 C 0.02656 0.09514 0.02825 0.09607 0.02969 0.09792 C 0.03216 0.10116 0.03476 0.10509 0.0375 0.10764 C 0.03867 0.1088 0.03971 0.10972 0.04088 0.11088 C 0.04245 0.11273 0.04375 0.11505 0.04531 0.11644 C 0.04622 0.11736 0.04726 0.11713 0.04805 0.11759 C 0.05208 0.1213 0.04974 0.11945 0.05612 0.12176 C 0.05807 0.12269 0.06015 0.12338 0.06211 0.12408 C 0.06406 0.12454 0.06758 0.12547 0.06953 0.12616 C 0.07018 0.12662 0.07096 0.12709 0.07174 0.12732 C 0.0737 0.12801 0.07552 0.12801 0.07734 0.12847 C 0.07838 0.12871 0.07917 0.1294 0.08021 0.12963 C 0.0845 0.13033 0.0931 0.13172 0.0931 0.13195 C 0.10039 0.13449 0.08971 0.13056 0.10325 0.1338 C 0.1039 0.13403 0.1043 0.13472 0.10495 0.13496 C 0.10794 0.13565 0.11081 0.13565 0.1138 0.13611 C 0.12252 0.13843 0.1151 0.13658 0.13086 0.1382 C 0.13359 0.13866 0.13633 0.13935 0.13919 0.13935 L 0.18359 0.14051 C 0.20026 0.1419 0.19752 0.14213 0.21901 0.14051 C 0.21966 0.14051 0.22005 0.13982 0.2207 0.13935 C 0.22278 0.1382 0.22513 0.13727 0.2276 0.13727 " pathEditMode="relative" rAng="0" ptsTypes="AAAAAAAAAAAAAAAAAAAAAAAAAAAAAAAAAAAAA">
                                      <p:cBhvr>
                                        <p:cTn id="208" dur="2000" fill="hold"/>
                                        <p:tgtEl>
                                          <p:spTgt spid="202"/>
                                        </p:tgtEl>
                                        <p:attrNameLst>
                                          <p:attrName>ppt_x</p:attrName>
                                          <p:attrName>ppt_y</p:attrName>
                                        </p:attrNameLst>
                                      </p:cBhvr>
                                      <p:rCtr x="11380" y="7060"/>
                                    </p:animMotion>
                                  </p:childTnLst>
                                </p:cTn>
                              </p:par>
                            </p:childTnLst>
                          </p:cTn>
                        </p:par>
                      </p:childTnLst>
                    </p:cTn>
                  </p:par>
                  <p:par>
                    <p:cTn id="209" fill="hold">
                      <p:stCondLst>
                        <p:cond delay="indefinite"/>
                      </p:stCondLst>
                      <p:childTnLst>
                        <p:par>
                          <p:cTn id="210" fill="hold">
                            <p:stCondLst>
                              <p:cond delay="0"/>
                            </p:stCondLst>
                            <p:childTnLst>
                              <p:par>
                                <p:cTn id="211" presetID="10" presetClass="exit" presetSubtype="0" fill="hold" grpId="1" nodeType="clickEffect">
                                  <p:stCondLst>
                                    <p:cond delay="0"/>
                                  </p:stCondLst>
                                  <p:childTnLst>
                                    <p:animEffect transition="out" filter="fade">
                                      <p:cBhvr>
                                        <p:cTn id="212" dur="500"/>
                                        <p:tgtEl>
                                          <p:spTgt spid="199"/>
                                        </p:tgtEl>
                                      </p:cBhvr>
                                    </p:animEffect>
                                    <p:set>
                                      <p:cBhvr>
                                        <p:cTn id="213" dur="1" fill="hold">
                                          <p:stCondLst>
                                            <p:cond delay="499"/>
                                          </p:stCondLst>
                                        </p:cTn>
                                        <p:tgtEl>
                                          <p:spTgt spid="199"/>
                                        </p:tgtEl>
                                        <p:attrNameLst>
                                          <p:attrName>style.visibility</p:attrName>
                                        </p:attrNameLst>
                                      </p:cBhvr>
                                      <p:to>
                                        <p:strVal val="hidden"/>
                                      </p:to>
                                    </p:set>
                                  </p:childTnLst>
                                </p:cTn>
                              </p:par>
                            </p:childTnLst>
                          </p:cTn>
                        </p:par>
                        <p:par>
                          <p:cTn id="214" fill="hold">
                            <p:stCondLst>
                              <p:cond delay="500"/>
                            </p:stCondLst>
                            <p:childTnLst>
                              <p:par>
                                <p:cTn id="215" presetID="10" presetClass="entr" presetSubtype="0" fill="hold" grpId="0" nodeType="afterEffect">
                                  <p:stCondLst>
                                    <p:cond delay="0"/>
                                  </p:stCondLst>
                                  <p:childTnLst>
                                    <p:set>
                                      <p:cBhvr>
                                        <p:cTn id="216" dur="1" fill="hold">
                                          <p:stCondLst>
                                            <p:cond delay="0"/>
                                          </p:stCondLst>
                                        </p:cTn>
                                        <p:tgtEl>
                                          <p:spTgt spid="204"/>
                                        </p:tgtEl>
                                        <p:attrNameLst>
                                          <p:attrName>style.visibility</p:attrName>
                                        </p:attrNameLst>
                                      </p:cBhvr>
                                      <p:to>
                                        <p:strVal val="visible"/>
                                      </p:to>
                                    </p:set>
                                    <p:animEffect transition="in" filter="fade">
                                      <p:cBhvr>
                                        <p:cTn id="217" dur="500"/>
                                        <p:tgtEl>
                                          <p:spTgt spid="204"/>
                                        </p:tgtEl>
                                      </p:cBhvr>
                                    </p:animEffect>
                                  </p:childTnLst>
                                </p:cTn>
                              </p:par>
                              <p:par>
                                <p:cTn id="218" presetID="42" presetClass="path" presetSubtype="0" accel="50000" decel="50000" fill="hold" grpId="1" nodeType="withEffect">
                                  <p:stCondLst>
                                    <p:cond delay="0"/>
                                  </p:stCondLst>
                                  <p:childTnLst>
                                    <p:animMotion origin="layout" path="M 4.16667E-6 0 L 0.04518 0.00046 " pathEditMode="relative" rAng="0" ptsTypes="AA">
                                      <p:cBhvr>
                                        <p:cTn id="219" dur="1000" fill="hold"/>
                                        <p:tgtEl>
                                          <p:spTgt spid="200"/>
                                        </p:tgtEl>
                                        <p:attrNameLst>
                                          <p:attrName>ppt_x</p:attrName>
                                          <p:attrName>ppt_y</p:attrName>
                                        </p:attrNameLst>
                                      </p:cBhvr>
                                      <p:rCtr x="2253" y="23"/>
                                    </p:animMotion>
                                  </p:childTnLst>
                                </p:cTn>
                              </p:par>
                            </p:childTnLst>
                          </p:cTn>
                        </p:par>
                      </p:childTnLst>
                    </p:cTn>
                  </p:par>
                  <p:par>
                    <p:cTn id="220" fill="hold">
                      <p:stCondLst>
                        <p:cond delay="indefinite"/>
                      </p:stCondLst>
                      <p:childTnLst>
                        <p:par>
                          <p:cTn id="221" fill="hold">
                            <p:stCondLst>
                              <p:cond delay="0"/>
                            </p:stCondLst>
                            <p:childTnLst>
                              <p:par>
                                <p:cTn id="222" presetID="1" presetClass="entr" presetSubtype="0" fill="hold" grpId="0" nodeType="clickEffect">
                                  <p:stCondLst>
                                    <p:cond delay="0"/>
                                  </p:stCondLst>
                                  <p:childTnLst>
                                    <p:set>
                                      <p:cBhvr>
                                        <p:cTn id="223" dur="1" fill="hold">
                                          <p:stCondLst>
                                            <p:cond delay="0"/>
                                          </p:stCondLst>
                                        </p:cTn>
                                        <p:tgtEl>
                                          <p:spTgt spid="205"/>
                                        </p:tgtEl>
                                        <p:attrNameLst>
                                          <p:attrName>style.visibility</p:attrName>
                                        </p:attrNameLst>
                                      </p:cBhvr>
                                      <p:to>
                                        <p:strVal val="visible"/>
                                      </p:to>
                                    </p:set>
                                  </p:childTnLst>
                                </p:cTn>
                              </p:par>
                              <p:par>
                                <p:cTn id="224" presetID="0" presetClass="path" presetSubtype="0" accel="50000" decel="50000" fill="hold" grpId="1" nodeType="withEffect">
                                  <p:stCondLst>
                                    <p:cond delay="0"/>
                                  </p:stCondLst>
                                  <p:childTnLst>
                                    <p:animMotion origin="layout" path="M 1.66667E-6 -2.22222E-6 L 1.66667E-6 0.00023 C 0.00052 0.00232 0.00143 0.00463 0.00208 0.00741 C 0.00273 0.01065 0.00299 0.01482 0.00325 0.01829 C 0.00364 0.0206 0.00403 0.02269 0.0043 0.02477 C 0.0043 0.02616 0.00443 0.02778 0.00469 0.02917 C 0.00495 0.03148 0.00534 0.03357 0.0056 0.03565 C 0.00651 0.04306 0.00573 0.03727 0.0069 0.0456 C 0.00781 0.05139 0.0069 0.04676 0.00833 0.0544 C 0.00872 0.05579 0.00885 0.05718 0.00924 0.0588 C 0.00937 0.06042 0.00937 0.06227 0.00976 0.06412 C 0.01015 0.06644 0.01107 0.06829 0.01146 0.07084 C 0.01159 0.07153 0.01159 0.07292 0.01198 0.07384 C 0.01224 0.075 0.01289 0.07523 0.01328 0.07616 C 0.0138 0.07801 0.01406 0.08009 0.01458 0.08172 C 0.01549 0.08403 0.01836 0.09121 0.02005 0.09352 C 0.02109 0.09514 0.02252 0.09607 0.0237 0.09792 C 0.02565 0.10116 0.02773 0.10509 0.02995 0.10764 C 0.03086 0.1088 0.03164 0.10972 0.03268 0.11088 C 0.03385 0.11273 0.03489 0.11505 0.0362 0.11644 C 0.03698 0.11736 0.03776 0.11713 0.03841 0.11759 C 0.04153 0.1213 0.03971 0.11945 0.04479 0.12176 C 0.04635 0.12269 0.04805 0.12338 0.04961 0.12408 C 0.05117 0.12454 0.05403 0.12547 0.0556 0.12616 C 0.05612 0.12662 0.05664 0.12709 0.05742 0.12732 C 0.05885 0.12801 0.06028 0.12801 0.06198 0.12847 C 0.06263 0.12871 0.06328 0.1294 0.06419 0.12963 C 0.06758 0.13033 0.07435 0.13172 0.07435 0.13195 C 0.08034 0.13449 0.07174 0.13056 0.08255 0.1338 C 0.08307 0.13403 0.08346 0.13472 0.08398 0.13496 C 0.08633 0.13565 0.08867 0.13565 0.09101 0.13611 C 0.09805 0.13843 0.09206 0.13658 0.10469 0.1382 C 0.10677 0.13866 0.10898 0.13935 0.11133 0.13935 L 0.14687 0.14051 C 0.16028 0.1419 0.15807 0.14213 0.17526 0.14051 C 0.17565 0.14051 0.17604 0.13982 0.17656 0.13935 C 0.17825 0.1382 0.18008 0.13727 0.18216 0.13727 " pathEditMode="relative" rAng="0" ptsTypes="AAAAAAAAAAAAAAAAAAAAAAAAAAAAAAAAAAAAA">
                                      <p:cBhvr>
                                        <p:cTn id="225" dur="2000" fill="hold"/>
                                        <p:tgtEl>
                                          <p:spTgt spid="205"/>
                                        </p:tgtEl>
                                        <p:attrNameLst>
                                          <p:attrName>ppt_x</p:attrName>
                                          <p:attrName>ppt_y</p:attrName>
                                        </p:attrNameLst>
                                      </p:cBhvr>
                                      <p:rCtr x="9102" y="7060"/>
                                    </p:animMotion>
                                  </p:childTnLst>
                                </p:cTn>
                              </p:par>
                            </p:childTnLst>
                          </p:cTn>
                        </p:par>
                      </p:childTnLst>
                    </p:cTn>
                  </p:par>
                  <p:par>
                    <p:cTn id="226" fill="hold">
                      <p:stCondLst>
                        <p:cond delay="indefinite"/>
                      </p:stCondLst>
                      <p:childTnLst>
                        <p:par>
                          <p:cTn id="227" fill="hold">
                            <p:stCondLst>
                              <p:cond delay="0"/>
                            </p:stCondLst>
                            <p:childTnLst>
                              <p:par>
                                <p:cTn id="228" presetID="10" presetClass="exit" presetSubtype="0" fill="hold" grpId="1" nodeType="clickEffect">
                                  <p:stCondLst>
                                    <p:cond delay="0"/>
                                  </p:stCondLst>
                                  <p:childTnLst>
                                    <p:animEffect transition="out" filter="fade">
                                      <p:cBhvr>
                                        <p:cTn id="229" dur="500"/>
                                        <p:tgtEl>
                                          <p:spTgt spid="192"/>
                                        </p:tgtEl>
                                      </p:cBhvr>
                                    </p:animEffect>
                                    <p:set>
                                      <p:cBhvr>
                                        <p:cTn id="230" dur="1" fill="hold">
                                          <p:stCondLst>
                                            <p:cond delay="499"/>
                                          </p:stCondLst>
                                        </p:cTn>
                                        <p:tgtEl>
                                          <p:spTgt spid="192"/>
                                        </p:tgtEl>
                                        <p:attrNameLst>
                                          <p:attrName>style.visibility</p:attrName>
                                        </p:attrNameLst>
                                      </p:cBhvr>
                                      <p:to>
                                        <p:strVal val="hidden"/>
                                      </p:to>
                                    </p:set>
                                  </p:childTnLst>
                                </p:cTn>
                              </p:par>
                            </p:childTnLst>
                          </p:cTn>
                        </p:par>
                        <p:par>
                          <p:cTn id="231" fill="hold">
                            <p:stCondLst>
                              <p:cond delay="500"/>
                            </p:stCondLst>
                            <p:childTnLst>
                              <p:par>
                                <p:cTn id="232" presetID="10" presetClass="entr" presetSubtype="0" fill="hold" grpId="0" nodeType="afterEffect">
                                  <p:stCondLst>
                                    <p:cond delay="0"/>
                                  </p:stCondLst>
                                  <p:childTnLst>
                                    <p:set>
                                      <p:cBhvr>
                                        <p:cTn id="233" dur="1" fill="hold">
                                          <p:stCondLst>
                                            <p:cond delay="0"/>
                                          </p:stCondLst>
                                        </p:cTn>
                                        <p:tgtEl>
                                          <p:spTgt spid="211"/>
                                        </p:tgtEl>
                                        <p:attrNameLst>
                                          <p:attrName>style.visibility</p:attrName>
                                        </p:attrNameLst>
                                      </p:cBhvr>
                                      <p:to>
                                        <p:strVal val="visible"/>
                                      </p:to>
                                    </p:set>
                                    <p:animEffect transition="in" filter="fade">
                                      <p:cBhvr>
                                        <p:cTn id="234" dur="500"/>
                                        <p:tgtEl>
                                          <p:spTgt spid="211"/>
                                        </p:tgtEl>
                                      </p:cBhvr>
                                    </p:animEffect>
                                  </p:childTnLst>
                                </p:cTn>
                              </p:par>
                              <p:par>
                                <p:cTn id="235" presetID="42" presetClass="path" presetSubtype="0" accel="50000" decel="50000" fill="hold" grpId="2" nodeType="withEffect">
                                  <p:stCondLst>
                                    <p:cond delay="0"/>
                                  </p:stCondLst>
                                  <p:childTnLst>
                                    <p:animMotion origin="layout" path="M 0.03138 0.00047 L 0.06211 -0.00138 " pathEditMode="relative" rAng="0" ptsTypes="AA">
                                      <p:cBhvr>
                                        <p:cTn id="236" dur="1000" fill="hold"/>
                                        <p:tgtEl>
                                          <p:spTgt spid="190"/>
                                        </p:tgtEl>
                                        <p:attrNameLst>
                                          <p:attrName>ppt_x</p:attrName>
                                          <p:attrName>ppt_y</p:attrName>
                                        </p:attrNameLst>
                                      </p:cBhvr>
                                      <p:rCtr x="1536" y="-93"/>
                                    </p:animMotion>
                                  </p:childTnLst>
                                </p:cTn>
                              </p:par>
                            </p:childTnLst>
                          </p:cTn>
                        </p:par>
                      </p:childTnLst>
                    </p:cTn>
                  </p:par>
                  <p:par>
                    <p:cTn id="237" fill="hold">
                      <p:stCondLst>
                        <p:cond delay="indefinite"/>
                      </p:stCondLst>
                      <p:childTnLst>
                        <p:par>
                          <p:cTn id="238" fill="hold">
                            <p:stCondLst>
                              <p:cond delay="0"/>
                            </p:stCondLst>
                            <p:childTnLst>
                              <p:par>
                                <p:cTn id="239" presetID="1" presetClass="entr" presetSubtype="0" fill="hold" grpId="0" nodeType="clickEffect">
                                  <p:stCondLst>
                                    <p:cond delay="0"/>
                                  </p:stCondLst>
                                  <p:childTnLst>
                                    <p:set>
                                      <p:cBhvr>
                                        <p:cTn id="240" dur="1" fill="hold">
                                          <p:stCondLst>
                                            <p:cond delay="0"/>
                                          </p:stCondLst>
                                        </p:cTn>
                                        <p:tgtEl>
                                          <p:spTgt spid="216"/>
                                        </p:tgtEl>
                                        <p:attrNameLst>
                                          <p:attrName>style.visibility</p:attrName>
                                        </p:attrNameLst>
                                      </p:cBhvr>
                                      <p:to>
                                        <p:strVal val="visible"/>
                                      </p:to>
                                    </p:set>
                                  </p:childTnLst>
                                </p:cTn>
                              </p:par>
                              <p:par>
                                <p:cTn id="241" presetID="0" presetClass="path" presetSubtype="0" accel="50000" decel="50000" fill="hold" grpId="1" nodeType="withEffect">
                                  <p:stCondLst>
                                    <p:cond delay="0"/>
                                  </p:stCondLst>
                                  <p:childTnLst>
                                    <p:animMotion origin="layout" path="M -0.00091 -0.00023 L -0.00091 -0.00023 C -0.0013 0.00209 -0.0017 0.00509 -0.0017 0.00834 C -0.0017 0.02361 -0.0017 0.03866 -0.00156 0.0544 C -0.00156 0.05648 -0.00078 0.06621 -0.00026 0.06922 C -0.00013 0.0706 0.00013 0.07222 0.00013 0.07384 C 0.00078 0.07824 0.00078 0.08056 0.0013 0.08519 C 0.00156 0.08611 0.00169 0.08681 0.00195 0.08797 C 0.00221 0.08912 0.00221 0.09028 0.00234 0.09167 C 0.00273 0.09259 0.00325 0.09352 0.00364 0.09445 C 0.00377 0.09584 0.00377 0.09722 0.00403 0.09815 C 0.00508 0.10139 0.00612 0.10162 0.00768 0.10371 C 0.00768 0.10463 0.00768 0.10556 0.0082 0.10648 C 0.00859 0.10741 0.00924 0.10834 0.01002 0.10949 C 0.01107 0.11065 0.01211 0.11181 0.01328 0.1132 L 0.01497 0.11505 C 0.01562 0.11551 0.01627 0.11621 0.01679 0.1169 C 0.01745 0.11759 0.01823 0.11852 0.01914 0.11945 C 0.01953 0.11991 0.02018 0.11991 0.02096 0.12037 C 0.02174 0.12107 0.02265 0.12199 0.0237 0.12338 C 0.02422 0.12384 0.02487 0.12477 0.02552 0.12523 C 0.0263 0.12593 0.02734 0.12593 0.02838 0.12639 C 0.02969 0.12685 0.03047 0.12755 0.0319 0.12824 C 0.03255 0.12847 0.0332 0.12871 0.03398 0.12917 C 0.0358 0.12986 0.03607 0.13033 0.03815 0.13102 C 0.03971 0.13125 0.04166 0.13148 0.04323 0.13195 C 0.04388 0.13218 0.04479 0.13241 0.04557 0.13287 C 0.05429 0.13542 0.06289 0.13519 0.07135 0.13565 L 0.09166 0.13704 L 0.10534 0.13565 " pathEditMode="relative" rAng="0" ptsTypes="AAAAAAAAAAAAAAAAAAAAAAAAAAAAAA">
                                      <p:cBhvr>
                                        <p:cTn id="242" dur="2000" fill="hold"/>
                                        <p:tgtEl>
                                          <p:spTgt spid="216"/>
                                        </p:tgtEl>
                                        <p:attrNameLst>
                                          <p:attrName>ppt_x</p:attrName>
                                          <p:attrName>ppt_y</p:attrName>
                                        </p:attrNameLst>
                                      </p:cBhvr>
                                      <p:rCtr x="5273" y="6852"/>
                                    </p:animMotion>
                                  </p:childTnLst>
                                </p:cTn>
                              </p:par>
                            </p:childTnLst>
                          </p:cTn>
                        </p:par>
                      </p:childTnLst>
                    </p:cTn>
                  </p:par>
                  <p:par>
                    <p:cTn id="243" fill="hold">
                      <p:stCondLst>
                        <p:cond delay="indefinite"/>
                      </p:stCondLst>
                      <p:childTnLst>
                        <p:par>
                          <p:cTn id="244" fill="hold">
                            <p:stCondLst>
                              <p:cond delay="0"/>
                            </p:stCondLst>
                            <p:childTnLst>
                              <p:par>
                                <p:cTn id="245" presetID="10" presetClass="exit" presetSubtype="0" fill="hold" grpId="3" nodeType="clickEffect">
                                  <p:stCondLst>
                                    <p:cond delay="0"/>
                                  </p:stCondLst>
                                  <p:childTnLst>
                                    <p:animEffect transition="out" filter="fade">
                                      <p:cBhvr>
                                        <p:cTn id="246" dur="500"/>
                                        <p:tgtEl>
                                          <p:spTgt spid="191"/>
                                        </p:tgtEl>
                                      </p:cBhvr>
                                    </p:animEffect>
                                    <p:set>
                                      <p:cBhvr>
                                        <p:cTn id="247" dur="1" fill="hold">
                                          <p:stCondLst>
                                            <p:cond delay="499"/>
                                          </p:stCondLst>
                                        </p:cTn>
                                        <p:tgtEl>
                                          <p:spTgt spid="191"/>
                                        </p:tgtEl>
                                        <p:attrNameLst>
                                          <p:attrName>style.visibility</p:attrName>
                                        </p:attrNameLst>
                                      </p:cBhvr>
                                      <p:to>
                                        <p:strVal val="hidden"/>
                                      </p:to>
                                    </p:set>
                                  </p:childTnLst>
                                </p:cTn>
                              </p:par>
                            </p:childTnLst>
                          </p:cTn>
                        </p:par>
                        <p:par>
                          <p:cTn id="248" fill="hold">
                            <p:stCondLst>
                              <p:cond delay="500"/>
                            </p:stCondLst>
                            <p:childTnLst>
                              <p:par>
                                <p:cTn id="249" presetID="42" presetClass="path" presetSubtype="0" accel="50000" decel="50000" fill="hold" grpId="3" nodeType="afterEffect">
                                  <p:stCondLst>
                                    <p:cond delay="0"/>
                                  </p:stCondLst>
                                  <p:childTnLst>
                                    <p:animMotion origin="layout" path="M 0.15963 0.13611 L 0.17851 0.13588 " pathEditMode="relative" rAng="0" ptsTypes="AA">
                                      <p:cBhvr>
                                        <p:cTn id="250" dur="2000" fill="hold"/>
                                        <p:tgtEl>
                                          <p:spTgt spid="193"/>
                                        </p:tgtEl>
                                        <p:attrNameLst>
                                          <p:attrName>ppt_x</p:attrName>
                                          <p:attrName>ppt_y</p:attrName>
                                        </p:attrNameLst>
                                      </p:cBhvr>
                                      <p:rCtr x="938" y="-23"/>
                                    </p:animMotion>
                                  </p:childTnLst>
                                </p:cTn>
                              </p:par>
                              <p:par>
                                <p:cTn id="251" presetID="42" presetClass="path" presetSubtype="0" accel="50000" decel="50000" fill="hold" grpId="2" nodeType="withEffect">
                                  <p:stCondLst>
                                    <p:cond delay="0"/>
                                  </p:stCondLst>
                                  <p:childTnLst>
                                    <p:animMotion origin="layout" path="M 0.10533 0.13565 L 0.16003 0.13634 " pathEditMode="relative" rAng="0" ptsTypes="AA">
                                      <p:cBhvr>
                                        <p:cTn id="252" dur="2000" fill="hold"/>
                                        <p:tgtEl>
                                          <p:spTgt spid="216"/>
                                        </p:tgtEl>
                                        <p:attrNameLst>
                                          <p:attrName>ppt_x</p:attrName>
                                          <p:attrName>ppt_y</p:attrName>
                                        </p:attrNameLst>
                                      </p:cBhvr>
                                      <p:rCtr x="2695" y="23"/>
                                    </p:animMotion>
                                  </p:childTnLst>
                                </p:cTn>
                              </p:par>
                            </p:childTnLst>
                          </p:cTn>
                        </p:par>
                      </p:childTnLst>
                    </p:cTn>
                  </p:par>
                  <p:par>
                    <p:cTn id="253" fill="hold">
                      <p:stCondLst>
                        <p:cond delay="indefinite"/>
                      </p:stCondLst>
                      <p:childTnLst>
                        <p:par>
                          <p:cTn id="254" fill="hold">
                            <p:stCondLst>
                              <p:cond delay="0"/>
                            </p:stCondLst>
                            <p:childTnLst>
                              <p:par>
                                <p:cTn id="255" presetID="10" presetClass="exit" presetSubtype="0" fill="hold" grpId="1" nodeType="clickEffect">
                                  <p:stCondLst>
                                    <p:cond delay="0"/>
                                  </p:stCondLst>
                                  <p:childTnLst>
                                    <p:animEffect transition="out" filter="fade">
                                      <p:cBhvr>
                                        <p:cTn id="256" dur="500"/>
                                        <p:tgtEl>
                                          <p:spTgt spid="204"/>
                                        </p:tgtEl>
                                      </p:cBhvr>
                                    </p:animEffect>
                                    <p:set>
                                      <p:cBhvr>
                                        <p:cTn id="257" dur="1" fill="hold">
                                          <p:stCondLst>
                                            <p:cond delay="499"/>
                                          </p:stCondLst>
                                        </p:cTn>
                                        <p:tgtEl>
                                          <p:spTgt spid="204"/>
                                        </p:tgtEl>
                                        <p:attrNameLst>
                                          <p:attrName>style.visibility</p:attrName>
                                        </p:attrNameLst>
                                      </p:cBhvr>
                                      <p:to>
                                        <p:strVal val="hidden"/>
                                      </p:to>
                                    </p:set>
                                  </p:childTnLst>
                                </p:cTn>
                              </p:par>
                            </p:childTnLst>
                          </p:cTn>
                        </p:par>
                        <p:par>
                          <p:cTn id="258" fill="hold">
                            <p:stCondLst>
                              <p:cond delay="500"/>
                            </p:stCondLst>
                            <p:childTnLst>
                              <p:par>
                                <p:cTn id="259" presetID="10" presetClass="entr" presetSubtype="0" fill="hold" grpId="0" nodeType="afterEffect">
                                  <p:stCondLst>
                                    <p:cond delay="0"/>
                                  </p:stCondLst>
                                  <p:childTnLst>
                                    <p:set>
                                      <p:cBhvr>
                                        <p:cTn id="260" dur="1" fill="hold">
                                          <p:stCondLst>
                                            <p:cond delay="0"/>
                                          </p:stCondLst>
                                        </p:cTn>
                                        <p:tgtEl>
                                          <p:spTgt spid="227"/>
                                        </p:tgtEl>
                                        <p:attrNameLst>
                                          <p:attrName>style.visibility</p:attrName>
                                        </p:attrNameLst>
                                      </p:cBhvr>
                                      <p:to>
                                        <p:strVal val="visible"/>
                                      </p:to>
                                    </p:set>
                                    <p:animEffect transition="in" filter="fade">
                                      <p:cBhvr>
                                        <p:cTn id="261" dur="500"/>
                                        <p:tgtEl>
                                          <p:spTgt spid="227"/>
                                        </p:tgtEl>
                                      </p:cBhvr>
                                    </p:animEffect>
                                  </p:childTnLst>
                                </p:cTn>
                              </p:par>
                              <p:par>
                                <p:cTn id="262" presetID="42" presetClass="path" presetSubtype="0" accel="50000" decel="50000" fill="hold" grpId="2" nodeType="withEffect">
                                  <p:stCondLst>
                                    <p:cond delay="0"/>
                                  </p:stCondLst>
                                  <p:childTnLst>
                                    <p:animMotion origin="layout" path="M 0.04518 0.00046 L 0.09036 0.00093 " pathEditMode="relative" rAng="0" ptsTypes="AA">
                                      <p:cBhvr>
                                        <p:cTn id="263" dur="1000" fill="hold"/>
                                        <p:tgtEl>
                                          <p:spTgt spid="200"/>
                                        </p:tgtEl>
                                        <p:attrNameLst>
                                          <p:attrName>ppt_x</p:attrName>
                                          <p:attrName>ppt_y</p:attrName>
                                        </p:attrNameLst>
                                      </p:cBhvr>
                                      <p:rCtr x="2253" y="23"/>
                                    </p:animMotion>
                                  </p:childTnLst>
                                </p:cTn>
                              </p:par>
                            </p:childTnLst>
                          </p:cTn>
                        </p:par>
                      </p:childTnLst>
                    </p:cTn>
                  </p:par>
                  <p:par>
                    <p:cTn id="264" fill="hold">
                      <p:stCondLst>
                        <p:cond delay="indefinite"/>
                      </p:stCondLst>
                      <p:childTnLst>
                        <p:par>
                          <p:cTn id="265" fill="hold">
                            <p:stCondLst>
                              <p:cond delay="0"/>
                            </p:stCondLst>
                            <p:childTnLst>
                              <p:par>
                                <p:cTn id="266" presetID="1" presetClass="entr" presetSubtype="0" fill="hold" grpId="0" nodeType="clickEffect">
                                  <p:stCondLst>
                                    <p:cond delay="0"/>
                                  </p:stCondLst>
                                  <p:childTnLst>
                                    <p:set>
                                      <p:cBhvr>
                                        <p:cTn id="267" dur="1" fill="hold">
                                          <p:stCondLst>
                                            <p:cond delay="0"/>
                                          </p:stCondLst>
                                        </p:cTn>
                                        <p:tgtEl>
                                          <p:spTgt spid="228"/>
                                        </p:tgtEl>
                                        <p:attrNameLst>
                                          <p:attrName>style.visibility</p:attrName>
                                        </p:attrNameLst>
                                      </p:cBhvr>
                                      <p:to>
                                        <p:strVal val="visible"/>
                                      </p:to>
                                    </p:set>
                                  </p:childTnLst>
                                </p:cTn>
                              </p:par>
                              <p:par>
                                <p:cTn id="268" presetID="0" presetClass="path" presetSubtype="0" accel="50000" decel="50000" fill="hold" grpId="1" nodeType="withEffect">
                                  <p:stCondLst>
                                    <p:cond delay="0"/>
                                  </p:stCondLst>
                                  <p:childTnLst>
                                    <p:animMotion origin="layout" path="M 1.66667E-6 -3.7037E-6 L 1.66667E-6 0.00024 C 0.00039 0.00232 0.00104 0.00463 0.00156 0.00741 C 0.00208 0.01065 0.00221 0.01482 0.00247 0.01829 C 0.00273 0.02061 0.00299 0.02269 0.00325 0.02477 C 0.00325 0.02616 0.00338 0.02778 0.00351 0.02917 C 0.00377 0.03149 0.00403 0.03357 0.0043 0.03565 C 0.00495 0.04306 0.00443 0.03727 0.00521 0.04561 C 0.00599 0.05139 0.00521 0.04676 0.00638 0.0544 C 0.00664 0.05579 0.00677 0.05718 0.00703 0.0588 C 0.00716 0.06042 0.00716 0.06227 0.00742 0.06412 C 0.00768 0.06644 0.00846 0.06829 0.00872 0.07084 C 0.00885 0.07153 0.00885 0.07292 0.00911 0.07385 C 0.00937 0.075 0.00976 0.07524 0.01015 0.07616 C 0.01055 0.07801 0.01068 0.0801 0.01107 0.08172 C 0.01185 0.08403 0.01393 0.09121 0.01523 0.09352 C 0.01601 0.09514 0.01719 0.09607 0.01797 0.09792 C 0.01953 0.10116 0.02109 0.1051 0.02278 0.10764 C 0.02357 0.1088 0.02409 0.10973 0.02487 0.11088 C 0.02578 0.11274 0.02656 0.11505 0.0276 0.11644 C 0.02812 0.11736 0.02877 0.11713 0.0293 0.1176 C 0.03164 0.1213 0.03021 0.11945 0.03411 0.12176 C 0.03528 0.12269 0.03659 0.12338 0.03776 0.12408 C 0.03906 0.12454 0.04114 0.12547 0.04245 0.12616 C 0.04271 0.12662 0.04323 0.12709 0.04375 0.12732 C 0.04492 0.12801 0.04596 0.12801 0.04713 0.12848 C 0.04765 0.12871 0.04818 0.1294 0.04883 0.12963 C 0.05143 0.13033 0.05664 0.13172 0.05664 0.13195 C 0.0612 0.13449 0.05469 0.13056 0.06289 0.1338 C 0.06328 0.13403 0.06354 0.13473 0.06393 0.13496 C 0.06575 0.13565 0.06758 0.13565 0.0694 0.13611 C 0.07461 0.13843 0.07018 0.13658 0.07969 0.1382 C 0.08138 0.13866 0.08307 0.13936 0.08489 0.13936 L 0.11185 0.14051 C 0.12213 0.1419 0.12044 0.14213 0.13346 0.14051 C 0.13385 0.14051 0.13411 0.13982 0.1345 0.13936 C 0.13581 0.1382 0.13724 0.13727 0.1388 0.13727 " pathEditMode="relative" rAng="0" ptsTypes="AAAAAAAAAAAAAAAAAAAAAAAAAAAAAAAAAAAAA">
                                      <p:cBhvr>
                                        <p:cTn id="269" dur="2000" fill="hold"/>
                                        <p:tgtEl>
                                          <p:spTgt spid="228"/>
                                        </p:tgtEl>
                                        <p:attrNameLst>
                                          <p:attrName>ppt_x</p:attrName>
                                          <p:attrName>ppt_y</p:attrName>
                                        </p:attrNameLst>
                                      </p:cBhvr>
                                      <p:rCtr x="6940" y="7060"/>
                                    </p:animMotion>
                                  </p:childTnLst>
                                </p:cTn>
                              </p:par>
                            </p:childTnLst>
                          </p:cTn>
                        </p:par>
                      </p:childTnLst>
                    </p:cTn>
                  </p:par>
                  <p:par>
                    <p:cTn id="270" fill="hold">
                      <p:stCondLst>
                        <p:cond delay="indefinite"/>
                      </p:stCondLst>
                      <p:childTnLst>
                        <p:par>
                          <p:cTn id="271" fill="hold">
                            <p:stCondLst>
                              <p:cond delay="0"/>
                            </p:stCondLst>
                            <p:childTnLst>
                              <p:par>
                                <p:cTn id="272" presetID="10" presetClass="exit" presetSubtype="0" fill="hold" grpId="1" nodeType="clickEffect">
                                  <p:stCondLst>
                                    <p:cond delay="0"/>
                                  </p:stCondLst>
                                  <p:childTnLst>
                                    <p:animEffect transition="out" filter="fade">
                                      <p:cBhvr>
                                        <p:cTn id="273" dur="500"/>
                                        <p:tgtEl>
                                          <p:spTgt spid="227"/>
                                        </p:tgtEl>
                                      </p:cBhvr>
                                    </p:animEffect>
                                    <p:set>
                                      <p:cBhvr>
                                        <p:cTn id="274" dur="1" fill="hold">
                                          <p:stCondLst>
                                            <p:cond delay="499"/>
                                          </p:stCondLst>
                                        </p:cTn>
                                        <p:tgtEl>
                                          <p:spTgt spid="227"/>
                                        </p:tgtEl>
                                        <p:attrNameLst>
                                          <p:attrName>style.visibility</p:attrName>
                                        </p:attrNameLst>
                                      </p:cBhvr>
                                      <p:to>
                                        <p:strVal val="hidden"/>
                                      </p:to>
                                    </p:set>
                                  </p:childTnLst>
                                </p:cTn>
                              </p:par>
                            </p:childTnLst>
                          </p:cTn>
                        </p:par>
                        <p:par>
                          <p:cTn id="275" fill="hold">
                            <p:stCondLst>
                              <p:cond delay="500"/>
                            </p:stCondLst>
                            <p:childTnLst>
                              <p:par>
                                <p:cTn id="276" presetID="10" presetClass="entr" presetSubtype="0" fill="hold" grpId="0" nodeType="afterEffect">
                                  <p:stCondLst>
                                    <p:cond delay="0"/>
                                  </p:stCondLst>
                                  <p:childTnLst>
                                    <p:set>
                                      <p:cBhvr>
                                        <p:cTn id="277" dur="1" fill="hold">
                                          <p:stCondLst>
                                            <p:cond delay="0"/>
                                          </p:stCondLst>
                                        </p:cTn>
                                        <p:tgtEl>
                                          <p:spTgt spid="229"/>
                                        </p:tgtEl>
                                        <p:attrNameLst>
                                          <p:attrName>style.visibility</p:attrName>
                                        </p:attrNameLst>
                                      </p:cBhvr>
                                      <p:to>
                                        <p:strVal val="visible"/>
                                      </p:to>
                                    </p:set>
                                    <p:animEffect transition="in" filter="fade">
                                      <p:cBhvr>
                                        <p:cTn id="278" dur="500"/>
                                        <p:tgtEl>
                                          <p:spTgt spid="229"/>
                                        </p:tgtEl>
                                      </p:cBhvr>
                                    </p:animEffect>
                                  </p:childTnLst>
                                </p:cTn>
                              </p:par>
                              <p:par>
                                <p:cTn id="279" presetID="42" presetClass="path" presetSubtype="0" accel="50000" decel="50000" fill="hold" grpId="3" nodeType="withEffect">
                                  <p:stCondLst>
                                    <p:cond delay="0"/>
                                  </p:stCondLst>
                                  <p:childTnLst>
                                    <p:animMotion origin="layout" path="M 0.09036 0.00093 L 0.13554 0.00093 " pathEditMode="relative" rAng="0" ptsTypes="AA">
                                      <p:cBhvr>
                                        <p:cTn id="280" dur="1000" fill="hold"/>
                                        <p:tgtEl>
                                          <p:spTgt spid="200"/>
                                        </p:tgtEl>
                                        <p:attrNameLst>
                                          <p:attrName>ppt_x</p:attrName>
                                          <p:attrName>ppt_y</p:attrName>
                                        </p:attrNameLst>
                                      </p:cBhvr>
                                      <p:rCtr x="2253" y="0"/>
                                    </p:animMotion>
                                  </p:childTnLst>
                                </p:cTn>
                              </p:par>
                            </p:childTnLst>
                          </p:cTn>
                        </p:par>
                        <p:par>
                          <p:cTn id="281" fill="hold">
                            <p:stCondLst>
                              <p:cond delay="1500"/>
                            </p:stCondLst>
                            <p:childTnLst>
                              <p:par>
                                <p:cTn id="282" presetID="1" presetClass="entr" presetSubtype="0" fill="hold" grpId="0" nodeType="afterEffect">
                                  <p:stCondLst>
                                    <p:cond delay="0"/>
                                  </p:stCondLst>
                                  <p:childTnLst>
                                    <p:set>
                                      <p:cBhvr>
                                        <p:cTn id="283" dur="1" fill="hold">
                                          <p:stCondLst>
                                            <p:cond delay="0"/>
                                          </p:stCondLst>
                                        </p:cTn>
                                        <p:tgtEl>
                                          <p:spTgt spid="230"/>
                                        </p:tgtEl>
                                        <p:attrNameLst>
                                          <p:attrName>style.visibility</p:attrName>
                                        </p:attrNameLst>
                                      </p:cBhvr>
                                      <p:to>
                                        <p:strVal val="visible"/>
                                      </p:to>
                                    </p:set>
                                  </p:childTnLst>
                                </p:cTn>
                              </p:par>
                              <p:par>
                                <p:cTn id="284" presetID="0" presetClass="path" presetSubtype="0" accel="50000" decel="50000" fill="hold" grpId="1" nodeType="withEffect">
                                  <p:stCondLst>
                                    <p:cond delay="0"/>
                                  </p:stCondLst>
                                  <p:childTnLst>
                                    <p:animMotion origin="layout" path="M 1.45833E-6 -2.22222E-6 L 1.45833E-6 0.00023 C 0.00026 0.00232 0.00065 0.00463 0.00104 0.00741 C 0.0013 0.01065 0.00143 0.01482 0.00156 0.01829 C 0.00182 0.0206 0.00195 0.02269 0.00208 0.02477 C 0.00208 0.02616 0.00221 0.02778 0.00234 0.02917 C 0.00247 0.03148 0.0026 0.03357 0.00286 0.03565 C 0.00325 0.04306 0.00286 0.03727 0.00338 0.0456 C 0.0039 0.05139 0.00338 0.04676 0.00417 0.0544 C 0.00443 0.05579 0.00443 0.05718 0.00469 0.0588 C 0.00469 0.06042 0.00469 0.06227 0.00495 0.06412 C 0.00508 0.06644 0.0056 0.06829 0.00573 0.07084 C 0.00586 0.07153 0.00586 0.07292 0.00599 0.07384 C 0.00625 0.075 0.00651 0.07523 0.00677 0.07616 C 0.00703 0.07801 0.00716 0.08009 0.00742 0.08172 C 0.00794 0.08403 0.00924 0.09121 0.01015 0.09352 C 0.01068 0.09514 0.01146 0.09607 0.01198 0.09792 C 0.01302 0.10116 0.01406 0.10509 0.01523 0.10764 C 0.01575 0.1088 0.01614 0.10972 0.01667 0.11088 C 0.01719 0.11273 0.01771 0.11505 0.01849 0.11644 C 0.01875 0.11736 0.01927 0.11713 0.01953 0.11759 C 0.02109 0.1213 0.02018 0.11945 0.02279 0.12176 C 0.02357 0.12269 0.02448 0.12338 0.02526 0.12408 C 0.02617 0.12454 0.02747 0.12547 0.02838 0.12616 C 0.02864 0.12662 0.0289 0.12709 0.0293 0.12732 C 0.03008 0.12801 0.03073 0.12801 0.03151 0.12847 C 0.0319 0.12871 0.03229 0.1294 0.03268 0.12963 C 0.03437 0.13033 0.03789 0.13172 0.03789 0.13195 C 0.04101 0.13449 0.03659 0.13056 0.04206 0.1338 C 0.04232 0.13403 0.04258 0.13472 0.04284 0.13496 C 0.04401 0.13565 0.04531 0.13565 0.04648 0.13611 C 0.05 0.13843 0.047 0.13658 0.05338 0.1382 C 0.05456 0.13866 0.0556 0.13935 0.0569 0.13935 L 0.075 0.14051 C 0.0819 0.1419 0.08073 0.14213 0.08945 0.14051 C 0.08971 0.14051 0.08984 0.13982 0.0901 0.13935 C 0.09101 0.1382 0.09193 0.13727 0.0931 0.13727 " pathEditMode="relative" rAng="0" ptsTypes="AAAAAAAAAAAAAAAAAAAAAAAAAAAAAAAAAAAAA">
                                      <p:cBhvr>
                                        <p:cTn id="285" dur="2000" fill="hold"/>
                                        <p:tgtEl>
                                          <p:spTgt spid="230"/>
                                        </p:tgtEl>
                                        <p:attrNameLst>
                                          <p:attrName>ppt_x</p:attrName>
                                          <p:attrName>ppt_y</p:attrName>
                                        </p:attrNameLst>
                                      </p:cBhvr>
                                      <p:rCtr x="4648" y="706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184" grpId="0" animBg="1"/>
      <p:bldP spid="185" grpId="0" animBg="1"/>
      <p:bldP spid="85" grpId="0" animBg="1"/>
      <p:bldP spid="164" grpId="0" animBg="1"/>
      <p:bldP spid="84" grpId="0" animBg="1"/>
      <p:bldP spid="111" grpId="0"/>
      <p:bldP spid="131" grpId="0" animBg="1"/>
      <p:bldP spid="132" grpId="0" animBg="1"/>
      <p:bldP spid="133" grpId="0" animBg="1"/>
      <p:bldP spid="134" grpId="0" animBg="1"/>
      <p:bldP spid="135" grpId="0" animBg="1"/>
      <p:bldP spid="124" grpId="0" animBg="1"/>
      <p:bldP spid="125" grpId="0" animBg="1"/>
      <p:bldP spid="126" grpId="0" animBg="1"/>
      <p:bldP spid="127" grpId="0" animBg="1"/>
      <p:bldP spid="128" grpId="0" animBg="1"/>
      <p:bldP spid="129" grpId="0" animBg="1"/>
      <p:bldP spid="130" grpId="0" animBg="1"/>
      <p:bldP spid="122" grpId="0"/>
      <p:bldP spid="123" grpId="0"/>
      <p:bldP spid="114" grpId="0"/>
      <p:bldP spid="137" grpId="0"/>
      <p:bldP spid="139" grpId="0"/>
      <p:bldP spid="140" grpId="0" animBg="1"/>
      <p:bldP spid="169" grpId="0" animBg="1"/>
      <p:bldP spid="170" grpId="0" animBg="1"/>
      <p:bldP spid="171" grpId="0" animBg="1"/>
      <p:bldP spid="177" grpId="0" animBg="1"/>
      <p:bldP spid="142" grpId="0"/>
      <p:bldP spid="143" grpId="0" animBg="1"/>
      <p:bldP spid="144" grpId="0" animBg="1"/>
      <p:bldP spid="146" grpId="0" animBg="1"/>
      <p:bldP spid="152" grpId="0" animBg="1"/>
      <p:bldP spid="153" grpId="0" animBg="1"/>
      <p:bldP spid="154" grpId="0" animBg="1"/>
      <p:bldP spid="155" grpId="0" animBg="1"/>
      <p:bldP spid="156" grpId="0" animBg="1"/>
      <p:bldP spid="158" grpId="0" animBg="1"/>
      <p:bldP spid="159" grpId="0" animBg="1"/>
      <p:bldP spid="161" grpId="0" animBg="1"/>
      <p:bldP spid="163" grpId="0" animBg="1"/>
      <p:bldP spid="188" grpId="0" animBg="1"/>
      <p:bldP spid="188" grpId="1" animBg="1"/>
      <p:bldP spid="188" grpId="2" animBg="1"/>
      <p:bldP spid="189" grpId="0"/>
      <p:bldP spid="189" grpId="1"/>
      <p:bldP spid="190" grpId="0" animBg="1"/>
      <p:bldP spid="190" grpId="1" animBg="1"/>
      <p:bldP spid="190" grpId="2" animBg="1"/>
      <p:bldP spid="191" grpId="0" animBg="1"/>
      <p:bldP spid="191" grpId="1" animBg="1"/>
      <p:bldP spid="191" grpId="2" animBg="1"/>
      <p:bldP spid="191" grpId="3" animBg="1"/>
      <p:bldP spid="192" grpId="0"/>
      <p:bldP spid="192" grpId="1"/>
      <p:bldP spid="193" grpId="0" animBg="1"/>
      <p:bldP spid="193" grpId="1" animBg="1"/>
      <p:bldP spid="193" grpId="2" animBg="1"/>
      <p:bldP spid="193" grpId="3" animBg="1"/>
      <p:bldP spid="199" grpId="0"/>
      <p:bldP spid="199" grpId="1"/>
      <p:bldP spid="200" grpId="0" animBg="1"/>
      <p:bldP spid="200" grpId="1" animBg="1"/>
      <p:bldP spid="200" grpId="2" animBg="1"/>
      <p:bldP spid="200" grpId="3" animBg="1"/>
      <p:bldP spid="202" grpId="0" animBg="1"/>
      <p:bldP spid="202" grpId="1" animBg="1"/>
      <p:bldP spid="216" grpId="0" animBg="1"/>
      <p:bldP spid="216" grpId="1" animBg="1"/>
      <p:bldP spid="216" grpId="2" animBg="1"/>
      <p:bldP spid="204" grpId="0"/>
      <p:bldP spid="204" grpId="1"/>
      <p:bldP spid="205" grpId="0" animBg="1"/>
      <p:bldP spid="205" grpId="1" animBg="1"/>
      <p:bldP spid="211" grpId="0"/>
      <p:bldP spid="227" grpId="0"/>
      <p:bldP spid="227" grpId="1"/>
      <p:bldP spid="228" grpId="0" animBg="1"/>
      <p:bldP spid="228" grpId="1" animBg="1"/>
      <p:bldP spid="229" grpId="0"/>
      <p:bldP spid="230" grpId="0" animBg="1"/>
      <p:bldP spid="230" grpId="1" animBg="1"/>
      <p:bldP spid="234" grpId="0"/>
      <p:bldP spid="235" grpId="0" animBg="1"/>
      <p:bldP spid="237" grpId="0" animBg="1"/>
      <p:bldP spid="81" grpId="0"/>
      <p:bldP spid="82" grpId="0"/>
      <p:bldP spid="83" grpId="0" animBg="1"/>
      <p:bldP spid="83" grpId="1" animBg="1"/>
      <p:bldP spid="83" grpId="2" animBg="1"/>
      <p:bldP spid="88" grpId="0"/>
      <p:bldP spid="8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矩形 54">
            <a:extLst>
              <a:ext uri="{FF2B5EF4-FFF2-40B4-BE49-F238E27FC236}">
                <a16:creationId xmlns:a16="http://schemas.microsoft.com/office/drawing/2014/main" id="{4495013B-3E4B-4038-8ED2-E5EF99697208}"/>
              </a:ext>
            </a:extLst>
          </p:cNvPr>
          <p:cNvSpPr/>
          <p:nvPr/>
        </p:nvSpPr>
        <p:spPr>
          <a:xfrm>
            <a:off x="6412973" y="1732760"/>
            <a:ext cx="4602832" cy="1045852"/>
          </a:xfrm>
          <a:prstGeom prst="rect">
            <a:avLst/>
          </a:prstGeom>
          <a:solidFill>
            <a:srgbClr val="F8CB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sz="2400" i="1" dirty="0">
                <a:solidFill>
                  <a:srgbClr val="843C0C"/>
                </a:solidFill>
                <a:effectLst>
                  <a:outerShdw blurRad="38100" dist="38100" dir="2700000" algn="tl">
                    <a:srgbClr val="000000">
                      <a:alpha val="43137"/>
                    </a:srgbClr>
                  </a:outerShdw>
                </a:effectLst>
              </a:rPr>
              <a:t>in DCL</a:t>
            </a:r>
          </a:p>
        </p:txBody>
      </p:sp>
      <p:sp>
        <p:nvSpPr>
          <p:cNvPr id="54" name="矩形 53">
            <a:extLst>
              <a:ext uri="{FF2B5EF4-FFF2-40B4-BE49-F238E27FC236}">
                <a16:creationId xmlns:a16="http://schemas.microsoft.com/office/drawing/2014/main" id="{712232E0-D91C-4EC6-9C5D-3A1676430ECD}"/>
              </a:ext>
            </a:extLst>
          </p:cNvPr>
          <p:cNvSpPr/>
          <p:nvPr/>
        </p:nvSpPr>
        <p:spPr>
          <a:xfrm>
            <a:off x="6419749" y="2788721"/>
            <a:ext cx="4596055" cy="350441"/>
          </a:xfrm>
          <a:prstGeom prst="rect">
            <a:avLst/>
          </a:prstGeom>
          <a:solidFill>
            <a:srgbClr val="EA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i="1" dirty="0">
                <a:solidFill>
                  <a:schemeClr val="bg1">
                    <a:lumMod val="50000"/>
                  </a:schemeClr>
                </a:solidFill>
                <a:effectLst>
                  <a:outerShdw blurRad="38100" dist="38100" dir="2700000" algn="tl">
                    <a:srgbClr val="000000">
                      <a:alpha val="43137"/>
                    </a:srgbClr>
                  </a:outerShdw>
                </a:effectLst>
              </a:rPr>
              <a:t>in Core</a:t>
            </a:r>
          </a:p>
        </p:txBody>
      </p:sp>
      <p:sp>
        <p:nvSpPr>
          <p:cNvPr id="2" name="标题 1">
            <a:extLst>
              <a:ext uri="{FF2B5EF4-FFF2-40B4-BE49-F238E27FC236}">
                <a16:creationId xmlns:a16="http://schemas.microsoft.com/office/drawing/2014/main" id="{FC344E2E-58EF-4AC9-BB94-F8119CD9A2BD}"/>
              </a:ext>
            </a:extLst>
          </p:cNvPr>
          <p:cNvSpPr>
            <a:spLocks noGrp="1"/>
          </p:cNvSpPr>
          <p:nvPr>
            <p:ph type="title"/>
          </p:nvPr>
        </p:nvSpPr>
        <p:spPr/>
        <p:txBody>
          <a:bodyPr/>
          <a:lstStyle/>
          <a:p>
            <a:r>
              <a:rPr lang="en-US" dirty="0"/>
              <a:t>Traversing a sparse matrix in DCL</a:t>
            </a:r>
          </a:p>
        </p:txBody>
      </p:sp>
      <p:sp>
        <p:nvSpPr>
          <p:cNvPr id="4" name="灯片编号占位符 3">
            <a:extLst>
              <a:ext uri="{FF2B5EF4-FFF2-40B4-BE49-F238E27FC236}">
                <a16:creationId xmlns:a16="http://schemas.microsoft.com/office/drawing/2014/main" id="{E4C6FD74-C72D-4D14-8BBD-9F4FD5695CC1}"/>
              </a:ext>
            </a:extLst>
          </p:cNvPr>
          <p:cNvSpPr>
            <a:spLocks noGrp="1"/>
          </p:cNvSpPr>
          <p:nvPr>
            <p:ph type="sldNum" sz="quarter" idx="12"/>
          </p:nvPr>
        </p:nvSpPr>
        <p:spPr/>
        <p:txBody>
          <a:bodyPr/>
          <a:lstStyle/>
          <a:p>
            <a:fld id="{4C1CFA8C-DA4D-4CD0-9494-B47934E8DF77}" type="slidenum">
              <a:rPr lang="en-US" smtClean="0"/>
              <a:t>12</a:t>
            </a:fld>
            <a:endParaRPr lang="en-US"/>
          </a:p>
        </p:txBody>
      </p:sp>
      <p:sp>
        <p:nvSpPr>
          <p:cNvPr id="111" name="Rectangle 102">
            <a:extLst>
              <a:ext uri="{FF2B5EF4-FFF2-40B4-BE49-F238E27FC236}">
                <a16:creationId xmlns:a16="http://schemas.microsoft.com/office/drawing/2014/main" id="{0B505BD7-6F90-41CE-82BD-96195166B7DE}"/>
              </a:ext>
            </a:extLst>
          </p:cNvPr>
          <p:cNvSpPr/>
          <p:nvPr/>
        </p:nvSpPr>
        <p:spPr>
          <a:xfrm>
            <a:off x="1871293" y="1214560"/>
            <a:ext cx="1574726" cy="461665"/>
          </a:xfrm>
          <a:prstGeom prst="rect">
            <a:avLst/>
          </a:prstGeom>
        </p:spPr>
        <p:txBody>
          <a:bodyPr wrap="none">
            <a:spAutoFit/>
          </a:bodyPr>
          <a:lstStyle/>
          <a:p>
            <a:pPr algn="ctr" defTabSz="457200"/>
            <a:r>
              <a:rPr lang="en-US" sz="2400" dirty="0">
                <a:latin typeface="Calibri" panose="020F0502020204030204"/>
              </a:rPr>
              <a:t>CSR format</a:t>
            </a:r>
          </a:p>
        </p:txBody>
      </p:sp>
      <p:grpSp>
        <p:nvGrpSpPr>
          <p:cNvPr id="9" name="组合 8">
            <a:extLst>
              <a:ext uri="{FF2B5EF4-FFF2-40B4-BE49-F238E27FC236}">
                <a16:creationId xmlns:a16="http://schemas.microsoft.com/office/drawing/2014/main" id="{2D2F1FBF-AC27-4A7C-B111-C4DD1BDAD770}"/>
              </a:ext>
            </a:extLst>
          </p:cNvPr>
          <p:cNvGrpSpPr/>
          <p:nvPr/>
        </p:nvGrpSpPr>
        <p:grpSpPr>
          <a:xfrm>
            <a:off x="1625812" y="1962134"/>
            <a:ext cx="1893140" cy="380063"/>
            <a:chOff x="1625812" y="1962134"/>
            <a:chExt cx="1893140" cy="380063"/>
          </a:xfrm>
        </p:grpSpPr>
        <p:sp>
          <p:nvSpPr>
            <p:cNvPr id="131" name="Rectangle 3">
              <a:extLst>
                <a:ext uri="{FF2B5EF4-FFF2-40B4-BE49-F238E27FC236}">
                  <a16:creationId xmlns:a16="http://schemas.microsoft.com/office/drawing/2014/main" id="{A045427D-0611-403C-BFD9-3CD4C9959933}"/>
                </a:ext>
              </a:extLst>
            </p:cNvPr>
            <p:cNvSpPr>
              <a:spLocks/>
            </p:cNvSpPr>
            <p:nvPr/>
          </p:nvSpPr>
          <p:spPr>
            <a:xfrm>
              <a:off x="1625812" y="1962587"/>
              <a:ext cx="379610" cy="379610"/>
            </a:xfrm>
            <a:prstGeom prst="rect">
              <a:avLst/>
            </a:prstGeom>
            <a:solidFill>
              <a:srgbClr val="5B9BD5">
                <a:lumMod val="40000"/>
                <a:lumOff val="60000"/>
              </a:srgbClr>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32" name="Rectangle 3">
              <a:extLst>
                <a:ext uri="{FF2B5EF4-FFF2-40B4-BE49-F238E27FC236}">
                  <a16:creationId xmlns:a16="http://schemas.microsoft.com/office/drawing/2014/main" id="{49016EC9-5D5D-4A61-BB9B-C2D0402AA7A5}"/>
                </a:ext>
              </a:extLst>
            </p:cNvPr>
            <p:cNvSpPr>
              <a:spLocks/>
            </p:cNvSpPr>
            <p:nvPr/>
          </p:nvSpPr>
          <p:spPr>
            <a:xfrm>
              <a:off x="2002967" y="1962587"/>
              <a:ext cx="379610" cy="379610"/>
            </a:xfrm>
            <a:prstGeom prst="rect">
              <a:avLst/>
            </a:prstGeom>
            <a:solidFill>
              <a:srgbClr val="5B9BD5">
                <a:lumMod val="40000"/>
                <a:lumOff val="60000"/>
              </a:srgbClr>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33" name="Rectangle 3">
              <a:extLst>
                <a:ext uri="{FF2B5EF4-FFF2-40B4-BE49-F238E27FC236}">
                  <a16:creationId xmlns:a16="http://schemas.microsoft.com/office/drawing/2014/main" id="{4946E695-C199-4790-A7B5-348BA47DE894}"/>
                </a:ext>
              </a:extLst>
            </p:cNvPr>
            <p:cNvSpPr>
              <a:spLocks/>
            </p:cNvSpPr>
            <p:nvPr/>
          </p:nvSpPr>
          <p:spPr>
            <a:xfrm>
              <a:off x="2382577" y="1962587"/>
              <a:ext cx="379610" cy="379610"/>
            </a:xfrm>
            <a:prstGeom prst="rect">
              <a:avLst/>
            </a:prstGeom>
            <a:solidFill>
              <a:srgbClr val="5B9BD5">
                <a:lumMod val="40000"/>
                <a:lumOff val="60000"/>
              </a:srgbClr>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34" name="Rectangle 3">
              <a:extLst>
                <a:ext uri="{FF2B5EF4-FFF2-40B4-BE49-F238E27FC236}">
                  <a16:creationId xmlns:a16="http://schemas.microsoft.com/office/drawing/2014/main" id="{634EF342-F351-4A01-B9D3-2F058EC8582E}"/>
                </a:ext>
              </a:extLst>
            </p:cNvPr>
            <p:cNvSpPr>
              <a:spLocks/>
            </p:cNvSpPr>
            <p:nvPr/>
          </p:nvSpPr>
          <p:spPr>
            <a:xfrm>
              <a:off x="2759732" y="1962587"/>
              <a:ext cx="379610" cy="379610"/>
            </a:xfrm>
            <a:prstGeom prst="rect">
              <a:avLst/>
            </a:prstGeom>
            <a:solidFill>
              <a:srgbClr val="5B9BD5">
                <a:lumMod val="40000"/>
                <a:lumOff val="60000"/>
              </a:srgbClr>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35" name="Rectangle 3">
              <a:extLst>
                <a:ext uri="{FF2B5EF4-FFF2-40B4-BE49-F238E27FC236}">
                  <a16:creationId xmlns:a16="http://schemas.microsoft.com/office/drawing/2014/main" id="{B4A851E4-9AC0-4863-8E8F-53EAB9AD0E4A}"/>
                </a:ext>
              </a:extLst>
            </p:cNvPr>
            <p:cNvSpPr>
              <a:spLocks/>
            </p:cNvSpPr>
            <p:nvPr/>
          </p:nvSpPr>
          <p:spPr>
            <a:xfrm>
              <a:off x="3139342" y="1962134"/>
              <a:ext cx="379610" cy="379610"/>
            </a:xfrm>
            <a:prstGeom prst="rect">
              <a:avLst/>
            </a:prstGeom>
            <a:solidFill>
              <a:srgbClr val="5B9BD5">
                <a:lumMod val="40000"/>
                <a:lumOff val="60000"/>
              </a:srgbClr>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grpSp>
      <p:sp>
        <p:nvSpPr>
          <p:cNvPr id="124" name="Rectangle 3">
            <a:extLst>
              <a:ext uri="{FF2B5EF4-FFF2-40B4-BE49-F238E27FC236}">
                <a16:creationId xmlns:a16="http://schemas.microsoft.com/office/drawing/2014/main" id="{50827E20-6FCA-4C6C-B721-C5DF226549E3}"/>
              </a:ext>
            </a:extLst>
          </p:cNvPr>
          <p:cNvSpPr>
            <a:spLocks/>
          </p:cNvSpPr>
          <p:nvPr/>
        </p:nvSpPr>
        <p:spPr>
          <a:xfrm>
            <a:off x="1625812" y="2721808"/>
            <a:ext cx="1100660" cy="306909"/>
          </a:xfrm>
          <a:prstGeom prst="rect">
            <a:avLst/>
          </a:prstGeom>
          <a:solidFill>
            <a:srgbClr val="FFE699"/>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row0</a:t>
            </a:r>
          </a:p>
        </p:txBody>
      </p:sp>
      <p:sp>
        <p:nvSpPr>
          <p:cNvPr id="126" name="Rectangle 3">
            <a:extLst>
              <a:ext uri="{FF2B5EF4-FFF2-40B4-BE49-F238E27FC236}">
                <a16:creationId xmlns:a16="http://schemas.microsoft.com/office/drawing/2014/main" id="{02D9805C-327D-48C7-866C-F652158828BC}"/>
              </a:ext>
            </a:extLst>
          </p:cNvPr>
          <p:cNvSpPr>
            <a:spLocks/>
          </p:cNvSpPr>
          <p:nvPr/>
        </p:nvSpPr>
        <p:spPr>
          <a:xfrm>
            <a:off x="2726473" y="2722261"/>
            <a:ext cx="1100660" cy="306909"/>
          </a:xfrm>
          <a:prstGeom prst="rect">
            <a:avLst/>
          </a:prstGeom>
          <a:solidFill>
            <a:srgbClr val="FFC000"/>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row1</a:t>
            </a:r>
          </a:p>
        </p:txBody>
      </p:sp>
      <p:sp>
        <p:nvSpPr>
          <p:cNvPr id="128" name="Rectangle 3">
            <a:extLst>
              <a:ext uri="{FF2B5EF4-FFF2-40B4-BE49-F238E27FC236}">
                <a16:creationId xmlns:a16="http://schemas.microsoft.com/office/drawing/2014/main" id="{9ED0A305-F34E-4B5C-BED3-B82A7A30776C}"/>
              </a:ext>
            </a:extLst>
          </p:cNvPr>
          <p:cNvSpPr>
            <a:spLocks/>
          </p:cNvSpPr>
          <p:nvPr/>
        </p:nvSpPr>
        <p:spPr>
          <a:xfrm>
            <a:off x="3827134" y="2721474"/>
            <a:ext cx="550331" cy="306909"/>
          </a:xfrm>
          <a:prstGeom prst="rect">
            <a:avLst/>
          </a:prstGeom>
          <a:solidFill>
            <a:srgbClr val="FFE699"/>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row2</a:t>
            </a:r>
          </a:p>
        </p:txBody>
      </p:sp>
      <p:sp>
        <p:nvSpPr>
          <p:cNvPr id="129" name="Rectangle 3">
            <a:extLst>
              <a:ext uri="{FF2B5EF4-FFF2-40B4-BE49-F238E27FC236}">
                <a16:creationId xmlns:a16="http://schemas.microsoft.com/office/drawing/2014/main" id="{01DBC7EC-2228-4377-92C4-CDF585526969}"/>
              </a:ext>
            </a:extLst>
          </p:cNvPr>
          <p:cNvSpPr>
            <a:spLocks/>
          </p:cNvSpPr>
          <p:nvPr/>
        </p:nvSpPr>
        <p:spPr>
          <a:xfrm>
            <a:off x="4377466" y="2720687"/>
            <a:ext cx="1092660" cy="306909"/>
          </a:xfrm>
          <a:prstGeom prst="rect">
            <a:avLst/>
          </a:prstGeom>
          <a:solidFill>
            <a:srgbClr val="FFC000"/>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row3</a:t>
            </a:r>
          </a:p>
        </p:txBody>
      </p:sp>
      <p:cxnSp>
        <p:nvCxnSpPr>
          <p:cNvPr id="117" name="Straight Arrow Connector 140">
            <a:extLst>
              <a:ext uri="{FF2B5EF4-FFF2-40B4-BE49-F238E27FC236}">
                <a16:creationId xmlns:a16="http://schemas.microsoft.com/office/drawing/2014/main" id="{A055D37B-99DD-463A-96B0-B682E581E194}"/>
              </a:ext>
            </a:extLst>
          </p:cNvPr>
          <p:cNvCxnSpPr>
            <a:cxnSpLocks/>
            <a:stCxn id="131" idx="2"/>
          </p:cNvCxnSpPr>
          <p:nvPr/>
        </p:nvCxnSpPr>
        <p:spPr>
          <a:xfrm flipH="1">
            <a:off x="1625812" y="2342197"/>
            <a:ext cx="189805" cy="361527"/>
          </a:xfrm>
          <a:prstGeom prst="straightConnector1">
            <a:avLst/>
          </a:prstGeom>
          <a:noFill/>
          <a:ln w="28575" cap="flat" cmpd="sng" algn="ctr">
            <a:solidFill>
              <a:sysClr val="windowText" lastClr="000000"/>
            </a:solidFill>
            <a:prstDash val="solid"/>
            <a:miter lim="800000"/>
            <a:tailEnd type="triangle"/>
          </a:ln>
          <a:effectLst/>
        </p:spPr>
      </p:cxnSp>
      <p:cxnSp>
        <p:nvCxnSpPr>
          <p:cNvPr id="118" name="Straight Arrow Connector 140">
            <a:extLst>
              <a:ext uri="{FF2B5EF4-FFF2-40B4-BE49-F238E27FC236}">
                <a16:creationId xmlns:a16="http://schemas.microsoft.com/office/drawing/2014/main" id="{6B424BEA-17A4-446D-B5A0-1E879BFA2D56}"/>
              </a:ext>
            </a:extLst>
          </p:cNvPr>
          <p:cNvCxnSpPr>
            <a:cxnSpLocks/>
            <a:stCxn id="132" idx="2"/>
          </p:cNvCxnSpPr>
          <p:nvPr/>
        </p:nvCxnSpPr>
        <p:spPr>
          <a:xfrm>
            <a:off x="2192772" y="2342197"/>
            <a:ext cx="533701" cy="361527"/>
          </a:xfrm>
          <a:prstGeom prst="straightConnector1">
            <a:avLst/>
          </a:prstGeom>
          <a:noFill/>
          <a:ln w="28575" cap="flat" cmpd="sng" algn="ctr">
            <a:solidFill>
              <a:sysClr val="windowText" lastClr="000000"/>
            </a:solidFill>
            <a:prstDash val="solid"/>
            <a:miter lim="800000"/>
            <a:tailEnd type="triangle"/>
          </a:ln>
          <a:effectLst/>
        </p:spPr>
      </p:cxnSp>
      <p:cxnSp>
        <p:nvCxnSpPr>
          <p:cNvPr id="119" name="Straight Arrow Connector 140">
            <a:extLst>
              <a:ext uri="{FF2B5EF4-FFF2-40B4-BE49-F238E27FC236}">
                <a16:creationId xmlns:a16="http://schemas.microsoft.com/office/drawing/2014/main" id="{B616B247-40BB-4A71-9483-676DA3BE7A95}"/>
              </a:ext>
            </a:extLst>
          </p:cNvPr>
          <p:cNvCxnSpPr>
            <a:cxnSpLocks/>
            <a:stCxn id="133" idx="2"/>
          </p:cNvCxnSpPr>
          <p:nvPr/>
        </p:nvCxnSpPr>
        <p:spPr>
          <a:xfrm>
            <a:off x="2572382" y="2342197"/>
            <a:ext cx="1254753" cy="381290"/>
          </a:xfrm>
          <a:prstGeom prst="straightConnector1">
            <a:avLst/>
          </a:prstGeom>
          <a:noFill/>
          <a:ln w="28575" cap="flat" cmpd="sng" algn="ctr">
            <a:solidFill>
              <a:sysClr val="windowText" lastClr="000000"/>
            </a:solidFill>
            <a:prstDash val="solid"/>
            <a:miter lim="800000"/>
            <a:tailEnd type="triangle"/>
          </a:ln>
          <a:effectLst/>
        </p:spPr>
      </p:cxnSp>
      <p:cxnSp>
        <p:nvCxnSpPr>
          <p:cNvPr id="120" name="Straight Arrow Connector 140">
            <a:extLst>
              <a:ext uri="{FF2B5EF4-FFF2-40B4-BE49-F238E27FC236}">
                <a16:creationId xmlns:a16="http://schemas.microsoft.com/office/drawing/2014/main" id="{EFFABB0A-4D94-4022-B00B-D89C5AFCB6FC}"/>
              </a:ext>
            </a:extLst>
          </p:cNvPr>
          <p:cNvCxnSpPr>
            <a:cxnSpLocks/>
            <a:stCxn id="134" idx="2"/>
          </p:cNvCxnSpPr>
          <p:nvPr/>
        </p:nvCxnSpPr>
        <p:spPr>
          <a:xfrm>
            <a:off x="2949537" y="2342197"/>
            <a:ext cx="1427928" cy="361527"/>
          </a:xfrm>
          <a:prstGeom prst="straightConnector1">
            <a:avLst/>
          </a:prstGeom>
          <a:noFill/>
          <a:ln w="28575" cap="flat" cmpd="sng" algn="ctr">
            <a:solidFill>
              <a:sysClr val="windowText" lastClr="000000"/>
            </a:solidFill>
            <a:prstDash val="solid"/>
            <a:miter lim="800000"/>
            <a:tailEnd type="triangle"/>
          </a:ln>
          <a:effectLst/>
        </p:spPr>
      </p:cxnSp>
      <p:cxnSp>
        <p:nvCxnSpPr>
          <p:cNvPr id="121" name="Straight Arrow Connector 140">
            <a:extLst>
              <a:ext uri="{FF2B5EF4-FFF2-40B4-BE49-F238E27FC236}">
                <a16:creationId xmlns:a16="http://schemas.microsoft.com/office/drawing/2014/main" id="{FA7EAFA5-F96E-4686-B934-4767DC5BC443}"/>
              </a:ext>
            </a:extLst>
          </p:cNvPr>
          <p:cNvCxnSpPr>
            <a:cxnSpLocks/>
            <a:stCxn id="135" idx="2"/>
          </p:cNvCxnSpPr>
          <p:nvPr/>
        </p:nvCxnSpPr>
        <p:spPr>
          <a:xfrm>
            <a:off x="3329147" y="2341744"/>
            <a:ext cx="2148980" cy="361980"/>
          </a:xfrm>
          <a:prstGeom prst="straightConnector1">
            <a:avLst/>
          </a:prstGeom>
          <a:noFill/>
          <a:ln w="28575" cap="flat" cmpd="sng" algn="ctr">
            <a:solidFill>
              <a:sysClr val="windowText" lastClr="000000"/>
            </a:solidFill>
            <a:prstDash val="solid"/>
            <a:miter lim="800000"/>
            <a:tailEnd type="triangle"/>
          </a:ln>
          <a:effectLst/>
        </p:spPr>
      </p:cxnSp>
      <p:sp>
        <p:nvSpPr>
          <p:cNvPr id="122" name="文本框 121">
            <a:extLst>
              <a:ext uri="{FF2B5EF4-FFF2-40B4-BE49-F238E27FC236}">
                <a16:creationId xmlns:a16="http://schemas.microsoft.com/office/drawing/2014/main" id="{7030BC10-FB75-405B-B816-E2C036990E45}"/>
              </a:ext>
            </a:extLst>
          </p:cNvPr>
          <p:cNvSpPr txBox="1"/>
          <p:nvPr/>
        </p:nvSpPr>
        <p:spPr>
          <a:xfrm>
            <a:off x="488685" y="1903618"/>
            <a:ext cx="1032655" cy="461665"/>
          </a:xfrm>
          <a:prstGeom prst="rect">
            <a:avLst/>
          </a:prstGeom>
          <a:noFill/>
          <a:ln w="28575">
            <a:noFill/>
          </a:ln>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315D86"/>
                </a:solidFill>
                <a:effectLst/>
                <a:uLnTx/>
                <a:uFillTx/>
                <a:latin typeface="Calibri" panose="020F0502020204030204"/>
              </a:rPr>
              <a:t>offsets</a:t>
            </a:r>
          </a:p>
        </p:txBody>
      </p:sp>
      <p:sp>
        <p:nvSpPr>
          <p:cNvPr id="123" name="文本框 122">
            <a:extLst>
              <a:ext uri="{FF2B5EF4-FFF2-40B4-BE49-F238E27FC236}">
                <a16:creationId xmlns:a16="http://schemas.microsoft.com/office/drawing/2014/main" id="{5F45F368-F788-4B34-98F0-965590F51007}"/>
              </a:ext>
            </a:extLst>
          </p:cNvPr>
          <p:cNvSpPr txBox="1"/>
          <p:nvPr/>
        </p:nvSpPr>
        <p:spPr>
          <a:xfrm>
            <a:off x="757856" y="2621739"/>
            <a:ext cx="793807" cy="461665"/>
          </a:xfrm>
          <a:prstGeom prst="rect">
            <a:avLst/>
          </a:prstGeom>
          <a:noFill/>
          <a:ln w="28575">
            <a:noFill/>
          </a:ln>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D9B02A"/>
                </a:solidFill>
                <a:effectLst/>
                <a:uLnTx/>
                <a:uFillTx/>
                <a:latin typeface="Calibri" panose="020F0502020204030204"/>
              </a:rPr>
              <a:t>rows</a:t>
            </a:r>
          </a:p>
        </p:txBody>
      </p:sp>
      <p:sp>
        <p:nvSpPr>
          <p:cNvPr id="114" name="Rectangle 104">
            <a:extLst>
              <a:ext uri="{FF2B5EF4-FFF2-40B4-BE49-F238E27FC236}">
                <a16:creationId xmlns:a16="http://schemas.microsoft.com/office/drawing/2014/main" id="{4B9B09B7-4E92-418F-ADB4-A8FAD274E5B9}"/>
              </a:ext>
            </a:extLst>
          </p:cNvPr>
          <p:cNvSpPr/>
          <p:nvPr/>
        </p:nvSpPr>
        <p:spPr>
          <a:xfrm>
            <a:off x="1707869" y="1580180"/>
            <a:ext cx="1593016" cy="395781"/>
          </a:xfrm>
          <a:prstGeom prst="rect">
            <a:avLst/>
          </a:prstGeom>
        </p:spPr>
        <p:txBody>
          <a:bodyPr wrap="none">
            <a:spAutoFit/>
          </a:bodyPr>
          <a:lstStyle/>
          <a:p>
            <a:pPr defTabSz="457200"/>
            <a:r>
              <a:rPr lang="en-US" sz="2400" dirty="0">
                <a:solidFill>
                  <a:srgbClr val="70AD47">
                    <a:lumMod val="75000"/>
                  </a:srgbClr>
                </a:solidFill>
                <a:latin typeface="Calibri" panose="020F0502020204030204"/>
              </a:rPr>
              <a:t>0   1   2   3   4 </a:t>
            </a:r>
          </a:p>
        </p:txBody>
      </p:sp>
      <p:sp>
        <p:nvSpPr>
          <p:cNvPr id="88" name="文本框 87">
            <a:extLst>
              <a:ext uri="{FF2B5EF4-FFF2-40B4-BE49-F238E27FC236}">
                <a16:creationId xmlns:a16="http://schemas.microsoft.com/office/drawing/2014/main" id="{2AC51188-55FA-47DC-A1BE-00F6BD239967}"/>
              </a:ext>
            </a:extLst>
          </p:cNvPr>
          <p:cNvSpPr txBox="1"/>
          <p:nvPr/>
        </p:nvSpPr>
        <p:spPr>
          <a:xfrm>
            <a:off x="3745965" y="5383825"/>
            <a:ext cx="1092660" cy="400110"/>
          </a:xfrm>
          <a:prstGeom prst="rect">
            <a:avLst/>
          </a:prstGeom>
          <a:noFill/>
          <a:ln w="28575">
            <a:noFill/>
          </a:ln>
        </p:spPr>
        <p:txBody>
          <a:bodyPr wrap="square" rtlCol="0">
            <a:spAutoFit/>
          </a:bodyPr>
          <a:lstStyle/>
          <a:p>
            <a:pPr algn="ctr" defTabSz="457200"/>
            <a:r>
              <a:rPr lang="en-US" sz="2000" dirty="0" err="1">
                <a:solidFill>
                  <a:prstClr val="black"/>
                </a:solidFill>
                <a:latin typeface="Calibri" panose="020F0502020204030204"/>
              </a:rPr>
              <a:t>OffsetsQ</a:t>
            </a:r>
            <a:endParaRPr lang="en-US" sz="2000" dirty="0">
              <a:solidFill>
                <a:prstClr val="black"/>
              </a:solidFill>
              <a:latin typeface="Calibri" panose="020F0502020204030204"/>
            </a:endParaRPr>
          </a:p>
        </p:txBody>
      </p:sp>
      <p:sp>
        <p:nvSpPr>
          <p:cNvPr id="94" name="文本框 93">
            <a:extLst>
              <a:ext uri="{FF2B5EF4-FFF2-40B4-BE49-F238E27FC236}">
                <a16:creationId xmlns:a16="http://schemas.microsoft.com/office/drawing/2014/main" id="{EE33A376-DBD5-4039-AE0D-C12AA58EEFB0}"/>
              </a:ext>
            </a:extLst>
          </p:cNvPr>
          <p:cNvSpPr txBox="1"/>
          <p:nvPr/>
        </p:nvSpPr>
        <p:spPr>
          <a:xfrm>
            <a:off x="1899477" y="5360900"/>
            <a:ext cx="1048660" cy="325063"/>
          </a:xfrm>
          <a:prstGeom prst="rect">
            <a:avLst/>
          </a:prstGeom>
          <a:noFill/>
        </p:spPr>
        <p:txBody>
          <a:bodyPr wrap="square" rtlCol="0">
            <a:spAutoFit/>
          </a:bodyPr>
          <a:lstStyle/>
          <a:p>
            <a:pPr algn="ctr" defTabSz="457200"/>
            <a:r>
              <a:rPr lang="en-US" sz="2000" dirty="0" err="1">
                <a:solidFill>
                  <a:prstClr val="black"/>
                </a:solidFill>
                <a:latin typeface="Calibri" panose="020F0502020204030204"/>
              </a:rPr>
              <a:t>InputQ</a:t>
            </a:r>
            <a:endParaRPr lang="en-US" sz="2000" dirty="0">
              <a:solidFill>
                <a:prstClr val="black"/>
              </a:solidFill>
              <a:latin typeface="Calibri" panose="020F0502020204030204"/>
            </a:endParaRPr>
          </a:p>
        </p:txBody>
      </p:sp>
      <p:sp>
        <p:nvSpPr>
          <p:cNvPr id="95" name="箭头: 右 94">
            <a:extLst>
              <a:ext uri="{FF2B5EF4-FFF2-40B4-BE49-F238E27FC236}">
                <a16:creationId xmlns:a16="http://schemas.microsoft.com/office/drawing/2014/main" id="{18CA4EF2-CF0D-400A-A568-0FD89A1BA882}"/>
              </a:ext>
            </a:extLst>
          </p:cNvPr>
          <p:cNvSpPr/>
          <p:nvPr/>
        </p:nvSpPr>
        <p:spPr>
          <a:xfrm>
            <a:off x="2658656" y="5105202"/>
            <a:ext cx="28256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4" name="Rounded Rectangle 78">
            <a:extLst>
              <a:ext uri="{FF2B5EF4-FFF2-40B4-BE49-F238E27FC236}">
                <a16:creationId xmlns:a16="http://schemas.microsoft.com/office/drawing/2014/main" id="{3741D7D6-5F0E-4B13-89F9-689D4C91C021}"/>
              </a:ext>
            </a:extLst>
          </p:cNvPr>
          <p:cNvSpPr/>
          <p:nvPr/>
        </p:nvSpPr>
        <p:spPr>
          <a:xfrm>
            <a:off x="2960127" y="5005834"/>
            <a:ext cx="880303" cy="371868"/>
          </a:xfrm>
          <a:prstGeom prst="roundRect">
            <a:avLst/>
          </a:prstGeom>
          <a:solidFill>
            <a:srgbClr val="ED7D31">
              <a:lumMod val="40000"/>
              <a:lumOff val="60000"/>
            </a:srgbClr>
          </a:solidFill>
          <a:ln w="38100" cap="flat" cmpd="sng" algn="ctr">
            <a:solidFill>
              <a:srgbClr val="ED7D31">
                <a:lumMod val="50000"/>
              </a:srgbClr>
            </a:solidFill>
            <a:prstDash val="solid"/>
            <a:miter lim="800000"/>
          </a:ln>
          <a:effectLst/>
        </p:spPr>
        <p:txBody>
          <a:bodyPr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latin typeface="Calibri" panose="020F0502020204030204"/>
                <a:ea typeface="+mn-ea"/>
                <a:cs typeface="+mn-cs"/>
              </a:rPr>
              <a:t>Range</a:t>
            </a:r>
          </a:p>
        </p:txBody>
      </p:sp>
      <p:sp>
        <p:nvSpPr>
          <p:cNvPr id="145" name="Rounded Rectangle 78">
            <a:extLst>
              <a:ext uri="{FF2B5EF4-FFF2-40B4-BE49-F238E27FC236}">
                <a16:creationId xmlns:a16="http://schemas.microsoft.com/office/drawing/2014/main" id="{25E948F8-684E-4170-8C78-D552992B22B6}"/>
              </a:ext>
            </a:extLst>
          </p:cNvPr>
          <p:cNvSpPr/>
          <p:nvPr/>
        </p:nvSpPr>
        <p:spPr>
          <a:xfrm>
            <a:off x="4852950" y="5005832"/>
            <a:ext cx="882000" cy="371868"/>
          </a:xfrm>
          <a:prstGeom prst="roundRect">
            <a:avLst/>
          </a:prstGeom>
          <a:solidFill>
            <a:srgbClr val="ED7D31">
              <a:lumMod val="40000"/>
              <a:lumOff val="60000"/>
            </a:srgbClr>
          </a:solidFill>
          <a:ln w="38100" cap="flat" cmpd="sng" algn="ctr">
            <a:solidFill>
              <a:srgbClr val="ED7D31">
                <a:lumMod val="50000"/>
              </a:srgbClr>
            </a:solidFill>
            <a:prstDash val="solid"/>
            <a:miter lim="800000"/>
          </a:ln>
          <a:effectLst/>
        </p:spPr>
        <p:txBody>
          <a:bodyPr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latin typeface="Calibri" panose="020F0502020204030204"/>
                <a:ea typeface="+mn-ea"/>
                <a:cs typeface="+mn-cs"/>
              </a:rPr>
              <a:t>Range</a:t>
            </a:r>
          </a:p>
        </p:txBody>
      </p:sp>
      <p:grpSp>
        <p:nvGrpSpPr>
          <p:cNvPr id="255" name="组合 93">
            <a:extLst>
              <a:ext uri="{FF2B5EF4-FFF2-40B4-BE49-F238E27FC236}">
                <a16:creationId xmlns:a16="http://schemas.microsoft.com/office/drawing/2014/main" id="{C442F1CD-31EE-4EE6-BEDC-BA91C9B172A0}"/>
              </a:ext>
            </a:extLst>
          </p:cNvPr>
          <p:cNvGrpSpPr/>
          <p:nvPr/>
        </p:nvGrpSpPr>
        <p:grpSpPr>
          <a:xfrm>
            <a:off x="2167161" y="5059378"/>
            <a:ext cx="479505" cy="262468"/>
            <a:chOff x="8794749" y="7608552"/>
            <a:chExt cx="1538296" cy="543300"/>
          </a:xfrm>
        </p:grpSpPr>
        <p:sp>
          <p:nvSpPr>
            <p:cNvPr id="256" name="Rectangle 3">
              <a:extLst>
                <a:ext uri="{FF2B5EF4-FFF2-40B4-BE49-F238E27FC236}">
                  <a16:creationId xmlns:a16="http://schemas.microsoft.com/office/drawing/2014/main" id="{9A833409-57AD-4EF1-B11F-55D77BEE07C8}"/>
                </a:ext>
              </a:extLst>
            </p:cNvPr>
            <p:cNvSpPr>
              <a:spLocks/>
            </p:cNvSpPr>
            <p:nvPr/>
          </p:nvSpPr>
          <p:spPr>
            <a:xfrm>
              <a:off x="9246447" y="7608553"/>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7" name="Rectangle 3">
              <a:extLst>
                <a:ext uri="{FF2B5EF4-FFF2-40B4-BE49-F238E27FC236}">
                  <a16:creationId xmlns:a16="http://schemas.microsoft.com/office/drawing/2014/main" id="{1DBE0BF4-A842-4427-9363-954506EDA1C0}"/>
                </a:ext>
              </a:extLst>
            </p:cNvPr>
            <p:cNvSpPr>
              <a:spLocks/>
            </p:cNvSpPr>
            <p:nvPr/>
          </p:nvSpPr>
          <p:spPr>
            <a:xfrm>
              <a:off x="9789746" y="7608552"/>
              <a:ext cx="543299" cy="543299"/>
            </a:xfrm>
            <a:prstGeom prst="rect">
              <a:avLst/>
            </a:prstGeom>
            <a:solidFill>
              <a:srgbClr val="70AD47">
                <a:lumMod val="40000"/>
                <a:lumOff val="60000"/>
              </a:srgbClr>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58" name="直接连接符 97">
              <a:extLst>
                <a:ext uri="{FF2B5EF4-FFF2-40B4-BE49-F238E27FC236}">
                  <a16:creationId xmlns:a16="http://schemas.microsoft.com/office/drawing/2014/main" id="{AC16E9E9-A543-453F-AB39-C3F689C728F4}"/>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259" name="直接连接符 98">
              <a:extLst>
                <a:ext uri="{FF2B5EF4-FFF2-40B4-BE49-F238E27FC236}">
                  <a16:creationId xmlns:a16="http://schemas.microsoft.com/office/drawing/2014/main" id="{D21B288C-8E30-454E-A01D-ABD41AD147AD}"/>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grpSp>
        <p:nvGrpSpPr>
          <p:cNvPr id="260" name="组合 93">
            <a:extLst>
              <a:ext uri="{FF2B5EF4-FFF2-40B4-BE49-F238E27FC236}">
                <a16:creationId xmlns:a16="http://schemas.microsoft.com/office/drawing/2014/main" id="{C232AA51-419D-4D85-8F23-607E08E2BD46}"/>
              </a:ext>
            </a:extLst>
          </p:cNvPr>
          <p:cNvGrpSpPr/>
          <p:nvPr/>
        </p:nvGrpSpPr>
        <p:grpSpPr>
          <a:xfrm>
            <a:off x="4053407" y="5059046"/>
            <a:ext cx="478800" cy="262800"/>
            <a:chOff x="8794749" y="7608552"/>
            <a:chExt cx="1538296" cy="543300"/>
          </a:xfrm>
        </p:grpSpPr>
        <p:sp>
          <p:nvSpPr>
            <p:cNvPr id="261" name="Rectangle 3">
              <a:extLst>
                <a:ext uri="{FF2B5EF4-FFF2-40B4-BE49-F238E27FC236}">
                  <a16:creationId xmlns:a16="http://schemas.microsoft.com/office/drawing/2014/main" id="{9F85A418-19C8-4A80-A101-17C9BFD02BAD}"/>
                </a:ext>
              </a:extLst>
            </p:cNvPr>
            <p:cNvSpPr>
              <a:spLocks/>
            </p:cNvSpPr>
            <p:nvPr/>
          </p:nvSpPr>
          <p:spPr>
            <a:xfrm>
              <a:off x="9246447" y="7608553"/>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2" name="Rectangle 3">
              <a:extLst>
                <a:ext uri="{FF2B5EF4-FFF2-40B4-BE49-F238E27FC236}">
                  <a16:creationId xmlns:a16="http://schemas.microsoft.com/office/drawing/2014/main" id="{A96008C7-7044-40E8-AD57-093F1CCF096F}"/>
                </a:ext>
              </a:extLst>
            </p:cNvPr>
            <p:cNvSpPr>
              <a:spLocks/>
            </p:cNvSpPr>
            <p:nvPr/>
          </p:nvSpPr>
          <p:spPr>
            <a:xfrm>
              <a:off x="9789746" y="7608552"/>
              <a:ext cx="543299" cy="543299"/>
            </a:xfrm>
            <a:prstGeom prst="rect">
              <a:avLst/>
            </a:prstGeom>
            <a:solidFill>
              <a:srgbClr val="5B9BD5">
                <a:lumMod val="40000"/>
                <a:lumOff val="60000"/>
              </a:srgbClr>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63" name="直接连接符 97">
              <a:extLst>
                <a:ext uri="{FF2B5EF4-FFF2-40B4-BE49-F238E27FC236}">
                  <a16:creationId xmlns:a16="http://schemas.microsoft.com/office/drawing/2014/main" id="{23AE6EDA-CFF0-49DE-806A-A8236362B21C}"/>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264" name="直接连接符 98">
              <a:extLst>
                <a:ext uri="{FF2B5EF4-FFF2-40B4-BE49-F238E27FC236}">
                  <a16:creationId xmlns:a16="http://schemas.microsoft.com/office/drawing/2014/main" id="{55622AB4-F87F-4E33-A0E0-EC9C3696C916}"/>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sp>
        <p:nvSpPr>
          <p:cNvPr id="270" name="箭头: 右 269">
            <a:extLst>
              <a:ext uri="{FF2B5EF4-FFF2-40B4-BE49-F238E27FC236}">
                <a16:creationId xmlns:a16="http://schemas.microsoft.com/office/drawing/2014/main" id="{9B435150-5D16-425D-9963-D6EB8F419FCD}"/>
              </a:ext>
            </a:extLst>
          </p:cNvPr>
          <p:cNvSpPr/>
          <p:nvPr/>
        </p:nvSpPr>
        <p:spPr>
          <a:xfrm>
            <a:off x="3858691" y="5105202"/>
            <a:ext cx="28256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71" name="箭头: 右 270">
            <a:extLst>
              <a:ext uri="{FF2B5EF4-FFF2-40B4-BE49-F238E27FC236}">
                <a16:creationId xmlns:a16="http://schemas.microsoft.com/office/drawing/2014/main" id="{4496DB0A-BC0D-4892-B192-881A52D76AFF}"/>
              </a:ext>
            </a:extLst>
          </p:cNvPr>
          <p:cNvSpPr/>
          <p:nvPr/>
        </p:nvSpPr>
        <p:spPr>
          <a:xfrm>
            <a:off x="4551295" y="5105202"/>
            <a:ext cx="28256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3" name="文本框 102">
            <a:extLst>
              <a:ext uri="{FF2B5EF4-FFF2-40B4-BE49-F238E27FC236}">
                <a16:creationId xmlns:a16="http://schemas.microsoft.com/office/drawing/2014/main" id="{D8A8CD10-E84B-4CD0-8D60-F91A81403317}"/>
              </a:ext>
            </a:extLst>
          </p:cNvPr>
          <p:cNvSpPr txBox="1"/>
          <p:nvPr/>
        </p:nvSpPr>
        <p:spPr>
          <a:xfrm>
            <a:off x="5706281" y="5383825"/>
            <a:ext cx="736967" cy="325063"/>
          </a:xfrm>
          <a:prstGeom prst="rect">
            <a:avLst/>
          </a:prstGeom>
          <a:noFill/>
          <a:ln w="28575">
            <a:noFill/>
          </a:ln>
        </p:spPr>
        <p:txBody>
          <a:bodyPr wrap="none" rtlCol="0">
            <a:spAutoFit/>
          </a:bodyPr>
          <a:lstStyle/>
          <a:p>
            <a:pPr defTabSz="457200"/>
            <a:r>
              <a:rPr lang="en-US" sz="2000" dirty="0" err="1">
                <a:solidFill>
                  <a:prstClr val="black"/>
                </a:solidFill>
                <a:latin typeface="Calibri" panose="020F0502020204030204"/>
              </a:rPr>
              <a:t>RowsQ</a:t>
            </a:r>
            <a:endParaRPr lang="en-US" sz="2000" dirty="0">
              <a:solidFill>
                <a:prstClr val="black"/>
              </a:solidFill>
              <a:latin typeface="Calibri" panose="020F0502020204030204"/>
            </a:endParaRPr>
          </a:p>
        </p:txBody>
      </p:sp>
      <p:grpSp>
        <p:nvGrpSpPr>
          <p:cNvPr id="265" name="组合 93">
            <a:extLst>
              <a:ext uri="{FF2B5EF4-FFF2-40B4-BE49-F238E27FC236}">
                <a16:creationId xmlns:a16="http://schemas.microsoft.com/office/drawing/2014/main" id="{A8B9E626-03F0-4D2F-AE3F-6CF300D973AD}"/>
              </a:ext>
            </a:extLst>
          </p:cNvPr>
          <p:cNvGrpSpPr/>
          <p:nvPr/>
        </p:nvGrpSpPr>
        <p:grpSpPr>
          <a:xfrm>
            <a:off x="5934173" y="5059046"/>
            <a:ext cx="478800" cy="262800"/>
            <a:chOff x="8794749" y="7608552"/>
            <a:chExt cx="1538296" cy="543300"/>
          </a:xfrm>
        </p:grpSpPr>
        <p:sp>
          <p:nvSpPr>
            <p:cNvPr id="266" name="Rectangle 3">
              <a:extLst>
                <a:ext uri="{FF2B5EF4-FFF2-40B4-BE49-F238E27FC236}">
                  <a16:creationId xmlns:a16="http://schemas.microsoft.com/office/drawing/2014/main" id="{720B306A-4C78-4DC2-8B9F-832632690CE8}"/>
                </a:ext>
              </a:extLst>
            </p:cNvPr>
            <p:cNvSpPr>
              <a:spLocks/>
            </p:cNvSpPr>
            <p:nvPr/>
          </p:nvSpPr>
          <p:spPr>
            <a:xfrm>
              <a:off x="9246447" y="7608553"/>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7" name="Rectangle 3">
              <a:extLst>
                <a:ext uri="{FF2B5EF4-FFF2-40B4-BE49-F238E27FC236}">
                  <a16:creationId xmlns:a16="http://schemas.microsoft.com/office/drawing/2014/main" id="{5072EEF5-6A91-45DD-9BA9-1A22EEEEEEC9}"/>
                </a:ext>
              </a:extLst>
            </p:cNvPr>
            <p:cNvSpPr>
              <a:spLocks/>
            </p:cNvSpPr>
            <p:nvPr/>
          </p:nvSpPr>
          <p:spPr>
            <a:xfrm>
              <a:off x="9789746" y="7608552"/>
              <a:ext cx="543299" cy="543299"/>
            </a:xfrm>
            <a:prstGeom prst="rect">
              <a:avLst/>
            </a:prstGeom>
            <a:solidFill>
              <a:srgbClr val="FFC000">
                <a:lumMod val="60000"/>
                <a:lumOff val="40000"/>
              </a:srgbClr>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68" name="直接连接符 97">
              <a:extLst>
                <a:ext uri="{FF2B5EF4-FFF2-40B4-BE49-F238E27FC236}">
                  <a16:creationId xmlns:a16="http://schemas.microsoft.com/office/drawing/2014/main" id="{308735D9-152E-4D43-BA14-0990B6CE01D3}"/>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269" name="直接连接符 98">
              <a:extLst>
                <a:ext uri="{FF2B5EF4-FFF2-40B4-BE49-F238E27FC236}">
                  <a16:creationId xmlns:a16="http://schemas.microsoft.com/office/drawing/2014/main" id="{5986E885-AD3E-4BA6-95A5-B150102CB46C}"/>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sp>
        <p:nvSpPr>
          <p:cNvPr id="272" name="箭头: 右 271">
            <a:extLst>
              <a:ext uri="{FF2B5EF4-FFF2-40B4-BE49-F238E27FC236}">
                <a16:creationId xmlns:a16="http://schemas.microsoft.com/office/drawing/2014/main" id="{B74BB5AA-93E4-4939-8A42-E5D84E3DA946}"/>
              </a:ext>
            </a:extLst>
          </p:cNvPr>
          <p:cNvSpPr/>
          <p:nvPr/>
        </p:nvSpPr>
        <p:spPr>
          <a:xfrm>
            <a:off x="5749199" y="5105202"/>
            <a:ext cx="28256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77" name="箭头: 右 276">
            <a:extLst>
              <a:ext uri="{FF2B5EF4-FFF2-40B4-BE49-F238E27FC236}">
                <a16:creationId xmlns:a16="http://schemas.microsoft.com/office/drawing/2014/main" id="{8875FD47-6F7D-4A54-BB33-A95244EB1748}"/>
              </a:ext>
            </a:extLst>
          </p:cNvPr>
          <p:cNvSpPr/>
          <p:nvPr/>
        </p:nvSpPr>
        <p:spPr>
          <a:xfrm>
            <a:off x="6434564" y="5113052"/>
            <a:ext cx="28256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3" name="内容占位符 3">
            <a:extLst>
              <a:ext uri="{FF2B5EF4-FFF2-40B4-BE49-F238E27FC236}">
                <a16:creationId xmlns:a16="http://schemas.microsoft.com/office/drawing/2014/main" id="{6D71799B-964E-4192-8A4B-4A1EBE6BDE81}"/>
              </a:ext>
            </a:extLst>
          </p:cNvPr>
          <p:cNvSpPr txBox="1">
            <a:spLocks/>
          </p:cNvSpPr>
          <p:nvPr/>
        </p:nvSpPr>
        <p:spPr>
          <a:xfrm>
            <a:off x="8610314" y="2112141"/>
            <a:ext cx="2603370" cy="762000"/>
          </a:xfrm>
          <a:prstGeom prst="rect">
            <a:avLst/>
          </a:prstGeom>
          <a:noFill/>
        </p:spPr>
        <p:txBody>
          <a:bodyPr vert="horz">
            <a:normAutofit fontScale="77500" lnSpcReduction="20000"/>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lnSpc>
                <a:spcPts val="2000"/>
              </a:lnSpc>
              <a:buNone/>
            </a:pPr>
            <a:r>
              <a:rPr lang="en-US" sz="2600" spc="-200" dirty="0">
                <a:solidFill>
                  <a:srgbClr val="D2A000"/>
                </a:solidFill>
                <a:latin typeface="Consolas" panose="020B0609020204030204" pitchFamily="49" charset="0"/>
              </a:rPr>
              <a:t>rows</a:t>
            </a:r>
            <a:r>
              <a:rPr lang="en-US" sz="2600" spc="-200" dirty="0">
                <a:latin typeface="Consolas" panose="020B0609020204030204" pitchFamily="49" charset="0"/>
              </a:rPr>
              <a:t>[</a:t>
            </a:r>
            <a:r>
              <a:rPr lang="en-US" sz="2600" spc="-200" dirty="0">
                <a:solidFill>
                  <a:srgbClr val="315D86"/>
                </a:solidFill>
                <a:latin typeface="Consolas" panose="020B0609020204030204" pitchFamily="49" charset="0"/>
              </a:rPr>
              <a:t>offsets</a:t>
            </a:r>
            <a:r>
              <a:rPr lang="en-US" sz="2600" spc="-200" dirty="0">
                <a:latin typeface="Consolas" panose="020B0609020204030204" pitchFamily="49" charset="0"/>
              </a:rPr>
              <a:t>[</a:t>
            </a:r>
            <a:r>
              <a:rPr lang="en-US" sz="2600" spc="-200" dirty="0" err="1">
                <a:solidFill>
                  <a:srgbClr val="548235"/>
                </a:solidFill>
                <a:latin typeface="Consolas" panose="020B0609020204030204" pitchFamily="49" charset="0"/>
              </a:rPr>
              <a:t>i</a:t>
            </a:r>
            <a:r>
              <a:rPr lang="en-US" sz="2600" spc="-200" dirty="0">
                <a:latin typeface="Consolas" panose="020B0609020204030204" pitchFamily="49" charset="0"/>
              </a:rPr>
              <a:t>]:</a:t>
            </a:r>
            <a:r>
              <a:rPr lang="en-US" sz="2600" spc="-200" dirty="0">
                <a:solidFill>
                  <a:srgbClr val="3584CB"/>
                </a:solidFill>
                <a:latin typeface="Consolas" panose="020B0609020204030204" pitchFamily="49" charset="0"/>
              </a:rPr>
              <a:t> </a:t>
            </a:r>
          </a:p>
          <a:p>
            <a:pPr marL="0" indent="0">
              <a:lnSpc>
                <a:spcPts val="2000"/>
              </a:lnSpc>
              <a:buNone/>
            </a:pPr>
            <a:r>
              <a:rPr lang="en-US" sz="2600" spc="-200" dirty="0">
                <a:solidFill>
                  <a:srgbClr val="315D86"/>
                </a:solidFill>
                <a:latin typeface="Consolas" panose="020B0609020204030204" pitchFamily="49" charset="0"/>
              </a:rPr>
              <a:t>     offsets</a:t>
            </a:r>
            <a:r>
              <a:rPr lang="en-US" sz="2600" spc="-200" dirty="0">
                <a:latin typeface="Consolas" panose="020B0609020204030204" pitchFamily="49" charset="0"/>
              </a:rPr>
              <a:t>[</a:t>
            </a:r>
            <a:r>
              <a:rPr lang="en-US" sz="2600" spc="-200" dirty="0">
                <a:solidFill>
                  <a:srgbClr val="548235"/>
                </a:solidFill>
                <a:latin typeface="Consolas" panose="020B0609020204030204" pitchFamily="49" charset="0"/>
              </a:rPr>
              <a:t>i+1</a:t>
            </a:r>
            <a:r>
              <a:rPr lang="en-US" sz="2600" spc="-200" dirty="0">
                <a:latin typeface="Consolas" panose="020B0609020204030204" pitchFamily="49" charset="0"/>
              </a:rPr>
              <a:t>]]:</a:t>
            </a:r>
          </a:p>
        </p:txBody>
      </p:sp>
      <p:sp>
        <p:nvSpPr>
          <p:cNvPr id="52" name="内容占位符 3">
            <a:extLst>
              <a:ext uri="{FF2B5EF4-FFF2-40B4-BE49-F238E27FC236}">
                <a16:creationId xmlns:a16="http://schemas.microsoft.com/office/drawing/2014/main" id="{4AF6E041-70AE-40E7-BB41-FDCDA8150660}"/>
              </a:ext>
            </a:extLst>
          </p:cNvPr>
          <p:cNvSpPr txBox="1">
            <a:spLocks/>
          </p:cNvSpPr>
          <p:nvPr/>
        </p:nvSpPr>
        <p:spPr>
          <a:xfrm>
            <a:off x="6359655" y="1778070"/>
            <a:ext cx="4799266" cy="1508096"/>
          </a:xfrm>
          <a:prstGeom prst="rect">
            <a:avLst/>
          </a:prstGeom>
          <a:noFill/>
        </p:spPr>
        <p:txBody>
          <a:bodyPr vert="horz">
            <a:norm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lnSpc>
                <a:spcPts val="2000"/>
              </a:lnSpc>
              <a:buNone/>
            </a:pPr>
            <a:r>
              <a:rPr lang="en-US" sz="2000" spc="-200" dirty="0">
                <a:latin typeface="Consolas" panose="020B0609020204030204" pitchFamily="49" charset="0"/>
              </a:rPr>
              <a:t>for </a:t>
            </a:r>
            <a:r>
              <a:rPr lang="en-US" sz="2000" spc="-200" dirty="0">
                <a:solidFill>
                  <a:srgbClr val="548235"/>
                </a:solidFill>
                <a:latin typeface="Consolas" panose="020B0609020204030204" pitchFamily="49" charset="0"/>
              </a:rPr>
              <a:t>i</a:t>
            </a:r>
            <a:r>
              <a:rPr lang="en-US" sz="2000" spc="-200" dirty="0">
                <a:latin typeface="Consolas" panose="020B0609020204030204" pitchFamily="49" charset="0"/>
              </a:rPr>
              <a:t> in range(</a:t>
            </a:r>
            <a:r>
              <a:rPr lang="en-US" sz="2000" spc="-200" dirty="0" err="1">
                <a:solidFill>
                  <a:srgbClr val="548235"/>
                </a:solidFill>
                <a:latin typeface="Consolas" panose="020B0609020204030204" pitchFamily="49" charset="0"/>
              </a:rPr>
              <a:t>numRows</a:t>
            </a:r>
            <a:r>
              <a:rPr lang="en-US" sz="2000" spc="-200" dirty="0">
                <a:latin typeface="Consolas" panose="020B0609020204030204" pitchFamily="49" charset="0"/>
              </a:rPr>
              <a:t>):</a:t>
            </a:r>
          </a:p>
          <a:p>
            <a:pPr marL="0" indent="0">
              <a:lnSpc>
                <a:spcPts val="2000"/>
              </a:lnSpc>
              <a:buNone/>
            </a:pPr>
            <a:r>
              <a:rPr lang="en-US" sz="2000" spc="-200" dirty="0">
                <a:latin typeface="Consolas" panose="020B0609020204030204" pitchFamily="49" charset="0"/>
              </a:rPr>
              <a:t>  for {</a:t>
            </a:r>
            <a:r>
              <a:rPr lang="en-US" sz="2000" spc="-200" dirty="0">
                <a:solidFill>
                  <a:srgbClr val="D2A000"/>
                </a:solidFill>
                <a:latin typeface="Consolas" panose="020B0609020204030204" pitchFamily="49" charset="0"/>
              </a:rPr>
              <a:t>col, </a:t>
            </a:r>
            <a:r>
              <a:rPr lang="en-US" sz="2000" spc="-200" dirty="0" err="1">
                <a:solidFill>
                  <a:srgbClr val="D2A000"/>
                </a:solidFill>
                <a:latin typeface="Consolas" panose="020B0609020204030204" pitchFamily="49" charset="0"/>
              </a:rPr>
              <a:t>val</a:t>
            </a:r>
            <a:r>
              <a:rPr lang="en-US" sz="2000" spc="-200" dirty="0">
                <a:latin typeface="Consolas" panose="020B0609020204030204" pitchFamily="49" charset="0"/>
              </a:rPr>
              <a:t>} in</a:t>
            </a:r>
            <a:endParaRPr lang="en-US" sz="2000" spc="-200" dirty="0">
              <a:solidFill>
                <a:srgbClr val="3584CB"/>
              </a:solidFill>
              <a:latin typeface="Consolas" panose="020B0609020204030204" pitchFamily="49" charset="0"/>
            </a:endParaRPr>
          </a:p>
          <a:p>
            <a:pPr marL="0" indent="0">
              <a:lnSpc>
                <a:spcPts val="2000"/>
              </a:lnSpc>
              <a:buNone/>
            </a:pPr>
            <a:endParaRPr lang="en-US" sz="2000" spc="-200" dirty="0">
              <a:latin typeface="Consolas" panose="020B0609020204030204" pitchFamily="49" charset="0"/>
            </a:endParaRPr>
          </a:p>
          <a:p>
            <a:pPr marL="0" indent="0">
              <a:lnSpc>
                <a:spcPts val="2000"/>
              </a:lnSpc>
              <a:buNone/>
            </a:pPr>
            <a:r>
              <a:rPr lang="en-US" sz="2000" spc="-200" dirty="0">
                <a:latin typeface="Consolas" panose="020B0609020204030204" pitchFamily="49" charset="0"/>
              </a:rPr>
              <a:t>    visit({</a:t>
            </a:r>
            <a:r>
              <a:rPr lang="en-US" sz="2000" spc="-200" dirty="0">
                <a:solidFill>
                  <a:srgbClr val="D2A000"/>
                </a:solidFill>
                <a:latin typeface="Consolas" panose="020B0609020204030204" pitchFamily="49" charset="0"/>
              </a:rPr>
              <a:t>col, </a:t>
            </a:r>
            <a:r>
              <a:rPr lang="en-US" sz="2000" spc="-200" dirty="0" err="1">
                <a:solidFill>
                  <a:srgbClr val="D2A000"/>
                </a:solidFill>
                <a:latin typeface="Consolas" panose="020B0609020204030204" pitchFamily="49" charset="0"/>
              </a:rPr>
              <a:t>val</a:t>
            </a:r>
            <a:r>
              <a:rPr lang="en-US" sz="2000" spc="-200" dirty="0">
                <a:latin typeface="Consolas" panose="020B0609020204030204" pitchFamily="49" charset="0"/>
              </a:rPr>
              <a:t>})</a:t>
            </a:r>
          </a:p>
        </p:txBody>
      </p:sp>
      <p:cxnSp>
        <p:nvCxnSpPr>
          <p:cNvPr id="5" name="直接连接符 4">
            <a:extLst>
              <a:ext uri="{FF2B5EF4-FFF2-40B4-BE49-F238E27FC236}">
                <a16:creationId xmlns:a16="http://schemas.microsoft.com/office/drawing/2014/main" id="{4053F6BF-2581-4942-A3FC-0D689FC65231}"/>
              </a:ext>
            </a:extLst>
          </p:cNvPr>
          <p:cNvCxnSpPr>
            <a:cxnSpLocks/>
          </p:cNvCxnSpPr>
          <p:nvPr/>
        </p:nvCxnSpPr>
        <p:spPr>
          <a:xfrm>
            <a:off x="1625812" y="3027596"/>
            <a:ext cx="0" cy="258570"/>
          </a:xfrm>
          <a:prstGeom prst="line">
            <a:avLst/>
          </a:prstGeom>
          <a:ln w="28575">
            <a:solidFill>
              <a:srgbClr val="D9B02A"/>
            </a:solidFill>
          </a:ln>
        </p:spPr>
        <p:style>
          <a:lnRef idx="1">
            <a:schemeClr val="dk1"/>
          </a:lnRef>
          <a:fillRef idx="0">
            <a:schemeClr val="dk1"/>
          </a:fillRef>
          <a:effectRef idx="0">
            <a:schemeClr val="dk1"/>
          </a:effectRef>
          <a:fontRef idx="minor">
            <a:schemeClr val="tx1"/>
          </a:fontRef>
        </p:style>
      </p:cxnSp>
      <p:cxnSp>
        <p:nvCxnSpPr>
          <p:cNvPr id="59" name="直接连接符 58">
            <a:extLst>
              <a:ext uri="{FF2B5EF4-FFF2-40B4-BE49-F238E27FC236}">
                <a16:creationId xmlns:a16="http://schemas.microsoft.com/office/drawing/2014/main" id="{6853D196-0DB6-4D70-BCDD-BCB55308F152}"/>
              </a:ext>
            </a:extLst>
          </p:cNvPr>
          <p:cNvCxnSpPr>
            <a:cxnSpLocks/>
          </p:cNvCxnSpPr>
          <p:nvPr/>
        </p:nvCxnSpPr>
        <p:spPr>
          <a:xfrm>
            <a:off x="5457638" y="3027596"/>
            <a:ext cx="0" cy="258570"/>
          </a:xfrm>
          <a:prstGeom prst="line">
            <a:avLst/>
          </a:prstGeom>
          <a:ln w="28575">
            <a:solidFill>
              <a:srgbClr val="D9B02A"/>
            </a:solidFill>
          </a:ln>
        </p:spPr>
        <p:style>
          <a:lnRef idx="1">
            <a:schemeClr val="dk1"/>
          </a:lnRef>
          <a:fillRef idx="0">
            <a:schemeClr val="dk1"/>
          </a:fillRef>
          <a:effectRef idx="0">
            <a:schemeClr val="dk1"/>
          </a:effectRef>
          <a:fontRef idx="minor">
            <a:schemeClr val="tx1"/>
          </a:fontRef>
        </p:style>
      </p:cxnSp>
      <p:cxnSp>
        <p:nvCxnSpPr>
          <p:cNvPr id="60" name="Straight Arrow Connector 140">
            <a:extLst>
              <a:ext uri="{FF2B5EF4-FFF2-40B4-BE49-F238E27FC236}">
                <a16:creationId xmlns:a16="http://schemas.microsoft.com/office/drawing/2014/main" id="{238678BB-07C7-435B-9C66-845D7169AFD2}"/>
              </a:ext>
            </a:extLst>
          </p:cNvPr>
          <p:cNvCxnSpPr>
            <a:cxnSpLocks/>
          </p:cNvCxnSpPr>
          <p:nvPr/>
        </p:nvCxnSpPr>
        <p:spPr>
          <a:xfrm flipH="1">
            <a:off x="1652959" y="3169410"/>
            <a:ext cx="325316" cy="0"/>
          </a:xfrm>
          <a:prstGeom prst="straightConnector1">
            <a:avLst/>
          </a:prstGeom>
          <a:noFill/>
          <a:ln w="28575" cap="flat" cmpd="sng" algn="ctr">
            <a:solidFill>
              <a:srgbClr val="D9B02A"/>
            </a:solidFill>
            <a:prstDash val="solid"/>
            <a:miter lim="800000"/>
            <a:tailEnd type="triangle"/>
          </a:ln>
          <a:effectLst/>
        </p:spPr>
      </p:cxnSp>
      <p:cxnSp>
        <p:nvCxnSpPr>
          <p:cNvPr id="62" name="Straight Arrow Connector 140">
            <a:extLst>
              <a:ext uri="{FF2B5EF4-FFF2-40B4-BE49-F238E27FC236}">
                <a16:creationId xmlns:a16="http://schemas.microsoft.com/office/drawing/2014/main" id="{BE110698-D221-4EF1-9B28-F898EE417478}"/>
              </a:ext>
            </a:extLst>
          </p:cNvPr>
          <p:cNvCxnSpPr>
            <a:cxnSpLocks/>
          </p:cNvCxnSpPr>
          <p:nvPr/>
        </p:nvCxnSpPr>
        <p:spPr>
          <a:xfrm>
            <a:off x="5085600" y="3169410"/>
            <a:ext cx="346638" cy="0"/>
          </a:xfrm>
          <a:prstGeom prst="straightConnector1">
            <a:avLst/>
          </a:prstGeom>
          <a:noFill/>
          <a:ln w="28575" cap="flat" cmpd="sng" algn="ctr">
            <a:solidFill>
              <a:srgbClr val="D9B02A"/>
            </a:solidFill>
            <a:prstDash val="solid"/>
            <a:miter lim="800000"/>
            <a:tailEnd type="triangle"/>
          </a:ln>
          <a:effectLst/>
        </p:spPr>
      </p:cxnSp>
      <p:sp>
        <p:nvSpPr>
          <p:cNvPr id="65" name="文本框 64">
            <a:extLst>
              <a:ext uri="{FF2B5EF4-FFF2-40B4-BE49-F238E27FC236}">
                <a16:creationId xmlns:a16="http://schemas.microsoft.com/office/drawing/2014/main" id="{B3622EB6-3429-4DE8-BF29-2729F38B3986}"/>
              </a:ext>
            </a:extLst>
          </p:cNvPr>
          <p:cNvSpPr txBox="1"/>
          <p:nvPr/>
        </p:nvSpPr>
        <p:spPr>
          <a:xfrm>
            <a:off x="2522531" y="2963723"/>
            <a:ext cx="2024913" cy="461665"/>
          </a:xfrm>
          <a:prstGeom prst="rect">
            <a:avLst/>
          </a:prstGeom>
          <a:noFill/>
          <a:ln w="28575">
            <a:noFill/>
          </a:ln>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D9B02A"/>
                </a:solidFill>
                <a:effectLst/>
                <a:uLnTx/>
                <a:uFillTx/>
                <a:latin typeface="Calibri" panose="020F0502020204030204"/>
              </a:rPr>
              <a:t>uncompressed</a:t>
            </a:r>
          </a:p>
        </p:txBody>
      </p:sp>
    </p:spTree>
    <p:extLst>
      <p:ext uri="{BB962C8B-B14F-4D97-AF65-F5344CB8AC3E}">
        <p14:creationId xmlns:p14="http://schemas.microsoft.com/office/powerpoint/2010/main" val="8068611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75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矩形 66">
            <a:extLst>
              <a:ext uri="{FF2B5EF4-FFF2-40B4-BE49-F238E27FC236}">
                <a16:creationId xmlns:a16="http://schemas.microsoft.com/office/drawing/2014/main" id="{32FFDF30-3B92-4F03-BD50-B0011E0CFB75}"/>
              </a:ext>
            </a:extLst>
          </p:cNvPr>
          <p:cNvSpPr/>
          <p:nvPr/>
        </p:nvSpPr>
        <p:spPr>
          <a:xfrm>
            <a:off x="6412973" y="1732760"/>
            <a:ext cx="4602832" cy="1045852"/>
          </a:xfrm>
          <a:prstGeom prst="rect">
            <a:avLst/>
          </a:prstGeom>
          <a:solidFill>
            <a:srgbClr val="F8CB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sz="2400" i="1" dirty="0">
                <a:solidFill>
                  <a:srgbClr val="843C0C"/>
                </a:solidFill>
                <a:effectLst>
                  <a:outerShdw blurRad="38100" dist="38100" dir="2700000" algn="tl">
                    <a:srgbClr val="000000">
                      <a:alpha val="43137"/>
                    </a:srgbClr>
                  </a:outerShdw>
                </a:effectLst>
              </a:rPr>
              <a:t>in DCL</a:t>
            </a:r>
          </a:p>
        </p:txBody>
      </p:sp>
      <p:sp>
        <p:nvSpPr>
          <p:cNvPr id="68" name="矩形 67">
            <a:extLst>
              <a:ext uri="{FF2B5EF4-FFF2-40B4-BE49-F238E27FC236}">
                <a16:creationId xmlns:a16="http://schemas.microsoft.com/office/drawing/2014/main" id="{5F56182A-ED4C-47BB-9CCA-70E3442FC536}"/>
              </a:ext>
            </a:extLst>
          </p:cNvPr>
          <p:cNvSpPr/>
          <p:nvPr/>
        </p:nvSpPr>
        <p:spPr>
          <a:xfrm>
            <a:off x="6419749" y="2788721"/>
            <a:ext cx="4596055" cy="350441"/>
          </a:xfrm>
          <a:prstGeom prst="rect">
            <a:avLst/>
          </a:prstGeom>
          <a:solidFill>
            <a:srgbClr val="EA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i="1" dirty="0">
                <a:solidFill>
                  <a:schemeClr val="bg1">
                    <a:lumMod val="50000"/>
                  </a:schemeClr>
                </a:solidFill>
                <a:effectLst>
                  <a:outerShdw blurRad="38100" dist="38100" dir="2700000" algn="tl">
                    <a:srgbClr val="000000">
                      <a:alpha val="43137"/>
                    </a:srgbClr>
                  </a:outerShdw>
                </a:effectLst>
              </a:rPr>
              <a:t>in Core</a:t>
            </a:r>
          </a:p>
        </p:txBody>
      </p:sp>
      <p:grpSp>
        <p:nvGrpSpPr>
          <p:cNvPr id="24" name="组合 23">
            <a:extLst>
              <a:ext uri="{FF2B5EF4-FFF2-40B4-BE49-F238E27FC236}">
                <a16:creationId xmlns:a16="http://schemas.microsoft.com/office/drawing/2014/main" id="{8DE3F4FE-62C9-4F6B-A7AE-D9F20280FC3D}"/>
              </a:ext>
            </a:extLst>
          </p:cNvPr>
          <p:cNvGrpSpPr/>
          <p:nvPr/>
        </p:nvGrpSpPr>
        <p:grpSpPr>
          <a:xfrm>
            <a:off x="5513191" y="5002793"/>
            <a:ext cx="2750624" cy="1071375"/>
            <a:chOff x="7477241" y="5005832"/>
            <a:chExt cx="2750624" cy="1071375"/>
          </a:xfrm>
        </p:grpSpPr>
        <p:sp>
          <p:nvSpPr>
            <p:cNvPr id="175" name="Rounded Rectangle 78">
              <a:extLst>
                <a:ext uri="{FF2B5EF4-FFF2-40B4-BE49-F238E27FC236}">
                  <a16:creationId xmlns:a16="http://schemas.microsoft.com/office/drawing/2014/main" id="{AE98FC7E-983E-492F-A7BB-73376DDCE8F5}"/>
                </a:ext>
              </a:extLst>
            </p:cNvPr>
            <p:cNvSpPr/>
            <p:nvPr/>
          </p:nvSpPr>
          <p:spPr>
            <a:xfrm>
              <a:off x="8705331" y="5005832"/>
              <a:ext cx="1522534" cy="371868"/>
            </a:xfrm>
            <a:prstGeom prst="roundRect">
              <a:avLst/>
            </a:prstGeom>
            <a:solidFill>
              <a:srgbClr val="FFE699"/>
            </a:solidFill>
            <a:ln w="38100" cap="flat" cmpd="sng" algn="ctr">
              <a:solidFill>
                <a:srgbClr val="FFC000">
                  <a:lumMod val="75000"/>
                </a:srgbClr>
              </a:solidFill>
              <a:prstDash val="solid"/>
              <a:miter lim="800000"/>
            </a:ln>
            <a:effectLst/>
          </p:spPr>
          <p:txBody>
            <a:bodyPr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latin typeface="Calibri" panose="020F0502020204030204"/>
                  <a:ea typeface="+mn-ea"/>
                  <a:cs typeface="+mn-cs"/>
                </a:rPr>
                <a:t>Decompress</a:t>
              </a:r>
            </a:p>
          </p:txBody>
        </p:sp>
        <p:grpSp>
          <p:nvGrpSpPr>
            <p:cNvPr id="182" name="组合 93">
              <a:extLst>
                <a:ext uri="{FF2B5EF4-FFF2-40B4-BE49-F238E27FC236}">
                  <a16:creationId xmlns:a16="http://schemas.microsoft.com/office/drawing/2014/main" id="{9E09AD48-AC9B-458E-A48E-9FF81E894428}"/>
                </a:ext>
              </a:extLst>
            </p:cNvPr>
            <p:cNvGrpSpPr/>
            <p:nvPr/>
          </p:nvGrpSpPr>
          <p:grpSpPr>
            <a:xfrm>
              <a:off x="7904991" y="5060366"/>
              <a:ext cx="478800" cy="262800"/>
              <a:chOff x="8794749" y="7608552"/>
              <a:chExt cx="1538296" cy="543300"/>
            </a:xfrm>
          </p:grpSpPr>
          <p:sp>
            <p:nvSpPr>
              <p:cNvPr id="183" name="Rectangle 3">
                <a:extLst>
                  <a:ext uri="{FF2B5EF4-FFF2-40B4-BE49-F238E27FC236}">
                    <a16:creationId xmlns:a16="http://schemas.microsoft.com/office/drawing/2014/main" id="{E51E6A20-CEBA-497E-848F-5B3A08842FC0}"/>
                  </a:ext>
                </a:extLst>
              </p:cNvPr>
              <p:cNvSpPr>
                <a:spLocks/>
              </p:cNvSpPr>
              <p:nvPr/>
            </p:nvSpPr>
            <p:spPr>
              <a:xfrm>
                <a:off x="9246447" y="7608553"/>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4" name="Rectangle 3">
                <a:extLst>
                  <a:ext uri="{FF2B5EF4-FFF2-40B4-BE49-F238E27FC236}">
                    <a16:creationId xmlns:a16="http://schemas.microsoft.com/office/drawing/2014/main" id="{432B6022-71CB-4BF3-B78F-D79D92CD2EC4}"/>
                  </a:ext>
                </a:extLst>
              </p:cNvPr>
              <p:cNvSpPr>
                <a:spLocks/>
              </p:cNvSpPr>
              <p:nvPr/>
            </p:nvSpPr>
            <p:spPr>
              <a:xfrm>
                <a:off x="9789746" y="7608552"/>
                <a:ext cx="543299" cy="543299"/>
              </a:xfrm>
              <a:prstGeom prst="rect">
                <a:avLst/>
              </a:prstGeom>
              <a:solidFill>
                <a:srgbClr val="92751A"/>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85" name="直接连接符 97">
                <a:extLst>
                  <a:ext uri="{FF2B5EF4-FFF2-40B4-BE49-F238E27FC236}">
                    <a16:creationId xmlns:a16="http://schemas.microsoft.com/office/drawing/2014/main" id="{0653C496-4E4C-426C-B0EB-5FE8DA2A5D71}"/>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186" name="直接连接符 98">
                <a:extLst>
                  <a:ext uri="{FF2B5EF4-FFF2-40B4-BE49-F238E27FC236}">
                    <a16:creationId xmlns:a16="http://schemas.microsoft.com/office/drawing/2014/main" id="{72E9AF5C-B210-4B0A-8F8C-AFEBDFE03714}"/>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sp>
          <p:nvSpPr>
            <p:cNvPr id="187" name="箭头: 右 186">
              <a:extLst>
                <a:ext uri="{FF2B5EF4-FFF2-40B4-BE49-F238E27FC236}">
                  <a16:creationId xmlns:a16="http://schemas.microsoft.com/office/drawing/2014/main" id="{6A8BC08F-6746-4B87-AB1F-6887B8AA5B6F}"/>
                </a:ext>
              </a:extLst>
            </p:cNvPr>
            <p:cNvSpPr/>
            <p:nvPr/>
          </p:nvSpPr>
          <p:spPr>
            <a:xfrm>
              <a:off x="7720136" y="5106522"/>
              <a:ext cx="28256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8" name="箭头: 右 187">
              <a:extLst>
                <a:ext uri="{FF2B5EF4-FFF2-40B4-BE49-F238E27FC236}">
                  <a16:creationId xmlns:a16="http://schemas.microsoft.com/office/drawing/2014/main" id="{51731C3F-CEDD-437F-9F91-4C2D4750E52D}"/>
                </a:ext>
              </a:extLst>
            </p:cNvPr>
            <p:cNvSpPr/>
            <p:nvPr/>
          </p:nvSpPr>
          <p:spPr>
            <a:xfrm>
              <a:off x="8402087" y="5106522"/>
              <a:ext cx="28256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9" name="文本框 188">
              <a:extLst>
                <a:ext uri="{FF2B5EF4-FFF2-40B4-BE49-F238E27FC236}">
                  <a16:creationId xmlns:a16="http://schemas.microsoft.com/office/drawing/2014/main" id="{846B99E8-8FBA-4435-AE0F-C4F393B81694}"/>
                </a:ext>
              </a:extLst>
            </p:cNvPr>
            <p:cNvSpPr txBox="1"/>
            <p:nvPr/>
          </p:nvSpPr>
          <p:spPr>
            <a:xfrm>
              <a:off x="7477241" y="5369321"/>
              <a:ext cx="1474891" cy="707886"/>
            </a:xfrm>
            <a:prstGeom prst="rect">
              <a:avLst/>
            </a:prstGeom>
            <a:noFill/>
            <a:ln w="28575">
              <a:noFill/>
            </a:ln>
          </p:spPr>
          <p:txBody>
            <a:bodyPr wrap="none" rtlCol="0">
              <a:spAutoFit/>
            </a:bodyPr>
            <a:lstStyle/>
            <a:p>
              <a:pPr algn="ctr" defTabSz="457200"/>
              <a:r>
                <a:rPr lang="en-US" sz="2000" dirty="0">
                  <a:solidFill>
                    <a:prstClr val="black"/>
                  </a:solidFill>
                  <a:latin typeface="Calibri" panose="020F0502020204030204"/>
                </a:rPr>
                <a:t>Compressed</a:t>
              </a:r>
            </a:p>
            <a:p>
              <a:pPr algn="ctr" defTabSz="457200"/>
              <a:r>
                <a:rPr lang="en-US" sz="2000" dirty="0" err="1">
                  <a:solidFill>
                    <a:prstClr val="black"/>
                  </a:solidFill>
                  <a:latin typeface="Calibri" panose="020F0502020204030204"/>
                </a:rPr>
                <a:t>RowsQ</a:t>
              </a:r>
              <a:endParaRPr lang="en-US" sz="2000" dirty="0">
                <a:solidFill>
                  <a:prstClr val="black"/>
                </a:solidFill>
                <a:latin typeface="Calibri" panose="020F0502020204030204"/>
              </a:endParaRPr>
            </a:p>
          </p:txBody>
        </p:sp>
      </p:grpSp>
      <p:sp>
        <p:nvSpPr>
          <p:cNvPr id="79" name="矩形 78">
            <a:extLst>
              <a:ext uri="{FF2B5EF4-FFF2-40B4-BE49-F238E27FC236}">
                <a16:creationId xmlns:a16="http://schemas.microsoft.com/office/drawing/2014/main" id="{9FD30C5D-B9C3-4958-B300-F8D3C05573B9}"/>
              </a:ext>
            </a:extLst>
          </p:cNvPr>
          <p:cNvSpPr/>
          <p:nvPr/>
        </p:nvSpPr>
        <p:spPr>
          <a:xfrm>
            <a:off x="11017249" y="1727379"/>
            <a:ext cx="1155761" cy="1045852"/>
          </a:xfrm>
          <a:prstGeom prst="rect">
            <a:avLst/>
          </a:prstGeom>
          <a:solidFill>
            <a:srgbClr val="F8CB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FC344E2E-58EF-4AC9-BB94-F8119CD9A2BD}"/>
              </a:ext>
            </a:extLst>
          </p:cNvPr>
          <p:cNvSpPr>
            <a:spLocks noGrp="1"/>
          </p:cNvSpPr>
          <p:nvPr>
            <p:ph type="title"/>
          </p:nvPr>
        </p:nvSpPr>
        <p:spPr/>
        <p:txBody>
          <a:bodyPr/>
          <a:lstStyle/>
          <a:p>
            <a:r>
              <a:rPr lang="en-US" dirty="0"/>
              <a:t>Data decompression support in DCL</a:t>
            </a:r>
          </a:p>
        </p:txBody>
      </p:sp>
      <p:sp>
        <p:nvSpPr>
          <p:cNvPr id="4" name="灯片编号占位符 3">
            <a:extLst>
              <a:ext uri="{FF2B5EF4-FFF2-40B4-BE49-F238E27FC236}">
                <a16:creationId xmlns:a16="http://schemas.microsoft.com/office/drawing/2014/main" id="{E4C6FD74-C72D-4D14-8BBD-9F4FD5695CC1}"/>
              </a:ext>
            </a:extLst>
          </p:cNvPr>
          <p:cNvSpPr>
            <a:spLocks noGrp="1"/>
          </p:cNvSpPr>
          <p:nvPr>
            <p:ph type="sldNum" sz="quarter" idx="12"/>
          </p:nvPr>
        </p:nvSpPr>
        <p:spPr/>
        <p:txBody>
          <a:bodyPr/>
          <a:lstStyle/>
          <a:p>
            <a:fld id="{4C1CFA8C-DA4D-4CD0-9494-B47934E8DF77}" type="slidenum">
              <a:rPr lang="en-US" smtClean="0"/>
              <a:t>13</a:t>
            </a:fld>
            <a:endParaRPr lang="en-US"/>
          </a:p>
        </p:txBody>
      </p:sp>
      <p:sp>
        <p:nvSpPr>
          <p:cNvPr id="231" name="内容占位符 3">
            <a:extLst>
              <a:ext uri="{FF2B5EF4-FFF2-40B4-BE49-F238E27FC236}">
                <a16:creationId xmlns:a16="http://schemas.microsoft.com/office/drawing/2014/main" id="{6AEF26D6-28DE-4923-91E8-B035C123E547}"/>
              </a:ext>
            </a:extLst>
          </p:cNvPr>
          <p:cNvSpPr txBox="1">
            <a:spLocks/>
          </p:cNvSpPr>
          <p:nvPr/>
        </p:nvSpPr>
        <p:spPr>
          <a:xfrm>
            <a:off x="6359655" y="1778070"/>
            <a:ext cx="4799266" cy="1508096"/>
          </a:xfrm>
          <a:prstGeom prst="rect">
            <a:avLst/>
          </a:prstGeom>
          <a:noFill/>
        </p:spPr>
        <p:txBody>
          <a:bodyPr vert="horz">
            <a:norm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lnSpc>
                <a:spcPts val="2000"/>
              </a:lnSpc>
              <a:buNone/>
            </a:pPr>
            <a:r>
              <a:rPr lang="en-US" sz="2000" spc="-200" dirty="0">
                <a:latin typeface="Consolas" panose="020B0609020204030204" pitchFamily="49" charset="0"/>
              </a:rPr>
              <a:t>for </a:t>
            </a:r>
            <a:r>
              <a:rPr lang="en-US" sz="2000" spc="-200" dirty="0">
                <a:solidFill>
                  <a:srgbClr val="548235"/>
                </a:solidFill>
                <a:latin typeface="Consolas" panose="020B0609020204030204" pitchFamily="49" charset="0"/>
              </a:rPr>
              <a:t>i</a:t>
            </a:r>
            <a:r>
              <a:rPr lang="en-US" sz="2000" spc="-200" dirty="0">
                <a:latin typeface="Consolas" panose="020B0609020204030204" pitchFamily="49" charset="0"/>
              </a:rPr>
              <a:t> in range(</a:t>
            </a:r>
            <a:r>
              <a:rPr lang="en-US" sz="2000" spc="-200" dirty="0" err="1">
                <a:solidFill>
                  <a:srgbClr val="548235"/>
                </a:solidFill>
                <a:latin typeface="Consolas" panose="020B0609020204030204" pitchFamily="49" charset="0"/>
              </a:rPr>
              <a:t>numRows</a:t>
            </a:r>
            <a:r>
              <a:rPr lang="en-US" sz="2000" spc="-200" dirty="0">
                <a:latin typeface="Consolas" panose="020B0609020204030204" pitchFamily="49" charset="0"/>
              </a:rPr>
              <a:t>):</a:t>
            </a:r>
          </a:p>
          <a:p>
            <a:pPr marL="0" indent="0">
              <a:lnSpc>
                <a:spcPts val="2000"/>
              </a:lnSpc>
              <a:buNone/>
            </a:pPr>
            <a:r>
              <a:rPr lang="en-US" sz="2000" spc="-200" dirty="0">
                <a:latin typeface="Consolas" panose="020B0609020204030204" pitchFamily="49" charset="0"/>
              </a:rPr>
              <a:t>  for {</a:t>
            </a:r>
            <a:r>
              <a:rPr lang="en-US" sz="2000" spc="-200" dirty="0">
                <a:solidFill>
                  <a:srgbClr val="D2A000"/>
                </a:solidFill>
                <a:latin typeface="Consolas" panose="020B0609020204030204" pitchFamily="49" charset="0"/>
              </a:rPr>
              <a:t>col, </a:t>
            </a:r>
            <a:r>
              <a:rPr lang="en-US" sz="2000" spc="-200" dirty="0" err="1">
                <a:solidFill>
                  <a:srgbClr val="D2A000"/>
                </a:solidFill>
                <a:latin typeface="Consolas" panose="020B0609020204030204" pitchFamily="49" charset="0"/>
              </a:rPr>
              <a:t>val</a:t>
            </a:r>
            <a:r>
              <a:rPr lang="en-US" sz="2000" spc="-200" dirty="0">
                <a:latin typeface="Consolas" panose="020B0609020204030204" pitchFamily="49" charset="0"/>
              </a:rPr>
              <a:t>} in</a:t>
            </a:r>
            <a:endParaRPr lang="en-US" sz="2000" spc="-200" dirty="0">
              <a:solidFill>
                <a:srgbClr val="3584CB"/>
              </a:solidFill>
              <a:latin typeface="Consolas" panose="020B0609020204030204" pitchFamily="49" charset="0"/>
            </a:endParaRPr>
          </a:p>
          <a:p>
            <a:pPr marL="0" indent="0">
              <a:lnSpc>
                <a:spcPts val="2000"/>
              </a:lnSpc>
              <a:buNone/>
            </a:pPr>
            <a:endParaRPr lang="en-US" sz="2000" spc="-200" dirty="0">
              <a:latin typeface="Consolas" panose="020B0609020204030204" pitchFamily="49" charset="0"/>
            </a:endParaRPr>
          </a:p>
          <a:p>
            <a:pPr marL="0" indent="0">
              <a:lnSpc>
                <a:spcPts val="2000"/>
              </a:lnSpc>
              <a:buNone/>
            </a:pPr>
            <a:r>
              <a:rPr lang="en-US" sz="2000" spc="-200" dirty="0">
                <a:latin typeface="Consolas" panose="020B0609020204030204" pitchFamily="49" charset="0"/>
              </a:rPr>
              <a:t>    visit({</a:t>
            </a:r>
            <a:r>
              <a:rPr lang="en-US" sz="2000" spc="-200" dirty="0">
                <a:solidFill>
                  <a:srgbClr val="D2A000"/>
                </a:solidFill>
                <a:latin typeface="Consolas" panose="020B0609020204030204" pitchFamily="49" charset="0"/>
              </a:rPr>
              <a:t>col, </a:t>
            </a:r>
            <a:r>
              <a:rPr lang="en-US" sz="2000" spc="-200" dirty="0" err="1">
                <a:solidFill>
                  <a:srgbClr val="D2A000"/>
                </a:solidFill>
                <a:latin typeface="Consolas" panose="020B0609020204030204" pitchFamily="49" charset="0"/>
              </a:rPr>
              <a:t>val</a:t>
            </a:r>
            <a:r>
              <a:rPr lang="en-US" sz="2000" spc="-200" dirty="0">
                <a:latin typeface="Consolas" panose="020B0609020204030204" pitchFamily="49" charset="0"/>
              </a:rPr>
              <a:t>})</a:t>
            </a:r>
          </a:p>
        </p:txBody>
      </p:sp>
      <p:sp>
        <p:nvSpPr>
          <p:cNvPr id="52" name="Rectangle 290">
            <a:extLst>
              <a:ext uri="{FF2B5EF4-FFF2-40B4-BE49-F238E27FC236}">
                <a16:creationId xmlns:a16="http://schemas.microsoft.com/office/drawing/2014/main" id="{C1C1B56F-7DF1-4AAA-B020-71DE23AFC0B1}"/>
              </a:ext>
            </a:extLst>
          </p:cNvPr>
          <p:cNvSpPr/>
          <p:nvPr/>
        </p:nvSpPr>
        <p:spPr>
          <a:xfrm>
            <a:off x="490085" y="1204175"/>
            <a:ext cx="5023106" cy="461665"/>
          </a:xfrm>
          <a:prstGeom prst="rect">
            <a:avLst/>
          </a:prstGeom>
        </p:spPr>
        <p:txBody>
          <a:bodyPr wrap="none">
            <a:spAutoFit/>
          </a:bodyPr>
          <a:lstStyle/>
          <a:p>
            <a:pPr algn="ctr" defTabSz="457200"/>
            <a:r>
              <a:rPr lang="en-US" sz="2400" dirty="0">
                <a:latin typeface="Calibri" panose="020F0502020204030204"/>
              </a:rPr>
              <a:t>CSR with individually compressed rows</a:t>
            </a:r>
          </a:p>
        </p:txBody>
      </p:sp>
      <p:sp>
        <p:nvSpPr>
          <p:cNvPr id="77" name="内容占位符 3">
            <a:extLst>
              <a:ext uri="{FF2B5EF4-FFF2-40B4-BE49-F238E27FC236}">
                <a16:creationId xmlns:a16="http://schemas.microsoft.com/office/drawing/2014/main" id="{3D011495-5220-4761-9C16-3760A262542B}"/>
              </a:ext>
            </a:extLst>
          </p:cNvPr>
          <p:cNvSpPr txBox="1">
            <a:spLocks/>
          </p:cNvSpPr>
          <p:nvPr/>
        </p:nvSpPr>
        <p:spPr>
          <a:xfrm>
            <a:off x="8603964" y="2115971"/>
            <a:ext cx="3743918" cy="762000"/>
          </a:xfrm>
          <a:prstGeom prst="rect">
            <a:avLst/>
          </a:prstGeom>
          <a:noFill/>
        </p:spPr>
        <p:txBody>
          <a:bodyPr vert="horz">
            <a:no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lnSpc>
                <a:spcPts val="2000"/>
              </a:lnSpc>
              <a:buNone/>
            </a:pPr>
            <a:r>
              <a:rPr lang="en-US" sz="1800" spc="-200" dirty="0">
                <a:latin typeface="Consolas" panose="020B0609020204030204" pitchFamily="49" charset="0"/>
              </a:rPr>
              <a:t>decompress(</a:t>
            </a:r>
          </a:p>
          <a:p>
            <a:pPr marL="0" indent="0">
              <a:lnSpc>
                <a:spcPts val="2000"/>
              </a:lnSpc>
              <a:buNone/>
            </a:pPr>
            <a:r>
              <a:rPr lang="en-US" sz="1800" spc="-200" dirty="0">
                <a:latin typeface="Consolas" panose="020B0609020204030204" pitchFamily="49" charset="0"/>
              </a:rPr>
              <a:t>                                )</a:t>
            </a:r>
          </a:p>
        </p:txBody>
      </p:sp>
      <p:sp>
        <p:nvSpPr>
          <p:cNvPr id="78" name="内容占位符 3">
            <a:extLst>
              <a:ext uri="{FF2B5EF4-FFF2-40B4-BE49-F238E27FC236}">
                <a16:creationId xmlns:a16="http://schemas.microsoft.com/office/drawing/2014/main" id="{40F451DC-90CB-41E6-9312-20475E2CA187}"/>
              </a:ext>
            </a:extLst>
          </p:cNvPr>
          <p:cNvSpPr txBox="1">
            <a:spLocks/>
          </p:cNvSpPr>
          <p:nvPr/>
        </p:nvSpPr>
        <p:spPr>
          <a:xfrm>
            <a:off x="8610314" y="2112141"/>
            <a:ext cx="2603370" cy="762000"/>
          </a:xfrm>
          <a:prstGeom prst="rect">
            <a:avLst/>
          </a:prstGeom>
          <a:noFill/>
        </p:spPr>
        <p:txBody>
          <a:bodyPr vert="horz">
            <a:normAutofit fontScale="77500" lnSpcReduction="20000"/>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lnSpc>
                <a:spcPts val="2000"/>
              </a:lnSpc>
              <a:buNone/>
            </a:pPr>
            <a:r>
              <a:rPr lang="en-US" sz="2600" spc="-200" dirty="0">
                <a:solidFill>
                  <a:srgbClr val="D2A000"/>
                </a:solidFill>
                <a:latin typeface="Consolas" panose="020B0609020204030204" pitchFamily="49" charset="0"/>
              </a:rPr>
              <a:t>rows</a:t>
            </a:r>
            <a:r>
              <a:rPr lang="en-US" sz="2600" spc="-200" dirty="0">
                <a:latin typeface="Consolas" panose="020B0609020204030204" pitchFamily="49" charset="0"/>
              </a:rPr>
              <a:t>[</a:t>
            </a:r>
            <a:r>
              <a:rPr lang="en-US" sz="2600" spc="-200" dirty="0">
                <a:solidFill>
                  <a:srgbClr val="315D86"/>
                </a:solidFill>
                <a:latin typeface="Consolas" panose="020B0609020204030204" pitchFamily="49" charset="0"/>
              </a:rPr>
              <a:t>offsets</a:t>
            </a:r>
            <a:r>
              <a:rPr lang="en-US" sz="2600" spc="-200" dirty="0">
                <a:latin typeface="Consolas" panose="020B0609020204030204" pitchFamily="49" charset="0"/>
              </a:rPr>
              <a:t>[</a:t>
            </a:r>
            <a:r>
              <a:rPr lang="en-US" sz="2600" spc="-200" dirty="0" err="1">
                <a:solidFill>
                  <a:srgbClr val="548235"/>
                </a:solidFill>
                <a:latin typeface="Consolas" panose="020B0609020204030204" pitchFamily="49" charset="0"/>
              </a:rPr>
              <a:t>i</a:t>
            </a:r>
            <a:r>
              <a:rPr lang="en-US" sz="2600" spc="-200" dirty="0">
                <a:latin typeface="Consolas" panose="020B0609020204030204" pitchFamily="49" charset="0"/>
              </a:rPr>
              <a:t>]:</a:t>
            </a:r>
            <a:r>
              <a:rPr lang="en-US" sz="2600" spc="-200" dirty="0">
                <a:solidFill>
                  <a:srgbClr val="3584CB"/>
                </a:solidFill>
                <a:latin typeface="Consolas" panose="020B0609020204030204" pitchFamily="49" charset="0"/>
              </a:rPr>
              <a:t> </a:t>
            </a:r>
          </a:p>
          <a:p>
            <a:pPr marL="0" indent="0">
              <a:lnSpc>
                <a:spcPts val="2000"/>
              </a:lnSpc>
              <a:buNone/>
            </a:pPr>
            <a:r>
              <a:rPr lang="en-US" sz="2600" spc="-200" dirty="0">
                <a:solidFill>
                  <a:srgbClr val="315D86"/>
                </a:solidFill>
                <a:latin typeface="Consolas" panose="020B0609020204030204" pitchFamily="49" charset="0"/>
              </a:rPr>
              <a:t>     offsets</a:t>
            </a:r>
            <a:r>
              <a:rPr lang="en-US" sz="2600" spc="-200" dirty="0">
                <a:latin typeface="Consolas" panose="020B0609020204030204" pitchFamily="49" charset="0"/>
              </a:rPr>
              <a:t>[</a:t>
            </a:r>
            <a:r>
              <a:rPr lang="en-US" sz="2600" spc="-200" dirty="0">
                <a:solidFill>
                  <a:srgbClr val="548235"/>
                </a:solidFill>
                <a:latin typeface="Consolas" panose="020B0609020204030204" pitchFamily="49" charset="0"/>
              </a:rPr>
              <a:t>i+1</a:t>
            </a:r>
            <a:r>
              <a:rPr lang="en-US" sz="2600" spc="-200" dirty="0">
                <a:latin typeface="Consolas" panose="020B0609020204030204" pitchFamily="49" charset="0"/>
              </a:rPr>
              <a:t>]]:</a:t>
            </a:r>
          </a:p>
        </p:txBody>
      </p:sp>
      <p:grpSp>
        <p:nvGrpSpPr>
          <p:cNvPr id="109" name="组合 108">
            <a:extLst>
              <a:ext uri="{FF2B5EF4-FFF2-40B4-BE49-F238E27FC236}">
                <a16:creationId xmlns:a16="http://schemas.microsoft.com/office/drawing/2014/main" id="{3AC93B83-732F-4F24-B9E2-6C0C74F8BDA1}"/>
              </a:ext>
            </a:extLst>
          </p:cNvPr>
          <p:cNvGrpSpPr/>
          <p:nvPr/>
        </p:nvGrpSpPr>
        <p:grpSpPr>
          <a:xfrm>
            <a:off x="1625812" y="1962134"/>
            <a:ext cx="1893140" cy="380063"/>
            <a:chOff x="1625812" y="1962134"/>
            <a:chExt cx="1893140" cy="380063"/>
          </a:xfrm>
        </p:grpSpPr>
        <p:sp>
          <p:nvSpPr>
            <p:cNvPr id="110" name="Rectangle 3">
              <a:extLst>
                <a:ext uri="{FF2B5EF4-FFF2-40B4-BE49-F238E27FC236}">
                  <a16:creationId xmlns:a16="http://schemas.microsoft.com/office/drawing/2014/main" id="{A40D9AB5-BD3F-4023-B735-8EB7AABDEE45}"/>
                </a:ext>
              </a:extLst>
            </p:cNvPr>
            <p:cNvSpPr>
              <a:spLocks/>
            </p:cNvSpPr>
            <p:nvPr/>
          </p:nvSpPr>
          <p:spPr>
            <a:xfrm>
              <a:off x="1625812" y="1962587"/>
              <a:ext cx="379610" cy="379610"/>
            </a:xfrm>
            <a:prstGeom prst="rect">
              <a:avLst/>
            </a:prstGeom>
            <a:solidFill>
              <a:srgbClr val="5B9BD5">
                <a:lumMod val="40000"/>
                <a:lumOff val="60000"/>
              </a:srgbClr>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12" name="Rectangle 3">
              <a:extLst>
                <a:ext uri="{FF2B5EF4-FFF2-40B4-BE49-F238E27FC236}">
                  <a16:creationId xmlns:a16="http://schemas.microsoft.com/office/drawing/2014/main" id="{721E06AC-1764-4650-8725-B6312E95E07A}"/>
                </a:ext>
              </a:extLst>
            </p:cNvPr>
            <p:cNvSpPr>
              <a:spLocks/>
            </p:cNvSpPr>
            <p:nvPr/>
          </p:nvSpPr>
          <p:spPr>
            <a:xfrm>
              <a:off x="2002967" y="1962587"/>
              <a:ext cx="379610" cy="379610"/>
            </a:xfrm>
            <a:prstGeom prst="rect">
              <a:avLst/>
            </a:prstGeom>
            <a:solidFill>
              <a:srgbClr val="5B9BD5">
                <a:lumMod val="40000"/>
                <a:lumOff val="60000"/>
              </a:srgbClr>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13" name="Rectangle 3">
              <a:extLst>
                <a:ext uri="{FF2B5EF4-FFF2-40B4-BE49-F238E27FC236}">
                  <a16:creationId xmlns:a16="http://schemas.microsoft.com/office/drawing/2014/main" id="{23D5D46C-AC23-4F2D-AD9F-58E67D9C2D69}"/>
                </a:ext>
              </a:extLst>
            </p:cNvPr>
            <p:cNvSpPr>
              <a:spLocks/>
            </p:cNvSpPr>
            <p:nvPr/>
          </p:nvSpPr>
          <p:spPr>
            <a:xfrm>
              <a:off x="2382577" y="1962587"/>
              <a:ext cx="379610" cy="379610"/>
            </a:xfrm>
            <a:prstGeom prst="rect">
              <a:avLst/>
            </a:prstGeom>
            <a:solidFill>
              <a:srgbClr val="5B9BD5">
                <a:lumMod val="40000"/>
                <a:lumOff val="60000"/>
              </a:srgbClr>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16" name="Rectangle 3">
              <a:extLst>
                <a:ext uri="{FF2B5EF4-FFF2-40B4-BE49-F238E27FC236}">
                  <a16:creationId xmlns:a16="http://schemas.microsoft.com/office/drawing/2014/main" id="{F90E65AA-8567-4328-870C-761F376777F0}"/>
                </a:ext>
              </a:extLst>
            </p:cNvPr>
            <p:cNvSpPr>
              <a:spLocks/>
            </p:cNvSpPr>
            <p:nvPr/>
          </p:nvSpPr>
          <p:spPr>
            <a:xfrm>
              <a:off x="2759732" y="1962587"/>
              <a:ext cx="379610" cy="379610"/>
            </a:xfrm>
            <a:prstGeom prst="rect">
              <a:avLst/>
            </a:prstGeom>
            <a:solidFill>
              <a:srgbClr val="5B9BD5">
                <a:lumMod val="40000"/>
                <a:lumOff val="60000"/>
              </a:srgbClr>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36" name="Rectangle 3">
              <a:extLst>
                <a:ext uri="{FF2B5EF4-FFF2-40B4-BE49-F238E27FC236}">
                  <a16:creationId xmlns:a16="http://schemas.microsoft.com/office/drawing/2014/main" id="{8025F137-4051-4D37-A8CD-F02D67143AE6}"/>
                </a:ext>
              </a:extLst>
            </p:cNvPr>
            <p:cNvSpPr>
              <a:spLocks/>
            </p:cNvSpPr>
            <p:nvPr/>
          </p:nvSpPr>
          <p:spPr>
            <a:xfrm>
              <a:off x="3139342" y="1962134"/>
              <a:ext cx="379610" cy="379610"/>
            </a:xfrm>
            <a:prstGeom prst="rect">
              <a:avLst/>
            </a:prstGeom>
            <a:solidFill>
              <a:srgbClr val="5B9BD5">
                <a:lumMod val="40000"/>
                <a:lumOff val="60000"/>
              </a:srgbClr>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grpSp>
      <p:sp>
        <p:nvSpPr>
          <p:cNvPr id="137" name="Rectangle 3">
            <a:extLst>
              <a:ext uri="{FF2B5EF4-FFF2-40B4-BE49-F238E27FC236}">
                <a16:creationId xmlns:a16="http://schemas.microsoft.com/office/drawing/2014/main" id="{9342F604-9ED5-4B06-B6CD-42ABC914B7E9}"/>
              </a:ext>
            </a:extLst>
          </p:cNvPr>
          <p:cNvSpPr>
            <a:spLocks/>
          </p:cNvSpPr>
          <p:nvPr/>
        </p:nvSpPr>
        <p:spPr>
          <a:xfrm>
            <a:off x="1625812" y="2720687"/>
            <a:ext cx="476182" cy="306909"/>
          </a:xfrm>
          <a:prstGeom prst="rect">
            <a:avLst/>
          </a:prstGeom>
          <a:solidFill>
            <a:srgbClr val="D6A300"/>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algn="ctr">
              <a:defRPr/>
            </a:pPr>
            <a:r>
              <a:rPr lang="en-US" sz="1000" dirty="0">
                <a:solidFill>
                  <a:prstClr val="black"/>
                </a:solidFill>
                <a:latin typeface="Calibri" panose="020F0502020204030204"/>
              </a:rPr>
              <a:t>row0</a:t>
            </a:r>
          </a:p>
        </p:txBody>
      </p:sp>
      <p:sp>
        <p:nvSpPr>
          <p:cNvPr id="138" name="Rectangle 3">
            <a:extLst>
              <a:ext uri="{FF2B5EF4-FFF2-40B4-BE49-F238E27FC236}">
                <a16:creationId xmlns:a16="http://schemas.microsoft.com/office/drawing/2014/main" id="{01AF09B2-B716-40B8-BE2A-3CBEFE0CD26F}"/>
              </a:ext>
            </a:extLst>
          </p:cNvPr>
          <p:cNvSpPr>
            <a:spLocks/>
          </p:cNvSpPr>
          <p:nvPr/>
        </p:nvSpPr>
        <p:spPr>
          <a:xfrm>
            <a:off x="2101994" y="2722262"/>
            <a:ext cx="632029" cy="305334"/>
          </a:xfrm>
          <a:prstGeom prst="rect">
            <a:avLst/>
          </a:prstGeom>
          <a:solidFill>
            <a:srgbClr val="8C6B00"/>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row1</a:t>
            </a:r>
          </a:p>
        </p:txBody>
      </p:sp>
      <p:sp>
        <p:nvSpPr>
          <p:cNvPr id="139" name="Rectangle 3">
            <a:extLst>
              <a:ext uri="{FF2B5EF4-FFF2-40B4-BE49-F238E27FC236}">
                <a16:creationId xmlns:a16="http://schemas.microsoft.com/office/drawing/2014/main" id="{3D804CC2-F831-4D7D-A4BC-964178C16C7B}"/>
              </a:ext>
            </a:extLst>
          </p:cNvPr>
          <p:cNvSpPr>
            <a:spLocks/>
          </p:cNvSpPr>
          <p:nvPr/>
        </p:nvSpPr>
        <p:spPr>
          <a:xfrm>
            <a:off x="2734024" y="2721474"/>
            <a:ext cx="691722" cy="306909"/>
          </a:xfrm>
          <a:prstGeom prst="rect">
            <a:avLst/>
          </a:prstGeom>
          <a:solidFill>
            <a:srgbClr val="D6A300"/>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row2</a:t>
            </a:r>
          </a:p>
        </p:txBody>
      </p:sp>
      <p:sp>
        <p:nvSpPr>
          <p:cNvPr id="140" name="Rectangle 3">
            <a:extLst>
              <a:ext uri="{FF2B5EF4-FFF2-40B4-BE49-F238E27FC236}">
                <a16:creationId xmlns:a16="http://schemas.microsoft.com/office/drawing/2014/main" id="{5462EB00-9EF5-472F-96A1-3926851A7334}"/>
              </a:ext>
            </a:extLst>
          </p:cNvPr>
          <p:cNvSpPr>
            <a:spLocks/>
          </p:cNvSpPr>
          <p:nvPr/>
        </p:nvSpPr>
        <p:spPr>
          <a:xfrm>
            <a:off x="3425747" y="2720687"/>
            <a:ext cx="574227" cy="306909"/>
          </a:xfrm>
          <a:prstGeom prst="rect">
            <a:avLst/>
          </a:prstGeom>
          <a:solidFill>
            <a:srgbClr val="8C6B00"/>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row3</a:t>
            </a:r>
          </a:p>
        </p:txBody>
      </p:sp>
      <p:cxnSp>
        <p:nvCxnSpPr>
          <p:cNvPr id="141" name="Straight Arrow Connector 140">
            <a:extLst>
              <a:ext uri="{FF2B5EF4-FFF2-40B4-BE49-F238E27FC236}">
                <a16:creationId xmlns:a16="http://schemas.microsoft.com/office/drawing/2014/main" id="{1E96DD38-ED90-4BB0-9CD3-965B90EF3AE1}"/>
              </a:ext>
            </a:extLst>
          </p:cNvPr>
          <p:cNvCxnSpPr>
            <a:cxnSpLocks/>
            <a:stCxn id="110" idx="2"/>
          </p:cNvCxnSpPr>
          <p:nvPr/>
        </p:nvCxnSpPr>
        <p:spPr>
          <a:xfrm flipH="1">
            <a:off x="1625812" y="2342197"/>
            <a:ext cx="189805" cy="361527"/>
          </a:xfrm>
          <a:prstGeom prst="straightConnector1">
            <a:avLst/>
          </a:prstGeom>
          <a:noFill/>
          <a:ln w="28575" cap="flat" cmpd="sng" algn="ctr">
            <a:solidFill>
              <a:sysClr val="windowText" lastClr="000000"/>
            </a:solidFill>
            <a:prstDash val="solid"/>
            <a:miter lim="800000"/>
            <a:tailEnd type="triangle"/>
          </a:ln>
          <a:effectLst/>
        </p:spPr>
      </p:cxnSp>
      <p:cxnSp>
        <p:nvCxnSpPr>
          <p:cNvPr id="142" name="Straight Arrow Connector 140">
            <a:extLst>
              <a:ext uri="{FF2B5EF4-FFF2-40B4-BE49-F238E27FC236}">
                <a16:creationId xmlns:a16="http://schemas.microsoft.com/office/drawing/2014/main" id="{EF603752-DB44-4FB1-BBB0-64886B5D62F7}"/>
              </a:ext>
            </a:extLst>
          </p:cNvPr>
          <p:cNvCxnSpPr>
            <a:cxnSpLocks/>
            <a:stCxn id="112" idx="2"/>
          </p:cNvCxnSpPr>
          <p:nvPr/>
        </p:nvCxnSpPr>
        <p:spPr>
          <a:xfrm flipH="1">
            <a:off x="2101994" y="2342197"/>
            <a:ext cx="90778" cy="361527"/>
          </a:xfrm>
          <a:prstGeom prst="straightConnector1">
            <a:avLst/>
          </a:prstGeom>
          <a:noFill/>
          <a:ln w="28575" cap="flat" cmpd="sng" algn="ctr">
            <a:solidFill>
              <a:sysClr val="windowText" lastClr="000000"/>
            </a:solidFill>
            <a:prstDash val="solid"/>
            <a:miter lim="800000"/>
            <a:tailEnd type="triangle"/>
          </a:ln>
          <a:effectLst/>
        </p:spPr>
      </p:cxnSp>
      <p:cxnSp>
        <p:nvCxnSpPr>
          <p:cNvPr id="143" name="Straight Arrow Connector 140">
            <a:extLst>
              <a:ext uri="{FF2B5EF4-FFF2-40B4-BE49-F238E27FC236}">
                <a16:creationId xmlns:a16="http://schemas.microsoft.com/office/drawing/2014/main" id="{3A343370-5590-4F9B-A23B-7746F6D045BC}"/>
              </a:ext>
            </a:extLst>
          </p:cNvPr>
          <p:cNvCxnSpPr>
            <a:cxnSpLocks/>
            <a:stCxn id="113" idx="2"/>
          </p:cNvCxnSpPr>
          <p:nvPr/>
        </p:nvCxnSpPr>
        <p:spPr>
          <a:xfrm>
            <a:off x="2572382" y="2342197"/>
            <a:ext cx="161641" cy="371868"/>
          </a:xfrm>
          <a:prstGeom prst="straightConnector1">
            <a:avLst/>
          </a:prstGeom>
          <a:noFill/>
          <a:ln w="28575" cap="flat" cmpd="sng" algn="ctr">
            <a:solidFill>
              <a:sysClr val="windowText" lastClr="000000"/>
            </a:solidFill>
            <a:prstDash val="solid"/>
            <a:miter lim="800000"/>
            <a:tailEnd type="triangle"/>
          </a:ln>
          <a:effectLst/>
        </p:spPr>
      </p:cxnSp>
      <p:cxnSp>
        <p:nvCxnSpPr>
          <p:cNvPr id="144" name="Straight Arrow Connector 140">
            <a:extLst>
              <a:ext uri="{FF2B5EF4-FFF2-40B4-BE49-F238E27FC236}">
                <a16:creationId xmlns:a16="http://schemas.microsoft.com/office/drawing/2014/main" id="{FCACA9DD-6361-4C25-BD8F-62FB9C1597E0}"/>
              </a:ext>
            </a:extLst>
          </p:cNvPr>
          <p:cNvCxnSpPr>
            <a:cxnSpLocks/>
            <a:stCxn id="116" idx="2"/>
          </p:cNvCxnSpPr>
          <p:nvPr/>
        </p:nvCxnSpPr>
        <p:spPr>
          <a:xfrm>
            <a:off x="2949537" y="2342197"/>
            <a:ext cx="476209" cy="361526"/>
          </a:xfrm>
          <a:prstGeom prst="straightConnector1">
            <a:avLst/>
          </a:prstGeom>
          <a:noFill/>
          <a:ln w="28575" cap="flat" cmpd="sng" algn="ctr">
            <a:solidFill>
              <a:sysClr val="windowText" lastClr="000000"/>
            </a:solidFill>
            <a:prstDash val="solid"/>
            <a:miter lim="800000"/>
            <a:tailEnd type="triangle"/>
          </a:ln>
          <a:effectLst/>
        </p:spPr>
      </p:cxnSp>
      <p:cxnSp>
        <p:nvCxnSpPr>
          <p:cNvPr id="146" name="Straight Arrow Connector 140">
            <a:extLst>
              <a:ext uri="{FF2B5EF4-FFF2-40B4-BE49-F238E27FC236}">
                <a16:creationId xmlns:a16="http://schemas.microsoft.com/office/drawing/2014/main" id="{EB9D3BE3-14EC-4BD7-8185-24426A2AD018}"/>
              </a:ext>
            </a:extLst>
          </p:cNvPr>
          <p:cNvCxnSpPr>
            <a:cxnSpLocks/>
            <a:stCxn id="136" idx="2"/>
          </p:cNvCxnSpPr>
          <p:nvPr/>
        </p:nvCxnSpPr>
        <p:spPr>
          <a:xfrm>
            <a:off x="3329147" y="2341744"/>
            <a:ext cx="682366" cy="371868"/>
          </a:xfrm>
          <a:prstGeom prst="straightConnector1">
            <a:avLst/>
          </a:prstGeom>
          <a:noFill/>
          <a:ln w="28575" cap="flat" cmpd="sng" algn="ctr">
            <a:solidFill>
              <a:sysClr val="windowText" lastClr="000000"/>
            </a:solidFill>
            <a:prstDash val="solid"/>
            <a:miter lim="800000"/>
            <a:tailEnd type="triangle"/>
          </a:ln>
          <a:effectLst/>
        </p:spPr>
      </p:cxnSp>
      <p:sp>
        <p:nvSpPr>
          <p:cNvPr id="147" name="文本框 146">
            <a:extLst>
              <a:ext uri="{FF2B5EF4-FFF2-40B4-BE49-F238E27FC236}">
                <a16:creationId xmlns:a16="http://schemas.microsoft.com/office/drawing/2014/main" id="{D8EB3A24-11C8-487C-BDC5-3B175D23532A}"/>
              </a:ext>
            </a:extLst>
          </p:cNvPr>
          <p:cNvSpPr txBox="1"/>
          <p:nvPr/>
        </p:nvSpPr>
        <p:spPr>
          <a:xfrm>
            <a:off x="488685" y="1903618"/>
            <a:ext cx="1032655" cy="461665"/>
          </a:xfrm>
          <a:prstGeom prst="rect">
            <a:avLst/>
          </a:prstGeom>
          <a:noFill/>
          <a:ln w="28575">
            <a:noFill/>
          </a:ln>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315D86"/>
                </a:solidFill>
                <a:effectLst/>
                <a:uLnTx/>
                <a:uFillTx/>
                <a:latin typeface="Calibri" panose="020F0502020204030204"/>
              </a:rPr>
              <a:t>offsets</a:t>
            </a:r>
          </a:p>
        </p:txBody>
      </p:sp>
      <p:sp>
        <p:nvSpPr>
          <p:cNvPr id="148" name="文本框 147">
            <a:extLst>
              <a:ext uri="{FF2B5EF4-FFF2-40B4-BE49-F238E27FC236}">
                <a16:creationId xmlns:a16="http://schemas.microsoft.com/office/drawing/2014/main" id="{6EC6CC75-D8A2-43D4-A842-2D7D6A841158}"/>
              </a:ext>
            </a:extLst>
          </p:cNvPr>
          <p:cNvSpPr txBox="1"/>
          <p:nvPr/>
        </p:nvSpPr>
        <p:spPr>
          <a:xfrm>
            <a:off x="757856" y="2621739"/>
            <a:ext cx="793807" cy="461665"/>
          </a:xfrm>
          <a:prstGeom prst="rect">
            <a:avLst/>
          </a:prstGeom>
          <a:noFill/>
          <a:ln w="28575">
            <a:noFill/>
          </a:ln>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92751A"/>
                </a:solidFill>
                <a:effectLst/>
                <a:uLnTx/>
                <a:uFillTx/>
                <a:latin typeface="Calibri" panose="020F0502020204030204"/>
              </a:rPr>
              <a:t>rows</a:t>
            </a:r>
          </a:p>
        </p:txBody>
      </p:sp>
      <p:sp>
        <p:nvSpPr>
          <p:cNvPr id="149" name="Rectangle 104">
            <a:extLst>
              <a:ext uri="{FF2B5EF4-FFF2-40B4-BE49-F238E27FC236}">
                <a16:creationId xmlns:a16="http://schemas.microsoft.com/office/drawing/2014/main" id="{FBB3B00A-81AD-4A38-A920-B81F8FA3DFF0}"/>
              </a:ext>
            </a:extLst>
          </p:cNvPr>
          <p:cNvSpPr/>
          <p:nvPr/>
        </p:nvSpPr>
        <p:spPr>
          <a:xfrm>
            <a:off x="1707869" y="1580180"/>
            <a:ext cx="1593016" cy="395781"/>
          </a:xfrm>
          <a:prstGeom prst="rect">
            <a:avLst/>
          </a:prstGeom>
        </p:spPr>
        <p:txBody>
          <a:bodyPr wrap="none">
            <a:spAutoFit/>
          </a:bodyPr>
          <a:lstStyle/>
          <a:p>
            <a:pPr defTabSz="457200"/>
            <a:r>
              <a:rPr lang="en-US" sz="2400" dirty="0">
                <a:solidFill>
                  <a:srgbClr val="70AD47">
                    <a:lumMod val="75000"/>
                  </a:srgbClr>
                </a:solidFill>
                <a:latin typeface="Calibri" panose="020F0502020204030204"/>
              </a:rPr>
              <a:t>0   1   2   3   4 </a:t>
            </a:r>
          </a:p>
        </p:txBody>
      </p:sp>
      <p:sp>
        <p:nvSpPr>
          <p:cNvPr id="150" name="文本框 149">
            <a:extLst>
              <a:ext uri="{FF2B5EF4-FFF2-40B4-BE49-F238E27FC236}">
                <a16:creationId xmlns:a16="http://schemas.microsoft.com/office/drawing/2014/main" id="{3AC28800-6E60-43A1-AE10-DF4C2361E1EF}"/>
              </a:ext>
            </a:extLst>
          </p:cNvPr>
          <p:cNvSpPr txBox="1"/>
          <p:nvPr/>
        </p:nvSpPr>
        <p:spPr>
          <a:xfrm>
            <a:off x="-90987" y="2372228"/>
            <a:ext cx="1701107" cy="461665"/>
          </a:xfrm>
          <a:prstGeom prst="rect">
            <a:avLst/>
          </a:prstGeom>
          <a:noFill/>
          <a:ln w="28575">
            <a:noFill/>
          </a:ln>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92751A"/>
                </a:solidFill>
                <a:effectLst/>
                <a:uLnTx/>
                <a:uFillTx/>
                <a:latin typeface="Calibri" panose="020F0502020204030204"/>
              </a:rPr>
              <a:t>compressed</a:t>
            </a:r>
          </a:p>
        </p:txBody>
      </p:sp>
      <p:sp>
        <p:nvSpPr>
          <p:cNvPr id="151" name="文本框 150">
            <a:extLst>
              <a:ext uri="{FF2B5EF4-FFF2-40B4-BE49-F238E27FC236}">
                <a16:creationId xmlns:a16="http://schemas.microsoft.com/office/drawing/2014/main" id="{4F6298C7-1A33-40E2-A750-A83949B732E5}"/>
              </a:ext>
            </a:extLst>
          </p:cNvPr>
          <p:cNvSpPr txBox="1"/>
          <p:nvPr/>
        </p:nvSpPr>
        <p:spPr>
          <a:xfrm>
            <a:off x="3745965" y="5383825"/>
            <a:ext cx="1092660" cy="400110"/>
          </a:xfrm>
          <a:prstGeom prst="rect">
            <a:avLst/>
          </a:prstGeom>
          <a:noFill/>
          <a:ln w="28575">
            <a:noFill/>
          </a:ln>
        </p:spPr>
        <p:txBody>
          <a:bodyPr wrap="square" rtlCol="0">
            <a:spAutoFit/>
          </a:bodyPr>
          <a:lstStyle/>
          <a:p>
            <a:pPr algn="ctr" defTabSz="457200"/>
            <a:r>
              <a:rPr lang="en-US" sz="2000" dirty="0" err="1">
                <a:solidFill>
                  <a:prstClr val="black"/>
                </a:solidFill>
                <a:latin typeface="Calibri" panose="020F0502020204030204"/>
              </a:rPr>
              <a:t>OffsetsQ</a:t>
            </a:r>
            <a:endParaRPr lang="en-US" sz="2000" dirty="0">
              <a:solidFill>
                <a:prstClr val="black"/>
              </a:solidFill>
              <a:latin typeface="Calibri" panose="020F0502020204030204"/>
            </a:endParaRPr>
          </a:p>
        </p:txBody>
      </p:sp>
      <p:sp>
        <p:nvSpPr>
          <p:cNvPr id="152" name="文本框 151">
            <a:extLst>
              <a:ext uri="{FF2B5EF4-FFF2-40B4-BE49-F238E27FC236}">
                <a16:creationId xmlns:a16="http://schemas.microsoft.com/office/drawing/2014/main" id="{C9FE739A-9384-4B1D-B422-ECA86B23823A}"/>
              </a:ext>
            </a:extLst>
          </p:cNvPr>
          <p:cNvSpPr txBox="1"/>
          <p:nvPr/>
        </p:nvSpPr>
        <p:spPr>
          <a:xfrm>
            <a:off x="1899477" y="5360900"/>
            <a:ext cx="1048660" cy="325063"/>
          </a:xfrm>
          <a:prstGeom prst="rect">
            <a:avLst/>
          </a:prstGeom>
          <a:noFill/>
        </p:spPr>
        <p:txBody>
          <a:bodyPr wrap="square" rtlCol="0">
            <a:spAutoFit/>
          </a:bodyPr>
          <a:lstStyle/>
          <a:p>
            <a:pPr algn="ctr" defTabSz="457200"/>
            <a:r>
              <a:rPr lang="en-US" sz="2000" dirty="0" err="1">
                <a:solidFill>
                  <a:prstClr val="black"/>
                </a:solidFill>
                <a:latin typeface="Calibri" panose="020F0502020204030204"/>
              </a:rPr>
              <a:t>InputQ</a:t>
            </a:r>
            <a:endParaRPr lang="en-US" sz="2000" dirty="0">
              <a:solidFill>
                <a:prstClr val="black"/>
              </a:solidFill>
              <a:latin typeface="Calibri" panose="020F0502020204030204"/>
            </a:endParaRPr>
          </a:p>
        </p:txBody>
      </p:sp>
      <p:sp>
        <p:nvSpPr>
          <p:cNvPr id="153" name="箭头: 右 152">
            <a:extLst>
              <a:ext uri="{FF2B5EF4-FFF2-40B4-BE49-F238E27FC236}">
                <a16:creationId xmlns:a16="http://schemas.microsoft.com/office/drawing/2014/main" id="{7C1B68D0-8047-4446-AD35-3B2598E204FF}"/>
              </a:ext>
            </a:extLst>
          </p:cNvPr>
          <p:cNvSpPr/>
          <p:nvPr/>
        </p:nvSpPr>
        <p:spPr>
          <a:xfrm>
            <a:off x="2658656" y="5105202"/>
            <a:ext cx="28256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5" name="Rounded Rectangle 78">
            <a:extLst>
              <a:ext uri="{FF2B5EF4-FFF2-40B4-BE49-F238E27FC236}">
                <a16:creationId xmlns:a16="http://schemas.microsoft.com/office/drawing/2014/main" id="{B60C5A47-5DD9-4BD4-8010-92408ACF1DFD}"/>
              </a:ext>
            </a:extLst>
          </p:cNvPr>
          <p:cNvSpPr/>
          <p:nvPr/>
        </p:nvSpPr>
        <p:spPr>
          <a:xfrm>
            <a:off x="2960127" y="5005834"/>
            <a:ext cx="880303" cy="371868"/>
          </a:xfrm>
          <a:prstGeom prst="roundRect">
            <a:avLst/>
          </a:prstGeom>
          <a:solidFill>
            <a:srgbClr val="ED7D31">
              <a:lumMod val="40000"/>
              <a:lumOff val="60000"/>
            </a:srgbClr>
          </a:solidFill>
          <a:ln w="38100" cap="flat" cmpd="sng" algn="ctr">
            <a:solidFill>
              <a:srgbClr val="ED7D31">
                <a:lumMod val="50000"/>
              </a:srgbClr>
            </a:solidFill>
            <a:prstDash val="solid"/>
            <a:miter lim="800000"/>
          </a:ln>
          <a:effectLst/>
        </p:spPr>
        <p:txBody>
          <a:bodyPr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latin typeface="Calibri" panose="020F0502020204030204"/>
                <a:ea typeface="+mn-ea"/>
                <a:cs typeface="+mn-cs"/>
              </a:rPr>
              <a:t>Range</a:t>
            </a:r>
          </a:p>
        </p:txBody>
      </p:sp>
      <p:sp>
        <p:nvSpPr>
          <p:cNvPr id="156" name="Rounded Rectangle 78">
            <a:extLst>
              <a:ext uri="{FF2B5EF4-FFF2-40B4-BE49-F238E27FC236}">
                <a16:creationId xmlns:a16="http://schemas.microsoft.com/office/drawing/2014/main" id="{2D225521-B63D-4417-A0FD-6BE8855E3432}"/>
              </a:ext>
            </a:extLst>
          </p:cNvPr>
          <p:cNvSpPr/>
          <p:nvPr/>
        </p:nvSpPr>
        <p:spPr>
          <a:xfrm>
            <a:off x="4852950" y="5005832"/>
            <a:ext cx="882000" cy="371868"/>
          </a:xfrm>
          <a:prstGeom prst="roundRect">
            <a:avLst/>
          </a:prstGeom>
          <a:solidFill>
            <a:srgbClr val="ED7D31">
              <a:lumMod val="40000"/>
              <a:lumOff val="60000"/>
            </a:srgbClr>
          </a:solidFill>
          <a:ln w="38100" cap="flat" cmpd="sng" algn="ctr">
            <a:solidFill>
              <a:srgbClr val="ED7D31">
                <a:lumMod val="50000"/>
              </a:srgbClr>
            </a:solidFill>
            <a:prstDash val="solid"/>
            <a:miter lim="800000"/>
          </a:ln>
          <a:effectLst/>
        </p:spPr>
        <p:txBody>
          <a:bodyPr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latin typeface="Calibri" panose="020F0502020204030204"/>
                <a:ea typeface="+mn-ea"/>
                <a:cs typeface="+mn-cs"/>
              </a:rPr>
              <a:t>Range</a:t>
            </a:r>
          </a:p>
        </p:txBody>
      </p:sp>
      <p:grpSp>
        <p:nvGrpSpPr>
          <p:cNvPr id="157" name="组合 93">
            <a:extLst>
              <a:ext uri="{FF2B5EF4-FFF2-40B4-BE49-F238E27FC236}">
                <a16:creationId xmlns:a16="http://schemas.microsoft.com/office/drawing/2014/main" id="{9D33A9CB-C6E2-4373-9B54-50C2E2EB6214}"/>
              </a:ext>
            </a:extLst>
          </p:cNvPr>
          <p:cNvGrpSpPr/>
          <p:nvPr/>
        </p:nvGrpSpPr>
        <p:grpSpPr>
          <a:xfrm>
            <a:off x="2167161" y="5059378"/>
            <a:ext cx="479505" cy="262468"/>
            <a:chOff x="8794749" y="7608552"/>
            <a:chExt cx="1538296" cy="543300"/>
          </a:xfrm>
        </p:grpSpPr>
        <p:sp>
          <p:nvSpPr>
            <p:cNvPr id="158" name="Rectangle 3">
              <a:extLst>
                <a:ext uri="{FF2B5EF4-FFF2-40B4-BE49-F238E27FC236}">
                  <a16:creationId xmlns:a16="http://schemas.microsoft.com/office/drawing/2014/main" id="{3609307E-095B-47EA-993F-F90F96650186}"/>
                </a:ext>
              </a:extLst>
            </p:cNvPr>
            <p:cNvSpPr>
              <a:spLocks/>
            </p:cNvSpPr>
            <p:nvPr/>
          </p:nvSpPr>
          <p:spPr>
            <a:xfrm>
              <a:off x="9246447" y="7608553"/>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9" name="Rectangle 3">
              <a:extLst>
                <a:ext uri="{FF2B5EF4-FFF2-40B4-BE49-F238E27FC236}">
                  <a16:creationId xmlns:a16="http://schemas.microsoft.com/office/drawing/2014/main" id="{F87C4A21-AC01-49B1-A016-899E73B92F52}"/>
                </a:ext>
              </a:extLst>
            </p:cNvPr>
            <p:cNvSpPr>
              <a:spLocks/>
            </p:cNvSpPr>
            <p:nvPr/>
          </p:nvSpPr>
          <p:spPr>
            <a:xfrm>
              <a:off x="9789746" y="7608552"/>
              <a:ext cx="543299" cy="543299"/>
            </a:xfrm>
            <a:prstGeom prst="rect">
              <a:avLst/>
            </a:prstGeom>
            <a:solidFill>
              <a:srgbClr val="70AD47">
                <a:lumMod val="40000"/>
                <a:lumOff val="60000"/>
              </a:srgbClr>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60" name="直接连接符 97">
              <a:extLst>
                <a:ext uri="{FF2B5EF4-FFF2-40B4-BE49-F238E27FC236}">
                  <a16:creationId xmlns:a16="http://schemas.microsoft.com/office/drawing/2014/main" id="{027B94D3-99A3-4AA1-A448-5FE35E0E8924}"/>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161" name="直接连接符 98">
              <a:extLst>
                <a:ext uri="{FF2B5EF4-FFF2-40B4-BE49-F238E27FC236}">
                  <a16:creationId xmlns:a16="http://schemas.microsoft.com/office/drawing/2014/main" id="{A0A169CB-FA29-4636-88AF-C9E0ED4C1FD7}"/>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grpSp>
        <p:nvGrpSpPr>
          <p:cNvPr id="162" name="组合 93">
            <a:extLst>
              <a:ext uri="{FF2B5EF4-FFF2-40B4-BE49-F238E27FC236}">
                <a16:creationId xmlns:a16="http://schemas.microsoft.com/office/drawing/2014/main" id="{29048864-76F0-4D9E-B136-C0CDA91CD524}"/>
              </a:ext>
            </a:extLst>
          </p:cNvPr>
          <p:cNvGrpSpPr/>
          <p:nvPr/>
        </p:nvGrpSpPr>
        <p:grpSpPr>
          <a:xfrm>
            <a:off x="4053407" y="5059046"/>
            <a:ext cx="478800" cy="262800"/>
            <a:chOff x="8794749" y="7608552"/>
            <a:chExt cx="1538296" cy="543300"/>
          </a:xfrm>
        </p:grpSpPr>
        <p:sp>
          <p:nvSpPr>
            <p:cNvPr id="163" name="Rectangle 3">
              <a:extLst>
                <a:ext uri="{FF2B5EF4-FFF2-40B4-BE49-F238E27FC236}">
                  <a16:creationId xmlns:a16="http://schemas.microsoft.com/office/drawing/2014/main" id="{4B36A3E3-D72F-4554-985D-69BA01BEA58E}"/>
                </a:ext>
              </a:extLst>
            </p:cNvPr>
            <p:cNvSpPr>
              <a:spLocks/>
            </p:cNvSpPr>
            <p:nvPr/>
          </p:nvSpPr>
          <p:spPr>
            <a:xfrm>
              <a:off x="9246447" y="7608553"/>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4" name="Rectangle 3">
              <a:extLst>
                <a:ext uri="{FF2B5EF4-FFF2-40B4-BE49-F238E27FC236}">
                  <a16:creationId xmlns:a16="http://schemas.microsoft.com/office/drawing/2014/main" id="{F1AE08B7-CDE4-4EC0-A28F-1A9CC060819E}"/>
                </a:ext>
              </a:extLst>
            </p:cNvPr>
            <p:cNvSpPr>
              <a:spLocks/>
            </p:cNvSpPr>
            <p:nvPr/>
          </p:nvSpPr>
          <p:spPr>
            <a:xfrm>
              <a:off x="9789746" y="7608552"/>
              <a:ext cx="543299" cy="543299"/>
            </a:xfrm>
            <a:prstGeom prst="rect">
              <a:avLst/>
            </a:prstGeom>
            <a:solidFill>
              <a:srgbClr val="5B9BD5">
                <a:lumMod val="40000"/>
                <a:lumOff val="60000"/>
              </a:srgbClr>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65" name="直接连接符 97">
              <a:extLst>
                <a:ext uri="{FF2B5EF4-FFF2-40B4-BE49-F238E27FC236}">
                  <a16:creationId xmlns:a16="http://schemas.microsoft.com/office/drawing/2014/main" id="{6DA79259-33C8-4C44-A102-00D31327FF7B}"/>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166" name="直接连接符 98">
              <a:extLst>
                <a:ext uri="{FF2B5EF4-FFF2-40B4-BE49-F238E27FC236}">
                  <a16:creationId xmlns:a16="http://schemas.microsoft.com/office/drawing/2014/main" id="{270A8678-8F66-4118-9CCF-FD6780198423}"/>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sp>
        <p:nvSpPr>
          <p:cNvPr id="172" name="箭头: 右 171">
            <a:extLst>
              <a:ext uri="{FF2B5EF4-FFF2-40B4-BE49-F238E27FC236}">
                <a16:creationId xmlns:a16="http://schemas.microsoft.com/office/drawing/2014/main" id="{35778CE0-05B6-436C-B06A-4375F7C10EBC}"/>
              </a:ext>
            </a:extLst>
          </p:cNvPr>
          <p:cNvSpPr/>
          <p:nvPr/>
        </p:nvSpPr>
        <p:spPr>
          <a:xfrm>
            <a:off x="3858691" y="5105202"/>
            <a:ext cx="28256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3" name="箭头: 右 172">
            <a:extLst>
              <a:ext uri="{FF2B5EF4-FFF2-40B4-BE49-F238E27FC236}">
                <a16:creationId xmlns:a16="http://schemas.microsoft.com/office/drawing/2014/main" id="{98C9A16F-98C5-4B58-A352-02F6A2875038}"/>
              </a:ext>
            </a:extLst>
          </p:cNvPr>
          <p:cNvSpPr/>
          <p:nvPr/>
        </p:nvSpPr>
        <p:spPr>
          <a:xfrm>
            <a:off x="4551295" y="5105202"/>
            <a:ext cx="28256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1" name="文本框 190">
            <a:extLst>
              <a:ext uri="{FF2B5EF4-FFF2-40B4-BE49-F238E27FC236}">
                <a16:creationId xmlns:a16="http://schemas.microsoft.com/office/drawing/2014/main" id="{F4C55215-D794-431D-9C34-EBBC629D2A98}"/>
              </a:ext>
            </a:extLst>
          </p:cNvPr>
          <p:cNvSpPr txBox="1"/>
          <p:nvPr/>
        </p:nvSpPr>
        <p:spPr>
          <a:xfrm>
            <a:off x="5706281" y="5383825"/>
            <a:ext cx="736967" cy="325063"/>
          </a:xfrm>
          <a:prstGeom prst="rect">
            <a:avLst/>
          </a:prstGeom>
          <a:noFill/>
          <a:ln w="28575">
            <a:noFill/>
          </a:ln>
        </p:spPr>
        <p:txBody>
          <a:bodyPr wrap="none" rtlCol="0">
            <a:spAutoFit/>
          </a:bodyPr>
          <a:lstStyle/>
          <a:p>
            <a:pPr defTabSz="457200"/>
            <a:r>
              <a:rPr lang="en-US" sz="2000" dirty="0" err="1">
                <a:solidFill>
                  <a:prstClr val="black"/>
                </a:solidFill>
                <a:latin typeface="Calibri" panose="020F0502020204030204"/>
              </a:rPr>
              <a:t>RowsQ</a:t>
            </a:r>
            <a:endParaRPr lang="en-US" sz="2000" dirty="0">
              <a:solidFill>
                <a:prstClr val="black"/>
              </a:solidFill>
              <a:latin typeface="Calibri" panose="020F0502020204030204"/>
            </a:endParaRPr>
          </a:p>
        </p:txBody>
      </p:sp>
      <p:grpSp>
        <p:nvGrpSpPr>
          <p:cNvPr id="192" name="组合 93">
            <a:extLst>
              <a:ext uri="{FF2B5EF4-FFF2-40B4-BE49-F238E27FC236}">
                <a16:creationId xmlns:a16="http://schemas.microsoft.com/office/drawing/2014/main" id="{2D800BA1-5C07-4A53-8FEE-DE7788A09E90}"/>
              </a:ext>
            </a:extLst>
          </p:cNvPr>
          <p:cNvGrpSpPr/>
          <p:nvPr/>
        </p:nvGrpSpPr>
        <p:grpSpPr>
          <a:xfrm>
            <a:off x="5934173" y="5059046"/>
            <a:ext cx="478800" cy="262800"/>
            <a:chOff x="8794749" y="7608552"/>
            <a:chExt cx="1538296" cy="543300"/>
          </a:xfrm>
        </p:grpSpPr>
        <p:sp>
          <p:nvSpPr>
            <p:cNvPr id="195" name="Rectangle 3">
              <a:extLst>
                <a:ext uri="{FF2B5EF4-FFF2-40B4-BE49-F238E27FC236}">
                  <a16:creationId xmlns:a16="http://schemas.microsoft.com/office/drawing/2014/main" id="{0D09F98E-D9DC-4F8F-85E7-5C183A377D41}"/>
                </a:ext>
              </a:extLst>
            </p:cNvPr>
            <p:cNvSpPr>
              <a:spLocks/>
            </p:cNvSpPr>
            <p:nvPr/>
          </p:nvSpPr>
          <p:spPr>
            <a:xfrm>
              <a:off x="9246447" y="7608553"/>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6" name="Rectangle 3">
              <a:extLst>
                <a:ext uri="{FF2B5EF4-FFF2-40B4-BE49-F238E27FC236}">
                  <a16:creationId xmlns:a16="http://schemas.microsoft.com/office/drawing/2014/main" id="{C9BF783C-CDBE-4FA4-8E9C-E0B74BB1B3EA}"/>
                </a:ext>
              </a:extLst>
            </p:cNvPr>
            <p:cNvSpPr>
              <a:spLocks/>
            </p:cNvSpPr>
            <p:nvPr/>
          </p:nvSpPr>
          <p:spPr>
            <a:xfrm>
              <a:off x="9789746" y="7608552"/>
              <a:ext cx="543299" cy="543299"/>
            </a:xfrm>
            <a:prstGeom prst="rect">
              <a:avLst/>
            </a:prstGeom>
            <a:solidFill>
              <a:srgbClr val="FFC000">
                <a:lumMod val="60000"/>
                <a:lumOff val="40000"/>
              </a:srgbClr>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97" name="直接连接符 97">
              <a:extLst>
                <a:ext uri="{FF2B5EF4-FFF2-40B4-BE49-F238E27FC236}">
                  <a16:creationId xmlns:a16="http://schemas.microsoft.com/office/drawing/2014/main" id="{95D2D1BE-2BDF-4DFD-B527-3302C5A46203}"/>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198" name="直接连接符 98">
              <a:extLst>
                <a:ext uri="{FF2B5EF4-FFF2-40B4-BE49-F238E27FC236}">
                  <a16:creationId xmlns:a16="http://schemas.microsoft.com/office/drawing/2014/main" id="{CAFAFAC0-50A1-4556-B840-CCAAE6C919BD}"/>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sp>
        <p:nvSpPr>
          <p:cNvPr id="193" name="箭头: 右 192">
            <a:extLst>
              <a:ext uri="{FF2B5EF4-FFF2-40B4-BE49-F238E27FC236}">
                <a16:creationId xmlns:a16="http://schemas.microsoft.com/office/drawing/2014/main" id="{531879B7-ED37-4FED-AC04-B73BEA8B1168}"/>
              </a:ext>
            </a:extLst>
          </p:cNvPr>
          <p:cNvSpPr/>
          <p:nvPr/>
        </p:nvSpPr>
        <p:spPr>
          <a:xfrm>
            <a:off x="5749199" y="5105202"/>
            <a:ext cx="28256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4" name="箭头: 右 193">
            <a:extLst>
              <a:ext uri="{FF2B5EF4-FFF2-40B4-BE49-F238E27FC236}">
                <a16:creationId xmlns:a16="http://schemas.microsoft.com/office/drawing/2014/main" id="{BD9E7795-8500-4289-98FC-21B2437EC004}"/>
              </a:ext>
            </a:extLst>
          </p:cNvPr>
          <p:cNvSpPr/>
          <p:nvPr/>
        </p:nvSpPr>
        <p:spPr>
          <a:xfrm>
            <a:off x="6434564" y="5113052"/>
            <a:ext cx="28256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69" name="直接连接符 68">
            <a:extLst>
              <a:ext uri="{FF2B5EF4-FFF2-40B4-BE49-F238E27FC236}">
                <a16:creationId xmlns:a16="http://schemas.microsoft.com/office/drawing/2014/main" id="{E2CC21DB-5019-48E0-9214-CCAC3312F5BD}"/>
              </a:ext>
            </a:extLst>
          </p:cNvPr>
          <p:cNvCxnSpPr>
            <a:cxnSpLocks/>
          </p:cNvCxnSpPr>
          <p:nvPr/>
        </p:nvCxnSpPr>
        <p:spPr>
          <a:xfrm>
            <a:off x="1625812" y="3027596"/>
            <a:ext cx="0" cy="258570"/>
          </a:xfrm>
          <a:prstGeom prst="line">
            <a:avLst/>
          </a:prstGeom>
          <a:ln w="28575">
            <a:solidFill>
              <a:srgbClr val="92751A"/>
            </a:solidFill>
          </a:ln>
        </p:spPr>
        <p:style>
          <a:lnRef idx="1">
            <a:schemeClr val="dk1"/>
          </a:lnRef>
          <a:fillRef idx="0">
            <a:schemeClr val="dk1"/>
          </a:fillRef>
          <a:effectRef idx="0">
            <a:schemeClr val="dk1"/>
          </a:effectRef>
          <a:fontRef idx="minor">
            <a:schemeClr val="tx1"/>
          </a:fontRef>
        </p:style>
      </p:cxnSp>
      <p:cxnSp>
        <p:nvCxnSpPr>
          <p:cNvPr id="70" name="直接连接符 69">
            <a:extLst>
              <a:ext uri="{FF2B5EF4-FFF2-40B4-BE49-F238E27FC236}">
                <a16:creationId xmlns:a16="http://schemas.microsoft.com/office/drawing/2014/main" id="{9AC324E9-1ACB-4BA2-9127-400A207442B9}"/>
              </a:ext>
            </a:extLst>
          </p:cNvPr>
          <p:cNvCxnSpPr>
            <a:cxnSpLocks/>
          </p:cNvCxnSpPr>
          <p:nvPr/>
        </p:nvCxnSpPr>
        <p:spPr>
          <a:xfrm>
            <a:off x="3999974" y="3027596"/>
            <a:ext cx="0" cy="258570"/>
          </a:xfrm>
          <a:prstGeom prst="line">
            <a:avLst/>
          </a:prstGeom>
          <a:ln w="28575">
            <a:solidFill>
              <a:srgbClr val="92751A"/>
            </a:solidFill>
          </a:ln>
        </p:spPr>
        <p:style>
          <a:lnRef idx="1">
            <a:schemeClr val="dk1"/>
          </a:lnRef>
          <a:fillRef idx="0">
            <a:schemeClr val="dk1"/>
          </a:fillRef>
          <a:effectRef idx="0">
            <a:schemeClr val="dk1"/>
          </a:effectRef>
          <a:fontRef idx="minor">
            <a:schemeClr val="tx1"/>
          </a:fontRef>
        </p:style>
      </p:cxnSp>
      <p:cxnSp>
        <p:nvCxnSpPr>
          <p:cNvPr id="71" name="Straight Arrow Connector 140">
            <a:extLst>
              <a:ext uri="{FF2B5EF4-FFF2-40B4-BE49-F238E27FC236}">
                <a16:creationId xmlns:a16="http://schemas.microsoft.com/office/drawing/2014/main" id="{9A1472A2-8ECC-4868-8E88-A6A8FEA8DB59}"/>
              </a:ext>
            </a:extLst>
          </p:cNvPr>
          <p:cNvCxnSpPr>
            <a:cxnSpLocks/>
          </p:cNvCxnSpPr>
          <p:nvPr/>
        </p:nvCxnSpPr>
        <p:spPr>
          <a:xfrm flipH="1">
            <a:off x="1652959" y="3169410"/>
            <a:ext cx="325316" cy="0"/>
          </a:xfrm>
          <a:prstGeom prst="straightConnector1">
            <a:avLst/>
          </a:prstGeom>
          <a:noFill/>
          <a:ln w="28575" cap="flat" cmpd="sng" algn="ctr">
            <a:solidFill>
              <a:srgbClr val="92751A"/>
            </a:solidFill>
            <a:prstDash val="solid"/>
            <a:miter lim="800000"/>
            <a:tailEnd type="triangle"/>
          </a:ln>
          <a:effectLst/>
        </p:spPr>
      </p:cxnSp>
      <p:cxnSp>
        <p:nvCxnSpPr>
          <p:cNvPr id="72" name="Straight Arrow Connector 140">
            <a:extLst>
              <a:ext uri="{FF2B5EF4-FFF2-40B4-BE49-F238E27FC236}">
                <a16:creationId xmlns:a16="http://schemas.microsoft.com/office/drawing/2014/main" id="{A0862C1D-D9A2-4B13-A95E-E64390A90C96}"/>
              </a:ext>
            </a:extLst>
          </p:cNvPr>
          <p:cNvCxnSpPr>
            <a:cxnSpLocks/>
          </p:cNvCxnSpPr>
          <p:nvPr/>
        </p:nvCxnSpPr>
        <p:spPr>
          <a:xfrm>
            <a:off x="3627936" y="3169410"/>
            <a:ext cx="346638" cy="0"/>
          </a:xfrm>
          <a:prstGeom prst="straightConnector1">
            <a:avLst/>
          </a:prstGeom>
          <a:noFill/>
          <a:ln w="28575" cap="flat" cmpd="sng" algn="ctr">
            <a:solidFill>
              <a:srgbClr val="92751A"/>
            </a:solidFill>
            <a:prstDash val="solid"/>
            <a:miter lim="800000"/>
            <a:tailEnd type="triangle"/>
          </a:ln>
          <a:effectLst/>
        </p:spPr>
      </p:cxnSp>
      <p:sp>
        <p:nvSpPr>
          <p:cNvPr id="73" name="文本框 72">
            <a:extLst>
              <a:ext uri="{FF2B5EF4-FFF2-40B4-BE49-F238E27FC236}">
                <a16:creationId xmlns:a16="http://schemas.microsoft.com/office/drawing/2014/main" id="{23F96ED1-0E19-41D2-8BDA-05A2E6EA0BA7}"/>
              </a:ext>
            </a:extLst>
          </p:cNvPr>
          <p:cNvSpPr txBox="1"/>
          <p:nvPr/>
        </p:nvSpPr>
        <p:spPr>
          <a:xfrm>
            <a:off x="1957474" y="2963723"/>
            <a:ext cx="1701107" cy="461665"/>
          </a:xfrm>
          <a:prstGeom prst="rect">
            <a:avLst/>
          </a:prstGeom>
          <a:noFill/>
          <a:ln w="28575">
            <a:noFill/>
          </a:ln>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92751A"/>
                </a:solidFill>
                <a:effectLst/>
                <a:uLnTx/>
                <a:uFillTx/>
                <a:latin typeface="Calibri" panose="020F0502020204030204"/>
              </a:rPr>
              <a:t>compressed</a:t>
            </a:r>
          </a:p>
        </p:txBody>
      </p:sp>
    </p:spTree>
    <p:extLst>
      <p:ext uri="{BB962C8B-B14F-4D97-AF65-F5344CB8AC3E}">
        <p14:creationId xmlns:p14="http://schemas.microsoft.com/office/powerpoint/2010/main" val="9178722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8.33333E-7 4.07407E-6 L 0.09505 0.00046 " pathEditMode="relative" rAng="0" ptsTypes="AA">
                                      <p:cBhvr>
                                        <p:cTn id="6" dur="2000" fill="hold"/>
                                        <p:tgtEl>
                                          <p:spTgt spid="78"/>
                                        </p:tgtEl>
                                        <p:attrNameLst>
                                          <p:attrName>ppt_x</p:attrName>
                                          <p:attrName>ppt_y</p:attrName>
                                        </p:attrNameLst>
                                      </p:cBhvr>
                                      <p:rCtr x="4753" y="23"/>
                                    </p:animMotion>
                                  </p:childTnLst>
                                </p:cTn>
                              </p:par>
                              <p:par>
                                <p:cTn id="7" presetID="10" presetClass="entr" presetSubtype="0" fill="hold" grpId="0" nodeType="withEffect">
                                  <p:stCondLst>
                                    <p:cond delay="1500"/>
                                  </p:stCondLst>
                                  <p:childTnLst>
                                    <p:set>
                                      <p:cBhvr>
                                        <p:cTn id="8" dur="1" fill="hold">
                                          <p:stCondLst>
                                            <p:cond delay="0"/>
                                          </p:stCondLst>
                                        </p:cTn>
                                        <p:tgtEl>
                                          <p:spTgt spid="79"/>
                                        </p:tgtEl>
                                        <p:attrNameLst>
                                          <p:attrName>style.visibility</p:attrName>
                                        </p:attrNameLst>
                                      </p:cBhvr>
                                      <p:to>
                                        <p:strVal val="visible"/>
                                      </p:to>
                                    </p:set>
                                    <p:animEffect transition="in" filter="fade">
                                      <p:cBhvr>
                                        <p:cTn id="9" dur="500"/>
                                        <p:tgtEl>
                                          <p:spTgt spid="79"/>
                                        </p:tgtEl>
                                      </p:cBhvr>
                                    </p:animEffect>
                                  </p:childTnLst>
                                </p:cTn>
                              </p:par>
                            </p:childTnLst>
                          </p:cTn>
                        </p:par>
                        <p:par>
                          <p:cTn id="10" fill="hold">
                            <p:stCondLst>
                              <p:cond delay="2000"/>
                            </p:stCondLst>
                            <p:childTnLst>
                              <p:par>
                                <p:cTn id="11" presetID="10" presetClass="entr" presetSubtype="0" fill="hold" grpId="0" nodeType="afterEffect">
                                  <p:stCondLst>
                                    <p:cond delay="500"/>
                                  </p:stCondLst>
                                  <p:childTnLst>
                                    <p:set>
                                      <p:cBhvr>
                                        <p:cTn id="12" dur="1" fill="hold">
                                          <p:stCondLst>
                                            <p:cond delay="0"/>
                                          </p:stCondLst>
                                        </p:cTn>
                                        <p:tgtEl>
                                          <p:spTgt spid="77"/>
                                        </p:tgtEl>
                                        <p:attrNameLst>
                                          <p:attrName>style.visibility</p:attrName>
                                        </p:attrNameLst>
                                      </p:cBhvr>
                                      <p:to>
                                        <p:strVal val="visible"/>
                                      </p:to>
                                    </p:set>
                                    <p:animEffect transition="in" filter="fade">
                                      <p:cBhvr>
                                        <p:cTn id="13" dur="1000"/>
                                        <p:tgtEl>
                                          <p:spTgt spid="77"/>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path" presetSubtype="0" accel="50000" decel="50000" fill="hold" grpId="0" nodeType="clickEffect">
                                  <p:stCondLst>
                                    <p:cond delay="0"/>
                                  </p:stCondLst>
                                  <p:childTnLst>
                                    <p:animMotion origin="layout" path="M 2.70833E-6 -4.81481E-6 L 0.21211 -0.00138 " pathEditMode="relative" rAng="0" ptsTypes="AA">
                                      <p:cBhvr>
                                        <p:cTn id="17" dur="2000" fill="hold"/>
                                        <p:tgtEl>
                                          <p:spTgt spid="191"/>
                                        </p:tgtEl>
                                        <p:attrNameLst>
                                          <p:attrName>ppt_x</p:attrName>
                                          <p:attrName>ppt_y</p:attrName>
                                        </p:attrNameLst>
                                      </p:cBhvr>
                                      <p:rCtr x="10599" y="-69"/>
                                    </p:animMotion>
                                  </p:childTnLst>
                                </p:cTn>
                              </p:par>
                              <p:par>
                                <p:cTn id="18" presetID="42" presetClass="path" presetSubtype="0" accel="50000" decel="50000" fill="hold" nodeType="withEffect">
                                  <p:stCondLst>
                                    <p:cond delay="0"/>
                                  </p:stCondLst>
                                  <p:childTnLst>
                                    <p:animMotion origin="layout" path="M -2.08333E-7 -2.96296E-6 L 0.20768 -0.00023 " pathEditMode="relative" rAng="0" ptsTypes="AA">
                                      <p:cBhvr>
                                        <p:cTn id="19" dur="2000" fill="hold"/>
                                        <p:tgtEl>
                                          <p:spTgt spid="192"/>
                                        </p:tgtEl>
                                        <p:attrNameLst>
                                          <p:attrName>ppt_x</p:attrName>
                                          <p:attrName>ppt_y</p:attrName>
                                        </p:attrNameLst>
                                      </p:cBhvr>
                                      <p:rCtr x="10378" y="-23"/>
                                    </p:animMotion>
                                  </p:childTnLst>
                                </p:cTn>
                              </p:par>
                              <p:par>
                                <p:cTn id="20" presetID="42" presetClass="path" presetSubtype="0" accel="50000" decel="50000" fill="hold" grpId="0" nodeType="withEffect">
                                  <p:stCondLst>
                                    <p:cond delay="0"/>
                                  </p:stCondLst>
                                  <p:childTnLst>
                                    <p:animMotion origin="layout" path="M -3.125E-6 -2.96296E-6 L 0.2069 -2.96296E-6 " pathEditMode="relative" rAng="0" ptsTypes="AA">
                                      <p:cBhvr>
                                        <p:cTn id="21" dur="2000" fill="hold"/>
                                        <p:tgtEl>
                                          <p:spTgt spid="193"/>
                                        </p:tgtEl>
                                        <p:attrNameLst>
                                          <p:attrName>ppt_x</p:attrName>
                                          <p:attrName>ppt_y</p:attrName>
                                        </p:attrNameLst>
                                      </p:cBhvr>
                                      <p:rCtr x="10339" y="0"/>
                                    </p:animMotion>
                                  </p:childTnLst>
                                </p:cTn>
                              </p:par>
                              <p:par>
                                <p:cTn id="22" presetID="42" presetClass="path" presetSubtype="0" accel="50000" decel="50000" fill="hold" grpId="0" nodeType="withEffect">
                                  <p:stCondLst>
                                    <p:cond delay="0"/>
                                  </p:stCondLst>
                                  <p:childTnLst>
                                    <p:animMotion origin="layout" path="M -2.91667E-6 -3.7037E-7 L 0.20651 -0.00046 " pathEditMode="relative" rAng="0" ptsTypes="AA">
                                      <p:cBhvr>
                                        <p:cTn id="23" dur="2000" fill="hold"/>
                                        <p:tgtEl>
                                          <p:spTgt spid="194"/>
                                        </p:tgtEl>
                                        <p:attrNameLst>
                                          <p:attrName>ppt_x</p:attrName>
                                          <p:attrName>ppt_y</p:attrName>
                                        </p:attrNameLst>
                                      </p:cBhvr>
                                      <p:rCtr x="10326" y="-23"/>
                                    </p:animMotion>
                                  </p:childTnLst>
                                </p:cTn>
                              </p:par>
                            </p:childTnLst>
                          </p:cTn>
                        </p:par>
                        <p:par>
                          <p:cTn id="24" fill="hold">
                            <p:stCondLst>
                              <p:cond delay="2000"/>
                            </p:stCondLst>
                            <p:childTnLst>
                              <p:par>
                                <p:cTn id="25" presetID="10" presetClass="entr" presetSubtype="0" fill="hold"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77" grpId="0"/>
      <p:bldP spid="78" grpId="0"/>
      <p:bldP spid="191" grpId="0"/>
      <p:bldP spid="193" grpId="0" animBg="1"/>
      <p:bldP spid="19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矩形 194">
            <a:extLst>
              <a:ext uri="{FF2B5EF4-FFF2-40B4-BE49-F238E27FC236}">
                <a16:creationId xmlns:a16="http://schemas.microsoft.com/office/drawing/2014/main" id="{41326BC0-CCBC-4B11-9A38-85814A4C10BE}"/>
              </a:ext>
            </a:extLst>
          </p:cNvPr>
          <p:cNvSpPr/>
          <p:nvPr/>
        </p:nvSpPr>
        <p:spPr>
          <a:xfrm>
            <a:off x="7375050" y="2937316"/>
            <a:ext cx="368924" cy="350441"/>
          </a:xfrm>
          <a:prstGeom prst="rect">
            <a:avLst/>
          </a:prstGeom>
          <a:solidFill>
            <a:srgbClr val="EA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矩形 120">
            <a:extLst>
              <a:ext uri="{FF2B5EF4-FFF2-40B4-BE49-F238E27FC236}">
                <a16:creationId xmlns:a16="http://schemas.microsoft.com/office/drawing/2014/main" id="{9A89250C-C5B6-4A6B-96D4-24CE370740D6}"/>
              </a:ext>
            </a:extLst>
          </p:cNvPr>
          <p:cNvSpPr/>
          <p:nvPr/>
        </p:nvSpPr>
        <p:spPr>
          <a:xfrm>
            <a:off x="5201943" y="2929057"/>
            <a:ext cx="2160164" cy="353219"/>
          </a:xfrm>
          <a:prstGeom prst="rect">
            <a:avLst/>
          </a:prstGeom>
          <a:solidFill>
            <a:srgbClr val="BD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矩形 110">
            <a:extLst>
              <a:ext uri="{FF2B5EF4-FFF2-40B4-BE49-F238E27FC236}">
                <a16:creationId xmlns:a16="http://schemas.microsoft.com/office/drawing/2014/main" id="{B6AD13BA-949F-4B15-94CB-2151517B6388}"/>
              </a:ext>
            </a:extLst>
          </p:cNvPr>
          <p:cNvSpPr/>
          <p:nvPr/>
        </p:nvSpPr>
        <p:spPr>
          <a:xfrm>
            <a:off x="7756917" y="2923909"/>
            <a:ext cx="4320540" cy="361188"/>
          </a:xfrm>
          <a:prstGeom prst="rect">
            <a:avLst/>
          </a:prstGeom>
          <a:solidFill>
            <a:srgbClr val="D6CD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矩形 103">
            <a:extLst>
              <a:ext uri="{FF2B5EF4-FFF2-40B4-BE49-F238E27FC236}">
                <a16:creationId xmlns:a16="http://schemas.microsoft.com/office/drawing/2014/main" id="{D2EEE64C-4EA3-45D7-99CA-BD7CFBE593B5}"/>
              </a:ext>
            </a:extLst>
          </p:cNvPr>
          <p:cNvSpPr/>
          <p:nvPr/>
        </p:nvSpPr>
        <p:spPr>
          <a:xfrm>
            <a:off x="5201943" y="1883347"/>
            <a:ext cx="6888457" cy="1042597"/>
          </a:xfrm>
          <a:prstGeom prst="rect">
            <a:avLst/>
          </a:prstGeom>
          <a:solidFill>
            <a:srgbClr val="FFF1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矩形 118">
            <a:extLst>
              <a:ext uri="{FF2B5EF4-FFF2-40B4-BE49-F238E27FC236}">
                <a16:creationId xmlns:a16="http://schemas.microsoft.com/office/drawing/2014/main" id="{A3DBCDB9-34DB-41FF-873A-F3DCEF8CB226}"/>
              </a:ext>
            </a:extLst>
          </p:cNvPr>
          <p:cNvSpPr/>
          <p:nvPr/>
        </p:nvSpPr>
        <p:spPr>
          <a:xfrm>
            <a:off x="5513192" y="6169959"/>
            <a:ext cx="4745234" cy="683365"/>
          </a:xfrm>
          <a:prstGeom prst="rect">
            <a:avLst/>
          </a:prstGeom>
          <a:solidFill>
            <a:srgbClr val="BD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矩形 90">
            <a:extLst>
              <a:ext uri="{FF2B5EF4-FFF2-40B4-BE49-F238E27FC236}">
                <a16:creationId xmlns:a16="http://schemas.microsoft.com/office/drawing/2014/main" id="{61ABCF4D-C63B-4776-AAFF-A5AFA45A2CD9}"/>
              </a:ext>
            </a:extLst>
          </p:cNvPr>
          <p:cNvSpPr/>
          <p:nvPr/>
        </p:nvSpPr>
        <p:spPr>
          <a:xfrm>
            <a:off x="4141258" y="3767821"/>
            <a:ext cx="4936068" cy="715761"/>
          </a:xfrm>
          <a:prstGeom prst="rect">
            <a:avLst/>
          </a:prstGeom>
          <a:solidFill>
            <a:srgbClr val="D6CD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矩形 64">
            <a:extLst>
              <a:ext uri="{FF2B5EF4-FFF2-40B4-BE49-F238E27FC236}">
                <a16:creationId xmlns:a16="http://schemas.microsoft.com/office/drawing/2014/main" id="{7314F4F0-FBD5-4F24-9E2C-621CCB402F68}"/>
              </a:ext>
            </a:extLst>
          </p:cNvPr>
          <p:cNvSpPr/>
          <p:nvPr/>
        </p:nvSpPr>
        <p:spPr>
          <a:xfrm>
            <a:off x="2856160" y="4601552"/>
            <a:ext cx="6221166" cy="1472616"/>
          </a:xfrm>
          <a:prstGeom prst="rect">
            <a:avLst/>
          </a:prstGeom>
          <a:solidFill>
            <a:srgbClr val="FFF1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Bent Arrow 131">
            <a:extLst>
              <a:ext uri="{FF2B5EF4-FFF2-40B4-BE49-F238E27FC236}">
                <a16:creationId xmlns:a16="http://schemas.microsoft.com/office/drawing/2014/main" id="{561739D9-D3D2-4390-BBAA-0B9F9D29D667}"/>
              </a:ext>
            </a:extLst>
          </p:cNvPr>
          <p:cNvSpPr/>
          <p:nvPr/>
        </p:nvSpPr>
        <p:spPr>
          <a:xfrm flipV="1">
            <a:off x="8320427" y="5161418"/>
            <a:ext cx="278098" cy="1525129"/>
          </a:xfrm>
          <a:prstGeom prst="bentArrow">
            <a:avLst>
              <a:gd name="adj1" fmla="val 35578"/>
              <a:gd name="adj2" fmla="val 33462"/>
              <a:gd name="adj3" fmla="val 35577"/>
              <a:gd name="adj4" fmla="val 43750"/>
            </a:avLst>
          </a:prstGeom>
          <a:solidFill>
            <a:srgbClr val="E7E6E6">
              <a:lumMod val="50000"/>
            </a:srgbClr>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grpSp>
        <p:nvGrpSpPr>
          <p:cNvPr id="24" name="组合 23">
            <a:extLst>
              <a:ext uri="{FF2B5EF4-FFF2-40B4-BE49-F238E27FC236}">
                <a16:creationId xmlns:a16="http://schemas.microsoft.com/office/drawing/2014/main" id="{8DE3F4FE-62C9-4F6B-A7AE-D9F20280FC3D}"/>
              </a:ext>
            </a:extLst>
          </p:cNvPr>
          <p:cNvGrpSpPr/>
          <p:nvPr/>
        </p:nvGrpSpPr>
        <p:grpSpPr>
          <a:xfrm>
            <a:off x="5513191" y="5002793"/>
            <a:ext cx="2750624" cy="1071375"/>
            <a:chOff x="7477241" y="5005832"/>
            <a:chExt cx="2750624" cy="1071375"/>
          </a:xfrm>
        </p:grpSpPr>
        <p:sp>
          <p:nvSpPr>
            <p:cNvPr id="175" name="Rounded Rectangle 78">
              <a:extLst>
                <a:ext uri="{FF2B5EF4-FFF2-40B4-BE49-F238E27FC236}">
                  <a16:creationId xmlns:a16="http://schemas.microsoft.com/office/drawing/2014/main" id="{AE98FC7E-983E-492F-A7BB-73376DDCE8F5}"/>
                </a:ext>
              </a:extLst>
            </p:cNvPr>
            <p:cNvSpPr/>
            <p:nvPr/>
          </p:nvSpPr>
          <p:spPr>
            <a:xfrm>
              <a:off x="8705331" y="5005832"/>
              <a:ext cx="1522534" cy="371868"/>
            </a:xfrm>
            <a:prstGeom prst="roundRect">
              <a:avLst/>
            </a:prstGeom>
            <a:solidFill>
              <a:srgbClr val="FFE699"/>
            </a:solidFill>
            <a:ln w="38100" cap="flat" cmpd="sng" algn="ctr">
              <a:solidFill>
                <a:srgbClr val="FFC000">
                  <a:lumMod val="75000"/>
                </a:srgbClr>
              </a:solidFill>
              <a:prstDash val="solid"/>
              <a:miter lim="800000"/>
            </a:ln>
            <a:effectLst/>
          </p:spPr>
          <p:txBody>
            <a:bodyPr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latin typeface="Calibri" panose="020F0502020204030204"/>
                  <a:ea typeface="+mn-ea"/>
                  <a:cs typeface="+mn-cs"/>
                </a:rPr>
                <a:t>Decompress</a:t>
              </a:r>
            </a:p>
          </p:txBody>
        </p:sp>
        <p:grpSp>
          <p:nvGrpSpPr>
            <p:cNvPr id="182" name="组合 93">
              <a:extLst>
                <a:ext uri="{FF2B5EF4-FFF2-40B4-BE49-F238E27FC236}">
                  <a16:creationId xmlns:a16="http://schemas.microsoft.com/office/drawing/2014/main" id="{9E09AD48-AC9B-458E-A48E-9FF81E894428}"/>
                </a:ext>
              </a:extLst>
            </p:cNvPr>
            <p:cNvGrpSpPr/>
            <p:nvPr/>
          </p:nvGrpSpPr>
          <p:grpSpPr>
            <a:xfrm>
              <a:off x="7904991" y="5060366"/>
              <a:ext cx="478800" cy="262800"/>
              <a:chOff x="8794749" y="7608552"/>
              <a:chExt cx="1538296" cy="543300"/>
            </a:xfrm>
          </p:grpSpPr>
          <p:sp>
            <p:nvSpPr>
              <p:cNvPr id="183" name="Rectangle 3">
                <a:extLst>
                  <a:ext uri="{FF2B5EF4-FFF2-40B4-BE49-F238E27FC236}">
                    <a16:creationId xmlns:a16="http://schemas.microsoft.com/office/drawing/2014/main" id="{E51E6A20-CEBA-497E-848F-5B3A08842FC0}"/>
                  </a:ext>
                </a:extLst>
              </p:cNvPr>
              <p:cNvSpPr>
                <a:spLocks/>
              </p:cNvSpPr>
              <p:nvPr/>
            </p:nvSpPr>
            <p:spPr>
              <a:xfrm>
                <a:off x="9246447" y="7608553"/>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4" name="Rectangle 3">
                <a:extLst>
                  <a:ext uri="{FF2B5EF4-FFF2-40B4-BE49-F238E27FC236}">
                    <a16:creationId xmlns:a16="http://schemas.microsoft.com/office/drawing/2014/main" id="{432B6022-71CB-4BF3-B78F-D79D92CD2EC4}"/>
                  </a:ext>
                </a:extLst>
              </p:cNvPr>
              <p:cNvSpPr>
                <a:spLocks/>
              </p:cNvSpPr>
              <p:nvPr/>
            </p:nvSpPr>
            <p:spPr>
              <a:xfrm>
                <a:off x="9789746" y="7608552"/>
                <a:ext cx="543299" cy="543299"/>
              </a:xfrm>
              <a:prstGeom prst="rect">
                <a:avLst/>
              </a:prstGeom>
              <a:solidFill>
                <a:srgbClr val="92751A"/>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85" name="直接连接符 97">
                <a:extLst>
                  <a:ext uri="{FF2B5EF4-FFF2-40B4-BE49-F238E27FC236}">
                    <a16:creationId xmlns:a16="http://schemas.microsoft.com/office/drawing/2014/main" id="{0653C496-4E4C-426C-B0EB-5FE8DA2A5D71}"/>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186" name="直接连接符 98">
                <a:extLst>
                  <a:ext uri="{FF2B5EF4-FFF2-40B4-BE49-F238E27FC236}">
                    <a16:creationId xmlns:a16="http://schemas.microsoft.com/office/drawing/2014/main" id="{72E9AF5C-B210-4B0A-8F8C-AFEBDFE03714}"/>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sp>
          <p:nvSpPr>
            <p:cNvPr id="187" name="箭头: 右 186">
              <a:extLst>
                <a:ext uri="{FF2B5EF4-FFF2-40B4-BE49-F238E27FC236}">
                  <a16:creationId xmlns:a16="http://schemas.microsoft.com/office/drawing/2014/main" id="{6A8BC08F-6746-4B87-AB1F-6887B8AA5B6F}"/>
                </a:ext>
              </a:extLst>
            </p:cNvPr>
            <p:cNvSpPr/>
            <p:nvPr/>
          </p:nvSpPr>
          <p:spPr>
            <a:xfrm>
              <a:off x="7720136" y="5106522"/>
              <a:ext cx="28256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8" name="箭头: 右 187">
              <a:extLst>
                <a:ext uri="{FF2B5EF4-FFF2-40B4-BE49-F238E27FC236}">
                  <a16:creationId xmlns:a16="http://schemas.microsoft.com/office/drawing/2014/main" id="{51731C3F-CEDD-437F-9F91-4C2D4750E52D}"/>
                </a:ext>
              </a:extLst>
            </p:cNvPr>
            <p:cNvSpPr/>
            <p:nvPr/>
          </p:nvSpPr>
          <p:spPr>
            <a:xfrm>
              <a:off x="8402087" y="5106522"/>
              <a:ext cx="28256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9" name="文本框 188">
              <a:extLst>
                <a:ext uri="{FF2B5EF4-FFF2-40B4-BE49-F238E27FC236}">
                  <a16:creationId xmlns:a16="http://schemas.microsoft.com/office/drawing/2014/main" id="{846B99E8-8FBA-4435-AE0F-C4F393B81694}"/>
                </a:ext>
              </a:extLst>
            </p:cNvPr>
            <p:cNvSpPr txBox="1"/>
            <p:nvPr/>
          </p:nvSpPr>
          <p:spPr>
            <a:xfrm>
              <a:off x="7477241" y="5369321"/>
              <a:ext cx="1474891" cy="707886"/>
            </a:xfrm>
            <a:prstGeom prst="rect">
              <a:avLst/>
            </a:prstGeom>
            <a:noFill/>
            <a:ln w="28575">
              <a:noFill/>
            </a:ln>
          </p:spPr>
          <p:txBody>
            <a:bodyPr wrap="none" rtlCol="0">
              <a:spAutoFit/>
            </a:bodyPr>
            <a:lstStyle/>
            <a:p>
              <a:pPr algn="ctr" defTabSz="457200"/>
              <a:r>
                <a:rPr lang="en-US" sz="2000" dirty="0">
                  <a:solidFill>
                    <a:prstClr val="black"/>
                  </a:solidFill>
                  <a:latin typeface="Calibri" panose="020F0502020204030204"/>
                </a:rPr>
                <a:t>Compressed</a:t>
              </a:r>
            </a:p>
            <a:p>
              <a:pPr algn="ctr" defTabSz="457200"/>
              <a:r>
                <a:rPr lang="en-US" sz="2000" dirty="0" err="1">
                  <a:solidFill>
                    <a:prstClr val="black"/>
                  </a:solidFill>
                  <a:latin typeface="Calibri" panose="020F0502020204030204"/>
                </a:rPr>
                <a:t>NeighsQ</a:t>
              </a:r>
              <a:endParaRPr lang="en-US" sz="2000" dirty="0">
                <a:solidFill>
                  <a:prstClr val="black"/>
                </a:solidFill>
                <a:latin typeface="Calibri" panose="020F0502020204030204"/>
              </a:endParaRPr>
            </a:p>
          </p:txBody>
        </p:sp>
      </p:grpSp>
      <p:sp>
        <p:nvSpPr>
          <p:cNvPr id="2" name="标题 1">
            <a:extLst>
              <a:ext uri="{FF2B5EF4-FFF2-40B4-BE49-F238E27FC236}">
                <a16:creationId xmlns:a16="http://schemas.microsoft.com/office/drawing/2014/main" id="{FC344E2E-58EF-4AC9-BB94-F8119CD9A2BD}"/>
              </a:ext>
            </a:extLst>
          </p:cNvPr>
          <p:cNvSpPr>
            <a:spLocks noGrp="1"/>
          </p:cNvSpPr>
          <p:nvPr>
            <p:ph type="title"/>
          </p:nvPr>
        </p:nvSpPr>
        <p:spPr/>
        <p:txBody>
          <a:bodyPr>
            <a:normAutofit fontScale="90000"/>
          </a:bodyPr>
          <a:lstStyle/>
          <a:p>
            <a:r>
              <a:rPr lang="en-US" dirty="0"/>
              <a:t>Using DCL in PageRank traversing multiple data structures</a:t>
            </a:r>
          </a:p>
        </p:txBody>
      </p:sp>
      <p:sp>
        <p:nvSpPr>
          <p:cNvPr id="4" name="灯片编号占位符 3">
            <a:extLst>
              <a:ext uri="{FF2B5EF4-FFF2-40B4-BE49-F238E27FC236}">
                <a16:creationId xmlns:a16="http://schemas.microsoft.com/office/drawing/2014/main" id="{E4C6FD74-C72D-4D14-8BBD-9F4FD5695CC1}"/>
              </a:ext>
            </a:extLst>
          </p:cNvPr>
          <p:cNvSpPr>
            <a:spLocks noGrp="1"/>
          </p:cNvSpPr>
          <p:nvPr>
            <p:ph type="sldNum" sz="quarter" idx="12"/>
          </p:nvPr>
        </p:nvSpPr>
        <p:spPr/>
        <p:txBody>
          <a:bodyPr/>
          <a:lstStyle/>
          <a:p>
            <a:fld id="{4C1CFA8C-DA4D-4CD0-9494-B47934E8DF77}" type="slidenum">
              <a:rPr lang="en-US" smtClean="0"/>
              <a:t>14</a:t>
            </a:fld>
            <a:endParaRPr lang="en-US"/>
          </a:p>
        </p:txBody>
      </p:sp>
      <p:sp>
        <p:nvSpPr>
          <p:cNvPr id="110" name="Rectangle 3">
            <a:extLst>
              <a:ext uri="{FF2B5EF4-FFF2-40B4-BE49-F238E27FC236}">
                <a16:creationId xmlns:a16="http://schemas.microsoft.com/office/drawing/2014/main" id="{A40D9AB5-BD3F-4023-B735-8EB7AABDEE45}"/>
              </a:ext>
            </a:extLst>
          </p:cNvPr>
          <p:cNvSpPr>
            <a:spLocks/>
          </p:cNvSpPr>
          <p:nvPr/>
        </p:nvSpPr>
        <p:spPr>
          <a:xfrm>
            <a:off x="1625812" y="1962587"/>
            <a:ext cx="379610" cy="379610"/>
          </a:xfrm>
          <a:prstGeom prst="rect">
            <a:avLst/>
          </a:prstGeom>
          <a:solidFill>
            <a:srgbClr val="5B9BD5">
              <a:lumMod val="40000"/>
              <a:lumOff val="60000"/>
            </a:srgbClr>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12" name="Rectangle 3">
            <a:extLst>
              <a:ext uri="{FF2B5EF4-FFF2-40B4-BE49-F238E27FC236}">
                <a16:creationId xmlns:a16="http://schemas.microsoft.com/office/drawing/2014/main" id="{721E06AC-1764-4650-8725-B6312E95E07A}"/>
              </a:ext>
            </a:extLst>
          </p:cNvPr>
          <p:cNvSpPr>
            <a:spLocks/>
          </p:cNvSpPr>
          <p:nvPr/>
        </p:nvSpPr>
        <p:spPr>
          <a:xfrm>
            <a:off x="2002967" y="1962587"/>
            <a:ext cx="379610" cy="379610"/>
          </a:xfrm>
          <a:prstGeom prst="rect">
            <a:avLst/>
          </a:prstGeom>
          <a:solidFill>
            <a:srgbClr val="5B9BD5">
              <a:lumMod val="40000"/>
              <a:lumOff val="60000"/>
            </a:srgbClr>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13" name="Rectangle 3">
            <a:extLst>
              <a:ext uri="{FF2B5EF4-FFF2-40B4-BE49-F238E27FC236}">
                <a16:creationId xmlns:a16="http://schemas.microsoft.com/office/drawing/2014/main" id="{23D5D46C-AC23-4F2D-AD9F-58E67D9C2D69}"/>
              </a:ext>
            </a:extLst>
          </p:cNvPr>
          <p:cNvSpPr>
            <a:spLocks/>
          </p:cNvSpPr>
          <p:nvPr/>
        </p:nvSpPr>
        <p:spPr>
          <a:xfrm>
            <a:off x="2382577" y="1962587"/>
            <a:ext cx="379610" cy="379610"/>
          </a:xfrm>
          <a:prstGeom prst="rect">
            <a:avLst/>
          </a:prstGeom>
          <a:solidFill>
            <a:srgbClr val="5B9BD5">
              <a:lumMod val="40000"/>
              <a:lumOff val="60000"/>
            </a:srgbClr>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16" name="Rectangle 3">
            <a:extLst>
              <a:ext uri="{FF2B5EF4-FFF2-40B4-BE49-F238E27FC236}">
                <a16:creationId xmlns:a16="http://schemas.microsoft.com/office/drawing/2014/main" id="{F90E65AA-8567-4328-870C-761F376777F0}"/>
              </a:ext>
            </a:extLst>
          </p:cNvPr>
          <p:cNvSpPr>
            <a:spLocks/>
          </p:cNvSpPr>
          <p:nvPr/>
        </p:nvSpPr>
        <p:spPr>
          <a:xfrm>
            <a:off x="2759732" y="1962587"/>
            <a:ext cx="379610" cy="379610"/>
          </a:xfrm>
          <a:prstGeom prst="rect">
            <a:avLst/>
          </a:prstGeom>
          <a:solidFill>
            <a:srgbClr val="5B9BD5">
              <a:lumMod val="40000"/>
              <a:lumOff val="60000"/>
            </a:srgbClr>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36" name="Rectangle 3">
            <a:extLst>
              <a:ext uri="{FF2B5EF4-FFF2-40B4-BE49-F238E27FC236}">
                <a16:creationId xmlns:a16="http://schemas.microsoft.com/office/drawing/2014/main" id="{8025F137-4051-4D37-A8CD-F02D67143AE6}"/>
              </a:ext>
            </a:extLst>
          </p:cNvPr>
          <p:cNvSpPr>
            <a:spLocks/>
          </p:cNvSpPr>
          <p:nvPr/>
        </p:nvSpPr>
        <p:spPr>
          <a:xfrm>
            <a:off x="3139342" y="1962134"/>
            <a:ext cx="379610" cy="379610"/>
          </a:xfrm>
          <a:prstGeom prst="rect">
            <a:avLst/>
          </a:prstGeom>
          <a:solidFill>
            <a:srgbClr val="5B9BD5">
              <a:lumMod val="40000"/>
              <a:lumOff val="60000"/>
            </a:srgbClr>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37" name="Rectangle 3">
            <a:extLst>
              <a:ext uri="{FF2B5EF4-FFF2-40B4-BE49-F238E27FC236}">
                <a16:creationId xmlns:a16="http://schemas.microsoft.com/office/drawing/2014/main" id="{9342F604-9ED5-4B06-B6CD-42ABC914B7E9}"/>
              </a:ext>
            </a:extLst>
          </p:cNvPr>
          <p:cNvSpPr>
            <a:spLocks/>
          </p:cNvSpPr>
          <p:nvPr/>
        </p:nvSpPr>
        <p:spPr>
          <a:xfrm>
            <a:off x="1625812" y="2720687"/>
            <a:ext cx="476182" cy="306909"/>
          </a:xfrm>
          <a:prstGeom prst="rect">
            <a:avLst/>
          </a:prstGeom>
          <a:solidFill>
            <a:srgbClr val="D6A300"/>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algn="ctr">
              <a:defRPr/>
            </a:pPr>
            <a:endParaRPr lang="en-US" sz="1000" dirty="0">
              <a:solidFill>
                <a:prstClr val="black"/>
              </a:solidFill>
              <a:latin typeface="Calibri" panose="020F0502020204030204"/>
            </a:endParaRPr>
          </a:p>
        </p:txBody>
      </p:sp>
      <p:sp>
        <p:nvSpPr>
          <p:cNvPr id="138" name="Rectangle 3">
            <a:extLst>
              <a:ext uri="{FF2B5EF4-FFF2-40B4-BE49-F238E27FC236}">
                <a16:creationId xmlns:a16="http://schemas.microsoft.com/office/drawing/2014/main" id="{01AF09B2-B716-40B8-BE2A-3CBEFE0CD26F}"/>
              </a:ext>
            </a:extLst>
          </p:cNvPr>
          <p:cNvSpPr>
            <a:spLocks/>
          </p:cNvSpPr>
          <p:nvPr/>
        </p:nvSpPr>
        <p:spPr>
          <a:xfrm>
            <a:off x="2101994" y="2722262"/>
            <a:ext cx="632029" cy="305334"/>
          </a:xfrm>
          <a:prstGeom prst="rect">
            <a:avLst/>
          </a:prstGeom>
          <a:solidFill>
            <a:srgbClr val="8C6B00"/>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9" name="Rectangle 3">
            <a:extLst>
              <a:ext uri="{FF2B5EF4-FFF2-40B4-BE49-F238E27FC236}">
                <a16:creationId xmlns:a16="http://schemas.microsoft.com/office/drawing/2014/main" id="{3D804CC2-F831-4D7D-A4BC-964178C16C7B}"/>
              </a:ext>
            </a:extLst>
          </p:cNvPr>
          <p:cNvSpPr>
            <a:spLocks/>
          </p:cNvSpPr>
          <p:nvPr/>
        </p:nvSpPr>
        <p:spPr>
          <a:xfrm>
            <a:off x="2734024" y="2721474"/>
            <a:ext cx="691722" cy="306909"/>
          </a:xfrm>
          <a:prstGeom prst="rect">
            <a:avLst/>
          </a:prstGeom>
          <a:solidFill>
            <a:srgbClr val="D6A300"/>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0" name="Rectangle 3">
            <a:extLst>
              <a:ext uri="{FF2B5EF4-FFF2-40B4-BE49-F238E27FC236}">
                <a16:creationId xmlns:a16="http://schemas.microsoft.com/office/drawing/2014/main" id="{5462EB00-9EF5-472F-96A1-3926851A7334}"/>
              </a:ext>
            </a:extLst>
          </p:cNvPr>
          <p:cNvSpPr>
            <a:spLocks/>
          </p:cNvSpPr>
          <p:nvPr/>
        </p:nvSpPr>
        <p:spPr>
          <a:xfrm>
            <a:off x="3425747" y="2720687"/>
            <a:ext cx="574227" cy="306909"/>
          </a:xfrm>
          <a:prstGeom prst="rect">
            <a:avLst/>
          </a:prstGeom>
          <a:solidFill>
            <a:srgbClr val="8C6B00"/>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41" name="Straight Arrow Connector 140">
            <a:extLst>
              <a:ext uri="{FF2B5EF4-FFF2-40B4-BE49-F238E27FC236}">
                <a16:creationId xmlns:a16="http://schemas.microsoft.com/office/drawing/2014/main" id="{1E96DD38-ED90-4BB0-9CD3-965B90EF3AE1}"/>
              </a:ext>
            </a:extLst>
          </p:cNvPr>
          <p:cNvCxnSpPr>
            <a:cxnSpLocks/>
            <a:stCxn id="110" idx="2"/>
          </p:cNvCxnSpPr>
          <p:nvPr/>
        </p:nvCxnSpPr>
        <p:spPr>
          <a:xfrm flipH="1">
            <a:off x="1625812" y="2342197"/>
            <a:ext cx="189805" cy="361527"/>
          </a:xfrm>
          <a:prstGeom prst="straightConnector1">
            <a:avLst/>
          </a:prstGeom>
          <a:noFill/>
          <a:ln w="28575" cap="flat" cmpd="sng" algn="ctr">
            <a:solidFill>
              <a:sysClr val="windowText" lastClr="000000"/>
            </a:solidFill>
            <a:prstDash val="solid"/>
            <a:miter lim="800000"/>
            <a:tailEnd type="triangle"/>
          </a:ln>
          <a:effectLst/>
        </p:spPr>
      </p:cxnSp>
      <p:cxnSp>
        <p:nvCxnSpPr>
          <p:cNvPr id="142" name="Straight Arrow Connector 140">
            <a:extLst>
              <a:ext uri="{FF2B5EF4-FFF2-40B4-BE49-F238E27FC236}">
                <a16:creationId xmlns:a16="http://schemas.microsoft.com/office/drawing/2014/main" id="{EF603752-DB44-4FB1-BBB0-64886B5D62F7}"/>
              </a:ext>
            </a:extLst>
          </p:cNvPr>
          <p:cNvCxnSpPr>
            <a:cxnSpLocks/>
            <a:stCxn id="112" idx="2"/>
          </p:cNvCxnSpPr>
          <p:nvPr/>
        </p:nvCxnSpPr>
        <p:spPr>
          <a:xfrm flipH="1">
            <a:off x="2101994" y="2342197"/>
            <a:ext cx="90778" cy="361527"/>
          </a:xfrm>
          <a:prstGeom prst="straightConnector1">
            <a:avLst/>
          </a:prstGeom>
          <a:noFill/>
          <a:ln w="28575" cap="flat" cmpd="sng" algn="ctr">
            <a:solidFill>
              <a:sysClr val="windowText" lastClr="000000"/>
            </a:solidFill>
            <a:prstDash val="solid"/>
            <a:miter lim="800000"/>
            <a:tailEnd type="triangle"/>
          </a:ln>
          <a:effectLst/>
        </p:spPr>
      </p:cxnSp>
      <p:cxnSp>
        <p:nvCxnSpPr>
          <p:cNvPr id="143" name="Straight Arrow Connector 140">
            <a:extLst>
              <a:ext uri="{FF2B5EF4-FFF2-40B4-BE49-F238E27FC236}">
                <a16:creationId xmlns:a16="http://schemas.microsoft.com/office/drawing/2014/main" id="{3A343370-5590-4F9B-A23B-7746F6D045BC}"/>
              </a:ext>
            </a:extLst>
          </p:cNvPr>
          <p:cNvCxnSpPr>
            <a:cxnSpLocks/>
            <a:stCxn id="113" idx="2"/>
          </p:cNvCxnSpPr>
          <p:nvPr/>
        </p:nvCxnSpPr>
        <p:spPr>
          <a:xfrm>
            <a:off x="2572382" y="2342197"/>
            <a:ext cx="161641" cy="371868"/>
          </a:xfrm>
          <a:prstGeom prst="straightConnector1">
            <a:avLst/>
          </a:prstGeom>
          <a:noFill/>
          <a:ln w="28575" cap="flat" cmpd="sng" algn="ctr">
            <a:solidFill>
              <a:sysClr val="windowText" lastClr="000000"/>
            </a:solidFill>
            <a:prstDash val="solid"/>
            <a:miter lim="800000"/>
            <a:tailEnd type="triangle"/>
          </a:ln>
          <a:effectLst/>
        </p:spPr>
      </p:cxnSp>
      <p:cxnSp>
        <p:nvCxnSpPr>
          <p:cNvPr id="144" name="Straight Arrow Connector 140">
            <a:extLst>
              <a:ext uri="{FF2B5EF4-FFF2-40B4-BE49-F238E27FC236}">
                <a16:creationId xmlns:a16="http://schemas.microsoft.com/office/drawing/2014/main" id="{FCACA9DD-6361-4C25-BD8F-62FB9C1597E0}"/>
              </a:ext>
            </a:extLst>
          </p:cNvPr>
          <p:cNvCxnSpPr>
            <a:cxnSpLocks/>
            <a:stCxn id="116" idx="2"/>
          </p:cNvCxnSpPr>
          <p:nvPr/>
        </p:nvCxnSpPr>
        <p:spPr>
          <a:xfrm>
            <a:off x="2949537" y="2342197"/>
            <a:ext cx="476209" cy="361526"/>
          </a:xfrm>
          <a:prstGeom prst="straightConnector1">
            <a:avLst/>
          </a:prstGeom>
          <a:noFill/>
          <a:ln w="28575" cap="flat" cmpd="sng" algn="ctr">
            <a:solidFill>
              <a:sysClr val="windowText" lastClr="000000"/>
            </a:solidFill>
            <a:prstDash val="solid"/>
            <a:miter lim="800000"/>
            <a:tailEnd type="triangle"/>
          </a:ln>
          <a:effectLst/>
        </p:spPr>
      </p:cxnSp>
      <p:cxnSp>
        <p:nvCxnSpPr>
          <p:cNvPr id="146" name="Straight Arrow Connector 140">
            <a:extLst>
              <a:ext uri="{FF2B5EF4-FFF2-40B4-BE49-F238E27FC236}">
                <a16:creationId xmlns:a16="http://schemas.microsoft.com/office/drawing/2014/main" id="{EB9D3BE3-14EC-4BD7-8185-24426A2AD018}"/>
              </a:ext>
            </a:extLst>
          </p:cNvPr>
          <p:cNvCxnSpPr>
            <a:cxnSpLocks/>
            <a:stCxn id="136" idx="2"/>
          </p:cNvCxnSpPr>
          <p:nvPr/>
        </p:nvCxnSpPr>
        <p:spPr>
          <a:xfrm>
            <a:off x="3329147" y="2341744"/>
            <a:ext cx="682366" cy="371868"/>
          </a:xfrm>
          <a:prstGeom prst="straightConnector1">
            <a:avLst/>
          </a:prstGeom>
          <a:noFill/>
          <a:ln w="28575" cap="flat" cmpd="sng" algn="ctr">
            <a:solidFill>
              <a:sysClr val="windowText" lastClr="000000"/>
            </a:solidFill>
            <a:prstDash val="solid"/>
            <a:miter lim="800000"/>
            <a:tailEnd type="triangle"/>
          </a:ln>
          <a:effectLst/>
        </p:spPr>
      </p:cxnSp>
      <p:sp>
        <p:nvSpPr>
          <p:cNvPr id="147" name="文本框 146">
            <a:extLst>
              <a:ext uri="{FF2B5EF4-FFF2-40B4-BE49-F238E27FC236}">
                <a16:creationId xmlns:a16="http://schemas.microsoft.com/office/drawing/2014/main" id="{D8EB3A24-11C8-487C-BDC5-3B175D23532A}"/>
              </a:ext>
            </a:extLst>
          </p:cNvPr>
          <p:cNvSpPr txBox="1"/>
          <p:nvPr/>
        </p:nvSpPr>
        <p:spPr>
          <a:xfrm>
            <a:off x="488685" y="1903618"/>
            <a:ext cx="1032655" cy="461665"/>
          </a:xfrm>
          <a:prstGeom prst="rect">
            <a:avLst/>
          </a:prstGeom>
          <a:noFill/>
          <a:ln w="28575">
            <a:noFill/>
          </a:ln>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315D86"/>
                </a:solidFill>
                <a:effectLst/>
                <a:uLnTx/>
                <a:uFillTx/>
                <a:latin typeface="Calibri" panose="020F0502020204030204"/>
              </a:rPr>
              <a:t>offsets</a:t>
            </a:r>
          </a:p>
        </p:txBody>
      </p:sp>
      <p:sp>
        <p:nvSpPr>
          <p:cNvPr id="148" name="文本框 147">
            <a:extLst>
              <a:ext uri="{FF2B5EF4-FFF2-40B4-BE49-F238E27FC236}">
                <a16:creationId xmlns:a16="http://schemas.microsoft.com/office/drawing/2014/main" id="{6EC6CC75-D8A2-43D4-A842-2D7D6A841158}"/>
              </a:ext>
            </a:extLst>
          </p:cNvPr>
          <p:cNvSpPr txBox="1"/>
          <p:nvPr/>
        </p:nvSpPr>
        <p:spPr>
          <a:xfrm>
            <a:off x="519029" y="2621739"/>
            <a:ext cx="997389" cy="461665"/>
          </a:xfrm>
          <a:prstGeom prst="rect">
            <a:avLst/>
          </a:prstGeom>
          <a:noFill/>
          <a:ln w="28575">
            <a:noFill/>
          </a:ln>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lang="en-US" sz="2400" kern="0" dirty="0">
                <a:solidFill>
                  <a:srgbClr val="92751A"/>
                </a:solidFill>
                <a:latin typeface="Calibri" panose="020F0502020204030204"/>
              </a:rPr>
              <a:t>neigh</a:t>
            </a:r>
            <a:r>
              <a:rPr kumimoji="0" lang="en-US" sz="2400" b="0" i="0" u="none" strike="noStrike" kern="0" cap="none" spc="0" normalizeH="0" baseline="0" noProof="0" dirty="0">
                <a:ln>
                  <a:noFill/>
                </a:ln>
                <a:solidFill>
                  <a:srgbClr val="92751A"/>
                </a:solidFill>
                <a:effectLst/>
                <a:uLnTx/>
                <a:uFillTx/>
                <a:latin typeface="Calibri" panose="020F0502020204030204"/>
              </a:rPr>
              <a:t>s</a:t>
            </a:r>
          </a:p>
        </p:txBody>
      </p:sp>
      <p:sp>
        <p:nvSpPr>
          <p:cNvPr id="149" name="Rectangle 104">
            <a:extLst>
              <a:ext uri="{FF2B5EF4-FFF2-40B4-BE49-F238E27FC236}">
                <a16:creationId xmlns:a16="http://schemas.microsoft.com/office/drawing/2014/main" id="{FBB3B00A-81AD-4A38-A920-B81F8FA3DFF0}"/>
              </a:ext>
            </a:extLst>
          </p:cNvPr>
          <p:cNvSpPr/>
          <p:nvPr/>
        </p:nvSpPr>
        <p:spPr>
          <a:xfrm>
            <a:off x="1707869" y="1580180"/>
            <a:ext cx="1593016" cy="395781"/>
          </a:xfrm>
          <a:prstGeom prst="rect">
            <a:avLst/>
          </a:prstGeom>
        </p:spPr>
        <p:txBody>
          <a:bodyPr wrap="none">
            <a:spAutoFit/>
          </a:bodyPr>
          <a:lstStyle/>
          <a:p>
            <a:pPr defTabSz="457200"/>
            <a:r>
              <a:rPr lang="en-US" sz="2400" dirty="0">
                <a:solidFill>
                  <a:srgbClr val="70AD47">
                    <a:lumMod val="75000"/>
                  </a:srgbClr>
                </a:solidFill>
                <a:latin typeface="Calibri" panose="020F0502020204030204"/>
              </a:rPr>
              <a:t>0   1   2   3   4 </a:t>
            </a:r>
          </a:p>
        </p:txBody>
      </p:sp>
      <p:sp>
        <p:nvSpPr>
          <p:cNvPr id="150" name="文本框 149">
            <a:extLst>
              <a:ext uri="{FF2B5EF4-FFF2-40B4-BE49-F238E27FC236}">
                <a16:creationId xmlns:a16="http://schemas.microsoft.com/office/drawing/2014/main" id="{3AC28800-6E60-43A1-AE10-DF4C2361E1EF}"/>
              </a:ext>
            </a:extLst>
          </p:cNvPr>
          <p:cNvSpPr txBox="1"/>
          <p:nvPr/>
        </p:nvSpPr>
        <p:spPr>
          <a:xfrm>
            <a:off x="-90987" y="2372228"/>
            <a:ext cx="1701107" cy="461665"/>
          </a:xfrm>
          <a:prstGeom prst="rect">
            <a:avLst/>
          </a:prstGeom>
          <a:noFill/>
          <a:ln w="28575">
            <a:noFill/>
          </a:ln>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92751A"/>
                </a:solidFill>
                <a:effectLst/>
                <a:uLnTx/>
                <a:uFillTx/>
                <a:latin typeface="Calibri" panose="020F0502020204030204"/>
              </a:rPr>
              <a:t>compressed</a:t>
            </a:r>
          </a:p>
        </p:txBody>
      </p:sp>
      <p:sp>
        <p:nvSpPr>
          <p:cNvPr id="151" name="文本框 150">
            <a:extLst>
              <a:ext uri="{FF2B5EF4-FFF2-40B4-BE49-F238E27FC236}">
                <a16:creationId xmlns:a16="http://schemas.microsoft.com/office/drawing/2014/main" id="{4F6298C7-1A33-40E2-A750-A83949B732E5}"/>
              </a:ext>
            </a:extLst>
          </p:cNvPr>
          <p:cNvSpPr txBox="1"/>
          <p:nvPr/>
        </p:nvSpPr>
        <p:spPr>
          <a:xfrm>
            <a:off x="3745965" y="5383825"/>
            <a:ext cx="1092660" cy="400110"/>
          </a:xfrm>
          <a:prstGeom prst="rect">
            <a:avLst/>
          </a:prstGeom>
          <a:noFill/>
          <a:ln w="28575">
            <a:noFill/>
          </a:ln>
        </p:spPr>
        <p:txBody>
          <a:bodyPr wrap="square" rtlCol="0">
            <a:spAutoFit/>
          </a:bodyPr>
          <a:lstStyle/>
          <a:p>
            <a:pPr algn="ctr" defTabSz="457200"/>
            <a:r>
              <a:rPr lang="en-US" sz="2000" dirty="0" err="1">
                <a:solidFill>
                  <a:prstClr val="black"/>
                </a:solidFill>
                <a:latin typeface="Calibri" panose="020F0502020204030204"/>
              </a:rPr>
              <a:t>OffsetsQ</a:t>
            </a:r>
            <a:endParaRPr lang="en-US" sz="2000" dirty="0">
              <a:solidFill>
                <a:prstClr val="black"/>
              </a:solidFill>
              <a:latin typeface="Calibri" panose="020F0502020204030204"/>
            </a:endParaRPr>
          </a:p>
        </p:txBody>
      </p:sp>
      <p:sp>
        <p:nvSpPr>
          <p:cNvPr id="152" name="文本框 151">
            <a:extLst>
              <a:ext uri="{FF2B5EF4-FFF2-40B4-BE49-F238E27FC236}">
                <a16:creationId xmlns:a16="http://schemas.microsoft.com/office/drawing/2014/main" id="{C9FE739A-9384-4B1D-B422-ECA86B23823A}"/>
              </a:ext>
            </a:extLst>
          </p:cNvPr>
          <p:cNvSpPr txBox="1"/>
          <p:nvPr/>
        </p:nvSpPr>
        <p:spPr>
          <a:xfrm>
            <a:off x="1899477" y="5360900"/>
            <a:ext cx="1048660" cy="325063"/>
          </a:xfrm>
          <a:prstGeom prst="rect">
            <a:avLst/>
          </a:prstGeom>
          <a:noFill/>
        </p:spPr>
        <p:txBody>
          <a:bodyPr wrap="square" rtlCol="0">
            <a:spAutoFit/>
          </a:bodyPr>
          <a:lstStyle/>
          <a:p>
            <a:pPr algn="ctr" defTabSz="457200"/>
            <a:r>
              <a:rPr lang="en-US" sz="2000" dirty="0" err="1">
                <a:solidFill>
                  <a:prstClr val="black"/>
                </a:solidFill>
                <a:latin typeface="Calibri" panose="020F0502020204030204"/>
              </a:rPr>
              <a:t>InputQ</a:t>
            </a:r>
            <a:endParaRPr lang="en-US" sz="2000" dirty="0">
              <a:solidFill>
                <a:prstClr val="black"/>
              </a:solidFill>
              <a:latin typeface="Calibri" panose="020F0502020204030204"/>
            </a:endParaRPr>
          </a:p>
        </p:txBody>
      </p:sp>
      <p:sp>
        <p:nvSpPr>
          <p:cNvPr id="153" name="箭头: 右 152">
            <a:extLst>
              <a:ext uri="{FF2B5EF4-FFF2-40B4-BE49-F238E27FC236}">
                <a16:creationId xmlns:a16="http://schemas.microsoft.com/office/drawing/2014/main" id="{7C1B68D0-8047-4446-AD35-3B2598E204FF}"/>
              </a:ext>
            </a:extLst>
          </p:cNvPr>
          <p:cNvSpPr/>
          <p:nvPr/>
        </p:nvSpPr>
        <p:spPr>
          <a:xfrm>
            <a:off x="2658656" y="5105202"/>
            <a:ext cx="28256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5" name="Rounded Rectangle 78">
            <a:extLst>
              <a:ext uri="{FF2B5EF4-FFF2-40B4-BE49-F238E27FC236}">
                <a16:creationId xmlns:a16="http://schemas.microsoft.com/office/drawing/2014/main" id="{B60C5A47-5DD9-4BD4-8010-92408ACF1DFD}"/>
              </a:ext>
            </a:extLst>
          </p:cNvPr>
          <p:cNvSpPr/>
          <p:nvPr/>
        </p:nvSpPr>
        <p:spPr>
          <a:xfrm>
            <a:off x="2960127" y="5005834"/>
            <a:ext cx="880303" cy="371868"/>
          </a:xfrm>
          <a:prstGeom prst="roundRect">
            <a:avLst/>
          </a:prstGeom>
          <a:solidFill>
            <a:srgbClr val="ED7D31">
              <a:lumMod val="40000"/>
              <a:lumOff val="60000"/>
            </a:srgbClr>
          </a:solidFill>
          <a:ln w="38100" cap="flat" cmpd="sng" algn="ctr">
            <a:solidFill>
              <a:srgbClr val="ED7D31">
                <a:lumMod val="50000"/>
              </a:srgbClr>
            </a:solidFill>
            <a:prstDash val="solid"/>
            <a:miter lim="800000"/>
          </a:ln>
          <a:effectLst/>
        </p:spPr>
        <p:txBody>
          <a:bodyPr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latin typeface="Calibri" panose="020F0502020204030204"/>
                <a:ea typeface="+mn-ea"/>
                <a:cs typeface="+mn-cs"/>
              </a:rPr>
              <a:t>Range</a:t>
            </a:r>
          </a:p>
        </p:txBody>
      </p:sp>
      <p:sp>
        <p:nvSpPr>
          <p:cNvPr id="156" name="Rounded Rectangle 78">
            <a:extLst>
              <a:ext uri="{FF2B5EF4-FFF2-40B4-BE49-F238E27FC236}">
                <a16:creationId xmlns:a16="http://schemas.microsoft.com/office/drawing/2014/main" id="{2D225521-B63D-4417-A0FD-6BE8855E3432}"/>
              </a:ext>
            </a:extLst>
          </p:cNvPr>
          <p:cNvSpPr/>
          <p:nvPr/>
        </p:nvSpPr>
        <p:spPr>
          <a:xfrm>
            <a:off x="4852950" y="5005832"/>
            <a:ext cx="882000" cy="371868"/>
          </a:xfrm>
          <a:prstGeom prst="roundRect">
            <a:avLst/>
          </a:prstGeom>
          <a:solidFill>
            <a:srgbClr val="ED7D31">
              <a:lumMod val="40000"/>
              <a:lumOff val="60000"/>
            </a:srgbClr>
          </a:solidFill>
          <a:ln w="38100" cap="flat" cmpd="sng" algn="ctr">
            <a:solidFill>
              <a:srgbClr val="ED7D31">
                <a:lumMod val="50000"/>
              </a:srgbClr>
            </a:solidFill>
            <a:prstDash val="solid"/>
            <a:miter lim="800000"/>
          </a:ln>
          <a:effectLst/>
        </p:spPr>
        <p:txBody>
          <a:bodyPr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latin typeface="Calibri" panose="020F0502020204030204"/>
                <a:ea typeface="+mn-ea"/>
                <a:cs typeface="+mn-cs"/>
              </a:rPr>
              <a:t>Range</a:t>
            </a:r>
          </a:p>
        </p:txBody>
      </p:sp>
      <p:grpSp>
        <p:nvGrpSpPr>
          <p:cNvPr id="157" name="组合 93">
            <a:extLst>
              <a:ext uri="{FF2B5EF4-FFF2-40B4-BE49-F238E27FC236}">
                <a16:creationId xmlns:a16="http://schemas.microsoft.com/office/drawing/2014/main" id="{9D33A9CB-C6E2-4373-9B54-50C2E2EB6214}"/>
              </a:ext>
            </a:extLst>
          </p:cNvPr>
          <p:cNvGrpSpPr/>
          <p:nvPr/>
        </p:nvGrpSpPr>
        <p:grpSpPr>
          <a:xfrm>
            <a:off x="2167161" y="5059378"/>
            <a:ext cx="479505" cy="262468"/>
            <a:chOff x="8794749" y="7608552"/>
            <a:chExt cx="1538296" cy="543300"/>
          </a:xfrm>
        </p:grpSpPr>
        <p:sp>
          <p:nvSpPr>
            <p:cNvPr id="158" name="Rectangle 3">
              <a:extLst>
                <a:ext uri="{FF2B5EF4-FFF2-40B4-BE49-F238E27FC236}">
                  <a16:creationId xmlns:a16="http://schemas.microsoft.com/office/drawing/2014/main" id="{3609307E-095B-47EA-993F-F90F96650186}"/>
                </a:ext>
              </a:extLst>
            </p:cNvPr>
            <p:cNvSpPr>
              <a:spLocks/>
            </p:cNvSpPr>
            <p:nvPr/>
          </p:nvSpPr>
          <p:spPr>
            <a:xfrm>
              <a:off x="9246447" y="7608553"/>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9" name="Rectangle 3">
              <a:extLst>
                <a:ext uri="{FF2B5EF4-FFF2-40B4-BE49-F238E27FC236}">
                  <a16:creationId xmlns:a16="http://schemas.microsoft.com/office/drawing/2014/main" id="{F87C4A21-AC01-49B1-A016-899E73B92F52}"/>
                </a:ext>
              </a:extLst>
            </p:cNvPr>
            <p:cNvSpPr>
              <a:spLocks/>
            </p:cNvSpPr>
            <p:nvPr/>
          </p:nvSpPr>
          <p:spPr>
            <a:xfrm>
              <a:off x="9789746" y="7608552"/>
              <a:ext cx="543299" cy="543299"/>
            </a:xfrm>
            <a:prstGeom prst="rect">
              <a:avLst/>
            </a:prstGeom>
            <a:solidFill>
              <a:srgbClr val="C5E0B4"/>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60" name="直接连接符 97">
              <a:extLst>
                <a:ext uri="{FF2B5EF4-FFF2-40B4-BE49-F238E27FC236}">
                  <a16:creationId xmlns:a16="http://schemas.microsoft.com/office/drawing/2014/main" id="{027B94D3-99A3-4AA1-A448-5FE35E0E8924}"/>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161" name="直接连接符 98">
              <a:extLst>
                <a:ext uri="{FF2B5EF4-FFF2-40B4-BE49-F238E27FC236}">
                  <a16:creationId xmlns:a16="http://schemas.microsoft.com/office/drawing/2014/main" id="{A0A169CB-FA29-4636-88AF-C9E0ED4C1FD7}"/>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grpSp>
        <p:nvGrpSpPr>
          <p:cNvPr id="162" name="组合 93">
            <a:extLst>
              <a:ext uri="{FF2B5EF4-FFF2-40B4-BE49-F238E27FC236}">
                <a16:creationId xmlns:a16="http://schemas.microsoft.com/office/drawing/2014/main" id="{29048864-76F0-4D9E-B136-C0CDA91CD524}"/>
              </a:ext>
            </a:extLst>
          </p:cNvPr>
          <p:cNvGrpSpPr/>
          <p:nvPr/>
        </p:nvGrpSpPr>
        <p:grpSpPr>
          <a:xfrm>
            <a:off x="4053407" y="5059046"/>
            <a:ext cx="478800" cy="262800"/>
            <a:chOff x="8794749" y="7608552"/>
            <a:chExt cx="1538296" cy="543300"/>
          </a:xfrm>
        </p:grpSpPr>
        <p:sp>
          <p:nvSpPr>
            <p:cNvPr id="163" name="Rectangle 3">
              <a:extLst>
                <a:ext uri="{FF2B5EF4-FFF2-40B4-BE49-F238E27FC236}">
                  <a16:creationId xmlns:a16="http://schemas.microsoft.com/office/drawing/2014/main" id="{4B36A3E3-D72F-4554-985D-69BA01BEA58E}"/>
                </a:ext>
              </a:extLst>
            </p:cNvPr>
            <p:cNvSpPr>
              <a:spLocks/>
            </p:cNvSpPr>
            <p:nvPr/>
          </p:nvSpPr>
          <p:spPr>
            <a:xfrm>
              <a:off x="9246447" y="7608553"/>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4" name="Rectangle 3">
              <a:extLst>
                <a:ext uri="{FF2B5EF4-FFF2-40B4-BE49-F238E27FC236}">
                  <a16:creationId xmlns:a16="http://schemas.microsoft.com/office/drawing/2014/main" id="{F1AE08B7-CDE4-4EC0-A28F-1A9CC060819E}"/>
                </a:ext>
              </a:extLst>
            </p:cNvPr>
            <p:cNvSpPr>
              <a:spLocks/>
            </p:cNvSpPr>
            <p:nvPr/>
          </p:nvSpPr>
          <p:spPr>
            <a:xfrm>
              <a:off x="9789746" y="7608552"/>
              <a:ext cx="543299" cy="543299"/>
            </a:xfrm>
            <a:prstGeom prst="rect">
              <a:avLst/>
            </a:prstGeom>
            <a:solidFill>
              <a:srgbClr val="5B9BD5">
                <a:lumMod val="40000"/>
                <a:lumOff val="60000"/>
              </a:srgbClr>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65" name="直接连接符 97">
              <a:extLst>
                <a:ext uri="{FF2B5EF4-FFF2-40B4-BE49-F238E27FC236}">
                  <a16:creationId xmlns:a16="http://schemas.microsoft.com/office/drawing/2014/main" id="{6DA79259-33C8-4C44-A102-00D31327FF7B}"/>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166" name="直接连接符 98">
              <a:extLst>
                <a:ext uri="{FF2B5EF4-FFF2-40B4-BE49-F238E27FC236}">
                  <a16:creationId xmlns:a16="http://schemas.microsoft.com/office/drawing/2014/main" id="{270A8678-8F66-4118-9CCF-FD6780198423}"/>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sp>
        <p:nvSpPr>
          <p:cNvPr id="172" name="箭头: 右 171">
            <a:extLst>
              <a:ext uri="{FF2B5EF4-FFF2-40B4-BE49-F238E27FC236}">
                <a16:creationId xmlns:a16="http://schemas.microsoft.com/office/drawing/2014/main" id="{35778CE0-05B6-436C-B06A-4375F7C10EBC}"/>
              </a:ext>
            </a:extLst>
          </p:cNvPr>
          <p:cNvSpPr/>
          <p:nvPr/>
        </p:nvSpPr>
        <p:spPr>
          <a:xfrm>
            <a:off x="3858691" y="5105202"/>
            <a:ext cx="28256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3" name="箭头: 右 172">
            <a:extLst>
              <a:ext uri="{FF2B5EF4-FFF2-40B4-BE49-F238E27FC236}">
                <a16:creationId xmlns:a16="http://schemas.microsoft.com/office/drawing/2014/main" id="{98C9A16F-98C5-4B58-A352-02F6A2875038}"/>
              </a:ext>
            </a:extLst>
          </p:cNvPr>
          <p:cNvSpPr/>
          <p:nvPr/>
        </p:nvSpPr>
        <p:spPr>
          <a:xfrm>
            <a:off x="4551295" y="5105202"/>
            <a:ext cx="28256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66" name="组合 65">
            <a:extLst>
              <a:ext uri="{FF2B5EF4-FFF2-40B4-BE49-F238E27FC236}">
                <a16:creationId xmlns:a16="http://schemas.microsoft.com/office/drawing/2014/main" id="{3860E8C5-FB57-4BB0-9E3F-4A2CAFF923DB}"/>
              </a:ext>
            </a:extLst>
          </p:cNvPr>
          <p:cNvGrpSpPr/>
          <p:nvPr/>
        </p:nvGrpSpPr>
        <p:grpSpPr>
          <a:xfrm>
            <a:off x="8070851" y="5065396"/>
            <a:ext cx="1175525" cy="724889"/>
            <a:chOff x="5541606" y="5059046"/>
            <a:chExt cx="1175525" cy="724889"/>
          </a:xfrm>
        </p:grpSpPr>
        <p:sp>
          <p:nvSpPr>
            <p:cNvPr id="67" name="文本框 66">
              <a:extLst>
                <a:ext uri="{FF2B5EF4-FFF2-40B4-BE49-F238E27FC236}">
                  <a16:creationId xmlns:a16="http://schemas.microsoft.com/office/drawing/2014/main" id="{F7B6E0CD-CE26-4A69-BB00-8FF72C140FB3}"/>
                </a:ext>
              </a:extLst>
            </p:cNvPr>
            <p:cNvSpPr txBox="1"/>
            <p:nvPr/>
          </p:nvSpPr>
          <p:spPr>
            <a:xfrm>
              <a:off x="5541606" y="5383825"/>
              <a:ext cx="1066318" cy="400110"/>
            </a:xfrm>
            <a:prstGeom prst="rect">
              <a:avLst/>
            </a:prstGeom>
            <a:noFill/>
            <a:ln w="28575">
              <a:noFill/>
            </a:ln>
          </p:spPr>
          <p:txBody>
            <a:bodyPr wrap="none" rtlCol="0">
              <a:spAutoFit/>
            </a:bodyPr>
            <a:lstStyle/>
            <a:p>
              <a:pPr defTabSz="457200"/>
              <a:r>
                <a:rPr lang="en-US" sz="2000" dirty="0" err="1">
                  <a:solidFill>
                    <a:prstClr val="black"/>
                  </a:solidFill>
                  <a:latin typeface="Calibri" panose="020F0502020204030204"/>
                </a:rPr>
                <a:t>NeighsQ</a:t>
              </a:r>
              <a:endParaRPr lang="en-US" sz="2000" dirty="0">
                <a:solidFill>
                  <a:prstClr val="black"/>
                </a:solidFill>
                <a:latin typeface="Calibri" panose="020F0502020204030204"/>
              </a:endParaRPr>
            </a:p>
          </p:txBody>
        </p:sp>
        <p:grpSp>
          <p:nvGrpSpPr>
            <p:cNvPr id="68" name="组合 93">
              <a:extLst>
                <a:ext uri="{FF2B5EF4-FFF2-40B4-BE49-F238E27FC236}">
                  <a16:creationId xmlns:a16="http://schemas.microsoft.com/office/drawing/2014/main" id="{9C99148E-74B5-4C6B-9805-780586DB7DB8}"/>
                </a:ext>
              </a:extLst>
            </p:cNvPr>
            <p:cNvGrpSpPr/>
            <p:nvPr/>
          </p:nvGrpSpPr>
          <p:grpSpPr>
            <a:xfrm>
              <a:off x="5934173" y="5059046"/>
              <a:ext cx="478800" cy="262800"/>
              <a:chOff x="8794749" y="7608552"/>
              <a:chExt cx="1538296" cy="543300"/>
            </a:xfrm>
          </p:grpSpPr>
          <p:sp>
            <p:nvSpPr>
              <p:cNvPr id="71" name="Rectangle 3">
                <a:extLst>
                  <a:ext uri="{FF2B5EF4-FFF2-40B4-BE49-F238E27FC236}">
                    <a16:creationId xmlns:a16="http://schemas.microsoft.com/office/drawing/2014/main" id="{D5366739-329D-4C82-9A71-81458EFB706D}"/>
                  </a:ext>
                </a:extLst>
              </p:cNvPr>
              <p:cNvSpPr>
                <a:spLocks/>
              </p:cNvSpPr>
              <p:nvPr/>
            </p:nvSpPr>
            <p:spPr>
              <a:xfrm>
                <a:off x="9246447" y="7608553"/>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2" name="Rectangle 3">
                <a:extLst>
                  <a:ext uri="{FF2B5EF4-FFF2-40B4-BE49-F238E27FC236}">
                    <a16:creationId xmlns:a16="http://schemas.microsoft.com/office/drawing/2014/main" id="{4CD5343A-A887-4D51-8F5F-1B8874A8362E}"/>
                  </a:ext>
                </a:extLst>
              </p:cNvPr>
              <p:cNvSpPr>
                <a:spLocks/>
              </p:cNvSpPr>
              <p:nvPr/>
            </p:nvSpPr>
            <p:spPr>
              <a:xfrm>
                <a:off x="9789746" y="7608552"/>
                <a:ext cx="543299" cy="543299"/>
              </a:xfrm>
              <a:prstGeom prst="rect">
                <a:avLst/>
              </a:prstGeom>
              <a:solidFill>
                <a:srgbClr val="FFD966"/>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73" name="直接连接符 97">
                <a:extLst>
                  <a:ext uri="{FF2B5EF4-FFF2-40B4-BE49-F238E27FC236}">
                    <a16:creationId xmlns:a16="http://schemas.microsoft.com/office/drawing/2014/main" id="{122E96BB-20F6-404C-AEB5-5AB944EE3930}"/>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74" name="直接连接符 98">
                <a:extLst>
                  <a:ext uri="{FF2B5EF4-FFF2-40B4-BE49-F238E27FC236}">
                    <a16:creationId xmlns:a16="http://schemas.microsoft.com/office/drawing/2014/main" id="{493119DD-DA39-496A-B2D9-3260DDE62062}"/>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sp>
          <p:nvSpPr>
            <p:cNvPr id="69" name="箭头: 右 68">
              <a:extLst>
                <a:ext uri="{FF2B5EF4-FFF2-40B4-BE49-F238E27FC236}">
                  <a16:creationId xmlns:a16="http://schemas.microsoft.com/office/drawing/2014/main" id="{9071F931-7352-406E-965B-1C569855CF0B}"/>
                </a:ext>
              </a:extLst>
            </p:cNvPr>
            <p:cNvSpPr/>
            <p:nvPr/>
          </p:nvSpPr>
          <p:spPr>
            <a:xfrm>
              <a:off x="5749199" y="5105202"/>
              <a:ext cx="28256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0" name="箭头: 右 69">
              <a:extLst>
                <a:ext uri="{FF2B5EF4-FFF2-40B4-BE49-F238E27FC236}">
                  <a16:creationId xmlns:a16="http://schemas.microsoft.com/office/drawing/2014/main" id="{9E3163EA-02C4-458A-A633-926B9FD55C23}"/>
                </a:ext>
              </a:extLst>
            </p:cNvPr>
            <p:cNvSpPr/>
            <p:nvPr/>
          </p:nvSpPr>
          <p:spPr>
            <a:xfrm>
              <a:off x="6434564" y="5113052"/>
              <a:ext cx="28256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76" name="Bent Arrow 1">
            <a:extLst>
              <a:ext uri="{FF2B5EF4-FFF2-40B4-BE49-F238E27FC236}">
                <a16:creationId xmlns:a16="http://schemas.microsoft.com/office/drawing/2014/main" id="{3B5CA09C-3DF3-4E32-ADC6-2EF09EFA3F4F}"/>
              </a:ext>
            </a:extLst>
          </p:cNvPr>
          <p:cNvSpPr/>
          <p:nvPr/>
        </p:nvSpPr>
        <p:spPr>
          <a:xfrm>
            <a:off x="2724887" y="4143937"/>
            <a:ext cx="1667167" cy="1075134"/>
          </a:xfrm>
          <a:prstGeom prst="bentArrow">
            <a:avLst>
              <a:gd name="adj1" fmla="val 7671"/>
              <a:gd name="adj2" fmla="val 8213"/>
              <a:gd name="adj3" fmla="val 9442"/>
              <a:gd name="adj4" fmla="val 13628"/>
            </a:avLst>
          </a:prstGeom>
          <a:solidFill>
            <a:srgbClr val="E7E6E6">
              <a:lumMod val="50000"/>
            </a:srgbClr>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80" name="文本框 79">
            <a:extLst>
              <a:ext uri="{FF2B5EF4-FFF2-40B4-BE49-F238E27FC236}">
                <a16:creationId xmlns:a16="http://schemas.microsoft.com/office/drawing/2014/main" id="{8B312F4C-CF47-4598-A735-BBC371AA60F9}"/>
              </a:ext>
            </a:extLst>
          </p:cNvPr>
          <p:cNvSpPr txBox="1"/>
          <p:nvPr/>
        </p:nvSpPr>
        <p:spPr>
          <a:xfrm>
            <a:off x="3940787" y="4569821"/>
            <a:ext cx="4057521" cy="461665"/>
          </a:xfrm>
          <a:prstGeom prst="rect">
            <a:avLst/>
          </a:prstGeom>
          <a:noFill/>
          <a:ln w="28575">
            <a:noFill/>
          </a:ln>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lang="en-US" sz="2400" b="1" kern="0" dirty="0">
                <a:solidFill>
                  <a:srgbClr val="92751A"/>
                </a:solidFill>
                <a:latin typeface="Calibri" panose="020F0502020204030204"/>
              </a:rPr>
              <a:t>Compressed Adjacency Matrix</a:t>
            </a:r>
            <a:endParaRPr kumimoji="0" lang="en-US" sz="2400" b="1" i="0" u="none" strike="noStrike" kern="0" cap="none" spc="0" normalizeH="0" baseline="0" noProof="0" dirty="0">
              <a:ln>
                <a:noFill/>
              </a:ln>
              <a:solidFill>
                <a:srgbClr val="92751A"/>
              </a:solidFill>
              <a:effectLst/>
              <a:uLnTx/>
              <a:uFillTx/>
              <a:latin typeface="Calibri" panose="020F0502020204030204"/>
            </a:endParaRPr>
          </a:p>
        </p:txBody>
      </p:sp>
      <p:sp>
        <p:nvSpPr>
          <p:cNvPr id="81" name="Rounded Rectangle 78">
            <a:extLst>
              <a:ext uri="{FF2B5EF4-FFF2-40B4-BE49-F238E27FC236}">
                <a16:creationId xmlns:a16="http://schemas.microsoft.com/office/drawing/2014/main" id="{FC960183-0B30-4EA7-B530-48270B0BAD28}"/>
              </a:ext>
            </a:extLst>
          </p:cNvPr>
          <p:cNvSpPr/>
          <p:nvPr/>
        </p:nvSpPr>
        <p:spPr>
          <a:xfrm>
            <a:off x="4402851" y="4040689"/>
            <a:ext cx="880303" cy="371868"/>
          </a:xfrm>
          <a:prstGeom prst="roundRect">
            <a:avLst/>
          </a:prstGeom>
          <a:solidFill>
            <a:srgbClr val="ED7D31">
              <a:lumMod val="40000"/>
              <a:lumOff val="60000"/>
            </a:srgbClr>
          </a:solidFill>
          <a:ln w="38100" cap="flat" cmpd="sng" algn="ctr">
            <a:solidFill>
              <a:srgbClr val="ED7D31">
                <a:lumMod val="50000"/>
              </a:srgbClr>
            </a:solidFill>
            <a:prstDash val="solid"/>
            <a:miter lim="800000"/>
          </a:ln>
          <a:effectLst/>
        </p:spPr>
        <p:txBody>
          <a:bodyPr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latin typeface="Calibri" panose="020F0502020204030204"/>
                <a:ea typeface="+mn-ea"/>
                <a:cs typeface="+mn-cs"/>
              </a:rPr>
              <a:t>Range</a:t>
            </a:r>
          </a:p>
        </p:txBody>
      </p:sp>
      <p:grpSp>
        <p:nvGrpSpPr>
          <p:cNvPr id="82" name="组合 81">
            <a:extLst>
              <a:ext uri="{FF2B5EF4-FFF2-40B4-BE49-F238E27FC236}">
                <a16:creationId xmlns:a16="http://schemas.microsoft.com/office/drawing/2014/main" id="{75B99A98-12B6-464C-A348-D9A7EABE70B3}"/>
              </a:ext>
            </a:extLst>
          </p:cNvPr>
          <p:cNvGrpSpPr/>
          <p:nvPr/>
        </p:nvGrpSpPr>
        <p:grpSpPr>
          <a:xfrm>
            <a:off x="5304745" y="3684285"/>
            <a:ext cx="3931761" cy="676772"/>
            <a:chOff x="2785370" y="4645074"/>
            <a:chExt cx="3931761" cy="676772"/>
          </a:xfrm>
        </p:grpSpPr>
        <p:sp>
          <p:nvSpPr>
            <p:cNvPr id="83" name="文本框 82">
              <a:extLst>
                <a:ext uri="{FF2B5EF4-FFF2-40B4-BE49-F238E27FC236}">
                  <a16:creationId xmlns:a16="http://schemas.microsoft.com/office/drawing/2014/main" id="{742616BB-87C4-43BA-B48E-ADD09006C446}"/>
                </a:ext>
              </a:extLst>
            </p:cNvPr>
            <p:cNvSpPr txBox="1"/>
            <p:nvPr/>
          </p:nvSpPr>
          <p:spPr>
            <a:xfrm>
              <a:off x="5337769" y="4645074"/>
              <a:ext cx="1230978" cy="400110"/>
            </a:xfrm>
            <a:prstGeom prst="rect">
              <a:avLst/>
            </a:prstGeom>
            <a:noFill/>
            <a:ln w="28575">
              <a:noFill/>
            </a:ln>
          </p:spPr>
          <p:txBody>
            <a:bodyPr wrap="none" rtlCol="0">
              <a:spAutoFit/>
            </a:bodyPr>
            <a:lstStyle/>
            <a:p>
              <a:pPr defTabSz="457200"/>
              <a:r>
                <a:rPr lang="en-US" sz="2000" dirty="0" err="1">
                  <a:solidFill>
                    <a:prstClr val="black"/>
                  </a:solidFill>
                  <a:latin typeface="Calibri" panose="020F0502020204030204"/>
                </a:rPr>
                <a:t>ContribsQ</a:t>
              </a:r>
              <a:endParaRPr lang="en-US" sz="2000" dirty="0">
                <a:solidFill>
                  <a:prstClr val="black"/>
                </a:solidFill>
                <a:latin typeface="Calibri" panose="020F0502020204030204"/>
              </a:endParaRPr>
            </a:p>
          </p:txBody>
        </p:sp>
        <p:grpSp>
          <p:nvGrpSpPr>
            <p:cNvPr id="84" name="组合 93">
              <a:extLst>
                <a:ext uri="{FF2B5EF4-FFF2-40B4-BE49-F238E27FC236}">
                  <a16:creationId xmlns:a16="http://schemas.microsoft.com/office/drawing/2014/main" id="{CA2FF04F-1D89-4E03-A91A-3FA1AD190060}"/>
                </a:ext>
              </a:extLst>
            </p:cNvPr>
            <p:cNvGrpSpPr/>
            <p:nvPr/>
          </p:nvGrpSpPr>
          <p:grpSpPr>
            <a:xfrm>
              <a:off x="5934173" y="5059046"/>
              <a:ext cx="478800" cy="262800"/>
              <a:chOff x="8794749" y="7608552"/>
              <a:chExt cx="1538296" cy="543300"/>
            </a:xfrm>
          </p:grpSpPr>
          <p:sp>
            <p:nvSpPr>
              <p:cNvPr id="87" name="Rectangle 3">
                <a:extLst>
                  <a:ext uri="{FF2B5EF4-FFF2-40B4-BE49-F238E27FC236}">
                    <a16:creationId xmlns:a16="http://schemas.microsoft.com/office/drawing/2014/main" id="{306BDFA7-06DF-4195-9C31-ED22A48ED255}"/>
                  </a:ext>
                </a:extLst>
              </p:cNvPr>
              <p:cNvSpPr>
                <a:spLocks/>
              </p:cNvSpPr>
              <p:nvPr/>
            </p:nvSpPr>
            <p:spPr>
              <a:xfrm>
                <a:off x="9246447" y="7608553"/>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8" name="Rectangle 3">
                <a:extLst>
                  <a:ext uri="{FF2B5EF4-FFF2-40B4-BE49-F238E27FC236}">
                    <a16:creationId xmlns:a16="http://schemas.microsoft.com/office/drawing/2014/main" id="{D4FEC67E-E604-4A91-8CD6-DF2259867BFC}"/>
                  </a:ext>
                </a:extLst>
              </p:cNvPr>
              <p:cNvSpPr>
                <a:spLocks/>
              </p:cNvSpPr>
              <p:nvPr/>
            </p:nvSpPr>
            <p:spPr>
              <a:xfrm>
                <a:off x="9789746" y="7608552"/>
                <a:ext cx="543299" cy="543299"/>
              </a:xfrm>
              <a:prstGeom prst="rect">
                <a:avLst/>
              </a:prstGeom>
              <a:solidFill>
                <a:srgbClr val="846AA6"/>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89" name="直接连接符 97">
                <a:extLst>
                  <a:ext uri="{FF2B5EF4-FFF2-40B4-BE49-F238E27FC236}">
                    <a16:creationId xmlns:a16="http://schemas.microsoft.com/office/drawing/2014/main" id="{340E615A-9DD6-4B6E-BB61-D1A9AC697E70}"/>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90" name="直接连接符 98">
                <a:extLst>
                  <a:ext uri="{FF2B5EF4-FFF2-40B4-BE49-F238E27FC236}">
                    <a16:creationId xmlns:a16="http://schemas.microsoft.com/office/drawing/2014/main" id="{B26E574D-8463-460D-8478-485F1EF4403E}"/>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sp>
          <p:nvSpPr>
            <p:cNvPr id="85" name="箭头: 右 84">
              <a:extLst>
                <a:ext uri="{FF2B5EF4-FFF2-40B4-BE49-F238E27FC236}">
                  <a16:creationId xmlns:a16="http://schemas.microsoft.com/office/drawing/2014/main" id="{D61BF45C-71AE-4581-AAB4-D52EE9247951}"/>
                </a:ext>
              </a:extLst>
            </p:cNvPr>
            <p:cNvSpPr/>
            <p:nvPr/>
          </p:nvSpPr>
          <p:spPr>
            <a:xfrm>
              <a:off x="2785370" y="5105202"/>
              <a:ext cx="3246396"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6" name="箭头: 右 85">
              <a:extLst>
                <a:ext uri="{FF2B5EF4-FFF2-40B4-BE49-F238E27FC236}">
                  <a16:creationId xmlns:a16="http://schemas.microsoft.com/office/drawing/2014/main" id="{2DDA705C-E168-42F1-9C5C-65D19D26516D}"/>
                </a:ext>
              </a:extLst>
            </p:cNvPr>
            <p:cNvSpPr/>
            <p:nvPr/>
          </p:nvSpPr>
          <p:spPr>
            <a:xfrm>
              <a:off x="6434564" y="5113052"/>
              <a:ext cx="28256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92" name="文本框 91">
            <a:extLst>
              <a:ext uri="{FF2B5EF4-FFF2-40B4-BE49-F238E27FC236}">
                <a16:creationId xmlns:a16="http://schemas.microsoft.com/office/drawing/2014/main" id="{DD929CDE-CDF5-48A4-831C-FABEB6F107FB}"/>
              </a:ext>
            </a:extLst>
          </p:cNvPr>
          <p:cNvSpPr txBox="1"/>
          <p:nvPr/>
        </p:nvSpPr>
        <p:spPr>
          <a:xfrm>
            <a:off x="5293950" y="3677267"/>
            <a:ext cx="2648482" cy="461665"/>
          </a:xfrm>
          <a:prstGeom prst="rect">
            <a:avLst/>
          </a:prstGeom>
          <a:noFill/>
          <a:ln w="28575">
            <a:noFill/>
          </a:ln>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lang="en-US" sz="2400" b="1" kern="0" dirty="0">
                <a:solidFill>
                  <a:srgbClr val="846AA6"/>
                </a:solidFill>
                <a:latin typeface="Calibri" panose="020F0502020204030204"/>
              </a:rPr>
              <a:t>Source Vertex Data</a:t>
            </a:r>
            <a:endParaRPr kumimoji="0" lang="en-US" sz="2400" b="1" i="0" u="none" strike="noStrike" kern="0" cap="none" spc="0" normalizeH="0" baseline="0" noProof="0" dirty="0">
              <a:ln>
                <a:noFill/>
              </a:ln>
              <a:solidFill>
                <a:srgbClr val="846AA6"/>
              </a:solidFill>
              <a:effectLst/>
              <a:uLnTx/>
              <a:uFillTx/>
              <a:latin typeface="Calibri" panose="020F0502020204030204"/>
            </a:endParaRPr>
          </a:p>
        </p:txBody>
      </p:sp>
      <p:sp>
        <p:nvSpPr>
          <p:cNvPr id="95" name="Rounded Rectangle 78">
            <a:extLst>
              <a:ext uri="{FF2B5EF4-FFF2-40B4-BE49-F238E27FC236}">
                <a16:creationId xmlns:a16="http://schemas.microsoft.com/office/drawing/2014/main" id="{AB4441DE-C81A-490F-9491-F661575FE2B7}"/>
              </a:ext>
            </a:extLst>
          </p:cNvPr>
          <p:cNvSpPr/>
          <p:nvPr/>
        </p:nvSpPr>
        <p:spPr>
          <a:xfrm>
            <a:off x="9302956" y="6416869"/>
            <a:ext cx="882000" cy="371868"/>
          </a:xfrm>
          <a:prstGeom prst="roundRect">
            <a:avLst/>
          </a:prstGeom>
          <a:solidFill>
            <a:srgbClr val="ED7D31">
              <a:lumMod val="40000"/>
              <a:lumOff val="60000"/>
            </a:srgbClr>
          </a:solidFill>
          <a:ln w="38100" cap="flat" cmpd="sng" algn="ctr">
            <a:solidFill>
              <a:srgbClr val="ED7D31">
                <a:lumMod val="50000"/>
              </a:srgbClr>
            </a:solidFill>
            <a:prstDash val="solid"/>
            <a:miter lim="800000"/>
          </a:ln>
          <a:effectLst/>
        </p:spPr>
        <p:txBody>
          <a:bodyPr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err="1">
                <a:ln>
                  <a:noFill/>
                </a:ln>
                <a:solidFill>
                  <a:sysClr val="windowText" lastClr="000000"/>
                </a:solidFill>
                <a:effectLst/>
                <a:uLnTx/>
                <a:uFillTx/>
                <a:latin typeface="Calibri" panose="020F0502020204030204"/>
                <a:ea typeface="+mn-ea"/>
                <a:cs typeface="+mn-cs"/>
              </a:rPr>
              <a:t>Indir</a:t>
            </a:r>
            <a:endParaRPr kumimoji="0" lang="en-US" sz="20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120" name="文本框 119">
            <a:extLst>
              <a:ext uri="{FF2B5EF4-FFF2-40B4-BE49-F238E27FC236}">
                <a16:creationId xmlns:a16="http://schemas.microsoft.com/office/drawing/2014/main" id="{5D0CC6F7-DB8A-4529-875C-D9A9DDD7D67C}"/>
              </a:ext>
            </a:extLst>
          </p:cNvPr>
          <p:cNvSpPr txBox="1"/>
          <p:nvPr/>
        </p:nvSpPr>
        <p:spPr>
          <a:xfrm>
            <a:off x="5534999" y="6108750"/>
            <a:ext cx="2953851" cy="830997"/>
          </a:xfrm>
          <a:prstGeom prst="rect">
            <a:avLst/>
          </a:prstGeom>
          <a:noFill/>
          <a:ln w="28575">
            <a:noFill/>
          </a:ln>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lang="en-US" sz="2400" b="1" i="1" kern="0" dirty="0">
                <a:solidFill>
                  <a:srgbClr val="009592"/>
                </a:solidFill>
                <a:latin typeface="Calibri" panose="020F0502020204030204"/>
              </a:rPr>
              <a:t>Prefetch</a:t>
            </a:r>
            <a:r>
              <a:rPr lang="en-US" sz="2400" b="1" kern="0" dirty="0">
                <a:solidFill>
                  <a:srgbClr val="009592"/>
                </a:solidFill>
                <a:latin typeface="Calibri" panose="020F0502020204030204"/>
              </a:rPr>
              <a:t> Destination Vertex Data</a:t>
            </a:r>
            <a:endParaRPr kumimoji="0" lang="en-US" sz="2400" b="1" i="0" u="none" strike="noStrike" kern="0" cap="none" spc="0" normalizeH="0" baseline="0" noProof="0" dirty="0">
              <a:ln>
                <a:noFill/>
              </a:ln>
              <a:solidFill>
                <a:srgbClr val="009592"/>
              </a:solidFill>
              <a:effectLst/>
              <a:uLnTx/>
              <a:uFillTx/>
              <a:latin typeface="Calibri" panose="020F0502020204030204"/>
            </a:endParaRPr>
          </a:p>
        </p:txBody>
      </p:sp>
      <p:grpSp>
        <p:nvGrpSpPr>
          <p:cNvPr id="93" name="组合 92">
            <a:extLst>
              <a:ext uri="{FF2B5EF4-FFF2-40B4-BE49-F238E27FC236}">
                <a16:creationId xmlns:a16="http://schemas.microsoft.com/office/drawing/2014/main" id="{31071F27-6475-483F-8982-273C10FE0F37}"/>
              </a:ext>
            </a:extLst>
          </p:cNvPr>
          <p:cNvGrpSpPr/>
          <p:nvPr/>
        </p:nvGrpSpPr>
        <p:grpSpPr>
          <a:xfrm>
            <a:off x="8498407" y="6463553"/>
            <a:ext cx="782958" cy="262800"/>
            <a:chOff x="5934173" y="5059046"/>
            <a:chExt cx="782958" cy="262800"/>
          </a:xfrm>
        </p:grpSpPr>
        <p:grpSp>
          <p:nvGrpSpPr>
            <p:cNvPr id="97" name="组合 93">
              <a:extLst>
                <a:ext uri="{FF2B5EF4-FFF2-40B4-BE49-F238E27FC236}">
                  <a16:creationId xmlns:a16="http://schemas.microsoft.com/office/drawing/2014/main" id="{8AB1A893-1F4E-4545-ADDC-D472A305CCF5}"/>
                </a:ext>
              </a:extLst>
            </p:cNvPr>
            <p:cNvGrpSpPr/>
            <p:nvPr/>
          </p:nvGrpSpPr>
          <p:grpSpPr>
            <a:xfrm>
              <a:off x="5934173" y="5059046"/>
              <a:ext cx="478800" cy="262800"/>
              <a:chOff x="8794749" y="7608552"/>
              <a:chExt cx="1538296" cy="543300"/>
            </a:xfrm>
          </p:grpSpPr>
          <p:sp>
            <p:nvSpPr>
              <p:cNvPr id="100" name="Rectangle 3">
                <a:extLst>
                  <a:ext uri="{FF2B5EF4-FFF2-40B4-BE49-F238E27FC236}">
                    <a16:creationId xmlns:a16="http://schemas.microsoft.com/office/drawing/2014/main" id="{EAA1BB00-6063-4315-90EB-3DB1AE216714}"/>
                  </a:ext>
                </a:extLst>
              </p:cNvPr>
              <p:cNvSpPr>
                <a:spLocks/>
              </p:cNvSpPr>
              <p:nvPr/>
            </p:nvSpPr>
            <p:spPr>
              <a:xfrm>
                <a:off x="9246447" y="7608553"/>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1" name="Rectangle 3">
                <a:extLst>
                  <a:ext uri="{FF2B5EF4-FFF2-40B4-BE49-F238E27FC236}">
                    <a16:creationId xmlns:a16="http://schemas.microsoft.com/office/drawing/2014/main" id="{8173A7C7-4B35-4A2A-9E89-09FFD109F879}"/>
                  </a:ext>
                </a:extLst>
              </p:cNvPr>
              <p:cNvSpPr>
                <a:spLocks/>
              </p:cNvSpPr>
              <p:nvPr/>
            </p:nvSpPr>
            <p:spPr>
              <a:xfrm>
                <a:off x="9789746" y="7608552"/>
                <a:ext cx="543299" cy="543299"/>
              </a:xfrm>
              <a:prstGeom prst="rect">
                <a:avLst/>
              </a:prstGeom>
              <a:solidFill>
                <a:srgbClr val="009592"/>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02" name="直接连接符 97">
                <a:extLst>
                  <a:ext uri="{FF2B5EF4-FFF2-40B4-BE49-F238E27FC236}">
                    <a16:creationId xmlns:a16="http://schemas.microsoft.com/office/drawing/2014/main" id="{9B2D08F3-CBD4-4B00-BC00-8D45FDB0F036}"/>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103" name="直接连接符 98">
                <a:extLst>
                  <a:ext uri="{FF2B5EF4-FFF2-40B4-BE49-F238E27FC236}">
                    <a16:creationId xmlns:a16="http://schemas.microsoft.com/office/drawing/2014/main" id="{86820CBE-8F4D-41DD-98E0-399902EC7D64}"/>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sp>
          <p:nvSpPr>
            <p:cNvPr id="99" name="箭头: 右 98">
              <a:extLst>
                <a:ext uri="{FF2B5EF4-FFF2-40B4-BE49-F238E27FC236}">
                  <a16:creationId xmlns:a16="http://schemas.microsoft.com/office/drawing/2014/main" id="{1590BE92-F0D6-4F8B-AE2E-7225EEACC2E6}"/>
                </a:ext>
              </a:extLst>
            </p:cNvPr>
            <p:cNvSpPr/>
            <p:nvPr/>
          </p:nvSpPr>
          <p:spPr>
            <a:xfrm>
              <a:off x="6434564" y="5113052"/>
              <a:ext cx="28256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123" name="Rectangle 3">
            <a:extLst>
              <a:ext uri="{FF2B5EF4-FFF2-40B4-BE49-F238E27FC236}">
                <a16:creationId xmlns:a16="http://schemas.microsoft.com/office/drawing/2014/main" id="{314704DB-F977-443A-B2A1-B8E7552AD728}"/>
              </a:ext>
            </a:extLst>
          </p:cNvPr>
          <p:cNvSpPr>
            <a:spLocks/>
          </p:cNvSpPr>
          <p:nvPr/>
        </p:nvSpPr>
        <p:spPr>
          <a:xfrm>
            <a:off x="1625812" y="1199782"/>
            <a:ext cx="379610" cy="379610"/>
          </a:xfrm>
          <a:prstGeom prst="rect">
            <a:avLst/>
          </a:prstGeom>
          <a:solidFill>
            <a:srgbClr val="D6CDE1"/>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24" name="Rectangle 3">
            <a:extLst>
              <a:ext uri="{FF2B5EF4-FFF2-40B4-BE49-F238E27FC236}">
                <a16:creationId xmlns:a16="http://schemas.microsoft.com/office/drawing/2014/main" id="{27F8A218-AA07-425C-B83A-0018B1FE08EC}"/>
              </a:ext>
            </a:extLst>
          </p:cNvPr>
          <p:cNvSpPr>
            <a:spLocks/>
          </p:cNvSpPr>
          <p:nvPr/>
        </p:nvSpPr>
        <p:spPr>
          <a:xfrm>
            <a:off x="2002967" y="1199782"/>
            <a:ext cx="379610" cy="379610"/>
          </a:xfrm>
          <a:prstGeom prst="rect">
            <a:avLst/>
          </a:prstGeom>
          <a:solidFill>
            <a:srgbClr val="D6CDE1"/>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25" name="Rectangle 3">
            <a:extLst>
              <a:ext uri="{FF2B5EF4-FFF2-40B4-BE49-F238E27FC236}">
                <a16:creationId xmlns:a16="http://schemas.microsoft.com/office/drawing/2014/main" id="{5E6FAEBE-9EDF-46B0-9E2E-95C1C55F8376}"/>
              </a:ext>
            </a:extLst>
          </p:cNvPr>
          <p:cNvSpPr>
            <a:spLocks/>
          </p:cNvSpPr>
          <p:nvPr/>
        </p:nvSpPr>
        <p:spPr>
          <a:xfrm>
            <a:off x="2382577" y="1199782"/>
            <a:ext cx="379610" cy="379610"/>
          </a:xfrm>
          <a:prstGeom prst="rect">
            <a:avLst/>
          </a:prstGeom>
          <a:solidFill>
            <a:srgbClr val="D6CDE1"/>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26" name="Rectangle 3">
            <a:extLst>
              <a:ext uri="{FF2B5EF4-FFF2-40B4-BE49-F238E27FC236}">
                <a16:creationId xmlns:a16="http://schemas.microsoft.com/office/drawing/2014/main" id="{22021FD2-B17E-4875-98D8-21D5703255E7}"/>
              </a:ext>
            </a:extLst>
          </p:cNvPr>
          <p:cNvSpPr>
            <a:spLocks/>
          </p:cNvSpPr>
          <p:nvPr/>
        </p:nvSpPr>
        <p:spPr>
          <a:xfrm>
            <a:off x="2759732" y="1199782"/>
            <a:ext cx="379610" cy="379610"/>
          </a:xfrm>
          <a:prstGeom prst="rect">
            <a:avLst/>
          </a:prstGeom>
          <a:solidFill>
            <a:srgbClr val="D6CDE1"/>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27" name="Rectangle 3">
            <a:extLst>
              <a:ext uri="{FF2B5EF4-FFF2-40B4-BE49-F238E27FC236}">
                <a16:creationId xmlns:a16="http://schemas.microsoft.com/office/drawing/2014/main" id="{8CA2ED9C-626C-4DD5-A24C-D43EE6E69DC6}"/>
              </a:ext>
            </a:extLst>
          </p:cNvPr>
          <p:cNvSpPr>
            <a:spLocks/>
          </p:cNvSpPr>
          <p:nvPr/>
        </p:nvSpPr>
        <p:spPr>
          <a:xfrm>
            <a:off x="3139342" y="1199329"/>
            <a:ext cx="379610" cy="379610"/>
          </a:xfrm>
          <a:prstGeom prst="rect">
            <a:avLst/>
          </a:prstGeom>
          <a:solidFill>
            <a:srgbClr val="D6CDE1"/>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28" name="文本框 127">
            <a:extLst>
              <a:ext uri="{FF2B5EF4-FFF2-40B4-BE49-F238E27FC236}">
                <a16:creationId xmlns:a16="http://schemas.microsoft.com/office/drawing/2014/main" id="{3283AE79-5636-4FAF-ADE3-EFBF2D76DABD}"/>
              </a:ext>
            </a:extLst>
          </p:cNvPr>
          <p:cNvSpPr txBox="1"/>
          <p:nvPr/>
        </p:nvSpPr>
        <p:spPr>
          <a:xfrm>
            <a:off x="323307" y="1158301"/>
            <a:ext cx="1231644" cy="461665"/>
          </a:xfrm>
          <a:prstGeom prst="rect">
            <a:avLst/>
          </a:prstGeom>
          <a:noFill/>
        </p:spPr>
        <p:txBody>
          <a:bodyPr wrap="square">
            <a:spAutoFit/>
          </a:bodyPr>
          <a:lstStyle/>
          <a:p>
            <a:r>
              <a:rPr lang="en-US" sz="2400" dirty="0" err="1">
                <a:solidFill>
                  <a:srgbClr val="846AA6"/>
                </a:solidFill>
                <a:latin typeface="Calibri" panose="020F0502020204030204" pitchFamily="34" charset="0"/>
                <a:cs typeface="Calibri" panose="020F0502020204030204" pitchFamily="34" charset="0"/>
              </a:rPr>
              <a:t>contribs</a:t>
            </a:r>
            <a:endParaRPr lang="en-US" sz="2400" dirty="0">
              <a:latin typeface="Calibri" panose="020F0502020204030204" pitchFamily="34" charset="0"/>
              <a:cs typeface="Calibri" panose="020F0502020204030204" pitchFamily="34" charset="0"/>
            </a:endParaRPr>
          </a:p>
        </p:txBody>
      </p:sp>
      <p:sp>
        <p:nvSpPr>
          <p:cNvPr id="129" name="Rectangle 3">
            <a:extLst>
              <a:ext uri="{FF2B5EF4-FFF2-40B4-BE49-F238E27FC236}">
                <a16:creationId xmlns:a16="http://schemas.microsoft.com/office/drawing/2014/main" id="{2CE23917-8ADC-4789-A977-2D91C181907C}"/>
              </a:ext>
            </a:extLst>
          </p:cNvPr>
          <p:cNvSpPr>
            <a:spLocks/>
          </p:cNvSpPr>
          <p:nvPr/>
        </p:nvSpPr>
        <p:spPr>
          <a:xfrm>
            <a:off x="1632050" y="3339158"/>
            <a:ext cx="379610" cy="379610"/>
          </a:xfrm>
          <a:prstGeom prst="rect">
            <a:avLst/>
          </a:prstGeom>
          <a:solidFill>
            <a:srgbClr val="BDFFFF"/>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30" name="Rectangle 3">
            <a:extLst>
              <a:ext uri="{FF2B5EF4-FFF2-40B4-BE49-F238E27FC236}">
                <a16:creationId xmlns:a16="http://schemas.microsoft.com/office/drawing/2014/main" id="{3BD3BD88-1F36-4162-A5C9-F74CA246FA26}"/>
              </a:ext>
            </a:extLst>
          </p:cNvPr>
          <p:cNvSpPr>
            <a:spLocks/>
          </p:cNvSpPr>
          <p:nvPr/>
        </p:nvSpPr>
        <p:spPr>
          <a:xfrm>
            <a:off x="2009205" y="3339158"/>
            <a:ext cx="379610" cy="379610"/>
          </a:xfrm>
          <a:prstGeom prst="rect">
            <a:avLst/>
          </a:prstGeom>
          <a:solidFill>
            <a:srgbClr val="BDFFFF"/>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31" name="Rectangle 3">
            <a:extLst>
              <a:ext uri="{FF2B5EF4-FFF2-40B4-BE49-F238E27FC236}">
                <a16:creationId xmlns:a16="http://schemas.microsoft.com/office/drawing/2014/main" id="{B67D6D97-C2AF-4320-89F8-E34478A796F6}"/>
              </a:ext>
            </a:extLst>
          </p:cNvPr>
          <p:cNvSpPr>
            <a:spLocks/>
          </p:cNvSpPr>
          <p:nvPr/>
        </p:nvSpPr>
        <p:spPr>
          <a:xfrm>
            <a:off x="2388815" y="3339158"/>
            <a:ext cx="379610" cy="379610"/>
          </a:xfrm>
          <a:prstGeom prst="rect">
            <a:avLst/>
          </a:prstGeom>
          <a:solidFill>
            <a:srgbClr val="BDFFFF"/>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32" name="Rectangle 3">
            <a:extLst>
              <a:ext uri="{FF2B5EF4-FFF2-40B4-BE49-F238E27FC236}">
                <a16:creationId xmlns:a16="http://schemas.microsoft.com/office/drawing/2014/main" id="{47D5D637-C0E6-48F6-A4CD-32930E13706F}"/>
              </a:ext>
            </a:extLst>
          </p:cNvPr>
          <p:cNvSpPr>
            <a:spLocks/>
          </p:cNvSpPr>
          <p:nvPr/>
        </p:nvSpPr>
        <p:spPr>
          <a:xfrm>
            <a:off x="2765970" y="3339158"/>
            <a:ext cx="379610" cy="379610"/>
          </a:xfrm>
          <a:prstGeom prst="rect">
            <a:avLst/>
          </a:prstGeom>
          <a:solidFill>
            <a:srgbClr val="BDFFFF"/>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33" name="Rectangle 3">
            <a:extLst>
              <a:ext uri="{FF2B5EF4-FFF2-40B4-BE49-F238E27FC236}">
                <a16:creationId xmlns:a16="http://schemas.microsoft.com/office/drawing/2014/main" id="{874E3989-905B-4089-8875-D00E11FBDBBB}"/>
              </a:ext>
            </a:extLst>
          </p:cNvPr>
          <p:cNvSpPr>
            <a:spLocks/>
          </p:cNvSpPr>
          <p:nvPr/>
        </p:nvSpPr>
        <p:spPr>
          <a:xfrm>
            <a:off x="3145580" y="3338705"/>
            <a:ext cx="379610" cy="379610"/>
          </a:xfrm>
          <a:prstGeom prst="rect">
            <a:avLst/>
          </a:prstGeom>
          <a:solidFill>
            <a:srgbClr val="BDFFFF"/>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cxnSp>
        <p:nvCxnSpPr>
          <p:cNvPr id="134" name="Straight Arrow Connector 140">
            <a:extLst>
              <a:ext uri="{FF2B5EF4-FFF2-40B4-BE49-F238E27FC236}">
                <a16:creationId xmlns:a16="http://schemas.microsoft.com/office/drawing/2014/main" id="{26DBBB31-683D-4C2A-A97B-858E356E70D1}"/>
              </a:ext>
            </a:extLst>
          </p:cNvPr>
          <p:cNvCxnSpPr>
            <a:cxnSpLocks/>
            <a:endCxn id="130" idx="0"/>
          </p:cNvCxnSpPr>
          <p:nvPr/>
        </p:nvCxnSpPr>
        <p:spPr>
          <a:xfrm>
            <a:off x="1673225" y="3027596"/>
            <a:ext cx="525785" cy="311562"/>
          </a:xfrm>
          <a:prstGeom prst="straightConnector1">
            <a:avLst/>
          </a:prstGeom>
          <a:noFill/>
          <a:ln w="28575" cap="flat" cmpd="sng" algn="ctr">
            <a:solidFill>
              <a:srgbClr val="009592"/>
            </a:solidFill>
            <a:prstDash val="solid"/>
            <a:miter lim="800000"/>
            <a:tailEnd type="triangle"/>
          </a:ln>
          <a:effectLst/>
        </p:spPr>
      </p:cxnSp>
      <p:cxnSp>
        <p:nvCxnSpPr>
          <p:cNvPr id="135" name="Straight Arrow Connector 140">
            <a:extLst>
              <a:ext uri="{FF2B5EF4-FFF2-40B4-BE49-F238E27FC236}">
                <a16:creationId xmlns:a16="http://schemas.microsoft.com/office/drawing/2014/main" id="{85BA13EE-B582-4099-BCC6-51BC887EBBE0}"/>
              </a:ext>
            </a:extLst>
          </p:cNvPr>
          <p:cNvCxnSpPr>
            <a:cxnSpLocks/>
            <a:stCxn id="137" idx="2"/>
            <a:endCxn id="132" idx="0"/>
          </p:cNvCxnSpPr>
          <p:nvPr/>
        </p:nvCxnSpPr>
        <p:spPr>
          <a:xfrm>
            <a:off x="1863903" y="3027596"/>
            <a:ext cx="1091872" cy="311562"/>
          </a:xfrm>
          <a:prstGeom prst="straightConnector1">
            <a:avLst/>
          </a:prstGeom>
          <a:noFill/>
          <a:ln w="28575" cap="flat" cmpd="sng" algn="ctr">
            <a:solidFill>
              <a:srgbClr val="009592"/>
            </a:solidFill>
            <a:prstDash val="solid"/>
            <a:miter lim="800000"/>
            <a:tailEnd type="triangle"/>
          </a:ln>
          <a:effectLst/>
        </p:spPr>
      </p:cxnSp>
      <p:cxnSp>
        <p:nvCxnSpPr>
          <p:cNvPr id="145" name="Straight Arrow Connector 140">
            <a:extLst>
              <a:ext uri="{FF2B5EF4-FFF2-40B4-BE49-F238E27FC236}">
                <a16:creationId xmlns:a16="http://schemas.microsoft.com/office/drawing/2014/main" id="{54E74E0C-8852-4ACC-8E67-9FBE6145301D}"/>
              </a:ext>
            </a:extLst>
          </p:cNvPr>
          <p:cNvCxnSpPr>
            <a:cxnSpLocks/>
            <a:endCxn id="129" idx="0"/>
          </p:cNvCxnSpPr>
          <p:nvPr/>
        </p:nvCxnSpPr>
        <p:spPr>
          <a:xfrm flipH="1">
            <a:off x="1821855" y="3027596"/>
            <a:ext cx="414560" cy="311562"/>
          </a:xfrm>
          <a:prstGeom prst="straightConnector1">
            <a:avLst/>
          </a:prstGeom>
          <a:noFill/>
          <a:ln w="28575" cap="flat" cmpd="sng" algn="ctr">
            <a:solidFill>
              <a:srgbClr val="009592"/>
            </a:solidFill>
            <a:prstDash val="solid"/>
            <a:miter lim="800000"/>
            <a:tailEnd type="triangle"/>
          </a:ln>
          <a:effectLst/>
        </p:spPr>
      </p:cxnSp>
      <p:cxnSp>
        <p:nvCxnSpPr>
          <p:cNvPr id="154" name="Straight Arrow Connector 140">
            <a:extLst>
              <a:ext uri="{FF2B5EF4-FFF2-40B4-BE49-F238E27FC236}">
                <a16:creationId xmlns:a16="http://schemas.microsoft.com/office/drawing/2014/main" id="{068E5BEC-177D-4F97-9727-F8141268416D}"/>
              </a:ext>
            </a:extLst>
          </p:cNvPr>
          <p:cNvCxnSpPr>
            <a:cxnSpLocks/>
            <a:stCxn id="138" idx="2"/>
            <a:endCxn id="133" idx="0"/>
          </p:cNvCxnSpPr>
          <p:nvPr/>
        </p:nvCxnSpPr>
        <p:spPr>
          <a:xfrm>
            <a:off x="2418009" y="3027596"/>
            <a:ext cx="917376" cy="311109"/>
          </a:xfrm>
          <a:prstGeom prst="straightConnector1">
            <a:avLst/>
          </a:prstGeom>
          <a:noFill/>
          <a:ln w="28575" cap="flat" cmpd="sng" algn="ctr">
            <a:solidFill>
              <a:srgbClr val="009592"/>
            </a:solidFill>
            <a:prstDash val="solid"/>
            <a:miter lim="800000"/>
            <a:tailEnd type="triangle"/>
          </a:ln>
          <a:effectLst/>
        </p:spPr>
      </p:cxnSp>
      <p:cxnSp>
        <p:nvCxnSpPr>
          <p:cNvPr id="167" name="Straight Arrow Connector 140">
            <a:extLst>
              <a:ext uri="{FF2B5EF4-FFF2-40B4-BE49-F238E27FC236}">
                <a16:creationId xmlns:a16="http://schemas.microsoft.com/office/drawing/2014/main" id="{9FB9189B-A37F-4822-BE48-2AC41388BBBE}"/>
              </a:ext>
            </a:extLst>
          </p:cNvPr>
          <p:cNvCxnSpPr>
            <a:cxnSpLocks/>
            <a:endCxn id="131" idx="0"/>
          </p:cNvCxnSpPr>
          <p:nvPr/>
        </p:nvCxnSpPr>
        <p:spPr>
          <a:xfrm flipH="1">
            <a:off x="2578620" y="3027596"/>
            <a:ext cx="80036" cy="311562"/>
          </a:xfrm>
          <a:prstGeom prst="straightConnector1">
            <a:avLst/>
          </a:prstGeom>
          <a:noFill/>
          <a:ln w="28575" cap="flat" cmpd="sng" algn="ctr">
            <a:solidFill>
              <a:srgbClr val="009592"/>
            </a:solidFill>
            <a:prstDash val="solid"/>
            <a:miter lim="800000"/>
            <a:tailEnd type="triangle"/>
          </a:ln>
          <a:effectLst/>
        </p:spPr>
      </p:cxnSp>
      <p:cxnSp>
        <p:nvCxnSpPr>
          <p:cNvPr id="168" name="Straight Arrow Connector 140">
            <a:extLst>
              <a:ext uri="{FF2B5EF4-FFF2-40B4-BE49-F238E27FC236}">
                <a16:creationId xmlns:a16="http://schemas.microsoft.com/office/drawing/2014/main" id="{3DE640FC-1559-460E-A809-E5608AAA61A6}"/>
              </a:ext>
            </a:extLst>
          </p:cNvPr>
          <p:cNvCxnSpPr>
            <a:cxnSpLocks/>
            <a:endCxn id="132" idx="0"/>
          </p:cNvCxnSpPr>
          <p:nvPr/>
        </p:nvCxnSpPr>
        <p:spPr>
          <a:xfrm>
            <a:off x="2941223" y="3027596"/>
            <a:ext cx="14552" cy="311562"/>
          </a:xfrm>
          <a:prstGeom prst="straightConnector1">
            <a:avLst/>
          </a:prstGeom>
          <a:noFill/>
          <a:ln w="28575" cap="flat" cmpd="sng" algn="ctr">
            <a:solidFill>
              <a:srgbClr val="009592"/>
            </a:solidFill>
            <a:prstDash val="solid"/>
            <a:miter lim="800000"/>
            <a:tailEnd type="triangle"/>
          </a:ln>
          <a:effectLst/>
        </p:spPr>
      </p:cxnSp>
      <p:cxnSp>
        <p:nvCxnSpPr>
          <p:cNvPr id="170" name="Straight Arrow Connector 140">
            <a:extLst>
              <a:ext uri="{FF2B5EF4-FFF2-40B4-BE49-F238E27FC236}">
                <a16:creationId xmlns:a16="http://schemas.microsoft.com/office/drawing/2014/main" id="{9EA892A2-B169-4764-B881-31D26221B120}"/>
              </a:ext>
            </a:extLst>
          </p:cNvPr>
          <p:cNvCxnSpPr>
            <a:cxnSpLocks/>
            <a:endCxn id="132" idx="0"/>
          </p:cNvCxnSpPr>
          <p:nvPr/>
        </p:nvCxnSpPr>
        <p:spPr>
          <a:xfrm flipH="1">
            <a:off x="2955775" y="3023784"/>
            <a:ext cx="339726" cy="315374"/>
          </a:xfrm>
          <a:prstGeom prst="straightConnector1">
            <a:avLst/>
          </a:prstGeom>
          <a:noFill/>
          <a:ln w="28575" cap="flat" cmpd="sng" algn="ctr">
            <a:solidFill>
              <a:srgbClr val="009592"/>
            </a:solidFill>
            <a:prstDash val="solid"/>
            <a:miter lim="800000"/>
            <a:tailEnd type="triangle"/>
          </a:ln>
          <a:effectLst/>
        </p:spPr>
      </p:cxnSp>
      <p:cxnSp>
        <p:nvCxnSpPr>
          <p:cNvPr id="171" name="Straight Arrow Connector 140">
            <a:extLst>
              <a:ext uri="{FF2B5EF4-FFF2-40B4-BE49-F238E27FC236}">
                <a16:creationId xmlns:a16="http://schemas.microsoft.com/office/drawing/2014/main" id="{3C1B648E-AC79-496E-A1D7-D10B41A05185}"/>
              </a:ext>
            </a:extLst>
          </p:cNvPr>
          <p:cNvCxnSpPr>
            <a:cxnSpLocks/>
            <a:stCxn id="199" idx="2"/>
            <a:endCxn id="133" idx="0"/>
          </p:cNvCxnSpPr>
          <p:nvPr/>
        </p:nvCxnSpPr>
        <p:spPr>
          <a:xfrm flipH="1">
            <a:off x="3335385" y="3023784"/>
            <a:ext cx="379080" cy="314921"/>
          </a:xfrm>
          <a:prstGeom prst="straightConnector1">
            <a:avLst/>
          </a:prstGeom>
          <a:noFill/>
          <a:ln w="28575" cap="flat" cmpd="sng" algn="ctr">
            <a:solidFill>
              <a:srgbClr val="009592"/>
            </a:solidFill>
            <a:prstDash val="solid"/>
            <a:miter lim="800000"/>
            <a:tailEnd type="triangle"/>
          </a:ln>
          <a:effectLst/>
        </p:spPr>
      </p:cxnSp>
      <p:sp>
        <p:nvSpPr>
          <p:cNvPr id="176" name="Rectangle 3">
            <a:extLst>
              <a:ext uri="{FF2B5EF4-FFF2-40B4-BE49-F238E27FC236}">
                <a16:creationId xmlns:a16="http://schemas.microsoft.com/office/drawing/2014/main" id="{15FE672D-33E5-4B1D-BB44-FA837A6B5E81}"/>
              </a:ext>
            </a:extLst>
          </p:cNvPr>
          <p:cNvSpPr>
            <a:spLocks/>
          </p:cNvSpPr>
          <p:nvPr/>
        </p:nvSpPr>
        <p:spPr>
          <a:xfrm>
            <a:off x="1624585" y="1194464"/>
            <a:ext cx="379610" cy="379610"/>
          </a:xfrm>
          <a:prstGeom prst="rect">
            <a:avLst/>
          </a:prstGeom>
          <a:noFill/>
          <a:ln w="57150" cap="flat" cmpd="sng" algn="ctr">
            <a:solidFill>
              <a:srgbClr val="FF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77" name="Rectangle 3">
            <a:extLst>
              <a:ext uri="{FF2B5EF4-FFF2-40B4-BE49-F238E27FC236}">
                <a16:creationId xmlns:a16="http://schemas.microsoft.com/office/drawing/2014/main" id="{66EDDFCA-495C-483B-9198-31A6E94034F2}"/>
              </a:ext>
            </a:extLst>
          </p:cNvPr>
          <p:cNvSpPr>
            <a:spLocks/>
          </p:cNvSpPr>
          <p:nvPr/>
        </p:nvSpPr>
        <p:spPr>
          <a:xfrm>
            <a:off x="1630004" y="1961467"/>
            <a:ext cx="379610" cy="379610"/>
          </a:xfrm>
          <a:prstGeom prst="rect">
            <a:avLst/>
          </a:prstGeom>
          <a:noFill/>
          <a:ln w="57150" cap="flat" cmpd="sng" algn="ctr">
            <a:solidFill>
              <a:srgbClr val="FF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79" name="Rectangle 3">
            <a:extLst>
              <a:ext uri="{FF2B5EF4-FFF2-40B4-BE49-F238E27FC236}">
                <a16:creationId xmlns:a16="http://schemas.microsoft.com/office/drawing/2014/main" id="{D9BF9EFE-EC0C-462C-B6D8-A731EC03E1D4}"/>
              </a:ext>
            </a:extLst>
          </p:cNvPr>
          <p:cNvSpPr>
            <a:spLocks/>
          </p:cNvSpPr>
          <p:nvPr/>
        </p:nvSpPr>
        <p:spPr>
          <a:xfrm>
            <a:off x="1636176" y="3345962"/>
            <a:ext cx="379610" cy="379610"/>
          </a:xfrm>
          <a:prstGeom prst="rect">
            <a:avLst/>
          </a:prstGeom>
          <a:noFill/>
          <a:ln w="57150" cap="flat" cmpd="sng" algn="ctr">
            <a:solidFill>
              <a:srgbClr val="FF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80" name="Rectangle 3">
            <a:extLst>
              <a:ext uri="{FF2B5EF4-FFF2-40B4-BE49-F238E27FC236}">
                <a16:creationId xmlns:a16="http://schemas.microsoft.com/office/drawing/2014/main" id="{3187DED2-16FA-4330-A988-B5545A27D88A}"/>
              </a:ext>
            </a:extLst>
          </p:cNvPr>
          <p:cNvSpPr>
            <a:spLocks/>
          </p:cNvSpPr>
          <p:nvPr/>
        </p:nvSpPr>
        <p:spPr>
          <a:xfrm>
            <a:off x="2013472" y="3345962"/>
            <a:ext cx="379610" cy="379610"/>
          </a:xfrm>
          <a:prstGeom prst="rect">
            <a:avLst/>
          </a:prstGeom>
          <a:noFill/>
          <a:ln w="57150" cap="flat" cmpd="sng" algn="ctr">
            <a:solidFill>
              <a:srgbClr val="FF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81" name="Rectangle 3">
            <a:extLst>
              <a:ext uri="{FF2B5EF4-FFF2-40B4-BE49-F238E27FC236}">
                <a16:creationId xmlns:a16="http://schemas.microsoft.com/office/drawing/2014/main" id="{0A5587E9-4B7C-4F34-8570-C70B6E3B5EFA}"/>
              </a:ext>
            </a:extLst>
          </p:cNvPr>
          <p:cNvSpPr>
            <a:spLocks/>
          </p:cNvSpPr>
          <p:nvPr/>
        </p:nvSpPr>
        <p:spPr>
          <a:xfrm>
            <a:off x="2389590" y="3345962"/>
            <a:ext cx="379610" cy="379610"/>
          </a:xfrm>
          <a:prstGeom prst="rect">
            <a:avLst/>
          </a:prstGeom>
          <a:noFill/>
          <a:ln w="57150" cap="flat" cmpd="sng" algn="ctr">
            <a:solidFill>
              <a:srgbClr val="FF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90" name="Rectangle 3">
            <a:extLst>
              <a:ext uri="{FF2B5EF4-FFF2-40B4-BE49-F238E27FC236}">
                <a16:creationId xmlns:a16="http://schemas.microsoft.com/office/drawing/2014/main" id="{EDC5C70E-68D1-448C-9D33-21A3EA47FBE0}"/>
              </a:ext>
            </a:extLst>
          </p:cNvPr>
          <p:cNvSpPr>
            <a:spLocks/>
          </p:cNvSpPr>
          <p:nvPr/>
        </p:nvSpPr>
        <p:spPr>
          <a:xfrm>
            <a:off x="2766111" y="3350259"/>
            <a:ext cx="379610" cy="379610"/>
          </a:xfrm>
          <a:prstGeom prst="rect">
            <a:avLst/>
          </a:prstGeom>
          <a:noFill/>
          <a:ln w="57150" cap="flat" cmpd="sng" algn="ctr">
            <a:solidFill>
              <a:srgbClr val="FF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91" name="Rectangle 3">
            <a:extLst>
              <a:ext uri="{FF2B5EF4-FFF2-40B4-BE49-F238E27FC236}">
                <a16:creationId xmlns:a16="http://schemas.microsoft.com/office/drawing/2014/main" id="{2DA611C0-4737-4A93-8063-4682CDE54C8B}"/>
              </a:ext>
            </a:extLst>
          </p:cNvPr>
          <p:cNvSpPr>
            <a:spLocks/>
          </p:cNvSpPr>
          <p:nvPr/>
        </p:nvSpPr>
        <p:spPr>
          <a:xfrm>
            <a:off x="3145434" y="3349806"/>
            <a:ext cx="379610" cy="379610"/>
          </a:xfrm>
          <a:prstGeom prst="rect">
            <a:avLst/>
          </a:prstGeom>
          <a:noFill/>
          <a:ln w="57150" cap="flat" cmpd="sng" algn="ctr">
            <a:solidFill>
              <a:srgbClr val="FF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92" name="文本框 191">
            <a:extLst>
              <a:ext uri="{FF2B5EF4-FFF2-40B4-BE49-F238E27FC236}">
                <a16:creationId xmlns:a16="http://schemas.microsoft.com/office/drawing/2014/main" id="{552D0F9E-854E-4EC2-AAB8-D6E7D1976BAD}"/>
              </a:ext>
            </a:extLst>
          </p:cNvPr>
          <p:cNvSpPr txBox="1"/>
          <p:nvPr/>
        </p:nvSpPr>
        <p:spPr>
          <a:xfrm>
            <a:off x="511277" y="3312932"/>
            <a:ext cx="997389" cy="461665"/>
          </a:xfrm>
          <a:prstGeom prst="rect">
            <a:avLst/>
          </a:prstGeom>
          <a:noFill/>
        </p:spPr>
        <p:txBody>
          <a:bodyPr wrap="square">
            <a:spAutoFit/>
          </a:bodyPr>
          <a:lstStyle/>
          <a:p>
            <a:r>
              <a:rPr lang="en-US" sz="2400" dirty="0">
                <a:solidFill>
                  <a:srgbClr val="009592"/>
                </a:solidFill>
                <a:latin typeface="Calibri" panose="020F0502020204030204" pitchFamily="34" charset="0"/>
                <a:cs typeface="Calibri" panose="020F0502020204030204" pitchFamily="34" charset="0"/>
              </a:rPr>
              <a:t>scores</a:t>
            </a:r>
            <a:endParaRPr lang="en-US" sz="2400" dirty="0">
              <a:latin typeface="Calibri" panose="020F0502020204030204" pitchFamily="34" charset="0"/>
              <a:cs typeface="Calibri" panose="020F0502020204030204" pitchFamily="34" charset="0"/>
            </a:endParaRPr>
          </a:p>
        </p:txBody>
      </p:sp>
      <p:sp>
        <p:nvSpPr>
          <p:cNvPr id="193" name="Rectangle 290">
            <a:extLst>
              <a:ext uri="{FF2B5EF4-FFF2-40B4-BE49-F238E27FC236}">
                <a16:creationId xmlns:a16="http://schemas.microsoft.com/office/drawing/2014/main" id="{641045E3-E34D-429C-8400-B77B14F93C4B}"/>
              </a:ext>
            </a:extLst>
          </p:cNvPr>
          <p:cNvSpPr/>
          <p:nvPr/>
        </p:nvSpPr>
        <p:spPr>
          <a:xfrm>
            <a:off x="3534544" y="1558566"/>
            <a:ext cx="1524244" cy="1200329"/>
          </a:xfrm>
          <a:prstGeom prst="rect">
            <a:avLst/>
          </a:prstGeom>
        </p:spPr>
        <p:txBody>
          <a:bodyPr wrap="square">
            <a:spAutoFit/>
          </a:bodyPr>
          <a:lstStyle/>
          <a:p>
            <a:pPr algn="ctr" defTabSz="457200"/>
            <a:r>
              <a:rPr lang="en-US" sz="2400" dirty="0">
                <a:latin typeface="Calibri" panose="020F0502020204030204"/>
              </a:rPr>
              <a:t>Graph adjacency matrix</a:t>
            </a:r>
          </a:p>
        </p:txBody>
      </p:sp>
      <p:sp>
        <p:nvSpPr>
          <p:cNvPr id="194" name="Rectangle 107">
            <a:extLst>
              <a:ext uri="{FF2B5EF4-FFF2-40B4-BE49-F238E27FC236}">
                <a16:creationId xmlns:a16="http://schemas.microsoft.com/office/drawing/2014/main" id="{2E2EF6C6-6B86-40A5-899C-FA5D8A7B5F49}"/>
              </a:ext>
            </a:extLst>
          </p:cNvPr>
          <p:cNvSpPr/>
          <p:nvPr/>
        </p:nvSpPr>
        <p:spPr>
          <a:xfrm>
            <a:off x="9903121" y="3891762"/>
            <a:ext cx="1325431" cy="1924205"/>
          </a:xfrm>
          <a:prstGeom prst="rect">
            <a:avLst/>
          </a:prstGeom>
          <a:solidFill>
            <a:schemeClr val="accent6">
              <a:lumMod val="20000"/>
              <a:lumOff val="80000"/>
            </a:schemeClr>
          </a:solidFill>
          <a:ln w="19050" cap="flat" cmpd="sng" algn="ctr">
            <a:solidFill>
              <a:schemeClr val="tx1"/>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ea typeface="+mn-ea"/>
                <a:cs typeface="+mn-cs"/>
              </a:rPr>
              <a:t>Core</a:t>
            </a:r>
          </a:p>
        </p:txBody>
      </p:sp>
      <p:sp>
        <p:nvSpPr>
          <p:cNvPr id="196" name="Rectangle 3">
            <a:extLst>
              <a:ext uri="{FF2B5EF4-FFF2-40B4-BE49-F238E27FC236}">
                <a16:creationId xmlns:a16="http://schemas.microsoft.com/office/drawing/2014/main" id="{2451CADD-D1DD-4F65-A7BA-3F9F9288EE3D}"/>
              </a:ext>
            </a:extLst>
          </p:cNvPr>
          <p:cNvSpPr>
            <a:spLocks/>
          </p:cNvSpPr>
          <p:nvPr/>
        </p:nvSpPr>
        <p:spPr>
          <a:xfrm>
            <a:off x="1632050" y="2719566"/>
            <a:ext cx="468084" cy="306910"/>
          </a:xfrm>
          <a:prstGeom prst="rect">
            <a:avLst/>
          </a:prstGeom>
          <a:noFill/>
          <a:ln w="57150" cap="flat" cmpd="sng" algn="ctr">
            <a:solidFill>
              <a:srgbClr val="FF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97" name="Rectangle 3">
            <a:extLst>
              <a:ext uri="{FF2B5EF4-FFF2-40B4-BE49-F238E27FC236}">
                <a16:creationId xmlns:a16="http://schemas.microsoft.com/office/drawing/2014/main" id="{A331969C-FD36-4E7D-A1D4-255E115AC336}"/>
              </a:ext>
            </a:extLst>
          </p:cNvPr>
          <p:cNvSpPr>
            <a:spLocks/>
          </p:cNvSpPr>
          <p:nvPr/>
        </p:nvSpPr>
        <p:spPr>
          <a:xfrm>
            <a:off x="2098992" y="2718212"/>
            <a:ext cx="633172" cy="306910"/>
          </a:xfrm>
          <a:prstGeom prst="rect">
            <a:avLst/>
          </a:prstGeom>
          <a:noFill/>
          <a:ln w="57150" cap="flat" cmpd="sng" algn="ctr">
            <a:solidFill>
              <a:srgbClr val="FF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98" name="Rectangle 3">
            <a:extLst>
              <a:ext uri="{FF2B5EF4-FFF2-40B4-BE49-F238E27FC236}">
                <a16:creationId xmlns:a16="http://schemas.microsoft.com/office/drawing/2014/main" id="{9E95FFA4-96E1-4921-8109-8A6C68DD8B66}"/>
              </a:ext>
            </a:extLst>
          </p:cNvPr>
          <p:cNvSpPr>
            <a:spLocks/>
          </p:cNvSpPr>
          <p:nvPr/>
        </p:nvSpPr>
        <p:spPr>
          <a:xfrm>
            <a:off x="2732163" y="2717128"/>
            <a:ext cx="697001" cy="306910"/>
          </a:xfrm>
          <a:prstGeom prst="rect">
            <a:avLst/>
          </a:prstGeom>
          <a:noFill/>
          <a:ln w="57150" cap="flat" cmpd="sng" algn="ctr">
            <a:solidFill>
              <a:srgbClr val="FF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99" name="Rectangle 3">
            <a:extLst>
              <a:ext uri="{FF2B5EF4-FFF2-40B4-BE49-F238E27FC236}">
                <a16:creationId xmlns:a16="http://schemas.microsoft.com/office/drawing/2014/main" id="{6201A01A-2163-4691-9CC5-400015E5557E}"/>
              </a:ext>
            </a:extLst>
          </p:cNvPr>
          <p:cNvSpPr>
            <a:spLocks/>
          </p:cNvSpPr>
          <p:nvPr/>
        </p:nvSpPr>
        <p:spPr>
          <a:xfrm>
            <a:off x="3428955" y="2716874"/>
            <a:ext cx="571019" cy="306910"/>
          </a:xfrm>
          <a:prstGeom prst="rect">
            <a:avLst/>
          </a:prstGeom>
          <a:noFill/>
          <a:ln w="57150" cap="flat" cmpd="sng" algn="ctr">
            <a:solidFill>
              <a:srgbClr val="FF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64" name="内容占位符 3">
            <a:extLst>
              <a:ext uri="{FF2B5EF4-FFF2-40B4-BE49-F238E27FC236}">
                <a16:creationId xmlns:a16="http://schemas.microsoft.com/office/drawing/2014/main" id="{E9EC7C29-CD14-40C2-B76F-DAF50ABEAEC4}"/>
              </a:ext>
            </a:extLst>
          </p:cNvPr>
          <p:cNvSpPr txBox="1">
            <a:spLocks/>
          </p:cNvSpPr>
          <p:nvPr/>
        </p:nvSpPr>
        <p:spPr>
          <a:xfrm>
            <a:off x="4996446" y="1228950"/>
            <a:ext cx="7215127" cy="2204076"/>
          </a:xfrm>
          <a:prstGeom prst="rect">
            <a:avLst/>
          </a:prstGeom>
          <a:noFill/>
        </p:spPr>
        <p:txBody>
          <a:bodyPr vert="horz">
            <a:normAutofit fontScale="85000" lnSpcReduction="10000"/>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lnSpc>
                <a:spcPts val="2000"/>
              </a:lnSpc>
              <a:buNone/>
            </a:pPr>
            <a:r>
              <a:rPr lang="en-US" sz="2600" spc="-200" dirty="0">
                <a:latin typeface="Consolas" panose="020B0609020204030204" pitchFamily="49" charset="0"/>
              </a:rPr>
              <a:t>def </a:t>
            </a:r>
            <a:r>
              <a:rPr lang="en-US" sz="2600" spc="-200" dirty="0" err="1">
                <a:latin typeface="Consolas" panose="020B0609020204030204" pitchFamily="49" charset="0"/>
              </a:rPr>
              <a:t>PageRankIter</a:t>
            </a:r>
            <a:r>
              <a:rPr lang="en-US" sz="2600" spc="-200" dirty="0">
                <a:latin typeface="Consolas" panose="020B0609020204030204" pitchFamily="49" charset="0"/>
              </a:rPr>
              <a:t>(Graph g, Array </a:t>
            </a:r>
            <a:r>
              <a:rPr lang="en-US" sz="2600" spc="-200" dirty="0">
                <a:solidFill>
                  <a:srgbClr val="009592"/>
                </a:solidFill>
                <a:latin typeface="Consolas" panose="020B0609020204030204" pitchFamily="49" charset="0"/>
              </a:rPr>
              <a:t>scores</a:t>
            </a:r>
            <a:r>
              <a:rPr lang="en-US" sz="2600" spc="-200" dirty="0">
                <a:latin typeface="Consolas" panose="020B0609020204030204" pitchFamily="49" charset="0"/>
              </a:rPr>
              <a:t>,</a:t>
            </a:r>
          </a:p>
          <a:p>
            <a:pPr marL="0" indent="0">
              <a:lnSpc>
                <a:spcPts val="2000"/>
              </a:lnSpc>
              <a:buNone/>
            </a:pPr>
            <a:r>
              <a:rPr lang="en-US" sz="2600" spc="-200" dirty="0">
                <a:latin typeface="Consolas" panose="020B0609020204030204" pitchFamily="49" charset="0"/>
              </a:rPr>
              <a:t>                          Array </a:t>
            </a:r>
            <a:r>
              <a:rPr lang="en-US" sz="2600" spc="-200" dirty="0" err="1">
                <a:solidFill>
                  <a:srgbClr val="846AA6"/>
                </a:solidFill>
                <a:latin typeface="Consolas" panose="020B0609020204030204" pitchFamily="49" charset="0"/>
              </a:rPr>
              <a:t>contribs</a:t>
            </a:r>
            <a:r>
              <a:rPr lang="en-US" sz="2600" spc="-200" dirty="0">
                <a:latin typeface="Consolas" panose="020B0609020204030204" pitchFamily="49" charset="0"/>
              </a:rPr>
              <a:t>)</a:t>
            </a:r>
          </a:p>
          <a:p>
            <a:pPr marL="0" indent="0">
              <a:lnSpc>
                <a:spcPts val="2000"/>
              </a:lnSpc>
              <a:buNone/>
            </a:pPr>
            <a:r>
              <a:rPr lang="en-US" sz="2600" spc="-200" dirty="0">
                <a:latin typeface="Consolas" panose="020B0609020204030204" pitchFamily="49" charset="0"/>
              </a:rPr>
              <a:t>  for </a:t>
            </a:r>
            <a:r>
              <a:rPr lang="en-US" sz="2600" spc="-200" dirty="0" err="1">
                <a:solidFill>
                  <a:srgbClr val="548235"/>
                </a:solidFill>
                <a:latin typeface="Consolas" panose="020B0609020204030204" pitchFamily="49" charset="0"/>
              </a:rPr>
              <a:t>src</a:t>
            </a:r>
            <a:r>
              <a:rPr lang="en-US" sz="2600" spc="-200" dirty="0">
                <a:latin typeface="Consolas" panose="020B0609020204030204" pitchFamily="49" charset="0"/>
              </a:rPr>
              <a:t> in range(</a:t>
            </a:r>
            <a:r>
              <a:rPr lang="en-US" sz="2600" spc="-200" dirty="0" err="1">
                <a:latin typeface="Consolas" panose="020B0609020204030204" pitchFamily="49" charset="0"/>
              </a:rPr>
              <a:t>g.</a:t>
            </a:r>
            <a:r>
              <a:rPr lang="en-US" sz="2600" spc="-200" dirty="0" err="1">
                <a:solidFill>
                  <a:srgbClr val="548235"/>
                </a:solidFill>
                <a:latin typeface="Consolas" panose="020B0609020204030204" pitchFamily="49" charset="0"/>
              </a:rPr>
              <a:t>numVertices</a:t>
            </a:r>
            <a:r>
              <a:rPr lang="en-US" sz="2600" spc="-200" dirty="0">
                <a:latin typeface="Consolas" panose="020B0609020204030204" pitchFamily="49" charset="0"/>
              </a:rPr>
              <a:t>):</a:t>
            </a:r>
          </a:p>
          <a:p>
            <a:pPr marL="0" indent="0">
              <a:lnSpc>
                <a:spcPts val="2000"/>
              </a:lnSpc>
              <a:buNone/>
            </a:pPr>
            <a:r>
              <a:rPr lang="en-US" sz="2600" spc="-200" dirty="0">
                <a:latin typeface="Consolas" panose="020B0609020204030204" pitchFamily="49" charset="0"/>
              </a:rPr>
              <a:t>    for </a:t>
            </a:r>
            <a:r>
              <a:rPr lang="en-US" sz="2600" spc="-200" dirty="0" err="1">
                <a:solidFill>
                  <a:srgbClr val="D2A000"/>
                </a:solidFill>
                <a:latin typeface="Consolas" panose="020B0609020204030204" pitchFamily="49" charset="0"/>
              </a:rPr>
              <a:t>dst</a:t>
            </a:r>
            <a:r>
              <a:rPr lang="en-US" sz="2600" spc="-200" dirty="0">
                <a:latin typeface="Consolas" panose="020B0609020204030204" pitchFamily="49" charset="0"/>
              </a:rPr>
              <a:t> in decompress(</a:t>
            </a:r>
            <a:r>
              <a:rPr lang="en-US" sz="2600" spc="-200" dirty="0" err="1">
                <a:latin typeface="Consolas" panose="020B0609020204030204" pitchFamily="49" charset="0"/>
              </a:rPr>
              <a:t>g.</a:t>
            </a:r>
            <a:r>
              <a:rPr lang="en-US" sz="2600" spc="-200" dirty="0" err="1">
                <a:solidFill>
                  <a:srgbClr val="92751A"/>
                </a:solidFill>
                <a:latin typeface="Consolas" panose="020B0609020204030204" pitchFamily="49" charset="0"/>
              </a:rPr>
              <a:t>neighs</a:t>
            </a:r>
            <a:r>
              <a:rPr lang="en-US" sz="2600" spc="-200" dirty="0">
                <a:latin typeface="Consolas" panose="020B0609020204030204" pitchFamily="49" charset="0"/>
              </a:rPr>
              <a:t>[</a:t>
            </a:r>
            <a:r>
              <a:rPr lang="en-US" sz="2600" spc="-200" dirty="0" err="1">
                <a:latin typeface="Consolas" panose="020B0609020204030204" pitchFamily="49" charset="0"/>
              </a:rPr>
              <a:t>g.</a:t>
            </a:r>
            <a:r>
              <a:rPr lang="en-US" sz="2600" spc="-200" dirty="0" err="1">
                <a:solidFill>
                  <a:srgbClr val="315D86"/>
                </a:solidFill>
                <a:latin typeface="Consolas" panose="020B0609020204030204" pitchFamily="49" charset="0"/>
              </a:rPr>
              <a:t>offsets</a:t>
            </a:r>
            <a:r>
              <a:rPr lang="en-US" sz="2600" spc="-200" dirty="0">
                <a:latin typeface="Consolas" panose="020B0609020204030204" pitchFamily="49" charset="0"/>
              </a:rPr>
              <a:t>[</a:t>
            </a:r>
            <a:r>
              <a:rPr lang="en-US" sz="2600" spc="-200" dirty="0" err="1">
                <a:solidFill>
                  <a:srgbClr val="548235"/>
                </a:solidFill>
                <a:latin typeface="Consolas" panose="020B0609020204030204" pitchFamily="49" charset="0"/>
              </a:rPr>
              <a:t>src</a:t>
            </a:r>
            <a:r>
              <a:rPr lang="en-US" sz="2600" spc="-200" dirty="0">
                <a:latin typeface="Consolas" panose="020B0609020204030204" pitchFamily="49" charset="0"/>
              </a:rPr>
              <a:t>]:</a:t>
            </a:r>
          </a:p>
          <a:p>
            <a:pPr marL="0" indent="0">
              <a:lnSpc>
                <a:spcPts val="2000"/>
              </a:lnSpc>
              <a:buNone/>
            </a:pPr>
            <a:r>
              <a:rPr lang="en-US" sz="2600" spc="-200" dirty="0">
                <a:latin typeface="Consolas" panose="020B0609020204030204" pitchFamily="49" charset="0"/>
              </a:rPr>
              <a:t>                                   </a:t>
            </a:r>
            <a:r>
              <a:rPr lang="en-US" sz="2600" spc="-200" dirty="0" err="1">
                <a:latin typeface="Consolas" panose="020B0609020204030204" pitchFamily="49" charset="0"/>
              </a:rPr>
              <a:t>g.</a:t>
            </a:r>
            <a:r>
              <a:rPr lang="en-US" sz="2600" spc="-200" dirty="0" err="1">
                <a:solidFill>
                  <a:srgbClr val="315D86"/>
                </a:solidFill>
                <a:latin typeface="Consolas" panose="020B0609020204030204" pitchFamily="49" charset="0"/>
              </a:rPr>
              <a:t>offsets</a:t>
            </a:r>
            <a:r>
              <a:rPr lang="en-US" sz="2600" spc="-200" dirty="0">
                <a:latin typeface="Consolas" panose="020B0609020204030204" pitchFamily="49" charset="0"/>
              </a:rPr>
              <a:t>[</a:t>
            </a:r>
            <a:r>
              <a:rPr lang="en-US" sz="2600" spc="-200" dirty="0">
                <a:solidFill>
                  <a:srgbClr val="548235"/>
                </a:solidFill>
                <a:latin typeface="Consolas" panose="020B0609020204030204" pitchFamily="49" charset="0"/>
              </a:rPr>
              <a:t>src+1</a:t>
            </a:r>
            <a:r>
              <a:rPr lang="en-US" sz="2600" spc="-200" dirty="0">
                <a:latin typeface="Consolas" panose="020B0609020204030204" pitchFamily="49" charset="0"/>
              </a:rPr>
              <a:t>]]):</a:t>
            </a:r>
          </a:p>
          <a:p>
            <a:pPr marL="0" indent="0">
              <a:lnSpc>
                <a:spcPts val="2000"/>
              </a:lnSpc>
              <a:buNone/>
            </a:pPr>
            <a:r>
              <a:rPr lang="en-US" sz="2600" spc="-200" dirty="0">
                <a:latin typeface="Consolas" panose="020B0609020204030204" pitchFamily="49" charset="0"/>
              </a:rPr>
              <a:t>      </a:t>
            </a:r>
            <a:r>
              <a:rPr lang="en-US" sz="2600" spc="-200" dirty="0">
                <a:solidFill>
                  <a:srgbClr val="009592"/>
                </a:solidFill>
                <a:latin typeface="Consolas" panose="020B0609020204030204" pitchFamily="49" charset="0"/>
              </a:rPr>
              <a:t>scores</a:t>
            </a:r>
            <a:r>
              <a:rPr lang="en-US" sz="2600" spc="-200" dirty="0">
                <a:latin typeface="Consolas" panose="020B0609020204030204" pitchFamily="49" charset="0"/>
              </a:rPr>
              <a:t>[</a:t>
            </a:r>
            <a:r>
              <a:rPr lang="en-US" sz="2600" spc="-200" dirty="0" err="1">
                <a:solidFill>
                  <a:srgbClr val="D2A000"/>
                </a:solidFill>
                <a:latin typeface="Consolas" panose="020B0609020204030204" pitchFamily="49" charset="0"/>
              </a:rPr>
              <a:t>dst</a:t>
            </a:r>
            <a:r>
              <a:rPr lang="en-US" sz="2600" spc="-200" dirty="0">
                <a:latin typeface="Consolas" panose="020B0609020204030204" pitchFamily="49" charset="0"/>
              </a:rPr>
              <a:t>] += </a:t>
            </a:r>
            <a:r>
              <a:rPr lang="en-US" sz="2600" spc="-200" dirty="0" err="1">
                <a:solidFill>
                  <a:srgbClr val="846AA6"/>
                </a:solidFill>
                <a:latin typeface="Consolas" panose="020B0609020204030204" pitchFamily="49" charset="0"/>
              </a:rPr>
              <a:t>contribs</a:t>
            </a:r>
            <a:r>
              <a:rPr lang="en-US" sz="2600" spc="-200" dirty="0">
                <a:latin typeface="Consolas" panose="020B0609020204030204" pitchFamily="49" charset="0"/>
              </a:rPr>
              <a:t>[</a:t>
            </a:r>
            <a:r>
              <a:rPr lang="en-US" sz="2600" spc="-200" dirty="0" err="1">
                <a:solidFill>
                  <a:srgbClr val="548235"/>
                </a:solidFill>
                <a:latin typeface="Consolas" panose="020B0609020204030204" pitchFamily="49" charset="0"/>
              </a:rPr>
              <a:t>src</a:t>
            </a:r>
            <a:r>
              <a:rPr lang="en-US" sz="2600" spc="-200" dirty="0">
                <a:latin typeface="Consolas" panose="020B0609020204030204" pitchFamily="49" charset="0"/>
              </a:rPr>
              <a:t>]</a:t>
            </a:r>
          </a:p>
        </p:txBody>
      </p:sp>
      <p:cxnSp>
        <p:nvCxnSpPr>
          <p:cNvPr id="200" name="直接连接符 199">
            <a:extLst>
              <a:ext uri="{FF2B5EF4-FFF2-40B4-BE49-F238E27FC236}">
                <a16:creationId xmlns:a16="http://schemas.microsoft.com/office/drawing/2014/main" id="{EE4D0B69-E3CA-46A5-898E-4DC223B49892}"/>
              </a:ext>
            </a:extLst>
          </p:cNvPr>
          <p:cNvCxnSpPr>
            <a:cxnSpLocks/>
          </p:cNvCxnSpPr>
          <p:nvPr/>
        </p:nvCxnSpPr>
        <p:spPr>
          <a:xfrm>
            <a:off x="1625812" y="3027596"/>
            <a:ext cx="0" cy="258570"/>
          </a:xfrm>
          <a:prstGeom prst="line">
            <a:avLst/>
          </a:prstGeom>
          <a:ln w="28575">
            <a:solidFill>
              <a:srgbClr val="92751A"/>
            </a:solidFill>
          </a:ln>
        </p:spPr>
        <p:style>
          <a:lnRef idx="1">
            <a:schemeClr val="dk1"/>
          </a:lnRef>
          <a:fillRef idx="0">
            <a:schemeClr val="dk1"/>
          </a:fillRef>
          <a:effectRef idx="0">
            <a:schemeClr val="dk1"/>
          </a:effectRef>
          <a:fontRef idx="minor">
            <a:schemeClr val="tx1"/>
          </a:fontRef>
        </p:style>
      </p:cxnSp>
      <p:cxnSp>
        <p:nvCxnSpPr>
          <p:cNvPr id="201" name="直接连接符 200">
            <a:extLst>
              <a:ext uri="{FF2B5EF4-FFF2-40B4-BE49-F238E27FC236}">
                <a16:creationId xmlns:a16="http://schemas.microsoft.com/office/drawing/2014/main" id="{3C7EEA27-9DF6-4D56-85A1-765DE16B0A2A}"/>
              </a:ext>
            </a:extLst>
          </p:cNvPr>
          <p:cNvCxnSpPr>
            <a:cxnSpLocks/>
          </p:cNvCxnSpPr>
          <p:nvPr/>
        </p:nvCxnSpPr>
        <p:spPr>
          <a:xfrm>
            <a:off x="3999974" y="3027596"/>
            <a:ext cx="0" cy="258570"/>
          </a:xfrm>
          <a:prstGeom prst="line">
            <a:avLst/>
          </a:prstGeom>
          <a:ln w="28575">
            <a:solidFill>
              <a:srgbClr val="92751A"/>
            </a:solidFill>
          </a:ln>
        </p:spPr>
        <p:style>
          <a:lnRef idx="1">
            <a:schemeClr val="dk1"/>
          </a:lnRef>
          <a:fillRef idx="0">
            <a:schemeClr val="dk1"/>
          </a:fillRef>
          <a:effectRef idx="0">
            <a:schemeClr val="dk1"/>
          </a:effectRef>
          <a:fontRef idx="minor">
            <a:schemeClr val="tx1"/>
          </a:fontRef>
        </p:style>
      </p:cxnSp>
      <p:cxnSp>
        <p:nvCxnSpPr>
          <p:cNvPr id="202" name="Straight Arrow Connector 140">
            <a:extLst>
              <a:ext uri="{FF2B5EF4-FFF2-40B4-BE49-F238E27FC236}">
                <a16:creationId xmlns:a16="http://schemas.microsoft.com/office/drawing/2014/main" id="{72C73C9B-F932-4C2C-BC96-B7B40156AB3F}"/>
              </a:ext>
            </a:extLst>
          </p:cNvPr>
          <p:cNvCxnSpPr>
            <a:cxnSpLocks/>
          </p:cNvCxnSpPr>
          <p:nvPr/>
        </p:nvCxnSpPr>
        <p:spPr>
          <a:xfrm flipH="1">
            <a:off x="1652959" y="3169410"/>
            <a:ext cx="325316" cy="0"/>
          </a:xfrm>
          <a:prstGeom prst="straightConnector1">
            <a:avLst/>
          </a:prstGeom>
          <a:noFill/>
          <a:ln w="28575" cap="flat" cmpd="sng" algn="ctr">
            <a:solidFill>
              <a:srgbClr val="92751A"/>
            </a:solidFill>
            <a:prstDash val="solid"/>
            <a:miter lim="800000"/>
            <a:tailEnd type="triangle"/>
          </a:ln>
          <a:effectLst/>
        </p:spPr>
      </p:cxnSp>
      <p:cxnSp>
        <p:nvCxnSpPr>
          <p:cNvPr id="203" name="Straight Arrow Connector 140">
            <a:extLst>
              <a:ext uri="{FF2B5EF4-FFF2-40B4-BE49-F238E27FC236}">
                <a16:creationId xmlns:a16="http://schemas.microsoft.com/office/drawing/2014/main" id="{33C0D584-063B-4D6F-B026-679BA513ACA6}"/>
              </a:ext>
            </a:extLst>
          </p:cNvPr>
          <p:cNvCxnSpPr>
            <a:cxnSpLocks/>
          </p:cNvCxnSpPr>
          <p:nvPr/>
        </p:nvCxnSpPr>
        <p:spPr>
          <a:xfrm>
            <a:off x="3627936" y="3169410"/>
            <a:ext cx="346638" cy="0"/>
          </a:xfrm>
          <a:prstGeom prst="straightConnector1">
            <a:avLst/>
          </a:prstGeom>
          <a:noFill/>
          <a:ln w="28575" cap="flat" cmpd="sng" algn="ctr">
            <a:solidFill>
              <a:srgbClr val="92751A"/>
            </a:solidFill>
            <a:prstDash val="solid"/>
            <a:miter lim="800000"/>
            <a:tailEnd type="triangle"/>
          </a:ln>
          <a:effectLst/>
        </p:spPr>
      </p:cxnSp>
      <p:sp>
        <p:nvSpPr>
          <p:cNvPr id="204" name="文本框 203">
            <a:extLst>
              <a:ext uri="{FF2B5EF4-FFF2-40B4-BE49-F238E27FC236}">
                <a16:creationId xmlns:a16="http://schemas.microsoft.com/office/drawing/2014/main" id="{4DB78782-A7E1-4D32-AEAA-D39B8E73E360}"/>
              </a:ext>
            </a:extLst>
          </p:cNvPr>
          <p:cNvSpPr txBox="1"/>
          <p:nvPr/>
        </p:nvSpPr>
        <p:spPr>
          <a:xfrm>
            <a:off x="1957474" y="2963723"/>
            <a:ext cx="1701107" cy="461665"/>
          </a:xfrm>
          <a:prstGeom prst="rect">
            <a:avLst/>
          </a:prstGeom>
          <a:noFill/>
          <a:ln w="28575">
            <a:noFill/>
          </a:ln>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92751A"/>
                </a:solidFill>
                <a:effectLst/>
                <a:uLnTx/>
                <a:uFillTx/>
                <a:latin typeface="Calibri" panose="020F0502020204030204"/>
              </a:rPr>
              <a:t>compressed</a:t>
            </a:r>
          </a:p>
        </p:txBody>
      </p:sp>
    </p:spTree>
    <p:extLst>
      <p:ext uri="{BB962C8B-B14F-4D97-AF65-F5344CB8AC3E}">
        <p14:creationId xmlns:p14="http://schemas.microsoft.com/office/powerpoint/2010/main" val="17056080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2"/>
                                        </p:tgtEl>
                                        <p:attrNameLst>
                                          <p:attrName>style.visibility</p:attrName>
                                        </p:attrNameLst>
                                      </p:cBhvr>
                                      <p:to>
                                        <p:strVal val="visible"/>
                                      </p:to>
                                    </p:set>
                                  </p:childTnLst>
                                </p:cTn>
                              </p:par>
                              <p:par>
                                <p:cTn id="35" presetID="1" presetClass="exit" presetSubtype="0" fill="hold" nodeType="withEffect">
                                  <p:stCondLst>
                                    <p:cond delay="0"/>
                                  </p:stCondLst>
                                  <p:childTnLst>
                                    <p:set>
                                      <p:cBhvr>
                                        <p:cTn id="36" dur="1" fill="hold">
                                          <p:stCondLst>
                                            <p:cond delay="0"/>
                                          </p:stCondLst>
                                        </p:cTn>
                                        <p:tgtEl>
                                          <p:spTgt spid="200"/>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201"/>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202"/>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203"/>
                                        </p:tgtEl>
                                        <p:attrNameLst>
                                          <p:attrName>style.visibility</p:attrName>
                                        </p:attrNameLst>
                                      </p:cBhvr>
                                      <p:to>
                                        <p:strVal val="hidden"/>
                                      </p:to>
                                    </p:set>
                                  </p:childTnLst>
                                </p:cTn>
                              </p:par>
                              <p:par>
                                <p:cTn id="43" presetID="1" presetClass="exit" presetSubtype="0" fill="hold" grpId="0" nodeType="withEffect">
                                  <p:stCondLst>
                                    <p:cond delay="0"/>
                                  </p:stCondLst>
                                  <p:childTnLst>
                                    <p:set>
                                      <p:cBhvr>
                                        <p:cTn id="44" dur="1" fill="hold">
                                          <p:stCondLst>
                                            <p:cond delay="0"/>
                                          </p:stCondLst>
                                        </p:cTn>
                                        <p:tgtEl>
                                          <p:spTgt spid="204"/>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7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77"/>
                                        </p:tgtEl>
                                        <p:attrNameLst>
                                          <p:attrName>style.visibility</p:attrName>
                                        </p:attrNameLst>
                                      </p:cBhvr>
                                      <p:to>
                                        <p:strVal val="visible"/>
                                      </p:to>
                                    </p:set>
                                  </p:childTnLst>
                                </p:cTn>
                              </p:par>
                              <p:par>
                                <p:cTn id="61" presetID="42" presetClass="path" presetSubtype="0" accel="50000" decel="50000" fill="hold" grpId="1" nodeType="withEffect">
                                  <p:stCondLst>
                                    <p:cond delay="500"/>
                                  </p:stCondLst>
                                  <p:childTnLst>
                                    <p:animMotion origin="layout" path="M 2.08333E-6 -1.85185E-6 L 0.03138 0.00046 " pathEditMode="relative" rAng="0" ptsTypes="AA">
                                      <p:cBhvr>
                                        <p:cTn id="62" dur="1000" fill="hold"/>
                                        <p:tgtEl>
                                          <p:spTgt spid="176"/>
                                        </p:tgtEl>
                                        <p:attrNameLst>
                                          <p:attrName>ppt_x</p:attrName>
                                          <p:attrName>ppt_y</p:attrName>
                                        </p:attrNameLst>
                                      </p:cBhvr>
                                      <p:rCtr x="1563" y="23"/>
                                    </p:animMotion>
                                  </p:childTnLst>
                                </p:cTn>
                              </p:par>
                              <p:par>
                                <p:cTn id="63" presetID="42" presetClass="path" presetSubtype="0" accel="50000" decel="50000" fill="hold" grpId="1" nodeType="withEffect">
                                  <p:stCondLst>
                                    <p:cond delay="500"/>
                                  </p:stCondLst>
                                  <p:childTnLst>
                                    <p:animMotion origin="layout" path="M 1.25E-6 2.59259E-6 L 0.03138 0.00046 " pathEditMode="relative" rAng="0" ptsTypes="AA">
                                      <p:cBhvr>
                                        <p:cTn id="64" dur="1000" fill="hold"/>
                                        <p:tgtEl>
                                          <p:spTgt spid="177"/>
                                        </p:tgtEl>
                                        <p:attrNameLst>
                                          <p:attrName>ppt_x</p:attrName>
                                          <p:attrName>ppt_y</p:attrName>
                                        </p:attrNameLst>
                                      </p:cBhvr>
                                      <p:rCtr x="1563" y="23"/>
                                    </p:animMotion>
                                  </p:childTnLst>
                                </p:cTn>
                              </p:par>
                            </p:childTnLst>
                          </p:cTn>
                        </p:par>
                        <p:par>
                          <p:cTn id="65" fill="hold">
                            <p:stCondLst>
                              <p:cond delay="1500"/>
                            </p:stCondLst>
                            <p:childTnLst>
                              <p:par>
                                <p:cTn id="66" presetID="42" presetClass="path" presetSubtype="0" accel="50000" decel="50000" fill="hold" grpId="2" nodeType="afterEffect">
                                  <p:stCondLst>
                                    <p:cond delay="0"/>
                                  </p:stCondLst>
                                  <p:childTnLst>
                                    <p:animMotion origin="layout" path="M 0.03138 0.00046 L 0.06224 0.00093 " pathEditMode="relative" rAng="0" ptsTypes="AA">
                                      <p:cBhvr>
                                        <p:cTn id="67" dur="1000" fill="hold"/>
                                        <p:tgtEl>
                                          <p:spTgt spid="176"/>
                                        </p:tgtEl>
                                        <p:attrNameLst>
                                          <p:attrName>ppt_x</p:attrName>
                                          <p:attrName>ppt_y</p:attrName>
                                        </p:attrNameLst>
                                      </p:cBhvr>
                                      <p:rCtr x="1536" y="23"/>
                                    </p:animMotion>
                                  </p:childTnLst>
                                </p:cTn>
                              </p:par>
                              <p:par>
                                <p:cTn id="68" presetID="42" presetClass="path" presetSubtype="0" accel="50000" decel="50000" fill="hold" grpId="2" nodeType="withEffect">
                                  <p:stCondLst>
                                    <p:cond delay="0"/>
                                  </p:stCondLst>
                                  <p:childTnLst>
                                    <p:animMotion origin="layout" path="M 0.03138 0.00046 L 0.06224 0.00092 " pathEditMode="relative" rAng="0" ptsTypes="AA">
                                      <p:cBhvr>
                                        <p:cTn id="69" dur="1000" fill="hold"/>
                                        <p:tgtEl>
                                          <p:spTgt spid="177"/>
                                        </p:tgtEl>
                                        <p:attrNameLst>
                                          <p:attrName>ppt_x</p:attrName>
                                          <p:attrName>ppt_y</p:attrName>
                                        </p:attrNameLst>
                                      </p:cBhvr>
                                      <p:rCtr x="1536" y="23"/>
                                    </p:animMotion>
                                  </p:childTnLst>
                                </p:cTn>
                              </p:par>
                            </p:childTnLst>
                          </p:cTn>
                        </p:par>
                        <p:par>
                          <p:cTn id="70" fill="hold">
                            <p:stCondLst>
                              <p:cond delay="2500"/>
                            </p:stCondLst>
                            <p:childTnLst>
                              <p:par>
                                <p:cTn id="71" presetID="42" presetClass="path" presetSubtype="0" accel="50000" decel="50000" fill="hold" grpId="3" nodeType="afterEffect">
                                  <p:stCondLst>
                                    <p:cond delay="0"/>
                                  </p:stCondLst>
                                  <p:childTnLst>
                                    <p:animMotion origin="layout" path="M 0.06224 0.00093 L 0.09375 -0.00047 " pathEditMode="relative" rAng="0" ptsTypes="AA">
                                      <p:cBhvr>
                                        <p:cTn id="72" dur="1000" fill="hold"/>
                                        <p:tgtEl>
                                          <p:spTgt spid="176"/>
                                        </p:tgtEl>
                                        <p:attrNameLst>
                                          <p:attrName>ppt_x</p:attrName>
                                          <p:attrName>ppt_y</p:attrName>
                                        </p:attrNameLst>
                                      </p:cBhvr>
                                      <p:rCtr x="1576" y="46"/>
                                    </p:animMotion>
                                  </p:childTnLst>
                                </p:cTn>
                              </p:par>
                              <p:par>
                                <p:cTn id="73" presetID="42" presetClass="path" presetSubtype="0" accel="50000" decel="50000" fill="hold" grpId="3" nodeType="withEffect">
                                  <p:stCondLst>
                                    <p:cond delay="0"/>
                                  </p:stCondLst>
                                  <p:childTnLst>
                                    <p:animMotion origin="layout" path="M 0.06224 0.00092 L 0.09375 -0.00047 " pathEditMode="relative" rAng="0" ptsTypes="AA">
                                      <p:cBhvr>
                                        <p:cTn id="74" dur="1000" fill="hold"/>
                                        <p:tgtEl>
                                          <p:spTgt spid="177"/>
                                        </p:tgtEl>
                                        <p:attrNameLst>
                                          <p:attrName>ppt_x</p:attrName>
                                          <p:attrName>ppt_y</p:attrName>
                                        </p:attrNameLst>
                                      </p:cBhvr>
                                      <p:rCtr x="1576" y="-69"/>
                                    </p:animMotion>
                                  </p:childTnLst>
                                </p:cTn>
                              </p:par>
                            </p:childTnLst>
                          </p:cTn>
                        </p:par>
                        <p:par>
                          <p:cTn id="75" fill="hold">
                            <p:stCondLst>
                              <p:cond delay="3500"/>
                            </p:stCondLst>
                            <p:childTnLst>
                              <p:par>
                                <p:cTn id="76" presetID="42" presetClass="path" presetSubtype="0" accel="50000" decel="50000" fill="hold" grpId="4" nodeType="afterEffect">
                                  <p:stCondLst>
                                    <p:cond delay="0"/>
                                  </p:stCondLst>
                                  <p:childTnLst>
                                    <p:animMotion origin="layout" path="M 0.09375 -0.00046 L 0.12435 0.00046 " pathEditMode="relative" rAng="0" ptsTypes="AA">
                                      <p:cBhvr>
                                        <p:cTn id="77" dur="1000" fill="hold"/>
                                        <p:tgtEl>
                                          <p:spTgt spid="176"/>
                                        </p:tgtEl>
                                        <p:attrNameLst>
                                          <p:attrName>ppt_x</p:attrName>
                                          <p:attrName>ppt_y</p:attrName>
                                        </p:attrNameLst>
                                      </p:cBhvr>
                                      <p:rCtr x="1523" y="46"/>
                                    </p:animMotion>
                                  </p:childTnLst>
                                </p:cTn>
                              </p:par>
                              <p:par>
                                <p:cTn id="78" presetID="42" presetClass="path" presetSubtype="0" accel="50000" decel="50000" fill="hold" grpId="4" nodeType="withEffect">
                                  <p:stCondLst>
                                    <p:cond delay="0"/>
                                  </p:stCondLst>
                                  <p:childTnLst>
                                    <p:animMotion origin="layout" path="M 0.09375 -0.00047 L 0.12435 0.00046 " pathEditMode="relative" rAng="0" ptsTypes="AA">
                                      <p:cBhvr>
                                        <p:cTn id="79" dur="1000" fill="hold"/>
                                        <p:tgtEl>
                                          <p:spTgt spid="177"/>
                                        </p:tgtEl>
                                        <p:attrNameLst>
                                          <p:attrName>ppt_x</p:attrName>
                                          <p:attrName>ppt_y</p:attrName>
                                        </p:attrNameLst>
                                      </p:cBhvr>
                                      <p:rCtr x="1523" y="46"/>
                                    </p:animMotion>
                                  </p:childTnLst>
                                </p:cTn>
                              </p:par>
                            </p:childTnLst>
                          </p:cTn>
                        </p:par>
                        <p:par>
                          <p:cTn id="80" fill="hold">
                            <p:stCondLst>
                              <p:cond delay="4500"/>
                            </p:stCondLst>
                            <p:childTnLst>
                              <p:par>
                                <p:cTn id="81" presetID="1" presetClass="exit" presetSubtype="0" fill="hold" grpId="5" nodeType="afterEffect">
                                  <p:stCondLst>
                                    <p:cond delay="500"/>
                                  </p:stCondLst>
                                  <p:childTnLst>
                                    <p:set>
                                      <p:cBhvr>
                                        <p:cTn id="82" dur="1" fill="hold">
                                          <p:stCondLst>
                                            <p:cond delay="0"/>
                                          </p:stCondLst>
                                        </p:cTn>
                                        <p:tgtEl>
                                          <p:spTgt spid="176"/>
                                        </p:tgtEl>
                                        <p:attrNameLst>
                                          <p:attrName>style.visibility</p:attrName>
                                        </p:attrNameLst>
                                      </p:cBhvr>
                                      <p:to>
                                        <p:strVal val="hidden"/>
                                      </p:to>
                                    </p:set>
                                  </p:childTnLst>
                                </p:cTn>
                              </p:par>
                              <p:par>
                                <p:cTn id="83" presetID="1" presetClass="exit" presetSubtype="0" fill="hold" grpId="5" nodeType="withEffect">
                                  <p:stCondLst>
                                    <p:cond delay="500"/>
                                  </p:stCondLst>
                                  <p:childTnLst>
                                    <p:set>
                                      <p:cBhvr>
                                        <p:cTn id="84" dur="1" fill="hold">
                                          <p:stCondLst>
                                            <p:cond delay="0"/>
                                          </p:stCondLst>
                                        </p:cTn>
                                        <p:tgtEl>
                                          <p:spTgt spid="177"/>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91"/>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81"/>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82"/>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92"/>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7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11"/>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96"/>
                                        </p:tgtEl>
                                        <p:attrNameLst>
                                          <p:attrName>style.visibility</p:attrName>
                                        </p:attrNameLst>
                                      </p:cBhvr>
                                      <p:to>
                                        <p:strVal val="visible"/>
                                      </p:to>
                                    </p:set>
                                  </p:childTnLst>
                                </p:cTn>
                              </p:par>
                            </p:childTnLst>
                          </p:cTn>
                        </p:par>
                        <p:par>
                          <p:cTn id="103" fill="hold">
                            <p:stCondLst>
                              <p:cond delay="0"/>
                            </p:stCondLst>
                            <p:childTnLst>
                              <p:par>
                                <p:cTn id="104" presetID="1" presetClass="entr" presetSubtype="0" fill="hold" nodeType="afterEffect">
                                  <p:stCondLst>
                                    <p:cond delay="500"/>
                                  </p:stCondLst>
                                  <p:childTnLst>
                                    <p:set>
                                      <p:cBhvr>
                                        <p:cTn id="105" dur="1" fill="hold">
                                          <p:stCondLst>
                                            <p:cond delay="0"/>
                                          </p:stCondLst>
                                        </p:cTn>
                                        <p:tgtEl>
                                          <p:spTgt spid="134"/>
                                        </p:tgtEl>
                                        <p:attrNameLst>
                                          <p:attrName>style.visibility</p:attrName>
                                        </p:attrNameLst>
                                      </p:cBhvr>
                                      <p:to>
                                        <p:strVal val="visible"/>
                                      </p:to>
                                    </p:set>
                                  </p:childTnLst>
                                </p:cTn>
                              </p:par>
                              <p:par>
                                <p:cTn id="106" presetID="1" presetClass="entr" presetSubtype="0" fill="hold" grpId="1" nodeType="withEffect">
                                  <p:stCondLst>
                                    <p:cond delay="500"/>
                                  </p:stCondLst>
                                  <p:childTnLst>
                                    <p:set>
                                      <p:cBhvr>
                                        <p:cTn id="107" dur="1" fill="hold">
                                          <p:stCondLst>
                                            <p:cond delay="0"/>
                                          </p:stCondLst>
                                        </p:cTn>
                                        <p:tgtEl>
                                          <p:spTgt spid="180"/>
                                        </p:tgtEl>
                                        <p:attrNameLst>
                                          <p:attrName>style.visibility</p:attrName>
                                        </p:attrNameLst>
                                      </p:cBhvr>
                                      <p:to>
                                        <p:strVal val="visible"/>
                                      </p:to>
                                    </p:set>
                                  </p:childTnLst>
                                </p:cTn>
                              </p:par>
                            </p:childTnLst>
                          </p:cTn>
                        </p:par>
                        <p:par>
                          <p:cTn id="108" fill="hold">
                            <p:stCondLst>
                              <p:cond delay="500"/>
                            </p:stCondLst>
                            <p:childTnLst>
                              <p:par>
                                <p:cTn id="109" presetID="1" presetClass="exit" presetSubtype="0" fill="hold" grpId="0" nodeType="afterEffect">
                                  <p:stCondLst>
                                    <p:cond delay="750"/>
                                  </p:stCondLst>
                                  <p:childTnLst>
                                    <p:set>
                                      <p:cBhvr>
                                        <p:cTn id="110" dur="1" fill="hold">
                                          <p:stCondLst>
                                            <p:cond delay="0"/>
                                          </p:stCondLst>
                                        </p:cTn>
                                        <p:tgtEl>
                                          <p:spTgt spid="180"/>
                                        </p:tgtEl>
                                        <p:attrNameLst>
                                          <p:attrName>style.visibility</p:attrName>
                                        </p:attrNameLst>
                                      </p:cBhvr>
                                      <p:to>
                                        <p:strVal val="hidden"/>
                                      </p:to>
                                    </p:set>
                                  </p:childTnLst>
                                </p:cTn>
                              </p:par>
                            </p:childTnLst>
                          </p:cTn>
                        </p:par>
                        <p:par>
                          <p:cTn id="111" fill="hold">
                            <p:stCondLst>
                              <p:cond delay="1250"/>
                            </p:stCondLst>
                            <p:childTnLst>
                              <p:par>
                                <p:cTn id="112" presetID="1" presetClass="entr" presetSubtype="0" fill="hold" nodeType="afterEffect">
                                  <p:stCondLst>
                                    <p:cond delay="500"/>
                                  </p:stCondLst>
                                  <p:childTnLst>
                                    <p:set>
                                      <p:cBhvr>
                                        <p:cTn id="113" dur="1" fill="hold">
                                          <p:stCondLst>
                                            <p:cond delay="0"/>
                                          </p:stCondLst>
                                        </p:cTn>
                                        <p:tgtEl>
                                          <p:spTgt spid="135"/>
                                        </p:tgtEl>
                                        <p:attrNameLst>
                                          <p:attrName>style.visibility</p:attrName>
                                        </p:attrNameLst>
                                      </p:cBhvr>
                                      <p:to>
                                        <p:strVal val="visible"/>
                                      </p:to>
                                    </p:set>
                                  </p:childTnLst>
                                </p:cTn>
                              </p:par>
                              <p:par>
                                <p:cTn id="114" presetID="1" presetClass="entr" presetSubtype="0" fill="hold" grpId="0" nodeType="withEffect">
                                  <p:stCondLst>
                                    <p:cond delay="500"/>
                                  </p:stCondLst>
                                  <p:childTnLst>
                                    <p:set>
                                      <p:cBhvr>
                                        <p:cTn id="115" dur="1" fill="hold">
                                          <p:stCondLst>
                                            <p:cond delay="0"/>
                                          </p:stCondLst>
                                        </p:cTn>
                                        <p:tgtEl>
                                          <p:spTgt spid="190"/>
                                        </p:tgtEl>
                                        <p:attrNameLst>
                                          <p:attrName>style.visibility</p:attrName>
                                        </p:attrNameLst>
                                      </p:cBhvr>
                                      <p:to>
                                        <p:strVal val="visible"/>
                                      </p:to>
                                    </p:set>
                                  </p:childTnLst>
                                </p:cTn>
                              </p:par>
                            </p:childTnLst>
                          </p:cTn>
                        </p:par>
                        <p:par>
                          <p:cTn id="116" fill="hold">
                            <p:stCondLst>
                              <p:cond delay="1750"/>
                            </p:stCondLst>
                            <p:childTnLst>
                              <p:par>
                                <p:cTn id="117" presetID="1" presetClass="exit" presetSubtype="0" fill="hold" grpId="1" nodeType="afterEffect">
                                  <p:stCondLst>
                                    <p:cond delay="750"/>
                                  </p:stCondLst>
                                  <p:childTnLst>
                                    <p:set>
                                      <p:cBhvr>
                                        <p:cTn id="118" dur="1" fill="hold">
                                          <p:stCondLst>
                                            <p:cond delay="0"/>
                                          </p:stCondLst>
                                        </p:cTn>
                                        <p:tgtEl>
                                          <p:spTgt spid="190"/>
                                        </p:tgtEl>
                                        <p:attrNameLst>
                                          <p:attrName>style.visibility</p:attrName>
                                        </p:attrNameLst>
                                      </p:cBhvr>
                                      <p:to>
                                        <p:strVal val="hidden"/>
                                      </p:to>
                                    </p:set>
                                  </p:childTnLst>
                                </p:cTn>
                              </p:par>
                              <p:par>
                                <p:cTn id="119" presetID="1" presetClass="exit" presetSubtype="0" fill="hold" grpId="1" nodeType="withEffect">
                                  <p:stCondLst>
                                    <p:cond delay="750"/>
                                  </p:stCondLst>
                                  <p:childTnLst>
                                    <p:set>
                                      <p:cBhvr>
                                        <p:cTn id="120" dur="1" fill="hold">
                                          <p:stCondLst>
                                            <p:cond delay="0"/>
                                          </p:stCondLst>
                                        </p:cTn>
                                        <p:tgtEl>
                                          <p:spTgt spid="196"/>
                                        </p:tgtEl>
                                        <p:attrNameLst>
                                          <p:attrName>style.visibility</p:attrName>
                                        </p:attrNameLst>
                                      </p:cBhvr>
                                      <p:to>
                                        <p:strVal val="hidden"/>
                                      </p:to>
                                    </p:set>
                                  </p:childTnLst>
                                </p:cTn>
                              </p:par>
                            </p:childTnLst>
                          </p:cTn>
                        </p:par>
                        <p:par>
                          <p:cTn id="121" fill="hold">
                            <p:stCondLst>
                              <p:cond delay="2500"/>
                            </p:stCondLst>
                            <p:childTnLst>
                              <p:par>
                                <p:cTn id="122" presetID="1" presetClass="entr" presetSubtype="0" fill="hold" grpId="0" nodeType="afterEffect">
                                  <p:stCondLst>
                                    <p:cond delay="500"/>
                                  </p:stCondLst>
                                  <p:childTnLst>
                                    <p:set>
                                      <p:cBhvr>
                                        <p:cTn id="123" dur="1" fill="hold">
                                          <p:stCondLst>
                                            <p:cond delay="0"/>
                                          </p:stCondLst>
                                        </p:cTn>
                                        <p:tgtEl>
                                          <p:spTgt spid="197"/>
                                        </p:tgtEl>
                                        <p:attrNameLst>
                                          <p:attrName>style.visibility</p:attrName>
                                        </p:attrNameLst>
                                      </p:cBhvr>
                                      <p:to>
                                        <p:strVal val="visible"/>
                                      </p:to>
                                    </p:set>
                                  </p:childTnLst>
                                </p:cTn>
                              </p:par>
                            </p:childTnLst>
                          </p:cTn>
                        </p:par>
                        <p:par>
                          <p:cTn id="124" fill="hold">
                            <p:stCondLst>
                              <p:cond delay="3000"/>
                            </p:stCondLst>
                            <p:childTnLst>
                              <p:par>
                                <p:cTn id="125" presetID="1" presetClass="entr" presetSubtype="0" fill="hold" nodeType="afterEffect">
                                  <p:stCondLst>
                                    <p:cond delay="500"/>
                                  </p:stCondLst>
                                  <p:childTnLst>
                                    <p:set>
                                      <p:cBhvr>
                                        <p:cTn id="126" dur="1" fill="hold">
                                          <p:stCondLst>
                                            <p:cond delay="0"/>
                                          </p:stCondLst>
                                        </p:cTn>
                                        <p:tgtEl>
                                          <p:spTgt spid="145"/>
                                        </p:tgtEl>
                                        <p:attrNameLst>
                                          <p:attrName>style.visibility</p:attrName>
                                        </p:attrNameLst>
                                      </p:cBhvr>
                                      <p:to>
                                        <p:strVal val="visible"/>
                                      </p:to>
                                    </p:set>
                                  </p:childTnLst>
                                </p:cTn>
                              </p:par>
                              <p:par>
                                <p:cTn id="127" presetID="1" presetClass="entr" presetSubtype="0" fill="hold" grpId="0" nodeType="withEffect">
                                  <p:stCondLst>
                                    <p:cond delay="500"/>
                                  </p:stCondLst>
                                  <p:childTnLst>
                                    <p:set>
                                      <p:cBhvr>
                                        <p:cTn id="128" dur="1" fill="hold">
                                          <p:stCondLst>
                                            <p:cond delay="0"/>
                                          </p:stCondLst>
                                        </p:cTn>
                                        <p:tgtEl>
                                          <p:spTgt spid="179"/>
                                        </p:tgtEl>
                                        <p:attrNameLst>
                                          <p:attrName>style.visibility</p:attrName>
                                        </p:attrNameLst>
                                      </p:cBhvr>
                                      <p:to>
                                        <p:strVal val="visible"/>
                                      </p:to>
                                    </p:set>
                                  </p:childTnLst>
                                </p:cTn>
                              </p:par>
                            </p:childTnLst>
                          </p:cTn>
                        </p:par>
                        <p:par>
                          <p:cTn id="129" fill="hold">
                            <p:stCondLst>
                              <p:cond delay="3500"/>
                            </p:stCondLst>
                            <p:childTnLst>
                              <p:par>
                                <p:cTn id="130" presetID="1" presetClass="exit" presetSubtype="0" fill="hold" grpId="1" nodeType="afterEffect">
                                  <p:stCondLst>
                                    <p:cond delay="750"/>
                                  </p:stCondLst>
                                  <p:childTnLst>
                                    <p:set>
                                      <p:cBhvr>
                                        <p:cTn id="131" dur="1" fill="hold">
                                          <p:stCondLst>
                                            <p:cond delay="0"/>
                                          </p:stCondLst>
                                        </p:cTn>
                                        <p:tgtEl>
                                          <p:spTgt spid="179"/>
                                        </p:tgtEl>
                                        <p:attrNameLst>
                                          <p:attrName>style.visibility</p:attrName>
                                        </p:attrNameLst>
                                      </p:cBhvr>
                                      <p:to>
                                        <p:strVal val="hidden"/>
                                      </p:to>
                                    </p:set>
                                  </p:childTnLst>
                                </p:cTn>
                              </p:par>
                            </p:childTnLst>
                          </p:cTn>
                        </p:par>
                        <p:par>
                          <p:cTn id="132" fill="hold">
                            <p:stCondLst>
                              <p:cond delay="4250"/>
                            </p:stCondLst>
                            <p:childTnLst>
                              <p:par>
                                <p:cTn id="133" presetID="1" presetClass="entr" presetSubtype="0" fill="hold" grpId="2" nodeType="afterEffect">
                                  <p:stCondLst>
                                    <p:cond delay="500"/>
                                  </p:stCondLst>
                                  <p:childTnLst>
                                    <p:set>
                                      <p:cBhvr>
                                        <p:cTn id="134" dur="1" fill="hold">
                                          <p:stCondLst>
                                            <p:cond delay="0"/>
                                          </p:stCondLst>
                                        </p:cTn>
                                        <p:tgtEl>
                                          <p:spTgt spid="191"/>
                                        </p:tgtEl>
                                        <p:attrNameLst>
                                          <p:attrName>style.visibility</p:attrName>
                                        </p:attrNameLst>
                                      </p:cBhvr>
                                      <p:to>
                                        <p:strVal val="visible"/>
                                      </p:to>
                                    </p:set>
                                  </p:childTnLst>
                                </p:cTn>
                              </p:par>
                              <p:par>
                                <p:cTn id="135" presetID="1" presetClass="entr" presetSubtype="0" fill="hold" nodeType="withEffect">
                                  <p:stCondLst>
                                    <p:cond delay="500"/>
                                  </p:stCondLst>
                                  <p:childTnLst>
                                    <p:set>
                                      <p:cBhvr>
                                        <p:cTn id="136" dur="1" fill="hold">
                                          <p:stCondLst>
                                            <p:cond delay="0"/>
                                          </p:stCondLst>
                                        </p:cTn>
                                        <p:tgtEl>
                                          <p:spTgt spid="154"/>
                                        </p:tgtEl>
                                        <p:attrNameLst>
                                          <p:attrName>style.visibility</p:attrName>
                                        </p:attrNameLst>
                                      </p:cBhvr>
                                      <p:to>
                                        <p:strVal val="visible"/>
                                      </p:to>
                                    </p:set>
                                  </p:childTnLst>
                                </p:cTn>
                              </p:par>
                            </p:childTnLst>
                          </p:cTn>
                        </p:par>
                        <p:par>
                          <p:cTn id="137" fill="hold">
                            <p:stCondLst>
                              <p:cond delay="4750"/>
                            </p:stCondLst>
                            <p:childTnLst>
                              <p:par>
                                <p:cTn id="138" presetID="1" presetClass="exit" presetSubtype="0" fill="hold" grpId="3" nodeType="afterEffect">
                                  <p:stCondLst>
                                    <p:cond delay="750"/>
                                  </p:stCondLst>
                                  <p:childTnLst>
                                    <p:set>
                                      <p:cBhvr>
                                        <p:cTn id="139" dur="1" fill="hold">
                                          <p:stCondLst>
                                            <p:cond delay="0"/>
                                          </p:stCondLst>
                                        </p:cTn>
                                        <p:tgtEl>
                                          <p:spTgt spid="191"/>
                                        </p:tgtEl>
                                        <p:attrNameLst>
                                          <p:attrName>style.visibility</p:attrName>
                                        </p:attrNameLst>
                                      </p:cBhvr>
                                      <p:to>
                                        <p:strVal val="hidden"/>
                                      </p:to>
                                    </p:set>
                                  </p:childTnLst>
                                </p:cTn>
                              </p:par>
                            </p:childTnLst>
                          </p:cTn>
                        </p:par>
                        <p:par>
                          <p:cTn id="140" fill="hold">
                            <p:stCondLst>
                              <p:cond delay="5500"/>
                            </p:stCondLst>
                            <p:childTnLst>
                              <p:par>
                                <p:cTn id="141" presetID="1" presetClass="entr" presetSubtype="0" fill="hold" nodeType="afterEffect">
                                  <p:stCondLst>
                                    <p:cond delay="500"/>
                                  </p:stCondLst>
                                  <p:childTnLst>
                                    <p:set>
                                      <p:cBhvr>
                                        <p:cTn id="142" dur="1" fill="hold">
                                          <p:stCondLst>
                                            <p:cond delay="0"/>
                                          </p:stCondLst>
                                        </p:cTn>
                                        <p:tgtEl>
                                          <p:spTgt spid="167"/>
                                        </p:tgtEl>
                                        <p:attrNameLst>
                                          <p:attrName>style.visibility</p:attrName>
                                        </p:attrNameLst>
                                      </p:cBhvr>
                                      <p:to>
                                        <p:strVal val="visible"/>
                                      </p:to>
                                    </p:set>
                                  </p:childTnLst>
                                </p:cTn>
                              </p:par>
                              <p:par>
                                <p:cTn id="143" presetID="1" presetClass="entr" presetSubtype="0" fill="hold" grpId="0" nodeType="withEffect">
                                  <p:stCondLst>
                                    <p:cond delay="500"/>
                                  </p:stCondLst>
                                  <p:childTnLst>
                                    <p:set>
                                      <p:cBhvr>
                                        <p:cTn id="144" dur="1" fill="hold">
                                          <p:stCondLst>
                                            <p:cond delay="0"/>
                                          </p:stCondLst>
                                        </p:cTn>
                                        <p:tgtEl>
                                          <p:spTgt spid="181"/>
                                        </p:tgtEl>
                                        <p:attrNameLst>
                                          <p:attrName>style.visibility</p:attrName>
                                        </p:attrNameLst>
                                      </p:cBhvr>
                                      <p:to>
                                        <p:strVal val="visible"/>
                                      </p:to>
                                    </p:set>
                                  </p:childTnLst>
                                </p:cTn>
                              </p:par>
                            </p:childTnLst>
                          </p:cTn>
                        </p:par>
                        <p:par>
                          <p:cTn id="145" fill="hold">
                            <p:stCondLst>
                              <p:cond delay="6000"/>
                            </p:stCondLst>
                            <p:childTnLst>
                              <p:par>
                                <p:cTn id="146" presetID="1" presetClass="exit" presetSubtype="0" fill="hold" grpId="1" nodeType="afterEffect">
                                  <p:stCondLst>
                                    <p:cond delay="750"/>
                                  </p:stCondLst>
                                  <p:childTnLst>
                                    <p:set>
                                      <p:cBhvr>
                                        <p:cTn id="147" dur="1" fill="hold">
                                          <p:stCondLst>
                                            <p:cond delay="0"/>
                                          </p:stCondLst>
                                        </p:cTn>
                                        <p:tgtEl>
                                          <p:spTgt spid="181"/>
                                        </p:tgtEl>
                                        <p:attrNameLst>
                                          <p:attrName>style.visibility</p:attrName>
                                        </p:attrNameLst>
                                      </p:cBhvr>
                                      <p:to>
                                        <p:strVal val="hidden"/>
                                      </p:to>
                                    </p:set>
                                  </p:childTnLst>
                                </p:cTn>
                              </p:par>
                              <p:par>
                                <p:cTn id="148" presetID="1" presetClass="exit" presetSubtype="0" fill="hold" grpId="1" nodeType="withEffect">
                                  <p:stCondLst>
                                    <p:cond delay="750"/>
                                  </p:stCondLst>
                                  <p:childTnLst>
                                    <p:set>
                                      <p:cBhvr>
                                        <p:cTn id="149" dur="1" fill="hold">
                                          <p:stCondLst>
                                            <p:cond delay="0"/>
                                          </p:stCondLst>
                                        </p:cTn>
                                        <p:tgtEl>
                                          <p:spTgt spid="197"/>
                                        </p:tgtEl>
                                        <p:attrNameLst>
                                          <p:attrName>style.visibility</p:attrName>
                                        </p:attrNameLst>
                                      </p:cBhvr>
                                      <p:to>
                                        <p:strVal val="hidden"/>
                                      </p:to>
                                    </p:set>
                                  </p:childTnLst>
                                </p:cTn>
                              </p:par>
                            </p:childTnLst>
                          </p:cTn>
                        </p:par>
                        <p:par>
                          <p:cTn id="150" fill="hold">
                            <p:stCondLst>
                              <p:cond delay="6750"/>
                            </p:stCondLst>
                            <p:childTnLst>
                              <p:par>
                                <p:cTn id="151" presetID="1" presetClass="entr" presetSubtype="0" fill="hold" grpId="0" nodeType="afterEffect">
                                  <p:stCondLst>
                                    <p:cond delay="500"/>
                                  </p:stCondLst>
                                  <p:childTnLst>
                                    <p:set>
                                      <p:cBhvr>
                                        <p:cTn id="152" dur="1" fill="hold">
                                          <p:stCondLst>
                                            <p:cond delay="0"/>
                                          </p:stCondLst>
                                        </p:cTn>
                                        <p:tgtEl>
                                          <p:spTgt spid="198"/>
                                        </p:tgtEl>
                                        <p:attrNameLst>
                                          <p:attrName>style.visibility</p:attrName>
                                        </p:attrNameLst>
                                      </p:cBhvr>
                                      <p:to>
                                        <p:strVal val="visible"/>
                                      </p:to>
                                    </p:set>
                                  </p:childTnLst>
                                </p:cTn>
                              </p:par>
                            </p:childTnLst>
                          </p:cTn>
                        </p:par>
                        <p:par>
                          <p:cTn id="153" fill="hold">
                            <p:stCondLst>
                              <p:cond delay="7250"/>
                            </p:stCondLst>
                            <p:childTnLst>
                              <p:par>
                                <p:cTn id="154" presetID="1" presetClass="entr" presetSubtype="0" fill="hold" grpId="2" nodeType="afterEffect">
                                  <p:stCondLst>
                                    <p:cond delay="500"/>
                                  </p:stCondLst>
                                  <p:childTnLst>
                                    <p:set>
                                      <p:cBhvr>
                                        <p:cTn id="155" dur="1" fill="hold">
                                          <p:stCondLst>
                                            <p:cond delay="0"/>
                                          </p:stCondLst>
                                        </p:cTn>
                                        <p:tgtEl>
                                          <p:spTgt spid="190"/>
                                        </p:tgtEl>
                                        <p:attrNameLst>
                                          <p:attrName>style.visibility</p:attrName>
                                        </p:attrNameLst>
                                      </p:cBhvr>
                                      <p:to>
                                        <p:strVal val="visible"/>
                                      </p:to>
                                    </p:set>
                                  </p:childTnLst>
                                </p:cTn>
                              </p:par>
                              <p:par>
                                <p:cTn id="156" presetID="1" presetClass="entr" presetSubtype="0" fill="hold" nodeType="withEffect">
                                  <p:stCondLst>
                                    <p:cond delay="500"/>
                                  </p:stCondLst>
                                  <p:childTnLst>
                                    <p:set>
                                      <p:cBhvr>
                                        <p:cTn id="157" dur="1" fill="hold">
                                          <p:stCondLst>
                                            <p:cond delay="0"/>
                                          </p:stCondLst>
                                        </p:cTn>
                                        <p:tgtEl>
                                          <p:spTgt spid="168"/>
                                        </p:tgtEl>
                                        <p:attrNameLst>
                                          <p:attrName>style.visibility</p:attrName>
                                        </p:attrNameLst>
                                      </p:cBhvr>
                                      <p:to>
                                        <p:strVal val="visible"/>
                                      </p:to>
                                    </p:set>
                                  </p:childTnLst>
                                </p:cTn>
                              </p:par>
                            </p:childTnLst>
                          </p:cTn>
                        </p:par>
                        <p:par>
                          <p:cTn id="158" fill="hold">
                            <p:stCondLst>
                              <p:cond delay="7750"/>
                            </p:stCondLst>
                            <p:childTnLst>
                              <p:par>
                                <p:cTn id="159" presetID="1" presetClass="exit" presetSubtype="0" fill="hold" grpId="3" nodeType="afterEffect">
                                  <p:stCondLst>
                                    <p:cond delay="750"/>
                                  </p:stCondLst>
                                  <p:childTnLst>
                                    <p:set>
                                      <p:cBhvr>
                                        <p:cTn id="160" dur="1" fill="hold">
                                          <p:stCondLst>
                                            <p:cond delay="0"/>
                                          </p:stCondLst>
                                        </p:cTn>
                                        <p:tgtEl>
                                          <p:spTgt spid="190"/>
                                        </p:tgtEl>
                                        <p:attrNameLst>
                                          <p:attrName>style.visibility</p:attrName>
                                        </p:attrNameLst>
                                      </p:cBhvr>
                                      <p:to>
                                        <p:strVal val="hidden"/>
                                      </p:to>
                                    </p:set>
                                  </p:childTnLst>
                                </p:cTn>
                              </p:par>
                            </p:childTnLst>
                          </p:cTn>
                        </p:par>
                        <p:par>
                          <p:cTn id="161" fill="hold">
                            <p:stCondLst>
                              <p:cond delay="8500"/>
                            </p:stCondLst>
                            <p:childTnLst>
                              <p:par>
                                <p:cTn id="162" presetID="1" presetClass="entr" presetSubtype="0" fill="hold" grpId="4" nodeType="afterEffect">
                                  <p:stCondLst>
                                    <p:cond delay="500"/>
                                  </p:stCondLst>
                                  <p:childTnLst>
                                    <p:set>
                                      <p:cBhvr>
                                        <p:cTn id="163" dur="1" fill="hold">
                                          <p:stCondLst>
                                            <p:cond delay="0"/>
                                          </p:stCondLst>
                                        </p:cTn>
                                        <p:tgtEl>
                                          <p:spTgt spid="190"/>
                                        </p:tgtEl>
                                        <p:attrNameLst>
                                          <p:attrName>style.visibility</p:attrName>
                                        </p:attrNameLst>
                                      </p:cBhvr>
                                      <p:to>
                                        <p:strVal val="visible"/>
                                      </p:to>
                                    </p:set>
                                  </p:childTnLst>
                                </p:cTn>
                              </p:par>
                              <p:par>
                                <p:cTn id="164" presetID="1" presetClass="entr" presetSubtype="0" fill="hold" nodeType="withEffect">
                                  <p:stCondLst>
                                    <p:cond delay="500"/>
                                  </p:stCondLst>
                                  <p:childTnLst>
                                    <p:set>
                                      <p:cBhvr>
                                        <p:cTn id="165" dur="1" fill="hold">
                                          <p:stCondLst>
                                            <p:cond delay="0"/>
                                          </p:stCondLst>
                                        </p:cTn>
                                        <p:tgtEl>
                                          <p:spTgt spid="170"/>
                                        </p:tgtEl>
                                        <p:attrNameLst>
                                          <p:attrName>style.visibility</p:attrName>
                                        </p:attrNameLst>
                                      </p:cBhvr>
                                      <p:to>
                                        <p:strVal val="visible"/>
                                      </p:to>
                                    </p:set>
                                  </p:childTnLst>
                                </p:cTn>
                              </p:par>
                            </p:childTnLst>
                          </p:cTn>
                        </p:par>
                        <p:par>
                          <p:cTn id="166" fill="hold">
                            <p:stCondLst>
                              <p:cond delay="9000"/>
                            </p:stCondLst>
                            <p:childTnLst>
                              <p:par>
                                <p:cTn id="167" presetID="1" presetClass="exit" presetSubtype="0" fill="hold" grpId="5" nodeType="afterEffect">
                                  <p:stCondLst>
                                    <p:cond delay="750"/>
                                  </p:stCondLst>
                                  <p:childTnLst>
                                    <p:set>
                                      <p:cBhvr>
                                        <p:cTn id="168" dur="1" fill="hold">
                                          <p:stCondLst>
                                            <p:cond delay="0"/>
                                          </p:stCondLst>
                                        </p:cTn>
                                        <p:tgtEl>
                                          <p:spTgt spid="190"/>
                                        </p:tgtEl>
                                        <p:attrNameLst>
                                          <p:attrName>style.visibility</p:attrName>
                                        </p:attrNameLst>
                                      </p:cBhvr>
                                      <p:to>
                                        <p:strVal val="hidden"/>
                                      </p:to>
                                    </p:set>
                                  </p:childTnLst>
                                </p:cTn>
                              </p:par>
                              <p:par>
                                <p:cTn id="169" presetID="1" presetClass="exit" presetSubtype="0" fill="hold" grpId="1" nodeType="withEffect">
                                  <p:stCondLst>
                                    <p:cond delay="750"/>
                                  </p:stCondLst>
                                  <p:childTnLst>
                                    <p:set>
                                      <p:cBhvr>
                                        <p:cTn id="170" dur="1" fill="hold">
                                          <p:stCondLst>
                                            <p:cond delay="0"/>
                                          </p:stCondLst>
                                        </p:cTn>
                                        <p:tgtEl>
                                          <p:spTgt spid="198"/>
                                        </p:tgtEl>
                                        <p:attrNameLst>
                                          <p:attrName>style.visibility</p:attrName>
                                        </p:attrNameLst>
                                      </p:cBhvr>
                                      <p:to>
                                        <p:strVal val="hidden"/>
                                      </p:to>
                                    </p:set>
                                  </p:childTnLst>
                                </p:cTn>
                              </p:par>
                            </p:childTnLst>
                          </p:cTn>
                        </p:par>
                        <p:par>
                          <p:cTn id="171" fill="hold">
                            <p:stCondLst>
                              <p:cond delay="9750"/>
                            </p:stCondLst>
                            <p:childTnLst>
                              <p:par>
                                <p:cTn id="172" presetID="1" presetClass="entr" presetSubtype="0" fill="hold" grpId="0" nodeType="afterEffect">
                                  <p:stCondLst>
                                    <p:cond delay="500"/>
                                  </p:stCondLst>
                                  <p:childTnLst>
                                    <p:set>
                                      <p:cBhvr>
                                        <p:cTn id="173" dur="1" fill="hold">
                                          <p:stCondLst>
                                            <p:cond delay="0"/>
                                          </p:stCondLst>
                                        </p:cTn>
                                        <p:tgtEl>
                                          <p:spTgt spid="199"/>
                                        </p:tgtEl>
                                        <p:attrNameLst>
                                          <p:attrName>style.visibility</p:attrName>
                                        </p:attrNameLst>
                                      </p:cBhvr>
                                      <p:to>
                                        <p:strVal val="visible"/>
                                      </p:to>
                                    </p:set>
                                  </p:childTnLst>
                                </p:cTn>
                              </p:par>
                            </p:childTnLst>
                          </p:cTn>
                        </p:par>
                        <p:par>
                          <p:cTn id="174" fill="hold">
                            <p:stCondLst>
                              <p:cond delay="10250"/>
                            </p:stCondLst>
                            <p:childTnLst>
                              <p:par>
                                <p:cTn id="175" presetID="1" presetClass="entr" presetSubtype="0" fill="hold" nodeType="afterEffect">
                                  <p:stCondLst>
                                    <p:cond delay="500"/>
                                  </p:stCondLst>
                                  <p:childTnLst>
                                    <p:set>
                                      <p:cBhvr>
                                        <p:cTn id="176" dur="1" fill="hold">
                                          <p:stCondLst>
                                            <p:cond delay="0"/>
                                          </p:stCondLst>
                                        </p:cTn>
                                        <p:tgtEl>
                                          <p:spTgt spid="171"/>
                                        </p:tgtEl>
                                        <p:attrNameLst>
                                          <p:attrName>style.visibility</p:attrName>
                                        </p:attrNameLst>
                                      </p:cBhvr>
                                      <p:to>
                                        <p:strVal val="visible"/>
                                      </p:to>
                                    </p:set>
                                  </p:childTnLst>
                                </p:cTn>
                              </p:par>
                              <p:par>
                                <p:cTn id="177" presetID="1" presetClass="entr" presetSubtype="0" fill="hold" grpId="0" nodeType="withEffect">
                                  <p:stCondLst>
                                    <p:cond delay="500"/>
                                  </p:stCondLst>
                                  <p:childTnLst>
                                    <p:set>
                                      <p:cBhvr>
                                        <p:cTn id="178" dur="1" fill="hold">
                                          <p:stCondLst>
                                            <p:cond delay="0"/>
                                          </p:stCondLst>
                                        </p:cTn>
                                        <p:tgtEl>
                                          <p:spTgt spid="191"/>
                                        </p:tgtEl>
                                        <p:attrNameLst>
                                          <p:attrName>style.visibility</p:attrName>
                                        </p:attrNameLst>
                                      </p:cBhvr>
                                      <p:to>
                                        <p:strVal val="visible"/>
                                      </p:to>
                                    </p:set>
                                  </p:childTnLst>
                                </p:cTn>
                              </p:par>
                            </p:childTnLst>
                          </p:cTn>
                        </p:par>
                        <p:par>
                          <p:cTn id="179" fill="hold">
                            <p:stCondLst>
                              <p:cond delay="10750"/>
                            </p:stCondLst>
                            <p:childTnLst>
                              <p:par>
                                <p:cTn id="180" presetID="1" presetClass="exit" presetSubtype="0" fill="hold" grpId="1" nodeType="afterEffect">
                                  <p:stCondLst>
                                    <p:cond delay="750"/>
                                  </p:stCondLst>
                                  <p:childTnLst>
                                    <p:set>
                                      <p:cBhvr>
                                        <p:cTn id="181" dur="1" fill="hold">
                                          <p:stCondLst>
                                            <p:cond delay="0"/>
                                          </p:stCondLst>
                                        </p:cTn>
                                        <p:tgtEl>
                                          <p:spTgt spid="191"/>
                                        </p:tgtEl>
                                        <p:attrNameLst>
                                          <p:attrName>style.visibility</p:attrName>
                                        </p:attrNameLst>
                                      </p:cBhvr>
                                      <p:to>
                                        <p:strVal val="hidden"/>
                                      </p:to>
                                    </p:set>
                                  </p:childTnLst>
                                </p:cTn>
                              </p:par>
                              <p:par>
                                <p:cTn id="182" presetID="1" presetClass="exit" presetSubtype="0" fill="hold" grpId="1" nodeType="withEffect">
                                  <p:stCondLst>
                                    <p:cond delay="750"/>
                                  </p:stCondLst>
                                  <p:childTnLst>
                                    <p:set>
                                      <p:cBhvr>
                                        <p:cTn id="183" dur="1" fill="hold">
                                          <p:stCondLst>
                                            <p:cond delay="0"/>
                                          </p:stCondLst>
                                        </p:cTn>
                                        <p:tgtEl>
                                          <p:spTgt spid="199"/>
                                        </p:tgtEl>
                                        <p:attrNameLst>
                                          <p:attrName>style.visibility</p:attrName>
                                        </p:attrNameLst>
                                      </p:cBhvr>
                                      <p:to>
                                        <p:strVal val="hidden"/>
                                      </p:to>
                                    </p:set>
                                  </p:childTnLst>
                                </p:cTn>
                              </p:par>
                            </p:childTnLst>
                          </p:cTn>
                        </p:par>
                      </p:childTnLst>
                    </p:cTn>
                  </p:par>
                  <p:par>
                    <p:cTn id="184" fill="hold">
                      <p:stCondLst>
                        <p:cond delay="indefinite"/>
                      </p:stCondLst>
                      <p:childTnLst>
                        <p:par>
                          <p:cTn id="185" fill="hold">
                            <p:stCondLst>
                              <p:cond delay="0"/>
                            </p:stCondLst>
                            <p:childTnLst>
                              <p:par>
                                <p:cTn id="186" presetID="1" presetClass="entr" presetSubtype="0" fill="hold" grpId="0" nodeType="clickEffect">
                                  <p:stCondLst>
                                    <p:cond delay="0"/>
                                  </p:stCondLst>
                                  <p:childTnLst>
                                    <p:set>
                                      <p:cBhvr>
                                        <p:cTn id="187" dur="1" fill="hold">
                                          <p:stCondLst>
                                            <p:cond delay="0"/>
                                          </p:stCondLst>
                                        </p:cTn>
                                        <p:tgtEl>
                                          <p:spTgt spid="119"/>
                                        </p:tgtEl>
                                        <p:attrNameLst>
                                          <p:attrName>style.visibility</p:attrName>
                                        </p:attrNameLst>
                                      </p:cBhvr>
                                      <p:to>
                                        <p:strVal val="visible"/>
                                      </p:to>
                                    </p:set>
                                  </p:childTnLst>
                                </p:cTn>
                              </p:par>
                              <p:par>
                                <p:cTn id="188" presetID="1" presetClass="entr" presetSubtype="0" fill="hold" grpId="0" nodeType="withEffect">
                                  <p:stCondLst>
                                    <p:cond delay="0"/>
                                  </p:stCondLst>
                                  <p:childTnLst>
                                    <p:set>
                                      <p:cBhvr>
                                        <p:cTn id="189" dur="1" fill="hold">
                                          <p:stCondLst>
                                            <p:cond delay="0"/>
                                          </p:stCondLst>
                                        </p:cTn>
                                        <p:tgtEl>
                                          <p:spTgt spid="95"/>
                                        </p:tgtEl>
                                        <p:attrNameLst>
                                          <p:attrName>style.visibility</p:attrName>
                                        </p:attrNameLst>
                                      </p:cBhvr>
                                      <p:to>
                                        <p:strVal val="visible"/>
                                      </p:to>
                                    </p:set>
                                  </p:childTnLst>
                                </p:cTn>
                              </p:par>
                              <p:par>
                                <p:cTn id="190" presetID="1" presetClass="entr" presetSubtype="0" fill="hold" grpId="0" nodeType="withEffect">
                                  <p:stCondLst>
                                    <p:cond delay="0"/>
                                  </p:stCondLst>
                                  <p:childTnLst>
                                    <p:set>
                                      <p:cBhvr>
                                        <p:cTn id="191" dur="1" fill="hold">
                                          <p:stCondLst>
                                            <p:cond delay="0"/>
                                          </p:stCondLst>
                                        </p:cTn>
                                        <p:tgtEl>
                                          <p:spTgt spid="120"/>
                                        </p:tgtEl>
                                        <p:attrNameLst>
                                          <p:attrName>style.visibility</p:attrName>
                                        </p:attrNameLst>
                                      </p:cBhvr>
                                      <p:to>
                                        <p:strVal val="visible"/>
                                      </p:to>
                                    </p:set>
                                  </p:childTnLst>
                                </p:cTn>
                              </p:par>
                              <p:par>
                                <p:cTn id="192" presetID="1" presetClass="entr" presetSubtype="0" fill="hold" nodeType="withEffect">
                                  <p:stCondLst>
                                    <p:cond delay="0"/>
                                  </p:stCondLst>
                                  <p:childTnLst>
                                    <p:set>
                                      <p:cBhvr>
                                        <p:cTn id="193" dur="1" fill="hold">
                                          <p:stCondLst>
                                            <p:cond delay="0"/>
                                          </p:stCondLst>
                                        </p:cTn>
                                        <p:tgtEl>
                                          <p:spTgt spid="93"/>
                                        </p:tgtEl>
                                        <p:attrNameLst>
                                          <p:attrName>style.visibility</p:attrName>
                                        </p:attrNameLst>
                                      </p:cBhvr>
                                      <p:to>
                                        <p:strVal val="visible"/>
                                      </p:to>
                                    </p:set>
                                  </p:childTnLst>
                                </p:cTn>
                              </p:par>
                              <p:par>
                                <p:cTn id="194" presetID="1" presetClass="entr" presetSubtype="0" fill="hold" grpId="0" nodeType="withEffect">
                                  <p:stCondLst>
                                    <p:cond delay="0"/>
                                  </p:stCondLst>
                                  <p:childTnLst>
                                    <p:set>
                                      <p:cBhvr>
                                        <p:cTn id="195" dur="1" fill="hold">
                                          <p:stCondLst>
                                            <p:cond delay="0"/>
                                          </p:stCondLst>
                                        </p:cTn>
                                        <p:tgtEl>
                                          <p:spTgt spid="121"/>
                                        </p:tgtEl>
                                        <p:attrNameLst>
                                          <p:attrName>style.visibility</p:attrName>
                                        </p:attrNameLst>
                                      </p:cBhvr>
                                      <p:to>
                                        <p:strVal val="visible"/>
                                      </p:to>
                                    </p:set>
                                  </p:childTnLst>
                                </p:cTn>
                              </p:par>
                              <p:par>
                                <p:cTn id="196" presetID="1" presetClass="entr" presetSubtype="0" fill="hold" grpId="0" nodeType="withEffect">
                                  <p:stCondLst>
                                    <p:cond delay="0"/>
                                  </p:stCondLst>
                                  <p:childTnLst>
                                    <p:set>
                                      <p:cBhvr>
                                        <p:cTn id="197" dur="1" fill="hold">
                                          <p:stCondLst>
                                            <p:cond delay="0"/>
                                          </p:stCondLst>
                                        </p:cTn>
                                        <p:tgtEl>
                                          <p:spTgt spid="94"/>
                                        </p:tgtEl>
                                        <p:attrNameLst>
                                          <p:attrName>style.visibility</p:attrName>
                                        </p:attrNameLst>
                                      </p:cBhvr>
                                      <p:to>
                                        <p:strVal val="visible"/>
                                      </p:to>
                                    </p:set>
                                  </p:childTnLst>
                                </p:cTn>
                              </p:par>
                            </p:childTnLst>
                          </p:cTn>
                        </p:par>
                      </p:childTnLst>
                    </p:cTn>
                  </p:par>
                  <p:par>
                    <p:cTn id="198" fill="hold">
                      <p:stCondLst>
                        <p:cond delay="indefinite"/>
                      </p:stCondLst>
                      <p:childTnLst>
                        <p:par>
                          <p:cTn id="199" fill="hold">
                            <p:stCondLst>
                              <p:cond delay="0"/>
                            </p:stCondLst>
                            <p:childTnLst>
                              <p:par>
                                <p:cTn id="200" presetID="1" presetClass="entr" presetSubtype="0" fill="hold" grpId="0" nodeType="clickEffect">
                                  <p:stCondLst>
                                    <p:cond delay="0"/>
                                  </p:stCondLst>
                                  <p:childTnLst>
                                    <p:set>
                                      <p:cBhvr>
                                        <p:cTn id="201" dur="1" fill="hold">
                                          <p:stCondLst>
                                            <p:cond delay="0"/>
                                          </p:stCondLst>
                                        </p:cTn>
                                        <p:tgtEl>
                                          <p:spTgt spid="195"/>
                                        </p:tgtEl>
                                        <p:attrNameLst>
                                          <p:attrName>style.visibility</p:attrName>
                                        </p:attrNameLst>
                                      </p:cBhvr>
                                      <p:to>
                                        <p:strVal val="visible"/>
                                      </p:to>
                                    </p:set>
                                  </p:childTnLst>
                                </p:cTn>
                              </p:par>
                              <p:par>
                                <p:cTn id="202" presetID="1" presetClass="entr" presetSubtype="0" fill="hold" grpId="0" nodeType="withEffect">
                                  <p:stCondLst>
                                    <p:cond delay="0"/>
                                  </p:stCondLst>
                                  <p:childTnLst>
                                    <p:set>
                                      <p:cBhvr>
                                        <p:cTn id="203" dur="1" fill="hold">
                                          <p:stCondLst>
                                            <p:cond delay="0"/>
                                          </p:stCondLst>
                                        </p:cTn>
                                        <p:tgtEl>
                                          <p:spTgt spid="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21" grpId="0" animBg="1"/>
      <p:bldP spid="111" grpId="0" animBg="1"/>
      <p:bldP spid="104" grpId="0" animBg="1"/>
      <p:bldP spid="119" grpId="0" animBg="1"/>
      <p:bldP spid="91" grpId="0" animBg="1"/>
      <p:bldP spid="65" grpId="0" animBg="1"/>
      <p:bldP spid="94" grpId="0" animBg="1"/>
      <p:bldP spid="76" grpId="0" animBg="1"/>
      <p:bldP spid="80" grpId="0"/>
      <p:bldP spid="81" grpId="0" animBg="1"/>
      <p:bldP spid="92" grpId="0"/>
      <p:bldP spid="95" grpId="0" animBg="1"/>
      <p:bldP spid="120" grpId="0"/>
      <p:bldP spid="123" grpId="0" animBg="1"/>
      <p:bldP spid="124" grpId="0" animBg="1"/>
      <p:bldP spid="125" grpId="0" animBg="1"/>
      <p:bldP spid="126" grpId="0" animBg="1"/>
      <p:bldP spid="127" grpId="0" animBg="1"/>
      <p:bldP spid="128" grpId="0"/>
      <p:bldP spid="129" grpId="0" animBg="1"/>
      <p:bldP spid="130" grpId="0" animBg="1"/>
      <p:bldP spid="131" grpId="0" animBg="1"/>
      <p:bldP spid="132" grpId="0" animBg="1"/>
      <p:bldP spid="133" grpId="0" animBg="1"/>
      <p:bldP spid="176" grpId="0" animBg="1"/>
      <p:bldP spid="176" grpId="1" animBg="1"/>
      <p:bldP spid="176" grpId="2" animBg="1"/>
      <p:bldP spid="176" grpId="3" animBg="1"/>
      <p:bldP spid="176" grpId="4" animBg="1"/>
      <p:bldP spid="176" grpId="5" animBg="1"/>
      <p:bldP spid="177" grpId="0" animBg="1"/>
      <p:bldP spid="177" grpId="1" animBg="1"/>
      <p:bldP spid="177" grpId="2" animBg="1"/>
      <p:bldP spid="177" grpId="3" animBg="1"/>
      <p:bldP spid="177" grpId="4" animBg="1"/>
      <p:bldP spid="177" grpId="5" animBg="1"/>
      <p:bldP spid="179" grpId="0" animBg="1"/>
      <p:bldP spid="179" grpId="1" animBg="1"/>
      <p:bldP spid="180" grpId="0" animBg="1"/>
      <p:bldP spid="180" grpId="1" animBg="1"/>
      <p:bldP spid="181" grpId="0" animBg="1"/>
      <p:bldP spid="181" grpId="1" animBg="1"/>
      <p:bldP spid="190" grpId="0" animBg="1"/>
      <p:bldP spid="190" grpId="1" animBg="1"/>
      <p:bldP spid="190" grpId="2" animBg="1"/>
      <p:bldP spid="190" grpId="3" animBg="1"/>
      <p:bldP spid="190" grpId="4" animBg="1"/>
      <p:bldP spid="190" grpId="5" animBg="1"/>
      <p:bldP spid="191" grpId="0" animBg="1"/>
      <p:bldP spid="191" grpId="1" animBg="1"/>
      <p:bldP spid="191" grpId="2" animBg="1"/>
      <p:bldP spid="191" grpId="3" animBg="1"/>
      <p:bldP spid="192" grpId="0"/>
      <p:bldP spid="194" grpId="0" animBg="1"/>
      <p:bldP spid="196" grpId="0" animBg="1"/>
      <p:bldP spid="196" grpId="1" animBg="1"/>
      <p:bldP spid="197" grpId="0" animBg="1"/>
      <p:bldP spid="197" grpId="1" animBg="1"/>
      <p:bldP spid="198" grpId="0" animBg="1"/>
      <p:bldP spid="198" grpId="1" animBg="1"/>
      <p:bldP spid="199" grpId="0" animBg="1"/>
      <p:bldP spid="199" grpId="1" animBg="1"/>
      <p:bldP spid="64" grpId="0"/>
      <p:bldP spid="20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9C31ED-6B0A-4FE1-9AE4-355132C783E9}"/>
              </a:ext>
            </a:extLst>
          </p:cNvPr>
          <p:cNvSpPr>
            <a:spLocks noGrp="1"/>
          </p:cNvSpPr>
          <p:nvPr>
            <p:ph type="title"/>
          </p:nvPr>
        </p:nvSpPr>
        <p:spPr/>
        <p:txBody>
          <a:bodyPr/>
          <a:lstStyle/>
          <a:p>
            <a:r>
              <a:rPr lang="en-US" dirty="0"/>
              <a:t>Agenda</a:t>
            </a:r>
          </a:p>
        </p:txBody>
      </p:sp>
      <p:sp>
        <p:nvSpPr>
          <p:cNvPr id="3" name="灯片编号占位符 2">
            <a:extLst>
              <a:ext uri="{FF2B5EF4-FFF2-40B4-BE49-F238E27FC236}">
                <a16:creationId xmlns:a16="http://schemas.microsoft.com/office/drawing/2014/main" id="{AF4862E3-F286-48BE-A614-375F7E3DC69D}"/>
              </a:ext>
            </a:extLst>
          </p:cNvPr>
          <p:cNvSpPr>
            <a:spLocks noGrp="1"/>
          </p:cNvSpPr>
          <p:nvPr>
            <p:ph type="sldNum" sz="quarter" idx="12"/>
          </p:nvPr>
        </p:nvSpPr>
        <p:spPr/>
        <p:txBody>
          <a:bodyPr/>
          <a:lstStyle/>
          <a:p>
            <a:fld id="{4C1CFA8C-DA4D-4CD0-9494-B47934E8DF77}" type="slidenum">
              <a:rPr lang="en-US" smtClean="0"/>
              <a:t>15</a:t>
            </a:fld>
            <a:endParaRPr lang="en-US"/>
          </a:p>
        </p:txBody>
      </p:sp>
      <p:sp>
        <p:nvSpPr>
          <p:cNvPr id="4" name="内容占位符 3">
            <a:extLst>
              <a:ext uri="{FF2B5EF4-FFF2-40B4-BE49-F238E27FC236}">
                <a16:creationId xmlns:a16="http://schemas.microsoft.com/office/drawing/2014/main" id="{9C923D15-393F-4144-9347-87E17BA8AF73}"/>
              </a:ext>
            </a:extLst>
          </p:cNvPr>
          <p:cNvSpPr>
            <a:spLocks noGrp="1"/>
          </p:cNvSpPr>
          <p:nvPr>
            <p:ph sz="quarter" idx="1"/>
          </p:nvPr>
        </p:nvSpPr>
        <p:spPr/>
        <p:txBody>
          <a:bodyPr/>
          <a:lstStyle/>
          <a:p>
            <a:r>
              <a:rPr lang="en-US" dirty="0">
                <a:solidFill>
                  <a:schemeClr val="accent6"/>
                </a:solidFill>
              </a:rPr>
              <a:t>Motivation</a:t>
            </a:r>
          </a:p>
          <a:p>
            <a:endParaRPr lang="en-US" dirty="0"/>
          </a:p>
          <a:p>
            <a:r>
              <a:rPr lang="en-US" dirty="0" err="1">
                <a:solidFill>
                  <a:srgbClr val="968C8C"/>
                </a:solidFill>
              </a:rPr>
              <a:t>SpZip</a:t>
            </a:r>
            <a:r>
              <a:rPr lang="en-US" dirty="0">
                <a:solidFill>
                  <a:srgbClr val="968C8C"/>
                </a:solidFill>
              </a:rPr>
              <a:t> Dataflow Configuration Language (DCL)</a:t>
            </a:r>
          </a:p>
          <a:p>
            <a:endParaRPr lang="en-US" dirty="0">
              <a:solidFill>
                <a:schemeClr val="accent6"/>
              </a:solidFill>
            </a:endParaRPr>
          </a:p>
          <a:p>
            <a:r>
              <a:rPr lang="en-US" dirty="0" err="1"/>
              <a:t>SpZip</a:t>
            </a:r>
            <a:r>
              <a:rPr lang="en-US" dirty="0"/>
              <a:t> Design</a:t>
            </a:r>
          </a:p>
          <a:p>
            <a:endParaRPr lang="en-US" dirty="0">
              <a:solidFill>
                <a:schemeClr val="accent6"/>
              </a:solidFill>
            </a:endParaRPr>
          </a:p>
          <a:p>
            <a:r>
              <a:rPr lang="en-US" dirty="0">
                <a:solidFill>
                  <a:schemeClr val="accent6"/>
                </a:solidFill>
              </a:rPr>
              <a:t>Evaluation</a:t>
            </a:r>
          </a:p>
        </p:txBody>
      </p:sp>
    </p:spTree>
    <p:extLst>
      <p:ext uri="{BB962C8B-B14F-4D97-AF65-F5344CB8AC3E}">
        <p14:creationId xmlns:p14="http://schemas.microsoft.com/office/powerpoint/2010/main" val="1738087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4F71B0-C5B4-4535-AC1C-C4157A098AEF}"/>
              </a:ext>
            </a:extLst>
          </p:cNvPr>
          <p:cNvSpPr>
            <a:spLocks noGrp="1"/>
          </p:cNvSpPr>
          <p:nvPr>
            <p:ph type="title"/>
          </p:nvPr>
        </p:nvSpPr>
        <p:spPr/>
        <p:txBody>
          <a:bodyPr/>
          <a:lstStyle/>
          <a:p>
            <a:r>
              <a:rPr lang="en-US" dirty="0" err="1"/>
              <a:t>SpZip</a:t>
            </a:r>
            <a:r>
              <a:rPr lang="en-US" dirty="0"/>
              <a:t> Overview</a:t>
            </a:r>
          </a:p>
        </p:txBody>
      </p:sp>
      <p:sp>
        <p:nvSpPr>
          <p:cNvPr id="3" name="灯片编号占位符 2">
            <a:extLst>
              <a:ext uri="{FF2B5EF4-FFF2-40B4-BE49-F238E27FC236}">
                <a16:creationId xmlns:a16="http://schemas.microsoft.com/office/drawing/2014/main" id="{01A5C534-72DC-49C0-A027-E468E6059321}"/>
              </a:ext>
            </a:extLst>
          </p:cNvPr>
          <p:cNvSpPr>
            <a:spLocks noGrp="1"/>
          </p:cNvSpPr>
          <p:nvPr>
            <p:ph type="sldNum" sz="quarter" idx="12"/>
          </p:nvPr>
        </p:nvSpPr>
        <p:spPr/>
        <p:txBody>
          <a:bodyPr/>
          <a:lstStyle/>
          <a:p>
            <a:fld id="{4C1CFA8C-DA4D-4CD0-9494-B47934E8DF77}" type="slidenum">
              <a:rPr lang="en-US" smtClean="0"/>
              <a:t>16</a:t>
            </a:fld>
            <a:endParaRPr lang="en-US"/>
          </a:p>
        </p:txBody>
      </p:sp>
      <p:sp>
        <p:nvSpPr>
          <p:cNvPr id="4" name="内容占位符 3">
            <a:extLst>
              <a:ext uri="{FF2B5EF4-FFF2-40B4-BE49-F238E27FC236}">
                <a16:creationId xmlns:a16="http://schemas.microsoft.com/office/drawing/2014/main" id="{D3B733A1-F9FB-4BA6-8333-38584E846E99}"/>
              </a:ext>
            </a:extLst>
          </p:cNvPr>
          <p:cNvSpPr>
            <a:spLocks noGrp="1"/>
          </p:cNvSpPr>
          <p:nvPr>
            <p:ph sz="quarter" idx="1"/>
          </p:nvPr>
        </p:nvSpPr>
        <p:spPr>
          <a:xfrm>
            <a:off x="101601" y="990600"/>
            <a:ext cx="4527755" cy="3564540"/>
          </a:xfrm>
        </p:spPr>
        <p:txBody>
          <a:bodyPr>
            <a:normAutofit/>
          </a:bodyPr>
          <a:lstStyle/>
          <a:p>
            <a:r>
              <a:rPr lang="en-US" dirty="0" err="1"/>
              <a:t>SpZip</a:t>
            </a:r>
            <a:r>
              <a:rPr lang="en-US" dirty="0"/>
              <a:t> augments each CPU core with a programmable fetcher and compressor</a:t>
            </a:r>
          </a:p>
          <a:p>
            <a:pPr marL="0" indent="0">
              <a:buNone/>
            </a:pPr>
            <a:endParaRPr lang="en-US" dirty="0"/>
          </a:p>
          <a:p>
            <a:r>
              <a:rPr lang="en-US" dirty="0"/>
              <a:t>The fetcher accelerates data structure traversal and decompression</a:t>
            </a:r>
          </a:p>
          <a:p>
            <a:endParaRPr lang="en-US" dirty="0"/>
          </a:p>
        </p:txBody>
      </p:sp>
      <p:sp>
        <p:nvSpPr>
          <p:cNvPr id="182" name="内容占位符 3">
            <a:extLst>
              <a:ext uri="{FF2B5EF4-FFF2-40B4-BE49-F238E27FC236}">
                <a16:creationId xmlns:a16="http://schemas.microsoft.com/office/drawing/2014/main" id="{DA8538D1-D99F-4945-86AD-0D2C5C7BC08C}"/>
              </a:ext>
            </a:extLst>
          </p:cNvPr>
          <p:cNvSpPr txBox="1">
            <a:spLocks/>
          </p:cNvSpPr>
          <p:nvPr/>
        </p:nvSpPr>
        <p:spPr>
          <a:xfrm>
            <a:off x="101601" y="4555140"/>
            <a:ext cx="11737532" cy="2159359"/>
          </a:xfrm>
          <a:prstGeom prst="rect">
            <a:avLst/>
          </a:prstGeom>
        </p:spPr>
        <p:txBody>
          <a:bodyPr vert="horz">
            <a:norm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dirty="0"/>
              <a:t>The compressor compresses newly generated data before storing it off-chip</a:t>
            </a:r>
          </a:p>
          <a:p>
            <a:endParaRPr lang="en-US" dirty="0"/>
          </a:p>
          <a:p>
            <a:r>
              <a:rPr lang="en-US" dirty="0"/>
              <a:t>Fetcher and compressor issue conventional cache line requests </a:t>
            </a:r>
          </a:p>
        </p:txBody>
      </p:sp>
      <p:grpSp>
        <p:nvGrpSpPr>
          <p:cNvPr id="9" name="组合 8">
            <a:extLst>
              <a:ext uri="{FF2B5EF4-FFF2-40B4-BE49-F238E27FC236}">
                <a16:creationId xmlns:a16="http://schemas.microsoft.com/office/drawing/2014/main" id="{C71F9E97-F1BB-4B58-8BA0-83B57880D301}"/>
              </a:ext>
            </a:extLst>
          </p:cNvPr>
          <p:cNvGrpSpPr/>
          <p:nvPr/>
        </p:nvGrpSpPr>
        <p:grpSpPr>
          <a:xfrm>
            <a:off x="4876303" y="1043379"/>
            <a:ext cx="7214094" cy="2803286"/>
            <a:chOff x="4876303" y="1043379"/>
            <a:chExt cx="7214094" cy="2803286"/>
          </a:xfrm>
        </p:grpSpPr>
        <p:sp>
          <p:nvSpPr>
            <p:cNvPr id="89" name="Rectangle 105">
              <a:extLst>
                <a:ext uri="{FF2B5EF4-FFF2-40B4-BE49-F238E27FC236}">
                  <a16:creationId xmlns:a16="http://schemas.microsoft.com/office/drawing/2014/main" id="{B1330DB0-9FF1-4D72-A6E9-8D479035379C}"/>
                </a:ext>
              </a:extLst>
            </p:cNvPr>
            <p:cNvSpPr/>
            <p:nvPr/>
          </p:nvSpPr>
          <p:spPr>
            <a:xfrm>
              <a:off x="4876305" y="1546676"/>
              <a:ext cx="7214092" cy="391941"/>
            </a:xfrm>
            <a:prstGeom prst="rect">
              <a:avLst/>
            </a:prstGeom>
            <a:solidFill>
              <a:srgbClr val="93C571"/>
            </a:solidFill>
            <a:ln w="19050" cap="flat" cmpd="sng" algn="ctr">
              <a:solidFill>
                <a:srgbClr val="70AD47">
                  <a:lumMod val="75000"/>
                </a:srgbClr>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70AD47">
                      <a:lumMod val="50000"/>
                    </a:srgbClr>
                  </a:solidFill>
                  <a:effectLst/>
                  <a:uLnTx/>
                  <a:uFillTx/>
                  <a:latin typeface="Calibri" panose="020F0502020204030204"/>
                  <a:ea typeface="+mn-ea"/>
                  <a:cs typeface="+mn-cs"/>
                </a:rPr>
                <a:t>LLC</a:t>
              </a:r>
            </a:p>
          </p:txBody>
        </p:sp>
        <p:sp>
          <p:nvSpPr>
            <p:cNvPr id="90" name="文本框 77">
              <a:extLst>
                <a:ext uri="{FF2B5EF4-FFF2-40B4-BE49-F238E27FC236}">
                  <a16:creationId xmlns:a16="http://schemas.microsoft.com/office/drawing/2014/main" id="{99DC39B6-A5F1-49C2-BCB9-2A8C62D2D3A0}"/>
                </a:ext>
              </a:extLst>
            </p:cNvPr>
            <p:cNvSpPr txBox="1"/>
            <p:nvPr/>
          </p:nvSpPr>
          <p:spPr>
            <a:xfrm>
              <a:off x="8325361" y="2378958"/>
              <a:ext cx="320044" cy="707886"/>
            </a:xfrm>
            <a:prstGeom prst="rect">
              <a:avLst/>
            </a:prstGeom>
            <a:noFill/>
            <a:ln w="28575">
              <a:noFill/>
            </a:ln>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a:ln>
                    <a:noFill/>
                  </a:ln>
                  <a:solidFill>
                    <a:prstClr val="black"/>
                  </a:solidFill>
                  <a:effectLst/>
                  <a:uLnTx/>
                  <a:uFillTx/>
                  <a:latin typeface="Calibri" panose="020F0502020204030204"/>
                </a:rPr>
                <a:t>…</a:t>
              </a:r>
            </a:p>
          </p:txBody>
        </p:sp>
        <p:sp>
          <p:nvSpPr>
            <p:cNvPr id="91" name="Rectangle 105">
              <a:extLst>
                <a:ext uri="{FF2B5EF4-FFF2-40B4-BE49-F238E27FC236}">
                  <a16:creationId xmlns:a16="http://schemas.microsoft.com/office/drawing/2014/main" id="{75785B11-BD26-4960-850A-15CF497E37AE}"/>
                </a:ext>
              </a:extLst>
            </p:cNvPr>
            <p:cNvSpPr/>
            <p:nvPr/>
          </p:nvSpPr>
          <p:spPr>
            <a:xfrm>
              <a:off x="4876303" y="1043379"/>
              <a:ext cx="7214092" cy="441709"/>
            </a:xfrm>
            <a:prstGeom prst="rect">
              <a:avLst/>
            </a:prstGeom>
            <a:solidFill>
              <a:srgbClr val="68A042"/>
            </a:solidFill>
            <a:ln w="19050" cap="flat" cmpd="sng" algn="ctr">
              <a:solidFill>
                <a:srgbClr val="70AD47">
                  <a:lumMod val="75000"/>
                </a:srgbClr>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70AD47">
                      <a:lumMod val="50000"/>
                    </a:srgbClr>
                  </a:solidFill>
                  <a:effectLst/>
                  <a:uLnTx/>
                  <a:uFillTx/>
                  <a:latin typeface="Calibri" panose="020F0502020204030204"/>
                  <a:ea typeface="+mn-ea"/>
                  <a:cs typeface="+mn-cs"/>
                </a:rPr>
                <a:t>Main Memory</a:t>
              </a:r>
            </a:p>
          </p:txBody>
        </p:sp>
        <p:grpSp>
          <p:nvGrpSpPr>
            <p:cNvPr id="8" name="组合 7">
              <a:extLst>
                <a:ext uri="{FF2B5EF4-FFF2-40B4-BE49-F238E27FC236}">
                  <a16:creationId xmlns:a16="http://schemas.microsoft.com/office/drawing/2014/main" id="{B3556E3A-EF72-401E-BE64-22661324A8E5}"/>
                </a:ext>
              </a:extLst>
            </p:cNvPr>
            <p:cNvGrpSpPr/>
            <p:nvPr/>
          </p:nvGrpSpPr>
          <p:grpSpPr>
            <a:xfrm>
              <a:off x="4876305" y="1944081"/>
              <a:ext cx="3339341" cy="1902584"/>
              <a:chOff x="4876305" y="1944081"/>
              <a:chExt cx="3339341" cy="1902584"/>
            </a:xfrm>
          </p:grpSpPr>
          <p:sp>
            <p:nvSpPr>
              <p:cNvPr id="135" name="Rounded Rectangle 109">
                <a:extLst>
                  <a:ext uri="{FF2B5EF4-FFF2-40B4-BE49-F238E27FC236}">
                    <a16:creationId xmlns:a16="http://schemas.microsoft.com/office/drawing/2014/main" id="{0CCC740D-5EA4-44B8-BA15-41CC8320E208}"/>
                  </a:ext>
                </a:extLst>
              </p:cNvPr>
              <p:cNvSpPr>
                <a:spLocks noChangeAspect="1"/>
              </p:cNvSpPr>
              <p:nvPr/>
            </p:nvSpPr>
            <p:spPr>
              <a:xfrm>
                <a:off x="5520292" y="2668325"/>
                <a:ext cx="1316615" cy="338104"/>
              </a:xfrm>
              <a:prstGeom prst="roundRect">
                <a:avLst>
                  <a:gd name="adj" fmla="val 0"/>
                </a:avLst>
              </a:prstGeom>
              <a:solidFill>
                <a:srgbClr val="ED7D31">
                  <a:lumMod val="40000"/>
                  <a:lumOff val="60000"/>
                </a:srgbClr>
              </a:solidFill>
              <a:ln w="19050" cap="flat" cmpd="sng" algn="ctr">
                <a:solidFill>
                  <a:srgbClr val="ED7D31">
                    <a:lumMod val="75000"/>
                  </a:srgbClr>
                </a:solidFill>
                <a:prstDash val="solid"/>
                <a:miter lim="800000"/>
              </a:ln>
              <a:effectLst/>
            </p:spPr>
            <p:txBody>
              <a:bodyPr lIns="0" rIns="0" rtlCol="0" anchor="b"/>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6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843C0C"/>
                    </a:solidFill>
                    <a:effectLst/>
                    <a:uLnTx/>
                    <a:uFillTx/>
                    <a:ea typeface="+mn-ea"/>
                    <a:cs typeface="+mn-cs"/>
                  </a:rPr>
                  <a:t>Fetcher</a:t>
                </a:r>
              </a:p>
            </p:txBody>
          </p:sp>
          <p:sp>
            <p:nvSpPr>
              <p:cNvPr id="136" name="Rectangle 107">
                <a:extLst>
                  <a:ext uri="{FF2B5EF4-FFF2-40B4-BE49-F238E27FC236}">
                    <a16:creationId xmlns:a16="http://schemas.microsoft.com/office/drawing/2014/main" id="{0EB68DBF-E4C5-43FF-A54C-44E86AC87F1C}"/>
                  </a:ext>
                </a:extLst>
              </p:cNvPr>
              <p:cNvSpPr/>
              <p:nvPr/>
            </p:nvSpPr>
            <p:spPr>
              <a:xfrm>
                <a:off x="4876305" y="3454724"/>
                <a:ext cx="3339338" cy="391941"/>
              </a:xfrm>
              <a:prstGeom prst="rect">
                <a:avLst/>
              </a:prstGeom>
              <a:solidFill>
                <a:schemeClr val="accent6">
                  <a:lumMod val="20000"/>
                  <a:lumOff val="80000"/>
                </a:schemeClr>
              </a:solidFill>
              <a:ln w="19050" cap="flat" cmpd="sng" algn="ctr">
                <a:solidFill>
                  <a:schemeClr val="tx1"/>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chemeClr val="tx1"/>
                    </a:solidFill>
                    <a:effectLst/>
                    <a:uLnTx/>
                    <a:uFillTx/>
                    <a:ea typeface="+mn-ea"/>
                    <a:cs typeface="+mn-cs"/>
                  </a:rPr>
                  <a:t>Core</a:t>
                </a:r>
              </a:p>
            </p:txBody>
          </p:sp>
          <p:grpSp>
            <p:nvGrpSpPr>
              <p:cNvPr id="137" name="组合 136">
                <a:extLst>
                  <a:ext uri="{FF2B5EF4-FFF2-40B4-BE49-F238E27FC236}">
                    <a16:creationId xmlns:a16="http://schemas.microsoft.com/office/drawing/2014/main" id="{2C675870-F67C-40A3-8116-73A4F01AB5C4}"/>
                  </a:ext>
                </a:extLst>
              </p:cNvPr>
              <p:cNvGrpSpPr/>
              <p:nvPr/>
            </p:nvGrpSpPr>
            <p:grpSpPr>
              <a:xfrm rot="16200000">
                <a:off x="5647194" y="3088773"/>
                <a:ext cx="450053" cy="262800"/>
                <a:chOff x="5829591" y="5059046"/>
                <a:chExt cx="809656" cy="262800"/>
              </a:xfrm>
            </p:grpSpPr>
            <p:grpSp>
              <p:nvGrpSpPr>
                <p:cNvPr id="213" name="组合 93">
                  <a:extLst>
                    <a:ext uri="{FF2B5EF4-FFF2-40B4-BE49-F238E27FC236}">
                      <a16:creationId xmlns:a16="http://schemas.microsoft.com/office/drawing/2014/main" id="{081B517E-E836-441C-BB2B-D8053A27667C}"/>
                    </a:ext>
                  </a:extLst>
                </p:cNvPr>
                <p:cNvGrpSpPr/>
                <p:nvPr/>
              </p:nvGrpSpPr>
              <p:grpSpPr>
                <a:xfrm>
                  <a:off x="5934173" y="5059046"/>
                  <a:ext cx="478800" cy="262800"/>
                  <a:chOff x="8794749" y="7608552"/>
                  <a:chExt cx="1538296" cy="543300"/>
                </a:xfrm>
              </p:grpSpPr>
              <p:sp>
                <p:nvSpPr>
                  <p:cNvPr id="216" name="Rectangle 3">
                    <a:extLst>
                      <a:ext uri="{FF2B5EF4-FFF2-40B4-BE49-F238E27FC236}">
                        <a16:creationId xmlns:a16="http://schemas.microsoft.com/office/drawing/2014/main" id="{E9D26FE4-55DF-423D-98E1-A713CCF1F1DF}"/>
                      </a:ext>
                    </a:extLst>
                  </p:cNvPr>
                  <p:cNvSpPr>
                    <a:spLocks/>
                  </p:cNvSpPr>
                  <p:nvPr/>
                </p:nvSpPr>
                <p:spPr>
                  <a:xfrm>
                    <a:off x="9246447" y="7608553"/>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7" name="Rectangle 3">
                    <a:extLst>
                      <a:ext uri="{FF2B5EF4-FFF2-40B4-BE49-F238E27FC236}">
                        <a16:creationId xmlns:a16="http://schemas.microsoft.com/office/drawing/2014/main" id="{D2C59B5C-ABBB-49DD-8769-38FB6B1DDC8B}"/>
                      </a:ext>
                    </a:extLst>
                  </p:cNvPr>
                  <p:cNvSpPr>
                    <a:spLocks/>
                  </p:cNvSpPr>
                  <p:nvPr/>
                </p:nvSpPr>
                <p:spPr>
                  <a:xfrm>
                    <a:off x="9789746" y="7608552"/>
                    <a:ext cx="543299" cy="543299"/>
                  </a:xfrm>
                  <a:prstGeom prst="rect">
                    <a:avLst/>
                  </a:prstGeom>
                  <a:solidFill>
                    <a:srgbClr val="C5E0B4"/>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18" name="直接连接符 97">
                    <a:extLst>
                      <a:ext uri="{FF2B5EF4-FFF2-40B4-BE49-F238E27FC236}">
                        <a16:creationId xmlns:a16="http://schemas.microsoft.com/office/drawing/2014/main" id="{1B967FEB-C8CB-40E6-9FF3-6F4D76A56085}"/>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219" name="直接连接符 98">
                    <a:extLst>
                      <a:ext uri="{FF2B5EF4-FFF2-40B4-BE49-F238E27FC236}">
                        <a16:creationId xmlns:a16="http://schemas.microsoft.com/office/drawing/2014/main" id="{F0D0F39E-E954-4B0C-9089-C349E170892B}"/>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sp>
              <p:nvSpPr>
                <p:cNvPr id="214" name="箭头: 右 213">
                  <a:extLst>
                    <a:ext uri="{FF2B5EF4-FFF2-40B4-BE49-F238E27FC236}">
                      <a16:creationId xmlns:a16="http://schemas.microsoft.com/office/drawing/2014/main" id="{F9BB8402-F370-435D-B388-9415162DD38E}"/>
                    </a:ext>
                  </a:extLst>
                </p:cNvPr>
                <p:cNvSpPr/>
                <p:nvPr/>
              </p:nvSpPr>
              <p:spPr>
                <a:xfrm>
                  <a:off x="5829591" y="5105202"/>
                  <a:ext cx="202176"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15" name="箭头: 右 214">
                  <a:extLst>
                    <a:ext uri="{FF2B5EF4-FFF2-40B4-BE49-F238E27FC236}">
                      <a16:creationId xmlns:a16="http://schemas.microsoft.com/office/drawing/2014/main" id="{FE28ACA7-5C15-4E6B-B618-15DFD27D296E}"/>
                    </a:ext>
                  </a:extLst>
                </p:cNvPr>
                <p:cNvSpPr/>
                <p:nvPr/>
              </p:nvSpPr>
              <p:spPr>
                <a:xfrm>
                  <a:off x="6434470" y="5105201"/>
                  <a:ext cx="20477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140" name="组合 139">
                <a:extLst>
                  <a:ext uri="{FF2B5EF4-FFF2-40B4-BE49-F238E27FC236}">
                    <a16:creationId xmlns:a16="http://schemas.microsoft.com/office/drawing/2014/main" id="{7EAB924A-5A1A-45B1-B549-3C5E77B700C6}"/>
                  </a:ext>
                </a:extLst>
              </p:cNvPr>
              <p:cNvGrpSpPr/>
              <p:nvPr/>
            </p:nvGrpSpPr>
            <p:grpSpPr>
              <a:xfrm rot="5400000">
                <a:off x="6267467" y="3100488"/>
                <a:ext cx="450053" cy="262805"/>
                <a:chOff x="5829591" y="5059041"/>
                <a:chExt cx="809656" cy="262805"/>
              </a:xfrm>
            </p:grpSpPr>
            <p:grpSp>
              <p:nvGrpSpPr>
                <p:cNvPr id="206" name="组合 93">
                  <a:extLst>
                    <a:ext uri="{FF2B5EF4-FFF2-40B4-BE49-F238E27FC236}">
                      <a16:creationId xmlns:a16="http://schemas.microsoft.com/office/drawing/2014/main" id="{3C9AB77C-FFCE-4653-B860-B04031DDF24E}"/>
                    </a:ext>
                  </a:extLst>
                </p:cNvPr>
                <p:cNvGrpSpPr/>
                <p:nvPr/>
              </p:nvGrpSpPr>
              <p:grpSpPr>
                <a:xfrm>
                  <a:off x="5934176" y="5059041"/>
                  <a:ext cx="478798" cy="262805"/>
                  <a:chOff x="8794749" y="7608552"/>
                  <a:chExt cx="1538288" cy="543311"/>
                </a:xfrm>
              </p:grpSpPr>
              <p:sp>
                <p:nvSpPr>
                  <p:cNvPr id="209" name="Rectangle 3">
                    <a:extLst>
                      <a:ext uri="{FF2B5EF4-FFF2-40B4-BE49-F238E27FC236}">
                        <a16:creationId xmlns:a16="http://schemas.microsoft.com/office/drawing/2014/main" id="{89AFF43F-8777-4965-BA78-E5894B1DC60C}"/>
                      </a:ext>
                    </a:extLst>
                  </p:cNvPr>
                  <p:cNvSpPr>
                    <a:spLocks/>
                  </p:cNvSpPr>
                  <p:nvPr/>
                </p:nvSpPr>
                <p:spPr>
                  <a:xfrm>
                    <a:off x="9246445" y="7608558"/>
                    <a:ext cx="543302"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0" name="Rectangle 3">
                    <a:extLst>
                      <a:ext uri="{FF2B5EF4-FFF2-40B4-BE49-F238E27FC236}">
                        <a16:creationId xmlns:a16="http://schemas.microsoft.com/office/drawing/2014/main" id="{44F071E7-8E89-4B38-9F68-83F01094E270}"/>
                      </a:ext>
                    </a:extLst>
                  </p:cNvPr>
                  <p:cNvSpPr>
                    <a:spLocks/>
                  </p:cNvSpPr>
                  <p:nvPr/>
                </p:nvSpPr>
                <p:spPr>
                  <a:xfrm>
                    <a:off x="9789741" y="7608562"/>
                    <a:ext cx="543296" cy="543301"/>
                  </a:xfrm>
                  <a:prstGeom prst="rect">
                    <a:avLst/>
                  </a:prstGeom>
                  <a:solidFill>
                    <a:srgbClr val="FFC000">
                      <a:lumMod val="60000"/>
                      <a:lumOff val="40000"/>
                    </a:srgbClr>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11" name="直接连接符 97">
                    <a:extLst>
                      <a:ext uri="{FF2B5EF4-FFF2-40B4-BE49-F238E27FC236}">
                        <a16:creationId xmlns:a16="http://schemas.microsoft.com/office/drawing/2014/main" id="{A51121EB-209A-4FA8-BA1F-7372F3836CD2}"/>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212" name="直接连接符 98">
                    <a:extLst>
                      <a:ext uri="{FF2B5EF4-FFF2-40B4-BE49-F238E27FC236}">
                        <a16:creationId xmlns:a16="http://schemas.microsoft.com/office/drawing/2014/main" id="{2A2C3EF2-720E-4722-9306-3CFCF9052DA8}"/>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sp>
              <p:nvSpPr>
                <p:cNvPr id="207" name="箭头: 右 206">
                  <a:extLst>
                    <a:ext uri="{FF2B5EF4-FFF2-40B4-BE49-F238E27FC236}">
                      <a16:creationId xmlns:a16="http://schemas.microsoft.com/office/drawing/2014/main" id="{69CE93A8-54E3-42BD-A871-B9A6B315DFBC}"/>
                    </a:ext>
                  </a:extLst>
                </p:cNvPr>
                <p:cNvSpPr/>
                <p:nvPr/>
              </p:nvSpPr>
              <p:spPr>
                <a:xfrm>
                  <a:off x="5829591" y="5105202"/>
                  <a:ext cx="202176"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08" name="箭头: 右 207">
                  <a:extLst>
                    <a:ext uri="{FF2B5EF4-FFF2-40B4-BE49-F238E27FC236}">
                      <a16:creationId xmlns:a16="http://schemas.microsoft.com/office/drawing/2014/main" id="{5FC85458-D3A9-4ED9-9F79-88380D6BD7B5}"/>
                    </a:ext>
                  </a:extLst>
                </p:cNvPr>
                <p:cNvSpPr/>
                <p:nvPr/>
              </p:nvSpPr>
              <p:spPr>
                <a:xfrm>
                  <a:off x="6434470" y="5105201"/>
                  <a:ext cx="20477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183" name="Rounded Rectangle 109">
                <a:extLst>
                  <a:ext uri="{FF2B5EF4-FFF2-40B4-BE49-F238E27FC236}">
                    <a16:creationId xmlns:a16="http://schemas.microsoft.com/office/drawing/2014/main" id="{CC34CCC4-4C93-45FF-9B32-13AF1B0FC4DF}"/>
                  </a:ext>
                </a:extLst>
              </p:cNvPr>
              <p:cNvSpPr>
                <a:spLocks noChangeAspect="1"/>
              </p:cNvSpPr>
              <p:nvPr/>
            </p:nvSpPr>
            <p:spPr>
              <a:xfrm>
                <a:off x="6905759" y="2668325"/>
                <a:ext cx="1309887" cy="338104"/>
              </a:xfrm>
              <a:prstGeom prst="roundRect">
                <a:avLst>
                  <a:gd name="adj" fmla="val 0"/>
                </a:avLst>
              </a:prstGeom>
              <a:solidFill>
                <a:srgbClr val="ED7D31">
                  <a:lumMod val="40000"/>
                  <a:lumOff val="60000"/>
                </a:srgbClr>
              </a:solidFill>
              <a:ln w="19050" cap="flat" cmpd="sng" algn="ctr">
                <a:solidFill>
                  <a:srgbClr val="ED7D31">
                    <a:lumMod val="75000"/>
                  </a:srgbClr>
                </a:solidFill>
                <a:prstDash val="solid"/>
                <a:miter lim="800000"/>
              </a:ln>
              <a:effectLst/>
            </p:spPr>
            <p:txBody>
              <a:bodyPr lIns="0" rIns="0" rtlCol="0" anchor="b"/>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ED7D31">
                        <a:lumMod val="50000"/>
                      </a:srgbClr>
                    </a:solidFill>
                    <a:effectLst/>
                    <a:uLnTx/>
                    <a:uFillTx/>
                    <a:ea typeface="+mn-ea"/>
                    <a:cs typeface="+mn-cs"/>
                  </a:rPr>
                  <a:t>Compressor</a:t>
                </a:r>
              </a:p>
            </p:txBody>
          </p:sp>
          <p:grpSp>
            <p:nvGrpSpPr>
              <p:cNvPr id="184" name="组合 183">
                <a:extLst>
                  <a:ext uri="{FF2B5EF4-FFF2-40B4-BE49-F238E27FC236}">
                    <a16:creationId xmlns:a16="http://schemas.microsoft.com/office/drawing/2014/main" id="{00478C06-FB46-4819-A840-A0B39E54E782}"/>
                  </a:ext>
                </a:extLst>
              </p:cNvPr>
              <p:cNvGrpSpPr/>
              <p:nvPr/>
            </p:nvGrpSpPr>
            <p:grpSpPr>
              <a:xfrm rot="16200000">
                <a:off x="7077784" y="3092834"/>
                <a:ext cx="450053" cy="262800"/>
                <a:chOff x="5829591" y="5059046"/>
                <a:chExt cx="809656" cy="262800"/>
              </a:xfrm>
            </p:grpSpPr>
            <p:grpSp>
              <p:nvGrpSpPr>
                <p:cNvPr id="199" name="组合 93">
                  <a:extLst>
                    <a:ext uri="{FF2B5EF4-FFF2-40B4-BE49-F238E27FC236}">
                      <a16:creationId xmlns:a16="http://schemas.microsoft.com/office/drawing/2014/main" id="{AF7F5FD3-941B-411A-A9D8-B4FEC7ED43F1}"/>
                    </a:ext>
                  </a:extLst>
                </p:cNvPr>
                <p:cNvGrpSpPr/>
                <p:nvPr/>
              </p:nvGrpSpPr>
              <p:grpSpPr>
                <a:xfrm>
                  <a:off x="5934173" y="5059046"/>
                  <a:ext cx="478800" cy="262800"/>
                  <a:chOff x="8794749" y="7608552"/>
                  <a:chExt cx="1538296" cy="543300"/>
                </a:xfrm>
              </p:grpSpPr>
              <p:sp>
                <p:nvSpPr>
                  <p:cNvPr id="202" name="Rectangle 3">
                    <a:extLst>
                      <a:ext uri="{FF2B5EF4-FFF2-40B4-BE49-F238E27FC236}">
                        <a16:creationId xmlns:a16="http://schemas.microsoft.com/office/drawing/2014/main" id="{43608EE6-7EC3-44EC-ADFC-2FCDA87DE7A5}"/>
                      </a:ext>
                    </a:extLst>
                  </p:cNvPr>
                  <p:cNvSpPr>
                    <a:spLocks/>
                  </p:cNvSpPr>
                  <p:nvPr/>
                </p:nvSpPr>
                <p:spPr>
                  <a:xfrm>
                    <a:off x="9246447" y="7608553"/>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3" name="Rectangle 3">
                    <a:extLst>
                      <a:ext uri="{FF2B5EF4-FFF2-40B4-BE49-F238E27FC236}">
                        <a16:creationId xmlns:a16="http://schemas.microsoft.com/office/drawing/2014/main" id="{82BCF129-90F9-4635-9048-9BB3587FCEEC}"/>
                      </a:ext>
                    </a:extLst>
                  </p:cNvPr>
                  <p:cNvSpPr>
                    <a:spLocks/>
                  </p:cNvSpPr>
                  <p:nvPr/>
                </p:nvSpPr>
                <p:spPr>
                  <a:xfrm>
                    <a:off x="9789746" y="7608552"/>
                    <a:ext cx="543299" cy="543299"/>
                  </a:xfrm>
                  <a:prstGeom prst="rect">
                    <a:avLst/>
                  </a:prstGeom>
                  <a:solidFill>
                    <a:srgbClr val="FFC000">
                      <a:lumMod val="60000"/>
                      <a:lumOff val="40000"/>
                    </a:srgbClr>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04" name="直接连接符 97">
                    <a:extLst>
                      <a:ext uri="{FF2B5EF4-FFF2-40B4-BE49-F238E27FC236}">
                        <a16:creationId xmlns:a16="http://schemas.microsoft.com/office/drawing/2014/main" id="{FB5F7DF3-EC11-47AF-AF68-CC4AF00EECF1}"/>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205" name="直接连接符 98">
                    <a:extLst>
                      <a:ext uri="{FF2B5EF4-FFF2-40B4-BE49-F238E27FC236}">
                        <a16:creationId xmlns:a16="http://schemas.microsoft.com/office/drawing/2014/main" id="{9871603D-3B46-4BD0-9529-84044C7B1F68}"/>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sp>
              <p:nvSpPr>
                <p:cNvPr id="200" name="箭头: 右 199">
                  <a:extLst>
                    <a:ext uri="{FF2B5EF4-FFF2-40B4-BE49-F238E27FC236}">
                      <a16:creationId xmlns:a16="http://schemas.microsoft.com/office/drawing/2014/main" id="{C29F95D2-4EC7-4471-BB42-8CAE3B4268BA}"/>
                    </a:ext>
                  </a:extLst>
                </p:cNvPr>
                <p:cNvSpPr/>
                <p:nvPr/>
              </p:nvSpPr>
              <p:spPr>
                <a:xfrm>
                  <a:off x="5829591" y="5105202"/>
                  <a:ext cx="202176"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01" name="箭头: 右 200">
                  <a:extLst>
                    <a:ext uri="{FF2B5EF4-FFF2-40B4-BE49-F238E27FC236}">
                      <a16:creationId xmlns:a16="http://schemas.microsoft.com/office/drawing/2014/main" id="{96D8A8CE-E82A-46B3-8C12-9A80B8652602}"/>
                    </a:ext>
                  </a:extLst>
                </p:cNvPr>
                <p:cNvSpPr/>
                <p:nvPr/>
              </p:nvSpPr>
              <p:spPr>
                <a:xfrm>
                  <a:off x="6434470" y="5105201"/>
                  <a:ext cx="20477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185" name="组合 184">
                <a:extLst>
                  <a:ext uri="{FF2B5EF4-FFF2-40B4-BE49-F238E27FC236}">
                    <a16:creationId xmlns:a16="http://schemas.microsoft.com/office/drawing/2014/main" id="{2699348D-D105-419B-997B-1F3EDBD7BDC4}"/>
                  </a:ext>
                </a:extLst>
              </p:cNvPr>
              <p:cNvGrpSpPr/>
              <p:nvPr/>
            </p:nvGrpSpPr>
            <p:grpSpPr>
              <a:xfrm rot="5400000">
                <a:off x="7603382" y="3091155"/>
                <a:ext cx="450053" cy="262800"/>
                <a:chOff x="5829591" y="5059046"/>
                <a:chExt cx="809656" cy="262800"/>
              </a:xfrm>
            </p:grpSpPr>
            <p:grpSp>
              <p:nvGrpSpPr>
                <p:cNvPr id="192" name="组合 93">
                  <a:extLst>
                    <a:ext uri="{FF2B5EF4-FFF2-40B4-BE49-F238E27FC236}">
                      <a16:creationId xmlns:a16="http://schemas.microsoft.com/office/drawing/2014/main" id="{28979F14-33E3-4970-B85B-C7F8AE4217C7}"/>
                    </a:ext>
                  </a:extLst>
                </p:cNvPr>
                <p:cNvGrpSpPr/>
                <p:nvPr/>
              </p:nvGrpSpPr>
              <p:grpSpPr>
                <a:xfrm>
                  <a:off x="5934173" y="5059046"/>
                  <a:ext cx="478800" cy="262800"/>
                  <a:chOff x="8794749" y="7608552"/>
                  <a:chExt cx="1538296" cy="543300"/>
                </a:xfrm>
              </p:grpSpPr>
              <p:sp>
                <p:nvSpPr>
                  <p:cNvPr id="195" name="Rectangle 3">
                    <a:extLst>
                      <a:ext uri="{FF2B5EF4-FFF2-40B4-BE49-F238E27FC236}">
                        <a16:creationId xmlns:a16="http://schemas.microsoft.com/office/drawing/2014/main" id="{5ECC0B18-6D7F-42ED-A00A-1FA265856584}"/>
                      </a:ext>
                    </a:extLst>
                  </p:cNvPr>
                  <p:cNvSpPr>
                    <a:spLocks/>
                  </p:cNvSpPr>
                  <p:nvPr/>
                </p:nvSpPr>
                <p:spPr>
                  <a:xfrm>
                    <a:off x="9246447" y="7608553"/>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6" name="Rectangle 3">
                    <a:extLst>
                      <a:ext uri="{FF2B5EF4-FFF2-40B4-BE49-F238E27FC236}">
                        <a16:creationId xmlns:a16="http://schemas.microsoft.com/office/drawing/2014/main" id="{DFE3FED0-5B32-435C-AE5F-33E2F678AC7A}"/>
                      </a:ext>
                    </a:extLst>
                  </p:cNvPr>
                  <p:cNvSpPr>
                    <a:spLocks/>
                  </p:cNvSpPr>
                  <p:nvPr/>
                </p:nvSpPr>
                <p:spPr>
                  <a:xfrm>
                    <a:off x="9789746" y="7608552"/>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97" name="直接连接符 97">
                    <a:extLst>
                      <a:ext uri="{FF2B5EF4-FFF2-40B4-BE49-F238E27FC236}">
                        <a16:creationId xmlns:a16="http://schemas.microsoft.com/office/drawing/2014/main" id="{C3126835-D94C-41C4-AEE2-97B40F2E4BE6}"/>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198" name="直接连接符 98">
                    <a:extLst>
                      <a:ext uri="{FF2B5EF4-FFF2-40B4-BE49-F238E27FC236}">
                        <a16:creationId xmlns:a16="http://schemas.microsoft.com/office/drawing/2014/main" id="{28A01ECC-CA4E-4226-A778-95C498E66EC5}"/>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sp>
              <p:nvSpPr>
                <p:cNvPr id="193" name="箭头: 右 192">
                  <a:extLst>
                    <a:ext uri="{FF2B5EF4-FFF2-40B4-BE49-F238E27FC236}">
                      <a16:creationId xmlns:a16="http://schemas.microsoft.com/office/drawing/2014/main" id="{C113D593-0557-45B2-A956-04FF95624EC3}"/>
                    </a:ext>
                  </a:extLst>
                </p:cNvPr>
                <p:cNvSpPr/>
                <p:nvPr/>
              </p:nvSpPr>
              <p:spPr>
                <a:xfrm>
                  <a:off x="5829591" y="5105202"/>
                  <a:ext cx="202176"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4" name="箭头: 右 193">
                  <a:extLst>
                    <a:ext uri="{FF2B5EF4-FFF2-40B4-BE49-F238E27FC236}">
                      <a16:creationId xmlns:a16="http://schemas.microsoft.com/office/drawing/2014/main" id="{45D937C7-1E0E-4F3C-8DEE-E213F6F5A2E8}"/>
                    </a:ext>
                  </a:extLst>
                </p:cNvPr>
                <p:cNvSpPr/>
                <p:nvPr/>
              </p:nvSpPr>
              <p:spPr>
                <a:xfrm>
                  <a:off x="6434470" y="5105201"/>
                  <a:ext cx="20477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186" name="Rectangle 105">
                <a:extLst>
                  <a:ext uri="{FF2B5EF4-FFF2-40B4-BE49-F238E27FC236}">
                    <a16:creationId xmlns:a16="http://schemas.microsoft.com/office/drawing/2014/main" id="{F05C4D03-945B-4C4F-9CB3-1C27D016B2DA}"/>
                  </a:ext>
                </a:extLst>
              </p:cNvPr>
              <p:cNvSpPr/>
              <p:nvPr/>
            </p:nvSpPr>
            <p:spPr>
              <a:xfrm>
                <a:off x="4876307" y="2011018"/>
                <a:ext cx="2174339" cy="391941"/>
              </a:xfrm>
              <a:prstGeom prst="rect">
                <a:avLst/>
              </a:prstGeom>
              <a:solidFill>
                <a:srgbClr val="B9D9A3"/>
              </a:solidFill>
              <a:ln w="19050" cap="flat" cmpd="sng" algn="ctr">
                <a:solidFill>
                  <a:srgbClr val="70AD47">
                    <a:lumMod val="75000"/>
                  </a:srgbClr>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70AD47">
                        <a:lumMod val="50000"/>
                      </a:srgbClr>
                    </a:solidFill>
                    <a:effectLst/>
                    <a:uLnTx/>
                    <a:uFillTx/>
                    <a:latin typeface="Calibri" panose="020F0502020204030204"/>
                    <a:ea typeface="+mn-ea"/>
                    <a:cs typeface="+mn-cs"/>
                  </a:rPr>
                  <a:t>L2</a:t>
                </a:r>
              </a:p>
            </p:txBody>
          </p:sp>
          <p:sp>
            <p:nvSpPr>
              <p:cNvPr id="187" name="箭头: 上下 186">
                <a:extLst>
                  <a:ext uri="{FF2B5EF4-FFF2-40B4-BE49-F238E27FC236}">
                    <a16:creationId xmlns:a16="http://schemas.microsoft.com/office/drawing/2014/main" id="{0B29BB74-9921-42D2-BDE5-B9B2CE387366}"/>
                  </a:ext>
                </a:extLst>
              </p:cNvPr>
              <p:cNvSpPr/>
              <p:nvPr/>
            </p:nvSpPr>
            <p:spPr>
              <a:xfrm>
                <a:off x="6093355" y="2404319"/>
                <a:ext cx="170488" cy="251546"/>
              </a:xfrm>
              <a:prstGeom prst="upDownArrow">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88" name="箭头: 上下 187">
                <a:extLst>
                  <a:ext uri="{FF2B5EF4-FFF2-40B4-BE49-F238E27FC236}">
                    <a16:creationId xmlns:a16="http://schemas.microsoft.com/office/drawing/2014/main" id="{9B36B05F-6EAF-49AC-A863-B330581516FF}"/>
                  </a:ext>
                </a:extLst>
              </p:cNvPr>
              <p:cNvSpPr/>
              <p:nvPr/>
            </p:nvSpPr>
            <p:spPr>
              <a:xfrm>
                <a:off x="7480891" y="1944081"/>
                <a:ext cx="170488" cy="716954"/>
              </a:xfrm>
              <a:prstGeom prst="upDownArrow">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89" name="Rectangle 105">
                <a:extLst>
                  <a:ext uri="{FF2B5EF4-FFF2-40B4-BE49-F238E27FC236}">
                    <a16:creationId xmlns:a16="http://schemas.microsoft.com/office/drawing/2014/main" id="{AA315DFF-5110-45E5-B466-693F60229A87}"/>
                  </a:ext>
                </a:extLst>
              </p:cNvPr>
              <p:cNvSpPr/>
              <p:nvPr/>
            </p:nvSpPr>
            <p:spPr>
              <a:xfrm>
                <a:off x="4876307" y="2668325"/>
                <a:ext cx="576165" cy="338104"/>
              </a:xfrm>
              <a:prstGeom prst="rect">
                <a:avLst/>
              </a:prstGeom>
              <a:solidFill>
                <a:srgbClr val="DBECD0"/>
              </a:solidFill>
              <a:ln w="19050" cap="flat" cmpd="sng" algn="ctr">
                <a:solidFill>
                  <a:srgbClr val="70AD47">
                    <a:lumMod val="75000"/>
                  </a:srgbClr>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70AD47">
                        <a:lumMod val="50000"/>
                      </a:srgbClr>
                    </a:solidFill>
                    <a:effectLst/>
                    <a:uLnTx/>
                    <a:uFillTx/>
                    <a:latin typeface="Calibri" panose="020F0502020204030204"/>
                    <a:ea typeface="+mn-ea"/>
                    <a:cs typeface="+mn-cs"/>
                  </a:rPr>
                  <a:t>L1</a:t>
                </a:r>
              </a:p>
            </p:txBody>
          </p:sp>
          <p:sp>
            <p:nvSpPr>
              <p:cNvPr id="190" name="箭头: 上下 189">
                <a:extLst>
                  <a:ext uri="{FF2B5EF4-FFF2-40B4-BE49-F238E27FC236}">
                    <a16:creationId xmlns:a16="http://schemas.microsoft.com/office/drawing/2014/main" id="{4424EF95-C1A8-4D8C-8147-856764748524}"/>
                  </a:ext>
                </a:extLst>
              </p:cNvPr>
              <p:cNvSpPr/>
              <p:nvPr/>
            </p:nvSpPr>
            <p:spPr>
              <a:xfrm>
                <a:off x="5079145" y="3014187"/>
                <a:ext cx="170488" cy="440536"/>
              </a:xfrm>
              <a:prstGeom prst="upDownArrow">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91" name="箭头: 上下 190">
                <a:extLst>
                  <a:ext uri="{FF2B5EF4-FFF2-40B4-BE49-F238E27FC236}">
                    <a16:creationId xmlns:a16="http://schemas.microsoft.com/office/drawing/2014/main" id="{069FC4B8-8D4E-410E-992E-F477091BD266}"/>
                  </a:ext>
                </a:extLst>
              </p:cNvPr>
              <p:cNvSpPr/>
              <p:nvPr/>
            </p:nvSpPr>
            <p:spPr>
              <a:xfrm>
                <a:off x="5084762" y="2411369"/>
                <a:ext cx="170488" cy="251546"/>
              </a:xfrm>
              <a:prstGeom prst="upDownArrow">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grpSp>
          <p:nvGrpSpPr>
            <p:cNvPr id="222" name="组合 221">
              <a:extLst>
                <a:ext uri="{FF2B5EF4-FFF2-40B4-BE49-F238E27FC236}">
                  <a16:creationId xmlns:a16="http://schemas.microsoft.com/office/drawing/2014/main" id="{519AE58E-B956-40C1-9EA0-982E166E5D7F}"/>
                </a:ext>
              </a:extLst>
            </p:cNvPr>
            <p:cNvGrpSpPr/>
            <p:nvPr/>
          </p:nvGrpSpPr>
          <p:grpSpPr>
            <a:xfrm>
              <a:off x="8747897" y="1944081"/>
              <a:ext cx="3339341" cy="1902584"/>
              <a:chOff x="4876305" y="1944081"/>
              <a:chExt cx="3339341" cy="1902584"/>
            </a:xfrm>
          </p:grpSpPr>
          <p:sp>
            <p:nvSpPr>
              <p:cNvPr id="223" name="Rounded Rectangle 109">
                <a:extLst>
                  <a:ext uri="{FF2B5EF4-FFF2-40B4-BE49-F238E27FC236}">
                    <a16:creationId xmlns:a16="http://schemas.microsoft.com/office/drawing/2014/main" id="{A800087D-DB32-46A5-8708-FDE550933930}"/>
                  </a:ext>
                </a:extLst>
              </p:cNvPr>
              <p:cNvSpPr>
                <a:spLocks noChangeAspect="1"/>
              </p:cNvSpPr>
              <p:nvPr/>
            </p:nvSpPr>
            <p:spPr>
              <a:xfrm>
                <a:off x="5520292" y="2668325"/>
                <a:ext cx="1316615" cy="338104"/>
              </a:xfrm>
              <a:prstGeom prst="roundRect">
                <a:avLst>
                  <a:gd name="adj" fmla="val 0"/>
                </a:avLst>
              </a:prstGeom>
              <a:solidFill>
                <a:srgbClr val="ED7D31">
                  <a:lumMod val="40000"/>
                  <a:lumOff val="60000"/>
                </a:srgbClr>
              </a:solidFill>
              <a:ln w="19050" cap="flat" cmpd="sng" algn="ctr">
                <a:solidFill>
                  <a:srgbClr val="ED7D31">
                    <a:lumMod val="75000"/>
                  </a:srgbClr>
                </a:solidFill>
                <a:prstDash val="solid"/>
                <a:miter lim="800000"/>
              </a:ln>
              <a:effectLst/>
            </p:spPr>
            <p:txBody>
              <a:bodyPr lIns="0" rIns="0" rtlCol="0" anchor="b"/>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6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843C0C"/>
                    </a:solidFill>
                    <a:effectLst/>
                    <a:uLnTx/>
                    <a:uFillTx/>
                    <a:ea typeface="+mn-ea"/>
                    <a:cs typeface="+mn-cs"/>
                  </a:rPr>
                  <a:t>Fetcher</a:t>
                </a:r>
              </a:p>
            </p:txBody>
          </p:sp>
          <p:sp>
            <p:nvSpPr>
              <p:cNvPr id="224" name="Rectangle 107">
                <a:extLst>
                  <a:ext uri="{FF2B5EF4-FFF2-40B4-BE49-F238E27FC236}">
                    <a16:creationId xmlns:a16="http://schemas.microsoft.com/office/drawing/2014/main" id="{290CE371-AFF3-4148-9282-E7934C9999C9}"/>
                  </a:ext>
                </a:extLst>
              </p:cNvPr>
              <p:cNvSpPr/>
              <p:nvPr/>
            </p:nvSpPr>
            <p:spPr>
              <a:xfrm>
                <a:off x="4876305" y="3454724"/>
                <a:ext cx="3339338" cy="391941"/>
              </a:xfrm>
              <a:prstGeom prst="rect">
                <a:avLst/>
              </a:prstGeom>
              <a:solidFill>
                <a:schemeClr val="accent6">
                  <a:lumMod val="20000"/>
                  <a:lumOff val="80000"/>
                </a:schemeClr>
              </a:solidFill>
              <a:ln w="19050" cap="flat" cmpd="sng" algn="ctr">
                <a:solidFill>
                  <a:schemeClr val="tx1"/>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chemeClr val="tx1"/>
                    </a:solidFill>
                    <a:effectLst/>
                    <a:uLnTx/>
                    <a:uFillTx/>
                    <a:ea typeface="+mn-ea"/>
                    <a:cs typeface="+mn-cs"/>
                  </a:rPr>
                  <a:t>Core</a:t>
                </a:r>
              </a:p>
            </p:txBody>
          </p:sp>
          <p:grpSp>
            <p:nvGrpSpPr>
              <p:cNvPr id="225" name="组合 224">
                <a:extLst>
                  <a:ext uri="{FF2B5EF4-FFF2-40B4-BE49-F238E27FC236}">
                    <a16:creationId xmlns:a16="http://schemas.microsoft.com/office/drawing/2014/main" id="{A9E989B8-454E-4881-90C3-3EE5516E9F96}"/>
                  </a:ext>
                </a:extLst>
              </p:cNvPr>
              <p:cNvGrpSpPr/>
              <p:nvPr/>
            </p:nvGrpSpPr>
            <p:grpSpPr>
              <a:xfrm rot="16200000">
                <a:off x="5647194" y="3088773"/>
                <a:ext cx="450053" cy="262800"/>
                <a:chOff x="5829591" y="5059046"/>
                <a:chExt cx="809656" cy="262800"/>
              </a:xfrm>
            </p:grpSpPr>
            <p:grpSp>
              <p:nvGrpSpPr>
                <p:cNvPr id="257" name="组合 93">
                  <a:extLst>
                    <a:ext uri="{FF2B5EF4-FFF2-40B4-BE49-F238E27FC236}">
                      <a16:creationId xmlns:a16="http://schemas.microsoft.com/office/drawing/2014/main" id="{36C088B2-F84F-4991-9F53-BC61751E8F04}"/>
                    </a:ext>
                  </a:extLst>
                </p:cNvPr>
                <p:cNvGrpSpPr/>
                <p:nvPr/>
              </p:nvGrpSpPr>
              <p:grpSpPr>
                <a:xfrm>
                  <a:off x="5934173" y="5059046"/>
                  <a:ext cx="478800" cy="262800"/>
                  <a:chOff x="8794749" y="7608552"/>
                  <a:chExt cx="1538296" cy="543300"/>
                </a:xfrm>
              </p:grpSpPr>
              <p:sp>
                <p:nvSpPr>
                  <p:cNvPr id="260" name="Rectangle 3">
                    <a:extLst>
                      <a:ext uri="{FF2B5EF4-FFF2-40B4-BE49-F238E27FC236}">
                        <a16:creationId xmlns:a16="http://schemas.microsoft.com/office/drawing/2014/main" id="{3BA9D153-3079-44C5-AF26-22518E9C6B98}"/>
                      </a:ext>
                    </a:extLst>
                  </p:cNvPr>
                  <p:cNvSpPr>
                    <a:spLocks/>
                  </p:cNvSpPr>
                  <p:nvPr/>
                </p:nvSpPr>
                <p:spPr>
                  <a:xfrm>
                    <a:off x="9246447" y="7608553"/>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1" name="Rectangle 3">
                    <a:extLst>
                      <a:ext uri="{FF2B5EF4-FFF2-40B4-BE49-F238E27FC236}">
                        <a16:creationId xmlns:a16="http://schemas.microsoft.com/office/drawing/2014/main" id="{DCDA9CFA-0118-47A9-A596-CB6574D06381}"/>
                      </a:ext>
                    </a:extLst>
                  </p:cNvPr>
                  <p:cNvSpPr>
                    <a:spLocks/>
                  </p:cNvSpPr>
                  <p:nvPr/>
                </p:nvSpPr>
                <p:spPr>
                  <a:xfrm>
                    <a:off x="9789746" y="7608552"/>
                    <a:ext cx="543299" cy="543299"/>
                  </a:xfrm>
                  <a:prstGeom prst="rect">
                    <a:avLst/>
                  </a:prstGeom>
                  <a:solidFill>
                    <a:srgbClr val="C5E0B4"/>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62" name="直接连接符 97">
                    <a:extLst>
                      <a:ext uri="{FF2B5EF4-FFF2-40B4-BE49-F238E27FC236}">
                        <a16:creationId xmlns:a16="http://schemas.microsoft.com/office/drawing/2014/main" id="{5A16A8AA-E46C-445C-983B-6FF856AB1B49}"/>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263" name="直接连接符 98">
                    <a:extLst>
                      <a:ext uri="{FF2B5EF4-FFF2-40B4-BE49-F238E27FC236}">
                        <a16:creationId xmlns:a16="http://schemas.microsoft.com/office/drawing/2014/main" id="{82D5CA96-0AFE-4645-8361-FC4C5B649C57}"/>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sp>
              <p:nvSpPr>
                <p:cNvPr id="258" name="箭头: 右 257">
                  <a:extLst>
                    <a:ext uri="{FF2B5EF4-FFF2-40B4-BE49-F238E27FC236}">
                      <a16:creationId xmlns:a16="http://schemas.microsoft.com/office/drawing/2014/main" id="{BFC94A4E-51B4-4398-80C9-2AF22A2B4E67}"/>
                    </a:ext>
                  </a:extLst>
                </p:cNvPr>
                <p:cNvSpPr/>
                <p:nvPr/>
              </p:nvSpPr>
              <p:spPr>
                <a:xfrm>
                  <a:off x="5829591" y="5105202"/>
                  <a:ext cx="202176"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59" name="箭头: 右 258">
                  <a:extLst>
                    <a:ext uri="{FF2B5EF4-FFF2-40B4-BE49-F238E27FC236}">
                      <a16:creationId xmlns:a16="http://schemas.microsoft.com/office/drawing/2014/main" id="{3EE4F90D-12A9-415B-A530-5893C89D50A1}"/>
                    </a:ext>
                  </a:extLst>
                </p:cNvPr>
                <p:cNvSpPr/>
                <p:nvPr/>
              </p:nvSpPr>
              <p:spPr>
                <a:xfrm>
                  <a:off x="6434470" y="5105201"/>
                  <a:ext cx="20477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226" name="组合 225">
                <a:extLst>
                  <a:ext uri="{FF2B5EF4-FFF2-40B4-BE49-F238E27FC236}">
                    <a16:creationId xmlns:a16="http://schemas.microsoft.com/office/drawing/2014/main" id="{4195BC18-65E1-4601-9E9C-2F3A7B9C21AE}"/>
                  </a:ext>
                </a:extLst>
              </p:cNvPr>
              <p:cNvGrpSpPr/>
              <p:nvPr/>
            </p:nvGrpSpPr>
            <p:grpSpPr>
              <a:xfrm rot="5400000">
                <a:off x="6267467" y="3100488"/>
                <a:ext cx="450053" cy="262805"/>
                <a:chOff x="5829591" y="5059041"/>
                <a:chExt cx="809656" cy="262805"/>
              </a:xfrm>
            </p:grpSpPr>
            <p:grpSp>
              <p:nvGrpSpPr>
                <p:cNvPr id="250" name="组合 93">
                  <a:extLst>
                    <a:ext uri="{FF2B5EF4-FFF2-40B4-BE49-F238E27FC236}">
                      <a16:creationId xmlns:a16="http://schemas.microsoft.com/office/drawing/2014/main" id="{B878FB64-DE3E-4F62-B999-A87B59E934A4}"/>
                    </a:ext>
                  </a:extLst>
                </p:cNvPr>
                <p:cNvGrpSpPr/>
                <p:nvPr/>
              </p:nvGrpSpPr>
              <p:grpSpPr>
                <a:xfrm>
                  <a:off x="5934176" y="5059041"/>
                  <a:ext cx="478798" cy="262805"/>
                  <a:chOff x="8794749" y="7608552"/>
                  <a:chExt cx="1538288" cy="543311"/>
                </a:xfrm>
              </p:grpSpPr>
              <p:sp>
                <p:nvSpPr>
                  <p:cNvPr id="253" name="Rectangle 3">
                    <a:extLst>
                      <a:ext uri="{FF2B5EF4-FFF2-40B4-BE49-F238E27FC236}">
                        <a16:creationId xmlns:a16="http://schemas.microsoft.com/office/drawing/2014/main" id="{C09FE41A-9AA9-433E-AABB-EBCD7366DC86}"/>
                      </a:ext>
                    </a:extLst>
                  </p:cNvPr>
                  <p:cNvSpPr>
                    <a:spLocks/>
                  </p:cNvSpPr>
                  <p:nvPr/>
                </p:nvSpPr>
                <p:spPr>
                  <a:xfrm>
                    <a:off x="9246445" y="7608558"/>
                    <a:ext cx="543302"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4" name="Rectangle 3">
                    <a:extLst>
                      <a:ext uri="{FF2B5EF4-FFF2-40B4-BE49-F238E27FC236}">
                        <a16:creationId xmlns:a16="http://schemas.microsoft.com/office/drawing/2014/main" id="{723FBF5D-4E96-4834-AF14-6F6E6B55B53F}"/>
                      </a:ext>
                    </a:extLst>
                  </p:cNvPr>
                  <p:cNvSpPr>
                    <a:spLocks/>
                  </p:cNvSpPr>
                  <p:nvPr/>
                </p:nvSpPr>
                <p:spPr>
                  <a:xfrm>
                    <a:off x="9789741" y="7608562"/>
                    <a:ext cx="543296" cy="543301"/>
                  </a:xfrm>
                  <a:prstGeom prst="rect">
                    <a:avLst/>
                  </a:prstGeom>
                  <a:solidFill>
                    <a:srgbClr val="FFC000">
                      <a:lumMod val="60000"/>
                      <a:lumOff val="40000"/>
                    </a:srgbClr>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55" name="直接连接符 97">
                    <a:extLst>
                      <a:ext uri="{FF2B5EF4-FFF2-40B4-BE49-F238E27FC236}">
                        <a16:creationId xmlns:a16="http://schemas.microsoft.com/office/drawing/2014/main" id="{AC4CA5E1-14D2-4E07-8BCC-9DAE4CCF8AA8}"/>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256" name="直接连接符 98">
                    <a:extLst>
                      <a:ext uri="{FF2B5EF4-FFF2-40B4-BE49-F238E27FC236}">
                        <a16:creationId xmlns:a16="http://schemas.microsoft.com/office/drawing/2014/main" id="{B0EBFC11-6E51-4227-A143-0C20A7518EEE}"/>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sp>
              <p:nvSpPr>
                <p:cNvPr id="251" name="箭头: 右 250">
                  <a:extLst>
                    <a:ext uri="{FF2B5EF4-FFF2-40B4-BE49-F238E27FC236}">
                      <a16:creationId xmlns:a16="http://schemas.microsoft.com/office/drawing/2014/main" id="{9C7462B2-7377-4E39-837F-9D57BDD3A2B3}"/>
                    </a:ext>
                  </a:extLst>
                </p:cNvPr>
                <p:cNvSpPr/>
                <p:nvPr/>
              </p:nvSpPr>
              <p:spPr>
                <a:xfrm>
                  <a:off x="5829591" y="5105202"/>
                  <a:ext cx="202176"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52" name="箭头: 右 251">
                  <a:extLst>
                    <a:ext uri="{FF2B5EF4-FFF2-40B4-BE49-F238E27FC236}">
                      <a16:creationId xmlns:a16="http://schemas.microsoft.com/office/drawing/2014/main" id="{06375414-EA00-4DF0-877B-06B27A5CDD83}"/>
                    </a:ext>
                  </a:extLst>
                </p:cNvPr>
                <p:cNvSpPr/>
                <p:nvPr/>
              </p:nvSpPr>
              <p:spPr>
                <a:xfrm>
                  <a:off x="6434470" y="5105201"/>
                  <a:ext cx="20477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227" name="Rounded Rectangle 109">
                <a:extLst>
                  <a:ext uri="{FF2B5EF4-FFF2-40B4-BE49-F238E27FC236}">
                    <a16:creationId xmlns:a16="http://schemas.microsoft.com/office/drawing/2014/main" id="{BC856E31-AD61-4852-9F0E-E1AD4E32C969}"/>
                  </a:ext>
                </a:extLst>
              </p:cNvPr>
              <p:cNvSpPr>
                <a:spLocks noChangeAspect="1"/>
              </p:cNvSpPr>
              <p:nvPr/>
            </p:nvSpPr>
            <p:spPr>
              <a:xfrm>
                <a:off x="6905759" y="2668325"/>
                <a:ext cx="1309887" cy="338104"/>
              </a:xfrm>
              <a:prstGeom prst="roundRect">
                <a:avLst>
                  <a:gd name="adj" fmla="val 0"/>
                </a:avLst>
              </a:prstGeom>
              <a:solidFill>
                <a:srgbClr val="ED7D31">
                  <a:lumMod val="40000"/>
                  <a:lumOff val="60000"/>
                </a:srgbClr>
              </a:solidFill>
              <a:ln w="19050" cap="flat" cmpd="sng" algn="ctr">
                <a:solidFill>
                  <a:srgbClr val="ED7D31">
                    <a:lumMod val="75000"/>
                  </a:srgbClr>
                </a:solidFill>
                <a:prstDash val="solid"/>
                <a:miter lim="800000"/>
              </a:ln>
              <a:effectLst/>
            </p:spPr>
            <p:txBody>
              <a:bodyPr lIns="0" rIns="0" rtlCol="0" anchor="b"/>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ED7D31">
                        <a:lumMod val="50000"/>
                      </a:srgbClr>
                    </a:solidFill>
                    <a:effectLst/>
                    <a:uLnTx/>
                    <a:uFillTx/>
                    <a:ea typeface="+mn-ea"/>
                    <a:cs typeface="+mn-cs"/>
                  </a:rPr>
                  <a:t>Compressor</a:t>
                </a:r>
              </a:p>
            </p:txBody>
          </p:sp>
          <p:grpSp>
            <p:nvGrpSpPr>
              <p:cNvPr id="228" name="组合 227">
                <a:extLst>
                  <a:ext uri="{FF2B5EF4-FFF2-40B4-BE49-F238E27FC236}">
                    <a16:creationId xmlns:a16="http://schemas.microsoft.com/office/drawing/2014/main" id="{07BFE779-BBE3-477C-98FE-6259C61460D2}"/>
                  </a:ext>
                </a:extLst>
              </p:cNvPr>
              <p:cNvGrpSpPr/>
              <p:nvPr/>
            </p:nvGrpSpPr>
            <p:grpSpPr>
              <a:xfrm rot="16200000">
                <a:off x="7077784" y="3092834"/>
                <a:ext cx="450053" cy="262800"/>
                <a:chOff x="5829591" y="5059046"/>
                <a:chExt cx="809656" cy="262800"/>
              </a:xfrm>
            </p:grpSpPr>
            <p:grpSp>
              <p:nvGrpSpPr>
                <p:cNvPr id="243" name="组合 93">
                  <a:extLst>
                    <a:ext uri="{FF2B5EF4-FFF2-40B4-BE49-F238E27FC236}">
                      <a16:creationId xmlns:a16="http://schemas.microsoft.com/office/drawing/2014/main" id="{E5D556A9-5E90-4410-B145-09A00284B6AB}"/>
                    </a:ext>
                  </a:extLst>
                </p:cNvPr>
                <p:cNvGrpSpPr/>
                <p:nvPr/>
              </p:nvGrpSpPr>
              <p:grpSpPr>
                <a:xfrm>
                  <a:off x="5934173" y="5059046"/>
                  <a:ext cx="478800" cy="262800"/>
                  <a:chOff x="8794749" y="7608552"/>
                  <a:chExt cx="1538296" cy="543300"/>
                </a:xfrm>
              </p:grpSpPr>
              <p:sp>
                <p:nvSpPr>
                  <p:cNvPr id="246" name="Rectangle 3">
                    <a:extLst>
                      <a:ext uri="{FF2B5EF4-FFF2-40B4-BE49-F238E27FC236}">
                        <a16:creationId xmlns:a16="http://schemas.microsoft.com/office/drawing/2014/main" id="{18E39DF4-6F34-4317-A56C-0039B3EDA9C3}"/>
                      </a:ext>
                    </a:extLst>
                  </p:cNvPr>
                  <p:cNvSpPr>
                    <a:spLocks/>
                  </p:cNvSpPr>
                  <p:nvPr/>
                </p:nvSpPr>
                <p:spPr>
                  <a:xfrm>
                    <a:off x="9246447" y="7608553"/>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7" name="Rectangle 3">
                    <a:extLst>
                      <a:ext uri="{FF2B5EF4-FFF2-40B4-BE49-F238E27FC236}">
                        <a16:creationId xmlns:a16="http://schemas.microsoft.com/office/drawing/2014/main" id="{BEEED265-FB7B-47F3-A892-C1B76AD4CD1A}"/>
                      </a:ext>
                    </a:extLst>
                  </p:cNvPr>
                  <p:cNvSpPr>
                    <a:spLocks/>
                  </p:cNvSpPr>
                  <p:nvPr/>
                </p:nvSpPr>
                <p:spPr>
                  <a:xfrm>
                    <a:off x="9789746" y="7608552"/>
                    <a:ext cx="543299" cy="543299"/>
                  </a:xfrm>
                  <a:prstGeom prst="rect">
                    <a:avLst/>
                  </a:prstGeom>
                  <a:solidFill>
                    <a:srgbClr val="FFC000">
                      <a:lumMod val="60000"/>
                      <a:lumOff val="40000"/>
                    </a:srgbClr>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48" name="直接连接符 97">
                    <a:extLst>
                      <a:ext uri="{FF2B5EF4-FFF2-40B4-BE49-F238E27FC236}">
                        <a16:creationId xmlns:a16="http://schemas.microsoft.com/office/drawing/2014/main" id="{4FEE2021-63A3-4D5B-9C9C-1FC39DB972D9}"/>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249" name="直接连接符 98">
                    <a:extLst>
                      <a:ext uri="{FF2B5EF4-FFF2-40B4-BE49-F238E27FC236}">
                        <a16:creationId xmlns:a16="http://schemas.microsoft.com/office/drawing/2014/main" id="{093C60AB-EC1A-4DF7-8528-5D40A04C4486}"/>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sp>
              <p:nvSpPr>
                <p:cNvPr id="244" name="箭头: 右 243">
                  <a:extLst>
                    <a:ext uri="{FF2B5EF4-FFF2-40B4-BE49-F238E27FC236}">
                      <a16:creationId xmlns:a16="http://schemas.microsoft.com/office/drawing/2014/main" id="{2DC3408D-ACB3-4532-8E82-6FC9F6383B67}"/>
                    </a:ext>
                  </a:extLst>
                </p:cNvPr>
                <p:cNvSpPr/>
                <p:nvPr/>
              </p:nvSpPr>
              <p:spPr>
                <a:xfrm>
                  <a:off x="5829591" y="5105202"/>
                  <a:ext cx="202176"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45" name="箭头: 右 244">
                  <a:extLst>
                    <a:ext uri="{FF2B5EF4-FFF2-40B4-BE49-F238E27FC236}">
                      <a16:creationId xmlns:a16="http://schemas.microsoft.com/office/drawing/2014/main" id="{A9C1B499-8398-4002-A267-BCBA7EE9CDF3}"/>
                    </a:ext>
                  </a:extLst>
                </p:cNvPr>
                <p:cNvSpPr/>
                <p:nvPr/>
              </p:nvSpPr>
              <p:spPr>
                <a:xfrm>
                  <a:off x="6434470" y="5105201"/>
                  <a:ext cx="20477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229" name="组合 228">
                <a:extLst>
                  <a:ext uri="{FF2B5EF4-FFF2-40B4-BE49-F238E27FC236}">
                    <a16:creationId xmlns:a16="http://schemas.microsoft.com/office/drawing/2014/main" id="{A01B28AD-DBB4-4134-BE2F-C6A1DDE7F82D}"/>
                  </a:ext>
                </a:extLst>
              </p:cNvPr>
              <p:cNvGrpSpPr/>
              <p:nvPr/>
            </p:nvGrpSpPr>
            <p:grpSpPr>
              <a:xfrm rot="5400000">
                <a:off x="7603382" y="3091155"/>
                <a:ext cx="450053" cy="262800"/>
                <a:chOff x="5829591" y="5059046"/>
                <a:chExt cx="809656" cy="262800"/>
              </a:xfrm>
            </p:grpSpPr>
            <p:grpSp>
              <p:nvGrpSpPr>
                <p:cNvPr id="236" name="组合 93">
                  <a:extLst>
                    <a:ext uri="{FF2B5EF4-FFF2-40B4-BE49-F238E27FC236}">
                      <a16:creationId xmlns:a16="http://schemas.microsoft.com/office/drawing/2014/main" id="{6C374E42-E73A-4C04-A41A-BA7F50677C81}"/>
                    </a:ext>
                  </a:extLst>
                </p:cNvPr>
                <p:cNvGrpSpPr/>
                <p:nvPr/>
              </p:nvGrpSpPr>
              <p:grpSpPr>
                <a:xfrm>
                  <a:off x="5934173" y="5059046"/>
                  <a:ext cx="478800" cy="262800"/>
                  <a:chOff x="8794749" y="7608552"/>
                  <a:chExt cx="1538296" cy="543300"/>
                </a:xfrm>
              </p:grpSpPr>
              <p:sp>
                <p:nvSpPr>
                  <p:cNvPr id="239" name="Rectangle 3">
                    <a:extLst>
                      <a:ext uri="{FF2B5EF4-FFF2-40B4-BE49-F238E27FC236}">
                        <a16:creationId xmlns:a16="http://schemas.microsoft.com/office/drawing/2014/main" id="{C53397A8-967D-47DD-ADA0-2F237FCDE17D}"/>
                      </a:ext>
                    </a:extLst>
                  </p:cNvPr>
                  <p:cNvSpPr>
                    <a:spLocks/>
                  </p:cNvSpPr>
                  <p:nvPr/>
                </p:nvSpPr>
                <p:spPr>
                  <a:xfrm>
                    <a:off x="9246447" y="7608553"/>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0" name="Rectangle 3">
                    <a:extLst>
                      <a:ext uri="{FF2B5EF4-FFF2-40B4-BE49-F238E27FC236}">
                        <a16:creationId xmlns:a16="http://schemas.microsoft.com/office/drawing/2014/main" id="{C3FCB714-474D-48C1-A9E5-9F82969F5B3D}"/>
                      </a:ext>
                    </a:extLst>
                  </p:cNvPr>
                  <p:cNvSpPr>
                    <a:spLocks/>
                  </p:cNvSpPr>
                  <p:nvPr/>
                </p:nvSpPr>
                <p:spPr>
                  <a:xfrm>
                    <a:off x="9789746" y="7608552"/>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41" name="直接连接符 97">
                    <a:extLst>
                      <a:ext uri="{FF2B5EF4-FFF2-40B4-BE49-F238E27FC236}">
                        <a16:creationId xmlns:a16="http://schemas.microsoft.com/office/drawing/2014/main" id="{8EBF00C4-22A3-4EC6-AFE3-168937FB4936}"/>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242" name="直接连接符 98">
                    <a:extLst>
                      <a:ext uri="{FF2B5EF4-FFF2-40B4-BE49-F238E27FC236}">
                        <a16:creationId xmlns:a16="http://schemas.microsoft.com/office/drawing/2014/main" id="{9A7FAEA1-FB58-4881-BF42-ED125C0FC985}"/>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sp>
              <p:nvSpPr>
                <p:cNvPr id="237" name="箭头: 右 236">
                  <a:extLst>
                    <a:ext uri="{FF2B5EF4-FFF2-40B4-BE49-F238E27FC236}">
                      <a16:creationId xmlns:a16="http://schemas.microsoft.com/office/drawing/2014/main" id="{92795FB8-8382-4625-B7AC-EF53158DE82C}"/>
                    </a:ext>
                  </a:extLst>
                </p:cNvPr>
                <p:cNvSpPr/>
                <p:nvPr/>
              </p:nvSpPr>
              <p:spPr>
                <a:xfrm>
                  <a:off x="5829591" y="5105202"/>
                  <a:ext cx="202176"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38" name="箭头: 右 237">
                  <a:extLst>
                    <a:ext uri="{FF2B5EF4-FFF2-40B4-BE49-F238E27FC236}">
                      <a16:creationId xmlns:a16="http://schemas.microsoft.com/office/drawing/2014/main" id="{74EE8522-0692-4D54-9D6D-FF587C9E1DD5}"/>
                    </a:ext>
                  </a:extLst>
                </p:cNvPr>
                <p:cNvSpPr/>
                <p:nvPr/>
              </p:nvSpPr>
              <p:spPr>
                <a:xfrm>
                  <a:off x="6434470" y="5105201"/>
                  <a:ext cx="20477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230" name="Rectangle 105">
                <a:extLst>
                  <a:ext uri="{FF2B5EF4-FFF2-40B4-BE49-F238E27FC236}">
                    <a16:creationId xmlns:a16="http://schemas.microsoft.com/office/drawing/2014/main" id="{0C77FFF3-0AD8-48ED-A9BC-891926E61210}"/>
                  </a:ext>
                </a:extLst>
              </p:cNvPr>
              <p:cNvSpPr/>
              <p:nvPr/>
            </p:nvSpPr>
            <p:spPr>
              <a:xfrm>
                <a:off x="4876307" y="2011018"/>
                <a:ext cx="2174339" cy="391941"/>
              </a:xfrm>
              <a:prstGeom prst="rect">
                <a:avLst/>
              </a:prstGeom>
              <a:solidFill>
                <a:srgbClr val="B9D9A3"/>
              </a:solidFill>
              <a:ln w="19050" cap="flat" cmpd="sng" algn="ctr">
                <a:solidFill>
                  <a:srgbClr val="70AD47">
                    <a:lumMod val="75000"/>
                  </a:srgbClr>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70AD47">
                        <a:lumMod val="50000"/>
                      </a:srgbClr>
                    </a:solidFill>
                    <a:effectLst/>
                    <a:uLnTx/>
                    <a:uFillTx/>
                    <a:latin typeface="Calibri" panose="020F0502020204030204"/>
                    <a:ea typeface="+mn-ea"/>
                    <a:cs typeface="+mn-cs"/>
                  </a:rPr>
                  <a:t>L2</a:t>
                </a:r>
              </a:p>
            </p:txBody>
          </p:sp>
          <p:sp>
            <p:nvSpPr>
              <p:cNvPr id="231" name="箭头: 上下 230">
                <a:extLst>
                  <a:ext uri="{FF2B5EF4-FFF2-40B4-BE49-F238E27FC236}">
                    <a16:creationId xmlns:a16="http://schemas.microsoft.com/office/drawing/2014/main" id="{C900B714-8EB0-4671-B766-F0351AF71979}"/>
                  </a:ext>
                </a:extLst>
              </p:cNvPr>
              <p:cNvSpPr/>
              <p:nvPr/>
            </p:nvSpPr>
            <p:spPr>
              <a:xfrm>
                <a:off x="6093355" y="2404319"/>
                <a:ext cx="170488" cy="251546"/>
              </a:xfrm>
              <a:prstGeom prst="upDownArrow">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32" name="箭头: 上下 231">
                <a:extLst>
                  <a:ext uri="{FF2B5EF4-FFF2-40B4-BE49-F238E27FC236}">
                    <a16:creationId xmlns:a16="http://schemas.microsoft.com/office/drawing/2014/main" id="{9B177781-6262-4C59-ADF6-B1F702D5EEA5}"/>
                  </a:ext>
                </a:extLst>
              </p:cNvPr>
              <p:cNvSpPr/>
              <p:nvPr/>
            </p:nvSpPr>
            <p:spPr>
              <a:xfrm>
                <a:off x="7480891" y="1944081"/>
                <a:ext cx="170488" cy="716954"/>
              </a:xfrm>
              <a:prstGeom prst="upDownArrow">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33" name="Rectangle 105">
                <a:extLst>
                  <a:ext uri="{FF2B5EF4-FFF2-40B4-BE49-F238E27FC236}">
                    <a16:creationId xmlns:a16="http://schemas.microsoft.com/office/drawing/2014/main" id="{2668DB4A-D535-4792-9D7F-AF10F9870933}"/>
                  </a:ext>
                </a:extLst>
              </p:cNvPr>
              <p:cNvSpPr/>
              <p:nvPr/>
            </p:nvSpPr>
            <p:spPr>
              <a:xfrm>
                <a:off x="4876307" y="2668325"/>
                <a:ext cx="576165" cy="338104"/>
              </a:xfrm>
              <a:prstGeom prst="rect">
                <a:avLst/>
              </a:prstGeom>
              <a:solidFill>
                <a:srgbClr val="DBECD0"/>
              </a:solidFill>
              <a:ln w="19050" cap="flat" cmpd="sng" algn="ctr">
                <a:solidFill>
                  <a:srgbClr val="70AD47">
                    <a:lumMod val="75000"/>
                  </a:srgbClr>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70AD47">
                        <a:lumMod val="50000"/>
                      </a:srgbClr>
                    </a:solidFill>
                    <a:effectLst/>
                    <a:uLnTx/>
                    <a:uFillTx/>
                    <a:latin typeface="Calibri" panose="020F0502020204030204"/>
                    <a:ea typeface="+mn-ea"/>
                    <a:cs typeface="+mn-cs"/>
                  </a:rPr>
                  <a:t>L1</a:t>
                </a:r>
              </a:p>
            </p:txBody>
          </p:sp>
          <p:sp>
            <p:nvSpPr>
              <p:cNvPr id="234" name="箭头: 上下 233">
                <a:extLst>
                  <a:ext uri="{FF2B5EF4-FFF2-40B4-BE49-F238E27FC236}">
                    <a16:creationId xmlns:a16="http://schemas.microsoft.com/office/drawing/2014/main" id="{4B1E85E0-651B-4223-B443-19BAB006B560}"/>
                  </a:ext>
                </a:extLst>
              </p:cNvPr>
              <p:cNvSpPr/>
              <p:nvPr/>
            </p:nvSpPr>
            <p:spPr>
              <a:xfrm>
                <a:off x="5079145" y="3014187"/>
                <a:ext cx="170488" cy="440536"/>
              </a:xfrm>
              <a:prstGeom prst="upDownArrow">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35" name="箭头: 上下 234">
                <a:extLst>
                  <a:ext uri="{FF2B5EF4-FFF2-40B4-BE49-F238E27FC236}">
                    <a16:creationId xmlns:a16="http://schemas.microsoft.com/office/drawing/2014/main" id="{FB9BAB89-6AB6-477C-BD06-D540E820DFC9}"/>
                  </a:ext>
                </a:extLst>
              </p:cNvPr>
              <p:cNvSpPr/>
              <p:nvPr/>
            </p:nvSpPr>
            <p:spPr>
              <a:xfrm>
                <a:off x="5084762" y="2411369"/>
                <a:ext cx="170488" cy="251546"/>
              </a:xfrm>
              <a:prstGeom prst="upDownArrow">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grpSp>
      <p:sp>
        <p:nvSpPr>
          <p:cNvPr id="220" name="Rectangle 3">
            <a:extLst>
              <a:ext uri="{FF2B5EF4-FFF2-40B4-BE49-F238E27FC236}">
                <a16:creationId xmlns:a16="http://schemas.microsoft.com/office/drawing/2014/main" id="{F009E419-BAD2-47D8-8E87-101DF4FFA1BB}"/>
              </a:ext>
            </a:extLst>
          </p:cNvPr>
          <p:cNvSpPr>
            <a:spLocks/>
          </p:cNvSpPr>
          <p:nvPr/>
        </p:nvSpPr>
        <p:spPr>
          <a:xfrm>
            <a:off x="5511089" y="2647583"/>
            <a:ext cx="1351366" cy="350006"/>
          </a:xfrm>
          <a:prstGeom prst="rect">
            <a:avLst/>
          </a:prstGeom>
          <a:noFill/>
          <a:ln w="57150" cap="flat" cmpd="sng" algn="ctr">
            <a:solidFill>
              <a:srgbClr val="FF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221" name="Rectangle 3">
            <a:extLst>
              <a:ext uri="{FF2B5EF4-FFF2-40B4-BE49-F238E27FC236}">
                <a16:creationId xmlns:a16="http://schemas.microsoft.com/office/drawing/2014/main" id="{EA47897F-74CB-4668-90CC-654EC5F64CB8}"/>
              </a:ext>
            </a:extLst>
          </p:cNvPr>
          <p:cNvSpPr>
            <a:spLocks/>
          </p:cNvSpPr>
          <p:nvPr/>
        </p:nvSpPr>
        <p:spPr>
          <a:xfrm>
            <a:off x="6905604" y="2648582"/>
            <a:ext cx="1317265" cy="349007"/>
          </a:xfrm>
          <a:prstGeom prst="rect">
            <a:avLst/>
          </a:prstGeom>
          <a:noFill/>
          <a:ln w="57150" cap="flat" cmpd="sng" algn="ctr">
            <a:solidFill>
              <a:srgbClr val="FF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4203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220"/>
                                        </p:tgtEl>
                                        <p:attrNameLst>
                                          <p:attrName>style.visibility</p:attrName>
                                        </p:attrNameLst>
                                      </p:cBhvr>
                                      <p:to>
                                        <p:strVal val="visible"/>
                                      </p:to>
                                    </p:set>
                                    <p:animEffect transition="in" filter="fade">
                                      <p:cBhvr>
                                        <p:cTn id="10" dur="500"/>
                                        <p:tgtEl>
                                          <p:spTgt spid="22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2">
                                            <p:txEl>
                                              <p:pRg st="0" end="0"/>
                                            </p:txEl>
                                          </p:spTgt>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220"/>
                                        </p:tgtEl>
                                        <p:attrNameLst>
                                          <p:attrName>style.visibility</p:attrName>
                                        </p:attrNameLst>
                                      </p:cBhvr>
                                      <p:to>
                                        <p:strVal val="hidden"/>
                                      </p:to>
                                    </p:set>
                                  </p:childTnLst>
                                </p:cTn>
                              </p:par>
                            </p:childTnLst>
                          </p:cTn>
                        </p:par>
                        <p:par>
                          <p:cTn id="17" fill="hold">
                            <p:stCondLst>
                              <p:cond delay="0"/>
                            </p:stCondLst>
                            <p:childTnLst>
                              <p:par>
                                <p:cTn id="18" presetID="10" presetClass="entr" presetSubtype="0" fill="hold" grpId="0" nodeType="afterEffect">
                                  <p:stCondLst>
                                    <p:cond delay="0"/>
                                  </p:stCondLst>
                                  <p:childTnLst>
                                    <p:set>
                                      <p:cBhvr>
                                        <p:cTn id="19" dur="1" fill="hold">
                                          <p:stCondLst>
                                            <p:cond delay="0"/>
                                          </p:stCondLst>
                                        </p:cTn>
                                        <p:tgtEl>
                                          <p:spTgt spid="221"/>
                                        </p:tgtEl>
                                        <p:attrNameLst>
                                          <p:attrName>style.visibility</p:attrName>
                                        </p:attrNameLst>
                                      </p:cBhvr>
                                      <p:to>
                                        <p:strVal val="visible"/>
                                      </p:to>
                                    </p:set>
                                    <p:animEffect transition="in" filter="fade">
                                      <p:cBhvr>
                                        <p:cTn id="20" dur="500"/>
                                        <p:tgtEl>
                                          <p:spTgt spid="221"/>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 grpId="0" animBg="1"/>
      <p:bldP spid="220" grpId="1" animBg="1"/>
      <p:bldP spid="22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8EF67C-02D1-42A6-B4F7-0C070E1614DE}"/>
              </a:ext>
            </a:extLst>
          </p:cNvPr>
          <p:cNvSpPr>
            <a:spLocks noGrp="1"/>
          </p:cNvSpPr>
          <p:nvPr>
            <p:ph type="title"/>
          </p:nvPr>
        </p:nvSpPr>
        <p:spPr/>
        <p:txBody>
          <a:bodyPr/>
          <a:lstStyle/>
          <a:p>
            <a:r>
              <a:rPr lang="en-US" dirty="0" err="1"/>
              <a:t>SpZip</a:t>
            </a:r>
            <a:r>
              <a:rPr lang="en-US" dirty="0"/>
              <a:t> exploits decoupled execution</a:t>
            </a:r>
          </a:p>
        </p:txBody>
      </p:sp>
      <p:sp>
        <p:nvSpPr>
          <p:cNvPr id="3" name="灯片编号占位符 2">
            <a:extLst>
              <a:ext uri="{FF2B5EF4-FFF2-40B4-BE49-F238E27FC236}">
                <a16:creationId xmlns:a16="http://schemas.microsoft.com/office/drawing/2014/main" id="{A1753A41-4B90-49FF-AD16-524B76E9F6D8}"/>
              </a:ext>
            </a:extLst>
          </p:cNvPr>
          <p:cNvSpPr>
            <a:spLocks noGrp="1"/>
          </p:cNvSpPr>
          <p:nvPr>
            <p:ph type="sldNum" sz="quarter" idx="12"/>
          </p:nvPr>
        </p:nvSpPr>
        <p:spPr/>
        <p:txBody>
          <a:bodyPr/>
          <a:lstStyle/>
          <a:p>
            <a:fld id="{4C1CFA8C-DA4D-4CD0-9494-B47934E8DF77}" type="slidenum">
              <a:rPr lang="en-US" smtClean="0"/>
              <a:t>17</a:t>
            </a:fld>
            <a:endParaRPr lang="en-US"/>
          </a:p>
        </p:txBody>
      </p:sp>
      <p:sp>
        <p:nvSpPr>
          <p:cNvPr id="4" name="内容占位符 3">
            <a:extLst>
              <a:ext uri="{FF2B5EF4-FFF2-40B4-BE49-F238E27FC236}">
                <a16:creationId xmlns:a16="http://schemas.microsoft.com/office/drawing/2014/main" id="{E1CB32BA-069F-43A4-A85E-B53AE10813B6}"/>
              </a:ext>
            </a:extLst>
          </p:cNvPr>
          <p:cNvSpPr>
            <a:spLocks noGrp="1"/>
          </p:cNvSpPr>
          <p:nvPr>
            <p:ph sz="quarter" idx="1"/>
          </p:nvPr>
        </p:nvSpPr>
        <p:spPr>
          <a:xfrm>
            <a:off x="101601" y="990600"/>
            <a:ext cx="8471232" cy="2030050"/>
          </a:xfrm>
        </p:spPr>
        <p:txBody>
          <a:bodyPr/>
          <a:lstStyle/>
          <a:p>
            <a:r>
              <a:rPr lang="en-US" dirty="0"/>
              <a:t>The fetcher and compressor communicate with core through queues to exploit decoupled execution</a:t>
            </a:r>
          </a:p>
        </p:txBody>
      </p:sp>
      <p:sp>
        <p:nvSpPr>
          <p:cNvPr id="87" name="内容占位符 3">
            <a:extLst>
              <a:ext uri="{FF2B5EF4-FFF2-40B4-BE49-F238E27FC236}">
                <a16:creationId xmlns:a16="http://schemas.microsoft.com/office/drawing/2014/main" id="{12F6F0CC-C2DF-47DE-B277-B6F49F038317}"/>
              </a:ext>
            </a:extLst>
          </p:cNvPr>
          <p:cNvSpPr txBox="1">
            <a:spLocks/>
          </p:cNvSpPr>
          <p:nvPr/>
        </p:nvSpPr>
        <p:spPr>
          <a:xfrm>
            <a:off x="101600" y="3429000"/>
            <a:ext cx="11722099" cy="3036625"/>
          </a:xfrm>
          <a:prstGeom prst="rect">
            <a:avLst/>
          </a:prstGeom>
        </p:spPr>
        <p:txBody>
          <a:bodyPr vert="horz">
            <a:norm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dirty="0"/>
              <a:t>The fetcher runs ahead of the core to traverse and decompress data, hiding memory access and decompression latencies</a:t>
            </a:r>
          </a:p>
        </p:txBody>
      </p:sp>
      <p:grpSp>
        <p:nvGrpSpPr>
          <p:cNvPr id="170" name="组合 169">
            <a:extLst>
              <a:ext uri="{FF2B5EF4-FFF2-40B4-BE49-F238E27FC236}">
                <a16:creationId xmlns:a16="http://schemas.microsoft.com/office/drawing/2014/main" id="{B81A02BA-67A7-4983-BC6C-5DD492815C58}"/>
              </a:ext>
            </a:extLst>
          </p:cNvPr>
          <p:cNvGrpSpPr/>
          <p:nvPr/>
        </p:nvGrpSpPr>
        <p:grpSpPr>
          <a:xfrm>
            <a:off x="8484358" y="1078064"/>
            <a:ext cx="3339341" cy="1178340"/>
            <a:chOff x="4876305" y="2668325"/>
            <a:chExt cx="3339341" cy="1178340"/>
          </a:xfrm>
        </p:grpSpPr>
        <p:sp>
          <p:nvSpPr>
            <p:cNvPr id="213" name="Rounded Rectangle 109">
              <a:extLst>
                <a:ext uri="{FF2B5EF4-FFF2-40B4-BE49-F238E27FC236}">
                  <a16:creationId xmlns:a16="http://schemas.microsoft.com/office/drawing/2014/main" id="{0BD040D2-E2A5-421C-97D2-BA156E53F3F7}"/>
                </a:ext>
              </a:extLst>
            </p:cNvPr>
            <p:cNvSpPr>
              <a:spLocks noChangeAspect="1"/>
            </p:cNvSpPr>
            <p:nvPr/>
          </p:nvSpPr>
          <p:spPr>
            <a:xfrm>
              <a:off x="5520292" y="2668325"/>
              <a:ext cx="1316615" cy="338104"/>
            </a:xfrm>
            <a:prstGeom prst="roundRect">
              <a:avLst>
                <a:gd name="adj" fmla="val 0"/>
              </a:avLst>
            </a:prstGeom>
            <a:solidFill>
              <a:srgbClr val="ED7D31">
                <a:lumMod val="40000"/>
                <a:lumOff val="60000"/>
              </a:srgbClr>
            </a:solidFill>
            <a:ln w="19050" cap="flat" cmpd="sng" algn="ctr">
              <a:solidFill>
                <a:srgbClr val="ED7D31">
                  <a:lumMod val="75000"/>
                </a:srgbClr>
              </a:solidFill>
              <a:prstDash val="solid"/>
              <a:miter lim="800000"/>
            </a:ln>
            <a:effectLst/>
          </p:spPr>
          <p:txBody>
            <a:bodyPr lIns="0" rIns="0" rtlCol="0" anchor="b"/>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6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843C0C"/>
                  </a:solidFill>
                  <a:effectLst/>
                  <a:uLnTx/>
                  <a:uFillTx/>
                  <a:ea typeface="+mn-ea"/>
                  <a:cs typeface="+mn-cs"/>
                </a:rPr>
                <a:t>Fetcher</a:t>
              </a:r>
            </a:p>
          </p:txBody>
        </p:sp>
        <p:sp>
          <p:nvSpPr>
            <p:cNvPr id="214" name="Rectangle 107">
              <a:extLst>
                <a:ext uri="{FF2B5EF4-FFF2-40B4-BE49-F238E27FC236}">
                  <a16:creationId xmlns:a16="http://schemas.microsoft.com/office/drawing/2014/main" id="{68441845-F4C7-4ED7-9A10-7ECB8CD56C51}"/>
                </a:ext>
              </a:extLst>
            </p:cNvPr>
            <p:cNvSpPr/>
            <p:nvPr/>
          </p:nvSpPr>
          <p:spPr>
            <a:xfrm>
              <a:off x="4876305" y="3454724"/>
              <a:ext cx="3339338" cy="391941"/>
            </a:xfrm>
            <a:prstGeom prst="rect">
              <a:avLst/>
            </a:prstGeom>
            <a:solidFill>
              <a:schemeClr val="accent6">
                <a:lumMod val="20000"/>
                <a:lumOff val="80000"/>
              </a:schemeClr>
            </a:solidFill>
            <a:ln w="19050" cap="flat" cmpd="sng" algn="ctr">
              <a:solidFill>
                <a:schemeClr val="tx1"/>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chemeClr val="tx1"/>
                  </a:solidFill>
                  <a:effectLst/>
                  <a:uLnTx/>
                  <a:uFillTx/>
                  <a:ea typeface="+mn-ea"/>
                  <a:cs typeface="+mn-cs"/>
                </a:rPr>
                <a:t>Core</a:t>
              </a:r>
            </a:p>
          </p:txBody>
        </p:sp>
        <p:grpSp>
          <p:nvGrpSpPr>
            <p:cNvPr id="215" name="组合 214">
              <a:extLst>
                <a:ext uri="{FF2B5EF4-FFF2-40B4-BE49-F238E27FC236}">
                  <a16:creationId xmlns:a16="http://schemas.microsoft.com/office/drawing/2014/main" id="{247C1123-7928-4439-8BC6-73BD5592E925}"/>
                </a:ext>
              </a:extLst>
            </p:cNvPr>
            <p:cNvGrpSpPr/>
            <p:nvPr/>
          </p:nvGrpSpPr>
          <p:grpSpPr>
            <a:xfrm rot="16200000">
              <a:off x="5647194" y="3088773"/>
              <a:ext cx="450053" cy="262800"/>
              <a:chOff x="5829591" y="5059046"/>
              <a:chExt cx="809656" cy="262800"/>
            </a:xfrm>
          </p:grpSpPr>
          <p:grpSp>
            <p:nvGrpSpPr>
              <p:cNvPr id="247" name="组合 93">
                <a:extLst>
                  <a:ext uri="{FF2B5EF4-FFF2-40B4-BE49-F238E27FC236}">
                    <a16:creationId xmlns:a16="http://schemas.microsoft.com/office/drawing/2014/main" id="{66D271FD-26FB-4809-BDB9-89B8C235CE88}"/>
                  </a:ext>
                </a:extLst>
              </p:cNvPr>
              <p:cNvGrpSpPr/>
              <p:nvPr/>
            </p:nvGrpSpPr>
            <p:grpSpPr>
              <a:xfrm>
                <a:off x="5934173" y="5059046"/>
                <a:ext cx="478800" cy="262800"/>
                <a:chOff x="8794749" y="7608552"/>
                <a:chExt cx="1538296" cy="543300"/>
              </a:xfrm>
            </p:grpSpPr>
            <p:sp>
              <p:nvSpPr>
                <p:cNvPr id="250" name="Rectangle 3">
                  <a:extLst>
                    <a:ext uri="{FF2B5EF4-FFF2-40B4-BE49-F238E27FC236}">
                      <a16:creationId xmlns:a16="http://schemas.microsoft.com/office/drawing/2014/main" id="{4D039644-0328-49CD-9BBB-287EF5F7350D}"/>
                    </a:ext>
                  </a:extLst>
                </p:cNvPr>
                <p:cNvSpPr>
                  <a:spLocks/>
                </p:cNvSpPr>
                <p:nvPr/>
              </p:nvSpPr>
              <p:spPr>
                <a:xfrm>
                  <a:off x="9246447" y="7608553"/>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1" name="Rectangle 3">
                  <a:extLst>
                    <a:ext uri="{FF2B5EF4-FFF2-40B4-BE49-F238E27FC236}">
                      <a16:creationId xmlns:a16="http://schemas.microsoft.com/office/drawing/2014/main" id="{5F2714FE-169B-4C58-88F4-A725FD14F367}"/>
                    </a:ext>
                  </a:extLst>
                </p:cNvPr>
                <p:cNvSpPr>
                  <a:spLocks/>
                </p:cNvSpPr>
                <p:nvPr/>
              </p:nvSpPr>
              <p:spPr>
                <a:xfrm>
                  <a:off x="9789746" y="7608552"/>
                  <a:ext cx="543299" cy="543299"/>
                </a:xfrm>
                <a:prstGeom prst="rect">
                  <a:avLst/>
                </a:prstGeom>
                <a:solidFill>
                  <a:srgbClr val="C5E0B4"/>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52" name="直接连接符 97">
                  <a:extLst>
                    <a:ext uri="{FF2B5EF4-FFF2-40B4-BE49-F238E27FC236}">
                      <a16:creationId xmlns:a16="http://schemas.microsoft.com/office/drawing/2014/main" id="{AFA9BF78-BAED-4993-80C9-FE112929AA0A}"/>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253" name="直接连接符 98">
                  <a:extLst>
                    <a:ext uri="{FF2B5EF4-FFF2-40B4-BE49-F238E27FC236}">
                      <a16:creationId xmlns:a16="http://schemas.microsoft.com/office/drawing/2014/main" id="{C3850BE4-A967-4B23-BFBA-D30A4CAB3430}"/>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sp>
            <p:nvSpPr>
              <p:cNvPr id="248" name="箭头: 右 247">
                <a:extLst>
                  <a:ext uri="{FF2B5EF4-FFF2-40B4-BE49-F238E27FC236}">
                    <a16:creationId xmlns:a16="http://schemas.microsoft.com/office/drawing/2014/main" id="{B689173F-7B30-4BE8-9494-16F61538A3A5}"/>
                  </a:ext>
                </a:extLst>
              </p:cNvPr>
              <p:cNvSpPr/>
              <p:nvPr/>
            </p:nvSpPr>
            <p:spPr>
              <a:xfrm>
                <a:off x="5829591" y="5105202"/>
                <a:ext cx="202176"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49" name="箭头: 右 248">
                <a:extLst>
                  <a:ext uri="{FF2B5EF4-FFF2-40B4-BE49-F238E27FC236}">
                    <a16:creationId xmlns:a16="http://schemas.microsoft.com/office/drawing/2014/main" id="{43D4922D-85A9-4E3B-80BD-B77A49B15E26}"/>
                  </a:ext>
                </a:extLst>
              </p:cNvPr>
              <p:cNvSpPr/>
              <p:nvPr/>
            </p:nvSpPr>
            <p:spPr>
              <a:xfrm>
                <a:off x="6434470" y="5105201"/>
                <a:ext cx="20477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216" name="组合 215">
              <a:extLst>
                <a:ext uri="{FF2B5EF4-FFF2-40B4-BE49-F238E27FC236}">
                  <a16:creationId xmlns:a16="http://schemas.microsoft.com/office/drawing/2014/main" id="{EA9EAA12-16F7-4F88-B6B7-EAD536F5A6CA}"/>
                </a:ext>
              </a:extLst>
            </p:cNvPr>
            <p:cNvGrpSpPr/>
            <p:nvPr/>
          </p:nvGrpSpPr>
          <p:grpSpPr>
            <a:xfrm rot="5400000">
              <a:off x="6267467" y="3100488"/>
              <a:ext cx="450053" cy="262805"/>
              <a:chOff x="5829591" y="5059041"/>
              <a:chExt cx="809656" cy="262805"/>
            </a:xfrm>
          </p:grpSpPr>
          <p:grpSp>
            <p:nvGrpSpPr>
              <p:cNvPr id="240" name="组合 93">
                <a:extLst>
                  <a:ext uri="{FF2B5EF4-FFF2-40B4-BE49-F238E27FC236}">
                    <a16:creationId xmlns:a16="http://schemas.microsoft.com/office/drawing/2014/main" id="{46190428-CA4A-46CB-BC92-A61660367EC1}"/>
                  </a:ext>
                </a:extLst>
              </p:cNvPr>
              <p:cNvGrpSpPr/>
              <p:nvPr/>
            </p:nvGrpSpPr>
            <p:grpSpPr>
              <a:xfrm>
                <a:off x="5934176" y="5059041"/>
                <a:ext cx="478798" cy="262805"/>
                <a:chOff x="8794749" y="7608552"/>
                <a:chExt cx="1538288" cy="543311"/>
              </a:xfrm>
            </p:grpSpPr>
            <p:sp>
              <p:nvSpPr>
                <p:cNvPr id="243" name="Rectangle 3">
                  <a:extLst>
                    <a:ext uri="{FF2B5EF4-FFF2-40B4-BE49-F238E27FC236}">
                      <a16:creationId xmlns:a16="http://schemas.microsoft.com/office/drawing/2014/main" id="{CD4A3833-931D-4558-9585-8AD8B5E9B52A}"/>
                    </a:ext>
                  </a:extLst>
                </p:cNvPr>
                <p:cNvSpPr>
                  <a:spLocks/>
                </p:cNvSpPr>
                <p:nvPr/>
              </p:nvSpPr>
              <p:spPr>
                <a:xfrm>
                  <a:off x="9246445" y="7608558"/>
                  <a:ext cx="543302"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4" name="Rectangle 3">
                  <a:extLst>
                    <a:ext uri="{FF2B5EF4-FFF2-40B4-BE49-F238E27FC236}">
                      <a16:creationId xmlns:a16="http://schemas.microsoft.com/office/drawing/2014/main" id="{9D3C4E10-7167-4C62-BA8E-CE86E2E34682}"/>
                    </a:ext>
                  </a:extLst>
                </p:cNvPr>
                <p:cNvSpPr>
                  <a:spLocks/>
                </p:cNvSpPr>
                <p:nvPr/>
              </p:nvSpPr>
              <p:spPr>
                <a:xfrm>
                  <a:off x="9789741" y="7608562"/>
                  <a:ext cx="543296" cy="543301"/>
                </a:xfrm>
                <a:prstGeom prst="rect">
                  <a:avLst/>
                </a:prstGeom>
                <a:solidFill>
                  <a:srgbClr val="FFC000">
                    <a:lumMod val="60000"/>
                    <a:lumOff val="40000"/>
                  </a:srgbClr>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45" name="直接连接符 97">
                  <a:extLst>
                    <a:ext uri="{FF2B5EF4-FFF2-40B4-BE49-F238E27FC236}">
                      <a16:creationId xmlns:a16="http://schemas.microsoft.com/office/drawing/2014/main" id="{0458EEEE-96CF-45B3-B35A-E793AD1E366E}"/>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246" name="直接连接符 98">
                  <a:extLst>
                    <a:ext uri="{FF2B5EF4-FFF2-40B4-BE49-F238E27FC236}">
                      <a16:creationId xmlns:a16="http://schemas.microsoft.com/office/drawing/2014/main" id="{E9F33847-5A0D-44E4-B624-19B1BEA7B94D}"/>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sp>
            <p:nvSpPr>
              <p:cNvPr id="241" name="箭头: 右 240">
                <a:extLst>
                  <a:ext uri="{FF2B5EF4-FFF2-40B4-BE49-F238E27FC236}">
                    <a16:creationId xmlns:a16="http://schemas.microsoft.com/office/drawing/2014/main" id="{242BBF72-B275-431A-8F3C-927910654335}"/>
                  </a:ext>
                </a:extLst>
              </p:cNvPr>
              <p:cNvSpPr/>
              <p:nvPr/>
            </p:nvSpPr>
            <p:spPr>
              <a:xfrm>
                <a:off x="5829591" y="5105202"/>
                <a:ext cx="202176"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42" name="箭头: 右 241">
                <a:extLst>
                  <a:ext uri="{FF2B5EF4-FFF2-40B4-BE49-F238E27FC236}">
                    <a16:creationId xmlns:a16="http://schemas.microsoft.com/office/drawing/2014/main" id="{BC50D4BA-A0CC-4369-84B6-70BFB7E587B9}"/>
                  </a:ext>
                </a:extLst>
              </p:cNvPr>
              <p:cNvSpPr/>
              <p:nvPr/>
            </p:nvSpPr>
            <p:spPr>
              <a:xfrm>
                <a:off x="6434470" y="5105201"/>
                <a:ext cx="20477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217" name="Rounded Rectangle 109">
              <a:extLst>
                <a:ext uri="{FF2B5EF4-FFF2-40B4-BE49-F238E27FC236}">
                  <a16:creationId xmlns:a16="http://schemas.microsoft.com/office/drawing/2014/main" id="{41D20616-04D3-4D13-9EF2-6F061EF17464}"/>
                </a:ext>
              </a:extLst>
            </p:cNvPr>
            <p:cNvSpPr>
              <a:spLocks noChangeAspect="1"/>
            </p:cNvSpPr>
            <p:nvPr/>
          </p:nvSpPr>
          <p:spPr>
            <a:xfrm>
              <a:off x="6905759" y="2668325"/>
              <a:ext cx="1309887" cy="338104"/>
            </a:xfrm>
            <a:prstGeom prst="roundRect">
              <a:avLst>
                <a:gd name="adj" fmla="val 0"/>
              </a:avLst>
            </a:prstGeom>
            <a:solidFill>
              <a:srgbClr val="ED7D31">
                <a:lumMod val="40000"/>
                <a:lumOff val="60000"/>
              </a:srgbClr>
            </a:solidFill>
            <a:ln w="19050" cap="flat" cmpd="sng" algn="ctr">
              <a:solidFill>
                <a:srgbClr val="ED7D31">
                  <a:lumMod val="75000"/>
                </a:srgbClr>
              </a:solidFill>
              <a:prstDash val="solid"/>
              <a:miter lim="800000"/>
            </a:ln>
            <a:effectLst/>
          </p:spPr>
          <p:txBody>
            <a:bodyPr lIns="0" rIns="0" rtlCol="0" anchor="b"/>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ED7D31">
                      <a:lumMod val="50000"/>
                    </a:srgbClr>
                  </a:solidFill>
                  <a:effectLst/>
                  <a:uLnTx/>
                  <a:uFillTx/>
                  <a:ea typeface="+mn-ea"/>
                  <a:cs typeface="+mn-cs"/>
                </a:rPr>
                <a:t>Compressor</a:t>
              </a:r>
            </a:p>
          </p:txBody>
        </p:sp>
        <p:grpSp>
          <p:nvGrpSpPr>
            <p:cNvPr id="218" name="组合 217">
              <a:extLst>
                <a:ext uri="{FF2B5EF4-FFF2-40B4-BE49-F238E27FC236}">
                  <a16:creationId xmlns:a16="http://schemas.microsoft.com/office/drawing/2014/main" id="{AF6CA5D1-8948-4EDC-BDA0-4EDAA6A5A1DE}"/>
                </a:ext>
              </a:extLst>
            </p:cNvPr>
            <p:cNvGrpSpPr/>
            <p:nvPr/>
          </p:nvGrpSpPr>
          <p:grpSpPr>
            <a:xfrm rot="16200000">
              <a:off x="7077784" y="3092834"/>
              <a:ext cx="450053" cy="262800"/>
              <a:chOff x="5829591" y="5059046"/>
              <a:chExt cx="809656" cy="262800"/>
            </a:xfrm>
          </p:grpSpPr>
          <p:grpSp>
            <p:nvGrpSpPr>
              <p:cNvPr id="233" name="组合 93">
                <a:extLst>
                  <a:ext uri="{FF2B5EF4-FFF2-40B4-BE49-F238E27FC236}">
                    <a16:creationId xmlns:a16="http://schemas.microsoft.com/office/drawing/2014/main" id="{B370B26A-DC21-4D8D-B113-BE3A6E21937F}"/>
                  </a:ext>
                </a:extLst>
              </p:cNvPr>
              <p:cNvGrpSpPr/>
              <p:nvPr/>
            </p:nvGrpSpPr>
            <p:grpSpPr>
              <a:xfrm>
                <a:off x="5934173" y="5059046"/>
                <a:ext cx="478800" cy="262800"/>
                <a:chOff x="8794749" y="7608552"/>
                <a:chExt cx="1538296" cy="543300"/>
              </a:xfrm>
            </p:grpSpPr>
            <p:sp>
              <p:nvSpPr>
                <p:cNvPr id="236" name="Rectangle 3">
                  <a:extLst>
                    <a:ext uri="{FF2B5EF4-FFF2-40B4-BE49-F238E27FC236}">
                      <a16:creationId xmlns:a16="http://schemas.microsoft.com/office/drawing/2014/main" id="{AF268C77-D773-4C10-96C9-CE77AEE91620}"/>
                    </a:ext>
                  </a:extLst>
                </p:cNvPr>
                <p:cNvSpPr>
                  <a:spLocks/>
                </p:cNvSpPr>
                <p:nvPr/>
              </p:nvSpPr>
              <p:spPr>
                <a:xfrm>
                  <a:off x="9246447" y="7608553"/>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7" name="Rectangle 3">
                  <a:extLst>
                    <a:ext uri="{FF2B5EF4-FFF2-40B4-BE49-F238E27FC236}">
                      <a16:creationId xmlns:a16="http://schemas.microsoft.com/office/drawing/2014/main" id="{00CBFF48-7F94-44CA-8405-BBE11E96A048}"/>
                    </a:ext>
                  </a:extLst>
                </p:cNvPr>
                <p:cNvSpPr>
                  <a:spLocks/>
                </p:cNvSpPr>
                <p:nvPr/>
              </p:nvSpPr>
              <p:spPr>
                <a:xfrm>
                  <a:off x="9789746" y="7608552"/>
                  <a:ext cx="543299" cy="543299"/>
                </a:xfrm>
                <a:prstGeom prst="rect">
                  <a:avLst/>
                </a:prstGeom>
                <a:solidFill>
                  <a:srgbClr val="FFC000">
                    <a:lumMod val="60000"/>
                    <a:lumOff val="40000"/>
                  </a:srgbClr>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38" name="直接连接符 97">
                  <a:extLst>
                    <a:ext uri="{FF2B5EF4-FFF2-40B4-BE49-F238E27FC236}">
                      <a16:creationId xmlns:a16="http://schemas.microsoft.com/office/drawing/2014/main" id="{78302C88-89B7-4593-BC4B-2B1BC3B00A30}"/>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239" name="直接连接符 98">
                  <a:extLst>
                    <a:ext uri="{FF2B5EF4-FFF2-40B4-BE49-F238E27FC236}">
                      <a16:creationId xmlns:a16="http://schemas.microsoft.com/office/drawing/2014/main" id="{77864D66-AF32-42B6-AA2E-6506B0A431EA}"/>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sp>
            <p:nvSpPr>
              <p:cNvPr id="234" name="箭头: 右 233">
                <a:extLst>
                  <a:ext uri="{FF2B5EF4-FFF2-40B4-BE49-F238E27FC236}">
                    <a16:creationId xmlns:a16="http://schemas.microsoft.com/office/drawing/2014/main" id="{F6213E5E-FDEB-4E28-B46E-77C3DED87719}"/>
                  </a:ext>
                </a:extLst>
              </p:cNvPr>
              <p:cNvSpPr/>
              <p:nvPr/>
            </p:nvSpPr>
            <p:spPr>
              <a:xfrm>
                <a:off x="5829591" y="5105202"/>
                <a:ext cx="202176"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35" name="箭头: 右 234">
                <a:extLst>
                  <a:ext uri="{FF2B5EF4-FFF2-40B4-BE49-F238E27FC236}">
                    <a16:creationId xmlns:a16="http://schemas.microsoft.com/office/drawing/2014/main" id="{91BDF606-8ABA-4B71-8CE1-033B8DA93F2A}"/>
                  </a:ext>
                </a:extLst>
              </p:cNvPr>
              <p:cNvSpPr/>
              <p:nvPr/>
            </p:nvSpPr>
            <p:spPr>
              <a:xfrm>
                <a:off x="6434470" y="5105201"/>
                <a:ext cx="20477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219" name="组合 218">
              <a:extLst>
                <a:ext uri="{FF2B5EF4-FFF2-40B4-BE49-F238E27FC236}">
                  <a16:creationId xmlns:a16="http://schemas.microsoft.com/office/drawing/2014/main" id="{D0E6554C-E7D6-4754-A900-D350FD5EE5FA}"/>
                </a:ext>
              </a:extLst>
            </p:cNvPr>
            <p:cNvGrpSpPr/>
            <p:nvPr/>
          </p:nvGrpSpPr>
          <p:grpSpPr>
            <a:xfrm rot="5400000">
              <a:off x="7603382" y="3091155"/>
              <a:ext cx="450053" cy="262800"/>
              <a:chOff x="5829591" y="5059046"/>
              <a:chExt cx="809656" cy="262800"/>
            </a:xfrm>
          </p:grpSpPr>
          <p:grpSp>
            <p:nvGrpSpPr>
              <p:cNvPr id="226" name="组合 93">
                <a:extLst>
                  <a:ext uri="{FF2B5EF4-FFF2-40B4-BE49-F238E27FC236}">
                    <a16:creationId xmlns:a16="http://schemas.microsoft.com/office/drawing/2014/main" id="{5FC456BA-EEA7-4807-83A4-89F10B44B88D}"/>
                  </a:ext>
                </a:extLst>
              </p:cNvPr>
              <p:cNvGrpSpPr/>
              <p:nvPr/>
            </p:nvGrpSpPr>
            <p:grpSpPr>
              <a:xfrm>
                <a:off x="5934173" y="5059046"/>
                <a:ext cx="478800" cy="262800"/>
                <a:chOff x="8794749" y="7608552"/>
                <a:chExt cx="1538296" cy="543300"/>
              </a:xfrm>
            </p:grpSpPr>
            <p:sp>
              <p:nvSpPr>
                <p:cNvPr id="229" name="Rectangle 3">
                  <a:extLst>
                    <a:ext uri="{FF2B5EF4-FFF2-40B4-BE49-F238E27FC236}">
                      <a16:creationId xmlns:a16="http://schemas.microsoft.com/office/drawing/2014/main" id="{AFFAC57F-664E-46E8-B95F-3D8146443301}"/>
                    </a:ext>
                  </a:extLst>
                </p:cNvPr>
                <p:cNvSpPr>
                  <a:spLocks/>
                </p:cNvSpPr>
                <p:nvPr/>
              </p:nvSpPr>
              <p:spPr>
                <a:xfrm>
                  <a:off x="9246447" y="7608553"/>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0" name="Rectangle 3">
                  <a:extLst>
                    <a:ext uri="{FF2B5EF4-FFF2-40B4-BE49-F238E27FC236}">
                      <a16:creationId xmlns:a16="http://schemas.microsoft.com/office/drawing/2014/main" id="{1C86C5E3-6CF2-44E1-AA51-78BABE6393C9}"/>
                    </a:ext>
                  </a:extLst>
                </p:cNvPr>
                <p:cNvSpPr>
                  <a:spLocks/>
                </p:cNvSpPr>
                <p:nvPr/>
              </p:nvSpPr>
              <p:spPr>
                <a:xfrm>
                  <a:off x="9789746" y="7608552"/>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31" name="直接连接符 97">
                  <a:extLst>
                    <a:ext uri="{FF2B5EF4-FFF2-40B4-BE49-F238E27FC236}">
                      <a16:creationId xmlns:a16="http://schemas.microsoft.com/office/drawing/2014/main" id="{C02C7F0D-2750-41C4-B918-C2C5B7F83C64}"/>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232" name="直接连接符 98">
                  <a:extLst>
                    <a:ext uri="{FF2B5EF4-FFF2-40B4-BE49-F238E27FC236}">
                      <a16:creationId xmlns:a16="http://schemas.microsoft.com/office/drawing/2014/main" id="{94547DE9-0A4F-42B0-9A0F-2357DED64083}"/>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sp>
            <p:nvSpPr>
              <p:cNvPr id="227" name="箭头: 右 226">
                <a:extLst>
                  <a:ext uri="{FF2B5EF4-FFF2-40B4-BE49-F238E27FC236}">
                    <a16:creationId xmlns:a16="http://schemas.microsoft.com/office/drawing/2014/main" id="{8BBBB5C4-C2C7-41AD-8FC3-8A703380EE9B}"/>
                  </a:ext>
                </a:extLst>
              </p:cNvPr>
              <p:cNvSpPr/>
              <p:nvPr/>
            </p:nvSpPr>
            <p:spPr>
              <a:xfrm>
                <a:off x="5829591" y="5105202"/>
                <a:ext cx="202176"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28" name="箭头: 右 227">
                <a:extLst>
                  <a:ext uri="{FF2B5EF4-FFF2-40B4-BE49-F238E27FC236}">
                    <a16:creationId xmlns:a16="http://schemas.microsoft.com/office/drawing/2014/main" id="{BF27361D-B323-4F06-912D-8F635F58ACEE}"/>
                  </a:ext>
                </a:extLst>
              </p:cNvPr>
              <p:cNvSpPr/>
              <p:nvPr/>
            </p:nvSpPr>
            <p:spPr>
              <a:xfrm>
                <a:off x="6434470" y="5105201"/>
                <a:ext cx="20477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223" name="Rectangle 105">
              <a:extLst>
                <a:ext uri="{FF2B5EF4-FFF2-40B4-BE49-F238E27FC236}">
                  <a16:creationId xmlns:a16="http://schemas.microsoft.com/office/drawing/2014/main" id="{CB39FDA7-026A-45F5-B41E-FED03368D0B4}"/>
                </a:ext>
              </a:extLst>
            </p:cNvPr>
            <p:cNvSpPr/>
            <p:nvPr/>
          </p:nvSpPr>
          <p:spPr>
            <a:xfrm>
              <a:off x="4876307" y="2668325"/>
              <a:ext cx="576165" cy="338104"/>
            </a:xfrm>
            <a:prstGeom prst="rect">
              <a:avLst/>
            </a:prstGeom>
            <a:solidFill>
              <a:srgbClr val="DBECD0"/>
            </a:solidFill>
            <a:ln w="19050" cap="flat" cmpd="sng" algn="ctr">
              <a:solidFill>
                <a:srgbClr val="70AD47">
                  <a:lumMod val="75000"/>
                </a:srgbClr>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70AD47">
                      <a:lumMod val="50000"/>
                    </a:srgbClr>
                  </a:solidFill>
                  <a:effectLst/>
                  <a:uLnTx/>
                  <a:uFillTx/>
                  <a:latin typeface="Calibri" panose="020F0502020204030204"/>
                  <a:ea typeface="+mn-ea"/>
                  <a:cs typeface="+mn-cs"/>
                </a:rPr>
                <a:t>L1</a:t>
              </a:r>
            </a:p>
          </p:txBody>
        </p:sp>
        <p:sp>
          <p:nvSpPr>
            <p:cNvPr id="224" name="箭头: 上下 223">
              <a:extLst>
                <a:ext uri="{FF2B5EF4-FFF2-40B4-BE49-F238E27FC236}">
                  <a16:creationId xmlns:a16="http://schemas.microsoft.com/office/drawing/2014/main" id="{E7561BF2-BCB6-4F68-828C-425A68EE5BA7}"/>
                </a:ext>
              </a:extLst>
            </p:cNvPr>
            <p:cNvSpPr/>
            <p:nvPr/>
          </p:nvSpPr>
          <p:spPr>
            <a:xfrm>
              <a:off x="5079145" y="3014187"/>
              <a:ext cx="170488" cy="440536"/>
            </a:xfrm>
            <a:prstGeom prst="upDownArrow">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spTree>
    <p:extLst>
      <p:ext uri="{BB962C8B-B14F-4D97-AF65-F5344CB8AC3E}">
        <p14:creationId xmlns:p14="http://schemas.microsoft.com/office/powerpoint/2010/main" val="3786945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矩形 121">
            <a:extLst>
              <a:ext uri="{FF2B5EF4-FFF2-40B4-BE49-F238E27FC236}">
                <a16:creationId xmlns:a16="http://schemas.microsoft.com/office/drawing/2014/main" id="{92CA935F-17F1-4430-AD22-C066D9D6F3E3}"/>
              </a:ext>
            </a:extLst>
          </p:cNvPr>
          <p:cNvSpPr/>
          <p:nvPr/>
        </p:nvSpPr>
        <p:spPr>
          <a:xfrm>
            <a:off x="5257799" y="1617318"/>
            <a:ext cx="6737351" cy="2276454"/>
          </a:xfrm>
          <a:prstGeom prst="rect">
            <a:avLst/>
          </a:prstGeom>
          <a:solidFill>
            <a:srgbClr val="F8CB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en-US" sz="4000" dirty="0">
                <a:solidFill>
                  <a:srgbClr val="843C0C"/>
                </a:solidFill>
              </a:rPr>
              <a:t>Fetcher</a:t>
            </a:r>
          </a:p>
        </p:txBody>
      </p:sp>
      <p:sp>
        <p:nvSpPr>
          <p:cNvPr id="2" name="标题 1">
            <a:extLst>
              <a:ext uri="{FF2B5EF4-FFF2-40B4-BE49-F238E27FC236}">
                <a16:creationId xmlns:a16="http://schemas.microsoft.com/office/drawing/2014/main" id="{F6C9B5B0-C432-48EC-A11E-8BAD17A78456}"/>
              </a:ext>
            </a:extLst>
          </p:cNvPr>
          <p:cNvSpPr>
            <a:spLocks noGrp="1"/>
          </p:cNvSpPr>
          <p:nvPr>
            <p:ph type="title"/>
          </p:nvPr>
        </p:nvSpPr>
        <p:spPr/>
        <p:txBody>
          <a:bodyPr/>
          <a:lstStyle/>
          <a:p>
            <a:r>
              <a:rPr lang="en-US" dirty="0" err="1"/>
              <a:t>SpZip</a:t>
            </a:r>
            <a:r>
              <a:rPr lang="en-US" dirty="0"/>
              <a:t> fetcher microarchitecture</a:t>
            </a:r>
          </a:p>
        </p:txBody>
      </p:sp>
      <p:sp>
        <p:nvSpPr>
          <p:cNvPr id="3" name="灯片编号占位符 2">
            <a:extLst>
              <a:ext uri="{FF2B5EF4-FFF2-40B4-BE49-F238E27FC236}">
                <a16:creationId xmlns:a16="http://schemas.microsoft.com/office/drawing/2014/main" id="{DFCDBDA7-BEE4-4988-B2FC-76BA6A2E289B}"/>
              </a:ext>
            </a:extLst>
          </p:cNvPr>
          <p:cNvSpPr>
            <a:spLocks noGrp="1"/>
          </p:cNvSpPr>
          <p:nvPr>
            <p:ph type="sldNum" sz="quarter" idx="12"/>
          </p:nvPr>
        </p:nvSpPr>
        <p:spPr/>
        <p:txBody>
          <a:bodyPr/>
          <a:lstStyle/>
          <a:p>
            <a:fld id="{4C1CFA8C-DA4D-4CD0-9494-B47934E8DF77}" type="slidenum">
              <a:rPr lang="en-US" smtClean="0"/>
              <a:t>18</a:t>
            </a:fld>
            <a:endParaRPr lang="en-US"/>
          </a:p>
        </p:txBody>
      </p:sp>
      <p:sp>
        <p:nvSpPr>
          <p:cNvPr id="4" name="内容占位符 3">
            <a:extLst>
              <a:ext uri="{FF2B5EF4-FFF2-40B4-BE49-F238E27FC236}">
                <a16:creationId xmlns:a16="http://schemas.microsoft.com/office/drawing/2014/main" id="{7B7434AB-0875-48E4-B086-453FE150C313}"/>
              </a:ext>
            </a:extLst>
          </p:cNvPr>
          <p:cNvSpPr>
            <a:spLocks noGrp="1"/>
          </p:cNvSpPr>
          <p:nvPr>
            <p:ph sz="quarter" idx="1"/>
          </p:nvPr>
        </p:nvSpPr>
        <p:spPr>
          <a:xfrm>
            <a:off x="101601" y="990599"/>
            <a:ext cx="5103456" cy="5791195"/>
          </a:xfrm>
        </p:spPr>
        <p:txBody>
          <a:bodyPr/>
          <a:lstStyle/>
          <a:p>
            <a:r>
              <a:rPr lang="en-US" dirty="0"/>
              <a:t>Access Unit and Decompression Unit implement DCL operators</a:t>
            </a:r>
          </a:p>
          <a:p>
            <a:endParaRPr lang="en-US" dirty="0"/>
          </a:p>
          <a:p>
            <a:r>
              <a:rPr lang="en-US" dirty="0"/>
              <a:t>Scratchpad holds queues between operators</a:t>
            </a:r>
          </a:p>
          <a:p>
            <a:endParaRPr lang="en-US" dirty="0"/>
          </a:p>
          <a:p>
            <a:r>
              <a:rPr lang="en-US" dirty="0"/>
              <a:t>Queues between operators allow pipeline parallelism</a:t>
            </a:r>
          </a:p>
        </p:txBody>
      </p:sp>
      <p:sp>
        <p:nvSpPr>
          <p:cNvPr id="77" name="箭头: 上下 76">
            <a:extLst>
              <a:ext uri="{FF2B5EF4-FFF2-40B4-BE49-F238E27FC236}">
                <a16:creationId xmlns:a16="http://schemas.microsoft.com/office/drawing/2014/main" id="{C0330364-90D2-4C6E-ABEE-EBA34937EDA0}"/>
              </a:ext>
            </a:extLst>
          </p:cNvPr>
          <p:cNvSpPr/>
          <p:nvPr/>
        </p:nvSpPr>
        <p:spPr>
          <a:xfrm>
            <a:off x="6273681" y="1483823"/>
            <a:ext cx="170488" cy="268777"/>
          </a:xfrm>
          <a:prstGeom prst="upDownArrow">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96" name="组合 95">
            <a:extLst>
              <a:ext uri="{FF2B5EF4-FFF2-40B4-BE49-F238E27FC236}">
                <a16:creationId xmlns:a16="http://schemas.microsoft.com/office/drawing/2014/main" id="{CE960662-CEAD-412C-964B-C5D7FBFECE22}"/>
              </a:ext>
            </a:extLst>
          </p:cNvPr>
          <p:cNvGrpSpPr/>
          <p:nvPr/>
        </p:nvGrpSpPr>
        <p:grpSpPr>
          <a:xfrm>
            <a:off x="5362700" y="1752600"/>
            <a:ext cx="1992451" cy="1508028"/>
            <a:chOff x="2020749" y="5358449"/>
            <a:chExt cx="1992451" cy="1508028"/>
          </a:xfrm>
        </p:grpSpPr>
        <p:sp>
          <p:nvSpPr>
            <p:cNvPr id="65" name="Rounded Rectangle 78">
              <a:extLst>
                <a:ext uri="{FF2B5EF4-FFF2-40B4-BE49-F238E27FC236}">
                  <a16:creationId xmlns:a16="http://schemas.microsoft.com/office/drawing/2014/main" id="{13F8A03F-3EA9-412E-A3DB-8542C695C10E}"/>
                </a:ext>
              </a:extLst>
            </p:cNvPr>
            <p:cNvSpPr/>
            <p:nvPr/>
          </p:nvSpPr>
          <p:spPr>
            <a:xfrm>
              <a:off x="2020749" y="5358449"/>
              <a:ext cx="1992451" cy="1092358"/>
            </a:xfrm>
            <a:prstGeom prst="roundRect">
              <a:avLst/>
            </a:prstGeom>
            <a:solidFill>
              <a:srgbClr val="F3A875"/>
            </a:solidFill>
            <a:ln w="38100" cap="flat" cmpd="sng" algn="ctr">
              <a:solidFill>
                <a:srgbClr val="ED7D31">
                  <a:lumMod val="50000"/>
                </a:srgbClr>
              </a:solidFill>
              <a:prstDash val="solid"/>
              <a:miter lim="800000"/>
            </a:ln>
            <a:effectLst/>
          </p:spPr>
          <p:txBody>
            <a:bodyPr rtlCol="0" anchor="t"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latin typeface="Calibri" panose="020F0502020204030204"/>
                  <a:ea typeface="+mn-ea"/>
                  <a:cs typeface="+mn-cs"/>
                </a:rPr>
                <a:t>Access Unit</a:t>
              </a:r>
            </a:p>
          </p:txBody>
        </p:sp>
        <p:sp>
          <p:nvSpPr>
            <p:cNvPr id="63" name="Rounded Rectangle 78">
              <a:extLst>
                <a:ext uri="{FF2B5EF4-FFF2-40B4-BE49-F238E27FC236}">
                  <a16:creationId xmlns:a16="http://schemas.microsoft.com/office/drawing/2014/main" id="{5D4F2BD3-AE5F-42B6-9C89-FD73E0032A4E}"/>
                </a:ext>
              </a:extLst>
            </p:cNvPr>
            <p:cNvSpPr/>
            <p:nvPr/>
          </p:nvSpPr>
          <p:spPr>
            <a:xfrm>
              <a:off x="2098435" y="5746750"/>
              <a:ext cx="880303" cy="371868"/>
            </a:xfrm>
            <a:prstGeom prst="roundRect">
              <a:avLst/>
            </a:prstGeom>
            <a:solidFill>
              <a:srgbClr val="ED7D31">
                <a:lumMod val="40000"/>
                <a:lumOff val="60000"/>
              </a:srgbClr>
            </a:solidFill>
            <a:ln w="38100" cap="flat" cmpd="sng" algn="ctr">
              <a:solidFill>
                <a:srgbClr val="ED7D31">
                  <a:lumMod val="50000"/>
                </a:srgbClr>
              </a:solidFill>
              <a:prstDash val="solid"/>
              <a:miter lim="800000"/>
            </a:ln>
            <a:effectLst/>
          </p:spPr>
          <p:txBody>
            <a:bodyPr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latin typeface="Calibri" panose="020F0502020204030204"/>
                  <a:ea typeface="+mn-ea"/>
                  <a:cs typeface="+mn-cs"/>
                </a:rPr>
                <a:t>Range</a:t>
              </a:r>
            </a:p>
          </p:txBody>
        </p:sp>
        <p:sp>
          <p:nvSpPr>
            <p:cNvPr id="64" name="Rounded Rectangle 78">
              <a:extLst>
                <a:ext uri="{FF2B5EF4-FFF2-40B4-BE49-F238E27FC236}">
                  <a16:creationId xmlns:a16="http://schemas.microsoft.com/office/drawing/2014/main" id="{11C6AF7F-16AC-4759-B51E-BE455B04EABD}"/>
                </a:ext>
              </a:extLst>
            </p:cNvPr>
            <p:cNvSpPr/>
            <p:nvPr/>
          </p:nvSpPr>
          <p:spPr>
            <a:xfrm>
              <a:off x="3056424" y="5747291"/>
              <a:ext cx="880303" cy="371868"/>
            </a:xfrm>
            <a:prstGeom prst="roundRect">
              <a:avLst/>
            </a:prstGeom>
            <a:solidFill>
              <a:srgbClr val="ED7D31">
                <a:lumMod val="40000"/>
                <a:lumOff val="60000"/>
              </a:srgbClr>
            </a:solidFill>
            <a:ln w="38100" cap="flat" cmpd="sng" algn="ctr">
              <a:solidFill>
                <a:srgbClr val="ED7D31">
                  <a:lumMod val="50000"/>
                </a:srgbClr>
              </a:solidFill>
              <a:prstDash val="solid"/>
              <a:miter lim="800000"/>
            </a:ln>
            <a:effectLst/>
          </p:spPr>
          <p:txBody>
            <a:bodyPr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err="1">
                  <a:ln>
                    <a:noFill/>
                  </a:ln>
                  <a:solidFill>
                    <a:sysClr val="windowText" lastClr="000000"/>
                  </a:solidFill>
                  <a:effectLst/>
                  <a:uLnTx/>
                  <a:uFillTx/>
                  <a:latin typeface="Calibri" panose="020F0502020204030204"/>
                  <a:ea typeface="+mn-ea"/>
                  <a:cs typeface="+mn-cs"/>
                </a:rPr>
                <a:t>Indir</a:t>
              </a:r>
              <a:endParaRPr kumimoji="0" lang="en-US" sz="20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75" name="斜纹 74">
              <a:extLst>
                <a:ext uri="{FF2B5EF4-FFF2-40B4-BE49-F238E27FC236}">
                  <a16:creationId xmlns:a16="http://schemas.microsoft.com/office/drawing/2014/main" id="{5D7A3FA7-7ECD-4FDA-BC1F-21C407B0AC88}"/>
                </a:ext>
              </a:extLst>
            </p:cNvPr>
            <p:cNvSpPr/>
            <p:nvPr/>
          </p:nvSpPr>
          <p:spPr>
            <a:xfrm rot="13399276">
              <a:off x="2350537" y="5601746"/>
              <a:ext cx="1334091" cy="1264731"/>
            </a:xfrm>
            <a:prstGeom prst="diagStripe">
              <a:avLst>
                <a:gd name="adj" fmla="val 85726"/>
              </a:avLst>
            </a:prstGeom>
            <a:solidFill>
              <a:srgbClr val="F8CBAD"/>
            </a:solidFill>
            <a:ln w="38100">
              <a:solidFill>
                <a:srgbClr val="843C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79" name="直接连接符 78">
              <a:extLst>
                <a:ext uri="{FF2B5EF4-FFF2-40B4-BE49-F238E27FC236}">
                  <a16:creationId xmlns:a16="http://schemas.microsoft.com/office/drawing/2014/main" id="{E454CD5A-6FEA-4B16-A5BE-14E4CD0E5BD2}"/>
                </a:ext>
              </a:extLst>
            </p:cNvPr>
            <p:cNvCxnSpPr>
              <a:cxnSpLocks/>
              <a:stCxn id="63" idx="2"/>
            </p:cNvCxnSpPr>
            <p:nvPr/>
          </p:nvCxnSpPr>
          <p:spPr>
            <a:xfrm>
              <a:off x="2538587" y="6118618"/>
              <a:ext cx="0" cy="115495"/>
            </a:xfrm>
            <a:prstGeom prst="line">
              <a:avLst/>
            </a:prstGeom>
            <a:ln w="38100">
              <a:solidFill>
                <a:srgbClr val="843C0C"/>
              </a:solidFill>
            </a:ln>
          </p:spPr>
          <p:style>
            <a:lnRef idx="1">
              <a:schemeClr val="accent1"/>
            </a:lnRef>
            <a:fillRef idx="0">
              <a:schemeClr val="accent1"/>
            </a:fillRef>
            <a:effectRef idx="0">
              <a:schemeClr val="accent1"/>
            </a:effectRef>
            <a:fontRef idx="minor">
              <a:schemeClr val="tx1"/>
            </a:fontRef>
          </p:style>
        </p:cxnSp>
        <p:cxnSp>
          <p:nvCxnSpPr>
            <p:cNvPr id="82" name="直接连接符 81">
              <a:extLst>
                <a:ext uri="{FF2B5EF4-FFF2-40B4-BE49-F238E27FC236}">
                  <a16:creationId xmlns:a16="http://schemas.microsoft.com/office/drawing/2014/main" id="{C591B0FA-0BBE-4C79-A37B-F1DD34C6E5FA}"/>
                </a:ext>
              </a:extLst>
            </p:cNvPr>
            <p:cNvCxnSpPr>
              <a:cxnSpLocks/>
              <a:stCxn id="64" idx="2"/>
            </p:cNvCxnSpPr>
            <p:nvPr/>
          </p:nvCxnSpPr>
          <p:spPr>
            <a:xfrm flipH="1">
              <a:off x="3496574" y="6119159"/>
              <a:ext cx="2" cy="97090"/>
            </a:xfrm>
            <a:prstGeom prst="line">
              <a:avLst/>
            </a:prstGeom>
            <a:ln w="38100">
              <a:solidFill>
                <a:srgbClr val="843C0C"/>
              </a:solidFill>
            </a:ln>
          </p:spPr>
          <p:style>
            <a:lnRef idx="1">
              <a:schemeClr val="accent1"/>
            </a:lnRef>
            <a:fillRef idx="0">
              <a:schemeClr val="accent1"/>
            </a:fillRef>
            <a:effectRef idx="0">
              <a:schemeClr val="accent1"/>
            </a:effectRef>
            <a:fontRef idx="minor">
              <a:schemeClr val="tx1"/>
            </a:fontRef>
          </p:style>
        </p:cxnSp>
      </p:grpSp>
      <p:grpSp>
        <p:nvGrpSpPr>
          <p:cNvPr id="97" name="组合 96">
            <a:extLst>
              <a:ext uri="{FF2B5EF4-FFF2-40B4-BE49-F238E27FC236}">
                <a16:creationId xmlns:a16="http://schemas.microsoft.com/office/drawing/2014/main" id="{D3DEEC5A-2B3B-48E4-BA26-640E12504A0F}"/>
              </a:ext>
            </a:extLst>
          </p:cNvPr>
          <p:cNvGrpSpPr/>
          <p:nvPr/>
        </p:nvGrpSpPr>
        <p:grpSpPr>
          <a:xfrm>
            <a:off x="7508475" y="1752600"/>
            <a:ext cx="1992451" cy="1508027"/>
            <a:chOff x="4166524" y="5358449"/>
            <a:chExt cx="1992451" cy="1508027"/>
          </a:xfrm>
        </p:grpSpPr>
        <p:sp>
          <p:nvSpPr>
            <p:cNvPr id="67" name="Rounded Rectangle 78">
              <a:extLst>
                <a:ext uri="{FF2B5EF4-FFF2-40B4-BE49-F238E27FC236}">
                  <a16:creationId xmlns:a16="http://schemas.microsoft.com/office/drawing/2014/main" id="{D93EC411-EA7F-4736-9612-4DBF6A5FD3B5}"/>
                </a:ext>
              </a:extLst>
            </p:cNvPr>
            <p:cNvSpPr/>
            <p:nvPr/>
          </p:nvSpPr>
          <p:spPr>
            <a:xfrm>
              <a:off x="4166524" y="5358449"/>
              <a:ext cx="1992451" cy="1092358"/>
            </a:xfrm>
            <a:prstGeom prst="roundRect">
              <a:avLst/>
            </a:prstGeom>
            <a:solidFill>
              <a:srgbClr val="FFC000"/>
            </a:solidFill>
            <a:ln w="38100" cap="flat" cmpd="sng" algn="ctr">
              <a:solidFill>
                <a:srgbClr val="FFC000">
                  <a:lumMod val="75000"/>
                </a:srgbClr>
              </a:solidFill>
              <a:prstDash val="solid"/>
              <a:miter lim="800000"/>
            </a:ln>
            <a:effectLst/>
          </p:spPr>
          <p:txBody>
            <a:bodyPr rtlCol="0" anchor="t"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latin typeface="Calibri" panose="020F0502020204030204"/>
                  <a:ea typeface="+mn-ea"/>
                  <a:cs typeface="+mn-cs"/>
                </a:rPr>
                <a:t>Decomp. Unit</a:t>
              </a:r>
            </a:p>
          </p:txBody>
        </p:sp>
        <p:sp>
          <p:nvSpPr>
            <p:cNvPr id="68" name="Rounded Rectangle 78">
              <a:extLst>
                <a:ext uri="{FF2B5EF4-FFF2-40B4-BE49-F238E27FC236}">
                  <a16:creationId xmlns:a16="http://schemas.microsoft.com/office/drawing/2014/main" id="{BD4E8BE5-5654-4C98-9AE4-821D117815A2}"/>
                </a:ext>
              </a:extLst>
            </p:cNvPr>
            <p:cNvSpPr/>
            <p:nvPr/>
          </p:nvSpPr>
          <p:spPr>
            <a:xfrm>
              <a:off x="4242675" y="5746751"/>
              <a:ext cx="880303" cy="371868"/>
            </a:xfrm>
            <a:prstGeom prst="roundRect">
              <a:avLst/>
            </a:prstGeom>
            <a:solidFill>
              <a:srgbClr val="FFE699"/>
            </a:solidFill>
            <a:ln w="38100" cap="flat" cmpd="sng" algn="ctr">
              <a:solidFill>
                <a:srgbClr val="FFC000">
                  <a:lumMod val="75000"/>
                </a:srgbClr>
              </a:solidFill>
              <a:prstDash val="solid"/>
              <a:miter lim="800000"/>
            </a:ln>
            <a:effectLst/>
          </p:spPr>
          <p:txBody>
            <a:bodyPr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latin typeface="Calibri" panose="020F0502020204030204"/>
                  <a:ea typeface="+mn-ea"/>
                  <a:cs typeface="+mn-cs"/>
                </a:rPr>
                <a:t>Delta</a:t>
              </a:r>
            </a:p>
          </p:txBody>
        </p:sp>
        <p:sp>
          <p:nvSpPr>
            <p:cNvPr id="69" name="Rounded Rectangle 78">
              <a:extLst>
                <a:ext uri="{FF2B5EF4-FFF2-40B4-BE49-F238E27FC236}">
                  <a16:creationId xmlns:a16="http://schemas.microsoft.com/office/drawing/2014/main" id="{779F5853-F126-4C1A-BEDB-A43E652D348B}"/>
                </a:ext>
              </a:extLst>
            </p:cNvPr>
            <p:cNvSpPr/>
            <p:nvPr/>
          </p:nvSpPr>
          <p:spPr>
            <a:xfrm>
              <a:off x="5204000" y="5746751"/>
              <a:ext cx="880303" cy="371868"/>
            </a:xfrm>
            <a:prstGeom prst="roundRect">
              <a:avLst/>
            </a:prstGeom>
            <a:solidFill>
              <a:srgbClr val="FFE699"/>
            </a:solidFill>
            <a:ln w="38100" cap="flat" cmpd="sng" algn="ctr">
              <a:solidFill>
                <a:srgbClr val="FFC000">
                  <a:lumMod val="75000"/>
                </a:srgbClr>
              </a:solidFill>
              <a:prstDash val="solid"/>
              <a:miter lim="800000"/>
            </a:ln>
            <a:effectLst/>
          </p:spPr>
          <p:txBody>
            <a:bodyPr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latin typeface="Calibri" panose="020F0502020204030204"/>
                  <a:ea typeface="+mn-ea"/>
                  <a:cs typeface="+mn-cs"/>
                </a:rPr>
                <a:t>BPC</a:t>
              </a:r>
            </a:p>
          </p:txBody>
        </p:sp>
        <p:sp>
          <p:nvSpPr>
            <p:cNvPr id="85" name="斜纹 84">
              <a:extLst>
                <a:ext uri="{FF2B5EF4-FFF2-40B4-BE49-F238E27FC236}">
                  <a16:creationId xmlns:a16="http://schemas.microsoft.com/office/drawing/2014/main" id="{E4BE07FA-63A8-4F3B-9910-2F02E04C18E7}"/>
                </a:ext>
              </a:extLst>
            </p:cNvPr>
            <p:cNvSpPr/>
            <p:nvPr/>
          </p:nvSpPr>
          <p:spPr>
            <a:xfrm rot="13399276">
              <a:off x="4511656" y="5601745"/>
              <a:ext cx="1334091" cy="1264731"/>
            </a:xfrm>
            <a:prstGeom prst="diagStripe">
              <a:avLst>
                <a:gd name="adj" fmla="val 85726"/>
              </a:avLst>
            </a:prstGeom>
            <a:solidFill>
              <a:srgbClr val="FFE699"/>
            </a:solidFill>
            <a:ln w="38100">
              <a:solidFill>
                <a:srgbClr val="BF9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86" name="直接连接符 85">
              <a:extLst>
                <a:ext uri="{FF2B5EF4-FFF2-40B4-BE49-F238E27FC236}">
                  <a16:creationId xmlns:a16="http://schemas.microsoft.com/office/drawing/2014/main" id="{DB90369B-D96F-46DF-AD0F-7327B894C807}"/>
                </a:ext>
              </a:extLst>
            </p:cNvPr>
            <p:cNvCxnSpPr>
              <a:cxnSpLocks/>
              <a:stCxn id="68" idx="2"/>
            </p:cNvCxnSpPr>
            <p:nvPr/>
          </p:nvCxnSpPr>
          <p:spPr>
            <a:xfrm flipH="1">
              <a:off x="4682826" y="6118619"/>
              <a:ext cx="1" cy="108348"/>
            </a:xfrm>
            <a:prstGeom prst="line">
              <a:avLst/>
            </a:prstGeom>
            <a:ln w="38100">
              <a:solidFill>
                <a:srgbClr val="BF9000"/>
              </a:solidFill>
            </a:ln>
          </p:spPr>
          <p:style>
            <a:lnRef idx="1">
              <a:schemeClr val="accent1"/>
            </a:lnRef>
            <a:fillRef idx="0">
              <a:schemeClr val="accent1"/>
            </a:fillRef>
            <a:effectRef idx="0">
              <a:schemeClr val="accent1"/>
            </a:effectRef>
            <a:fontRef idx="minor">
              <a:schemeClr val="tx1"/>
            </a:fontRef>
          </p:style>
        </p:cxnSp>
        <p:cxnSp>
          <p:nvCxnSpPr>
            <p:cNvPr id="90" name="直接连接符 89">
              <a:extLst>
                <a:ext uri="{FF2B5EF4-FFF2-40B4-BE49-F238E27FC236}">
                  <a16:creationId xmlns:a16="http://schemas.microsoft.com/office/drawing/2014/main" id="{9C093E33-EFA6-4859-ABCF-AC7C8252C56E}"/>
                </a:ext>
              </a:extLst>
            </p:cNvPr>
            <p:cNvCxnSpPr>
              <a:cxnSpLocks/>
              <a:stCxn id="69" idx="2"/>
            </p:cNvCxnSpPr>
            <p:nvPr/>
          </p:nvCxnSpPr>
          <p:spPr>
            <a:xfrm flipH="1">
              <a:off x="5644151" y="6118619"/>
              <a:ext cx="1" cy="115491"/>
            </a:xfrm>
            <a:prstGeom prst="line">
              <a:avLst/>
            </a:prstGeom>
            <a:ln w="38100">
              <a:solidFill>
                <a:srgbClr val="BF9000"/>
              </a:solidFill>
            </a:ln>
          </p:spPr>
          <p:style>
            <a:lnRef idx="1">
              <a:schemeClr val="accent1"/>
            </a:lnRef>
            <a:fillRef idx="0">
              <a:schemeClr val="accent1"/>
            </a:fillRef>
            <a:effectRef idx="0">
              <a:schemeClr val="accent1"/>
            </a:effectRef>
            <a:fontRef idx="minor">
              <a:schemeClr val="tx1"/>
            </a:fontRef>
          </p:style>
        </p:cxnSp>
      </p:grpSp>
      <p:grpSp>
        <p:nvGrpSpPr>
          <p:cNvPr id="98" name="组合 97">
            <a:extLst>
              <a:ext uri="{FF2B5EF4-FFF2-40B4-BE49-F238E27FC236}">
                <a16:creationId xmlns:a16="http://schemas.microsoft.com/office/drawing/2014/main" id="{DD871588-457D-4D9D-8B69-89B163B4CC30}"/>
              </a:ext>
            </a:extLst>
          </p:cNvPr>
          <p:cNvGrpSpPr/>
          <p:nvPr/>
        </p:nvGrpSpPr>
        <p:grpSpPr>
          <a:xfrm>
            <a:off x="9655114" y="1752600"/>
            <a:ext cx="2208537" cy="1092358"/>
            <a:chOff x="6313163" y="5358449"/>
            <a:chExt cx="2208537" cy="1092358"/>
          </a:xfrm>
        </p:grpSpPr>
        <p:sp>
          <p:nvSpPr>
            <p:cNvPr id="71" name="Rounded Rectangle 95">
              <a:extLst>
                <a:ext uri="{FF2B5EF4-FFF2-40B4-BE49-F238E27FC236}">
                  <a16:creationId xmlns:a16="http://schemas.microsoft.com/office/drawing/2014/main" id="{F60ACC91-8B56-49B8-8EF6-E27EB00B4FB0}"/>
                </a:ext>
              </a:extLst>
            </p:cNvPr>
            <p:cNvSpPr/>
            <p:nvPr/>
          </p:nvSpPr>
          <p:spPr>
            <a:xfrm>
              <a:off x="6313163" y="5358449"/>
              <a:ext cx="2208537" cy="1092358"/>
            </a:xfrm>
            <a:prstGeom prst="roundRect">
              <a:avLst/>
            </a:prstGeom>
            <a:solidFill>
              <a:srgbClr val="8FAADC"/>
            </a:solidFill>
            <a:ln w="38100" cap="flat" cmpd="sng" algn="ctr">
              <a:solidFill>
                <a:srgbClr val="203864"/>
              </a:solidFill>
              <a:prstDash val="solid"/>
              <a:miter lim="800000"/>
            </a:ln>
            <a:effectLst/>
          </p:spPr>
          <p:txBody>
            <a:bodyPr rtlCol="0" anchor="t"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latin typeface="Calibri" panose="020F0502020204030204"/>
                  <a:ea typeface="+mn-ea"/>
                  <a:cs typeface="+mn-cs"/>
                </a:rPr>
                <a:t>Scheduler</a:t>
              </a:r>
            </a:p>
          </p:txBody>
        </p:sp>
        <p:sp>
          <p:nvSpPr>
            <p:cNvPr id="73" name="Rounded Rectangle 78">
              <a:extLst>
                <a:ext uri="{FF2B5EF4-FFF2-40B4-BE49-F238E27FC236}">
                  <a16:creationId xmlns:a16="http://schemas.microsoft.com/office/drawing/2014/main" id="{E318A143-9D39-4C5B-8BB8-629385B3564B}"/>
                </a:ext>
              </a:extLst>
            </p:cNvPr>
            <p:cNvSpPr/>
            <p:nvPr/>
          </p:nvSpPr>
          <p:spPr>
            <a:xfrm>
              <a:off x="6396343" y="5758949"/>
              <a:ext cx="825890" cy="371868"/>
            </a:xfrm>
            <a:prstGeom prst="roundRect">
              <a:avLst/>
            </a:prstGeom>
            <a:solidFill>
              <a:srgbClr val="DEEBF7"/>
            </a:solidFill>
            <a:ln w="38100" cap="flat" cmpd="sng" algn="ctr">
              <a:solidFill>
                <a:srgbClr val="203864"/>
              </a:solidFill>
              <a:prstDash val="solid"/>
              <a:miter lim="800000"/>
            </a:ln>
            <a:effectLst/>
          </p:spPr>
          <p:txBody>
            <a:bodyPr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2000" kern="0" dirty="0">
                  <a:solidFill>
                    <a:sysClr val="windowText" lastClr="000000"/>
                  </a:solidFill>
                  <a:latin typeface="Calibri" panose="020F0502020204030204"/>
                </a:rPr>
                <a:t>c</a:t>
              </a:r>
              <a:r>
                <a:rPr kumimoji="0" lang="en-US" sz="2000" b="0" i="0" u="none" strike="noStrike" kern="0" cap="none" spc="0" normalizeH="0" baseline="0" noProof="0" dirty="0">
                  <a:ln>
                    <a:noFill/>
                  </a:ln>
                  <a:solidFill>
                    <a:sysClr val="windowText" lastClr="000000"/>
                  </a:solidFill>
                  <a:effectLst/>
                  <a:uLnTx/>
                  <a:uFillTx/>
                  <a:latin typeface="Calibri" panose="020F0502020204030204"/>
                  <a:ea typeface="+mn-ea"/>
                  <a:cs typeface="+mn-cs"/>
                </a:rPr>
                <a:t>txt 0</a:t>
              </a:r>
            </a:p>
          </p:txBody>
        </p:sp>
        <p:sp>
          <p:nvSpPr>
            <p:cNvPr id="93" name="Rounded Rectangle 78">
              <a:extLst>
                <a:ext uri="{FF2B5EF4-FFF2-40B4-BE49-F238E27FC236}">
                  <a16:creationId xmlns:a16="http://schemas.microsoft.com/office/drawing/2014/main" id="{07C7A49D-097D-4CDF-AFA9-481E0E324DDE}"/>
                </a:ext>
              </a:extLst>
            </p:cNvPr>
            <p:cNvSpPr/>
            <p:nvPr/>
          </p:nvSpPr>
          <p:spPr>
            <a:xfrm>
              <a:off x="7617662" y="5758949"/>
              <a:ext cx="825890" cy="371868"/>
            </a:xfrm>
            <a:prstGeom prst="roundRect">
              <a:avLst/>
            </a:prstGeom>
            <a:solidFill>
              <a:srgbClr val="DEEBF7"/>
            </a:solidFill>
            <a:ln w="38100" cap="flat" cmpd="sng" algn="ctr">
              <a:solidFill>
                <a:srgbClr val="203864"/>
              </a:solidFill>
              <a:prstDash val="solid"/>
              <a:miter lim="800000"/>
            </a:ln>
            <a:effectLst/>
          </p:spPr>
          <p:txBody>
            <a:bodyPr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2000" kern="0" dirty="0">
                  <a:solidFill>
                    <a:sysClr val="windowText" lastClr="000000"/>
                  </a:solidFill>
                  <a:latin typeface="Calibri" panose="020F0502020204030204"/>
                </a:rPr>
                <a:t>c</a:t>
              </a:r>
              <a:r>
                <a:rPr kumimoji="0" lang="en-US" sz="2000" b="0" i="0" u="none" strike="noStrike" kern="0" cap="none" spc="0" normalizeH="0" baseline="0" noProof="0" dirty="0">
                  <a:ln>
                    <a:noFill/>
                  </a:ln>
                  <a:solidFill>
                    <a:sysClr val="windowText" lastClr="000000"/>
                  </a:solidFill>
                  <a:effectLst/>
                  <a:uLnTx/>
                  <a:uFillTx/>
                  <a:latin typeface="Calibri" panose="020F0502020204030204"/>
                  <a:ea typeface="+mn-ea"/>
                  <a:cs typeface="+mn-cs"/>
                </a:rPr>
                <a:t>txt k</a:t>
              </a:r>
            </a:p>
          </p:txBody>
        </p:sp>
        <p:sp>
          <p:nvSpPr>
            <p:cNvPr id="94" name="文本框 53">
              <a:extLst>
                <a:ext uri="{FF2B5EF4-FFF2-40B4-BE49-F238E27FC236}">
                  <a16:creationId xmlns:a16="http://schemas.microsoft.com/office/drawing/2014/main" id="{7463F786-60B3-4B3F-AAE9-00FE66EA76A0}"/>
                </a:ext>
              </a:extLst>
            </p:cNvPr>
            <p:cNvSpPr txBox="1"/>
            <p:nvPr/>
          </p:nvSpPr>
          <p:spPr>
            <a:xfrm>
              <a:off x="7147966" y="5468478"/>
              <a:ext cx="538930" cy="707886"/>
            </a:xfrm>
            <a:prstGeom prst="rect">
              <a:avLst/>
            </a:prstGeom>
            <a:noFill/>
          </p:spPr>
          <p:txBody>
            <a:bodyPr wrap="none" rtlCol="0">
              <a:spAutoFit/>
            </a:bodyPr>
            <a:lstStyle/>
            <a:p>
              <a:pPr defTabSz="457200"/>
              <a:r>
                <a:rPr lang="en-US" sz="4000" dirty="0">
                  <a:solidFill>
                    <a:prstClr val="black"/>
                  </a:solidFill>
                  <a:latin typeface="Calibri" panose="020F0502020204030204"/>
                </a:rPr>
                <a:t>…</a:t>
              </a:r>
            </a:p>
          </p:txBody>
        </p:sp>
      </p:grpSp>
      <p:sp>
        <p:nvSpPr>
          <p:cNvPr id="95" name="Rectangle 105">
            <a:extLst>
              <a:ext uri="{FF2B5EF4-FFF2-40B4-BE49-F238E27FC236}">
                <a16:creationId xmlns:a16="http://schemas.microsoft.com/office/drawing/2014/main" id="{AB1DE97B-DEAC-4908-8900-CFBDCA153B26}"/>
              </a:ext>
            </a:extLst>
          </p:cNvPr>
          <p:cNvSpPr/>
          <p:nvPr/>
        </p:nvSpPr>
        <p:spPr>
          <a:xfrm>
            <a:off x="5257799" y="1081094"/>
            <a:ext cx="2097351" cy="391941"/>
          </a:xfrm>
          <a:prstGeom prst="rect">
            <a:avLst/>
          </a:prstGeom>
          <a:solidFill>
            <a:srgbClr val="B9D9A3"/>
          </a:solidFill>
          <a:ln w="19050" cap="flat" cmpd="sng" algn="ctr">
            <a:solidFill>
              <a:srgbClr val="70AD47">
                <a:lumMod val="75000"/>
              </a:srgbClr>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70AD47">
                    <a:lumMod val="50000"/>
                  </a:srgbClr>
                </a:solidFill>
                <a:effectLst/>
                <a:uLnTx/>
                <a:uFillTx/>
                <a:latin typeface="Calibri" panose="020F0502020204030204"/>
                <a:ea typeface="+mn-ea"/>
                <a:cs typeface="+mn-cs"/>
              </a:rPr>
              <a:t>L2</a:t>
            </a:r>
          </a:p>
        </p:txBody>
      </p:sp>
      <p:sp>
        <p:nvSpPr>
          <p:cNvPr id="124" name="箭头: 上下 123">
            <a:extLst>
              <a:ext uri="{FF2B5EF4-FFF2-40B4-BE49-F238E27FC236}">
                <a16:creationId xmlns:a16="http://schemas.microsoft.com/office/drawing/2014/main" id="{98B5072B-1CDB-4F62-AA4A-681E6B8862E0}"/>
              </a:ext>
            </a:extLst>
          </p:cNvPr>
          <p:cNvSpPr/>
          <p:nvPr/>
        </p:nvSpPr>
        <p:spPr>
          <a:xfrm>
            <a:off x="6273681" y="2778334"/>
            <a:ext cx="170488" cy="268777"/>
          </a:xfrm>
          <a:prstGeom prst="upDownArrow">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25" name="箭头: 上下 124">
            <a:extLst>
              <a:ext uri="{FF2B5EF4-FFF2-40B4-BE49-F238E27FC236}">
                <a16:creationId xmlns:a16="http://schemas.microsoft.com/office/drawing/2014/main" id="{C9BDB348-B951-42F5-B39D-61C220794AD0}"/>
              </a:ext>
            </a:extLst>
          </p:cNvPr>
          <p:cNvSpPr/>
          <p:nvPr/>
        </p:nvSpPr>
        <p:spPr>
          <a:xfrm>
            <a:off x="8418257" y="2779097"/>
            <a:ext cx="170488" cy="268777"/>
          </a:xfrm>
          <a:prstGeom prst="upDownArrow">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26" name="Rectangle 107">
            <a:extLst>
              <a:ext uri="{FF2B5EF4-FFF2-40B4-BE49-F238E27FC236}">
                <a16:creationId xmlns:a16="http://schemas.microsoft.com/office/drawing/2014/main" id="{0EBA5F72-87F7-415F-A544-783D73E6AAE7}"/>
              </a:ext>
            </a:extLst>
          </p:cNvPr>
          <p:cNvSpPr/>
          <p:nvPr/>
        </p:nvSpPr>
        <p:spPr>
          <a:xfrm>
            <a:off x="5257799" y="4097515"/>
            <a:ext cx="4397315" cy="391941"/>
          </a:xfrm>
          <a:prstGeom prst="rect">
            <a:avLst/>
          </a:prstGeom>
          <a:solidFill>
            <a:schemeClr val="accent6">
              <a:lumMod val="20000"/>
              <a:lumOff val="80000"/>
            </a:schemeClr>
          </a:solidFill>
          <a:ln w="19050" cap="flat" cmpd="sng" algn="ctr">
            <a:solidFill>
              <a:schemeClr val="tx1"/>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chemeClr val="tx1"/>
                </a:solidFill>
                <a:effectLst/>
                <a:uLnTx/>
                <a:uFillTx/>
                <a:ea typeface="+mn-ea"/>
                <a:cs typeface="+mn-cs"/>
              </a:rPr>
              <a:t>Core</a:t>
            </a:r>
          </a:p>
        </p:txBody>
      </p:sp>
      <p:sp>
        <p:nvSpPr>
          <p:cNvPr id="127" name="箭头: 右 126">
            <a:extLst>
              <a:ext uri="{FF2B5EF4-FFF2-40B4-BE49-F238E27FC236}">
                <a16:creationId xmlns:a16="http://schemas.microsoft.com/office/drawing/2014/main" id="{D31B19EE-97B7-4C30-BE02-233EC34F0192}"/>
              </a:ext>
            </a:extLst>
          </p:cNvPr>
          <p:cNvSpPr/>
          <p:nvPr/>
        </p:nvSpPr>
        <p:spPr>
          <a:xfrm rot="16200000">
            <a:off x="7018644" y="3856665"/>
            <a:ext cx="29583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8" name="箭头: 右 127">
            <a:extLst>
              <a:ext uri="{FF2B5EF4-FFF2-40B4-BE49-F238E27FC236}">
                <a16:creationId xmlns:a16="http://schemas.microsoft.com/office/drawing/2014/main" id="{9A383994-6214-4C1D-B65A-A1287046F741}"/>
              </a:ext>
            </a:extLst>
          </p:cNvPr>
          <p:cNvSpPr/>
          <p:nvPr/>
        </p:nvSpPr>
        <p:spPr>
          <a:xfrm rot="5400000">
            <a:off x="7587763" y="3859572"/>
            <a:ext cx="29583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nvGrpSpPr>
          <p:cNvPr id="5" name="组合 4">
            <a:extLst>
              <a:ext uri="{FF2B5EF4-FFF2-40B4-BE49-F238E27FC236}">
                <a16:creationId xmlns:a16="http://schemas.microsoft.com/office/drawing/2014/main" id="{6D65003A-AC2A-49C0-BD6D-F34A4157A505}"/>
              </a:ext>
            </a:extLst>
          </p:cNvPr>
          <p:cNvGrpSpPr/>
          <p:nvPr/>
        </p:nvGrpSpPr>
        <p:grpSpPr>
          <a:xfrm>
            <a:off x="5365450" y="2962188"/>
            <a:ext cx="4858050" cy="820041"/>
            <a:chOff x="5365450" y="2962188"/>
            <a:chExt cx="4858050" cy="820041"/>
          </a:xfrm>
        </p:grpSpPr>
        <p:sp>
          <p:nvSpPr>
            <p:cNvPr id="99" name="Rounded Rectangle 110">
              <a:extLst>
                <a:ext uri="{FF2B5EF4-FFF2-40B4-BE49-F238E27FC236}">
                  <a16:creationId xmlns:a16="http://schemas.microsoft.com/office/drawing/2014/main" id="{923609AC-6925-4E6F-AC54-4D81A4BB95C6}"/>
                </a:ext>
              </a:extLst>
            </p:cNvPr>
            <p:cNvSpPr/>
            <p:nvPr/>
          </p:nvSpPr>
          <p:spPr>
            <a:xfrm>
              <a:off x="5365450" y="3060165"/>
              <a:ext cx="4858050" cy="722064"/>
            </a:xfrm>
            <a:prstGeom prst="roundRect">
              <a:avLst>
                <a:gd name="adj" fmla="val 0"/>
              </a:avLst>
            </a:prstGeom>
            <a:solidFill>
              <a:sysClr val="window" lastClr="FFFFFF"/>
            </a:solidFill>
            <a:ln w="28575" cap="flat" cmpd="sng" algn="ctr">
              <a:solidFill>
                <a:srgbClr val="E7E6E6">
                  <a:lumMod val="50000"/>
                </a:srgbClr>
              </a:solidFill>
              <a:prstDash val="solid"/>
              <a:miter lim="800000"/>
            </a:ln>
            <a:effectLst/>
          </p:spPr>
          <p:txBody>
            <a:bodyPr rtlCol="0" anchor="ctr"/>
            <a:lstStyle/>
            <a:p>
              <a:pPr marL="0" marR="0" lvl="0" indent="0" algn="r" defTabSz="4572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ysClr val="windowText" lastClr="000000"/>
                  </a:solidFill>
                  <a:effectLst/>
                  <a:uLnTx/>
                  <a:uFillTx/>
                  <a:latin typeface="Calibri" panose="020F0502020204030204"/>
                  <a:ea typeface="+mn-ea"/>
                  <a:cs typeface="+mn-cs"/>
                </a:rPr>
                <a:t>Scratchpad</a:t>
              </a:r>
              <a:endParaRPr kumimoji="0" lang="en-US" sz="2000" b="1"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grpSp>
          <p:nvGrpSpPr>
            <p:cNvPr id="106" name="组合 105">
              <a:extLst>
                <a:ext uri="{FF2B5EF4-FFF2-40B4-BE49-F238E27FC236}">
                  <a16:creationId xmlns:a16="http://schemas.microsoft.com/office/drawing/2014/main" id="{548B98F1-EC25-4D0A-9EE4-06E902A87F2A}"/>
                </a:ext>
              </a:extLst>
            </p:cNvPr>
            <p:cNvGrpSpPr/>
            <p:nvPr/>
          </p:nvGrpSpPr>
          <p:grpSpPr>
            <a:xfrm>
              <a:off x="6254050" y="3168552"/>
              <a:ext cx="703018" cy="479505"/>
              <a:chOff x="1785415" y="5748894"/>
              <a:chExt cx="703018" cy="479505"/>
            </a:xfrm>
          </p:grpSpPr>
          <p:grpSp>
            <p:nvGrpSpPr>
              <p:cNvPr id="100" name="组合 93">
                <a:extLst>
                  <a:ext uri="{FF2B5EF4-FFF2-40B4-BE49-F238E27FC236}">
                    <a16:creationId xmlns:a16="http://schemas.microsoft.com/office/drawing/2014/main" id="{D891A3C6-0808-49C9-96F1-C09D31536A53}"/>
                  </a:ext>
                </a:extLst>
              </p:cNvPr>
              <p:cNvGrpSpPr/>
              <p:nvPr/>
            </p:nvGrpSpPr>
            <p:grpSpPr>
              <a:xfrm rot="5400000">
                <a:off x="1676896" y="5857413"/>
                <a:ext cx="479505" cy="262468"/>
                <a:chOff x="8794749" y="7608552"/>
                <a:chExt cx="1538296" cy="543300"/>
              </a:xfrm>
            </p:grpSpPr>
            <p:sp>
              <p:nvSpPr>
                <p:cNvPr id="101" name="Rectangle 3">
                  <a:extLst>
                    <a:ext uri="{FF2B5EF4-FFF2-40B4-BE49-F238E27FC236}">
                      <a16:creationId xmlns:a16="http://schemas.microsoft.com/office/drawing/2014/main" id="{07772A52-788A-4DD5-9347-8A3FC06CB662}"/>
                    </a:ext>
                  </a:extLst>
                </p:cNvPr>
                <p:cNvSpPr>
                  <a:spLocks/>
                </p:cNvSpPr>
                <p:nvPr/>
              </p:nvSpPr>
              <p:spPr>
                <a:xfrm>
                  <a:off x="9246447" y="7608553"/>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2" name="Rectangle 3">
                  <a:extLst>
                    <a:ext uri="{FF2B5EF4-FFF2-40B4-BE49-F238E27FC236}">
                      <a16:creationId xmlns:a16="http://schemas.microsoft.com/office/drawing/2014/main" id="{8F106BC5-0960-411F-A7D6-9590A5149905}"/>
                    </a:ext>
                  </a:extLst>
                </p:cNvPr>
                <p:cNvSpPr>
                  <a:spLocks/>
                </p:cNvSpPr>
                <p:nvPr/>
              </p:nvSpPr>
              <p:spPr>
                <a:xfrm>
                  <a:off x="9789746" y="7608552"/>
                  <a:ext cx="543299" cy="543299"/>
                </a:xfrm>
                <a:prstGeom prst="rect">
                  <a:avLst/>
                </a:prstGeom>
                <a:solidFill>
                  <a:srgbClr val="BDD7EE"/>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03" name="直接连接符 97">
                  <a:extLst>
                    <a:ext uri="{FF2B5EF4-FFF2-40B4-BE49-F238E27FC236}">
                      <a16:creationId xmlns:a16="http://schemas.microsoft.com/office/drawing/2014/main" id="{9EAC3E79-4566-436C-9E8A-C12DA48C5BEC}"/>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104" name="直接连接符 98">
                  <a:extLst>
                    <a:ext uri="{FF2B5EF4-FFF2-40B4-BE49-F238E27FC236}">
                      <a16:creationId xmlns:a16="http://schemas.microsoft.com/office/drawing/2014/main" id="{22C669E4-A976-4D40-997D-5EA85A229321}"/>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sp>
            <p:nvSpPr>
              <p:cNvPr id="105" name="文本框 63">
                <a:extLst>
                  <a:ext uri="{FF2B5EF4-FFF2-40B4-BE49-F238E27FC236}">
                    <a16:creationId xmlns:a16="http://schemas.microsoft.com/office/drawing/2014/main" id="{3B2D15F1-2640-4ECD-930F-1658884CC19E}"/>
                  </a:ext>
                </a:extLst>
              </p:cNvPr>
              <p:cNvSpPr txBox="1"/>
              <p:nvPr/>
            </p:nvSpPr>
            <p:spPr>
              <a:xfrm>
                <a:off x="2039271" y="5798026"/>
                <a:ext cx="449162" cy="400110"/>
              </a:xfrm>
              <a:prstGeom prst="rect">
                <a:avLst/>
              </a:prstGeom>
              <a:noFill/>
            </p:spPr>
            <p:txBody>
              <a:bodyPr wrap="none" rtlCol="0">
                <a:spAutoFit/>
              </a:bodyPr>
              <a:lstStyle/>
              <a:p>
                <a:pPr defTabSz="457200"/>
                <a:r>
                  <a:rPr lang="en-US" sz="2000" dirty="0">
                    <a:solidFill>
                      <a:prstClr val="black"/>
                    </a:solidFill>
                    <a:latin typeface="Calibri" panose="020F0502020204030204"/>
                  </a:rPr>
                  <a:t>q1</a:t>
                </a:r>
              </a:p>
            </p:txBody>
          </p:sp>
        </p:grpSp>
        <p:grpSp>
          <p:nvGrpSpPr>
            <p:cNvPr id="107" name="组合 106">
              <a:extLst>
                <a:ext uri="{FF2B5EF4-FFF2-40B4-BE49-F238E27FC236}">
                  <a16:creationId xmlns:a16="http://schemas.microsoft.com/office/drawing/2014/main" id="{7C5695BE-B9C2-41A6-A3A2-4452F8ECBC49}"/>
                </a:ext>
              </a:extLst>
            </p:cNvPr>
            <p:cNvGrpSpPr/>
            <p:nvPr/>
          </p:nvGrpSpPr>
          <p:grpSpPr>
            <a:xfrm>
              <a:off x="7056901" y="3168552"/>
              <a:ext cx="703018" cy="479505"/>
              <a:chOff x="1785415" y="5748894"/>
              <a:chExt cx="703018" cy="479505"/>
            </a:xfrm>
          </p:grpSpPr>
          <p:grpSp>
            <p:nvGrpSpPr>
              <p:cNvPr id="108" name="组合 93">
                <a:extLst>
                  <a:ext uri="{FF2B5EF4-FFF2-40B4-BE49-F238E27FC236}">
                    <a16:creationId xmlns:a16="http://schemas.microsoft.com/office/drawing/2014/main" id="{280D5B51-8072-49FF-9D5B-651A2E0ADCD8}"/>
                  </a:ext>
                </a:extLst>
              </p:cNvPr>
              <p:cNvGrpSpPr/>
              <p:nvPr/>
            </p:nvGrpSpPr>
            <p:grpSpPr>
              <a:xfrm rot="5400000">
                <a:off x="1676896" y="5857413"/>
                <a:ext cx="479505" cy="262468"/>
                <a:chOff x="8794749" y="7608552"/>
                <a:chExt cx="1538296" cy="543300"/>
              </a:xfrm>
            </p:grpSpPr>
            <p:sp>
              <p:nvSpPr>
                <p:cNvPr id="110" name="Rectangle 3">
                  <a:extLst>
                    <a:ext uri="{FF2B5EF4-FFF2-40B4-BE49-F238E27FC236}">
                      <a16:creationId xmlns:a16="http://schemas.microsoft.com/office/drawing/2014/main" id="{9B19472C-3C5A-4B49-9FAF-284C90DAA9CA}"/>
                    </a:ext>
                  </a:extLst>
                </p:cNvPr>
                <p:cNvSpPr>
                  <a:spLocks/>
                </p:cNvSpPr>
                <p:nvPr/>
              </p:nvSpPr>
              <p:spPr>
                <a:xfrm>
                  <a:off x="9246447" y="7608553"/>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1" name="Rectangle 3">
                  <a:extLst>
                    <a:ext uri="{FF2B5EF4-FFF2-40B4-BE49-F238E27FC236}">
                      <a16:creationId xmlns:a16="http://schemas.microsoft.com/office/drawing/2014/main" id="{5E6B2577-4BA4-4485-B423-ED49FD983384}"/>
                    </a:ext>
                  </a:extLst>
                </p:cNvPr>
                <p:cNvSpPr>
                  <a:spLocks/>
                </p:cNvSpPr>
                <p:nvPr/>
              </p:nvSpPr>
              <p:spPr>
                <a:xfrm>
                  <a:off x="9789746" y="7608552"/>
                  <a:ext cx="543299" cy="543299"/>
                </a:xfrm>
                <a:prstGeom prst="rect">
                  <a:avLst/>
                </a:prstGeom>
                <a:solidFill>
                  <a:srgbClr val="92751A"/>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12" name="直接连接符 97">
                  <a:extLst>
                    <a:ext uri="{FF2B5EF4-FFF2-40B4-BE49-F238E27FC236}">
                      <a16:creationId xmlns:a16="http://schemas.microsoft.com/office/drawing/2014/main" id="{63415C9F-DEE1-4495-B94B-D99BC0DFC18F}"/>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113" name="直接连接符 98">
                  <a:extLst>
                    <a:ext uri="{FF2B5EF4-FFF2-40B4-BE49-F238E27FC236}">
                      <a16:creationId xmlns:a16="http://schemas.microsoft.com/office/drawing/2014/main" id="{9E988042-EFD9-4FD5-83D2-242BCCD3F4E4}"/>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sp>
            <p:nvSpPr>
              <p:cNvPr id="109" name="文本框 63">
                <a:extLst>
                  <a:ext uri="{FF2B5EF4-FFF2-40B4-BE49-F238E27FC236}">
                    <a16:creationId xmlns:a16="http://schemas.microsoft.com/office/drawing/2014/main" id="{5A974CDB-B4D7-4560-87B2-21C5F92D79D5}"/>
                  </a:ext>
                </a:extLst>
              </p:cNvPr>
              <p:cNvSpPr txBox="1"/>
              <p:nvPr/>
            </p:nvSpPr>
            <p:spPr>
              <a:xfrm>
                <a:off x="2039271" y="5798026"/>
                <a:ext cx="449162" cy="400110"/>
              </a:xfrm>
              <a:prstGeom prst="rect">
                <a:avLst/>
              </a:prstGeom>
              <a:noFill/>
            </p:spPr>
            <p:txBody>
              <a:bodyPr wrap="none" rtlCol="0">
                <a:spAutoFit/>
              </a:bodyPr>
              <a:lstStyle/>
              <a:p>
                <a:pPr defTabSz="457200"/>
                <a:r>
                  <a:rPr lang="en-US" sz="2000" dirty="0">
                    <a:solidFill>
                      <a:prstClr val="black"/>
                    </a:solidFill>
                    <a:latin typeface="Calibri" panose="020F0502020204030204"/>
                  </a:rPr>
                  <a:t>q2</a:t>
                </a:r>
              </a:p>
            </p:txBody>
          </p:sp>
        </p:grpSp>
        <p:sp>
          <p:nvSpPr>
            <p:cNvPr id="114" name="文本框 53">
              <a:extLst>
                <a:ext uri="{FF2B5EF4-FFF2-40B4-BE49-F238E27FC236}">
                  <a16:creationId xmlns:a16="http://schemas.microsoft.com/office/drawing/2014/main" id="{1DADCFA9-3F53-485D-8E5F-26296C5B2922}"/>
                </a:ext>
              </a:extLst>
            </p:cNvPr>
            <p:cNvSpPr txBox="1"/>
            <p:nvPr/>
          </p:nvSpPr>
          <p:spPr>
            <a:xfrm>
              <a:off x="7670932" y="2962188"/>
              <a:ext cx="538930" cy="707886"/>
            </a:xfrm>
            <a:prstGeom prst="rect">
              <a:avLst/>
            </a:prstGeom>
            <a:noFill/>
          </p:spPr>
          <p:txBody>
            <a:bodyPr wrap="none" rtlCol="0">
              <a:spAutoFit/>
            </a:bodyPr>
            <a:lstStyle/>
            <a:p>
              <a:pPr defTabSz="457200"/>
              <a:r>
                <a:rPr lang="en-US" sz="4000" dirty="0">
                  <a:solidFill>
                    <a:prstClr val="black"/>
                  </a:solidFill>
                  <a:latin typeface="Calibri" panose="020F0502020204030204"/>
                </a:rPr>
                <a:t>…</a:t>
              </a:r>
            </a:p>
          </p:txBody>
        </p:sp>
        <p:grpSp>
          <p:nvGrpSpPr>
            <p:cNvPr id="115" name="组合 114">
              <a:extLst>
                <a:ext uri="{FF2B5EF4-FFF2-40B4-BE49-F238E27FC236}">
                  <a16:creationId xmlns:a16="http://schemas.microsoft.com/office/drawing/2014/main" id="{72D3B84F-2F9C-44D2-83B2-D799EA938ACA}"/>
                </a:ext>
              </a:extLst>
            </p:cNvPr>
            <p:cNvGrpSpPr/>
            <p:nvPr/>
          </p:nvGrpSpPr>
          <p:grpSpPr>
            <a:xfrm>
              <a:off x="8269684" y="3168552"/>
              <a:ext cx="707826" cy="479505"/>
              <a:chOff x="1785415" y="5748894"/>
              <a:chExt cx="707826" cy="479505"/>
            </a:xfrm>
          </p:grpSpPr>
          <p:grpSp>
            <p:nvGrpSpPr>
              <p:cNvPr id="116" name="组合 93">
                <a:extLst>
                  <a:ext uri="{FF2B5EF4-FFF2-40B4-BE49-F238E27FC236}">
                    <a16:creationId xmlns:a16="http://schemas.microsoft.com/office/drawing/2014/main" id="{ED7CFEF2-7161-424F-BB06-4F48950955B7}"/>
                  </a:ext>
                </a:extLst>
              </p:cNvPr>
              <p:cNvGrpSpPr/>
              <p:nvPr/>
            </p:nvGrpSpPr>
            <p:grpSpPr>
              <a:xfrm rot="5400000">
                <a:off x="1676896" y="5857413"/>
                <a:ext cx="479505" cy="262468"/>
                <a:chOff x="8794749" y="7608552"/>
                <a:chExt cx="1538296" cy="543300"/>
              </a:xfrm>
            </p:grpSpPr>
            <p:sp>
              <p:nvSpPr>
                <p:cNvPr id="118" name="Rectangle 3">
                  <a:extLst>
                    <a:ext uri="{FF2B5EF4-FFF2-40B4-BE49-F238E27FC236}">
                      <a16:creationId xmlns:a16="http://schemas.microsoft.com/office/drawing/2014/main" id="{4E4C3E23-17D3-4088-98EA-3618EBFB9F2A}"/>
                    </a:ext>
                  </a:extLst>
                </p:cNvPr>
                <p:cNvSpPr>
                  <a:spLocks/>
                </p:cNvSpPr>
                <p:nvPr/>
              </p:nvSpPr>
              <p:spPr>
                <a:xfrm>
                  <a:off x="9246447" y="7608553"/>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9" name="Rectangle 3">
                  <a:extLst>
                    <a:ext uri="{FF2B5EF4-FFF2-40B4-BE49-F238E27FC236}">
                      <a16:creationId xmlns:a16="http://schemas.microsoft.com/office/drawing/2014/main" id="{4D3C29D4-06A2-4DE6-AF41-CC9D10445448}"/>
                    </a:ext>
                  </a:extLst>
                </p:cNvPr>
                <p:cNvSpPr>
                  <a:spLocks/>
                </p:cNvSpPr>
                <p:nvPr/>
              </p:nvSpPr>
              <p:spPr>
                <a:xfrm>
                  <a:off x="9789746" y="7608552"/>
                  <a:ext cx="543299" cy="543299"/>
                </a:xfrm>
                <a:prstGeom prst="rect">
                  <a:avLst/>
                </a:prstGeom>
                <a:solidFill>
                  <a:srgbClr val="FFD966"/>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20" name="直接连接符 97">
                  <a:extLst>
                    <a:ext uri="{FF2B5EF4-FFF2-40B4-BE49-F238E27FC236}">
                      <a16:creationId xmlns:a16="http://schemas.microsoft.com/office/drawing/2014/main" id="{5DEEE557-E40B-40BB-A17D-E7274E716AEA}"/>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121" name="直接连接符 98">
                  <a:extLst>
                    <a:ext uri="{FF2B5EF4-FFF2-40B4-BE49-F238E27FC236}">
                      <a16:creationId xmlns:a16="http://schemas.microsoft.com/office/drawing/2014/main" id="{317E2391-C252-4454-9864-D80DC4BC6837}"/>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sp>
            <p:nvSpPr>
              <p:cNvPr id="117" name="文本框 63">
                <a:extLst>
                  <a:ext uri="{FF2B5EF4-FFF2-40B4-BE49-F238E27FC236}">
                    <a16:creationId xmlns:a16="http://schemas.microsoft.com/office/drawing/2014/main" id="{53D74049-EBED-4BF3-8777-7B9F2CD3C4AC}"/>
                  </a:ext>
                </a:extLst>
              </p:cNvPr>
              <p:cNvSpPr txBox="1"/>
              <p:nvPr/>
            </p:nvSpPr>
            <p:spPr>
              <a:xfrm>
                <a:off x="2039271" y="5798026"/>
                <a:ext cx="453970" cy="400110"/>
              </a:xfrm>
              <a:prstGeom prst="rect">
                <a:avLst/>
              </a:prstGeom>
              <a:noFill/>
            </p:spPr>
            <p:txBody>
              <a:bodyPr wrap="none" rtlCol="0">
                <a:spAutoFit/>
              </a:bodyPr>
              <a:lstStyle/>
              <a:p>
                <a:pPr defTabSz="457200"/>
                <a:r>
                  <a:rPr lang="en-US" sz="2000" dirty="0" err="1">
                    <a:solidFill>
                      <a:prstClr val="black"/>
                    </a:solidFill>
                    <a:latin typeface="Calibri" panose="020F0502020204030204"/>
                  </a:rPr>
                  <a:t>qn</a:t>
                </a:r>
                <a:endParaRPr lang="en-US" sz="2000" dirty="0">
                  <a:solidFill>
                    <a:prstClr val="black"/>
                  </a:solidFill>
                  <a:latin typeface="Calibri" panose="020F0502020204030204"/>
                </a:endParaRPr>
              </a:p>
            </p:txBody>
          </p:sp>
        </p:grpSp>
        <p:grpSp>
          <p:nvGrpSpPr>
            <p:cNvPr id="92" name="组合 91">
              <a:extLst>
                <a:ext uri="{FF2B5EF4-FFF2-40B4-BE49-F238E27FC236}">
                  <a16:creationId xmlns:a16="http://schemas.microsoft.com/office/drawing/2014/main" id="{22DA3B52-1E83-4494-B9C4-F05F675F4C57}"/>
                </a:ext>
              </a:extLst>
            </p:cNvPr>
            <p:cNvGrpSpPr/>
            <p:nvPr/>
          </p:nvGrpSpPr>
          <p:grpSpPr>
            <a:xfrm>
              <a:off x="5473681" y="3164496"/>
              <a:ext cx="703018" cy="479505"/>
              <a:chOff x="1785415" y="5748894"/>
              <a:chExt cx="703018" cy="479505"/>
            </a:xfrm>
          </p:grpSpPr>
          <p:grpSp>
            <p:nvGrpSpPr>
              <p:cNvPr id="165" name="组合 93">
                <a:extLst>
                  <a:ext uri="{FF2B5EF4-FFF2-40B4-BE49-F238E27FC236}">
                    <a16:creationId xmlns:a16="http://schemas.microsoft.com/office/drawing/2014/main" id="{327C8CA2-00A6-4078-9A3E-59B33DD279E4}"/>
                  </a:ext>
                </a:extLst>
              </p:cNvPr>
              <p:cNvGrpSpPr/>
              <p:nvPr/>
            </p:nvGrpSpPr>
            <p:grpSpPr>
              <a:xfrm rot="5400000">
                <a:off x="1676896" y="5857413"/>
                <a:ext cx="479505" cy="262468"/>
                <a:chOff x="8794749" y="7608552"/>
                <a:chExt cx="1538296" cy="543300"/>
              </a:xfrm>
            </p:grpSpPr>
            <p:sp>
              <p:nvSpPr>
                <p:cNvPr id="167" name="Rectangle 3">
                  <a:extLst>
                    <a:ext uri="{FF2B5EF4-FFF2-40B4-BE49-F238E27FC236}">
                      <a16:creationId xmlns:a16="http://schemas.microsoft.com/office/drawing/2014/main" id="{8EAADA4C-81F1-4E9C-ADDC-E18541C825CA}"/>
                    </a:ext>
                  </a:extLst>
                </p:cNvPr>
                <p:cNvSpPr>
                  <a:spLocks/>
                </p:cNvSpPr>
                <p:nvPr/>
              </p:nvSpPr>
              <p:spPr>
                <a:xfrm>
                  <a:off x="9246447" y="7608553"/>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8" name="Rectangle 3">
                  <a:extLst>
                    <a:ext uri="{FF2B5EF4-FFF2-40B4-BE49-F238E27FC236}">
                      <a16:creationId xmlns:a16="http://schemas.microsoft.com/office/drawing/2014/main" id="{D5C12E1D-0665-4DD4-9579-C65A02EC0DDC}"/>
                    </a:ext>
                  </a:extLst>
                </p:cNvPr>
                <p:cNvSpPr>
                  <a:spLocks/>
                </p:cNvSpPr>
                <p:nvPr/>
              </p:nvSpPr>
              <p:spPr>
                <a:xfrm>
                  <a:off x="9789746" y="7608552"/>
                  <a:ext cx="543299" cy="543299"/>
                </a:xfrm>
                <a:prstGeom prst="rect">
                  <a:avLst/>
                </a:prstGeom>
                <a:solidFill>
                  <a:srgbClr val="C5E0B4"/>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69" name="直接连接符 97">
                  <a:extLst>
                    <a:ext uri="{FF2B5EF4-FFF2-40B4-BE49-F238E27FC236}">
                      <a16:creationId xmlns:a16="http://schemas.microsoft.com/office/drawing/2014/main" id="{699DD916-13D3-41E7-9E0D-9EB9F2E49780}"/>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170" name="直接连接符 98">
                  <a:extLst>
                    <a:ext uri="{FF2B5EF4-FFF2-40B4-BE49-F238E27FC236}">
                      <a16:creationId xmlns:a16="http://schemas.microsoft.com/office/drawing/2014/main" id="{5B2C25DA-1D7C-429F-86E6-A68861F4B7D8}"/>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sp>
            <p:nvSpPr>
              <p:cNvPr id="166" name="文本框 63">
                <a:extLst>
                  <a:ext uri="{FF2B5EF4-FFF2-40B4-BE49-F238E27FC236}">
                    <a16:creationId xmlns:a16="http://schemas.microsoft.com/office/drawing/2014/main" id="{FDB1354C-E254-4927-BF3C-06859ABD5544}"/>
                  </a:ext>
                </a:extLst>
              </p:cNvPr>
              <p:cNvSpPr txBox="1"/>
              <p:nvPr/>
            </p:nvSpPr>
            <p:spPr>
              <a:xfrm>
                <a:off x="2039271" y="5798026"/>
                <a:ext cx="449162" cy="400110"/>
              </a:xfrm>
              <a:prstGeom prst="rect">
                <a:avLst/>
              </a:prstGeom>
              <a:noFill/>
            </p:spPr>
            <p:txBody>
              <a:bodyPr wrap="none" rtlCol="0">
                <a:spAutoFit/>
              </a:bodyPr>
              <a:lstStyle/>
              <a:p>
                <a:pPr defTabSz="457200"/>
                <a:r>
                  <a:rPr lang="en-US" sz="2000" dirty="0">
                    <a:solidFill>
                      <a:prstClr val="black"/>
                    </a:solidFill>
                    <a:latin typeface="Calibri" panose="020F0502020204030204"/>
                  </a:rPr>
                  <a:t>q0</a:t>
                </a:r>
              </a:p>
            </p:txBody>
          </p:sp>
        </p:grpSp>
      </p:grpSp>
    </p:spTree>
    <p:extLst>
      <p:ext uri="{BB962C8B-B14F-4D97-AF65-F5344CB8AC3E}">
        <p14:creationId xmlns:p14="http://schemas.microsoft.com/office/powerpoint/2010/main" val="353702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Rounded Rectangle 78">
            <a:extLst>
              <a:ext uri="{FF2B5EF4-FFF2-40B4-BE49-F238E27FC236}">
                <a16:creationId xmlns:a16="http://schemas.microsoft.com/office/drawing/2014/main" id="{92AD70BB-4A25-4C9D-BA75-2E6775E74090}"/>
              </a:ext>
            </a:extLst>
          </p:cNvPr>
          <p:cNvSpPr/>
          <p:nvPr/>
        </p:nvSpPr>
        <p:spPr>
          <a:xfrm>
            <a:off x="7709056" y="5379922"/>
            <a:ext cx="882000" cy="371868"/>
          </a:xfrm>
          <a:prstGeom prst="roundRect">
            <a:avLst/>
          </a:prstGeom>
          <a:solidFill>
            <a:srgbClr val="ED7D31">
              <a:lumMod val="40000"/>
              <a:lumOff val="60000"/>
            </a:srgbClr>
          </a:solidFill>
          <a:ln w="38100" cap="flat" cmpd="sng" algn="ctr">
            <a:solidFill>
              <a:srgbClr val="ED7D31">
                <a:lumMod val="50000"/>
              </a:srgbClr>
            </a:solidFill>
            <a:prstDash val="solid"/>
            <a:miter lim="800000"/>
          </a:ln>
          <a:effectLst/>
        </p:spPr>
        <p:txBody>
          <a:bodyPr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latin typeface="Calibri" panose="020F0502020204030204"/>
                <a:ea typeface="+mn-ea"/>
                <a:cs typeface="+mn-cs"/>
              </a:rPr>
              <a:t>Range</a:t>
            </a:r>
          </a:p>
        </p:txBody>
      </p:sp>
      <p:sp>
        <p:nvSpPr>
          <p:cNvPr id="107" name="Rounded Rectangle 78">
            <a:extLst>
              <a:ext uri="{FF2B5EF4-FFF2-40B4-BE49-F238E27FC236}">
                <a16:creationId xmlns:a16="http://schemas.microsoft.com/office/drawing/2014/main" id="{03D77B2A-770B-4924-8B6E-8E745E5A1161}"/>
              </a:ext>
            </a:extLst>
          </p:cNvPr>
          <p:cNvSpPr/>
          <p:nvPr/>
        </p:nvSpPr>
        <p:spPr>
          <a:xfrm>
            <a:off x="5809917" y="5377216"/>
            <a:ext cx="880303" cy="371868"/>
          </a:xfrm>
          <a:prstGeom prst="roundRect">
            <a:avLst/>
          </a:prstGeom>
          <a:solidFill>
            <a:srgbClr val="ED7D31">
              <a:lumMod val="40000"/>
              <a:lumOff val="60000"/>
            </a:srgbClr>
          </a:solidFill>
          <a:ln w="38100" cap="flat" cmpd="sng" algn="ctr">
            <a:solidFill>
              <a:srgbClr val="ED7D31">
                <a:lumMod val="50000"/>
              </a:srgbClr>
            </a:solidFill>
            <a:prstDash val="solid"/>
            <a:miter lim="800000"/>
          </a:ln>
          <a:effectLst/>
        </p:spPr>
        <p:txBody>
          <a:bodyPr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latin typeface="Calibri" panose="020F0502020204030204"/>
                <a:ea typeface="+mn-ea"/>
                <a:cs typeface="+mn-cs"/>
              </a:rPr>
              <a:t>Range</a:t>
            </a:r>
          </a:p>
        </p:txBody>
      </p:sp>
      <p:sp>
        <p:nvSpPr>
          <p:cNvPr id="122" name="矩形 121">
            <a:extLst>
              <a:ext uri="{FF2B5EF4-FFF2-40B4-BE49-F238E27FC236}">
                <a16:creationId xmlns:a16="http://schemas.microsoft.com/office/drawing/2014/main" id="{92CA935F-17F1-4430-AD22-C066D9D6F3E3}"/>
              </a:ext>
            </a:extLst>
          </p:cNvPr>
          <p:cNvSpPr/>
          <p:nvPr/>
        </p:nvSpPr>
        <p:spPr>
          <a:xfrm>
            <a:off x="5257799" y="1617318"/>
            <a:ext cx="6737351" cy="2276454"/>
          </a:xfrm>
          <a:prstGeom prst="rect">
            <a:avLst/>
          </a:prstGeom>
          <a:solidFill>
            <a:srgbClr val="F8CB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en-US" sz="4000" dirty="0">
                <a:solidFill>
                  <a:srgbClr val="843C0C"/>
                </a:solidFill>
              </a:rPr>
              <a:t>Fetcher</a:t>
            </a:r>
          </a:p>
        </p:txBody>
      </p:sp>
      <p:sp>
        <p:nvSpPr>
          <p:cNvPr id="2" name="标题 1">
            <a:extLst>
              <a:ext uri="{FF2B5EF4-FFF2-40B4-BE49-F238E27FC236}">
                <a16:creationId xmlns:a16="http://schemas.microsoft.com/office/drawing/2014/main" id="{F6C9B5B0-C432-48EC-A11E-8BAD17A78456}"/>
              </a:ext>
            </a:extLst>
          </p:cNvPr>
          <p:cNvSpPr>
            <a:spLocks noGrp="1"/>
          </p:cNvSpPr>
          <p:nvPr>
            <p:ph type="title"/>
          </p:nvPr>
        </p:nvSpPr>
        <p:spPr/>
        <p:txBody>
          <a:bodyPr/>
          <a:lstStyle/>
          <a:p>
            <a:r>
              <a:rPr lang="en-US" dirty="0" err="1"/>
              <a:t>SpZip</a:t>
            </a:r>
            <a:r>
              <a:rPr lang="en-US" dirty="0"/>
              <a:t> fetcher is programmable</a:t>
            </a:r>
          </a:p>
        </p:txBody>
      </p:sp>
      <p:sp>
        <p:nvSpPr>
          <p:cNvPr id="3" name="灯片编号占位符 2">
            <a:extLst>
              <a:ext uri="{FF2B5EF4-FFF2-40B4-BE49-F238E27FC236}">
                <a16:creationId xmlns:a16="http://schemas.microsoft.com/office/drawing/2014/main" id="{DFCDBDA7-BEE4-4988-B2FC-76BA6A2E289B}"/>
              </a:ext>
            </a:extLst>
          </p:cNvPr>
          <p:cNvSpPr>
            <a:spLocks noGrp="1"/>
          </p:cNvSpPr>
          <p:nvPr>
            <p:ph type="sldNum" sz="quarter" idx="12"/>
          </p:nvPr>
        </p:nvSpPr>
        <p:spPr/>
        <p:txBody>
          <a:bodyPr/>
          <a:lstStyle/>
          <a:p>
            <a:fld id="{4C1CFA8C-DA4D-4CD0-9494-B47934E8DF77}" type="slidenum">
              <a:rPr lang="en-US" smtClean="0"/>
              <a:t>19</a:t>
            </a:fld>
            <a:endParaRPr lang="en-US"/>
          </a:p>
        </p:txBody>
      </p:sp>
      <p:sp>
        <p:nvSpPr>
          <p:cNvPr id="4" name="内容占位符 3">
            <a:extLst>
              <a:ext uri="{FF2B5EF4-FFF2-40B4-BE49-F238E27FC236}">
                <a16:creationId xmlns:a16="http://schemas.microsoft.com/office/drawing/2014/main" id="{7B7434AB-0875-48E4-B086-453FE150C313}"/>
              </a:ext>
            </a:extLst>
          </p:cNvPr>
          <p:cNvSpPr>
            <a:spLocks noGrp="1"/>
          </p:cNvSpPr>
          <p:nvPr>
            <p:ph sz="quarter" idx="1"/>
          </p:nvPr>
        </p:nvSpPr>
        <p:spPr>
          <a:xfrm>
            <a:off x="101601" y="990599"/>
            <a:ext cx="5103456" cy="5791195"/>
          </a:xfrm>
        </p:spPr>
        <p:txBody>
          <a:bodyPr>
            <a:normAutofit/>
          </a:bodyPr>
          <a:lstStyle/>
          <a:p>
            <a:r>
              <a:rPr lang="en-US" dirty="0"/>
              <a:t>Scratchpad is configurable to support variable numbers and sizes of queues</a:t>
            </a:r>
          </a:p>
          <a:p>
            <a:endParaRPr lang="en-US" dirty="0"/>
          </a:p>
          <a:p>
            <a:r>
              <a:rPr lang="en-US" dirty="0"/>
              <a:t>DCL operators are time-multiplexed on the same physical unit</a:t>
            </a:r>
          </a:p>
          <a:p>
            <a:endParaRPr lang="en-US" dirty="0"/>
          </a:p>
          <a:p>
            <a:r>
              <a:rPr lang="en-US" dirty="0"/>
              <a:t>Scheduler holds operator contexts and chooses which operator to fire each cycle</a:t>
            </a:r>
          </a:p>
        </p:txBody>
      </p:sp>
      <p:sp>
        <p:nvSpPr>
          <p:cNvPr id="77" name="箭头: 上下 76">
            <a:extLst>
              <a:ext uri="{FF2B5EF4-FFF2-40B4-BE49-F238E27FC236}">
                <a16:creationId xmlns:a16="http://schemas.microsoft.com/office/drawing/2014/main" id="{C0330364-90D2-4C6E-ABEE-EBA34937EDA0}"/>
              </a:ext>
            </a:extLst>
          </p:cNvPr>
          <p:cNvSpPr/>
          <p:nvPr/>
        </p:nvSpPr>
        <p:spPr>
          <a:xfrm>
            <a:off x="6273681" y="1483823"/>
            <a:ext cx="170488" cy="268777"/>
          </a:xfrm>
          <a:prstGeom prst="upDownArrow">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96" name="组合 95">
            <a:extLst>
              <a:ext uri="{FF2B5EF4-FFF2-40B4-BE49-F238E27FC236}">
                <a16:creationId xmlns:a16="http://schemas.microsoft.com/office/drawing/2014/main" id="{CE960662-CEAD-412C-964B-C5D7FBFECE22}"/>
              </a:ext>
            </a:extLst>
          </p:cNvPr>
          <p:cNvGrpSpPr/>
          <p:nvPr/>
        </p:nvGrpSpPr>
        <p:grpSpPr>
          <a:xfrm>
            <a:off x="5362700" y="1752600"/>
            <a:ext cx="1992451" cy="1508028"/>
            <a:chOff x="2020749" y="5358449"/>
            <a:chExt cx="1992451" cy="1508028"/>
          </a:xfrm>
        </p:grpSpPr>
        <p:sp>
          <p:nvSpPr>
            <p:cNvPr id="65" name="Rounded Rectangle 78">
              <a:extLst>
                <a:ext uri="{FF2B5EF4-FFF2-40B4-BE49-F238E27FC236}">
                  <a16:creationId xmlns:a16="http://schemas.microsoft.com/office/drawing/2014/main" id="{13F8A03F-3EA9-412E-A3DB-8542C695C10E}"/>
                </a:ext>
              </a:extLst>
            </p:cNvPr>
            <p:cNvSpPr/>
            <p:nvPr/>
          </p:nvSpPr>
          <p:spPr>
            <a:xfrm>
              <a:off x="2020749" y="5358449"/>
              <a:ext cx="1992451" cy="1092358"/>
            </a:xfrm>
            <a:prstGeom prst="roundRect">
              <a:avLst/>
            </a:prstGeom>
            <a:solidFill>
              <a:srgbClr val="F3A875"/>
            </a:solidFill>
            <a:ln w="38100" cap="flat" cmpd="sng" algn="ctr">
              <a:solidFill>
                <a:srgbClr val="ED7D31">
                  <a:lumMod val="50000"/>
                </a:srgbClr>
              </a:solidFill>
              <a:prstDash val="solid"/>
              <a:miter lim="800000"/>
            </a:ln>
            <a:effectLst/>
          </p:spPr>
          <p:txBody>
            <a:bodyPr rtlCol="0" anchor="t"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latin typeface="Calibri" panose="020F0502020204030204"/>
                  <a:ea typeface="+mn-ea"/>
                  <a:cs typeface="+mn-cs"/>
                </a:rPr>
                <a:t>Access Unit</a:t>
              </a:r>
            </a:p>
          </p:txBody>
        </p:sp>
        <p:sp>
          <p:nvSpPr>
            <p:cNvPr id="63" name="Rounded Rectangle 78">
              <a:extLst>
                <a:ext uri="{FF2B5EF4-FFF2-40B4-BE49-F238E27FC236}">
                  <a16:creationId xmlns:a16="http://schemas.microsoft.com/office/drawing/2014/main" id="{5D4F2BD3-AE5F-42B6-9C89-FD73E0032A4E}"/>
                </a:ext>
              </a:extLst>
            </p:cNvPr>
            <p:cNvSpPr/>
            <p:nvPr/>
          </p:nvSpPr>
          <p:spPr>
            <a:xfrm>
              <a:off x="2098435" y="5746750"/>
              <a:ext cx="880303" cy="371868"/>
            </a:xfrm>
            <a:prstGeom prst="roundRect">
              <a:avLst/>
            </a:prstGeom>
            <a:solidFill>
              <a:srgbClr val="ED7D31">
                <a:lumMod val="40000"/>
                <a:lumOff val="60000"/>
              </a:srgbClr>
            </a:solidFill>
            <a:ln w="38100" cap="flat" cmpd="sng" algn="ctr">
              <a:solidFill>
                <a:srgbClr val="ED7D31">
                  <a:lumMod val="50000"/>
                </a:srgbClr>
              </a:solidFill>
              <a:prstDash val="solid"/>
              <a:miter lim="800000"/>
            </a:ln>
            <a:effectLst/>
          </p:spPr>
          <p:txBody>
            <a:bodyPr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latin typeface="Calibri" panose="020F0502020204030204"/>
                  <a:ea typeface="+mn-ea"/>
                  <a:cs typeface="+mn-cs"/>
                </a:rPr>
                <a:t>Range</a:t>
              </a:r>
            </a:p>
          </p:txBody>
        </p:sp>
        <p:sp>
          <p:nvSpPr>
            <p:cNvPr id="64" name="Rounded Rectangle 78">
              <a:extLst>
                <a:ext uri="{FF2B5EF4-FFF2-40B4-BE49-F238E27FC236}">
                  <a16:creationId xmlns:a16="http://schemas.microsoft.com/office/drawing/2014/main" id="{11C6AF7F-16AC-4759-B51E-BE455B04EABD}"/>
                </a:ext>
              </a:extLst>
            </p:cNvPr>
            <p:cNvSpPr/>
            <p:nvPr/>
          </p:nvSpPr>
          <p:spPr>
            <a:xfrm>
              <a:off x="3056424" y="5747291"/>
              <a:ext cx="880303" cy="371868"/>
            </a:xfrm>
            <a:prstGeom prst="roundRect">
              <a:avLst/>
            </a:prstGeom>
            <a:solidFill>
              <a:srgbClr val="ED7D31">
                <a:lumMod val="40000"/>
                <a:lumOff val="60000"/>
              </a:srgbClr>
            </a:solidFill>
            <a:ln w="38100" cap="flat" cmpd="sng" algn="ctr">
              <a:solidFill>
                <a:srgbClr val="ED7D31">
                  <a:lumMod val="50000"/>
                </a:srgbClr>
              </a:solidFill>
              <a:prstDash val="solid"/>
              <a:miter lim="800000"/>
            </a:ln>
            <a:effectLst/>
          </p:spPr>
          <p:txBody>
            <a:bodyPr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err="1">
                  <a:ln>
                    <a:noFill/>
                  </a:ln>
                  <a:solidFill>
                    <a:sysClr val="windowText" lastClr="000000"/>
                  </a:solidFill>
                  <a:effectLst/>
                  <a:uLnTx/>
                  <a:uFillTx/>
                  <a:latin typeface="Calibri" panose="020F0502020204030204"/>
                  <a:ea typeface="+mn-ea"/>
                  <a:cs typeface="+mn-cs"/>
                </a:rPr>
                <a:t>Indir</a:t>
              </a:r>
              <a:endParaRPr kumimoji="0" lang="en-US" sz="20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75" name="斜纹 74">
              <a:extLst>
                <a:ext uri="{FF2B5EF4-FFF2-40B4-BE49-F238E27FC236}">
                  <a16:creationId xmlns:a16="http://schemas.microsoft.com/office/drawing/2014/main" id="{5D7A3FA7-7ECD-4FDA-BC1F-21C407B0AC88}"/>
                </a:ext>
              </a:extLst>
            </p:cNvPr>
            <p:cNvSpPr/>
            <p:nvPr/>
          </p:nvSpPr>
          <p:spPr>
            <a:xfrm rot="13399276">
              <a:off x="2350537" y="5601746"/>
              <a:ext cx="1334091" cy="1264731"/>
            </a:xfrm>
            <a:prstGeom prst="diagStripe">
              <a:avLst>
                <a:gd name="adj" fmla="val 85726"/>
              </a:avLst>
            </a:prstGeom>
            <a:solidFill>
              <a:srgbClr val="F8CBAD"/>
            </a:solidFill>
            <a:ln w="38100">
              <a:solidFill>
                <a:srgbClr val="843C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79" name="直接连接符 78">
              <a:extLst>
                <a:ext uri="{FF2B5EF4-FFF2-40B4-BE49-F238E27FC236}">
                  <a16:creationId xmlns:a16="http://schemas.microsoft.com/office/drawing/2014/main" id="{E454CD5A-6FEA-4B16-A5BE-14E4CD0E5BD2}"/>
                </a:ext>
              </a:extLst>
            </p:cNvPr>
            <p:cNvCxnSpPr>
              <a:cxnSpLocks/>
              <a:stCxn id="63" idx="2"/>
            </p:cNvCxnSpPr>
            <p:nvPr/>
          </p:nvCxnSpPr>
          <p:spPr>
            <a:xfrm>
              <a:off x="2538587" y="6118618"/>
              <a:ext cx="0" cy="115495"/>
            </a:xfrm>
            <a:prstGeom prst="line">
              <a:avLst/>
            </a:prstGeom>
            <a:ln w="38100">
              <a:solidFill>
                <a:srgbClr val="843C0C"/>
              </a:solidFill>
            </a:ln>
          </p:spPr>
          <p:style>
            <a:lnRef idx="1">
              <a:schemeClr val="accent1"/>
            </a:lnRef>
            <a:fillRef idx="0">
              <a:schemeClr val="accent1"/>
            </a:fillRef>
            <a:effectRef idx="0">
              <a:schemeClr val="accent1"/>
            </a:effectRef>
            <a:fontRef idx="minor">
              <a:schemeClr val="tx1"/>
            </a:fontRef>
          </p:style>
        </p:cxnSp>
        <p:cxnSp>
          <p:nvCxnSpPr>
            <p:cNvPr id="82" name="直接连接符 81">
              <a:extLst>
                <a:ext uri="{FF2B5EF4-FFF2-40B4-BE49-F238E27FC236}">
                  <a16:creationId xmlns:a16="http://schemas.microsoft.com/office/drawing/2014/main" id="{C591B0FA-0BBE-4C79-A37B-F1DD34C6E5FA}"/>
                </a:ext>
              </a:extLst>
            </p:cNvPr>
            <p:cNvCxnSpPr>
              <a:cxnSpLocks/>
              <a:stCxn id="64" idx="2"/>
            </p:cNvCxnSpPr>
            <p:nvPr/>
          </p:nvCxnSpPr>
          <p:spPr>
            <a:xfrm flipH="1">
              <a:off x="3496574" y="6119159"/>
              <a:ext cx="2" cy="97090"/>
            </a:xfrm>
            <a:prstGeom prst="line">
              <a:avLst/>
            </a:prstGeom>
            <a:ln w="38100">
              <a:solidFill>
                <a:srgbClr val="843C0C"/>
              </a:solidFill>
            </a:ln>
          </p:spPr>
          <p:style>
            <a:lnRef idx="1">
              <a:schemeClr val="accent1"/>
            </a:lnRef>
            <a:fillRef idx="0">
              <a:schemeClr val="accent1"/>
            </a:fillRef>
            <a:effectRef idx="0">
              <a:schemeClr val="accent1"/>
            </a:effectRef>
            <a:fontRef idx="minor">
              <a:schemeClr val="tx1"/>
            </a:fontRef>
          </p:style>
        </p:cxnSp>
      </p:grpSp>
      <p:grpSp>
        <p:nvGrpSpPr>
          <p:cNvPr id="97" name="组合 96">
            <a:extLst>
              <a:ext uri="{FF2B5EF4-FFF2-40B4-BE49-F238E27FC236}">
                <a16:creationId xmlns:a16="http://schemas.microsoft.com/office/drawing/2014/main" id="{D3DEEC5A-2B3B-48E4-BA26-640E12504A0F}"/>
              </a:ext>
            </a:extLst>
          </p:cNvPr>
          <p:cNvGrpSpPr/>
          <p:nvPr/>
        </p:nvGrpSpPr>
        <p:grpSpPr>
          <a:xfrm>
            <a:off x="7508475" y="1752600"/>
            <a:ext cx="1992451" cy="1508027"/>
            <a:chOff x="4166524" y="5358449"/>
            <a:chExt cx="1992451" cy="1508027"/>
          </a:xfrm>
        </p:grpSpPr>
        <p:sp>
          <p:nvSpPr>
            <p:cNvPr id="67" name="Rounded Rectangle 78">
              <a:extLst>
                <a:ext uri="{FF2B5EF4-FFF2-40B4-BE49-F238E27FC236}">
                  <a16:creationId xmlns:a16="http://schemas.microsoft.com/office/drawing/2014/main" id="{D93EC411-EA7F-4736-9612-4DBF6A5FD3B5}"/>
                </a:ext>
              </a:extLst>
            </p:cNvPr>
            <p:cNvSpPr/>
            <p:nvPr/>
          </p:nvSpPr>
          <p:spPr>
            <a:xfrm>
              <a:off x="4166524" y="5358449"/>
              <a:ext cx="1992451" cy="1092358"/>
            </a:xfrm>
            <a:prstGeom prst="roundRect">
              <a:avLst/>
            </a:prstGeom>
            <a:solidFill>
              <a:srgbClr val="FFC000"/>
            </a:solidFill>
            <a:ln w="38100" cap="flat" cmpd="sng" algn="ctr">
              <a:solidFill>
                <a:srgbClr val="FFC000">
                  <a:lumMod val="75000"/>
                </a:srgbClr>
              </a:solidFill>
              <a:prstDash val="solid"/>
              <a:miter lim="800000"/>
            </a:ln>
            <a:effectLst/>
          </p:spPr>
          <p:txBody>
            <a:bodyPr rtlCol="0" anchor="t"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latin typeface="Calibri" panose="020F0502020204030204"/>
                  <a:ea typeface="+mn-ea"/>
                  <a:cs typeface="+mn-cs"/>
                </a:rPr>
                <a:t>Decomp. Unit</a:t>
              </a:r>
            </a:p>
          </p:txBody>
        </p:sp>
        <p:sp>
          <p:nvSpPr>
            <p:cNvPr id="68" name="Rounded Rectangle 78">
              <a:extLst>
                <a:ext uri="{FF2B5EF4-FFF2-40B4-BE49-F238E27FC236}">
                  <a16:creationId xmlns:a16="http://schemas.microsoft.com/office/drawing/2014/main" id="{BD4E8BE5-5654-4C98-9AE4-821D117815A2}"/>
                </a:ext>
              </a:extLst>
            </p:cNvPr>
            <p:cNvSpPr/>
            <p:nvPr/>
          </p:nvSpPr>
          <p:spPr>
            <a:xfrm>
              <a:off x="4242675" y="5746751"/>
              <a:ext cx="880303" cy="371868"/>
            </a:xfrm>
            <a:prstGeom prst="roundRect">
              <a:avLst/>
            </a:prstGeom>
            <a:solidFill>
              <a:srgbClr val="FFE699"/>
            </a:solidFill>
            <a:ln w="38100" cap="flat" cmpd="sng" algn="ctr">
              <a:solidFill>
                <a:srgbClr val="FFC000">
                  <a:lumMod val="75000"/>
                </a:srgbClr>
              </a:solidFill>
              <a:prstDash val="solid"/>
              <a:miter lim="800000"/>
            </a:ln>
            <a:effectLst/>
          </p:spPr>
          <p:txBody>
            <a:bodyPr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latin typeface="Calibri" panose="020F0502020204030204"/>
                  <a:ea typeface="+mn-ea"/>
                  <a:cs typeface="+mn-cs"/>
                </a:rPr>
                <a:t>Delta</a:t>
              </a:r>
            </a:p>
          </p:txBody>
        </p:sp>
        <p:sp>
          <p:nvSpPr>
            <p:cNvPr id="69" name="Rounded Rectangle 78">
              <a:extLst>
                <a:ext uri="{FF2B5EF4-FFF2-40B4-BE49-F238E27FC236}">
                  <a16:creationId xmlns:a16="http://schemas.microsoft.com/office/drawing/2014/main" id="{779F5853-F126-4C1A-BEDB-A43E652D348B}"/>
                </a:ext>
              </a:extLst>
            </p:cNvPr>
            <p:cNvSpPr/>
            <p:nvPr/>
          </p:nvSpPr>
          <p:spPr>
            <a:xfrm>
              <a:off x="5204000" y="5746751"/>
              <a:ext cx="880303" cy="371868"/>
            </a:xfrm>
            <a:prstGeom prst="roundRect">
              <a:avLst/>
            </a:prstGeom>
            <a:solidFill>
              <a:srgbClr val="FFE699"/>
            </a:solidFill>
            <a:ln w="38100" cap="flat" cmpd="sng" algn="ctr">
              <a:solidFill>
                <a:srgbClr val="FFC000">
                  <a:lumMod val="75000"/>
                </a:srgbClr>
              </a:solidFill>
              <a:prstDash val="solid"/>
              <a:miter lim="800000"/>
            </a:ln>
            <a:effectLst/>
          </p:spPr>
          <p:txBody>
            <a:bodyPr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latin typeface="Calibri" panose="020F0502020204030204"/>
                  <a:ea typeface="+mn-ea"/>
                  <a:cs typeface="+mn-cs"/>
                </a:rPr>
                <a:t>BPC</a:t>
              </a:r>
            </a:p>
          </p:txBody>
        </p:sp>
        <p:sp>
          <p:nvSpPr>
            <p:cNvPr id="85" name="斜纹 84">
              <a:extLst>
                <a:ext uri="{FF2B5EF4-FFF2-40B4-BE49-F238E27FC236}">
                  <a16:creationId xmlns:a16="http://schemas.microsoft.com/office/drawing/2014/main" id="{E4BE07FA-63A8-4F3B-9910-2F02E04C18E7}"/>
                </a:ext>
              </a:extLst>
            </p:cNvPr>
            <p:cNvSpPr/>
            <p:nvPr/>
          </p:nvSpPr>
          <p:spPr>
            <a:xfrm rot="13399276">
              <a:off x="4511656" y="5601745"/>
              <a:ext cx="1334091" cy="1264731"/>
            </a:xfrm>
            <a:prstGeom prst="diagStripe">
              <a:avLst>
                <a:gd name="adj" fmla="val 85726"/>
              </a:avLst>
            </a:prstGeom>
            <a:solidFill>
              <a:srgbClr val="FFE699"/>
            </a:solidFill>
            <a:ln w="38100">
              <a:solidFill>
                <a:srgbClr val="BF9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86" name="直接连接符 85">
              <a:extLst>
                <a:ext uri="{FF2B5EF4-FFF2-40B4-BE49-F238E27FC236}">
                  <a16:creationId xmlns:a16="http://schemas.microsoft.com/office/drawing/2014/main" id="{DB90369B-D96F-46DF-AD0F-7327B894C807}"/>
                </a:ext>
              </a:extLst>
            </p:cNvPr>
            <p:cNvCxnSpPr>
              <a:cxnSpLocks/>
              <a:stCxn id="68" idx="2"/>
            </p:cNvCxnSpPr>
            <p:nvPr/>
          </p:nvCxnSpPr>
          <p:spPr>
            <a:xfrm flipH="1">
              <a:off x="4682826" y="6118619"/>
              <a:ext cx="1" cy="108348"/>
            </a:xfrm>
            <a:prstGeom prst="line">
              <a:avLst/>
            </a:prstGeom>
            <a:ln w="38100">
              <a:solidFill>
                <a:srgbClr val="BF9000"/>
              </a:solidFill>
            </a:ln>
          </p:spPr>
          <p:style>
            <a:lnRef idx="1">
              <a:schemeClr val="accent1"/>
            </a:lnRef>
            <a:fillRef idx="0">
              <a:schemeClr val="accent1"/>
            </a:fillRef>
            <a:effectRef idx="0">
              <a:schemeClr val="accent1"/>
            </a:effectRef>
            <a:fontRef idx="minor">
              <a:schemeClr val="tx1"/>
            </a:fontRef>
          </p:style>
        </p:cxnSp>
        <p:cxnSp>
          <p:nvCxnSpPr>
            <p:cNvPr id="90" name="直接连接符 89">
              <a:extLst>
                <a:ext uri="{FF2B5EF4-FFF2-40B4-BE49-F238E27FC236}">
                  <a16:creationId xmlns:a16="http://schemas.microsoft.com/office/drawing/2014/main" id="{9C093E33-EFA6-4859-ABCF-AC7C8252C56E}"/>
                </a:ext>
              </a:extLst>
            </p:cNvPr>
            <p:cNvCxnSpPr>
              <a:cxnSpLocks/>
              <a:stCxn id="69" idx="2"/>
            </p:cNvCxnSpPr>
            <p:nvPr/>
          </p:nvCxnSpPr>
          <p:spPr>
            <a:xfrm flipH="1">
              <a:off x="5644151" y="6118619"/>
              <a:ext cx="1" cy="115491"/>
            </a:xfrm>
            <a:prstGeom prst="line">
              <a:avLst/>
            </a:prstGeom>
            <a:ln w="38100">
              <a:solidFill>
                <a:srgbClr val="BF9000"/>
              </a:solidFill>
            </a:ln>
          </p:spPr>
          <p:style>
            <a:lnRef idx="1">
              <a:schemeClr val="accent1"/>
            </a:lnRef>
            <a:fillRef idx="0">
              <a:schemeClr val="accent1"/>
            </a:fillRef>
            <a:effectRef idx="0">
              <a:schemeClr val="accent1"/>
            </a:effectRef>
            <a:fontRef idx="minor">
              <a:schemeClr val="tx1"/>
            </a:fontRef>
          </p:style>
        </p:cxnSp>
      </p:grpSp>
      <p:grpSp>
        <p:nvGrpSpPr>
          <p:cNvPr id="98" name="组合 97">
            <a:extLst>
              <a:ext uri="{FF2B5EF4-FFF2-40B4-BE49-F238E27FC236}">
                <a16:creationId xmlns:a16="http://schemas.microsoft.com/office/drawing/2014/main" id="{DD871588-457D-4D9D-8B69-89B163B4CC30}"/>
              </a:ext>
            </a:extLst>
          </p:cNvPr>
          <p:cNvGrpSpPr/>
          <p:nvPr/>
        </p:nvGrpSpPr>
        <p:grpSpPr>
          <a:xfrm>
            <a:off x="9655114" y="1752600"/>
            <a:ext cx="2208537" cy="1092358"/>
            <a:chOff x="6313163" y="5358449"/>
            <a:chExt cx="2208537" cy="1092358"/>
          </a:xfrm>
        </p:grpSpPr>
        <p:sp>
          <p:nvSpPr>
            <p:cNvPr id="71" name="Rounded Rectangle 95">
              <a:extLst>
                <a:ext uri="{FF2B5EF4-FFF2-40B4-BE49-F238E27FC236}">
                  <a16:creationId xmlns:a16="http://schemas.microsoft.com/office/drawing/2014/main" id="{F60ACC91-8B56-49B8-8EF6-E27EB00B4FB0}"/>
                </a:ext>
              </a:extLst>
            </p:cNvPr>
            <p:cNvSpPr/>
            <p:nvPr/>
          </p:nvSpPr>
          <p:spPr>
            <a:xfrm>
              <a:off x="6313163" y="5358449"/>
              <a:ext cx="2208537" cy="1092358"/>
            </a:xfrm>
            <a:prstGeom prst="roundRect">
              <a:avLst/>
            </a:prstGeom>
            <a:solidFill>
              <a:srgbClr val="8FAADC"/>
            </a:solidFill>
            <a:ln w="38100" cap="flat" cmpd="sng" algn="ctr">
              <a:solidFill>
                <a:srgbClr val="203864"/>
              </a:solidFill>
              <a:prstDash val="solid"/>
              <a:miter lim="800000"/>
            </a:ln>
            <a:effectLst/>
          </p:spPr>
          <p:txBody>
            <a:bodyPr rtlCol="0" anchor="t"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latin typeface="Calibri" panose="020F0502020204030204"/>
                  <a:ea typeface="+mn-ea"/>
                  <a:cs typeface="+mn-cs"/>
                </a:rPr>
                <a:t>Scheduler</a:t>
              </a:r>
            </a:p>
          </p:txBody>
        </p:sp>
        <p:sp>
          <p:nvSpPr>
            <p:cNvPr id="73" name="Rounded Rectangle 78">
              <a:extLst>
                <a:ext uri="{FF2B5EF4-FFF2-40B4-BE49-F238E27FC236}">
                  <a16:creationId xmlns:a16="http://schemas.microsoft.com/office/drawing/2014/main" id="{E318A143-9D39-4C5B-8BB8-629385B3564B}"/>
                </a:ext>
              </a:extLst>
            </p:cNvPr>
            <p:cNvSpPr/>
            <p:nvPr/>
          </p:nvSpPr>
          <p:spPr>
            <a:xfrm>
              <a:off x="6396343" y="5758949"/>
              <a:ext cx="825890" cy="371868"/>
            </a:xfrm>
            <a:prstGeom prst="roundRect">
              <a:avLst/>
            </a:prstGeom>
            <a:solidFill>
              <a:srgbClr val="DEEBF7"/>
            </a:solidFill>
            <a:ln w="38100" cap="flat" cmpd="sng" algn="ctr">
              <a:solidFill>
                <a:srgbClr val="203864"/>
              </a:solidFill>
              <a:prstDash val="solid"/>
              <a:miter lim="800000"/>
            </a:ln>
            <a:effectLst/>
          </p:spPr>
          <p:txBody>
            <a:bodyPr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2000" kern="0" dirty="0">
                  <a:solidFill>
                    <a:sysClr val="windowText" lastClr="000000"/>
                  </a:solidFill>
                  <a:latin typeface="Calibri" panose="020F0502020204030204"/>
                </a:rPr>
                <a:t>c</a:t>
              </a:r>
              <a:r>
                <a:rPr kumimoji="0" lang="en-US" sz="2000" b="0" i="0" u="none" strike="noStrike" kern="0" cap="none" spc="0" normalizeH="0" baseline="0" noProof="0" dirty="0">
                  <a:ln>
                    <a:noFill/>
                  </a:ln>
                  <a:solidFill>
                    <a:sysClr val="windowText" lastClr="000000"/>
                  </a:solidFill>
                  <a:effectLst/>
                  <a:uLnTx/>
                  <a:uFillTx/>
                  <a:latin typeface="Calibri" panose="020F0502020204030204"/>
                  <a:ea typeface="+mn-ea"/>
                  <a:cs typeface="+mn-cs"/>
                </a:rPr>
                <a:t>txt 0</a:t>
              </a:r>
            </a:p>
          </p:txBody>
        </p:sp>
        <p:sp>
          <p:nvSpPr>
            <p:cNvPr id="93" name="Rounded Rectangle 78">
              <a:extLst>
                <a:ext uri="{FF2B5EF4-FFF2-40B4-BE49-F238E27FC236}">
                  <a16:creationId xmlns:a16="http://schemas.microsoft.com/office/drawing/2014/main" id="{07C7A49D-097D-4CDF-AFA9-481E0E324DDE}"/>
                </a:ext>
              </a:extLst>
            </p:cNvPr>
            <p:cNvSpPr/>
            <p:nvPr/>
          </p:nvSpPr>
          <p:spPr>
            <a:xfrm>
              <a:off x="7617662" y="5758949"/>
              <a:ext cx="825890" cy="371868"/>
            </a:xfrm>
            <a:prstGeom prst="roundRect">
              <a:avLst/>
            </a:prstGeom>
            <a:solidFill>
              <a:srgbClr val="DEEBF7"/>
            </a:solidFill>
            <a:ln w="38100" cap="flat" cmpd="sng" algn="ctr">
              <a:solidFill>
                <a:srgbClr val="203864"/>
              </a:solidFill>
              <a:prstDash val="solid"/>
              <a:miter lim="800000"/>
            </a:ln>
            <a:effectLst/>
          </p:spPr>
          <p:txBody>
            <a:bodyPr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2000" kern="0" dirty="0">
                  <a:solidFill>
                    <a:sysClr val="windowText" lastClr="000000"/>
                  </a:solidFill>
                  <a:latin typeface="Calibri" panose="020F0502020204030204"/>
                </a:rPr>
                <a:t>c</a:t>
              </a:r>
              <a:r>
                <a:rPr kumimoji="0" lang="en-US" sz="2000" b="0" i="0" u="none" strike="noStrike" kern="0" cap="none" spc="0" normalizeH="0" baseline="0" noProof="0" dirty="0">
                  <a:ln>
                    <a:noFill/>
                  </a:ln>
                  <a:solidFill>
                    <a:sysClr val="windowText" lastClr="000000"/>
                  </a:solidFill>
                  <a:effectLst/>
                  <a:uLnTx/>
                  <a:uFillTx/>
                  <a:latin typeface="Calibri" panose="020F0502020204030204"/>
                  <a:ea typeface="+mn-ea"/>
                  <a:cs typeface="+mn-cs"/>
                </a:rPr>
                <a:t>txt k</a:t>
              </a:r>
            </a:p>
          </p:txBody>
        </p:sp>
        <p:sp>
          <p:nvSpPr>
            <p:cNvPr id="94" name="文本框 53">
              <a:extLst>
                <a:ext uri="{FF2B5EF4-FFF2-40B4-BE49-F238E27FC236}">
                  <a16:creationId xmlns:a16="http://schemas.microsoft.com/office/drawing/2014/main" id="{7463F786-60B3-4B3F-AAE9-00FE66EA76A0}"/>
                </a:ext>
              </a:extLst>
            </p:cNvPr>
            <p:cNvSpPr txBox="1"/>
            <p:nvPr/>
          </p:nvSpPr>
          <p:spPr>
            <a:xfrm>
              <a:off x="7147966" y="5468478"/>
              <a:ext cx="538930" cy="707886"/>
            </a:xfrm>
            <a:prstGeom prst="rect">
              <a:avLst/>
            </a:prstGeom>
            <a:noFill/>
          </p:spPr>
          <p:txBody>
            <a:bodyPr wrap="none" rtlCol="0">
              <a:spAutoFit/>
            </a:bodyPr>
            <a:lstStyle/>
            <a:p>
              <a:pPr defTabSz="457200"/>
              <a:r>
                <a:rPr lang="en-US" sz="4000" dirty="0">
                  <a:solidFill>
                    <a:prstClr val="black"/>
                  </a:solidFill>
                  <a:latin typeface="Calibri" panose="020F0502020204030204"/>
                </a:rPr>
                <a:t>…</a:t>
              </a:r>
            </a:p>
          </p:txBody>
        </p:sp>
      </p:grpSp>
      <p:sp>
        <p:nvSpPr>
          <p:cNvPr id="95" name="Rectangle 105">
            <a:extLst>
              <a:ext uri="{FF2B5EF4-FFF2-40B4-BE49-F238E27FC236}">
                <a16:creationId xmlns:a16="http://schemas.microsoft.com/office/drawing/2014/main" id="{AB1DE97B-DEAC-4908-8900-CFBDCA153B26}"/>
              </a:ext>
            </a:extLst>
          </p:cNvPr>
          <p:cNvSpPr/>
          <p:nvPr/>
        </p:nvSpPr>
        <p:spPr>
          <a:xfrm>
            <a:off x="5257799" y="1081094"/>
            <a:ext cx="2097351" cy="391941"/>
          </a:xfrm>
          <a:prstGeom prst="rect">
            <a:avLst/>
          </a:prstGeom>
          <a:solidFill>
            <a:srgbClr val="B9D9A3"/>
          </a:solidFill>
          <a:ln w="19050" cap="flat" cmpd="sng" algn="ctr">
            <a:solidFill>
              <a:srgbClr val="70AD47">
                <a:lumMod val="75000"/>
              </a:srgbClr>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70AD47">
                    <a:lumMod val="50000"/>
                  </a:srgbClr>
                </a:solidFill>
                <a:effectLst/>
                <a:uLnTx/>
                <a:uFillTx/>
                <a:latin typeface="Calibri" panose="020F0502020204030204"/>
                <a:ea typeface="+mn-ea"/>
                <a:cs typeface="+mn-cs"/>
              </a:rPr>
              <a:t>L2</a:t>
            </a:r>
          </a:p>
        </p:txBody>
      </p:sp>
      <p:sp>
        <p:nvSpPr>
          <p:cNvPr id="124" name="箭头: 上下 123">
            <a:extLst>
              <a:ext uri="{FF2B5EF4-FFF2-40B4-BE49-F238E27FC236}">
                <a16:creationId xmlns:a16="http://schemas.microsoft.com/office/drawing/2014/main" id="{98B5072B-1CDB-4F62-AA4A-681E6B8862E0}"/>
              </a:ext>
            </a:extLst>
          </p:cNvPr>
          <p:cNvSpPr/>
          <p:nvPr/>
        </p:nvSpPr>
        <p:spPr>
          <a:xfrm>
            <a:off x="6273681" y="2778334"/>
            <a:ext cx="170488" cy="268777"/>
          </a:xfrm>
          <a:prstGeom prst="upDownArrow">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25" name="箭头: 上下 124">
            <a:extLst>
              <a:ext uri="{FF2B5EF4-FFF2-40B4-BE49-F238E27FC236}">
                <a16:creationId xmlns:a16="http://schemas.microsoft.com/office/drawing/2014/main" id="{C9BDB348-B951-42F5-B39D-61C220794AD0}"/>
              </a:ext>
            </a:extLst>
          </p:cNvPr>
          <p:cNvSpPr/>
          <p:nvPr/>
        </p:nvSpPr>
        <p:spPr>
          <a:xfrm>
            <a:off x="8418257" y="2779097"/>
            <a:ext cx="170488" cy="268777"/>
          </a:xfrm>
          <a:prstGeom prst="upDownArrow">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26" name="Rectangle 107">
            <a:extLst>
              <a:ext uri="{FF2B5EF4-FFF2-40B4-BE49-F238E27FC236}">
                <a16:creationId xmlns:a16="http://schemas.microsoft.com/office/drawing/2014/main" id="{0EBA5F72-87F7-415F-A544-783D73E6AAE7}"/>
              </a:ext>
            </a:extLst>
          </p:cNvPr>
          <p:cNvSpPr/>
          <p:nvPr/>
        </p:nvSpPr>
        <p:spPr>
          <a:xfrm>
            <a:off x="5257799" y="4097515"/>
            <a:ext cx="4397315" cy="391941"/>
          </a:xfrm>
          <a:prstGeom prst="rect">
            <a:avLst/>
          </a:prstGeom>
          <a:solidFill>
            <a:schemeClr val="accent6">
              <a:lumMod val="20000"/>
              <a:lumOff val="80000"/>
            </a:schemeClr>
          </a:solidFill>
          <a:ln w="19050" cap="flat" cmpd="sng" algn="ctr">
            <a:solidFill>
              <a:schemeClr val="tx1"/>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chemeClr val="tx1"/>
                </a:solidFill>
                <a:effectLst/>
                <a:uLnTx/>
                <a:uFillTx/>
                <a:ea typeface="+mn-ea"/>
                <a:cs typeface="+mn-cs"/>
              </a:rPr>
              <a:t>Core</a:t>
            </a:r>
          </a:p>
        </p:txBody>
      </p:sp>
      <p:grpSp>
        <p:nvGrpSpPr>
          <p:cNvPr id="6" name="组合 5">
            <a:extLst>
              <a:ext uri="{FF2B5EF4-FFF2-40B4-BE49-F238E27FC236}">
                <a16:creationId xmlns:a16="http://schemas.microsoft.com/office/drawing/2014/main" id="{6EDBB056-EA3B-45EC-8568-C30BD583EAF3}"/>
              </a:ext>
            </a:extLst>
          </p:cNvPr>
          <p:cNvGrpSpPr/>
          <p:nvPr/>
        </p:nvGrpSpPr>
        <p:grpSpPr>
          <a:xfrm>
            <a:off x="7081319" y="3793990"/>
            <a:ext cx="739607" cy="298744"/>
            <a:chOff x="7081319" y="3793990"/>
            <a:chExt cx="739607" cy="298744"/>
          </a:xfrm>
        </p:grpSpPr>
        <p:sp>
          <p:nvSpPr>
            <p:cNvPr id="127" name="箭头: 右 126">
              <a:extLst>
                <a:ext uri="{FF2B5EF4-FFF2-40B4-BE49-F238E27FC236}">
                  <a16:creationId xmlns:a16="http://schemas.microsoft.com/office/drawing/2014/main" id="{D31B19EE-97B7-4C30-BE02-233EC34F0192}"/>
                </a:ext>
              </a:extLst>
            </p:cNvPr>
            <p:cNvSpPr/>
            <p:nvPr/>
          </p:nvSpPr>
          <p:spPr>
            <a:xfrm rot="16200000">
              <a:off x="7018644" y="3856665"/>
              <a:ext cx="29583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8" name="箭头: 右 127">
              <a:extLst>
                <a:ext uri="{FF2B5EF4-FFF2-40B4-BE49-F238E27FC236}">
                  <a16:creationId xmlns:a16="http://schemas.microsoft.com/office/drawing/2014/main" id="{9A383994-6214-4C1D-B65A-A1287046F741}"/>
                </a:ext>
              </a:extLst>
            </p:cNvPr>
            <p:cNvSpPr/>
            <p:nvPr/>
          </p:nvSpPr>
          <p:spPr>
            <a:xfrm rot="5400000">
              <a:off x="7587763" y="3859572"/>
              <a:ext cx="29583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31" name="组合 93">
            <a:extLst>
              <a:ext uri="{FF2B5EF4-FFF2-40B4-BE49-F238E27FC236}">
                <a16:creationId xmlns:a16="http://schemas.microsoft.com/office/drawing/2014/main" id="{0B5FFE39-11EC-4039-8DDB-BDF4C9B73E92}"/>
              </a:ext>
            </a:extLst>
          </p:cNvPr>
          <p:cNvGrpSpPr/>
          <p:nvPr/>
        </p:nvGrpSpPr>
        <p:grpSpPr>
          <a:xfrm>
            <a:off x="8790732" y="5428711"/>
            <a:ext cx="478800" cy="262800"/>
            <a:chOff x="8794749" y="7608552"/>
            <a:chExt cx="1538296" cy="543300"/>
          </a:xfrm>
        </p:grpSpPr>
        <p:sp>
          <p:nvSpPr>
            <p:cNvPr id="135" name="Rectangle 3">
              <a:extLst>
                <a:ext uri="{FF2B5EF4-FFF2-40B4-BE49-F238E27FC236}">
                  <a16:creationId xmlns:a16="http://schemas.microsoft.com/office/drawing/2014/main" id="{BE411C17-7707-419F-8B2A-4353F361BB26}"/>
                </a:ext>
              </a:extLst>
            </p:cNvPr>
            <p:cNvSpPr>
              <a:spLocks/>
            </p:cNvSpPr>
            <p:nvPr/>
          </p:nvSpPr>
          <p:spPr>
            <a:xfrm>
              <a:off x="9246447" y="7608553"/>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6" name="Rectangle 3">
              <a:extLst>
                <a:ext uri="{FF2B5EF4-FFF2-40B4-BE49-F238E27FC236}">
                  <a16:creationId xmlns:a16="http://schemas.microsoft.com/office/drawing/2014/main" id="{253B919C-56AF-4F03-B06A-B897B1EC03B4}"/>
                </a:ext>
              </a:extLst>
            </p:cNvPr>
            <p:cNvSpPr>
              <a:spLocks/>
            </p:cNvSpPr>
            <p:nvPr/>
          </p:nvSpPr>
          <p:spPr>
            <a:xfrm>
              <a:off x="9789746" y="7608552"/>
              <a:ext cx="543299" cy="543299"/>
            </a:xfrm>
            <a:prstGeom prst="rect">
              <a:avLst/>
            </a:prstGeom>
            <a:solidFill>
              <a:srgbClr val="92751A"/>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37" name="直接连接符 97">
              <a:extLst>
                <a:ext uri="{FF2B5EF4-FFF2-40B4-BE49-F238E27FC236}">
                  <a16:creationId xmlns:a16="http://schemas.microsoft.com/office/drawing/2014/main" id="{689759AB-52E7-44F3-9BD7-D10712ABD64D}"/>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138" name="直接连接符 98">
              <a:extLst>
                <a:ext uri="{FF2B5EF4-FFF2-40B4-BE49-F238E27FC236}">
                  <a16:creationId xmlns:a16="http://schemas.microsoft.com/office/drawing/2014/main" id="{FD68C4F5-EF44-4826-9D5A-3F25C79B289A}"/>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sp>
        <p:nvSpPr>
          <p:cNvPr id="132" name="箭头: 右 131">
            <a:extLst>
              <a:ext uri="{FF2B5EF4-FFF2-40B4-BE49-F238E27FC236}">
                <a16:creationId xmlns:a16="http://schemas.microsoft.com/office/drawing/2014/main" id="{5F5ECC72-4A44-428C-BCD5-27C6C06EFD78}"/>
              </a:ext>
            </a:extLst>
          </p:cNvPr>
          <p:cNvSpPr/>
          <p:nvPr/>
        </p:nvSpPr>
        <p:spPr>
          <a:xfrm>
            <a:off x="8605877" y="5474867"/>
            <a:ext cx="28256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3" name="箭头: 右 132">
            <a:extLst>
              <a:ext uri="{FF2B5EF4-FFF2-40B4-BE49-F238E27FC236}">
                <a16:creationId xmlns:a16="http://schemas.microsoft.com/office/drawing/2014/main" id="{26F1AC37-9850-41E1-85F4-3410030DD8AA}"/>
              </a:ext>
            </a:extLst>
          </p:cNvPr>
          <p:cNvSpPr/>
          <p:nvPr/>
        </p:nvSpPr>
        <p:spPr>
          <a:xfrm>
            <a:off x="9287828" y="5474867"/>
            <a:ext cx="28256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4" name="文本框 133">
            <a:extLst>
              <a:ext uri="{FF2B5EF4-FFF2-40B4-BE49-F238E27FC236}">
                <a16:creationId xmlns:a16="http://schemas.microsoft.com/office/drawing/2014/main" id="{4F83E365-F3F8-4446-8744-4A3EC2D16619}"/>
              </a:ext>
            </a:extLst>
          </p:cNvPr>
          <p:cNvSpPr txBox="1"/>
          <p:nvPr/>
        </p:nvSpPr>
        <p:spPr>
          <a:xfrm>
            <a:off x="8362982" y="5737666"/>
            <a:ext cx="1474891" cy="707886"/>
          </a:xfrm>
          <a:prstGeom prst="rect">
            <a:avLst/>
          </a:prstGeom>
          <a:noFill/>
          <a:ln w="28575">
            <a:noFill/>
          </a:ln>
        </p:spPr>
        <p:txBody>
          <a:bodyPr wrap="none" rtlCol="0">
            <a:spAutoFit/>
          </a:bodyPr>
          <a:lstStyle/>
          <a:p>
            <a:pPr algn="ctr" defTabSz="457200"/>
            <a:r>
              <a:rPr lang="en-US" sz="2000" dirty="0">
                <a:solidFill>
                  <a:prstClr val="black"/>
                </a:solidFill>
                <a:latin typeface="Calibri" panose="020F0502020204030204"/>
              </a:rPr>
              <a:t>Compressed</a:t>
            </a:r>
          </a:p>
          <a:p>
            <a:pPr algn="ctr" defTabSz="457200"/>
            <a:r>
              <a:rPr lang="en-US" sz="2000" dirty="0" err="1">
                <a:solidFill>
                  <a:prstClr val="black"/>
                </a:solidFill>
                <a:latin typeface="Calibri" panose="020F0502020204030204"/>
              </a:rPr>
              <a:t>NeighsQ</a:t>
            </a:r>
            <a:endParaRPr lang="en-US" sz="2000" dirty="0">
              <a:solidFill>
                <a:prstClr val="black"/>
              </a:solidFill>
              <a:latin typeface="Calibri" panose="020F0502020204030204"/>
            </a:endParaRPr>
          </a:p>
        </p:txBody>
      </p:sp>
      <p:sp>
        <p:nvSpPr>
          <p:cNvPr id="139" name="文本框 138">
            <a:extLst>
              <a:ext uri="{FF2B5EF4-FFF2-40B4-BE49-F238E27FC236}">
                <a16:creationId xmlns:a16="http://schemas.microsoft.com/office/drawing/2014/main" id="{24581EAE-0097-4AFD-B31E-24C01FAC554F}"/>
              </a:ext>
            </a:extLst>
          </p:cNvPr>
          <p:cNvSpPr txBox="1"/>
          <p:nvPr/>
        </p:nvSpPr>
        <p:spPr>
          <a:xfrm>
            <a:off x="6595756" y="5755209"/>
            <a:ext cx="1092660" cy="400110"/>
          </a:xfrm>
          <a:prstGeom prst="rect">
            <a:avLst/>
          </a:prstGeom>
          <a:noFill/>
          <a:ln w="28575">
            <a:noFill/>
          </a:ln>
        </p:spPr>
        <p:txBody>
          <a:bodyPr wrap="square" rtlCol="0">
            <a:spAutoFit/>
          </a:bodyPr>
          <a:lstStyle/>
          <a:p>
            <a:pPr algn="ctr" defTabSz="457200"/>
            <a:r>
              <a:rPr lang="en-US" sz="2000" dirty="0" err="1">
                <a:solidFill>
                  <a:prstClr val="black"/>
                </a:solidFill>
                <a:latin typeface="Calibri" panose="020F0502020204030204"/>
              </a:rPr>
              <a:t>OffsetsQ</a:t>
            </a:r>
            <a:endParaRPr lang="en-US" sz="2000" dirty="0">
              <a:solidFill>
                <a:prstClr val="black"/>
              </a:solidFill>
              <a:latin typeface="Calibri" panose="020F0502020204030204"/>
            </a:endParaRPr>
          </a:p>
        </p:txBody>
      </p:sp>
      <p:sp>
        <p:nvSpPr>
          <p:cNvPr id="140" name="文本框 139">
            <a:extLst>
              <a:ext uri="{FF2B5EF4-FFF2-40B4-BE49-F238E27FC236}">
                <a16:creationId xmlns:a16="http://schemas.microsoft.com/office/drawing/2014/main" id="{FC898502-AEBB-4E92-9CBE-F17A009E2AD8}"/>
              </a:ext>
            </a:extLst>
          </p:cNvPr>
          <p:cNvSpPr txBox="1"/>
          <p:nvPr/>
        </p:nvSpPr>
        <p:spPr>
          <a:xfrm>
            <a:off x="4749268" y="5732284"/>
            <a:ext cx="1048660" cy="325063"/>
          </a:xfrm>
          <a:prstGeom prst="rect">
            <a:avLst/>
          </a:prstGeom>
          <a:noFill/>
        </p:spPr>
        <p:txBody>
          <a:bodyPr wrap="square" rtlCol="0">
            <a:spAutoFit/>
          </a:bodyPr>
          <a:lstStyle/>
          <a:p>
            <a:pPr algn="ctr" defTabSz="457200"/>
            <a:r>
              <a:rPr lang="en-US" sz="2000" dirty="0" err="1">
                <a:solidFill>
                  <a:prstClr val="black"/>
                </a:solidFill>
                <a:latin typeface="Calibri" panose="020F0502020204030204"/>
              </a:rPr>
              <a:t>InputQ</a:t>
            </a:r>
            <a:endParaRPr lang="en-US" sz="2000" dirty="0">
              <a:solidFill>
                <a:prstClr val="black"/>
              </a:solidFill>
              <a:latin typeface="Calibri" panose="020F0502020204030204"/>
            </a:endParaRPr>
          </a:p>
        </p:txBody>
      </p:sp>
      <p:sp>
        <p:nvSpPr>
          <p:cNvPr id="141" name="箭头: 右 140">
            <a:extLst>
              <a:ext uri="{FF2B5EF4-FFF2-40B4-BE49-F238E27FC236}">
                <a16:creationId xmlns:a16="http://schemas.microsoft.com/office/drawing/2014/main" id="{9A6EC6B8-04A7-4F85-8E1D-26774AEF1C04}"/>
              </a:ext>
            </a:extLst>
          </p:cNvPr>
          <p:cNvSpPr/>
          <p:nvPr/>
        </p:nvSpPr>
        <p:spPr>
          <a:xfrm>
            <a:off x="5508447" y="5476586"/>
            <a:ext cx="28256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144" name="组合 93">
            <a:extLst>
              <a:ext uri="{FF2B5EF4-FFF2-40B4-BE49-F238E27FC236}">
                <a16:creationId xmlns:a16="http://schemas.microsoft.com/office/drawing/2014/main" id="{AB8569C5-EAF2-440B-A000-643352A2C264}"/>
              </a:ext>
            </a:extLst>
          </p:cNvPr>
          <p:cNvGrpSpPr/>
          <p:nvPr/>
        </p:nvGrpSpPr>
        <p:grpSpPr>
          <a:xfrm>
            <a:off x="5016952" y="5430762"/>
            <a:ext cx="479505" cy="262468"/>
            <a:chOff x="8794749" y="7608552"/>
            <a:chExt cx="1538296" cy="543300"/>
          </a:xfrm>
        </p:grpSpPr>
        <p:sp>
          <p:nvSpPr>
            <p:cNvPr id="145" name="Rectangle 3">
              <a:extLst>
                <a:ext uri="{FF2B5EF4-FFF2-40B4-BE49-F238E27FC236}">
                  <a16:creationId xmlns:a16="http://schemas.microsoft.com/office/drawing/2014/main" id="{FB16DC47-4455-482A-8E94-6E222CF33FE9}"/>
                </a:ext>
              </a:extLst>
            </p:cNvPr>
            <p:cNvSpPr>
              <a:spLocks/>
            </p:cNvSpPr>
            <p:nvPr/>
          </p:nvSpPr>
          <p:spPr>
            <a:xfrm>
              <a:off x="9246447" y="7608553"/>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6" name="Rectangle 3">
              <a:extLst>
                <a:ext uri="{FF2B5EF4-FFF2-40B4-BE49-F238E27FC236}">
                  <a16:creationId xmlns:a16="http://schemas.microsoft.com/office/drawing/2014/main" id="{676DB1E7-0DA8-440B-A70C-49B1DE4CF372}"/>
                </a:ext>
              </a:extLst>
            </p:cNvPr>
            <p:cNvSpPr>
              <a:spLocks/>
            </p:cNvSpPr>
            <p:nvPr/>
          </p:nvSpPr>
          <p:spPr>
            <a:xfrm>
              <a:off x="9789746" y="7608552"/>
              <a:ext cx="543299" cy="543299"/>
            </a:xfrm>
            <a:prstGeom prst="rect">
              <a:avLst/>
            </a:prstGeom>
            <a:solidFill>
              <a:srgbClr val="C5E0B4"/>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47" name="直接连接符 97">
              <a:extLst>
                <a:ext uri="{FF2B5EF4-FFF2-40B4-BE49-F238E27FC236}">
                  <a16:creationId xmlns:a16="http://schemas.microsoft.com/office/drawing/2014/main" id="{0D0D5C82-C8D3-45A3-9D2D-F1E9407FF1FC}"/>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148" name="直接连接符 98">
              <a:extLst>
                <a:ext uri="{FF2B5EF4-FFF2-40B4-BE49-F238E27FC236}">
                  <a16:creationId xmlns:a16="http://schemas.microsoft.com/office/drawing/2014/main" id="{6D390F05-04F7-4E1F-8DD1-A655FDE324BB}"/>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grpSp>
        <p:nvGrpSpPr>
          <p:cNvPr id="149" name="组合 93">
            <a:extLst>
              <a:ext uri="{FF2B5EF4-FFF2-40B4-BE49-F238E27FC236}">
                <a16:creationId xmlns:a16="http://schemas.microsoft.com/office/drawing/2014/main" id="{C82E03E4-3AD1-4404-BECE-AE8016C0F8F9}"/>
              </a:ext>
            </a:extLst>
          </p:cNvPr>
          <p:cNvGrpSpPr/>
          <p:nvPr/>
        </p:nvGrpSpPr>
        <p:grpSpPr>
          <a:xfrm>
            <a:off x="6903198" y="5430430"/>
            <a:ext cx="478800" cy="262800"/>
            <a:chOff x="8794749" y="7608552"/>
            <a:chExt cx="1538296" cy="543300"/>
          </a:xfrm>
        </p:grpSpPr>
        <p:sp>
          <p:nvSpPr>
            <p:cNvPr id="150" name="Rectangle 3">
              <a:extLst>
                <a:ext uri="{FF2B5EF4-FFF2-40B4-BE49-F238E27FC236}">
                  <a16:creationId xmlns:a16="http://schemas.microsoft.com/office/drawing/2014/main" id="{E7701304-1405-434E-8287-ED45F7EAD91C}"/>
                </a:ext>
              </a:extLst>
            </p:cNvPr>
            <p:cNvSpPr>
              <a:spLocks/>
            </p:cNvSpPr>
            <p:nvPr/>
          </p:nvSpPr>
          <p:spPr>
            <a:xfrm>
              <a:off x="9246447" y="7608553"/>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1" name="Rectangle 3">
              <a:extLst>
                <a:ext uri="{FF2B5EF4-FFF2-40B4-BE49-F238E27FC236}">
                  <a16:creationId xmlns:a16="http://schemas.microsoft.com/office/drawing/2014/main" id="{7501A95D-D1B8-414F-BF52-8A7AF5E3688F}"/>
                </a:ext>
              </a:extLst>
            </p:cNvPr>
            <p:cNvSpPr>
              <a:spLocks/>
            </p:cNvSpPr>
            <p:nvPr/>
          </p:nvSpPr>
          <p:spPr>
            <a:xfrm>
              <a:off x="9789746" y="7608552"/>
              <a:ext cx="543299" cy="543299"/>
            </a:xfrm>
            <a:prstGeom prst="rect">
              <a:avLst/>
            </a:prstGeom>
            <a:solidFill>
              <a:srgbClr val="5B9BD5">
                <a:lumMod val="40000"/>
                <a:lumOff val="60000"/>
              </a:srgbClr>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52" name="直接连接符 97">
              <a:extLst>
                <a:ext uri="{FF2B5EF4-FFF2-40B4-BE49-F238E27FC236}">
                  <a16:creationId xmlns:a16="http://schemas.microsoft.com/office/drawing/2014/main" id="{7DA393C1-E0E8-474C-8904-DD0A2E1482DF}"/>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153" name="直接连接符 98">
              <a:extLst>
                <a:ext uri="{FF2B5EF4-FFF2-40B4-BE49-F238E27FC236}">
                  <a16:creationId xmlns:a16="http://schemas.microsoft.com/office/drawing/2014/main" id="{5ED0FC3E-4553-418A-8163-7EC956196091}"/>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sp>
        <p:nvSpPr>
          <p:cNvPr id="154" name="箭头: 右 153">
            <a:extLst>
              <a:ext uri="{FF2B5EF4-FFF2-40B4-BE49-F238E27FC236}">
                <a16:creationId xmlns:a16="http://schemas.microsoft.com/office/drawing/2014/main" id="{557D45B5-9EB4-4906-A97C-48F4561FE2E8}"/>
              </a:ext>
            </a:extLst>
          </p:cNvPr>
          <p:cNvSpPr/>
          <p:nvPr/>
        </p:nvSpPr>
        <p:spPr>
          <a:xfrm>
            <a:off x="6708482" y="5476586"/>
            <a:ext cx="28256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5" name="箭头: 右 154">
            <a:extLst>
              <a:ext uri="{FF2B5EF4-FFF2-40B4-BE49-F238E27FC236}">
                <a16:creationId xmlns:a16="http://schemas.microsoft.com/office/drawing/2014/main" id="{9DE4109A-40D8-4481-AA87-13081DC9B252}"/>
              </a:ext>
            </a:extLst>
          </p:cNvPr>
          <p:cNvSpPr/>
          <p:nvPr/>
        </p:nvSpPr>
        <p:spPr>
          <a:xfrm>
            <a:off x="7401086" y="5476586"/>
            <a:ext cx="28256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156" name="组合 155">
            <a:extLst>
              <a:ext uri="{FF2B5EF4-FFF2-40B4-BE49-F238E27FC236}">
                <a16:creationId xmlns:a16="http://schemas.microsoft.com/office/drawing/2014/main" id="{036D7348-E040-429B-A47E-291DE0985484}"/>
              </a:ext>
            </a:extLst>
          </p:cNvPr>
          <p:cNvGrpSpPr/>
          <p:nvPr/>
        </p:nvGrpSpPr>
        <p:grpSpPr>
          <a:xfrm>
            <a:off x="10920642" y="5436780"/>
            <a:ext cx="1175525" cy="724889"/>
            <a:chOff x="5541606" y="5059046"/>
            <a:chExt cx="1175525" cy="724889"/>
          </a:xfrm>
        </p:grpSpPr>
        <p:sp>
          <p:nvSpPr>
            <p:cNvPr id="157" name="文本框 156">
              <a:extLst>
                <a:ext uri="{FF2B5EF4-FFF2-40B4-BE49-F238E27FC236}">
                  <a16:creationId xmlns:a16="http://schemas.microsoft.com/office/drawing/2014/main" id="{093BFFEF-F0F3-419D-B923-0ED18D01D94F}"/>
                </a:ext>
              </a:extLst>
            </p:cNvPr>
            <p:cNvSpPr txBox="1"/>
            <p:nvPr/>
          </p:nvSpPr>
          <p:spPr>
            <a:xfrm>
              <a:off x="5541606" y="5383825"/>
              <a:ext cx="1066318" cy="400110"/>
            </a:xfrm>
            <a:prstGeom prst="rect">
              <a:avLst/>
            </a:prstGeom>
            <a:noFill/>
            <a:ln w="28575">
              <a:noFill/>
            </a:ln>
          </p:spPr>
          <p:txBody>
            <a:bodyPr wrap="none" rtlCol="0">
              <a:spAutoFit/>
            </a:bodyPr>
            <a:lstStyle/>
            <a:p>
              <a:pPr defTabSz="457200"/>
              <a:r>
                <a:rPr lang="en-US" sz="2000" dirty="0" err="1">
                  <a:solidFill>
                    <a:prstClr val="black"/>
                  </a:solidFill>
                  <a:latin typeface="Calibri" panose="020F0502020204030204"/>
                </a:rPr>
                <a:t>NeighsQ</a:t>
              </a:r>
              <a:endParaRPr lang="en-US" sz="2000" dirty="0">
                <a:solidFill>
                  <a:prstClr val="black"/>
                </a:solidFill>
                <a:latin typeface="Calibri" panose="020F0502020204030204"/>
              </a:endParaRPr>
            </a:p>
          </p:txBody>
        </p:sp>
        <p:grpSp>
          <p:nvGrpSpPr>
            <p:cNvPr id="158" name="组合 93">
              <a:extLst>
                <a:ext uri="{FF2B5EF4-FFF2-40B4-BE49-F238E27FC236}">
                  <a16:creationId xmlns:a16="http://schemas.microsoft.com/office/drawing/2014/main" id="{D82FA4CC-8811-4E6D-80ED-6A2E63B944AA}"/>
                </a:ext>
              </a:extLst>
            </p:cNvPr>
            <p:cNvGrpSpPr/>
            <p:nvPr/>
          </p:nvGrpSpPr>
          <p:grpSpPr>
            <a:xfrm>
              <a:off x="5934173" y="5059046"/>
              <a:ext cx="478800" cy="262800"/>
              <a:chOff x="8794749" y="7608552"/>
              <a:chExt cx="1538296" cy="543300"/>
            </a:xfrm>
          </p:grpSpPr>
          <p:sp>
            <p:nvSpPr>
              <p:cNvPr id="161" name="Rectangle 3">
                <a:extLst>
                  <a:ext uri="{FF2B5EF4-FFF2-40B4-BE49-F238E27FC236}">
                    <a16:creationId xmlns:a16="http://schemas.microsoft.com/office/drawing/2014/main" id="{52D0C30D-C032-4EB6-8FE8-DCBCF159DBCF}"/>
                  </a:ext>
                </a:extLst>
              </p:cNvPr>
              <p:cNvSpPr>
                <a:spLocks/>
              </p:cNvSpPr>
              <p:nvPr/>
            </p:nvSpPr>
            <p:spPr>
              <a:xfrm>
                <a:off x="9246447" y="7608553"/>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2" name="Rectangle 3">
                <a:extLst>
                  <a:ext uri="{FF2B5EF4-FFF2-40B4-BE49-F238E27FC236}">
                    <a16:creationId xmlns:a16="http://schemas.microsoft.com/office/drawing/2014/main" id="{D9F98E2D-E9E5-4701-B8B3-5309B176214B}"/>
                  </a:ext>
                </a:extLst>
              </p:cNvPr>
              <p:cNvSpPr>
                <a:spLocks/>
              </p:cNvSpPr>
              <p:nvPr/>
            </p:nvSpPr>
            <p:spPr>
              <a:xfrm>
                <a:off x="9789746" y="7608552"/>
                <a:ext cx="543299" cy="543299"/>
              </a:xfrm>
              <a:prstGeom prst="rect">
                <a:avLst/>
              </a:prstGeom>
              <a:solidFill>
                <a:srgbClr val="FFD966"/>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63" name="直接连接符 97">
                <a:extLst>
                  <a:ext uri="{FF2B5EF4-FFF2-40B4-BE49-F238E27FC236}">
                    <a16:creationId xmlns:a16="http://schemas.microsoft.com/office/drawing/2014/main" id="{B22A689B-6FF0-4C44-A18A-0DD8AD1BF9E5}"/>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164" name="直接连接符 98">
                <a:extLst>
                  <a:ext uri="{FF2B5EF4-FFF2-40B4-BE49-F238E27FC236}">
                    <a16:creationId xmlns:a16="http://schemas.microsoft.com/office/drawing/2014/main" id="{D6B24922-F1EB-4AF1-960D-C291B19E1816}"/>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sp>
          <p:nvSpPr>
            <p:cNvPr id="159" name="箭头: 右 158">
              <a:extLst>
                <a:ext uri="{FF2B5EF4-FFF2-40B4-BE49-F238E27FC236}">
                  <a16:creationId xmlns:a16="http://schemas.microsoft.com/office/drawing/2014/main" id="{5B090109-BD64-4F7D-8A40-2E2D2969B554}"/>
                </a:ext>
              </a:extLst>
            </p:cNvPr>
            <p:cNvSpPr/>
            <p:nvPr/>
          </p:nvSpPr>
          <p:spPr>
            <a:xfrm>
              <a:off x="5749199" y="5105202"/>
              <a:ext cx="28256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0" name="箭头: 右 159">
              <a:extLst>
                <a:ext uri="{FF2B5EF4-FFF2-40B4-BE49-F238E27FC236}">
                  <a16:creationId xmlns:a16="http://schemas.microsoft.com/office/drawing/2014/main" id="{1418ECC0-5639-4D61-A321-027D8FE4D498}"/>
                </a:ext>
              </a:extLst>
            </p:cNvPr>
            <p:cNvSpPr/>
            <p:nvPr/>
          </p:nvSpPr>
          <p:spPr>
            <a:xfrm>
              <a:off x="6434564" y="5113052"/>
              <a:ext cx="28256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165" name="组合 164">
            <a:extLst>
              <a:ext uri="{FF2B5EF4-FFF2-40B4-BE49-F238E27FC236}">
                <a16:creationId xmlns:a16="http://schemas.microsoft.com/office/drawing/2014/main" id="{C3D9B4E9-E29A-4849-9005-ABECC10CD9CB}"/>
              </a:ext>
            </a:extLst>
          </p:cNvPr>
          <p:cNvGrpSpPr/>
          <p:nvPr/>
        </p:nvGrpSpPr>
        <p:grpSpPr>
          <a:xfrm>
            <a:off x="5365450" y="2962188"/>
            <a:ext cx="4858050" cy="820041"/>
            <a:chOff x="5365450" y="2962188"/>
            <a:chExt cx="4858050" cy="820041"/>
          </a:xfrm>
        </p:grpSpPr>
        <p:sp>
          <p:nvSpPr>
            <p:cNvPr id="166" name="Rounded Rectangle 110">
              <a:extLst>
                <a:ext uri="{FF2B5EF4-FFF2-40B4-BE49-F238E27FC236}">
                  <a16:creationId xmlns:a16="http://schemas.microsoft.com/office/drawing/2014/main" id="{7AEBC68F-21B5-4C38-88FF-58D941AF7BCA}"/>
                </a:ext>
              </a:extLst>
            </p:cNvPr>
            <p:cNvSpPr/>
            <p:nvPr/>
          </p:nvSpPr>
          <p:spPr>
            <a:xfrm>
              <a:off x="5365450" y="3060165"/>
              <a:ext cx="4858050" cy="722064"/>
            </a:xfrm>
            <a:prstGeom prst="roundRect">
              <a:avLst>
                <a:gd name="adj" fmla="val 0"/>
              </a:avLst>
            </a:prstGeom>
            <a:solidFill>
              <a:sysClr val="window" lastClr="FFFFFF"/>
            </a:solidFill>
            <a:ln w="28575" cap="flat" cmpd="sng" algn="ctr">
              <a:solidFill>
                <a:srgbClr val="E7E6E6">
                  <a:lumMod val="50000"/>
                </a:srgbClr>
              </a:solidFill>
              <a:prstDash val="solid"/>
              <a:miter lim="800000"/>
            </a:ln>
            <a:effectLst/>
          </p:spPr>
          <p:txBody>
            <a:bodyPr rtlCol="0" anchor="ctr"/>
            <a:lstStyle/>
            <a:p>
              <a:pPr marL="0" marR="0" lvl="0" indent="0" algn="r" defTabSz="4572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ysClr val="windowText" lastClr="000000"/>
                  </a:solidFill>
                  <a:effectLst/>
                  <a:uLnTx/>
                  <a:uFillTx/>
                  <a:latin typeface="Calibri" panose="020F0502020204030204"/>
                  <a:ea typeface="+mn-ea"/>
                  <a:cs typeface="+mn-cs"/>
                </a:rPr>
                <a:t>Scratchpad</a:t>
              </a:r>
              <a:endParaRPr kumimoji="0" lang="en-US" sz="2000" b="1"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grpSp>
          <p:nvGrpSpPr>
            <p:cNvPr id="167" name="组合 166">
              <a:extLst>
                <a:ext uri="{FF2B5EF4-FFF2-40B4-BE49-F238E27FC236}">
                  <a16:creationId xmlns:a16="http://schemas.microsoft.com/office/drawing/2014/main" id="{F612DA36-A875-4D22-BD08-2F0F4648D5CE}"/>
                </a:ext>
              </a:extLst>
            </p:cNvPr>
            <p:cNvGrpSpPr/>
            <p:nvPr/>
          </p:nvGrpSpPr>
          <p:grpSpPr>
            <a:xfrm>
              <a:off x="6254050" y="3168552"/>
              <a:ext cx="703018" cy="479505"/>
              <a:chOff x="1785415" y="5748894"/>
              <a:chExt cx="703018" cy="479505"/>
            </a:xfrm>
          </p:grpSpPr>
          <p:grpSp>
            <p:nvGrpSpPr>
              <p:cNvPr id="190" name="组合 93">
                <a:extLst>
                  <a:ext uri="{FF2B5EF4-FFF2-40B4-BE49-F238E27FC236}">
                    <a16:creationId xmlns:a16="http://schemas.microsoft.com/office/drawing/2014/main" id="{8B9888EE-C4F3-4F09-A94F-A545C52B0578}"/>
                  </a:ext>
                </a:extLst>
              </p:cNvPr>
              <p:cNvGrpSpPr/>
              <p:nvPr/>
            </p:nvGrpSpPr>
            <p:grpSpPr>
              <a:xfrm rot="5400000">
                <a:off x="1676896" y="5857413"/>
                <a:ext cx="479505" cy="262468"/>
                <a:chOff x="8794749" y="7608552"/>
                <a:chExt cx="1538296" cy="543300"/>
              </a:xfrm>
            </p:grpSpPr>
            <p:sp>
              <p:nvSpPr>
                <p:cNvPr id="192" name="Rectangle 3">
                  <a:extLst>
                    <a:ext uri="{FF2B5EF4-FFF2-40B4-BE49-F238E27FC236}">
                      <a16:creationId xmlns:a16="http://schemas.microsoft.com/office/drawing/2014/main" id="{3DFC2FF8-46BE-4170-A8F8-BDAA06A18961}"/>
                    </a:ext>
                  </a:extLst>
                </p:cNvPr>
                <p:cNvSpPr>
                  <a:spLocks/>
                </p:cNvSpPr>
                <p:nvPr/>
              </p:nvSpPr>
              <p:spPr>
                <a:xfrm>
                  <a:off x="9246447" y="7608553"/>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3" name="Rectangle 3">
                  <a:extLst>
                    <a:ext uri="{FF2B5EF4-FFF2-40B4-BE49-F238E27FC236}">
                      <a16:creationId xmlns:a16="http://schemas.microsoft.com/office/drawing/2014/main" id="{20C3D6FE-5B72-41CC-BB75-7F7860C387DB}"/>
                    </a:ext>
                  </a:extLst>
                </p:cNvPr>
                <p:cNvSpPr>
                  <a:spLocks/>
                </p:cNvSpPr>
                <p:nvPr/>
              </p:nvSpPr>
              <p:spPr>
                <a:xfrm>
                  <a:off x="9789746" y="7608552"/>
                  <a:ext cx="543299" cy="543299"/>
                </a:xfrm>
                <a:prstGeom prst="rect">
                  <a:avLst/>
                </a:prstGeom>
                <a:solidFill>
                  <a:srgbClr val="BDD7EE"/>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94" name="直接连接符 97">
                  <a:extLst>
                    <a:ext uri="{FF2B5EF4-FFF2-40B4-BE49-F238E27FC236}">
                      <a16:creationId xmlns:a16="http://schemas.microsoft.com/office/drawing/2014/main" id="{2189BA46-7F18-4AB2-A4C7-79F108346DAC}"/>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195" name="直接连接符 98">
                  <a:extLst>
                    <a:ext uri="{FF2B5EF4-FFF2-40B4-BE49-F238E27FC236}">
                      <a16:creationId xmlns:a16="http://schemas.microsoft.com/office/drawing/2014/main" id="{68BCCFFF-7657-4058-B87D-47CB2EB47420}"/>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sp>
            <p:nvSpPr>
              <p:cNvPr id="191" name="文本框 63">
                <a:extLst>
                  <a:ext uri="{FF2B5EF4-FFF2-40B4-BE49-F238E27FC236}">
                    <a16:creationId xmlns:a16="http://schemas.microsoft.com/office/drawing/2014/main" id="{47FCFCBF-2FAC-44A1-B2AB-A3112BDD8812}"/>
                  </a:ext>
                </a:extLst>
              </p:cNvPr>
              <p:cNvSpPr txBox="1"/>
              <p:nvPr/>
            </p:nvSpPr>
            <p:spPr>
              <a:xfrm>
                <a:off x="2039271" y="5798026"/>
                <a:ext cx="449162" cy="400110"/>
              </a:xfrm>
              <a:prstGeom prst="rect">
                <a:avLst/>
              </a:prstGeom>
              <a:noFill/>
            </p:spPr>
            <p:txBody>
              <a:bodyPr wrap="none" rtlCol="0">
                <a:spAutoFit/>
              </a:bodyPr>
              <a:lstStyle/>
              <a:p>
                <a:pPr defTabSz="457200"/>
                <a:r>
                  <a:rPr lang="en-US" sz="2000" dirty="0">
                    <a:solidFill>
                      <a:prstClr val="black"/>
                    </a:solidFill>
                    <a:latin typeface="Calibri" panose="020F0502020204030204"/>
                  </a:rPr>
                  <a:t>q1</a:t>
                </a:r>
              </a:p>
            </p:txBody>
          </p:sp>
        </p:grpSp>
        <p:grpSp>
          <p:nvGrpSpPr>
            <p:cNvPr id="168" name="组合 167">
              <a:extLst>
                <a:ext uri="{FF2B5EF4-FFF2-40B4-BE49-F238E27FC236}">
                  <a16:creationId xmlns:a16="http://schemas.microsoft.com/office/drawing/2014/main" id="{316BE1E2-3E1F-44D7-9BB3-3124614448FE}"/>
                </a:ext>
              </a:extLst>
            </p:cNvPr>
            <p:cNvGrpSpPr/>
            <p:nvPr/>
          </p:nvGrpSpPr>
          <p:grpSpPr>
            <a:xfrm>
              <a:off x="7056901" y="3168552"/>
              <a:ext cx="703018" cy="479505"/>
              <a:chOff x="1785415" y="5748894"/>
              <a:chExt cx="703018" cy="479505"/>
            </a:xfrm>
          </p:grpSpPr>
          <p:grpSp>
            <p:nvGrpSpPr>
              <p:cNvPr id="184" name="组合 93">
                <a:extLst>
                  <a:ext uri="{FF2B5EF4-FFF2-40B4-BE49-F238E27FC236}">
                    <a16:creationId xmlns:a16="http://schemas.microsoft.com/office/drawing/2014/main" id="{07DDBD16-59AD-4B28-898F-01AB8C566BF2}"/>
                  </a:ext>
                </a:extLst>
              </p:cNvPr>
              <p:cNvGrpSpPr/>
              <p:nvPr/>
            </p:nvGrpSpPr>
            <p:grpSpPr>
              <a:xfrm rot="5400000">
                <a:off x="1676896" y="5857413"/>
                <a:ext cx="479505" cy="262468"/>
                <a:chOff x="8794749" y="7608552"/>
                <a:chExt cx="1538296" cy="543300"/>
              </a:xfrm>
            </p:grpSpPr>
            <p:sp>
              <p:nvSpPr>
                <p:cNvPr id="186" name="Rectangle 3">
                  <a:extLst>
                    <a:ext uri="{FF2B5EF4-FFF2-40B4-BE49-F238E27FC236}">
                      <a16:creationId xmlns:a16="http://schemas.microsoft.com/office/drawing/2014/main" id="{51EEDFB4-052A-48C6-B8E2-EF4951775B17}"/>
                    </a:ext>
                  </a:extLst>
                </p:cNvPr>
                <p:cNvSpPr>
                  <a:spLocks/>
                </p:cNvSpPr>
                <p:nvPr/>
              </p:nvSpPr>
              <p:spPr>
                <a:xfrm>
                  <a:off x="9246447" y="7608553"/>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7" name="Rectangle 3">
                  <a:extLst>
                    <a:ext uri="{FF2B5EF4-FFF2-40B4-BE49-F238E27FC236}">
                      <a16:creationId xmlns:a16="http://schemas.microsoft.com/office/drawing/2014/main" id="{928A4D3C-D5BE-4322-BB8D-79498E87AD85}"/>
                    </a:ext>
                  </a:extLst>
                </p:cNvPr>
                <p:cNvSpPr>
                  <a:spLocks/>
                </p:cNvSpPr>
                <p:nvPr/>
              </p:nvSpPr>
              <p:spPr>
                <a:xfrm>
                  <a:off x="9789746" y="7608552"/>
                  <a:ext cx="543299" cy="543299"/>
                </a:xfrm>
                <a:prstGeom prst="rect">
                  <a:avLst/>
                </a:prstGeom>
                <a:solidFill>
                  <a:srgbClr val="92751A"/>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88" name="直接连接符 97">
                  <a:extLst>
                    <a:ext uri="{FF2B5EF4-FFF2-40B4-BE49-F238E27FC236}">
                      <a16:creationId xmlns:a16="http://schemas.microsoft.com/office/drawing/2014/main" id="{5178480D-D117-4FD9-A07F-7F06C08DAF37}"/>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189" name="直接连接符 98">
                  <a:extLst>
                    <a:ext uri="{FF2B5EF4-FFF2-40B4-BE49-F238E27FC236}">
                      <a16:creationId xmlns:a16="http://schemas.microsoft.com/office/drawing/2014/main" id="{4A5BAFCD-FC7F-47CF-B0BF-FB468AF69B4C}"/>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sp>
            <p:nvSpPr>
              <p:cNvPr id="185" name="文本框 63">
                <a:extLst>
                  <a:ext uri="{FF2B5EF4-FFF2-40B4-BE49-F238E27FC236}">
                    <a16:creationId xmlns:a16="http://schemas.microsoft.com/office/drawing/2014/main" id="{BF5A0796-B16B-4065-BF55-CA4D75992C3E}"/>
                  </a:ext>
                </a:extLst>
              </p:cNvPr>
              <p:cNvSpPr txBox="1"/>
              <p:nvPr/>
            </p:nvSpPr>
            <p:spPr>
              <a:xfrm>
                <a:off x="2039271" y="5798026"/>
                <a:ext cx="449162" cy="400110"/>
              </a:xfrm>
              <a:prstGeom prst="rect">
                <a:avLst/>
              </a:prstGeom>
              <a:noFill/>
            </p:spPr>
            <p:txBody>
              <a:bodyPr wrap="none" rtlCol="0">
                <a:spAutoFit/>
              </a:bodyPr>
              <a:lstStyle/>
              <a:p>
                <a:pPr defTabSz="457200"/>
                <a:r>
                  <a:rPr lang="en-US" sz="2000" dirty="0">
                    <a:solidFill>
                      <a:prstClr val="black"/>
                    </a:solidFill>
                    <a:latin typeface="Calibri" panose="020F0502020204030204"/>
                  </a:rPr>
                  <a:t>q2</a:t>
                </a:r>
              </a:p>
            </p:txBody>
          </p:sp>
        </p:grpSp>
        <p:sp>
          <p:nvSpPr>
            <p:cNvPr id="169" name="文本框 53">
              <a:extLst>
                <a:ext uri="{FF2B5EF4-FFF2-40B4-BE49-F238E27FC236}">
                  <a16:creationId xmlns:a16="http://schemas.microsoft.com/office/drawing/2014/main" id="{C001AF42-EF25-405E-8951-EF84557B4F6B}"/>
                </a:ext>
              </a:extLst>
            </p:cNvPr>
            <p:cNvSpPr txBox="1"/>
            <p:nvPr/>
          </p:nvSpPr>
          <p:spPr>
            <a:xfrm>
              <a:off x="7670932" y="2962188"/>
              <a:ext cx="538930" cy="707886"/>
            </a:xfrm>
            <a:prstGeom prst="rect">
              <a:avLst/>
            </a:prstGeom>
            <a:noFill/>
          </p:spPr>
          <p:txBody>
            <a:bodyPr wrap="none" rtlCol="0">
              <a:spAutoFit/>
            </a:bodyPr>
            <a:lstStyle/>
            <a:p>
              <a:pPr defTabSz="457200"/>
              <a:r>
                <a:rPr lang="en-US" sz="4000" dirty="0">
                  <a:solidFill>
                    <a:prstClr val="black"/>
                  </a:solidFill>
                  <a:latin typeface="Calibri" panose="020F0502020204030204"/>
                </a:rPr>
                <a:t>…</a:t>
              </a:r>
            </a:p>
          </p:txBody>
        </p:sp>
        <p:grpSp>
          <p:nvGrpSpPr>
            <p:cNvPr id="170" name="组合 169">
              <a:extLst>
                <a:ext uri="{FF2B5EF4-FFF2-40B4-BE49-F238E27FC236}">
                  <a16:creationId xmlns:a16="http://schemas.microsoft.com/office/drawing/2014/main" id="{37235B91-AF49-4103-8207-1EDB49857AC7}"/>
                </a:ext>
              </a:extLst>
            </p:cNvPr>
            <p:cNvGrpSpPr/>
            <p:nvPr/>
          </p:nvGrpSpPr>
          <p:grpSpPr>
            <a:xfrm>
              <a:off x="8269684" y="3168552"/>
              <a:ext cx="707826" cy="479505"/>
              <a:chOff x="1785415" y="5748894"/>
              <a:chExt cx="707826" cy="479505"/>
            </a:xfrm>
          </p:grpSpPr>
          <p:grpSp>
            <p:nvGrpSpPr>
              <p:cNvPr id="178" name="组合 93">
                <a:extLst>
                  <a:ext uri="{FF2B5EF4-FFF2-40B4-BE49-F238E27FC236}">
                    <a16:creationId xmlns:a16="http://schemas.microsoft.com/office/drawing/2014/main" id="{AFCD9593-EDB0-477B-BE20-7A04FE972D05}"/>
                  </a:ext>
                </a:extLst>
              </p:cNvPr>
              <p:cNvGrpSpPr/>
              <p:nvPr/>
            </p:nvGrpSpPr>
            <p:grpSpPr>
              <a:xfrm rot="5400000">
                <a:off x="1676896" y="5857413"/>
                <a:ext cx="479505" cy="262468"/>
                <a:chOff x="8794749" y="7608552"/>
                <a:chExt cx="1538296" cy="543300"/>
              </a:xfrm>
            </p:grpSpPr>
            <p:sp>
              <p:nvSpPr>
                <p:cNvPr id="180" name="Rectangle 3">
                  <a:extLst>
                    <a:ext uri="{FF2B5EF4-FFF2-40B4-BE49-F238E27FC236}">
                      <a16:creationId xmlns:a16="http://schemas.microsoft.com/office/drawing/2014/main" id="{9BD39AFA-36A2-47E0-A55D-4AC3C6D2F99C}"/>
                    </a:ext>
                  </a:extLst>
                </p:cNvPr>
                <p:cNvSpPr>
                  <a:spLocks/>
                </p:cNvSpPr>
                <p:nvPr/>
              </p:nvSpPr>
              <p:spPr>
                <a:xfrm>
                  <a:off x="9246447" y="7608553"/>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1" name="Rectangle 3">
                  <a:extLst>
                    <a:ext uri="{FF2B5EF4-FFF2-40B4-BE49-F238E27FC236}">
                      <a16:creationId xmlns:a16="http://schemas.microsoft.com/office/drawing/2014/main" id="{D958F411-3BD5-493F-A78D-2D4C7809E620}"/>
                    </a:ext>
                  </a:extLst>
                </p:cNvPr>
                <p:cNvSpPr>
                  <a:spLocks/>
                </p:cNvSpPr>
                <p:nvPr/>
              </p:nvSpPr>
              <p:spPr>
                <a:xfrm>
                  <a:off x="9789746" y="7608552"/>
                  <a:ext cx="543299" cy="543299"/>
                </a:xfrm>
                <a:prstGeom prst="rect">
                  <a:avLst/>
                </a:prstGeom>
                <a:solidFill>
                  <a:srgbClr val="FFD966"/>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82" name="直接连接符 97">
                  <a:extLst>
                    <a:ext uri="{FF2B5EF4-FFF2-40B4-BE49-F238E27FC236}">
                      <a16:creationId xmlns:a16="http://schemas.microsoft.com/office/drawing/2014/main" id="{75A151C1-FC45-449F-B261-8F5186087323}"/>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183" name="直接连接符 98">
                  <a:extLst>
                    <a:ext uri="{FF2B5EF4-FFF2-40B4-BE49-F238E27FC236}">
                      <a16:creationId xmlns:a16="http://schemas.microsoft.com/office/drawing/2014/main" id="{8053CB47-DB95-47C9-9696-A6142E85847A}"/>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sp>
            <p:nvSpPr>
              <p:cNvPr id="179" name="文本框 63">
                <a:extLst>
                  <a:ext uri="{FF2B5EF4-FFF2-40B4-BE49-F238E27FC236}">
                    <a16:creationId xmlns:a16="http://schemas.microsoft.com/office/drawing/2014/main" id="{8D89E16E-A689-43CB-9DE7-E05B03A1DF59}"/>
                  </a:ext>
                </a:extLst>
              </p:cNvPr>
              <p:cNvSpPr txBox="1"/>
              <p:nvPr/>
            </p:nvSpPr>
            <p:spPr>
              <a:xfrm>
                <a:off x="2039271" y="5798026"/>
                <a:ext cx="453970" cy="400110"/>
              </a:xfrm>
              <a:prstGeom prst="rect">
                <a:avLst/>
              </a:prstGeom>
              <a:noFill/>
            </p:spPr>
            <p:txBody>
              <a:bodyPr wrap="none" rtlCol="0">
                <a:spAutoFit/>
              </a:bodyPr>
              <a:lstStyle/>
              <a:p>
                <a:pPr defTabSz="457200"/>
                <a:r>
                  <a:rPr lang="en-US" sz="2000" dirty="0" err="1">
                    <a:solidFill>
                      <a:prstClr val="black"/>
                    </a:solidFill>
                    <a:latin typeface="Calibri" panose="020F0502020204030204"/>
                  </a:rPr>
                  <a:t>qn</a:t>
                </a:r>
                <a:endParaRPr lang="en-US" sz="2000" dirty="0">
                  <a:solidFill>
                    <a:prstClr val="black"/>
                  </a:solidFill>
                  <a:latin typeface="Calibri" panose="020F0502020204030204"/>
                </a:endParaRPr>
              </a:p>
            </p:txBody>
          </p:sp>
        </p:grpSp>
        <p:grpSp>
          <p:nvGrpSpPr>
            <p:cNvPr id="171" name="组合 170">
              <a:extLst>
                <a:ext uri="{FF2B5EF4-FFF2-40B4-BE49-F238E27FC236}">
                  <a16:creationId xmlns:a16="http://schemas.microsoft.com/office/drawing/2014/main" id="{11234AF4-733F-4E86-834E-BD264161078B}"/>
                </a:ext>
              </a:extLst>
            </p:cNvPr>
            <p:cNvGrpSpPr/>
            <p:nvPr/>
          </p:nvGrpSpPr>
          <p:grpSpPr>
            <a:xfrm>
              <a:off x="5473681" y="3164496"/>
              <a:ext cx="703018" cy="479505"/>
              <a:chOff x="1785415" y="5748894"/>
              <a:chExt cx="703018" cy="479505"/>
            </a:xfrm>
          </p:grpSpPr>
          <p:grpSp>
            <p:nvGrpSpPr>
              <p:cNvPr id="172" name="组合 93">
                <a:extLst>
                  <a:ext uri="{FF2B5EF4-FFF2-40B4-BE49-F238E27FC236}">
                    <a16:creationId xmlns:a16="http://schemas.microsoft.com/office/drawing/2014/main" id="{192955FD-8633-4F42-B537-512DC7044969}"/>
                  </a:ext>
                </a:extLst>
              </p:cNvPr>
              <p:cNvGrpSpPr/>
              <p:nvPr/>
            </p:nvGrpSpPr>
            <p:grpSpPr>
              <a:xfrm rot="5400000">
                <a:off x="1676896" y="5857413"/>
                <a:ext cx="479505" cy="262468"/>
                <a:chOff x="8794749" y="7608552"/>
                <a:chExt cx="1538296" cy="543300"/>
              </a:xfrm>
            </p:grpSpPr>
            <p:sp>
              <p:nvSpPr>
                <p:cNvPr id="174" name="Rectangle 3">
                  <a:extLst>
                    <a:ext uri="{FF2B5EF4-FFF2-40B4-BE49-F238E27FC236}">
                      <a16:creationId xmlns:a16="http://schemas.microsoft.com/office/drawing/2014/main" id="{FFE0A9D2-3F2A-4A46-9759-3D7EA848382D}"/>
                    </a:ext>
                  </a:extLst>
                </p:cNvPr>
                <p:cNvSpPr>
                  <a:spLocks/>
                </p:cNvSpPr>
                <p:nvPr/>
              </p:nvSpPr>
              <p:spPr>
                <a:xfrm>
                  <a:off x="9246447" y="7608553"/>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5" name="Rectangle 3">
                  <a:extLst>
                    <a:ext uri="{FF2B5EF4-FFF2-40B4-BE49-F238E27FC236}">
                      <a16:creationId xmlns:a16="http://schemas.microsoft.com/office/drawing/2014/main" id="{06D0A4EE-0DA8-475A-9C46-77EDC5AE0DCD}"/>
                    </a:ext>
                  </a:extLst>
                </p:cNvPr>
                <p:cNvSpPr>
                  <a:spLocks/>
                </p:cNvSpPr>
                <p:nvPr/>
              </p:nvSpPr>
              <p:spPr>
                <a:xfrm>
                  <a:off x="9789746" y="7608552"/>
                  <a:ext cx="543299" cy="543299"/>
                </a:xfrm>
                <a:prstGeom prst="rect">
                  <a:avLst/>
                </a:prstGeom>
                <a:solidFill>
                  <a:srgbClr val="C5E0B4"/>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76" name="直接连接符 97">
                  <a:extLst>
                    <a:ext uri="{FF2B5EF4-FFF2-40B4-BE49-F238E27FC236}">
                      <a16:creationId xmlns:a16="http://schemas.microsoft.com/office/drawing/2014/main" id="{C264B932-5B43-4BE7-B0BA-E2ADC803152E}"/>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177" name="直接连接符 98">
                  <a:extLst>
                    <a:ext uri="{FF2B5EF4-FFF2-40B4-BE49-F238E27FC236}">
                      <a16:creationId xmlns:a16="http://schemas.microsoft.com/office/drawing/2014/main" id="{0406B2AE-5EDF-463C-8094-806177623BE7}"/>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sp>
            <p:nvSpPr>
              <p:cNvPr id="173" name="文本框 63">
                <a:extLst>
                  <a:ext uri="{FF2B5EF4-FFF2-40B4-BE49-F238E27FC236}">
                    <a16:creationId xmlns:a16="http://schemas.microsoft.com/office/drawing/2014/main" id="{2F528E5A-24C4-44EC-B1D8-7612C072FC15}"/>
                  </a:ext>
                </a:extLst>
              </p:cNvPr>
              <p:cNvSpPr txBox="1"/>
              <p:nvPr/>
            </p:nvSpPr>
            <p:spPr>
              <a:xfrm>
                <a:off x="2039271" y="5798026"/>
                <a:ext cx="449162" cy="400110"/>
              </a:xfrm>
              <a:prstGeom prst="rect">
                <a:avLst/>
              </a:prstGeom>
              <a:noFill/>
            </p:spPr>
            <p:txBody>
              <a:bodyPr wrap="none" rtlCol="0">
                <a:spAutoFit/>
              </a:bodyPr>
              <a:lstStyle/>
              <a:p>
                <a:pPr defTabSz="457200"/>
                <a:r>
                  <a:rPr lang="en-US" sz="2000" dirty="0">
                    <a:solidFill>
                      <a:prstClr val="black"/>
                    </a:solidFill>
                    <a:latin typeface="Calibri" panose="020F0502020204030204"/>
                  </a:rPr>
                  <a:t>q0</a:t>
                </a:r>
              </a:p>
            </p:txBody>
          </p:sp>
        </p:grpSp>
      </p:grpSp>
      <p:sp>
        <p:nvSpPr>
          <p:cNvPr id="5" name="矩形 4">
            <a:extLst>
              <a:ext uri="{FF2B5EF4-FFF2-40B4-BE49-F238E27FC236}">
                <a16:creationId xmlns:a16="http://schemas.microsoft.com/office/drawing/2014/main" id="{81BFA08A-89A8-4EDA-A0D6-F09F00936AE9}"/>
              </a:ext>
            </a:extLst>
          </p:cNvPr>
          <p:cNvSpPr/>
          <p:nvPr/>
        </p:nvSpPr>
        <p:spPr>
          <a:xfrm>
            <a:off x="5172077" y="5220658"/>
            <a:ext cx="2106602" cy="70788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矩形 100">
            <a:extLst>
              <a:ext uri="{FF2B5EF4-FFF2-40B4-BE49-F238E27FC236}">
                <a16:creationId xmlns:a16="http://schemas.microsoft.com/office/drawing/2014/main" id="{F8708F13-9C12-416E-B068-8AC5131ED85D}"/>
              </a:ext>
            </a:extLst>
          </p:cNvPr>
          <p:cNvSpPr/>
          <p:nvPr/>
        </p:nvSpPr>
        <p:spPr>
          <a:xfrm>
            <a:off x="7050106" y="5201979"/>
            <a:ext cx="2106602" cy="707886"/>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文本框 101">
            <a:extLst>
              <a:ext uri="{FF2B5EF4-FFF2-40B4-BE49-F238E27FC236}">
                <a16:creationId xmlns:a16="http://schemas.microsoft.com/office/drawing/2014/main" id="{CC8D5552-7593-4937-9B98-739A29DAB82C}"/>
              </a:ext>
            </a:extLst>
          </p:cNvPr>
          <p:cNvSpPr txBox="1"/>
          <p:nvPr/>
        </p:nvSpPr>
        <p:spPr>
          <a:xfrm>
            <a:off x="5774473" y="4697553"/>
            <a:ext cx="998415" cy="523220"/>
          </a:xfrm>
          <a:prstGeom prst="rect">
            <a:avLst/>
          </a:prstGeom>
          <a:noFill/>
          <a:ln w="28575">
            <a:noFill/>
          </a:ln>
        </p:spPr>
        <p:txBody>
          <a:bodyPr wrap="none" rtlCol="0">
            <a:spAutoFit/>
          </a:bodyPr>
          <a:lstStyle/>
          <a:p>
            <a:pPr defTabSz="457200"/>
            <a:r>
              <a:rPr lang="en-US" sz="2800" dirty="0" err="1">
                <a:solidFill>
                  <a:prstClr val="black"/>
                </a:solidFill>
                <a:latin typeface="Calibri" panose="020F0502020204030204"/>
              </a:rPr>
              <a:t>ctxt</a:t>
            </a:r>
            <a:r>
              <a:rPr lang="en-US" sz="2800" dirty="0">
                <a:solidFill>
                  <a:prstClr val="black"/>
                </a:solidFill>
                <a:latin typeface="Calibri" panose="020F0502020204030204"/>
              </a:rPr>
              <a:t> 0</a:t>
            </a:r>
          </a:p>
        </p:txBody>
      </p:sp>
      <p:sp>
        <p:nvSpPr>
          <p:cNvPr id="103" name="文本框 102">
            <a:extLst>
              <a:ext uri="{FF2B5EF4-FFF2-40B4-BE49-F238E27FC236}">
                <a16:creationId xmlns:a16="http://schemas.microsoft.com/office/drawing/2014/main" id="{92042F11-AF34-438C-BD15-F35B17EAF4EA}"/>
              </a:ext>
            </a:extLst>
          </p:cNvPr>
          <p:cNvSpPr txBox="1"/>
          <p:nvPr/>
        </p:nvSpPr>
        <p:spPr>
          <a:xfrm>
            <a:off x="7693244" y="4699519"/>
            <a:ext cx="998415" cy="523220"/>
          </a:xfrm>
          <a:prstGeom prst="rect">
            <a:avLst/>
          </a:prstGeom>
          <a:noFill/>
          <a:ln w="28575">
            <a:noFill/>
          </a:ln>
        </p:spPr>
        <p:txBody>
          <a:bodyPr wrap="none" rtlCol="0">
            <a:spAutoFit/>
          </a:bodyPr>
          <a:lstStyle/>
          <a:p>
            <a:pPr defTabSz="457200"/>
            <a:r>
              <a:rPr lang="en-US" sz="2800" dirty="0" err="1">
                <a:solidFill>
                  <a:prstClr val="black"/>
                </a:solidFill>
                <a:latin typeface="Calibri" panose="020F0502020204030204"/>
              </a:rPr>
              <a:t>ctxt</a:t>
            </a:r>
            <a:r>
              <a:rPr lang="en-US" sz="2800" dirty="0">
                <a:solidFill>
                  <a:prstClr val="black"/>
                </a:solidFill>
                <a:latin typeface="Calibri" panose="020F0502020204030204"/>
              </a:rPr>
              <a:t> 1</a:t>
            </a:r>
          </a:p>
        </p:txBody>
      </p:sp>
      <p:sp>
        <p:nvSpPr>
          <p:cNvPr id="142" name="Rounded Rectangle 78">
            <a:extLst>
              <a:ext uri="{FF2B5EF4-FFF2-40B4-BE49-F238E27FC236}">
                <a16:creationId xmlns:a16="http://schemas.microsoft.com/office/drawing/2014/main" id="{29B657C4-5DE5-46AF-9FFC-D47AD5108228}"/>
              </a:ext>
            </a:extLst>
          </p:cNvPr>
          <p:cNvSpPr/>
          <p:nvPr/>
        </p:nvSpPr>
        <p:spPr>
          <a:xfrm>
            <a:off x="5809918" y="5377218"/>
            <a:ext cx="880303" cy="371868"/>
          </a:xfrm>
          <a:prstGeom prst="roundRect">
            <a:avLst/>
          </a:prstGeom>
          <a:solidFill>
            <a:srgbClr val="ED7D31">
              <a:lumMod val="40000"/>
              <a:lumOff val="60000"/>
            </a:srgbClr>
          </a:solidFill>
          <a:ln w="38100" cap="flat" cmpd="sng" algn="ctr">
            <a:solidFill>
              <a:srgbClr val="ED7D31">
                <a:lumMod val="50000"/>
              </a:srgbClr>
            </a:solidFill>
            <a:prstDash val="solid"/>
            <a:miter lim="800000"/>
          </a:ln>
          <a:effectLst/>
        </p:spPr>
        <p:txBody>
          <a:bodyPr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latin typeface="Calibri" panose="020F0502020204030204"/>
                <a:ea typeface="+mn-ea"/>
                <a:cs typeface="+mn-cs"/>
              </a:rPr>
              <a:t>Range</a:t>
            </a:r>
          </a:p>
        </p:txBody>
      </p:sp>
      <p:sp>
        <p:nvSpPr>
          <p:cNvPr id="104" name="箭头: 右 103">
            <a:extLst>
              <a:ext uri="{FF2B5EF4-FFF2-40B4-BE49-F238E27FC236}">
                <a16:creationId xmlns:a16="http://schemas.microsoft.com/office/drawing/2014/main" id="{3C394A53-AE9E-477C-AF7A-11BE22C639A3}"/>
              </a:ext>
            </a:extLst>
          </p:cNvPr>
          <p:cNvSpPr/>
          <p:nvPr/>
        </p:nvSpPr>
        <p:spPr>
          <a:xfrm rot="18354373">
            <a:off x="5512524" y="2780206"/>
            <a:ext cx="499123" cy="308521"/>
          </a:xfrm>
          <a:prstGeom prst="rightArrow">
            <a:avLst/>
          </a:prstGeom>
          <a:solidFill>
            <a:srgbClr val="FF0000"/>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5" name="箭头: 右 104">
            <a:extLst>
              <a:ext uri="{FF2B5EF4-FFF2-40B4-BE49-F238E27FC236}">
                <a16:creationId xmlns:a16="http://schemas.microsoft.com/office/drawing/2014/main" id="{F8B5CA05-1786-4CE9-98FE-B32566FED362}"/>
              </a:ext>
            </a:extLst>
          </p:cNvPr>
          <p:cNvSpPr/>
          <p:nvPr/>
        </p:nvSpPr>
        <p:spPr>
          <a:xfrm rot="5400000">
            <a:off x="6122007" y="2810421"/>
            <a:ext cx="499123" cy="308521"/>
          </a:xfrm>
          <a:prstGeom prst="rightArrow">
            <a:avLst/>
          </a:prstGeom>
          <a:solidFill>
            <a:srgbClr val="FF0000"/>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9" name="箭头: 右 108">
            <a:extLst>
              <a:ext uri="{FF2B5EF4-FFF2-40B4-BE49-F238E27FC236}">
                <a16:creationId xmlns:a16="http://schemas.microsoft.com/office/drawing/2014/main" id="{429ED581-BA16-4815-9F70-3DF919EC657E}"/>
              </a:ext>
            </a:extLst>
          </p:cNvPr>
          <p:cNvSpPr/>
          <p:nvPr/>
        </p:nvSpPr>
        <p:spPr>
          <a:xfrm rot="16200000">
            <a:off x="6124579" y="2794361"/>
            <a:ext cx="499123" cy="308521"/>
          </a:xfrm>
          <a:prstGeom prst="rightArrow">
            <a:avLst/>
          </a:prstGeom>
          <a:solidFill>
            <a:srgbClr val="FF0000"/>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0" name="箭头: 右 109">
            <a:extLst>
              <a:ext uri="{FF2B5EF4-FFF2-40B4-BE49-F238E27FC236}">
                <a16:creationId xmlns:a16="http://schemas.microsoft.com/office/drawing/2014/main" id="{10101637-3D9C-4049-B6FB-2AB6ADAD714E}"/>
              </a:ext>
            </a:extLst>
          </p:cNvPr>
          <p:cNvSpPr/>
          <p:nvPr/>
        </p:nvSpPr>
        <p:spPr>
          <a:xfrm rot="3101381">
            <a:off x="6789899" y="2806194"/>
            <a:ext cx="499123" cy="308521"/>
          </a:xfrm>
          <a:prstGeom prst="rightArrow">
            <a:avLst/>
          </a:prstGeom>
          <a:solidFill>
            <a:srgbClr val="FF0000"/>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3" name="Rounded Rectangle 78">
            <a:extLst>
              <a:ext uri="{FF2B5EF4-FFF2-40B4-BE49-F238E27FC236}">
                <a16:creationId xmlns:a16="http://schemas.microsoft.com/office/drawing/2014/main" id="{590E6E41-4F2F-445D-B3DD-D4A6F11E0F87}"/>
              </a:ext>
            </a:extLst>
          </p:cNvPr>
          <p:cNvSpPr/>
          <p:nvPr/>
        </p:nvSpPr>
        <p:spPr>
          <a:xfrm>
            <a:off x="7702741" y="5377216"/>
            <a:ext cx="882000" cy="371868"/>
          </a:xfrm>
          <a:prstGeom prst="roundRect">
            <a:avLst/>
          </a:prstGeom>
          <a:solidFill>
            <a:srgbClr val="ED7D31">
              <a:lumMod val="40000"/>
              <a:lumOff val="60000"/>
            </a:srgbClr>
          </a:solidFill>
          <a:ln w="38100" cap="flat" cmpd="sng" algn="ctr">
            <a:solidFill>
              <a:srgbClr val="ED7D31">
                <a:lumMod val="50000"/>
              </a:srgbClr>
            </a:solidFill>
            <a:prstDash val="solid"/>
            <a:miter lim="800000"/>
          </a:ln>
          <a:effectLst/>
        </p:spPr>
        <p:txBody>
          <a:bodyPr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latin typeface="Calibri" panose="020F0502020204030204"/>
                <a:ea typeface="+mn-ea"/>
                <a:cs typeface="+mn-cs"/>
              </a:rPr>
              <a:t>Range</a:t>
            </a:r>
          </a:p>
        </p:txBody>
      </p:sp>
      <p:sp>
        <p:nvSpPr>
          <p:cNvPr id="112" name="箭头: 右 111">
            <a:extLst>
              <a:ext uri="{FF2B5EF4-FFF2-40B4-BE49-F238E27FC236}">
                <a16:creationId xmlns:a16="http://schemas.microsoft.com/office/drawing/2014/main" id="{812E7B32-1262-4F90-8513-1F04302C8A3D}"/>
              </a:ext>
            </a:extLst>
          </p:cNvPr>
          <p:cNvSpPr/>
          <p:nvPr/>
        </p:nvSpPr>
        <p:spPr>
          <a:xfrm rot="19004020">
            <a:off x="7260598" y="2699158"/>
            <a:ext cx="918838" cy="308521"/>
          </a:xfrm>
          <a:prstGeom prst="rightArrow">
            <a:avLst/>
          </a:prstGeom>
          <a:solidFill>
            <a:srgbClr val="FF0000"/>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3" name="箭头: 右 112">
            <a:extLst>
              <a:ext uri="{FF2B5EF4-FFF2-40B4-BE49-F238E27FC236}">
                <a16:creationId xmlns:a16="http://schemas.microsoft.com/office/drawing/2014/main" id="{E0341EA5-EF5C-46B2-8D79-C72ACA864E4A}"/>
              </a:ext>
            </a:extLst>
          </p:cNvPr>
          <p:cNvSpPr/>
          <p:nvPr/>
        </p:nvSpPr>
        <p:spPr>
          <a:xfrm rot="5400000">
            <a:off x="8052219" y="2727016"/>
            <a:ext cx="712617" cy="308521"/>
          </a:xfrm>
          <a:prstGeom prst="rightArrow">
            <a:avLst/>
          </a:prstGeom>
          <a:solidFill>
            <a:srgbClr val="FF0000"/>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0" name="Rounded Rectangle 78">
            <a:extLst>
              <a:ext uri="{FF2B5EF4-FFF2-40B4-BE49-F238E27FC236}">
                <a16:creationId xmlns:a16="http://schemas.microsoft.com/office/drawing/2014/main" id="{9E11150B-6CE1-4946-A5CF-88E0DCE74EA0}"/>
              </a:ext>
            </a:extLst>
          </p:cNvPr>
          <p:cNvSpPr/>
          <p:nvPr/>
        </p:nvSpPr>
        <p:spPr>
          <a:xfrm>
            <a:off x="9591072" y="5374177"/>
            <a:ext cx="1522534" cy="371868"/>
          </a:xfrm>
          <a:prstGeom prst="roundRect">
            <a:avLst/>
          </a:prstGeom>
          <a:solidFill>
            <a:srgbClr val="FFE699"/>
          </a:solidFill>
          <a:ln w="38100" cap="flat" cmpd="sng" algn="ctr">
            <a:solidFill>
              <a:srgbClr val="FFC000">
                <a:lumMod val="75000"/>
              </a:srgbClr>
            </a:solidFill>
            <a:prstDash val="solid"/>
            <a:miter lim="800000"/>
          </a:ln>
          <a:effectLst/>
        </p:spPr>
        <p:txBody>
          <a:bodyPr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latin typeface="Calibri" panose="020F0502020204030204"/>
                <a:ea typeface="+mn-ea"/>
                <a:cs typeface="+mn-cs"/>
              </a:rPr>
              <a:t>Decompress</a:t>
            </a:r>
          </a:p>
        </p:txBody>
      </p:sp>
    </p:spTree>
    <p:extLst>
      <p:ext uri="{BB962C8B-B14F-4D97-AF65-F5344CB8AC3E}">
        <p14:creationId xmlns:p14="http://schemas.microsoft.com/office/powerpoint/2010/main" val="2147038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3"/>
                                        </p:tgtEl>
                                        <p:attrNameLst>
                                          <p:attrName>style.visibility</p:attrName>
                                        </p:attrNameLst>
                                      </p:cBhvr>
                                      <p:to>
                                        <p:strVal val="visible"/>
                                      </p:to>
                                    </p:set>
                                  </p:childTnLst>
                                </p:cTn>
                              </p:par>
                              <p:par>
                                <p:cTn id="41" presetID="1" presetClass="entr" presetSubtype="0" fill="hold" grpId="2" nodeType="withEffect">
                                  <p:stCondLst>
                                    <p:cond delay="0"/>
                                  </p:stCondLst>
                                  <p:childTnLst>
                                    <p:set>
                                      <p:cBhvr>
                                        <p:cTn id="42" dur="1" fill="hold">
                                          <p:stCondLst>
                                            <p:cond delay="0"/>
                                          </p:stCondLst>
                                        </p:cTn>
                                        <p:tgtEl>
                                          <p:spTgt spid="13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42" presetClass="path" presetSubtype="0" accel="50000" decel="50000" fill="hold" grpId="2" nodeType="clickEffect">
                                  <p:stCondLst>
                                    <p:cond delay="0"/>
                                  </p:stCondLst>
                                  <p:childTnLst>
                                    <p:animMotion origin="layout" path="M -2.08333E-7 -1.11111E-6 L 0.00781 -0.45278 " pathEditMode="relative" rAng="0" ptsTypes="AA">
                                      <p:cBhvr>
                                        <p:cTn id="46" dur="2000" fill="hold"/>
                                        <p:tgtEl>
                                          <p:spTgt spid="142"/>
                                        </p:tgtEl>
                                        <p:attrNameLst>
                                          <p:attrName>ppt_x</p:attrName>
                                          <p:attrName>ppt_y</p:attrName>
                                        </p:attrNameLst>
                                      </p:cBhvr>
                                      <p:rCtr x="391" y="-22639"/>
                                    </p:animMotion>
                                  </p:childTnLst>
                                </p:cTn>
                              </p:par>
                              <p:par>
                                <p:cTn id="47" presetID="6" presetClass="emph" presetSubtype="0" fill="hold" grpId="1" nodeType="withEffect">
                                  <p:stCondLst>
                                    <p:cond delay="1000"/>
                                  </p:stCondLst>
                                  <p:childTnLst>
                                    <p:animScale>
                                      <p:cBhvr>
                                        <p:cTn id="48" dur="1000" fill="hold"/>
                                        <p:tgtEl>
                                          <p:spTgt spid="142"/>
                                        </p:tgtEl>
                                      </p:cBhvr>
                                      <p:by x="150000" y="150000"/>
                                    </p:animScale>
                                  </p:childTnLst>
                                </p:cTn>
                              </p:par>
                            </p:childTnLst>
                          </p:cTn>
                        </p:par>
                        <p:par>
                          <p:cTn id="49" fill="hold">
                            <p:stCondLst>
                              <p:cond delay="2000"/>
                            </p:stCondLst>
                            <p:childTnLst>
                              <p:par>
                                <p:cTn id="50" presetID="1" presetClass="entr" presetSubtype="0" fill="hold" grpId="0" nodeType="afterEffect">
                                  <p:stCondLst>
                                    <p:cond delay="500"/>
                                  </p:stCondLst>
                                  <p:childTnLst>
                                    <p:set>
                                      <p:cBhvr>
                                        <p:cTn id="51" dur="1" fill="hold">
                                          <p:stCondLst>
                                            <p:cond delay="0"/>
                                          </p:stCondLst>
                                        </p:cTn>
                                        <p:tgtEl>
                                          <p:spTgt spid="105"/>
                                        </p:tgtEl>
                                        <p:attrNameLst>
                                          <p:attrName>style.visibility</p:attrName>
                                        </p:attrNameLst>
                                      </p:cBhvr>
                                      <p:to>
                                        <p:strVal val="visible"/>
                                      </p:to>
                                    </p:set>
                                  </p:childTnLst>
                                </p:cTn>
                              </p:par>
                              <p:par>
                                <p:cTn id="52" presetID="1" presetClass="entr" presetSubtype="0" fill="hold" grpId="0" nodeType="withEffect">
                                  <p:stCondLst>
                                    <p:cond delay="500"/>
                                  </p:stCondLst>
                                  <p:childTnLst>
                                    <p:set>
                                      <p:cBhvr>
                                        <p:cTn id="53" dur="1" fill="hold">
                                          <p:stCondLst>
                                            <p:cond delay="0"/>
                                          </p:stCondLst>
                                        </p:cTn>
                                        <p:tgtEl>
                                          <p:spTgt spid="104"/>
                                        </p:tgtEl>
                                        <p:attrNameLst>
                                          <p:attrName>style.visibility</p:attrName>
                                        </p:attrNameLst>
                                      </p:cBhvr>
                                      <p:to>
                                        <p:strVal val="visible"/>
                                      </p:to>
                                    </p:set>
                                  </p:childTnLst>
                                </p:cTn>
                              </p:par>
                            </p:childTnLst>
                          </p:cTn>
                        </p:par>
                        <p:par>
                          <p:cTn id="54" fill="hold">
                            <p:stCondLst>
                              <p:cond delay="2500"/>
                            </p:stCondLst>
                            <p:childTnLst>
                              <p:par>
                                <p:cTn id="55" presetID="1" presetClass="exit" presetSubtype="0" fill="hold" grpId="1" nodeType="afterEffect">
                                  <p:stCondLst>
                                    <p:cond delay="1500"/>
                                  </p:stCondLst>
                                  <p:childTnLst>
                                    <p:set>
                                      <p:cBhvr>
                                        <p:cTn id="56" dur="1" fill="hold">
                                          <p:stCondLst>
                                            <p:cond delay="0"/>
                                          </p:stCondLst>
                                        </p:cTn>
                                        <p:tgtEl>
                                          <p:spTgt spid="105"/>
                                        </p:tgtEl>
                                        <p:attrNameLst>
                                          <p:attrName>style.visibility</p:attrName>
                                        </p:attrNameLst>
                                      </p:cBhvr>
                                      <p:to>
                                        <p:strVal val="hidden"/>
                                      </p:to>
                                    </p:set>
                                  </p:childTnLst>
                                </p:cTn>
                              </p:par>
                            </p:childTnLst>
                          </p:cTn>
                        </p:par>
                        <p:par>
                          <p:cTn id="57" fill="hold">
                            <p:stCondLst>
                              <p:cond delay="4000"/>
                            </p:stCondLst>
                            <p:childTnLst>
                              <p:par>
                                <p:cTn id="58" presetID="1" presetClass="exit" presetSubtype="0" fill="hold" grpId="1" nodeType="afterEffect">
                                  <p:stCondLst>
                                    <p:cond delay="0"/>
                                  </p:stCondLst>
                                  <p:childTnLst>
                                    <p:set>
                                      <p:cBhvr>
                                        <p:cTn id="59" dur="1" fill="hold">
                                          <p:stCondLst>
                                            <p:cond delay="0"/>
                                          </p:stCondLst>
                                        </p:cTn>
                                        <p:tgtEl>
                                          <p:spTgt spid="104"/>
                                        </p:tgtEl>
                                        <p:attrNameLst>
                                          <p:attrName>style.visibility</p:attrName>
                                        </p:attrNameLst>
                                      </p:cBhvr>
                                      <p:to>
                                        <p:strVal val="hidden"/>
                                      </p:to>
                                    </p:set>
                                  </p:childTnLst>
                                </p:cTn>
                              </p:par>
                              <p:par>
                                <p:cTn id="60" presetID="42" presetClass="path" presetSubtype="0" accel="50000" decel="50000" fill="hold" grpId="4" nodeType="withEffect">
                                  <p:stCondLst>
                                    <p:cond delay="0"/>
                                  </p:stCondLst>
                                  <p:childTnLst>
                                    <p:animMotion origin="layout" path="M 0.00781 -0.45278 L -2.08333E-7 -1.11111E-6 " pathEditMode="relative" rAng="0" ptsTypes="AA">
                                      <p:cBhvr>
                                        <p:cTn id="61" dur="2000" fill="hold"/>
                                        <p:tgtEl>
                                          <p:spTgt spid="142"/>
                                        </p:tgtEl>
                                        <p:attrNameLst>
                                          <p:attrName>ppt_x</p:attrName>
                                          <p:attrName>ppt_y</p:attrName>
                                        </p:attrNameLst>
                                      </p:cBhvr>
                                      <p:rCtr x="-430" y="23056"/>
                                    </p:animMotion>
                                  </p:childTnLst>
                                </p:cTn>
                              </p:par>
                            </p:childTnLst>
                          </p:cTn>
                        </p:par>
                        <p:par>
                          <p:cTn id="62" fill="hold">
                            <p:stCondLst>
                              <p:cond delay="6000"/>
                            </p:stCondLst>
                            <p:childTnLst>
                              <p:par>
                                <p:cTn id="63" presetID="1" presetClass="exit" presetSubtype="0" fill="hold" grpId="5" nodeType="afterEffect">
                                  <p:stCondLst>
                                    <p:cond delay="0"/>
                                  </p:stCondLst>
                                  <p:childTnLst>
                                    <p:set>
                                      <p:cBhvr>
                                        <p:cTn id="64" dur="1" fill="hold">
                                          <p:stCondLst>
                                            <p:cond delay="0"/>
                                          </p:stCondLst>
                                        </p:cTn>
                                        <p:tgtEl>
                                          <p:spTgt spid="142"/>
                                        </p:tgtEl>
                                        <p:attrNameLst>
                                          <p:attrName>style.visibility</p:attrName>
                                        </p:attrNameLst>
                                      </p:cBhvr>
                                      <p:to>
                                        <p:strVal val="hidden"/>
                                      </p:to>
                                    </p:set>
                                  </p:childTnLst>
                                </p:cTn>
                              </p:par>
                            </p:childTnLst>
                          </p:cTn>
                        </p:par>
                        <p:par>
                          <p:cTn id="65" fill="hold">
                            <p:stCondLst>
                              <p:cond delay="6000"/>
                            </p:stCondLst>
                            <p:childTnLst>
                              <p:par>
                                <p:cTn id="66" presetID="1" presetClass="entr" presetSubtype="0" fill="hold" grpId="0" nodeType="afterEffect">
                                  <p:stCondLst>
                                    <p:cond delay="0"/>
                                  </p:stCondLst>
                                  <p:childTnLst>
                                    <p:set>
                                      <p:cBhvr>
                                        <p:cTn id="67" dur="1" fill="hold">
                                          <p:stCondLst>
                                            <p:cond delay="0"/>
                                          </p:stCondLst>
                                        </p:cTn>
                                        <p:tgtEl>
                                          <p:spTgt spid="107"/>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42" presetClass="path" presetSubtype="0" accel="50000" decel="50000" fill="hold" grpId="1" nodeType="clickEffect">
                                  <p:stCondLst>
                                    <p:cond delay="0"/>
                                  </p:stCondLst>
                                  <p:childTnLst>
                                    <p:animMotion origin="layout" path="M 1.25E-6 -1.11111E-6 L -0.14753 -0.45278 " pathEditMode="relative" rAng="0" ptsTypes="AA">
                                      <p:cBhvr>
                                        <p:cTn id="71" dur="2000" fill="hold"/>
                                        <p:tgtEl>
                                          <p:spTgt spid="143"/>
                                        </p:tgtEl>
                                        <p:attrNameLst>
                                          <p:attrName>ppt_x</p:attrName>
                                          <p:attrName>ppt_y</p:attrName>
                                        </p:attrNameLst>
                                      </p:cBhvr>
                                      <p:rCtr x="-7318" y="-22593"/>
                                    </p:animMotion>
                                  </p:childTnLst>
                                </p:cTn>
                              </p:par>
                              <p:par>
                                <p:cTn id="72" presetID="6" presetClass="emph" presetSubtype="0" fill="hold" grpId="2" nodeType="withEffect">
                                  <p:stCondLst>
                                    <p:cond delay="1000"/>
                                  </p:stCondLst>
                                  <p:childTnLst>
                                    <p:animScale>
                                      <p:cBhvr>
                                        <p:cTn id="73" dur="1000" fill="hold"/>
                                        <p:tgtEl>
                                          <p:spTgt spid="143"/>
                                        </p:tgtEl>
                                      </p:cBhvr>
                                      <p:by x="150000" y="150000"/>
                                    </p:animScale>
                                  </p:childTnLst>
                                </p:cTn>
                              </p:par>
                            </p:childTnLst>
                          </p:cTn>
                        </p:par>
                        <p:par>
                          <p:cTn id="74" fill="hold">
                            <p:stCondLst>
                              <p:cond delay="2000"/>
                            </p:stCondLst>
                            <p:childTnLst>
                              <p:par>
                                <p:cTn id="75" presetID="1" presetClass="entr" presetSubtype="0" fill="hold" grpId="0" nodeType="afterEffect">
                                  <p:stCondLst>
                                    <p:cond delay="500"/>
                                  </p:stCondLst>
                                  <p:childTnLst>
                                    <p:set>
                                      <p:cBhvr>
                                        <p:cTn id="76" dur="1" fill="hold">
                                          <p:stCondLst>
                                            <p:cond delay="0"/>
                                          </p:stCondLst>
                                        </p:cTn>
                                        <p:tgtEl>
                                          <p:spTgt spid="109"/>
                                        </p:tgtEl>
                                        <p:attrNameLst>
                                          <p:attrName>style.visibility</p:attrName>
                                        </p:attrNameLst>
                                      </p:cBhvr>
                                      <p:to>
                                        <p:strVal val="visible"/>
                                      </p:to>
                                    </p:set>
                                  </p:childTnLst>
                                </p:cTn>
                              </p:par>
                            </p:childTnLst>
                          </p:cTn>
                        </p:par>
                        <p:par>
                          <p:cTn id="77" fill="hold">
                            <p:stCondLst>
                              <p:cond delay="2500"/>
                            </p:stCondLst>
                            <p:childTnLst>
                              <p:par>
                                <p:cTn id="78" presetID="1" presetClass="entr" presetSubtype="0" fill="hold" grpId="0" nodeType="afterEffect">
                                  <p:stCondLst>
                                    <p:cond delay="0"/>
                                  </p:stCondLst>
                                  <p:childTnLst>
                                    <p:set>
                                      <p:cBhvr>
                                        <p:cTn id="79" dur="1" fill="hold">
                                          <p:stCondLst>
                                            <p:cond delay="0"/>
                                          </p:stCondLst>
                                        </p:cTn>
                                        <p:tgtEl>
                                          <p:spTgt spid="110"/>
                                        </p:tgtEl>
                                        <p:attrNameLst>
                                          <p:attrName>style.visibility</p:attrName>
                                        </p:attrNameLst>
                                      </p:cBhvr>
                                      <p:to>
                                        <p:strVal val="visible"/>
                                      </p:to>
                                    </p:set>
                                  </p:childTnLst>
                                </p:cTn>
                              </p:par>
                            </p:childTnLst>
                          </p:cTn>
                        </p:par>
                        <p:par>
                          <p:cTn id="80" fill="hold">
                            <p:stCondLst>
                              <p:cond delay="2500"/>
                            </p:stCondLst>
                            <p:childTnLst>
                              <p:par>
                                <p:cTn id="81" presetID="1" presetClass="exit" presetSubtype="0" fill="hold" grpId="1" nodeType="afterEffect">
                                  <p:stCondLst>
                                    <p:cond delay="1500"/>
                                  </p:stCondLst>
                                  <p:childTnLst>
                                    <p:set>
                                      <p:cBhvr>
                                        <p:cTn id="82" dur="1" fill="hold">
                                          <p:stCondLst>
                                            <p:cond delay="0"/>
                                          </p:stCondLst>
                                        </p:cTn>
                                        <p:tgtEl>
                                          <p:spTgt spid="109"/>
                                        </p:tgtEl>
                                        <p:attrNameLst>
                                          <p:attrName>style.visibility</p:attrName>
                                        </p:attrNameLst>
                                      </p:cBhvr>
                                      <p:to>
                                        <p:strVal val="hidden"/>
                                      </p:to>
                                    </p:set>
                                  </p:childTnLst>
                                </p:cTn>
                              </p:par>
                            </p:childTnLst>
                          </p:cTn>
                        </p:par>
                        <p:par>
                          <p:cTn id="83" fill="hold">
                            <p:stCondLst>
                              <p:cond delay="4000"/>
                            </p:stCondLst>
                            <p:childTnLst>
                              <p:par>
                                <p:cTn id="84" presetID="1" presetClass="exit" presetSubtype="0" fill="hold" grpId="1" nodeType="afterEffect">
                                  <p:stCondLst>
                                    <p:cond delay="0"/>
                                  </p:stCondLst>
                                  <p:childTnLst>
                                    <p:set>
                                      <p:cBhvr>
                                        <p:cTn id="85" dur="1" fill="hold">
                                          <p:stCondLst>
                                            <p:cond delay="0"/>
                                          </p:stCondLst>
                                        </p:cTn>
                                        <p:tgtEl>
                                          <p:spTgt spid="110"/>
                                        </p:tgtEl>
                                        <p:attrNameLst>
                                          <p:attrName>style.visibility</p:attrName>
                                        </p:attrNameLst>
                                      </p:cBhvr>
                                      <p:to>
                                        <p:strVal val="hidden"/>
                                      </p:to>
                                    </p:set>
                                  </p:childTnLst>
                                </p:cTn>
                              </p:par>
                            </p:childTnLst>
                          </p:cTn>
                        </p:par>
                        <p:par>
                          <p:cTn id="86" fill="hold">
                            <p:stCondLst>
                              <p:cond delay="4000"/>
                            </p:stCondLst>
                            <p:childTnLst>
                              <p:par>
                                <p:cTn id="87" presetID="42" presetClass="path" presetSubtype="0" accel="50000" decel="50000" fill="hold" grpId="3" nodeType="afterEffect">
                                  <p:stCondLst>
                                    <p:cond delay="0"/>
                                  </p:stCondLst>
                                  <p:childTnLst>
                                    <p:animMotion origin="layout" path="M -0.14752 -0.45278 L 1.25E-6 -1.11111E-6 " pathEditMode="relative" rAng="0" ptsTypes="AA">
                                      <p:cBhvr>
                                        <p:cTn id="88" dur="2000" fill="hold"/>
                                        <p:tgtEl>
                                          <p:spTgt spid="143"/>
                                        </p:tgtEl>
                                        <p:attrNameLst>
                                          <p:attrName>ppt_x</p:attrName>
                                          <p:attrName>ppt_y</p:attrName>
                                        </p:attrNameLst>
                                      </p:cBhvr>
                                      <p:rCtr x="7253" y="22431"/>
                                    </p:animMotion>
                                  </p:childTnLst>
                                </p:cTn>
                              </p:par>
                            </p:childTnLst>
                          </p:cTn>
                        </p:par>
                        <p:par>
                          <p:cTn id="89" fill="hold">
                            <p:stCondLst>
                              <p:cond delay="6000"/>
                            </p:stCondLst>
                            <p:childTnLst>
                              <p:par>
                                <p:cTn id="90" presetID="1" presetClass="exit" presetSubtype="0" fill="hold" grpId="4" nodeType="afterEffect">
                                  <p:stCondLst>
                                    <p:cond delay="0"/>
                                  </p:stCondLst>
                                  <p:childTnLst>
                                    <p:set>
                                      <p:cBhvr>
                                        <p:cTn id="91" dur="1" fill="hold">
                                          <p:stCondLst>
                                            <p:cond delay="0"/>
                                          </p:stCondLst>
                                        </p:cTn>
                                        <p:tgtEl>
                                          <p:spTgt spid="143"/>
                                        </p:tgtEl>
                                        <p:attrNameLst>
                                          <p:attrName>style.visibility</p:attrName>
                                        </p:attrNameLst>
                                      </p:cBhvr>
                                      <p:to>
                                        <p:strVal val="hidden"/>
                                      </p:to>
                                    </p:set>
                                  </p:childTnLst>
                                </p:cTn>
                              </p:par>
                              <p:par>
                                <p:cTn id="92" presetID="1" presetClass="entr" presetSubtype="0" fill="hold" grpId="0" nodeType="withEffect">
                                  <p:stCondLst>
                                    <p:cond delay="0"/>
                                  </p:stCondLst>
                                  <p:childTnLst>
                                    <p:set>
                                      <p:cBhvr>
                                        <p:cTn id="93" dur="1" fill="hold">
                                          <p:stCondLst>
                                            <p:cond delay="0"/>
                                          </p:stCondLst>
                                        </p:cTn>
                                        <p:tgtEl>
                                          <p:spTgt spid="111"/>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42" presetClass="path" presetSubtype="0" accel="50000" decel="50000" fill="hold" grpId="0" nodeType="clickEffect">
                                  <p:stCondLst>
                                    <p:cond delay="0"/>
                                  </p:stCondLst>
                                  <p:childTnLst>
                                    <p:animMotion origin="layout" path="M 1.45833E-6 1.85185E-6 L -0.15326 -0.47246 " pathEditMode="relative" rAng="0" ptsTypes="AA">
                                      <p:cBhvr>
                                        <p:cTn id="97" dur="2000" fill="hold"/>
                                        <p:tgtEl>
                                          <p:spTgt spid="130"/>
                                        </p:tgtEl>
                                        <p:attrNameLst>
                                          <p:attrName>ppt_x</p:attrName>
                                          <p:attrName>ppt_y</p:attrName>
                                        </p:attrNameLst>
                                      </p:cBhvr>
                                      <p:rCtr x="-7669" y="-23634"/>
                                    </p:animMotion>
                                  </p:childTnLst>
                                </p:cTn>
                              </p:par>
                            </p:childTnLst>
                          </p:cTn>
                        </p:par>
                        <p:par>
                          <p:cTn id="98" fill="hold">
                            <p:stCondLst>
                              <p:cond delay="2000"/>
                            </p:stCondLst>
                            <p:childTnLst>
                              <p:par>
                                <p:cTn id="99" presetID="1" presetClass="entr" presetSubtype="0" fill="hold" grpId="0" nodeType="afterEffect">
                                  <p:stCondLst>
                                    <p:cond delay="500"/>
                                  </p:stCondLst>
                                  <p:childTnLst>
                                    <p:set>
                                      <p:cBhvr>
                                        <p:cTn id="100" dur="1" fill="hold">
                                          <p:stCondLst>
                                            <p:cond delay="0"/>
                                          </p:stCondLst>
                                        </p:cTn>
                                        <p:tgtEl>
                                          <p:spTgt spid="113"/>
                                        </p:tgtEl>
                                        <p:attrNameLst>
                                          <p:attrName>style.visibility</p:attrName>
                                        </p:attrNameLst>
                                      </p:cBhvr>
                                      <p:to>
                                        <p:strVal val="visible"/>
                                      </p:to>
                                    </p:set>
                                  </p:childTnLst>
                                </p:cTn>
                              </p:par>
                              <p:par>
                                <p:cTn id="101" presetID="1" presetClass="entr" presetSubtype="0" fill="hold" grpId="0" nodeType="withEffect">
                                  <p:stCondLst>
                                    <p:cond delay="500"/>
                                  </p:stCondLst>
                                  <p:childTnLst>
                                    <p:set>
                                      <p:cBhvr>
                                        <p:cTn id="102" dur="1" fill="hold">
                                          <p:stCondLst>
                                            <p:cond delay="0"/>
                                          </p:stCondLst>
                                        </p:cTn>
                                        <p:tgtEl>
                                          <p:spTgt spid="112"/>
                                        </p:tgtEl>
                                        <p:attrNameLst>
                                          <p:attrName>style.visibility</p:attrName>
                                        </p:attrNameLst>
                                      </p:cBhvr>
                                      <p:to>
                                        <p:strVal val="visible"/>
                                      </p:to>
                                    </p:set>
                                  </p:childTnLst>
                                </p:cTn>
                              </p:par>
                            </p:childTnLst>
                          </p:cTn>
                        </p:par>
                        <p:par>
                          <p:cTn id="103" fill="hold">
                            <p:stCondLst>
                              <p:cond delay="2500"/>
                            </p:stCondLst>
                            <p:childTnLst>
                              <p:par>
                                <p:cTn id="104" presetID="1" presetClass="exit" presetSubtype="0" fill="hold" grpId="1" nodeType="afterEffect">
                                  <p:stCondLst>
                                    <p:cond delay="1500"/>
                                  </p:stCondLst>
                                  <p:childTnLst>
                                    <p:set>
                                      <p:cBhvr>
                                        <p:cTn id="105" dur="1" fill="hold">
                                          <p:stCondLst>
                                            <p:cond delay="0"/>
                                          </p:stCondLst>
                                        </p:cTn>
                                        <p:tgtEl>
                                          <p:spTgt spid="113"/>
                                        </p:tgtEl>
                                        <p:attrNameLst>
                                          <p:attrName>style.visibility</p:attrName>
                                        </p:attrNameLst>
                                      </p:cBhvr>
                                      <p:to>
                                        <p:strVal val="hidden"/>
                                      </p:to>
                                    </p:set>
                                  </p:childTnLst>
                                </p:cTn>
                              </p:par>
                            </p:childTnLst>
                          </p:cTn>
                        </p:par>
                        <p:par>
                          <p:cTn id="106" fill="hold">
                            <p:stCondLst>
                              <p:cond delay="4000"/>
                            </p:stCondLst>
                            <p:childTnLst>
                              <p:par>
                                <p:cTn id="107" presetID="1" presetClass="exit" presetSubtype="0" fill="hold" grpId="1" nodeType="afterEffect">
                                  <p:stCondLst>
                                    <p:cond delay="0"/>
                                  </p:stCondLst>
                                  <p:childTnLst>
                                    <p:set>
                                      <p:cBhvr>
                                        <p:cTn id="108" dur="1" fill="hold">
                                          <p:stCondLst>
                                            <p:cond delay="0"/>
                                          </p:stCondLst>
                                        </p:cTn>
                                        <p:tgtEl>
                                          <p:spTgt spid="112"/>
                                        </p:tgtEl>
                                        <p:attrNameLst>
                                          <p:attrName>style.visibility</p:attrName>
                                        </p:attrNameLst>
                                      </p:cBhvr>
                                      <p:to>
                                        <p:strVal val="hidden"/>
                                      </p:to>
                                    </p:set>
                                  </p:childTnLst>
                                </p:cTn>
                              </p:par>
                              <p:par>
                                <p:cTn id="109" presetID="42" presetClass="path" presetSubtype="0" accel="50000" decel="50000" fill="hold" grpId="1" nodeType="withEffect">
                                  <p:stCondLst>
                                    <p:cond delay="0"/>
                                  </p:stCondLst>
                                  <p:childTnLst>
                                    <p:animMotion origin="layout" path="M -0.15326 -0.47246 L 1.45833E-6 1.85185E-6 " pathEditMode="relative" rAng="0" ptsTypes="AA">
                                      <p:cBhvr>
                                        <p:cTn id="110" dur="2000" fill="hold"/>
                                        <p:tgtEl>
                                          <p:spTgt spid="130"/>
                                        </p:tgtEl>
                                        <p:attrNameLst>
                                          <p:attrName>ppt_x</p:attrName>
                                          <p:attrName>ppt_y</p:attrName>
                                        </p:attrNameLst>
                                      </p:cBhvr>
                                      <p:rCtr x="7656" y="23611"/>
                                    </p:animMotion>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5"/>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01"/>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02"/>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animBg="1"/>
      <p:bldP spid="107" grpId="0" animBg="1"/>
      <p:bldP spid="132" grpId="0" animBg="1"/>
      <p:bldP spid="133" grpId="0" animBg="1"/>
      <p:bldP spid="134" grpId="0"/>
      <p:bldP spid="139" grpId="0"/>
      <p:bldP spid="140" grpId="0"/>
      <p:bldP spid="141" grpId="0" animBg="1"/>
      <p:bldP spid="154" grpId="0" animBg="1"/>
      <p:bldP spid="155" grpId="0" animBg="1"/>
      <p:bldP spid="5" grpId="0" animBg="1"/>
      <p:bldP spid="101" grpId="0" animBg="1"/>
      <p:bldP spid="102" grpId="0"/>
      <p:bldP spid="103" grpId="0"/>
      <p:bldP spid="142" grpId="0" animBg="1"/>
      <p:bldP spid="142" grpId="1" animBg="1"/>
      <p:bldP spid="142" grpId="2" animBg="1"/>
      <p:bldP spid="142" grpId="4" animBg="1"/>
      <p:bldP spid="142" grpId="5" animBg="1"/>
      <p:bldP spid="104" grpId="0" animBg="1"/>
      <p:bldP spid="104" grpId="1" animBg="1"/>
      <p:bldP spid="105" grpId="0" animBg="1"/>
      <p:bldP spid="105" grpId="1" animBg="1"/>
      <p:bldP spid="109" grpId="0" animBg="1"/>
      <p:bldP spid="109" grpId="1" animBg="1"/>
      <p:bldP spid="110" grpId="0" animBg="1"/>
      <p:bldP spid="110" grpId="1" animBg="1"/>
      <p:bldP spid="143" grpId="0" animBg="1"/>
      <p:bldP spid="143" grpId="1" animBg="1"/>
      <p:bldP spid="143" grpId="2" animBg="1"/>
      <p:bldP spid="143" grpId="3" animBg="1"/>
      <p:bldP spid="143" grpId="4" animBg="1"/>
      <p:bldP spid="112" grpId="0" animBg="1"/>
      <p:bldP spid="112" grpId="1" animBg="1"/>
      <p:bldP spid="113" grpId="0" animBg="1"/>
      <p:bldP spid="113" grpId="1" animBg="1"/>
      <p:bldP spid="130" grpId="0" animBg="1"/>
      <p:bldP spid="130" grpId="1" animBg="1"/>
      <p:bldP spid="130" grpId="2"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875AD7-97CF-4458-8BA0-5818F3497FBB}"/>
              </a:ext>
            </a:extLst>
          </p:cNvPr>
          <p:cNvSpPr>
            <a:spLocks noGrp="1"/>
          </p:cNvSpPr>
          <p:nvPr>
            <p:ph type="title"/>
          </p:nvPr>
        </p:nvSpPr>
        <p:spPr/>
        <p:txBody>
          <a:bodyPr/>
          <a:lstStyle/>
          <a:p>
            <a:r>
              <a:rPr lang="en-US" dirty="0"/>
              <a:t>Irregular applications are memory bound</a:t>
            </a:r>
          </a:p>
        </p:txBody>
      </p:sp>
      <p:sp>
        <p:nvSpPr>
          <p:cNvPr id="3" name="灯片编号占位符 2">
            <a:extLst>
              <a:ext uri="{FF2B5EF4-FFF2-40B4-BE49-F238E27FC236}">
                <a16:creationId xmlns:a16="http://schemas.microsoft.com/office/drawing/2014/main" id="{AE877F75-768E-4946-9FB8-005FF93F3552}"/>
              </a:ext>
            </a:extLst>
          </p:cNvPr>
          <p:cNvSpPr>
            <a:spLocks noGrp="1"/>
          </p:cNvSpPr>
          <p:nvPr>
            <p:ph type="sldNum" sz="quarter" idx="12"/>
          </p:nvPr>
        </p:nvSpPr>
        <p:spPr/>
        <p:txBody>
          <a:bodyPr/>
          <a:lstStyle/>
          <a:p>
            <a:fld id="{4C1CFA8C-DA4D-4CD0-9494-B47934E8DF77}" type="slidenum">
              <a:rPr lang="en-US" smtClean="0"/>
              <a:t>2</a:t>
            </a:fld>
            <a:endParaRPr lang="en-US"/>
          </a:p>
        </p:txBody>
      </p:sp>
      <p:sp>
        <p:nvSpPr>
          <p:cNvPr id="4" name="内容占位符 3">
            <a:extLst>
              <a:ext uri="{FF2B5EF4-FFF2-40B4-BE49-F238E27FC236}">
                <a16:creationId xmlns:a16="http://schemas.microsoft.com/office/drawing/2014/main" id="{7E799433-2427-4805-B2BA-B5A939A3688E}"/>
              </a:ext>
            </a:extLst>
          </p:cNvPr>
          <p:cNvSpPr>
            <a:spLocks noGrp="1"/>
          </p:cNvSpPr>
          <p:nvPr>
            <p:ph sz="quarter" idx="1"/>
          </p:nvPr>
        </p:nvSpPr>
        <p:spPr>
          <a:xfrm>
            <a:off x="101601" y="990600"/>
            <a:ext cx="11988800" cy="5867400"/>
          </a:xfrm>
        </p:spPr>
        <p:txBody>
          <a:bodyPr>
            <a:normAutofit/>
          </a:bodyPr>
          <a:lstStyle/>
          <a:p>
            <a:r>
              <a:rPr lang="en-US" sz="3200" dirty="0"/>
              <a:t>Irregular applications, such as graph analytics and sparse linear algebra, are an increasingly important workload domain</a:t>
            </a:r>
          </a:p>
          <a:p>
            <a:endParaRPr lang="en-US" sz="3200" dirty="0"/>
          </a:p>
          <a:p>
            <a:endParaRPr lang="en-US" sz="3200" dirty="0"/>
          </a:p>
          <a:p>
            <a:endParaRPr lang="en-US" sz="3200" dirty="0"/>
          </a:p>
          <a:p>
            <a:endParaRPr lang="en-US" sz="3200" dirty="0"/>
          </a:p>
          <a:p>
            <a:r>
              <a:rPr lang="en-US" sz="3200" dirty="0"/>
              <a:t>Irregular applications are often </a:t>
            </a:r>
            <a:r>
              <a:rPr lang="en-US" sz="3200" i="1" dirty="0"/>
              <a:t>memory bound</a:t>
            </a:r>
            <a:endParaRPr lang="en-US" sz="3200" dirty="0"/>
          </a:p>
          <a:p>
            <a:endParaRPr lang="en-US" sz="3200" dirty="0"/>
          </a:p>
          <a:p>
            <a:r>
              <a:rPr lang="en-US" sz="3200" dirty="0"/>
              <a:t>Data compression is an attractive approach to accelerate irregular applications</a:t>
            </a:r>
            <a:endParaRPr lang="en-US" dirty="0"/>
          </a:p>
        </p:txBody>
      </p:sp>
      <p:grpSp>
        <p:nvGrpSpPr>
          <p:cNvPr id="5" name="组合 4">
            <a:extLst>
              <a:ext uri="{FF2B5EF4-FFF2-40B4-BE49-F238E27FC236}">
                <a16:creationId xmlns:a16="http://schemas.microsoft.com/office/drawing/2014/main" id="{FF7CFDD8-FDE4-40A0-AA0F-F10C1FC6AFB4}"/>
              </a:ext>
            </a:extLst>
          </p:cNvPr>
          <p:cNvGrpSpPr/>
          <p:nvPr/>
        </p:nvGrpSpPr>
        <p:grpSpPr>
          <a:xfrm>
            <a:off x="1188234" y="1994876"/>
            <a:ext cx="2313016" cy="1567076"/>
            <a:chOff x="1076214" y="2447675"/>
            <a:chExt cx="2855571" cy="1934659"/>
          </a:xfrm>
        </p:grpSpPr>
        <p:pic>
          <p:nvPicPr>
            <p:cNvPr id="6" name="Picture 2">
              <a:extLst>
                <a:ext uri="{FF2B5EF4-FFF2-40B4-BE49-F238E27FC236}">
                  <a16:creationId xmlns:a16="http://schemas.microsoft.com/office/drawing/2014/main" id="{CDA0A292-D57E-4449-A85F-759C519221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6214" y="2447675"/>
              <a:ext cx="2855571" cy="1552302"/>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a:extLst>
                <a:ext uri="{FF2B5EF4-FFF2-40B4-BE49-F238E27FC236}">
                  <a16:creationId xmlns:a16="http://schemas.microsoft.com/office/drawing/2014/main" id="{FFDA9B37-293D-4FB8-823D-81D973353B18}"/>
                </a:ext>
              </a:extLst>
            </p:cNvPr>
            <p:cNvSpPr/>
            <p:nvPr/>
          </p:nvSpPr>
          <p:spPr>
            <a:xfrm>
              <a:off x="1197393" y="3994764"/>
              <a:ext cx="2613212" cy="387570"/>
            </a:xfrm>
            <a:prstGeom prst="rect">
              <a:avLst/>
            </a:prstGeom>
          </p:spPr>
          <p:txBody>
            <a:bodyPr wrap="square">
              <a:spAutoFit/>
            </a:bodyPr>
            <a:lstStyle/>
            <a:p>
              <a:pPr marL="1800" lvl="0">
                <a:lnSpc>
                  <a:spcPct val="90000"/>
                </a:lnSpc>
                <a:spcBef>
                  <a:spcPts val="1200"/>
                </a:spcBef>
                <a:buClr>
                  <a:srgbClr val="715096"/>
                </a:buClr>
              </a:pPr>
              <a:r>
                <a:rPr lang="en-US" altLang="zh-CN" sz="1600" dirty="0"/>
                <a:t>Social network analysis</a:t>
              </a:r>
            </a:p>
          </p:txBody>
        </p:sp>
      </p:grpSp>
      <p:grpSp>
        <p:nvGrpSpPr>
          <p:cNvPr id="8" name="组合 7">
            <a:extLst>
              <a:ext uri="{FF2B5EF4-FFF2-40B4-BE49-F238E27FC236}">
                <a16:creationId xmlns:a16="http://schemas.microsoft.com/office/drawing/2014/main" id="{AB15FA08-6199-486F-B399-C8E992D8F818}"/>
              </a:ext>
            </a:extLst>
          </p:cNvPr>
          <p:cNvGrpSpPr/>
          <p:nvPr/>
        </p:nvGrpSpPr>
        <p:grpSpPr>
          <a:xfrm>
            <a:off x="4978017" y="1985550"/>
            <a:ext cx="2235965" cy="1585728"/>
            <a:chOff x="4395127" y="2424222"/>
            <a:chExt cx="2760448" cy="1957687"/>
          </a:xfrm>
        </p:grpSpPr>
        <p:pic>
          <p:nvPicPr>
            <p:cNvPr id="9" name="Picture 6" descr="How to Toggle First-Person View in Google Maps Navigation | Google ...">
              <a:extLst>
                <a:ext uri="{FF2B5EF4-FFF2-40B4-BE49-F238E27FC236}">
                  <a16:creationId xmlns:a16="http://schemas.microsoft.com/office/drawing/2014/main" id="{F585DF66-13D9-4906-8E2F-94D867F59F4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6902" r="6875"/>
            <a:stretch/>
          </p:blipFill>
          <p:spPr bwMode="auto">
            <a:xfrm>
              <a:off x="4395127" y="2424222"/>
              <a:ext cx="2760448" cy="1552303"/>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a:extLst>
                <a:ext uri="{FF2B5EF4-FFF2-40B4-BE49-F238E27FC236}">
                  <a16:creationId xmlns:a16="http://schemas.microsoft.com/office/drawing/2014/main" id="{528D54EB-50CE-43B4-AF16-B99659CAC1E4}"/>
                </a:ext>
              </a:extLst>
            </p:cNvPr>
            <p:cNvSpPr/>
            <p:nvPr/>
          </p:nvSpPr>
          <p:spPr>
            <a:xfrm>
              <a:off x="5312050" y="3994339"/>
              <a:ext cx="1396051" cy="387570"/>
            </a:xfrm>
            <a:prstGeom prst="rect">
              <a:avLst/>
            </a:prstGeom>
          </p:spPr>
          <p:txBody>
            <a:bodyPr wrap="square">
              <a:spAutoFit/>
            </a:bodyPr>
            <a:lstStyle/>
            <a:p>
              <a:pPr marL="1800" lvl="0">
                <a:lnSpc>
                  <a:spcPct val="90000"/>
                </a:lnSpc>
                <a:spcBef>
                  <a:spcPts val="1200"/>
                </a:spcBef>
                <a:buClr>
                  <a:srgbClr val="715096"/>
                </a:buClr>
              </a:pPr>
              <a:r>
                <a:rPr lang="en-US" altLang="zh-CN" sz="1600" dirty="0"/>
                <a:t>Navigation</a:t>
              </a:r>
            </a:p>
          </p:txBody>
        </p:sp>
      </p:grpSp>
      <p:grpSp>
        <p:nvGrpSpPr>
          <p:cNvPr id="11" name="组合 10">
            <a:extLst>
              <a:ext uri="{FF2B5EF4-FFF2-40B4-BE49-F238E27FC236}">
                <a16:creationId xmlns:a16="http://schemas.microsoft.com/office/drawing/2014/main" id="{93E24A9F-CB56-47CF-B3D4-B8B2481EF50B}"/>
              </a:ext>
            </a:extLst>
          </p:cNvPr>
          <p:cNvGrpSpPr/>
          <p:nvPr/>
        </p:nvGrpSpPr>
        <p:grpSpPr>
          <a:xfrm>
            <a:off x="8328294" y="1985550"/>
            <a:ext cx="2235965" cy="1585728"/>
            <a:chOff x="6830062" y="2242924"/>
            <a:chExt cx="2235965" cy="1585728"/>
          </a:xfrm>
        </p:grpSpPr>
        <p:pic>
          <p:nvPicPr>
            <p:cNvPr id="1026" name="Picture 2" descr="CS 206: Principles of Scientific Computing (Winter 2021)">
              <a:extLst>
                <a:ext uri="{FF2B5EF4-FFF2-40B4-BE49-F238E27FC236}">
                  <a16:creationId xmlns:a16="http://schemas.microsoft.com/office/drawing/2014/main" id="{70671E7B-D7C8-4493-AD27-5CA7BE6FD5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0062" y="2242924"/>
              <a:ext cx="2235965" cy="1271796"/>
            </a:xfrm>
            <a:prstGeom prst="rect">
              <a:avLst/>
            </a:prstGeom>
            <a:noFill/>
            <a:extLst>
              <a:ext uri="{909E8E84-426E-40DD-AFC4-6F175D3DCCD1}">
                <a14:hiddenFill xmlns:a14="http://schemas.microsoft.com/office/drawing/2010/main">
                  <a:solidFill>
                    <a:srgbClr val="FFFFFF"/>
                  </a:solidFill>
                </a14:hiddenFill>
              </a:ext>
            </a:extLst>
          </p:spPr>
        </p:pic>
        <p:sp>
          <p:nvSpPr>
            <p:cNvPr id="12" name="矩形 11">
              <a:extLst>
                <a:ext uri="{FF2B5EF4-FFF2-40B4-BE49-F238E27FC236}">
                  <a16:creationId xmlns:a16="http://schemas.microsoft.com/office/drawing/2014/main" id="{66034C53-C5D9-4425-8B12-30AEE57578AA}"/>
                </a:ext>
              </a:extLst>
            </p:cNvPr>
            <p:cNvSpPr/>
            <p:nvPr/>
          </p:nvSpPr>
          <p:spPr>
            <a:xfrm>
              <a:off x="7035615" y="3514720"/>
              <a:ext cx="1824857" cy="313932"/>
            </a:xfrm>
            <a:prstGeom prst="rect">
              <a:avLst/>
            </a:prstGeom>
          </p:spPr>
          <p:txBody>
            <a:bodyPr wrap="square">
              <a:spAutoFit/>
            </a:bodyPr>
            <a:lstStyle/>
            <a:p>
              <a:pPr marL="1800" lvl="0">
                <a:lnSpc>
                  <a:spcPct val="90000"/>
                </a:lnSpc>
                <a:spcBef>
                  <a:spcPts val="1200"/>
                </a:spcBef>
                <a:buClr>
                  <a:srgbClr val="715096"/>
                </a:buClr>
              </a:pPr>
              <a:r>
                <a:rPr lang="en-US" altLang="zh-CN" sz="1600" dirty="0"/>
                <a:t>Scientific computing</a:t>
              </a:r>
            </a:p>
          </p:txBody>
        </p:sp>
      </p:grpSp>
    </p:spTree>
    <p:extLst>
      <p:ext uri="{BB962C8B-B14F-4D97-AF65-F5344CB8AC3E}">
        <p14:creationId xmlns:p14="http://schemas.microsoft.com/office/powerpoint/2010/main" val="2640224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a:extLst>
              <a:ext uri="{FF2B5EF4-FFF2-40B4-BE49-F238E27FC236}">
                <a16:creationId xmlns:a16="http://schemas.microsoft.com/office/drawing/2014/main" id="{753E7027-5FCB-4A33-96E4-C17B59C328A7}"/>
              </a:ext>
            </a:extLst>
          </p:cNvPr>
          <p:cNvSpPr/>
          <p:nvPr/>
        </p:nvSpPr>
        <p:spPr>
          <a:xfrm>
            <a:off x="4457698" y="3387362"/>
            <a:ext cx="798977" cy="2276454"/>
          </a:xfrm>
          <a:prstGeom prst="rect">
            <a:avLst/>
          </a:prstGeom>
          <a:solidFill>
            <a:srgbClr val="F8CB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endParaRPr lang="en-US" sz="4000" dirty="0">
              <a:solidFill>
                <a:srgbClr val="843C0C"/>
              </a:solidFill>
            </a:endParaRPr>
          </a:p>
        </p:txBody>
      </p:sp>
      <p:sp>
        <p:nvSpPr>
          <p:cNvPr id="55" name="矩形 54">
            <a:extLst>
              <a:ext uri="{FF2B5EF4-FFF2-40B4-BE49-F238E27FC236}">
                <a16:creationId xmlns:a16="http://schemas.microsoft.com/office/drawing/2014/main" id="{46B2A087-A9AC-4F81-813C-AF9C83C71EC3}"/>
              </a:ext>
            </a:extLst>
          </p:cNvPr>
          <p:cNvSpPr/>
          <p:nvPr/>
        </p:nvSpPr>
        <p:spPr>
          <a:xfrm>
            <a:off x="5257799" y="3387362"/>
            <a:ext cx="6737351" cy="2276454"/>
          </a:xfrm>
          <a:prstGeom prst="rect">
            <a:avLst/>
          </a:prstGeom>
          <a:solidFill>
            <a:srgbClr val="F8CB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en-US" sz="4000" dirty="0">
                <a:solidFill>
                  <a:srgbClr val="843C0C"/>
                </a:solidFill>
              </a:rPr>
              <a:t>Compressor</a:t>
            </a:r>
          </a:p>
        </p:txBody>
      </p:sp>
      <p:sp>
        <p:nvSpPr>
          <p:cNvPr id="2" name="标题 1">
            <a:extLst>
              <a:ext uri="{FF2B5EF4-FFF2-40B4-BE49-F238E27FC236}">
                <a16:creationId xmlns:a16="http://schemas.microsoft.com/office/drawing/2014/main" id="{F6C9B5B0-C432-48EC-A11E-8BAD17A78456}"/>
              </a:ext>
            </a:extLst>
          </p:cNvPr>
          <p:cNvSpPr>
            <a:spLocks noGrp="1"/>
          </p:cNvSpPr>
          <p:nvPr>
            <p:ph type="title"/>
          </p:nvPr>
        </p:nvSpPr>
        <p:spPr/>
        <p:txBody>
          <a:bodyPr>
            <a:noAutofit/>
          </a:bodyPr>
          <a:lstStyle/>
          <a:p>
            <a:r>
              <a:rPr lang="en-US" dirty="0" err="1"/>
              <a:t>SpZip</a:t>
            </a:r>
            <a:r>
              <a:rPr lang="en-US" dirty="0"/>
              <a:t> compressor overview</a:t>
            </a:r>
          </a:p>
        </p:txBody>
      </p:sp>
      <p:sp>
        <p:nvSpPr>
          <p:cNvPr id="3" name="灯片编号占位符 2">
            <a:extLst>
              <a:ext uri="{FF2B5EF4-FFF2-40B4-BE49-F238E27FC236}">
                <a16:creationId xmlns:a16="http://schemas.microsoft.com/office/drawing/2014/main" id="{DFCDBDA7-BEE4-4988-B2FC-76BA6A2E289B}"/>
              </a:ext>
            </a:extLst>
          </p:cNvPr>
          <p:cNvSpPr>
            <a:spLocks noGrp="1"/>
          </p:cNvSpPr>
          <p:nvPr>
            <p:ph type="sldNum" sz="quarter" idx="12"/>
          </p:nvPr>
        </p:nvSpPr>
        <p:spPr/>
        <p:txBody>
          <a:bodyPr/>
          <a:lstStyle/>
          <a:p>
            <a:fld id="{4C1CFA8C-DA4D-4CD0-9494-B47934E8DF77}" type="slidenum">
              <a:rPr lang="en-US" smtClean="0"/>
              <a:t>20</a:t>
            </a:fld>
            <a:endParaRPr lang="en-US"/>
          </a:p>
        </p:txBody>
      </p:sp>
      <p:sp>
        <p:nvSpPr>
          <p:cNvPr id="4" name="内容占位符 3">
            <a:extLst>
              <a:ext uri="{FF2B5EF4-FFF2-40B4-BE49-F238E27FC236}">
                <a16:creationId xmlns:a16="http://schemas.microsoft.com/office/drawing/2014/main" id="{7B7434AB-0875-48E4-B086-453FE150C313}"/>
              </a:ext>
            </a:extLst>
          </p:cNvPr>
          <p:cNvSpPr>
            <a:spLocks noGrp="1"/>
          </p:cNvSpPr>
          <p:nvPr>
            <p:ph sz="quarter" idx="1"/>
          </p:nvPr>
        </p:nvSpPr>
        <p:spPr>
          <a:xfrm>
            <a:off x="101601" y="990599"/>
            <a:ext cx="4135557" cy="5791195"/>
          </a:xfrm>
        </p:spPr>
        <p:txBody>
          <a:bodyPr/>
          <a:lstStyle/>
          <a:p>
            <a:r>
              <a:rPr lang="en-US" dirty="0"/>
              <a:t>Compression uses a different set of DCL operators</a:t>
            </a:r>
          </a:p>
          <a:p>
            <a:pPr marL="0" indent="0">
              <a:buNone/>
            </a:pPr>
            <a:endParaRPr lang="en-US" dirty="0"/>
          </a:p>
          <a:p>
            <a:r>
              <a:rPr lang="en-US" dirty="0"/>
              <a:t>Similar decoupled and programmable design as the fetcher</a:t>
            </a:r>
          </a:p>
          <a:p>
            <a:endParaRPr lang="en-US" dirty="0"/>
          </a:p>
          <a:p>
            <a:r>
              <a:rPr lang="en-US" dirty="0"/>
              <a:t>See paper for more details</a:t>
            </a:r>
          </a:p>
        </p:txBody>
      </p:sp>
      <p:sp>
        <p:nvSpPr>
          <p:cNvPr id="77" name="箭头: 上下 76">
            <a:extLst>
              <a:ext uri="{FF2B5EF4-FFF2-40B4-BE49-F238E27FC236}">
                <a16:creationId xmlns:a16="http://schemas.microsoft.com/office/drawing/2014/main" id="{C0330364-90D2-4C6E-ABEE-EBA34937EDA0}"/>
              </a:ext>
            </a:extLst>
          </p:cNvPr>
          <p:cNvSpPr/>
          <p:nvPr/>
        </p:nvSpPr>
        <p:spPr>
          <a:xfrm>
            <a:off x="6593853" y="3253867"/>
            <a:ext cx="170488" cy="268777"/>
          </a:xfrm>
          <a:prstGeom prst="upDownArrow">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98" name="组合 97">
            <a:extLst>
              <a:ext uri="{FF2B5EF4-FFF2-40B4-BE49-F238E27FC236}">
                <a16:creationId xmlns:a16="http://schemas.microsoft.com/office/drawing/2014/main" id="{DD871588-457D-4D9D-8B69-89B163B4CC30}"/>
              </a:ext>
            </a:extLst>
          </p:cNvPr>
          <p:cNvGrpSpPr/>
          <p:nvPr/>
        </p:nvGrpSpPr>
        <p:grpSpPr>
          <a:xfrm>
            <a:off x="9655114" y="3522644"/>
            <a:ext cx="2208537" cy="1092358"/>
            <a:chOff x="6313163" y="5358449"/>
            <a:chExt cx="2208537" cy="1092358"/>
          </a:xfrm>
        </p:grpSpPr>
        <p:sp>
          <p:nvSpPr>
            <p:cNvPr id="71" name="Rounded Rectangle 95">
              <a:extLst>
                <a:ext uri="{FF2B5EF4-FFF2-40B4-BE49-F238E27FC236}">
                  <a16:creationId xmlns:a16="http://schemas.microsoft.com/office/drawing/2014/main" id="{F60ACC91-8B56-49B8-8EF6-E27EB00B4FB0}"/>
                </a:ext>
              </a:extLst>
            </p:cNvPr>
            <p:cNvSpPr/>
            <p:nvPr/>
          </p:nvSpPr>
          <p:spPr>
            <a:xfrm>
              <a:off x="6313163" y="5358449"/>
              <a:ext cx="2208537" cy="1092358"/>
            </a:xfrm>
            <a:prstGeom prst="roundRect">
              <a:avLst/>
            </a:prstGeom>
            <a:solidFill>
              <a:srgbClr val="8FAADC"/>
            </a:solidFill>
            <a:ln w="38100" cap="flat" cmpd="sng" algn="ctr">
              <a:solidFill>
                <a:srgbClr val="203864"/>
              </a:solidFill>
              <a:prstDash val="solid"/>
              <a:miter lim="800000"/>
            </a:ln>
            <a:effectLst/>
          </p:spPr>
          <p:txBody>
            <a:bodyPr rtlCol="0" anchor="t"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latin typeface="Calibri" panose="020F0502020204030204"/>
                  <a:ea typeface="+mn-ea"/>
                  <a:cs typeface="+mn-cs"/>
                </a:rPr>
                <a:t>Scheduler</a:t>
              </a:r>
            </a:p>
          </p:txBody>
        </p:sp>
        <p:sp>
          <p:nvSpPr>
            <p:cNvPr id="73" name="Rounded Rectangle 78">
              <a:extLst>
                <a:ext uri="{FF2B5EF4-FFF2-40B4-BE49-F238E27FC236}">
                  <a16:creationId xmlns:a16="http://schemas.microsoft.com/office/drawing/2014/main" id="{E318A143-9D39-4C5B-8BB8-629385B3564B}"/>
                </a:ext>
              </a:extLst>
            </p:cNvPr>
            <p:cNvSpPr/>
            <p:nvPr/>
          </p:nvSpPr>
          <p:spPr>
            <a:xfrm>
              <a:off x="6396343" y="5758949"/>
              <a:ext cx="825890" cy="371868"/>
            </a:xfrm>
            <a:prstGeom prst="roundRect">
              <a:avLst/>
            </a:prstGeom>
            <a:solidFill>
              <a:srgbClr val="DEEBF7"/>
            </a:solidFill>
            <a:ln w="38100" cap="flat" cmpd="sng" algn="ctr">
              <a:solidFill>
                <a:srgbClr val="203864"/>
              </a:solidFill>
              <a:prstDash val="solid"/>
              <a:miter lim="800000"/>
            </a:ln>
            <a:effectLst/>
          </p:spPr>
          <p:txBody>
            <a:bodyPr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2000" kern="0" dirty="0">
                  <a:solidFill>
                    <a:sysClr val="windowText" lastClr="000000"/>
                  </a:solidFill>
                  <a:latin typeface="Calibri" panose="020F0502020204030204"/>
                </a:rPr>
                <a:t>c</a:t>
              </a:r>
              <a:r>
                <a:rPr kumimoji="0" lang="en-US" sz="2000" b="0" i="0" u="none" strike="noStrike" kern="0" cap="none" spc="0" normalizeH="0" baseline="0" noProof="0" dirty="0">
                  <a:ln>
                    <a:noFill/>
                  </a:ln>
                  <a:solidFill>
                    <a:sysClr val="windowText" lastClr="000000"/>
                  </a:solidFill>
                  <a:effectLst/>
                  <a:uLnTx/>
                  <a:uFillTx/>
                  <a:latin typeface="Calibri" panose="020F0502020204030204"/>
                  <a:ea typeface="+mn-ea"/>
                  <a:cs typeface="+mn-cs"/>
                </a:rPr>
                <a:t>txt 0</a:t>
              </a:r>
            </a:p>
          </p:txBody>
        </p:sp>
        <p:sp>
          <p:nvSpPr>
            <p:cNvPr id="93" name="Rounded Rectangle 78">
              <a:extLst>
                <a:ext uri="{FF2B5EF4-FFF2-40B4-BE49-F238E27FC236}">
                  <a16:creationId xmlns:a16="http://schemas.microsoft.com/office/drawing/2014/main" id="{07C7A49D-097D-4CDF-AFA9-481E0E324DDE}"/>
                </a:ext>
              </a:extLst>
            </p:cNvPr>
            <p:cNvSpPr/>
            <p:nvPr/>
          </p:nvSpPr>
          <p:spPr>
            <a:xfrm>
              <a:off x="7617662" y="5758949"/>
              <a:ext cx="825890" cy="371868"/>
            </a:xfrm>
            <a:prstGeom prst="roundRect">
              <a:avLst/>
            </a:prstGeom>
            <a:solidFill>
              <a:srgbClr val="DEEBF7"/>
            </a:solidFill>
            <a:ln w="38100" cap="flat" cmpd="sng" algn="ctr">
              <a:solidFill>
                <a:srgbClr val="203864"/>
              </a:solidFill>
              <a:prstDash val="solid"/>
              <a:miter lim="800000"/>
            </a:ln>
            <a:effectLst/>
          </p:spPr>
          <p:txBody>
            <a:bodyPr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2000" kern="0" dirty="0">
                  <a:solidFill>
                    <a:sysClr val="windowText" lastClr="000000"/>
                  </a:solidFill>
                  <a:latin typeface="Calibri" panose="020F0502020204030204"/>
                </a:rPr>
                <a:t>c</a:t>
              </a:r>
              <a:r>
                <a:rPr kumimoji="0" lang="en-US" sz="2000" b="0" i="0" u="none" strike="noStrike" kern="0" cap="none" spc="0" normalizeH="0" baseline="0" noProof="0" dirty="0">
                  <a:ln>
                    <a:noFill/>
                  </a:ln>
                  <a:solidFill>
                    <a:sysClr val="windowText" lastClr="000000"/>
                  </a:solidFill>
                  <a:effectLst/>
                  <a:uLnTx/>
                  <a:uFillTx/>
                  <a:latin typeface="Calibri" panose="020F0502020204030204"/>
                  <a:ea typeface="+mn-ea"/>
                  <a:cs typeface="+mn-cs"/>
                </a:rPr>
                <a:t>txt k</a:t>
              </a:r>
            </a:p>
          </p:txBody>
        </p:sp>
        <p:sp>
          <p:nvSpPr>
            <p:cNvPr id="94" name="文本框 53">
              <a:extLst>
                <a:ext uri="{FF2B5EF4-FFF2-40B4-BE49-F238E27FC236}">
                  <a16:creationId xmlns:a16="http://schemas.microsoft.com/office/drawing/2014/main" id="{7463F786-60B3-4B3F-AAE9-00FE66EA76A0}"/>
                </a:ext>
              </a:extLst>
            </p:cNvPr>
            <p:cNvSpPr txBox="1"/>
            <p:nvPr/>
          </p:nvSpPr>
          <p:spPr>
            <a:xfrm>
              <a:off x="7147966" y="5468478"/>
              <a:ext cx="538930" cy="707886"/>
            </a:xfrm>
            <a:prstGeom prst="rect">
              <a:avLst/>
            </a:prstGeom>
            <a:noFill/>
          </p:spPr>
          <p:txBody>
            <a:bodyPr wrap="none" rtlCol="0">
              <a:spAutoFit/>
            </a:bodyPr>
            <a:lstStyle/>
            <a:p>
              <a:pPr defTabSz="457200"/>
              <a:r>
                <a:rPr lang="en-US" sz="4000" dirty="0">
                  <a:solidFill>
                    <a:prstClr val="black"/>
                  </a:solidFill>
                  <a:latin typeface="Calibri" panose="020F0502020204030204"/>
                </a:rPr>
                <a:t>…</a:t>
              </a:r>
            </a:p>
          </p:txBody>
        </p:sp>
      </p:grpSp>
      <p:sp>
        <p:nvSpPr>
          <p:cNvPr id="95" name="Rectangle 105">
            <a:extLst>
              <a:ext uri="{FF2B5EF4-FFF2-40B4-BE49-F238E27FC236}">
                <a16:creationId xmlns:a16="http://schemas.microsoft.com/office/drawing/2014/main" id="{AB1DE97B-DEAC-4908-8900-CFBDCA153B26}"/>
              </a:ext>
            </a:extLst>
          </p:cNvPr>
          <p:cNvSpPr/>
          <p:nvPr/>
        </p:nvSpPr>
        <p:spPr>
          <a:xfrm>
            <a:off x="4457699" y="2851138"/>
            <a:ext cx="2897451" cy="391941"/>
          </a:xfrm>
          <a:prstGeom prst="rect">
            <a:avLst/>
          </a:prstGeom>
          <a:solidFill>
            <a:srgbClr val="B9D9A3"/>
          </a:solidFill>
          <a:ln w="19050" cap="flat" cmpd="sng" algn="ctr">
            <a:solidFill>
              <a:srgbClr val="70AD47">
                <a:lumMod val="75000"/>
              </a:srgbClr>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70AD47">
                    <a:lumMod val="50000"/>
                  </a:srgbClr>
                </a:solidFill>
                <a:effectLst/>
                <a:uLnTx/>
                <a:uFillTx/>
                <a:latin typeface="Calibri" panose="020F0502020204030204"/>
                <a:ea typeface="+mn-ea"/>
                <a:cs typeface="+mn-cs"/>
              </a:rPr>
              <a:t>LLC</a:t>
            </a:r>
          </a:p>
        </p:txBody>
      </p:sp>
      <p:sp>
        <p:nvSpPr>
          <p:cNvPr id="124" name="箭头: 上下 123">
            <a:extLst>
              <a:ext uri="{FF2B5EF4-FFF2-40B4-BE49-F238E27FC236}">
                <a16:creationId xmlns:a16="http://schemas.microsoft.com/office/drawing/2014/main" id="{98B5072B-1CDB-4F62-AA4A-681E6B8862E0}"/>
              </a:ext>
            </a:extLst>
          </p:cNvPr>
          <p:cNvSpPr/>
          <p:nvPr/>
        </p:nvSpPr>
        <p:spPr>
          <a:xfrm>
            <a:off x="6602135" y="4548378"/>
            <a:ext cx="170488" cy="268777"/>
          </a:xfrm>
          <a:prstGeom prst="upDownArrow">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25" name="箭头: 上下 124">
            <a:extLst>
              <a:ext uri="{FF2B5EF4-FFF2-40B4-BE49-F238E27FC236}">
                <a16:creationId xmlns:a16="http://schemas.microsoft.com/office/drawing/2014/main" id="{C9BDB348-B951-42F5-B39D-61C220794AD0}"/>
              </a:ext>
            </a:extLst>
          </p:cNvPr>
          <p:cNvSpPr/>
          <p:nvPr/>
        </p:nvSpPr>
        <p:spPr>
          <a:xfrm>
            <a:off x="8411584" y="4549141"/>
            <a:ext cx="170488" cy="268777"/>
          </a:xfrm>
          <a:prstGeom prst="upDownArrow">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26" name="Rectangle 107">
            <a:extLst>
              <a:ext uri="{FF2B5EF4-FFF2-40B4-BE49-F238E27FC236}">
                <a16:creationId xmlns:a16="http://schemas.microsoft.com/office/drawing/2014/main" id="{0EBA5F72-87F7-415F-A544-783D73E6AAE7}"/>
              </a:ext>
            </a:extLst>
          </p:cNvPr>
          <p:cNvSpPr/>
          <p:nvPr/>
        </p:nvSpPr>
        <p:spPr>
          <a:xfrm>
            <a:off x="4457699" y="5867559"/>
            <a:ext cx="4397315" cy="391941"/>
          </a:xfrm>
          <a:prstGeom prst="rect">
            <a:avLst/>
          </a:prstGeom>
          <a:solidFill>
            <a:schemeClr val="accent6">
              <a:lumMod val="20000"/>
              <a:lumOff val="80000"/>
            </a:schemeClr>
          </a:solidFill>
          <a:ln w="19050" cap="flat" cmpd="sng" algn="ctr">
            <a:solidFill>
              <a:schemeClr val="tx1"/>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chemeClr val="tx1"/>
                </a:solidFill>
                <a:effectLst/>
                <a:uLnTx/>
                <a:uFillTx/>
                <a:ea typeface="+mn-ea"/>
                <a:cs typeface="+mn-cs"/>
              </a:rPr>
              <a:t>Core</a:t>
            </a:r>
          </a:p>
        </p:txBody>
      </p:sp>
      <p:grpSp>
        <p:nvGrpSpPr>
          <p:cNvPr id="5" name="组合 4">
            <a:extLst>
              <a:ext uri="{FF2B5EF4-FFF2-40B4-BE49-F238E27FC236}">
                <a16:creationId xmlns:a16="http://schemas.microsoft.com/office/drawing/2014/main" id="{929FC32C-9A04-42FE-ABD2-8AC43CA49768}"/>
              </a:ext>
            </a:extLst>
          </p:cNvPr>
          <p:cNvGrpSpPr/>
          <p:nvPr/>
        </p:nvGrpSpPr>
        <p:grpSpPr>
          <a:xfrm>
            <a:off x="6281219" y="5564034"/>
            <a:ext cx="739607" cy="298744"/>
            <a:chOff x="6281219" y="3793990"/>
            <a:chExt cx="739607" cy="298744"/>
          </a:xfrm>
        </p:grpSpPr>
        <p:sp>
          <p:nvSpPr>
            <p:cNvPr id="127" name="箭头: 右 126">
              <a:extLst>
                <a:ext uri="{FF2B5EF4-FFF2-40B4-BE49-F238E27FC236}">
                  <a16:creationId xmlns:a16="http://schemas.microsoft.com/office/drawing/2014/main" id="{D31B19EE-97B7-4C30-BE02-233EC34F0192}"/>
                </a:ext>
              </a:extLst>
            </p:cNvPr>
            <p:cNvSpPr/>
            <p:nvPr/>
          </p:nvSpPr>
          <p:spPr>
            <a:xfrm rot="16200000">
              <a:off x="6218544" y="3856665"/>
              <a:ext cx="29583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8" name="箭头: 右 127">
              <a:extLst>
                <a:ext uri="{FF2B5EF4-FFF2-40B4-BE49-F238E27FC236}">
                  <a16:creationId xmlns:a16="http://schemas.microsoft.com/office/drawing/2014/main" id="{9A383994-6214-4C1D-B65A-A1287046F741}"/>
                </a:ext>
              </a:extLst>
            </p:cNvPr>
            <p:cNvSpPr/>
            <p:nvPr/>
          </p:nvSpPr>
          <p:spPr>
            <a:xfrm rot="5400000">
              <a:off x="6787663" y="3859572"/>
              <a:ext cx="29583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65" name="组合 164">
            <a:extLst>
              <a:ext uri="{FF2B5EF4-FFF2-40B4-BE49-F238E27FC236}">
                <a16:creationId xmlns:a16="http://schemas.microsoft.com/office/drawing/2014/main" id="{C3D9B4E9-E29A-4849-9005-ABECC10CD9CB}"/>
              </a:ext>
            </a:extLst>
          </p:cNvPr>
          <p:cNvGrpSpPr/>
          <p:nvPr/>
        </p:nvGrpSpPr>
        <p:grpSpPr>
          <a:xfrm>
            <a:off x="4594549" y="4732232"/>
            <a:ext cx="4858050" cy="820041"/>
            <a:chOff x="5365450" y="2962188"/>
            <a:chExt cx="4858050" cy="820041"/>
          </a:xfrm>
        </p:grpSpPr>
        <p:sp>
          <p:nvSpPr>
            <p:cNvPr id="166" name="Rounded Rectangle 110">
              <a:extLst>
                <a:ext uri="{FF2B5EF4-FFF2-40B4-BE49-F238E27FC236}">
                  <a16:creationId xmlns:a16="http://schemas.microsoft.com/office/drawing/2014/main" id="{7AEBC68F-21B5-4C38-88FF-58D941AF7BCA}"/>
                </a:ext>
              </a:extLst>
            </p:cNvPr>
            <p:cNvSpPr/>
            <p:nvPr/>
          </p:nvSpPr>
          <p:spPr>
            <a:xfrm>
              <a:off x="5365450" y="3060165"/>
              <a:ext cx="4858050" cy="722064"/>
            </a:xfrm>
            <a:prstGeom prst="roundRect">
              <a:avLst>
                <a:gd name="adj" fmla="val 0"/>
              </a:avLst>
            </a:prstGeom>
            <a:solidFill>
              <a:sysClr val="window" lastClr="FFFFFF"/>
            </a:solidFill>
            <a:ln w="28575" cap="flat" cmpd="sng" algn="ctr">
              <a:solidFill>
                <a:srgbClr val="E7E6E6">
                  <a:lumMod val="50000"/>
                </a:srgbClr>
              </a:solidFill>
              <a:prstDash val="solid"/>
              <a:miter lim="800000"/>
            </a:ln>
            <a:effectLst/>
          </p:spPr>
          <p:txBody>
            <a:bodyPr rtlCol="0" anchor="ctr"/>
            <a:lstStyle/>
            <a:p>
              <a:pPr marL="0" marR="0" lvl="0" indent="0" algn="r" defTabSz="4572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ysClr val="windowText" lastClr="000000"/>
                  </a:solidFill>
                  <a:effectLst/>
                  <a:uLnTx/>
                  <a:uFillTx/>
                  <a:latin typeface="Calibri" panose="020F0502020204030204"/>
                  <a:ea typeface="+mn-ea"/>
                  <a:cs typeface="+mn-cs"/>
                </a:rPr>
                <a:t>Scratchpad</a:t>
              </a:r>
              <a:endParaRPr kumimoji="0" lang="en-US" sz="2000" b="1"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grpSp>
          <p:nvGrpSpPr>
            <p:cNvPr id="167" name="组合 166">
              <a:extLst>
                <a:ext uri="{FF2B5EF4-FFF2-40B4-BE49-F238E27FC236}">
                  <a16:creationId xmlns:a16="http://schemas.microsoft.com/office/drawing/2014/main" id="{F612DA36-A875-4D22-BD08-2F0F4648D5CE}"/>
                </a:ext>
              </a:extLst>
            </p:cNvPr>
            <p:cNvGrpSpPr/>
            <p:nvPr/>
          </p:nvGrpSpPr>
          <p:grpSpPr>
            <a:xfrm>
              <a:off x="6254050" y="3168552"/>
              <a:ext cx="703018" cy="479505"/>
              <a:chOff x="1785415" y="5748894"/>
              <a:chExt cx="703018" cy="479505"/>
            </a:xfrm>
          </p:grpSpPr>
          <p:grpSp>
            <p:nvGrpSpPr>
              <p:cNvPr id="190" name="组合 93">
                <a:extLst>
                  <a:ext uri="{FF2B5EF4-FFF2-40B4-BE49-F238E27FC236}">
                    <a16:creationId xmlns:a16="http://schemas.microsoft.com/office/drawing/2014/main" id="{8B9888EE-C4F3-4F09-A94F-A545C52B0578}"/>
                  </a:ext>
                </a:extLst>
              </p:cNvPr>
              <p:cNvGrpSpPr/>
              <p:nvPr/>
            </p:nvGrpSpPr>
            <p:grpSpPr>
              <a:xfrm rot="5400000">
                <a:off x="1676896" y="5857413"/>
                <a:ext cx="479505" cy="262468"/>
                <a:chOff x="8794749" y="7608552"/>
                <a:chExt cx="1538296" cy="543300"/>
              </a:xfrm>
            </p:grpSpPr>
            <p:sp>
              <p:nvSpPr>
                <p:cNvPr id="192" name="Rectangle 3">
                  <a:extLst>
                    <a:ext uri="{FF2B5EF4-FFF2-40B4-BE49-F238E27FC236}">
                      <a16:creationId xmlns:a16="http://schemas.microsoft.com/office/drawing/2014/main" id="{3DFC2FF8-46BE-4170-A8F8-BDAA06A18961}"/>
                    </a:ext>
                  </a:extLst>
                </p:cNvPr>
                <p:cNvSpPr>
                  <a:spLocks/>
                </p:cNvSpPr>
                <p:nvPr/>
              </p:nvSpPr>
              <p:spPr>
                <a:xfrm>
                  <a:off x="9246447" y="7608553"/>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3" name="Rectangle 3">
                  <a:extLst>
                    <a:ext uri="{FF2B5EF4-FFF2-40B4-BE49-F238E27FC236}">
                      <a16:creationId xmlns:a16="http://schemas.microsoft.com/office/drawing/2014/main" id="{20C3D6FE-5B72-41CC-BB75-7F7860C387DB}"/>
                    </a:ext>
                  </a:extLst>
                </p:cNvPr>
                <p:cNvSpPr>
                  <a:spLocks/>
                </p:cNvSpPr>
                <p:nvPr/>
              </p:nvSpPr>
              <p:spPr>
                <a:xfrm>
                  <a:off x="9789746" y="7608552"/>
                  <a:ext cx="543299" cy="543299"/>
                </a:xfrm>
                <a:prstGeom prst="rect">
                  <a:avLst/>
                </a:prstGeom>
                <a:solidFill>
                  <a:srgbClr val="BDD7EE"/>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94" name="直接连接符 97">
                  <a:extLst>
                    <a:ext uri="{FF2B5EF4-FFF2-40B4-BE49-F238E27FC236}">
                      <a16:creationId xmlns:a16="http://schemas.microsoft.com/office/drawing/2014/main" id="{2189BA46-7F18-4AB2-A4C7-79F108346DAC}"/>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195" name="直接连接符 98">
                  <a:extLst>
                    <a:ext uri="{FF2B5EF4-FFF2-40B4-BE49-F238E27FC236}">
                      <a16:creationId xmlns:a16="http://schemas.microsoft.com/office/drawing/2014/main" id="{68BCCFFF-7657-4058-B87D-47CB2EB47420}"/>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sp>
            <p:nvSpPr>
              <p:cNvPr id="191" name="文本框 63">
                <a:extLst>
                  <a:ext uri="{FF2B5EF4-FFF2-40B4-BE49-F238E27FC236}">
                    <a16:creationId xmlns:a16="http://schemas.microsoft.com/office/drawing/2014/main" id="{47FCFCBF-2FAC-44A1-B2AB-A3112BDD8812}"/>
                  </a:ext>
                </a:extLst>
              </p:cNvPr>
              <p:cNvSpPr txBox="1"/>
              <p:nvPr/>
            </p:nvSpPr>
            <p:spPr>
              <a:xfrm>
                <a:off x="2039271" y="5798026"/>
                <a:ext cx="449162" cy="400110"/>
              </a:xfrm>
              <a:prstGeom prst="rect">
                <a:avLst/>
              </a:prstGeom>
              <a:noFill/>
            </p:spPr>
            <p:txBody>
              <a:bodyPr wrap="none" rtlCol="0">
                <a:spAutoFit/>
              </a:bodyPr>
              <a:lstStyle/>
              <a:p>
                <a:pPr defTabSz="457200"/>
                <a:r>
                  <a:rPr lang="en-US" sz="2000" dirty="0">
                    <a:solidFill>
                      <a:prstClr val="black"/>
                    </a:solidFill>
                    <a:latin typeface="Calibri" panose="020F0502020204030204"/>
                  </a:rPr>
                  <a:t>q1</a:t>
                </a:r>
              </a:p>
            </p:txBody>
          </p:sp>
        </p:grpSp>
        <p:grpSp>
          <p:nvGrpSpPr>
            <p:cNvPr id="168" name="组合 167">
              <a:extLst>
                <a:ext uri="{FF2B5EF4-FFF2-40B4-BE49-F238E27FC236}">
                  <a16:creationId xmlns:a16="http://schemas.microsoft.com/office/drawing/2014/main" id="{316BE1E2-3E1F-44D7-9BB3-3124614448FE}"/>
                </a:ext>
              </a:extLst>
            </p:cNvPr>
            <p:cNvGrpSpPr/>
            <p:nvPr/>
          </p:nvGrpSpPr>
          <p:grpSpPr>
            <a:xfrm>
              <a:off x="7056901" y="3168552"/>
              <a:ext cx="703018" cy="479505"/>
              <a:chOff x="1785415" y="5748894"/>
              <a:chExt cx="703018" cy="479505"/>
            </a:xfrm>
          </p:grpSpPr>
          <p:grpSp>
            <p:nvGrpSpPr>
              <p:cNvPr id="184" name="组合 93">
                <a:extLst>
                  <a:ext uri="{FF2B5EF4-FFF2-40B4-BE49-F238E27FC236}">
                    <a16:creationId xmlns:a16="http://schemas.microsoft.com/office/drawing/2014/main" id="{07DDBD16-59AD-4B28-898F-01AB8C566BF2}"/>
                  </a:ext>
                </a:extLst>
              </p:cNvPr>
              <p:cNvGrpSpPr/>
              <p:nvPr/>
            </p:nvGrpSpPr>
            <p:grpSpPr>
              <a:xfrm rot="5400000">
                <a:off x="1676896" y="5857413"/>
                <a:ext cx="479505" cy="262468"/>
                <a:chOff x="8794749" y="7608552"/>
                <a:chExt cx="1538296" cy="543300"/>
              </a:xfrm>
            </p:grpSpPr>
            <p:sp>
              <p:nvSpPr>
                <p:cNvPr id="186" name="Rectangle 3">
                  <a:extLst>
                    <a:ext uri="{FF2B5EF4-FFF2-40B4-BE49-F238E27FC236}">
                      <a16:creationId xmlns:a16="http://schemas.microsoft.com/office/drawing/2014/main" id="{51EEDFB4-052A-48C6-B8E2-EF4951775B17}"/>
                    </a:ext>
                  </a:extLst>
                </p:cNvPr>
                <p:cNvSpPr>
                  <a:spLocks/>
                </p:cNvSpPr>
                <p:nvPr/>
              </p:nvSpPr>
              <p:spPr>
                <a:xfrm>
                  <a:off x="9246447" y="7608553"/>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7" name="Rectangle 3">
                  <a:extLst>
                    <a:ext uri="{FF2B5EF4-FFF2-40B4-BE49-F238E27FC236}">
                      <a16:creationId xmlns:a16="http://schemas.microsoft.com/office/drawing/2014/main" id="{928A4D3C-D5BE-4322-BB8D-79498E87AD85}"/>
                    </a:ext>
                  </a:extLst>
                </p:cNvPr>
                <p:cNvSpPr>
                  <a:spLocks/>
                </p:cNvSpPr>
                <p:nvPr/>
              </p:nvSpPr>
              <p:spPr>
                <a:xfrm>
                  <a:off x="9789746" y="7608552"/>
                  <a:ext cx="543299" cy="543299"/>
                </a:xfrm>
                <a:prstGeom prst="rect">
                  <a:avLst/>
                </a:prstGeom>
                <a:solidFill>
                  <a:srgbClr val="92751A"/>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88" name="直接连接符 97">
                  <a:extLst>
                    <a:ext uri="{FF2B5EF4-FFF2-40B4-BE49-F238E27FC236}">
                      <a16:creationId xmlns:a16="http://schemas.microsoft.com/office/drawing/2014/main" id="{5178480D-D117-4FD9-A07F-7F06C08DAF37}"/>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189" name="直接连接符 98">
                  <a:extLst>
                    <a:ext uri="{FF2B5EF4-FFF2-40B4-BE49-F238E27FC236}">
                      <a16:creationId xmlns:a16="http://schemas.microsoft.com/office/drawing/2014/main" id="{4A5BAFCD-FC7F-47CF-B0BF-FB468AF69B4C}"/>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sp>
            <p:nvSpPr>
              <p:cNvPr id="185" name="文本框 63">
                <a:extLst>
                  <a:ext uri="{FF2B5EF4-FFF2-40B4-BE49-F238E27FC236}">
                    <a16:creationId xmlns:a16="http://schemas.microsoft.com/office/drawing/2014/main" id="{BF5A0796-B16B-4065-BF55-CA4D75992C3E}"/>
                  </a:ext>
                </a:extLst>
              </p:cNvPr>
              <p:cNvSpPr txBox="1"/>
              <p:nvPr/>
            </p:nvSpPr>
            <p:spPr>
              <a:xfrm>
                <a:off x="2039271" y="5798026"/>
                <a:ext cx="449162" cy="400110"/>
              </a:xfrm>
              <a:prstGeom prst="rect">
                <a:avLst/>
              </a:prstGeom>
              <a:noFill/>
            </p:spPr>
            <p:txBody>
              <a:bodyPr wrap="none" rtlCol="0">
                <a:spAutoFit/>
              </a:bodyPr>
              <a:lstStyle/>
              <a:p>
                <a:pPr defTabSz="457200"/>
                <a:r>
                  <a:rPr lang="en-US" sz="2000" dirty="0">
                    <a:solidFill>
                      <a:prstClr val="black"/>
                    </a:solidFill>
                    <a:latin typeface="Calibri" panose="020F0502020204030204"/>
                  </a:rPr>
                  <a:t>q2</a:t>
                </a:r>
              </a:p>
            </p:txBody>
          </p:sp>
        </p:grpSp>
        <p:sp>
          <p:nvSpPr>
            <p:cNvPr id="169" name="文本框 53">
              <a:extLst>
                <a:ext uri="{FF2B5EF4-FFF2-40B4-BE49-F238E27FC236}">
                  <a16:creationId xmlns:a16="http://schemas.microsoft.com/office/drawing/2014/main" id="{C001AF42-EF25-405E-8951-EF84557B4F6B}"/>
                </a:ext>
              </a:extLst>
            </p:cNvPr>
            <p:cNvSpPr txBox="1"/>
            <p:nvPr/>
          </p:nvSpPr>
          <p:spPr>
            <a:xfrm>
              <a:off x="7670932" y="2962188"/>
              <a:ext cx="538930" cy="707886"/>
            </a:xfrm>
            <a:prstGeom prst="rect">
              <a:avLst/>
            </a:prstGeom>
            <a:noFill/>
          </p:spPr>
          <p:txBody>
            <a:bodyPr wrap="none" rtlCol="0">
              <a:spAutoFit/>
            </a:bodyPr>
            <a:lstStyle/>
            <a:p>
              <a:pPr defTabSz="457200"/>
              <a:r>
                <a:rPr lang="en-US" sz="4000" dirty="0">
                  <a:solidFill>
                    <a:prstClr val="black"/>
                  </a:solidFill>
                  <a:latin typeface="Calibri" panose="020F0502020204030204"/>
                </a:rPr>
                <a:t>…</a:t>
              </a:r>
            </a:p>
          </p:txBody>
        </p:sp>
        <p:grpSp>
          <p:nvGrpSpPr>
            <p:cNvPr id="170" name="组合 169">
              <a:extLst>
                <a:ext uri="{FF2B5EF4-FFF2-40B4-BE49-F238E27FC236}">
                  <a16:creationId xmlns:a16="http://schemas.microsoft.com/office/drawing/2014/main" id="{37235B91-AF49-4103-8207-1EDB49857AC7}"/>
                </a:ext>
              </a:extLst>
            </p:cNvPr>
            <p:cNvGrpSpPr/>
            <p:nvPr/>
          </p:nvGrpSpPr>
          <p:grpSpPr>
            <a:xfrm>
              <a:off x="8269684" y="3168552"/>
              <a:ext cx="707826" cy="479505"/>
              <a:chOff x="1785415" y="5748894"/>
              <a:chExt cx="707826" cy="479505"/>
            </a:xfrm>
          </p:grpSpPr>
          <p:grpSp>
            <p:nvGrpSpPr>
              <p:cNvPr id="178" name="组合 93">
                <a:extLst>
                  <a:ext uri="{FF2B5EF4-FFF2-40B4-BE49-F238E27FC236}">
                    <a16:creationId xmlns:a16="http://schemas.microsoft.com/office/drawing/2014/main" id="{AFCD9593-EDB0-477B-BE20-7A04FE972D05}"/>
                  </a:ext>
                </a:extLst>
              </p:cNvPr>
              <p:cNvGrpSpPr/>
              <p:nvPr/>
            </p:nvGrpSpPr>
            <p:grpSpPr>
              <a:xfrm rot="5400000">
                <a:off x="1676896" y="5857413"/>
                <a:ext cx="479505" cy="262468"/>
                <a:chOff x="8794749" y="7608552"/>
                <a:chExt cx="1538296" cy="543300"/>
              </a:xfrm>
            </p:grpSpPr>
            <p:sp>
              <p:nvSpPr>
                <p:cNvPr id="180" name="Rectangle 3">
                  <a:extLst>
                    <a:ext uri="{FF2B5EF4-FFF2-40B4-BE49-F238E27FC236}">
                      <a16:creationId xmlns:a16="http://schemas.microsoft.com/office/drawing/2014/main" id="{9BD39AFA-36A2-47E0-A55D-4AC3C6D2F99C}"/>
                    </a:ext>
                  </a:extLst>
                </p:cNvPr>
                <p:cNvSpPr>
                  <a:spLocks/>
                </p:cNvSpPr>
                <p:nvPr/>
              </p:nvSpPr>
              <p:spPr>
                <a:xfrm>
                  <a:off x="9246447" y="7608553"/>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1" name="Rectangle 3">
                  <a:extLst>
                    <a:ext uri="{FF2B5EF4-FFF2-40B4-BE49-F238E27FC236}">
                      <a16:creationId xmlns:a16="http://schemas.microsoft.com/office/drawing/2014/main" id="{D958F411-3BD5-493F-A78D-2D4C7809E620}"/>
                    </a:ext>
                  </a:extLst>
                </p:cNvPr>
                <p:cNvSpPr>
                  <a:spLocks/>
                </p:cNvSpPr>
                <p:nvPr/>
              </p:nvSpPr>
              <p:spPr>
                <a:xfrm>
                  <a:off x="9789746" y="7608552"/>
                  <a:ext cx="543299" cy="543299"/>
                </a:xfrm>
                <a:prstGeom prst="rect">
                  <a:avLst/>
                </a:prstGeom>
                <a:solidFill>
                  <a:srgbClr val="FFD966"/>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82" name="直接连接符 97">
                  <a:extLst>
                    <a:ext uri="{FF2B5EF4-FFF2-40B4-BE49-F238E27FC236}">
                      <a16:creationId xmlns:a16="http://schemas.microsoft.com/office/drawing/2014/main" id="{75A151C1-FC45-449F-B261-8F5186087323}"/>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183" name="直接连接符 98">
                  <a:extLst>
                    <a:ext uri="{FF2B5EF4-FFF2-40B4-BE49-F238E27FC236}">
                      <a16:creationId xmlns:a16="http://schemas.microsoft.com/office/drawing/2014/main" id="{8053CB47-DB95-47C9-9696-A6142E85847A}"/>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sp>
            <p:nvSpPr>
              <p:cNvPr id="179" name="文本框 63">
                <a:extLst>
                  <a:ext uri="{FF2B5EF4-FFF2-40B4-BE49-F238E27FC236}">
                    <a16:creationId xmlns:a16="http://schemas.microsoft.com/office/drawing/2014/main" id="{8D89E16E-A689-43CB-9DE7-E05B03A1DF59}"/>
                  </a:ext>
                </a:extLst>
              </p:cNvPr>
              <p:cNvSpPr txBox="1"/>
              <p:nvPr/>
            </p:nvSpPr>
            <p:spPr>
              <a:xfrm>
                <a:off x="2039271" y="5798026"/>
                <a:ext cx="453970" cy="400110"/>
              </a:xfrm>
              <a:prstGeom prst="rect">
                <a:avLst/>
              </a:prstGeom>
              <a:noFill/>
            </p:spPr>
            <p:txBody>
              <a:bodyPr wrap="none" rtlCol="0">
                <a:spAutoFit/>
              </a:bodyPr>
              <a:lstStyle/>
              <a:p>
                <a:pPr defTabSz="457200"/>
                <a:r>
                  <a:rPr lang="en-US" sz="2000" dirty="0" err="1">
                    <a:solidFill>
                      <a:prstClr val="black"/>
                    </a:solidFill>
                    <a:latin typeface="Calibri" panose="020F0502020204030204"/>
                  </a:rPr>
                  <a:t>qn</a:t>
                </a:r>
                <a:endParaRPr lang="en-US" sz="2000" dirty="0">
                  <a:solidFill>
                    <a:prstClr val="black"/>
                  </a:solidFill>
                  <a:latin typeface="Calibri" panose="020F0502020204030204"/>
                </a:endParaRPr>
              </a:p>
            </p:txBody>
          </p:sp>
        </p:grpSp>
        <p:grpSp>
          <p:nvGrpSpPr>
            <p:cNvPr id="171" name="组合 170">
              <a:extLst>
                <a:ext uri="{FF2B5EF4-FFF2-40B4-BE49-F238E27FC236}">
                  <a16:creationId xmlns:a16="http://schemas.microsoft.com/office/drawing/2014/main" id="{11234AF4-733F-4E86-834E-BD264161078B}"/>
                </a:ext>
              </a:extLst>
            </p:cNvPr>
            <p:cNvGrpSpPr/>
            <p:nvPr/>
          </p:nvGrpSpPr>
          <p:grpSpPr>
            <a:xfrm>
              <a:off x="5473681" y="3164496"/>
              <a:ext cx="703018" cy="479505"/>
              <a:chOff x="1785415" y="5748894"/>
              <a:chExt cx="703018" cy="479505"/>
            </a:xfrm>
          </p:grpSpPr>
          <p:grpSp>
            <p:nvGrpSpPr>
              <p:cNvPr id="172" name="组合 93">
                <a:extLst>
                  <a:ext uri="{FF2B5EF4-FFF2-40B4-BE49-F238E27FC236}">
                    <a16:creationId xmlns:a16="http://schemas.microsoft.com/office/drawing/2014/main" id="{192955FD-8633-4F42-B537-512DC7044969}"/>
                  </a:ext>
                </a:extLst>
              </p:cNvPr>
              <p:cNvGrpSpPr/>
              <p:nvPr/>
            </p:nvGrpSpPr>
            <p:grpSpPr>
              <a:xfrm rot="5400000">
                <a:off x="1676896" y="5857413"/>
                <a:ext cx="479505" cy="262468"/>
                <a:chOff x="8794749" y="7608552"/>
                <a:chExt cx="1538296" cy="543300"/>
              </a:xfrm>
            </p:grpSpPr>
            <p:sp>
              <p:nvSpPr>
                <p:cNvPr id="174" name="Rectangle 3">
                  <a:extLst>
                    <a:ext uri="{FF2B5EF4-FFF2-40B4-BE49-F238E27FC236}">
                      <a16:creationId xmlns:a16="http://schemas.microsoft.com/office/drawing/2014/main" id="{FFE0A9D2-3F2A-4A46-9759-3D7EA848382D}"/>
                    </a:ext>
                  </a:extLst>
                </p:cNvPr>
                <p:cNvSpPr>
                  <a:spLocks/>
                </p:cNvSpPr>
                <p:nvPr/>
              </p:nvSpPr>
              <p:spPr>
                <a:xfrm>
                  <a:off x="9246447" y="7608553"/>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5" name="Rectangle 3">
                  <a:extLst>
                    <a:ext uri="{FF2B5EF4-FFF2-40B4-BE49-F238E27FC236}">
                      <a16:creationId xmlns:a16="http://schemas.microsoft.com/office/drawing/2014/main" id="{06D0A4EE-0DA8-475A-9C46-77EDC5AE0DCD}"/>
                    </a:ext>
                  </a:extLst>
                </p:cNvPr>
                <p:cNvSpPr>
                  <a:spLocks/>
                </p:cNvSpPr>
                <p:nvPr/>
              </p:nvSpPr>
              <p:spPr>
                <a:xfrm>
                  <a:off x="9789746" y="7608552"/>
                  <a:ext cx="543299" cy="543299"/>
                </a:xfrm>
                <a:prstGeom prst="rect">
                  <a:avLst/>
                </a:prstGeom>
                <a:solidFill>
                  <a:srgbClr val="C5E0B4"/>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76" name="直接连接符 97">
                  <a:extLst>
                    <a:ext uri="{FF2B5EF4-FFF2-40B4-BE49-F238E27FC236}">
                      <a16:creationId xmlns:a16="http://schemas.microsoft.com/office/drawing/2014/main" id="{C264B932-5B43-4BE7-B0BA-E2ADC803152E}"/>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177" name="直接连接符 98">
                  <a:extLst>
                    <a:ext uri="{FF2B5EF4-FFF2-40B4-BE49-F238E27FC236}">
                      <a16:creationId xmlns:a16="http://schemas.microsoft.com/office/drawing/2014/main" id="{0406B2AE-5EDF-463C-8094-806177623BE7}"/>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sp>
            <p:nvSpPr>
              <p:cNvPr id="173" name="文本框 63">
                <a:extLst>
                  <a:ext uri="{FF2B5EF4-FFF2-40B4-BE49-F238E27FC236}">
                    <a16:creationId xmlns:a16="http://schemas.microsoft.com/office/drawing/2014/main" id="{2F528E5A-24C4-44EC-B1D8-7612C072FC15}"/>
                  </a:ext>
                </a:extLst>
              </p:cNvPr>
              <p:cNvSpPr txBox="1"/>
              <p:nvPr/>
            </p:nvSpPr>
            <p:spPr>
              <a:xfrm>
                <a:off x="2039271" y="5798026"/>
                <a:ext cx="449162" cy="400110"/>
              </a:xfrm>
              <a:prstGeom prst="rect">
                <a:avLst/>
              </a:prstGeom>
              <a:noFill/>
            </p:spPr>
            <p:txBody>
              <a:bodyPr wrap="none" rtlCol="0">
                <a:spAutoFit/>
              </a:bodyPr>
              <a:lstStyle/>
              <a:p>
                <a:pPr defTabSz="457200"/>
                <a:r>
                  <a:rPr lang="en-US" sz="2000" dirty="0">
                    <a:solidFill>
                      <a:prstClr val="black"/>
                    </a:solidFill>
                    <a:latin typeface="Calibri" panose="020F0502020204030204"/>
                  </a:rPr>
                  <a:t>q0</a:t>
                </a:r>
              </a:p>
            </p:txBody>
          </p:sp>
        </p:grpSp>
      </p:grpSp>
      <p:sp>
        <p:nvSpPr>
          <p:cNvPr id="100" name="Rounded Rectangle 95">
            <a:extLst>
              <a:ext uri="{FF2B5EF4-FFF2-40B4-BE49-F238E27FC236}">
                <a16:creationId xmlns:a16="http://schemas.microsoft.com/office/drawing/2014/main" id="{6BD14168-2E0B-4600-B341-6BDE64B85E77}"/>
              </a:ext>
            </a:extLst>
          </p:cNvPr>
          <p:cNvSpPr/>
          <p:nvPr/>
        </p:nvSpPr>
        <p:spPr>
          <a:xfrm>
            <a:off x="6014771" y="3522645"/>
            <a:ext cx="1334862" cy="1012679"/>
          </a:xfrm>
          <a:prstGeom prst="roundRect">
            <a:avLst/>
          </a:prstGeom>
          <a:solidFill>
            <a:srgbClr val="FD8787"/>
          </a:solidFill>
          <a:ln w="38100" cap="flat" cmpd="sng" algn="ctr">
            <a:solidFill>
              <a:srgbClr val="FC2828"/>
            </a:solidFill>
            <a:prstDash val="solid"/>
            <a:miter lim="800000"/>
          </a:ln>
          <a:effectLst/>
        </p:spPr>
        <p:txBody>
          <a:bodyPr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sysClr val="windowText" lastClr="000000"/>
                </a:solidFill>
                <a:effectLst/>
                <a:uLnTx/>
                <a:uFillTx/>
                <a:latin typeface="Calibri" panose="020F0502020204030204"/>
                <a:ea typeface="+mn-ea"/>
                <a:cs typeface="+mn-cs"/>
              </a:rPr>
              <a:t>MQU</a:t>
            </a:r>
          </a:p>
        </p:txBody>
      </p:sp>
      <p:sp>
        <p:nvSpPr>
          <p:cNvPr id="103" name="Rounded Rectangle 78">
            <a:extLst>
              <a:ext uri="{FF2B5EF4-FFF2-40B4-BE49-F238E27FC236}">
                <a16:creationId xmlns:a16="http://schemas.microsoft.com/office/drawing/2014/main" id="{9CE26D9C-66E2-4DB0-A82A-5350B87ABF6C}"/>
              </a:ext>
            </a:extLst>
          </p:cNvPr>
          <p:cNvSpPr/>
          <p:nvPr/>
        </p:nvSpPr>
        <p:spPr>
          <a:xfrm>
            <a:off x="7501914" y="3522644"/>
            <a:ext cx="1995725" cy="1011829"/>
          </a:xfrm>
          <a:prstGeom prst="roundRect">
            <a:avLst/>
          </a:prstGeom>
          <a:solidFill>
            <a:srgbClr val="FFC000"/>
          </a:solidFill>
          <a:ln w="38100" cap="flat" cmpd="sng" algn="ctr">
            <a:solidFill>
              <a:srgbClr val="FFC000">
                <a:lumMod val="75000"/>
              </a:srgbClr>
            </a:solidFill>
            <a:prstDash val="solid"/>
            <a:miter lim="800000"/>
          </a:ln>
          <a:effectLst/>
        </p:spPr>
        <p:txBody>
          <a:bodyPr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3200" b="1" kern="0" dirty="0">
                <a:solidFill>
                  <a:sysClr val="windowText" lastClr="000000"/>
                </a:solidFill>
                <a:latin typeface="Calibri" panose="020F0502020204030204"/>
              </a:rPr>
              <a:t>Compress</a:t>
            </a:r>
          </a:p>
          <a:p>
            <a:pPr marL="0" marR="0" lvl="0" indent="0" algn="ctr" defTabSz="457200" eaLnBrk="1" fontAlgn="auto" latinLnBrk="0" hangingPunct="1">
              <a:lnSpc>
                <a:spcPct val="100000"/>
              </a:lnSpc>
              <a:spcBef>
                <a:spcPts val="0"/>
              </a:spcBef>
              <a:spcAft>
                <a:spcPts val="0"/>
              </a:spcAft>
              <a:buClrTx/>
              <a:buSzTx/>
              <a:buFontTx/>
              <a:buNone/>
              <a:tabLst/>
              <a:defRPr/>
            </a:pPr>
            <a:r>
              <a:rPr lang="en-US" sz="3200" b="1" kern="0" dirty="0">
                <a:solidFill>
                  <a:sysClr val="windowText" lastClr="000000"/>
                </a:solidFill>
                <a:latin typeface="Calibri" panose="020F0502020204030204"/>
              </a:rPr>
              <a:t>Unit</a:t>
            </a:r>
            <a:endParaRPr kumimoji="0" lang="en-US" sz="3200" b="1"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109" name="Rounded Rectangle 95">
            <a:extLst>
              <a:ext uri="{FF2B5EF4-FFF2-40B4-BE49-F238E27FC236}">
                <a16:creationId xmlns:a16="http://schemas.microsoft.com/office/drawing/2014/main" id="{B9332387-7F4A-4FA9-AD68-71321DF66481}"/>
              </a:ext>
            </a:extLst>
          </p:cNvPr>
          <p:cNvSpPr/>
          <p:nvPr/>
        </p:nvSpPr>
        <p:spPr>
          <a:xfrm>
            <a:off x="4594786" y="3515566"/>
            <a:ext cx="1261494" cy="1011829"/>
          </a:xfrm>
          <a:prstGeom prst="roundRect">
            <a:avLst/>
          </a:prstGeom>
          <a:solidFill>
            <a:srgbClr val="F3A875"/>
          </a:solidFill>
          <a:ln w="38100" cap="flat" cmpd="sng" algn="ctr">
            <a:solidFill>
              <a:srgbClr val="843C0C"/>
            </a:solidFill>
            <a:prstDash val="solid"/>
            <a:miter lim="800000"/>
          </a:ln>
          <a:effectLst/>
        </p:spPr>
        <p:txBody>
          <a:bodyPr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sysClr val="windowText" lastClr="000000"/>
                </a:solidFill>
                <a:effectLst/>
                <a:uLnTx/>
                <a:uFillTx/>
                <a:latin typeface="Calibri" panose="020F0502020204030204"/>
                <a:ea typeface="+mn-ea"/>
                <a:cs typeface="+mn-cs"/>
              </a:rPr>
              <a:t>SWU</a:t>
            </a:r>
          </a:p>
        </p:txBody>
      </p:sp>
      <p:sp>
        <p:nvSpPr>
          <p:cNvPr id="110" name="箭头: 右 109">
            <a:extLst>
              <a:ext uri="{FF2B5EF4-FFF2-40B4-BE49-F238E27FC236}">
                <a16:creationId xmlns:a16="http://schemas.microsoft.com/office/drawing/2014/main" id="{EF3DA844-442E-456A-B3AD-E1B52303A62A}"/>
              </a:ext>
            </a:extLst>
          </p:cNvPr>
          <p:cNvSpPr/>
          <p:nvPr/>
        </p:nvSpPr>
        <p:spPr>
          <a:xfrm rot="16200000">
            <a:off x="5081539" y="4601371"/>
            <a:ext cx="287188"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1" name="箭头: 右 110">
            <a:extLst>
              <a:ext uri="{FF2B5EF4-FFF2-40B4-BE49-F238E27FC236}">
                <a16:creationId xmlns:a16="http://schemas.microsoft.com/office/drawing/2014/main" id="{85B74FCF-A400-40B8-90FB-767B4C5E73EF}"/>
              </a:ext>
            </a:extLst>
          </p:cNvPr>
          <p:cNvSpPr/>
          <p:nvPr/>
        </p:nvSpPr>
        <p:spPr>
          <a:xfrm rot="16200000">
            <a:off x="5098100" y="3288145"/>
            <a:ext cx="247921"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7" name="Rounded Rectangle 78">
            <a:extLst>
              <a:ext uri="{FF2B5EF4-FFF2-40B4-BE49-F238E27FC236}">
                <a16:creationId xmlns:a16="http://schemas.microsoft.com/office/drawing/2014/main" id="{57D2EA29-7550-44A8-8306-3223CD8D440F}"/>
              </a:ext>
            </a:extLst>
          </p:cNvPr>
          <p:cNvSpPr/>
          <p:nvPr/>
        </p:nvSpPr>
        <p:spPr>
          <a:xfrm>
            <a:off x="4457698" y="1439898"/>
            <a:ext cx="1349976" cy="371868"/>
          </a:xfrm>
          <a:prstGeom prst="roundRect">
            <a:avLst/>
          </a:prstGeom>
          <a:solidFill>
            <a:srgbClr val="ED7D31">
              <a:lumMod val="40000"/>
              <a:lumOff val="60000"/>
            </a:srgbClr>
          </a:solidFill>
          <a:ln w="38100" cap="flat" cmpd="sng" algn="ctr">
            <a:solidFill>
              <a:srgbClr val="ED7D31">
                <a:lumMod val="50000"/>
              </a:srgbClr>
            </a:solidFill>
            <a:prstDash val="solid"/>
            <a:miter lim="800000"/>
          </a:ln>
          <a:effectLst/>
        </p:spPr>
        <p:txBody>
          <a:bodyPr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err="1">
                <a:ln>
                  <a:noFill/>
                </a:ln>
                <a:solidFill>
                  <a:sysClr val="windowText" lastClr="000000"/>
                </a:solidFill>
                <a:effectLst/>
                <a:uLnTx/>
                <a:uFillTx/>
                <a:latin typeface="Calibri" panose="020F0502020204030204"/>
                <a:ea typeface="+mn-ea"/>
                <a:cs typeface="+mn-cs"/>
              </a:rPr>
              <a:t>StreamWr</a:t>
            </a:r>
            <a:endParaRPr kumimoji="0" lang="en-US" sz="20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58" name="Rounded Rectangle 78">
            <a:extLst>
              <a:ext uri="{FF2B5EF4-FFF2-40B4-BE49-F238E27FC236}">
                <a16:creationId xmlns:a16="http://schemas.microsoft.com/office/drawing/2014/main" id="{C0EA4277-8A8C-4C39-A080-BCF8C10C1AC0}"/>
              </a:ext>
            </a:extLst>
          </p:cNvPr>
          <p:cNvSpPr/>
          <p:nvPr/>
        </p:nvSpPr>
        <p:spPr>
          <a:xfrm>
            <a:off x="6033212" y="1439898"/>
            <a:ext cx="957676" cy="371868"/>
          </a:xfrm>
          <a:prstGeom prst="roundRect">
            <a:avLst/>
          </a:prstGeom>
          <a:solidFill>
            <a:srgbClr val="ED7D31">
              <a:lumMod val="40000"/>
              <a:lumOff val="60000"/>
            </a:srgbClr>
          </a:solidFill>
          <a:ln w="38100" cap="flat" cmpd="sng" algn="ctr">
            <a:solidFill>
              <a:srgbClr val="ED7D31">
                <a:lumMod val="50000"/>
              </a:srgbClr>
            </a:solidFill>
            <a:prstDash val="solid"/>
            <a:miter lim="800000"/>
          </a:ln>
          <a:effectLst/>
        </p:spPr>
        <p:txBody>
          <a:bodyPr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err="1">
                <a:ln>
                  <a:noFill/>
                </a:ln>
                <a:solidFill>
                  <a:sysClr val="windowText" lastClr="000000"/>
                </a:solidFill>
                <a:effectLst/>
                <a:uLnTx/>
                <a:uFillTx/>
                <a:latin typeface="Calibri" panose="020F0502020204030204"/>
                <a:ea typeface="+mn-ea"/>
                <a:cs typeface="+mn-cs"/>
              </a:rPr>
              <a:t>MemQ</a:t>
            </a:r>
            <a:endParaRPr kumimoji="0" lang="en-US" sz="20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59" name="Rounded Rectangle 78">
            <a:extLst>
              <a:ext uri="{FF2B5EF4-FFF2-40B4-BE49-F238E27FC236}">
                <a16:creationId xmlns:a16="http://schemas.microsoft.com/office/drawing/2014/main" id="{DCC3A7CF-FCCC-4A84-B78B-98A4162E76A4}"/>
              </a:ext>
            </a:extLst>
          </p:cNvPr>
          <p:cNvSpPr/>
          <p:nvPr/>
        </p:nvSpPr>
        <p:spPr>
          <a:xfrm>
            <a:off x="7216426" y="1439898"/>
            <a:ext cx="1522534" cy="371868"/>
          </a:xfrm>
          <a:prstGeom prst="roundRect">
            <a:avLst/>
          </a:prstGeom>
          <a:solidFill>
            <a:srgbClr val="FFE699"/>
          </a:solidFill>
          <a:ln w="38100" cap="flat" cmpd="sng" algn="ctr">
            <a:solidFill>
              <a:srgbClr val="FFC000">
                <a:lumMod val="75000"/>
              </a:srgbClr>
            </a:solidFill>
            <a:prstDash val="solid"/>
            <a:miter lim="800000"/>
          </a:ln>
          <a:effectLst/>
        </p:spPr>
        <p:txBody>
          <a:bodyPr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2000" kern="0" dirty="0">
                <a:solidFill>
                  <a:sysClr val="windowText" lastClr="000000"/>
                </a:solidFill>
                <a:latin typeface="Calibri" panose="020F0502020204030204"/>
              </a:rPr>
              <a:t>C</a:t>
            </a:r>
            <a:r>
              <a:rPr kumimoji="0" lang="en-US" sz="2000" b="0" i="0" u="none" strike="noStrike" kern="0" cap="none" spc="0" normalizeH="0" baseline="0" noProof="0" dirty="0" err="1">
                <a:ln>
                  <a:noFill/>
                </a:ln>
                <a:solidFill>
                  <a:sysClr val="windowText" lastClr="000000"/>
                </a:solidFill>
                <a:effectLst/>
                <a:uLnTx/>
                <a:uFillTx/>
                <a:latin typeface="Calibri" panose="020F0502020204030204"/>
                <a:ea typeface="+mn-ea"/>
                <a:cs typeface="+mn-cs"/>
              </a:rPr>
              <a:t>ompress</a:t>
            </a:r>
            <a:endParaRPr kumimoji="0" lang="en-US" sz="20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5182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6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5" grpId="0" animBg="1"/>
      <p:bldP spid="77" grpId="0" animBg="1"/>
      <p:bldP spid="95" grpId="0" animBg="1"/>
      <p:bldP spid="124" grpId="0" animBg="1"/>
      <p:bldP spid="125" grpId="0" animBg="1"/>
      <p:bldP spid="126" grpId="0" animBg="1"/>
      <p:bldP spid="100" grpId="0" animBg="1"/>
      <p:bldP spid="103" grpId="0" animBg="1"/>
      <p:bldP spid="109" grpId="0" animBg="1"/>
      <p:bldP spid="110" grpId="0" animBg="1"/>
      <p:bldP spid="111" grpId="0" animBg="1"/>
      <p:bldP spid="57" grpId="0" animBg="1"/>
      <p:bldP spid="58" grpId="0" animBg="1"/>
      <p:bldP spid="5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9C31ED-6B0A-4FE1-9AE4-355132C783E9}"/>
              </a:ext>
            </a:extLst>
          </p:cNvPr>
          <p:cNvSpPr>
            <a:spLocks noGrp="1"/>
          </p:cNvSpPr>
          <p:nvPr>
            <p:ph type="title"/>
          </p:nvPr>
        </p:nvSpPr>
        <p:spPr/>
        <p:txBody>
          <a:bodyPr/>
          <a:lstStyle/>
          <a:p>
            <a:r>
              <a:rPr lang="en-US" dirty="0"/>
              <a:t>Agenda</a:t>
            </a:r>
          </a:p>
        </p:txBody>
      </p:sp>
      <p:sp>
        <p:nvSpPr>
          <p:cNvPr id="3" name="灯片编号占位符 2">
            <a:extLst>
              <a:ext uri="{FF2B5EF4-FFF2-40B4-BE49-F238E27FC236}">
                <a16:creationId xmlns:a16="http://schemas.microsoft.com/office/drawing/2014/main" id="{AF4862E3-F286-48BE-A614-375F7E3DC69D}"/>
              </a:ext>
            </a:extLst>
          </p:cNvPr>
          <p:cNvSpPr>
            <a:spLocks noGrp="1"/>
          </p:cNvSpPr>
          <p:nvPr>
            <p:ph type="sldNum" sz="quarter" idx="12"/>
          </p:nvPr>
        </p:nvSpPr>
        <p:spPr/>
        <p:txBody>
          <a:bodyPr/>
          <a:lstStyle/>
          <a:p>
            <a:fld id="{4C1CFA8C-DA4D-4CD0-9494-B47934E8DF77}" type="slidenum">
              <a:rPr lang="en-US" smtClean="0"/>
              <a:t>21</a:t>
            </a:fld>
            <a:endParaRPr lang="en-US"/>
          </a:p>
        </p:txBody>
      </p:sp>
      <p:sp>
        <p:nvSpPr>
          <p:cNvPr id="4" name="内容占位符 3">
            <a:extLst>
              <a:ext uri="{FF2B5EF4-FFF2-40B4-BE49-F238E27FC236}">
                <a16:creationId xmlns:a16="http://schemas.microsoft.com/office/drawing/2014/main" id="{9C923D15-393F-4144-9347-87E17BA8AF73}"/>
              </a:ext>
            </a:extLst>
          </p:cNvPr>
          <p:cNvSpPr>
            <a:spLocks noGrp="1"/>
          </p:cNvSpPr>
          <p:nvPr>
            <p:ph sz="quarter" idx="1"/>
          </p:nvPr>
        </p:nvSpPr>
        <p:spPr/>
        <p:txBody>
          <a:bodyPr/>
          <a:lstStyle/>
          <a:p>
            <a:r>
              <a:rPr lang="en-US" dirty="0">
                <a:solidFill>
                  <a:schemeClr val="accent6"/>
                </a:solidFill>
              </a:rPr>
              <a:t>Motivation</a:t>
            </a:r>
          </a:p>
          <a:p>
            <a:endParaRPr lang="en-US" dirty="0"/>
          </a:p>
          <a:p>
            <a:r>
              <a:rPr lang="en-US" dirty="0" err="1">
                <a:solidFill>
                  <a:srgbClr val="968C8C"/>
                </a:solidFill>
              </a:rPr>
              <a:t>SpZip</a:t>
            </a:r>
            <a:r>
              <a:rPr lang="en-US" dirty="0">
                <a:solidFill>
                  <a:srgbClr val="968C8C"/>
                </a:solidFill>
              </a:rPr>
              <a:t> Dataflow Configuration Language (DCL)</a:t>
            </a:r>
          </a:p>
          <a:p>
            <a:endParaRPr lang="en-US" dirty="0">
              <a:solidFill>
                <a:schemeClr val="accent6"/>
              </a:solidFill>
            </a:endParaRPr>
          </a:p>
          <a:p>
            <a:r>
              <a:rPr lang="en-US" dirty="0" err="1">
                <a:solidFill>
                  <a:srgbClr val="968C8C"/>
                </a:solidFill>
              </a:rPr>
              <a:t>SpZip</a:t>
            </a:r>
            <a:r>
              <a:rPr lang="en-US" dirty="0">
                <a:solidFill>
                  <a:srgbClr val="968C8C"/>
                </a:solidFill>
              </a:rPr>
              <a:t> Design</a:t>
            </a:r>
          </a:p>
          <a:p>
            <a:endParaRPr lang="en-US" dirty="0">
              <a:solidFill>
                <a:schemeClr val="accent6"/>
              </a:solidFill>
            </a:endParaRPr>
          </a:p>
          <a:p>
            <a:r>
              <a:rPr lang="en-US" dirty="0"/>
              <a:t>Evaluation</a:t>
            </a:r>
          </a:p>
        </p:txBody>
      </p:sp>
    </p:spTree>
    <p:extLst>
      <p:ext uri="{BB962C8B-B14F-4D97-AF65-F5344CB8AC3E}">
        <p14:creationId xmlns:p14="http://schemas.microsoft.com/office/powerpoint/2010/main" val="28540005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52BBB2-5C71-4257-B905-89D9DBBB6E5B}"/>
              </a:ext>
            </a:extLst>
          </p:cNvPr>
          <p:cNvSpPr>
            <a:spLocks noGrp="1"/>
          </p:cNvSpPr>
          <p:nvPr>
            <p:ph type="title"/>
          </p:nvPr>
        </p:nvSpPr>
        <p:spPr/>
        <p:txBody>
          <a:bodyPr/>
          <a:lstStyle/>
          <a:p>
            <a:r>
              <a:rPr lang="en-US" dirty="0"/>
              <a:t>Evaluation Methodology</a:t>
            </a:r>
          </a:p>
        </p:txBody>
      </p:sp>
      <p:sp>
        <p:nvSpPr>
          <p:cNvPr id="3" name="灯片编号占位符 2">
            <a:extLst>
              <a:ext uri="{FF2B5EF4-FFF2-40B4-BE49-F238E27FC236}">
                <a16:creationId xmlns:a16="http://schemas.microsoft.com/office/drawing/2014/main" id="{E5F2E4E1-C9F6-4FA4-A45C-71D0A0C28B49}"/>
              </a:ext>
            </a:extLst>
          </p:cNvPr>
          <p:cNvSpPr>
            <a:spLocks noGrp="1"/>
          </p:cNvSpPr>
          <p:nvPr>
            <p:ph type="sldNum" sz="quarter" idx="12"/>
          </p:nvPr>
        </p:nvSpPr>
        <p:spPr/>
        <p:txBody>
          <a:bodyPr/>
          <a:lstStyle/>
          <a:p>
            <a:fld id="{4C1CFA8C-DA4D-4CD0-9494-B47934E8DF77}" type="slidenum">
              <a:rPr lang="en-US" smtClean="0"/>
              <a:t>22</a:t>
            </a:fld>
            <a:endParaRPr lang="en-US"/>
          </a:p>
        </p:txBody>
      </p:sp>
      <p:sp>
        <p:nvSpPr>
          <p:cNvPr id="4" name="内容占位符 3">
            <a:extLst>
              <a:ext uri="{FF2B5EF4-FFF2-40B4-BE49-F238E27FC236}">
                <a16:creationId xmlns:a16="http://schemas.microsoft.com/office/drawing/2014/main" id="{F78DF003-C5DF-496B-AE98-A36FE434530D}"/>
              </a:ext>
            </a:extLst>
          </p:cNvPr>
          <p:cNvSpPr>
            <a:spLocks noGrp="1"/>
          </p:cNvSpPr>
          <p:nvPr>
            <p:ph sz="quarter" idx="1"/>
          </p:nvPr>
        </p:nvSpPr>
        <p:spPr>
          <a:xfrm>
            <a:off x="101601" y="990600"/>
            <a:ext cx="5994399" cy="5638800"/>
          </a:xfrm>
        </p:spPr>
        <p:txBody>
          <a:bodyPr/>
          <a:lstStyle/>
          <a:p>
            <a:r>
              <a:rPr lang="en-US" sz="3200" dirty="0"/>
              <a:t>Event-driven simulation using </a:t>
            </a:r>
            <a:r>
              <a:rPr lang="en-US" sz="3200" dirty="0" err="1"/>
              <a:t>ZSim</a:t>
            </a:r>
            <a:endParaRPr lang="en-US" sz="3200" dirty="0"/>
          </a:p>
          <a:p>
            <a:r>
              <a:rPr lang="en-US" sz="3200" dirty="0" err="1"/>
              <a:t>SpZip</a:t>
            </a:r>
            <a:r>
              <a:rPr lang="en-US" sz="3200" dirty="0"/>
              <a:t> system</a:t>
            </a:r>
          </a:p>
          <a:p>
            <a:pPr lvl="1"/>
            <a:r>
              <a:rPr lang="en-US" sz="2900" dirty="0"/>
              <a:t>16 Haswell-like OOO cores</a:t>
            </a:r>
          </a:p>
          <a:p>
            <a:pPr lvl="1"/>
            <a:r>
              <a:rPr lang="en-US" sz="2900" dirty="0"/>
              <a:t>32 MB L3 cache</a:t>
            </a:r>
          </a:p>
          <a:p>
            <a:pPr lvl="1"/>
            <a:r>
              <a:rPr lang="en-US" sz="2900" dirty="0"/>
              <a:t>4 memory controllers (51.2GB/s)</a:t>
            </a:r>
          </a:p>
          <a:p>
            <a:pPr lvl="1"/>
            <a:r>
              <a:rPr lang="en-US" sz="2900" dirty="0" err="1"/>
              <a:t>SpZip</a:t>
            </a:r>
            <a:r>
              <a:rPr lang="en-US" sz="2900" dirty="0"/>
              <a:t> adds 0.2% area overhead of per-core fetcher and compressor</a:t>
            </a:r>
          </a:p>
          <a:p>
            <a:endParaRPr lang="en-US" dirty="0"/>
          </a:p>
        </p:txBody>
      </p:sp>
      <p:sp>
        <p:nvSpPr>
          <p:cNvPr id="6" name="内容占位符 3">
            <a:extLst>
              <a:ext uri="{FF2B5EF4-FFF2-40B4-BE49-F238E27FC236}">
                <a16:creationId xmlns:a16="http://schemas.microsoft.com/office/drawing/2014/main" id="{820BB4DD-FA8F-42CE-9BD2-54A3CD85C6ED}"/>
              </a:ext>
            </a:extLst>
          </p:cNvPr>
          <p:cNvSpPr txBox="1">
            <a:spLocks/>
          </p:cNvSpPr>
          <p:nvPr/>
        </p:nvSpPr>
        <p:spPr>
          <a:xfrm>
            <a:off x="6593305" y="988193"/>
            <a:ext cx="5497094" cy="5638800"/>
          </a:xfrm>
          <a:prstGeom prst="rect">
            <a:avLst/>
          </a:prstGeom>
        </p:spPr>
        <p:txBody>
          <a:bodyPr vert="horz">
            <a:norm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sz="3200" dirty="0"/>
              <a:t>Irregular applications</a:t>
            </a:r>
          </a:p>
          <a:p>
            <a:pPr lvl="1"/>
            <a:r>
              <a:rPr lang="en-US" dirty="0"/>
              <a:t>PageRank, PageRank Delta, Connected Components, Radii Estimation, BFS, Degree Counting, SPMV</a:t>
            </a:r>
          </a:p>
          <a:p>
            <a:pPr lvl="1"/>
            <a:endParaRPr lang="en-US" dirty="0"/>
          </a:p>
          <a:p>
            <a:r>
              <a:rPr lang="en-US" sz="3200" dirty="0"/>
              <a:t>Large real world inputs</a:t>
            </a:r>
          </a:p>
          <a:p>
            <a:pPr lvl="1"/>
            <a:r>
              <a:rPr lang="en-US" sz="2900" dirty="0"/>
              <a:t>Up to 100 million vertices</a:t>
            </a:r>
          </a:p>
          <a:p>
            <a:pPr lvl="1"/>
            <a:r>
              <a:rPr lang="en-US" sz="2900" dirty="0"/>
              <a:t>Up to 1 billion edges</a:t>
            </a:r>
          </a:p>
          <a:p>
            <a:endParaRPr lang="en-US" dirty="0"/>
          </a:p>
          <a:p>
            <a:pPr lvl="1"/>
            <a:endParaRPr lang="en-US" dirty="0"/>
          </a:p>
          <a:p>
            <a:endParaRPr lang="en-US" dirty="0"/>
          </a:p>
        </p:txBody>
      </p:sp>
    </p:spTree>
    <p:extLst>
      <p:ext uri="{BB962C8B-B14F-4D97-AF65-F5344CB8AC3E}">
        <p14:creationId xmlns:p14="http://schemas.microsoft.com/office/powerpoint/2010/main" val="121744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内容占位符 5" descr="图表, 条形图&#10;&#10;描述已自动生成">
            <a:extLst>
              <a:ext uri="{FF2B5EF4-FFF2-40B4-BE49-F238E27FC236}">
                <a16:creationId xmlns:a16="http://schemas.microsoft.com/office/drawing/2014/main" id="{CB533C3E-7396-4D68-8FB7-F07E48410881}"/>
              </a:ext>
            </a:extLst>
          </p:cNvPr>
          <p:cNvPicPr>
            <a:picLocks noGrp="1" noChangeAspect="1"/>
          </p:cNvPicPr>
          <p:nvPr>
            <p:ph sz="quarter" idx="1"/>
          </p:nvPr>
        </p:nvPicPr>
        <p:blipFill rotWithShape="1">
          <a:blip r:embed="rId3">
            <a:extLst>
              <a:ext uri="{28A0092B-C50C-407E-A947-70E740481C1C}">
                <a14:useLocalDpi xmlns:a14="http://schemas.microsoft.com/office/drawing/2010/main" val="0"/>
              </a:ext>
            </a:extLst>
          </a:blip>
          <a:srcRect l="23940" t="19256" r="37273" b="8447"/>
          <a:stretch/>
        </p:blipFill>
        <p:spPr>
          <a:xfrm>
            <a:off x="560743" y="1128708"/>
            <a:ext cx="4275851" cy="4841441"/>
          </a:xfrm>
        </p:spPr>
      </p:pic>
      <p:pic>
        <p:nvPicPr>
          <p:cNvPr id="47" name="内容占位符 9" descr="图表, 直方图&#10;&#10;描述已自动生成">
            <a:extLst>
              <a:ext uri="{FF2B5EF4-FFF2-40B4-BE49-F238E27FC236}">
                <a16:creationId xmlns:a16="http://schemas.microsoft.com/office/drawing/2014/main" id="{F77E12ED-84B2-4A32-B976-C744B86D3146}"/>
              </a:ext>
            </a:extLst>
          </p:cNvPr>
          <p:cNvPicPr>
            <a:picLocks noChangeAspect="1"/>
          </p:cNvPicPr>
          <p:nvPr/>
        </p:nvPicPr>
        <p:blipFill rotWithShape="1">
          <a:blip r:embed="rId4">
            <a:extLst>
              <a:ext uri="{28A0092B-C50C-407E-A947-70E740481C1C}">
                <a14:useLocalDpi xmlns:a14="http://schemas.microsoft.com/office/drawing/2010/main" val="0"/>
              </a:ext>
            </a:extLst>
          </a:blip>
          <a:srcRect l="23785" t="13428" r="37071" b="2788"/>
          <a:stretch/>
        </p:blipFill>
        <p:spPr>
          <a:xfrm>
            <a:off x="6485637" y="1128711"/>
            <a:ext cx="3759774" cy="4888200"/>
          </a:xfrm>
          <a:prstGeom prst="rect">
            <a:avLst/>
          </a:prstGeom>
        </p:spPr>
      </p:pic>
      <p:sp>
        <p:nvSpPr>
          <p:cNvPr id="2" name="标题 1">
            <a:extLst>
              <a:ext uri="{FF2B5EF4-FFF2-40B4-BE49-F238E27FC236}">
                <a16:creationId xmlns:a16="http://schemas.microsoft.com/office/drawing/2014/main" id="{6F285A4E-3918-4A19-AA7E-0CE780161609}"/>
              </a:ext>
            </a:extLst>
          </p:cNvPr>
          <p:cNvSpPr>
            <a:spLocks noGrp="1"/>
          </p:cNvSpPr>
          <p:nvPr>
            <p:ph type="title"/>
          </p:nvPr>
        </p:nvSpPr>
        <p:spPr/>
        <p:txBody>
          <a:bodyPr/>
          <a:lstStyle/>
          <a:p>
            <a:r>
              <a:rPr lang="en-US" dirty="0" err="1"/>
              <a:t>SpZip</a:t>
            </a:r>
            <a:r>
              <a:rPr lang="en-US" dirty="0"/>
              <a:t> improves performance and reduces traffic</a:t>
            </a:r>
          </a:p>
        </p:txBody>
      </p:sp>
      <p:sp>
        <p:nvSpPr>
          <p:cNvPr id="3" name="灯片编号占位符 2">
            <a:extLst>
              <a:ext uri="{FF2B5EF4-FFF2-40B4-BE49-F238E27FC236}">
                <a16:creationId xmlns:a16="http://schemas.microsoft.com/office/drawing/2014/main" id="{8234D3BE-58C0-43F5-8622-A277BE7A65FB}"/>
              </a:ext>
            </a:extLst>
          </p:cNvPr>
          <p:cNvSpPr>
            <a:spLocks noGrp="1"/>
          </p:cNvSpPr>
          <p:nvPr>
            <p:ph type="sldNum" sz="quarter" idx="12"/>
          </p:nvPr>
        </p:nvSpPr>
        <p:spPr/>
        <p:txBody>
          <a:bodyPr/>
          <a:lstStyle/>
          <a:p>
            <a:fld id="{4C1CFA8C-DA4D-4CD0-9494-B47934E8DF77}" type="slidenum">
              <a:rPr lang="en-US" smtClean="0"/>
              <a:t>23</a:t>
            </a:fld>
            <a:endParaRPr lang="en-US"/>
          </a:p>
        </p:txBody>
      </p:sp>
      <p:pic>
        <p:nvPicPr>
          <p:cNvPr id="8" name="图片 7" descr="日程表&#10;&#10;中度可信度描述已自动生成">
            <a:extLst>
              <a:ext uri="{FF2B5EF4-FFF2-40B4-BE49-F238E27FC236}">
                <a16:creationId xmlns:a16="http://schemas.microsoft.com/office/drawing/2014/main" id="{648B3DD4-B904-42D0-A7A3-D23567C1F998}"/>
              </a:ext>
            </a:extLst>
          </p:cNvPr>
          <p:cNvPicPr>
            <a:picLocks noChangeAspect="1"/>
          </p:cNvPicPr>
          <p:nvPr/>
        </p:nvPicPr>
        <p:blipFill rotWithShape="1">
          <a:blip r:embed="rId5">
            <a:extLst>
              <a:ext uri="{28A0092B-C50C-407E-A947-70E740481C1C}">
                <a14:useLocalDpi xmlns:a14="http://schemas.microsoft.com/office/drawing/2010/main" val="0"/>
              </a:ext>
            </a:extLst>
          </a:blip>
          <a:srcRect l="1279" t="47986" r="14735" b="37123"/>
          <a:stretch/>
        </p:blipFill>
        <p:spPr>
          <a:xfrm>
            <a:off x="233589" y="6016914"/>
            <a:ext cx="4962525" cy="534467"/>
          </a:xfrm>
          <a:prstGeom prst="rect">
            <a:avLst/>
          </a:prstGeom>
        </p:spPr>
      </p:pic>
      <p:sp>
        <p:nvSpPr>
          <p:cNvPr id="12" name="矩形 11">
            <a:extLst>
              <a:ext uri="{FF2B5EF4-FFF2-40B4-BE49-F238E27FC236}">
                <a16:creationId xmlns:a16="http://schemas.microsoft.com/office/drawing/2014/main" id="{67F097AD-6381-49E3-8F65-7AA2CBF16BBE}"/>
              </a:ext>
            </a:extLst>
          </p:cNvPr>
          <p:cNvSpPr/>
          <p:nvPr/>
        </p:nvSpPr>
        <p:spPr>
          <a:xfrm>
            <a:off x="3176261" y="1063872"/>
            <a:ext cx="346795" cy="49530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矩形 12">
            <a:extLst>
              <a:ext uri="{FF2B5EF4-FFF2-40B4-BE49-F238E27FC236}">
                <a16:creationId xmlns:a16="http://schemas.microsoft.com/office/drawing/2014/main" id="{2E9D46C3-A790-48A0-A12A-0D895A3ED9A1}"/>
              </a:ext>
            </a:extLst>
          </p:cNvPr>
          <p:cNvSpPr/>
          <p:nvPr/>
        </p:nvSpPr>
        <p:spPr>
          <a:xfrm>
            <a:off x="2759784" y="1063872"/>
            <a:ext cx="453226" cy="49530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矩形 13">
            <a:extLst>
              <a:ext uri="{FF2B5EF4-FFF2-40B4-BE49-F238E27FC236}">
                <a16:creationId xmlns:a16="http://schemas.microsoft.com/office/drawing/2014/main" id="{02CBA067-E247-4D93-B3DB-007505306674}"/>
              </a:ext>
            </a:extLst>
          </p:cNvPr>
          <p:cNvSpPr/>
          <p:nvPr/>
        </p:nvSpPr>
        <p:spPr>
          <a:xfrm>
            <a:off x="3523056" y="1063873"/>
            <a:ext cx="409959" cy="4953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矩形 14">
            <a:extLst>
              <a:ext uri="{FF2B5EF4-FFF2-40B4-BE49-F238E27FC236}">
                <a16:creationId xmlns:a16="http://schemas.microsoft.com/office/drawing/2014/main" id="{B30891C5-6B85-4956-AE80-CEFEBAE7E419}"/>
              </a:ext>
            </a:extLst>
          </p:cNvPr>
          <p:cNvSpPr/>
          <p:nvPr/>
        </p:nvSpPr>
        <p:spPr>
          <a:xfrm>
            <a:off x="3933015" y="1063872"/>
            <a:ext cx="306000" cy="49530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矩形 15">
            <a:extLst>
              <a:ext uri="{FF2B5EF4-FFF2-40B4-BE49-F238E27FC236}">
                <a16:creationId xmlns:a16="http://schemas.microsoft.com/office/drawing/2014/main" id="{6B1E667A-D40E-4A70-8014-62A336CBE8DC}"/>
              </a:ext>
            </a:extLst>
          </p:cNvPr>
          <p:cNvSpPr/>
          <p:nvPr/>
        </p:nvSpPr>
        <p:spPr>
          <a:xfrm>
            <a:off x="4239016" y="1063873"/>
            <a:ext cx="706274" cy="49530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矩形 33">
            <a:extLst>
              <a:ext uri="{FF2B5EF4-FFF2-40B4-BE49-F238E27FC236}">
                <a16:creationId xmlns:a16="http://schemas.microsoft.com/office/drawing/2014/main" id="{B13F723F-D41A-4CCA-93DF-6030C834699E}"/>
              </a:ext>
            </a:extLst>
          </p:cNvPr>
          <p:cNvSpPr/>
          <p:nvPr/>
        </p:nvSpPr>
        <p:spPr>
          <a:xfrm>
            <a:off x="7888464" y="1060990"/>
            <a:ext cx="453226" cy="49530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矩形 34">
            <a:extLst>
              <a:ext uri="{FF2B5EF4-FFF2-40B4-BE49-F238E27FC236}">
                <a16:creationId xmlns:a16="http://schemas.microsoft.com/office/drawing/2014/main" id="{2AF43B33-1A29-4B89-B6DE-59860FAD3D18}"/>
              </a:ext>
            </a:extLst>
          </p:cNvPr>
          <p:cNvSpPr/>
          <p:nvPr/>
        </p:nvSpPr>
        <p:spPr>
          <a:xfrm>
            <a:off x="8340801" y="1060990"/>
            <a:ext cx="384429" cy="49530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矩形 35">
            <a:extLst>
              <a:ext uri="{FF2B5EF4-FFF2-40B4-BE49-F238E27FC236}">
                <a16:creationId xmlns:a16="http://schemas.microsoft.com/office/drawing/2014/main" id="{05C09842-F06E-48A9-AA24-EE4F812AEDB5}"/>
              </a:ext>
            </a:extLst>
          </p:cNvPr>
          <p:cNvSpPr/>
          <p:nvPr/>
        </p:nvSpPr>
        <p:spPr>
          <a:xfrm>
            <a:off x="8725230" y="1060990"/>
            <a:ext cx="468000" cy="49530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矩形 36">
            <a:extLst>
              <a:ext uri="{FF2B5EF4-FFF2-40B4-BE49-F238E27FC236}">
                <a16:creationId xmlns:a16="http://schemas.microsoft.com/office/drawing/2014/main" id="{C88CF996-3903-434D-9C69-A0EBF53A7350}"/>
              </a:ext>
            </a:extLst>
          </p:cNvPr>
          <p:cNvSpPr/>
          <p:nvPr/>
        </p:nvSpPr>
        <p:spPr>
          <a:xfrm>
            <a:off x="9192341" y="1060988"/>
            <a:ext cx="384429" cy="4953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矩形 37">
            <a:extLst>
              <a:ext uri="{FF2B5EF4-FFF2-40B4-BE49-F238E27FC236}">
                <a16:creationId xmlns:a16="http://schemas.microsoft.com/office/drawing/2014/main" id="{FDD645AE-E035-4885-B006-8E8A2A49499E}"/>
              </a:ext>
            </a:extLst>
          </p:cNvPr>
          <p:cNvSpPr/>
          <p:nvPr/>
        </p:nvSpPr>
        <p:spPr>
          <a:xfrm>
            <a:off x="9572039" y="1060987"/>
            <a:ext cx="813906" cy="4953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0079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3"/>
                                        </p:tgtEl>
                                      </p:cBhvr>
                                    </p:animEffect>
                                    <p:set>
                                      <p:cBhvr>
                                        <p:cTn id="7" dur="1" fill="hold">
                                          <p:stCondLst>
                                            <p:cond delay="499"/>
                                          </p:stCondLst>
                                        </p:cTn>
                                        <p:tgtEl>
                                          <p:spTgt spid="1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34"/>
                                        </p:tgtEl>
                                      </p:cBhvr>
                                    </p:animEffect>
                                    <p:set>
                                      <p:cBhvr>
                                        <p:cTn id="12" dur="1" fill="hold">
                                          <p:stCondLst>
                                            <p:cond delay="499"/>
                                          </p:stCondLst>
                                        </p:cTn>
                                        <p:tgtEl>
                                          <p:spTgt spid="3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12"/>
                                        </p:tgtEl>
                                      </p:cBhvr>
                                    </p:animEffect>
                                    <p:set>
                                      <p:cBhvr>
                                        <p:cTn id="17" dur="1" fill="hold">
                                          <p:stCondLst>
                                            <p:cond delay="499"/>
                                          </p:stCondLst>
                                        </p:cTn>
                                        <p:tgtEl>
                                          <p:spTgt spid="12"/>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35"/>
                                        </p:tgtEl>
                                      </p:cBhvr>
                                    </p:animEffect>
                                    <p:set>
                                      <p:cBhvr>
                                        <p:cTn id="22" dur="1" fill="hold">
                                          <p:stCondLst>
                                            <p:cond delay="499"/>
                                          </p:stCondLst>
                                        </p:cTn>
                                        <p:tgtEl>
                                          <p:spTgt spid="3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0" nodeType="clickEffect">
                                  <p:stCondLst>
                                    <p:cond delay="0"/>
                                  </p:stCondLst>
                                  <p:childTnLst>
                                    <p:animEffect transition="out" filter="fade">
                                      <p:cBhvr>
                                        <p:cTn id="26" dur="500"/>
                                        <p:tgtEl>
                                          <p:spTgt spid="14"/>
                                        </p:tgtEl>
                                      </p:cBhvr>
                                    </p:animEffect>
                                    <p:set>
                                      <p:cBhvr>
                                        <p:cTn id="27" dur="1" fill="hold">
                                          <p:stCondLst>
                                            <p:cond delay="499"/>
                                          </p:stCondLst>
                                        </p:cTn>
                                        <p:tgtEl>
                                          <p:spTgt spid="14"/>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0" nodeType="clickEffect">
                                  <p:stCondLst>
                                    <p:cond delay="0"/>
                                  </p:stCondLst>
                                  <p:childTnLst>
                                    <p:animEffect transition="out" filter="fade">
                                      <p:cBhvr>
                                        <p:cTn id="31" dur="500"/>
                                        <p:tgtEl>
                                          <p:spTgt spid="36"/>
                                        </p:tgtEl>
                                      </p:cBhvr>
                                    </p:animEffect>
                                    <p:set>
                                      <p:cBhvr>
                                        <p:cTn id="32" dur="1" fill="hold">
                                          <p:stCondLst>
                                            <p:cond delay="499"/>
                                          </p:stCondLst>
                                        </p:cTn>
                                        <p:tgtEl>
                                          <p:spTgt spid="3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15"/>
                                        </p:tgtEl>
                                      </p:cBhvr>
                                    </p:animEffect>
                                    <p:set>
                                      <p:cBhvr>
                                        <p:cTn id="37" dur="1" fill="hold">
                                          <p:stCondLst>
                                            <p:cond delay="499"/>
                                          </p:stCondLst>
                                        </p:cTn>
                                        <p:tgtEl>
                                          <p:spTgt spid="15"/>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0" nodeType="clickEffect">
                                  <p:stCondLst>
                                    <p:cond delay="0"/>
                                  </p:stCondLst>
                                  <p:childTnLst>
                                    <p:animEffect transition="out" filter="fade">
                                      <p:cBhvr>
                                        <p:cTn id="41" dur="500"/>
                                        <p:tgtEl>
                                          <p:spTgt spid="37"/>
                                        </p:tgtEl>
                                      </p:cBhvr>
                                    </p:animEffect>
                                    <p:set>
                                      <p:cBhvr>
                                        <p:cTn id="42" dur="1" fill="hold">
                                          <p:stCondLst>
                                            <p:cond delay="499"/>
                                          </p:stCondLst>
                                        </p:cTn>
                                        <p:tgtEl>
                                          <p:spTgt spid="37"/>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0" nodeType="clickEffect">
                                  <p:stCondLst>
                                    <p:cond delay="0"/>
                                  </p:stCondLst>
                                  <p:childTnLst>
                                    <p:animEffect transition="out" filter="fade">
                                      <p:cBhvr>
                                        <p:cTn id="46" dur="500"/>
                                        <p:tgtEl>
                                          <p:spTgt spid="16"/>
                                        </p:tgtEl>
                                      </p:cBhvr>
                                    </p:animEffect>
                                    <p:set>
                                      <p:cBhvr>
                                        <p:cTn id="47" dur="1" fill="hold">
                                          <p:stCondLst>
                                            <p:cond delay="499"/>
                                          </p:stCondLst>
                                        </p:cTn>
                                        <p:tgtEl>
                                          <p:spTgt spid="16"/>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0" nodeType="clickEffect">
                                  <p:stCondLst>
                                    <p:cond delay="0"/>
                                  </p:stCondLst>
                                  <p:childTnLst>
                                    <p:animEffect transition="out" filter="fade">
                                      <p:cBhvr>
                                        <p:cTn id="51" dur="500"/>
                                        <p:tgtEl>
                                          <p:spTgt spid="38"/>
                                        </p:tgtEl>
                                      </p:cBhvr>
                                    </p:animEffect>
                                    <p:set>
                                      <p:cBhvr>
                                        <p:cTn id="52" dur="1" fill="hold">
                                          <p:stCondLst>
                                            <p:cond delay="499"/>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34" grpId="0" animBg="1"/>
      <p:bldP spid="35" grpId="0" animBg="1"/>
      <p:bldP spid="36" grpId="0" animBg="1"/>
      <p:bldP spid="37" grpId="0" animBg="1"/>
      <p:bldP spid="3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14C135-029E-40F8-8162-90490539D01E}"/>
              </a:ext>
            </a:extLst>
          </p:cNvPr>
          <p:cNvSpPr>
            <a:spLocks noGrp="1"/>
          </p:cNvSpPr>
          <p:nvPr>
            <p:ph type="title"/>
          </p:nvPr>
        </p:nvSpPr>
        <p:spPr/>
        <p:txBody>
          <a:bodyPr/>
          <a:lstStyle/>
          <a:p>
            <a:r>
              <a:rPr lang="en-US" dirty="0"/>
              <a:t>See paper for</a:t>
            </a:r>
          </a:p>
        </p:txBody>
      </p:sp>
      <p:sp>
        <p:nvSpPr>
          <p:cNvPr id="3" name="灯片编号占位符 2">
            <a:extLst>
              <a:ext uri="{FF2B5EF4-FFF2-40B4-BE49-F238E27FC236}">
                <a16:creationId xmlns:a16="http://schemas.microsoft.com/office/drawing/2014/main" id="{8707505D-C896-4134-A43E-F3B696890A94}"/>
              </a:ext>
            </a:extLst>
          </p:cNvPr>
          <p:cNvSpPr>
            <a:spLocks noGrp="1"/>
          </p:cNvSpPr>
          <p:nvPr>
            <p:ph type="sldNum" sz="quarter" idx="12"/>
          </p:nvPr>
        </p:nvSpPr>
        <p:spPr/>
        <p:txBody>
          <a:bodyPr/>
          <a:lstStyle/>
          <a:p>
            <a:fld id="{4C1CFA8C-DA4D-4CD0-9494-B47934E8DF77}" type="slidenum">
              <a:rPr lang="en-US" smtClean="0"/>
              <a:t>24</a:t>
            </a:fld>
            <a:endParaRPr lang="en-US"/>
          </a:p>
        </p:txBody>
      </p:sp>
      <p:sp>
        <p:nvSpPr>
          <p:cNvPr id="4" name="内容占位符 3">
            <a:extLst>
              <a:ext uri="{FF2B5EF4-FFF2-40B4-BE49-F238E27FC236}">
                <a16:creationId xmlns:a16="http://schemas.microsoft.com/office/drawing/2014/main" id="{44077C65-4AA8-40DB-A552-18028802041F}"/>
              </a:ext>
            </a:extLst>
          </p:cNvPr>
          <p:cNvSpPr>
            <a:spLocks noGrp="1"/>
          </p:cNvSpPr>
          <p:nvPr>
            <p:ph sz="quarter" idx="1"/>
          </p:nvPr>
        </p:nvSpPr>
        <p:spPr/>
        <p:txBody>
          <a:bodyPr>
            <a:normAutofit/>
          </a:bodyPr>
          <a:lstStyle/>
          <a:p>
            <a:r>
              <a:rPr lang="en-US" dirty="0"/>
              <a:t>DCL support for compressing data structures</a:t>
            </a:r>
          </a:p>
          <a:p>
            <a:endParaRPr lang="en-US" dirty="0"/>
          </a:p>
          <a:p>
            <a:r>
              <a:rPr lang="en-US" dirty="0"/>
              <a:t>Programmable compressor design</a:t>
            </a:r>
          </a:p>
          <a:p>
            <a:endParaRPr lang="en-US" dirty="0"/>
          </a:p>
          <a:p>
            <a:r>
              <a:rPr lang="en-US" dirty="0"/>
              <a:t>Additional evaluation results</a:t>
            </a:r>
          </a:p>
          <a:p>
            <a:pPr lvl="1"/>
            <a:r>
              <a:rPr lang="en-US" dirty="0"/>
              <a:t>Impact of preprocessing</a:t>
            </a:r>
          </a:p>
          <a:p>
            <a:pPr lvl="1"/>
            <a:r>
              <a:rPr lang="en-US" dirty="0"/>
              <a:t>Benefits over compressed memory hierarchies</a:t>
            </a:r>
          </a:p>
          <a:p>
            <a:pPr lvl="1"/>
            <a:r>
              <a:rPr lang="en-US" dirty="0"/>
              <a:t>Impact of decoupled fetching vs data compression</a:t>
            </a:r>
          </a:p>
        </p:txBody>
      </p:sp>
    </p:spTree>
    <p:extLst>
      <p:ext uri="{BB962C8B-B14F-4D97-AF65-F5344CB8AC3E}">
        <p14:creationId xmlns:p14="http://schemas.microsoft.com/office/powerpoint/2010/main" val="39801289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640FAE-31E6-46E5-AFA6-7E4D70211F49}"/>
              </a:ext>
            </a:extLst>
          </p:cNvPr>
          <p:cNvSpPr>
            <a:spLocks noGrp="1"/>
          </p:cNvSpPr>
          <p:nvPr>
            <p:ph type="title"/>
          </p:nvPr>
        </p:nvSpPr>
        <p:spPr/>
        <p:txBody>
          <a:bodyPr/>
          <a:lstStyle/>
          <a:p>
            <a:r>
              <a:rPr lang="en-US" dirty="0"/>
              <a:t>Conclusions</a:t>
            </a:r>
          </a:p>
        </p:txBody>
      </p:sp>
      <p:sp>
        <p:nvSpPr>
          <p:cNvPr id="3" name="灯片编号占位符 2">
            <a:extLst>
              <a:ext uri="{FF2B5EF4-FFF2-40B4-BE49-F238E27FC236}">
                <a16:creationId xmlns:a16="http://schemas.microsoft.com/office/drawing/2014/main" id="{57E4DC48-A3C3-4BBF-9A77-85921BC8C7C1}"/>
              </a:ext>
            </a:extLst>
          </p:cNvPr>
          <p:cNvSpPr>
            <a:spLocks noGrp="1"/>
          </p:cNvSpPr>
          <p:nvPr>
            <p:ph type="sldNum" sz="quarter" idx="12"/>
          </p:nvPr>
        </p:nvSpPr>
        <p:spPr/>
        <p:txBody>
          <a:bodyPr/>
          <a:lstStyle/>
          <a:p>
            <a:fld id="{4C1CFA8C-DA4D-4CD0-9494-B47934E8DF77}" type="slidenum">
              <a:rPr lang="en-US" smtClean="0"/>
              <a:t>25</a:t>
            </a:fld>
            <a:endParaRPr lang="en-US"/>
          </a:p>
        </p:txBody>
      </p:sp>
      <p:sp>
        <p:nvSpPr>
          <p:cNvPr id="4" name="内容占位符 3">
            <a:extLst>
              <a:ext uri="{FF2B5EF4-FFF2-40B4-BE49-F238E27FC236}">
                <a16:creationId xmlns:a16="http://schemas.microsoft.com/office/drawing/2014/main" id="{1398A143-3F21-422E-ACF3-34CA76823B1A}"/>
              </a:ext>
            </a:extLst>
          </p:cNvPr>
          <p:cNvSpPr>
            <a:spLocks noGrp="1"/>
          </p:cNvSpPr>
          <p:nvPr>
            <p:ph sz="quarter" idx="1"/>
          </p:nvPr>
        </p:nvSpPr>
        <p:spPr/>
        <p:txBody>
          <a:bodyPr/>
          <a:lstStyle/>
          <a:p>
            <a:r>
              <a:rPr lang="en-US" dirty="0"/>
              <a:t>Irregular applications have indirect, data-dependent memory access patterns that make compression challenging</a:t>
            </a:r>
          </a:p>
          <a:p>
            <a:endParaRPr lang="en-US" dirty="0"/>
          </a:p>
          <a:p>
            <a:r>
              <a:rPr lang="en-US" dirty="0" err="1"/>
              <a:t>SpZip</a:t>
            </a:r>
            <a:r>
              <a:rPr lang="en-US" dirty="0"/>
              <a:t> makes data compression practical for irregular applications</a:t>
            </a:r>
          </a:p>
          <a:p>
            <a:pPr lvl="1"/>
            <a:r>
              <a:rPr lang="en-US" dirty="0"/>
              <a:t>Decoupled execution hides memory access and decompression latencies</a:t>
            </a:r>
          </a:p>
          <a:p>
            <a:pPr lvl="1"/>
            <a:r>
              <a:rPr lang="en-US" dirty="0"/>
              <a:t>DCL and programmable design support wide range of data structures and compression formats</a:t>
            </a:r>
          </a:p>
          <a:p>
            <a:pPr lvl="1"/>
            <a:endParaRPr lang="en-US" dirty="0"/>
          </a:p>
          <a:p>
            <a:r>
              <a:rPr lang="en-US" dirty="0" err="1"/>
              <a:t>SpZip</a:t>
            </a:r>
            <a:r>
              <a:rPr lang="en-US" dirty="0"/>
              <a:t> achieves significant speedups and memory traffic reductions on irregular applications</a:t>
            </a:r>
          </a:p>
        </p:txBody>
      </p:sp>
    </p:spTree>
    <p:extLst>
      <p:ext uri="{BB962C8B-B14F-4D97-AF65-F5344CB8AC3E}">
        <p14:creationId xmlns:p14="http://schemas.microsoft.com/office/powerpoint/2010/main" val="1185841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4EB86D-8995-4CAC-A321-26B5957D7CDE}"/>
              </a:ext>
            </a:extLst>
          </p:cNvPr>
          <p:cNvSpPr>
            <a:spLocks noGrp="1"/>
          </p:cNvSpPr>
          <p:nvPr>
            <p:ph type="ctrTitle"/>
          </p:nvPr>
        </p:nvSpPr>
        <p:spPr/>
        <p:txBody>
          <a:bodyPr/>
          <a:lstStyle/>
          <a:p>
            <a:r>
              <a:rPr lang="en-US" sz="4400" b="1" dirty="0">
                <a:solidFill>
                  <a:srgbClr val="000000"/>
                </a:solidFill>
              </a:rPr>
              <a:t>Thanks For Your Attention!</a:t>
            </a:r>
            <a:endParaRPr lang="en-US" dirty="0"/>
          </a:p>
        </p:txBody>
      </p:sp>
      <p:sp>
        <p:nvSpPr>
          <p:cNvPr id="3" name="文本占位符 2">
            <a:extLst>
              <a:ext uri="{FF2B5EF4-FFF2-40B4-BE49-F238E27FC236}">
                <a16:creationId xmlns:a16="http://schemas.microsoft.com/office/drawing/2014/main" id="{BB86E8DD-DF2E-4C98-94D5-BE2ABB00F528}"/>
              </a:ext>
            </a:extLst>
          </p:cNvPr>
          <p:cNvSpPr>
            <a:spLocks noGrp="1"/>
          </p:cNvSpPr>
          <p:nvPr>
            <p:ph type="body" sz="quarter" idx="10"/>
          </p:nvPr>
        </p:nvSpPr>
        <p:spPr/>
        <p:txBody>
          <a:bodyPr/>
          <a:lstStyle/>
          <a:p>
            <a:r>
              <a:rPr lang="en-US" sz="3200" dirty="0"/>
              <a:t>ISCA 2021</a:t>
            </a:r>
          </a:p>
          <a:p>
            <a:r>
              <a:rPr lang="en-US" sz="3200" dirty="0"/>
              <a:t>Session 12B (June 16, 2021 at 8 PM EDT)</a:t>
            </a:r>
          </a:p>
          <a:p>
            <a:endParaRPr lang="en-US" dirty="0"/>
          </a:p>
        </p:txBody>
      </p:sp>
    </p:spTree>
    <p:extLst>
      <p:ext uri="{BB962C8B-B14F-4D97-AF65-F5344CB8AC3E}">
        <p14:creationId xmlns:p14="http://schemas.microsoft.com/office/powerpoint/2010/main" val="1332758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875AD7-97CF-4458-8BA0-5818F3497FBB}"/>
              </a:ext>
            </a:extLst>
          </p:cNvPr>
          <p:cNvSpPr>
            <a:spLocks noGrp="1"/>
          </p:cNvSpPr>
          <p:nvPr>
            <p:ph type="title"/>
          </p:nvPr>
        </p:nvSpPr>
        <p:spPr/>
        <p:txBody>
          <a:bodyPr/>
          <a:lstStyle/>
          <a:p>
            <a:r>
              <a:rPr lang="en-US" dirty="0"/>
              <a:t>Irregular applications are memory bandwidth bound</a:t>
            </a:r>
          </a:p>
        </p:txBody>
      </p:sp>
      <p:sp>
        <p:nvSpPr>
          <p:cNvPr id="3" name="灯片编号占位符 2">
            <a:extLst>
              <a:ext uri="{FF2B5EF4-FFF2-40B4-BE49-F238E27FC236}">
                <a16:creationId xmlns:a16="http://schemas.microsoft.com/office/drawing/2014/main" id="{AE877F75-768E-4946-9FB8-005FF93F3552}"/>
              </a:ext>
            </a:extLst>
          </p:cNvPr>
          <p:cNvSpPr>
            <a:spLocks noGrp="1"/>
          </p:cNvSpPr>
          <p:nvPr>
            <p:ph type="sldNum" sz="quarter" idx="12"/>
          </p:nvPr>
        </p:nvSpPr>
        <p:spPr/>
        <p:txBody>
          <a:bodyPr/>
          <a:lstStyle/>
          <a:p>
            <a:fld id="{4C1CFA8C-DA4D-4CD0-9494-B47934E8DF77}" type="slidenum">
              <a:rPr lang="en-US" smtClean="0"/>
              <a:t>27</a:t>
            </a:fld>
            <a:endParaRPr lang="en-US"/>
          </a:p>
        </p:txBody>
      </p:sp>
      <p:sp>
        <p:nvSpPr>
          <p:cNvPr id="4" name="内容占位符 3">
            <a:extLst>
              <a:ext uri="{FF2B5EF4-FFF2-40B4-BE49-F238E27FC236}">
                <a16:creationId xmlns:a16="http://schemas.microsoft.com/office/drawing/2014/main" id="{7E799433-2427-4805-B2BA-B5A939A3688E}"/>
              </a:ext>
            </a:extLst>
          </p:cNvPr>
          <p:cNvSpPr>
            <a:spLocks noGrp="1"/>
          </p:cNvSpPr>
          <p:nvPr>
            <p:ph sz="quarter" idx="1"/>
          </p:nvPr>
        </p:nvSpPr>
        <p:spPr>
          <a:xfrm>
            <a:off x="101601" y="990600"/>
            <a:ext cx="11988800" cy="5867400"/>
          </a:xfrm>
        </p:spPr>
        <p:txBody>
          <a:bodyPr>
            <a:normAutofit/>
          </a:bodyPr>
          <a:lstStyle/>
          <a:p>
            <a:r>
              <a:rPr lang="en-US" sz="3200" dirty="0"/>
              <a:t>Irregular applications, such as graph analytics and sparse linear algebra, are an increasingly important workload domain</a:t>
            </a:r>
          </a:p>
          <a:p>
            <a:endParaRPr lang="en-US" sz="3200" dirty="0"/>
          </a:p>
          <a:p>
            <a:endParaRPr lang="en-US" sz="3200" dirty="0"/>
          </a:p>
          <a:p>
            <a:endParaRPr lang="en-US" sz="3200" dirty="0"/>
          </a:p>
          <a:p>
            <a:endParaRPr lang="en-US" sz="3200" dirty="0"/>
          </a:p>
          <a:p>
            <a:endParaRPr lang="en-US" sz="3200" dirty="0"/>
          </a:p>
          <a:p>
            <a:endParaRPr lang="en-US" sz="3200" dirty="0"/>
          </a:p>
          <a:p>
            <a:r>
              <a:rPr lang="en-US" sz="3200" dirty="0"/>
              <a:t>Data compression is an attractive approach to accelerate irregular applications</a:t>
            </a:r>
            <a:endParaRPr lang="en-US" dirty="0"/>
          </a:p>
        </p:txBody>
      </p:sp>
      <p:grpSp>
        <p:nvGrpSpPr>
          <p:cNvPr id="5" name="组合 4">
            <a:extLst>
              <a:ext uri="{FF2B5EF4-FFF2-40B4-BE49-F238E27FC236}">
                <a16:creationId xmlns:a16="http://schemas.microsoft.com/office/drawing/2014/main" id="{FF7CFDD8-FDE4-40A0-AA0F-F10C1FC6AFB4}"/>
              </a:ext>
            </a:extLst>
          </p:cNvPr>
          <p:cNvGrpSpPr/>
          <p:nvPr/>
        </p:nvGrpSpPr>
        <p:grpSpPr>
          <a:xfrm>
            <a:off x="1188234" y="1994876"/>
            <a:ext cx="2313016" cy="1567076"/>
            <a:chOff x="1076214" y="2447675"/>
            <a:chExt cx="2855571" cy="1934659"/>
          </a:xfrm>
        </p:grpSpPr>
        <p:pic>
          <p:nvPicPr>
            <p:cNvPr id="6" name="Picture 2">
              <a:extLst>
                <a:ext uri="{FF2B5EF4-FFF2-40B4-BE49-F238E27FC236}">
                  <a16:creationId xmlns:a16="http://schemas.microsoft.com/office/drawing/2014/main" id="{CDA0A292-D57E-4449-A85F-759C519221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6214" y="2447675"/>
              <a:ext cx="2855571" cy="1552302"/>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a:extLst>
                <a:ext uri="{FF2B5EF4-FFF2-40B4-BE49-F238E27FC236}">
                  <a16:creationId xmlns:a16="http://schemas.microsoft.com/office/drawing/2014/main" id="{FFDA9B37-293D-4FB8-823D-81D973353B18}"/>
                </a:ext>
              </a:extLst>
            </p:cNvPr>
            <p:cNvSpPr/>
            <p:nvPr/>
          </p:nvSpPr>
          <p:spPr>
            <a:xfrm>
              <a:off x="1197393" y="3994764"/>
              <a:ext cx="2613212" cy="387570"/>
            </a:xfrm>
            <a:prstGeom prst="rect">
              <a:avLst/>
            </a:prstGeom>
          </p:spPr>
          <p:txBody>
            <a:bodyPr wrap="square">
              <a:spAutoFit/>
            </a:bodyPr>
            <a:lstStyle/>
            <a:p>
              <a:pPr marL="1800" lvl="0">
                <a:lnSpc>
                  <a:spcPct val="90000"/>
                </a:lnSpc>
                <a:spcBef>
                  <a:spcPts val="1200"/>
                </a:spcBef>
                <a:buClr>
                  <a:srgbClr val="715096"/>
                </a:buClr>
              </a:pPr>
              <a:r>
                <a:rPr lang="en-US" altLang="zh-CN" sz="1600" dirty="0"/>
                <a:t>Social network analysis</a:t>
              </a:r>
            </a:p>
          </p:txBody>
        </p:sp>
      </p:grpSp>
      <p:grpSp>
        <p:nvGrpSpPr>
          <p:cNvPr id="8" name="组合 7">
            <a:extLst>
              <a:ext uri="{FF2B5EF4-FFF2-40B4-BE49-F238E27FC236}">
                <a16:creationId xmlns:a16="http://schemas.microsoft.com/office/drawing/2014/main" id="{AB15FA08-6199-486F-B399-C8E992D8F818}"/>
              </a:ext>
            </a:extLst>
          </p:cNvPr>
          <p:cNvGrpSpPr/>
          <p:nvPr/>
        </p:nvGrpSpPr>
        <p:grpSpPr>
          <a:xfrm>
            <a:off x="4978017" y="1985550"/>
            <a:ext cx="2235965" cy="1585728"/>
            <a:chOff x="4395127" y="2424222"/>
            <a:chExt cx="2760448" cy="1957687"/>
          </a:xfrm>
        </p:grpSpPr>
        <p:pic>
          <p:nvPicPr>
            <p:cNvPr id="9" name="Picture 6" descr="How to Toggle First-Person View in Google Maps Navigation | Google ...">
              <a:extLst>
                <a:ext uri="{FF2B5EF4-FFF2-40B4-BE49-F238E27FC236}">
                  <a16:creationId xmlns:a16="http://schemas.microsoft.com/office/drawing/2014/main" id="{F585DF66-13D9-4906-8E2F-94D867F59F4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6902" r="6875"/>
            <a:stretch/>
          </p:blipFill>
          <p:spPr bwMode="auto">
            <a:xfrm>
              <a:off x="4395127" y="2424222"/>
              <a:ext cx="2760448" cy="1552303"/>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a:extLst>
                <a:ext uri="{FF2B5EF4-FFF2-40B4-BE49-F238E27FC236}">
                  <a16:creationId xmlns:a16="http://schemas.microsoft.com/office/drawing/2014/main" id="{528D54EB-50CE-43B4-AF16-B99659CAC1E4}"/>
                </a:ext>
              </a:extLst>
            </p:cNvPr>
            <p:cNvSpPr/>
            <p:nvPr/>
          </p:nvSpPr>
          <p:spPr>
            <a:xfrm>
              <a:off x="5312050" y="3994339"/>
              <a:ext cx="1396051" cy="387570"/>
            </a:xfrm>
            <a:prstGeom prst="rect">
              <a:avLst/>
            </a:prstGeom>
          </p:spPr>
          <p:txBody>
            <a:bodyPr wrap="square">
              <a:spAutoFit/>
            </a:bodyPr>
            <a:lstStyle/>
            <a:p>
              <a:pPr marL="1800" lvl="0">
                <a:lnSpc>
                  <a:spcPct val="90000"/>
                </a:lnSpc>
                <a:spcBef>
                  <a:spcPts val="1200"/>
                </a:spcBef>
                <a:buClr>
                  <a:srgbClr val="715096"/>
                </a:buClr>
              </a:pPr>
              <a:r>
                <a:rPr lang="en-US" altLang="zh-CN" sz="1600" dirty="0"/>
                <a:t>Navigation</a:t>
              </a:r>
            </a:p>
          </p:txBody>
        </p:sp>
      </p:grpSp>
      <p:grpSp>
        <p:nvGrpSpPr>
          <p:cNvPr id="11" name="组合 10">
            <a:extLst>
              <a:ext uri="{FF2B5EF4-FFF2-40B4-BE49-F238E27FC236}">
                <a16:creationId xmlns:a16="http://schemas.microsoft.com/office/drawing/2014/main" id="{93E24A9F-CB56-47CF-B3D4-B8B2481EF50B}"/>
              </a:ext>
            </a:extLst>
          </p:cNvPr>
          <p:cNvGrpSpPr/>
          <p:nvPr/>
        </p:nvGrpSpPr>
        <p:grpSpPr>
          <a:xfrm>
            <a:off x="8328294" y="1985550"/>
            <a:ext cx="2235965" cy="1585728"/>
            <a:chOff x="6830062" y="2242924"/>
            <a:chExt cx="2235965" cy="1585728"/>
          </a:xfrm>
        </p:grpSpPr>
        <p:pic>
          <p:nvPicPr>
            <p:cNvPr id="1026" name="Picture 2" descr="CS 206: Principles of Scientific Computing (Winter 2021)">
              <a:extLst>
                <a:ext uri="{FF2B5EF4-FFF2-40B4-BE49-F238E27FC236}">
                  <a16:creationId xmlns:a16="http://schemas.microsoft.com/office/drawing/2014/main" id="{70671E7B-D7C8-4493-AD27-5CA7BE6FD5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0062" y="2242924"/>
              <a:ext cx="2235965" cy="1271796"/>
            </a:xfrm>
            <a:prstGeom prst="rect">
              <a:avLst/>
            </a:prstGeom>
            <a:noFill/>
            <a:extLst>
              <a:ext uri="{909E8E84-426E-40DD-AFC4-6F175D3DCCD1}">
                <a14:hiddenFill xmlns:a14="http://schemas.microsoft.com/office/drawing/2010/main">
                  <a:solidFill>
                    <a:srgbClr val="FFFFFF"/>
                  </a:solidFill>
                </a14:hiddenFill>
              </a:ext>
            </a:extLst>
          </p:spPr>
        </p:pic>
        <p:sp>
          <p:nvSpPr>
            <p:cNvPr id="12" name="矩形 11">
              <a:extLst>
                <a:ext uri="{FF2B5EF4-FFF2-40B4-BE49-F238E27FC236}">
                  <a16:creationId xmlns:a16="http://schemas.microsoft.com/office/drawing/2014/main" id="{66034C53-C5D9-4425-8B12-30AEE57578AA}"/>
                </a:ext>
              </a:extLst>
            </p:cNvPr>
            <p:cNvSpPr/>
            <p:nvPr/>
          </p:nvSpPr>
          <p:spPr>
            <a:xfrm>
              <a:off x="7035615" y="3514720"/>
              <a:ext cx="1824857" cy="313932"/>
            </a:xfrm>
            <a:prstGeom prst="rect">
              <a:avLst/>
            </a:prstGeom>
          </p:spPr>
          <p:txBody>
            <a:bodyPr wrap="square">
              <a:spAutoFit/>
            </a:bodyPr>
            <a:lstStyle/>
            <a:p>
              <a:pPr marL="1800" lvl="0">
                <a:lnSpc>
                  <a:spcPct val="90000"/>
                </a:lnSpc>
                <a:spcBef>
                  <a:spcPts val="1200"/>
                </a:spcBef>
                <a:buClr>
                  <a:srgbClr val="715096"/>
                </a:buClr>
              </a:pPr>
              <a:r>
                <a:rPr lang="en-US" altLang="zh-CN" sz="1600" dirty="0"/>
                <a:t>Scientific computing</a:t>
              </a:r>
            </a:p>
          </p:txBody>
        </p:sp>
      </p:grpSp>
      <p:sp>
        <p:nvSpPr>
          <p:cNvPr id="14" name="内容占位符 3">
            <a:extLst>
              <a:ext uri="{FF2B5EF4-FFF2-40B4-BE49-F238E27FC236}">
                <a16:creationId xmlns:a16="http://schemas.microsoft.com/office/drawing/2014/main" id="{E4538365-D7D8-46A6-8103-4194ACAD5217}"/>
              </a:ext>
            </a:extLst>
          </p:cNvPr>
          <p:cNvSpPr txBox="1">
            <a:spLocks/>
          </p:cNvSpPr>
          <p:nvPr/>
        </p:nvSpPr>
        <p:spPr>
          <a:xfrm>
            <a:off x="2552194" y="4056237"/>
            <a:ext cx="5261169" cy="998884"/>
          </a:xfrm>
          <a:prstGeom prst="rect">
            <a:avLst/>
          </a:prstGeom>
        </p:spPr>
        <p:txBody>
          <a:bodyPr vert="horz">
            <a:normAutofit lnSpcReduction="10000"/>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sz="3200" dirty="0"/>
              <a:t>Irregular applications are </a:t>
            </a:r>
            <a:r>
              <a:rPr lang="en-US" sz="3200" i="1" dirty="0"/>
              <a:t>memory bandwidth bound</a:t>
            </a:r>
          </a:p>
        </p:txBody>
      </p:sp>
      <p:pic>
        <p:nvPicPr>
          <p:cNvPr id="30" name="图片 29" descr="图形用户界面, 图表, 折线图&#10;&#10;描述已自动生成">
            <a:extLst>
              <a:ext uri="{FF2B5EF4-FFF2-40B4-BE49-F238E27FC236}">
                <a16:creationId xmlns:a16="http://schemas.microsoft.com/office/drawing/2014/main" id="{907B22AD-4214-4245-9614-8CB171D04CCF}"/>
              </a:ext>
            </a:extLst>
          </p:cNvPr>
          <p:cNvPicPr>
            <a:picLocks noChangeAspect="1"/>
          </p:cNvPicPr>
          <p:nvPr/>
        </p:nvPicPr>
        <p:blipFill rotWithShape="1">
          <a:blip r:embed="rId6">
            <a:extLst>
              <a:ext uri="{28A0092B-C50C-407E-A947-70E740481C1C}">
                <a14:useLocalDpi xmlns:a14="http://schemas.microsoft.com/office/drawing/2010/main" val="0"/>
              </a:ext>
            </a:extLst>
          </a:blip>
          <a:srcRect l="12627" t="12222" r="26148"/>
          <a:stretch/>
        </p:blipFill>
        <p:spPr>
          <a:xfrm>
            <a:off x="7912294" y="3600655"/>
            <a:ext cx="2446410" cy="2130479"/>
          </a:xfrm>
          <a:prstGeom prst="rect">
            <a:avLst/>
          </a:prstGeom>
        </p:spPr>
      </p:pic>
    </p:spTree>
    <p:extLst>
      <p:ext uri="{BB962C8B-B14F-4D97-AF65-F5344CB8AC3E}">
        <p14:creationId xmlns:p14="http://schemas.microsoft.com/office/powerpoint/2010/main" val="773144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31E414-2D01-49BF-BFBD-CFA75012156E}"/>
              </a:ext>
            </a:extLst>
          </p:cNvPr>
          <p:cNvSpPr>
            <a:spLocks noGrp="1"/>
          </p:cNvSpPr>
          <p:nvPr>
            <p:ph type="title"/>
          </p:nvPr>
        </p:nvSpPr>
        <p:spPr/>
        <p:txBody>
          <a:bodyPr>
            <a:normAutofit fontScale="90000"/>
          </a:bodyPr>
          <a:lstStyle/>
          <a:p>
            <a:r>
              <a:rPr lang="en-US" altLang="zh-CN" dirty="0"/>
              <a:t>Data compression support in DCL (See paper for details)</a:t>
            </a:r>
            <a:endParaRPr lang="en-US" dirty="0"/>
          </a:p>
        </p:txBody>
      </p:sp>
      <p:sp>
        <p:nvSpPr>
          <p:cNvPr id="3" name="灯片编号占位符 2">
            <a:extLst>
              <a:ext uri="{FF2B5EF4-FFF2-40B4-BE49-F238E27FC236}">
                <a16:creationId xmlns:a16="http://schemas.microsoft.com/office/drawing/2014/main" id="{23FAA991-C176-42AE-B25E-2DF1D3B71028}"/>
              </a:ext>
            </a:extLst>
          </p:cNvPr>
          <p:cNvSpPr>
            <a:spLocks noGrp="1"/>
          </p:cNvSpPr>
          <p:nvPr>
            <p:ph type="sldNum" sz="quarter" idx="12"/>
          </p:nvPr>
        </p:nvSpPr>
        <p:spPr/>
        <p:txBody>
          <a:bodyPr/>
          <a:lstStyle/>
          <a:p>
            <a:fld id="{4C1CFA8C-DA4D-4CD0-9494-B47934E8DF77}" type="slidenum">
              <a:rPr lang="en-US" smtClean="0"/>
              <a:t>28</a:t>
            </a:fld>
            <a:endParaRPr lang="en-US"/>
          </a:p>
        </p:txBody>
      </p:sp>
      <p:sp>
        <p:nvSpPr>
          <p:cNvPr id="4" name="内容占位符 3">
            <a:extLst>
              <a:ext uri="{FF2B5EF4-FFF2-40B4-BE49-F238E27FC236}">
                <a16:creationId xmlns:a16="http://schemas.microsoft.com/office/drawing/2014/main" id="{0E0B7B7F-A82E-4595-BC36-1B26C8B8240E}"/>
              </a:ext>
            </a:extLst>
          </p:cNvPr>
          <p:cNvSpPr>
            <a:spLocks noGrp="1"/>
          </p:cNvSpPr>
          <p:nvPr>
            <p:ph sz="quarter" idx="1"/>
          </p:nvPr>
        </p:nvSpPr>
        <p:spPr>
          <a:xfrm>
            <a:off x="101601" y="990601"/>
            <a:ext cx="11988800" cy="730958"/>
          </a:xfrm>
        </p:spPr>
        <p:txBody>
          <a:bodyPr/>
          <a:lstStyle/>
          <a:p>
            <a:r>
              <a:rPr lang="en-US" dirty="0"/>
              <a:t>Compressing one stream</a:t>
            </a:r>
          </a:p>
        </p:txBody>
      </p:sp>
      <p:grpSp>
        <p:nvGrpSpPr>
          <p:cNvPr id="225" name="组合 224">
            <a:extLst>
              <a:ext uri="{FF2B5EF4-FFF2-40B4-BE49-F238E27FC236}">
                <a16:creationId xmlns:a16="http://schemas.microsoft.com/office/drawing/2014/main" id="{445719F4-C875-4DFA-934E-FF710202ECDB}"/>
              </a:ext>
            </a:extLst>
          </p:cNvPr>
          <p:cNvGrpSpPr/>
          <p:nvPr/>
        </p:nvGrpSpPr>
        <p:grpSpPr>
          <a:xfrm>
            <a:off x="426246" y="1548428"/>
            <a:ext cx="4956677" cy="1683483"/>
            <a:chOff x="1139323" y="2173436"/>
            <a:chExt cx="4956677" cy="1683483"/>
          </a:xfrm>
        </p:grpSpPr>
        <p:sp>
          <p:nvSpPr>
            <p:cNvPr id="51" name="文本框 50">
              <a:extLst>
                <a:ext uri="{FF2B5EF4-FFF2-40B4-BE49-F238E27FC236}">
                  <a16:creationId xmlns:a16="http://schemas.microsoft.com/office/drawing/2014/main" id="{11A5340C-0530-4094-87BA-01B6FF7360D5}"/>
                </a:ext>
              </a:extLst>
            </p:cNvPr>
            <p:cNvSpPr txBox="1"/>
            <p:nvPr/>
          </p:nvSpPr>
          <p:spPr>
            <a:xfrm>
              <a:off x="1139323" y="3139116"/>
              <a:ext cx="1048660" cy="325063"/>
            </a:xfrm>
            <a:prstGeom prst="rect">
              <a:avLst/>
            </a:prstGeom>
            <a:noFill/>
          </p:spPr>
          <p:txBody>
            <a:bodyPr wrap="square" rtlCol="0">
              <a:spAutoFit/>
            </a:bodyPr>
            <a:lstStyle/>
            <a:p>
              <a:pPr algn="ctr" defTabSz="457200"/>
              <a:r>
                <a:rPr lang="en-US" sz="2000" dirty="0" err="1">
                  <a:solidFill>
                    <a:prstClr val="black"/>
                  </a:solidFill>
                  <a:latin typeface="Calibri" panose="020F0502020204030204"/>
                </a:rPr>
                <a:t>InputQ</a:t>
              </a:r>
              <a:endParaRPr lang="en-US" sz="2000" dirty="0">
                <a:solidFill>
                  <a:prstClr val="black"/>
                </a:solidFill>
                <a:latin typeface="Calibri" panose="020F0502020204030204"/>
              </a:endParaRPr>
            </a:p>
          </p:txBody>
        </p:sp>
        <p:grpSp>
          <p:nvGrpSpPr>
            <p:cNvPr id="52" name="组合 93">
              <a:extLst>
                <a:ext uri="{FF2B5EF4-FFF2-40B4-BE49-F238E27FC236}">
                  <a16:creationId xmlns:a16="http://schemas.microsoft.com/office/drawing/2014/main" id="{1FDBE295-E600-48F9-8D3D-3D1C88157150}"/>
                </a:ext>
              </a:extLst>
            </p:cNvPr>
            <p:cNvGrpSpPr/>
            <p:nvPr/>
          </p:nvGrpSpPr>
          <p:grpSpPr>
            <a:xfrm>
              <a:off x="1407007" y="2837594"/>
              <a:ext cx="479505" cy="262468"/>
              <a:chOff x="8794749" y="7608552"/>
              <a:chExt cx="1538296" cy="543300"/>
            </a:xfrm>
          </p:grpSpPr>
          <p:sp>
            <p:nvSpPr>
              <p:cNvPr id="53" name="Rectangle 3">
                <a:extLst>
                  <a:ext uri="{FF2B5EF4-FFF2-40B4-BE49-F238E27FC236}">
                    <a16:creationId xmlns:a16="http://schemas.microsoft.com/office/drawing/2014/main" id="{96C1CBF9-ED7F-47F0-9E24-186EA522BDB5}"/>
                  </a:ext>
                </a:extLst>
              </p:cNvPr>
              <p:cNvSpPr>
                <a:spLocks/>
              </p:cNvSpPr>
              <p:nvPr/>
            </p:nvSpPr>
            <p:spPr>
              <a:xfrm>
                <a:off x="9246447" y="7608553"/>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 name="Rectangle 3">
                <a:extLst>
                  <a:ext uri="{FF2B5EF4-FFF2-40B4-BE49-F238E27FC236}">
                    <a16:creationId xmlns:a16="http://schemas.microsoft.com/office/drawing/2014/main" id="{E3E73816-34E6-4F89-98CD-01E7EC6C660F}"/>
                  </a:ext>
                </a:extLst>
              </p:cNvPr>
              <p:cNvSpPr>
                <a:spLocks/>
              </p:cNvSpPr>
              <p:nvPr/>
            </p:nvSpPr>
            <p:spPr>
              <a:xfrm>
                <a:off x="9789746" y="7608552"/>
                <a:ext cx="543299" cy="543299"/>
              </a:xfrm>
              <a:prstGeom prst="rect">
                <a:avLst/>
              </a:prstGeom>
              <a:solidFill>
                <a:srgbClr val="70AD47">
                  <a:lumMod val="40000"/>
                  <a:lumOff val="60000"/>
                </a:srgbClr>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55" name="直接连接符 97">
                <a:extLst>
                  <a:ext uri="{FF2B5EF4-FFF2-40B4-BE49-F238E27FC236}">
                    <a16:creationId xmlns:a16="http://schemas.microsoft.com/office/drawing/2014/main" id="{BBD007DE-FA2F-4F94-8E30-6B015A3C050D}"/>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56" name="直接连接符 98">
                <a:extLst>
                  <a:ext uri="{FF2B5EF4-FFF2-40B4-BE49-F238E27FC236}">
                    <a16:creationId xmlns:a16="http://schemas.microsoft.com/office/drawing/2014/main" id="{96C1F5DA-D17D-4C6D-A735-451680586B99}"/>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sp>
          <p:nvSpPr>
            <p:cNvPr id="57" name="Rounded Rectangle 78">
              <a:extLst>
                <a:ext uri="{FF2B5EF4-FFF2-40B4-BE49-F238E27FC236}">
                  <a16:creationId xmlns:a16="http://schemas.microsoft.com/office/drawing/2014/main" id="{6BF167B5-6533-495C-8129-44076DD7DF32}"/>
                </a:ext>
              </a:extLst>
            </p:cNvPr>
            <p:cNvSpPr/>
            <p:nvPr/>
          </p:nvSpPr>
          <p:spPr>
            <a:xfrm>
              <a:off x="2206887" y="2782575"/>
              <a:ext cx="1522534" cy="371868"/>
            </a:xfrm>
            <a:prstGeom prst="roundRect">
              <a:avLst/>
            </a:prstGeom>
            <a:solidFill>
              <a:srgbClr val="FFE699"/>
            </a:solidFill>
            <a:ln w="38100" cap="flat" cmpd="sng" algn="ctr">
              <a:solidFill>
                <a:srgbClr val="FFC000">
                  <a:lumMod val="75000"/>
                </a:srgbClr>
              </a:solidFill>
              <a:prstDash val="solid"/>
              <a:miter lim="800000"/>
            </a:ln>
            <a:effectLst/>
          </p:spPr>
          <p:txBody>
            <a:bodyPr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2000" kern="0" dirty="0">
                  <a:solidFill>
                    <a:sysClr val="windowText" lastClr="000000"/>
                  </a:solidFill>
                  <a:latin typeface="Calibri" panose="020F0502020204030204"/>
                </a:rPr>
                <a:t>C</a:t>
              </a:r>
              <a:r>
                <a:rPr kumimoji="0" lang="en-US" sz="2000" b="0" i="0" u="none" strike="noStrike" kern="0" cap="none" spc="0" normalizeH="0" baseline="0" noProof="0" dirty="0" err="1">
                  <a:ln>
                    <a:noFill/>
                  </a:ln>
                  <a:solidFill>
                    <a:sysClr val="windowText" lastClr="000000"/>
                  </a:solidFill>
                  <a:effectLst/>
                  <a:uLnTx/>
                  <a:uFillTx/>
                  <a:latin typeface="Calibri" panose="020F0502020204030204"/>
                  <a:ea typeface="+mn-ea"/>
                  <a:cs typeface="+mn-cs"/>
                </a:rPr>
                <a:t>ompress</a:t>
              </a:r>
              <a:endParaRPr kumimoji="0" lang="en-US" sz="20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58" name="箭头: 右 57">
              <a:extLst>
                <a:ext uri="{FF2B5EF4-FFF2-40B4-BE49-F238E27FC236}">
                  <a16:creationId xmlns:a16="http://schemas.microsoft.com/office/drawing/2014/main" id="{FFF8B723-D32C-4268-BDC8-74316B73158B}"/>
                </a:ext>
              </a:extLst>
            </p:cNvPr>
            <p:cNvSpPr/>
            <p:nvPr/>
          </p:nvSpPr>
          <p:spPr>
            <a:xfrm>
              <a:off x="1905416" y="2884446"/>
              <a:ext cx="28256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9" name="文本框 58">
              <a:extLst>
                <a:ext uri="{FF2B5EF4-FFF2-40B4-BE49-F238E27FC236}">
                  <a16:creationId xmlns:a16="http://schemas.microsoft.com/office/drawing/2014/main" id="{297C91BE-0BDD-4803-B547-8CCD156A8AE3}"/>
                </a:ext>
              </a:extLst>
            </p:cNvPr>
            <p:cNvSpPr txBox="1"/>
            <p:nvPr/>
          </p:nvSpPr>
          <p:spPr>
            <a:xfrm>
              <a:off x="3402157" y="3149033"/>
              <a:ext cx="1522534" cy="707886"/>
            </a:xfrm>
            <a:prstGeom prst="rect">
              <a:avLst/>
            </a:prstGeom>
            <a:noFill/>
            <a:ln w="28575">
              <a:noFill/>
            </a:ln>
          </p:spPr>
          <p:txBody>
            <a:bodyPr wrap="square" rtlCol="0">
              <a:spAutoFit/>
            </a:bodyPr>
            <a:lstStyle/>
            <a:p>
              <a:pPr algn="ctr" defTabSz="457200"/>
              <a:r>
                <a:rPr kumimoji="0" lang="en-US" sz="2000" b="0" i="0" u="none" strike="noStrike" kern="0" cap="none" spc="0" normalizeH="0" baseline="0" noProof="0" dirty="0">
                  <a:ln>
                    <a:noFill/>
                  </a:ln>
                  <a:solidFill>
                    <a:prstClr val="black"/>
                  </a:solidFill>
                  <a:effectLst/>
                  <a:uLnTx/>
                  <a:uFillTx/>
                  <a:latin typeface="Calibri" panose="020F0502020204030204"/>
                </a:rPr>
                <a:t>Compressed Chunk</a:t>
              </a:r>
              <a:r>
                <a:rPr lang="en-US" sz="2000" dirty="0">
                  <a:solidFill>
                    <a:prstClr val="black"/>
                  </a:solidFill>
                  <a:latin typeface="Calibri" panose="020F0502020204030204"/>
                </a:rPr>
                <a:t>Q</a:t>
              </a:r>
            </a:p>
          </p:txBody>
        </p:sp>
        <p:grpSp>
          <p:nvGrpSpPr>
            <p:cNvPr id="60" name="组合 93">
              <a:extLst>
                <a:ext uri="{FF2B5EF4-FFF2-40B4-BE49-F238E27FC236}">
                  <a16:creationId xmlns:a16="http://schemas.microsoft.com/office/drawing/2014/main" id="{82B8FB2D-02FD-408C-A6FE-367DA4462A93}"/>
                </a:ext>
              </a:extLst>
            </p:cNvPr>
            <p:cNvGrpSpPr/>
            <p:nvPr/>
          </p:nvGrpSpPr>
          <p:grpSpPr>
            <a:xfrm>
              <a:off x="3938279" y="2837109"/>
              <a:ext cx="478800" cy="262800"/>
              <a:chOff x="8794749" y="7608552"/>
              <a:chExt cx="1538296" cy="543300"/>
            </a:xfrm>
          </p:grpSpPr>
          <p:sp>
            <p:nvSpPr>
              <p:cNvPr id="61" name="Rectangle 3">
                <a:extLst>
                  <a:ext uri="{FF2B5EF4-FFF2-40B4-BE49-F238E27FC236}">
                    <a16:creationId xmlns:a16="http://schemas.microsoft.com/office/drawing/2014/main" id="{45C7DA48-03D9-42DD-90C8-CD94847BDE4F}"/>
                  </a:ext>
                </a:extLst>
              </p:cNvPr>
              <p:cNvSpPr>
                <a:spLocks/>
              </p:cNvSpPr>
              <p:nvPr/>
            </p:nvSpPr>
            <p:spPr>
              <a:xfrm>
                <a:off x="9246447" y="7608553"/>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2" name="Rectangle 3">
                <a:extLst>
                  <a:ext uri="{FF2B5EF4-FFF2-40B4-BE49-F238E27FC236}">
                    <a16:creationId xmlns:a16="http://schemas.microsoft.com/office/drawing/2014/main" id="{CFFBB52D-346C-450B-80E1-BAD37D94C795}"/>
                  </a:ext>
                </a:extLst>
              </p:cNvPr>
              <p:cNvSpPr>
                <a:spLocks/>
              </p:cNvSpPr>
              <p:nvPr/>
            </p:nvSpPr>
            <p:spPr>
              <a:xfrm>
                <a:off x="9789746" y="7608552"/>
                <a:ext cx="543299" cy="543299"/>
              </a:xfrm>
              <a:prstGeom prst="rect">
                <a:avLst/>
              </a:prstGeom>
              <a:solidFill>
                <a:srgbClr val="5B9BD5">
                  <a:lumMod val="40000"/>
                  <a:lumOff val="60000"/>
                </a:srgbClr>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63" name="直接连接符 97">
                <a:extLst>
                  <a:ext uri="{FF2B5EF4-FFF2-40B4-BE49-F238E27FC236}">
                    <a16:creationId xmlns:a16="http://schemas.microsoft.com/office/drawing/2014/main" id="{B0EF813E-1828-4960-9B79-882F2D231792}"/>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64" name="直接连接符 98">
                <a:extLst>
                  <a:ext uri="{FF2B5EF4-FFF2-40B4-BE49-F238E27FC236}">
                    <a16:creationId xmlns:a16="http://schemas.microsoft.com/office/drawing/2014/main" id="{37DAD409-C30A-4DFD-B660-9360F7646165}"/>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sp>
          <p:nvSpPr>
            <p:cNvPr id="65" name="箭头: 右 64">
              <a:extLst>
                <a:ext uri="{FF2B5EF4-FFF2-40B4-BE49-F238E27FC236}">
                  <a16:creationId xmlns:a16="http://schemas.microsoft.com/office/drawing/2014/main" id="{E770F56D-0CC0-4442-A50C-26D2BD61F64A}"/>
                </a:ext>
              </a:extLst>
            </p:cNvPr>
            <p:cNvSpPr/>
            <p:nvPr/>
          </p:nvSpPr>
          <p:spPr>
            <a:xfrm>
              <a:off x="3741858" y="2886234"/>
              <a:ext cx="28256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6" name="箭头: 右 65">
              <a:extLst>
                <a:ext uri="{FF2B5EF4-FFF2-40B4-BE49-F238E27FC236}">
                  <a16:creationId xmlns:a16="http://schemas.microsoft.com/office/drawing/2014/main" id="{C508F0B2-3938-41D2-8A11-A84E5178259A}"/>
                </a:ext>
              </a:extLst>
            </p:cNvPr>
            <p:cNvSpPr/>
            <p:nvPr/>
          </p:nvSpPr>
          <p:spPr>
            <a:xfrm>
              <a:off x="4440268" y="2880560"/>
              <a:ext cx="28256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7" name="Rounded Rectangle 78">
              <a:extLst>
                <a:ext uri="{FF2B5EF4-FFF2-40B4-BE49-F238E27FC236}">
                  <a16:creationId xmlns:a16="http://schemas.microsoft.com/office/drawing/2014/main" id="{8261B7FE-B5A7-47D2-BC4B-7D650468F900}"/>
                </a:ext>
              </a:extLst>
            </p:cNvPr>
            <p:cNvSpPr/>
            <p:nvPr/>
          </p:nvSpPr>
          <p:spPr>
            <a:xfrm>
              <a:off x="4746024" y="2783756"/>
              <a:ext cx="1349976" cy="371868"/>
            </a:xfrm>
            <a:prstGeom prst="roundRect">
              <a:avLst/>
            </a:prstGeom>
            <a:solidFill>
              <a:srgbClr val="ED7D31">
                <a:lumMod val="40000"/>
                <a:lumOff val="60000"/>
              </a:srgbClr>
            </a:solidFill>
            <a:ln w="38100" cap="flat" cmpd="sng" algn="ctr">
              <a:solidFill>
                <a:srgbClr val="ED7D31">
                  <a:lumMod val="50000"/>
                </a:srgbClr>
              </a:solidFill>
              <a:prstDash val="solid"/>
              <a:miter lim="800000"/>
            </a:ln>
            <a:effectLst/>
          </p:spPr>
          <p:txBody>
            <a:bodyPr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err="1">
                  <a:ln>
                    <a:noFill/>
                  </a:ln>
                  <a:solidFill>
                    <a:sysClr val="windowText" lastClr="000000"/>
                  </a:solidFill>
                  <a:effectLst/>
                  <a:uLnTx/>
                  <a:uFillTx/>
                  <a:latin typeface="Calibri" panose="020F0502020204030204"/>
                  <a:ea typeface="+mn-ea"/>
                  <a:cs typeface="+mn-cs"/>
                </a:rPr>
                <a:t>StreamWr</a:t>
              </a:r>
              <a:endParaRPr kumimoji="0" lang="en-US" sz="20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69" name="Rectangle 7">
              <a:extLst>
                <a:ext uri="{FF2B5EF4-FFF2-40B4-BE49-F238E27FC236}">
                  <a16:creationId xmlns:a16="http://schemas.microsoft.com/office/drawing/2014/main" id="{78736B08-5C8C-414E-B29C-494A938FE5AE}"/>
                </a:ext>
              </a:extLst>
            </p:cNvPr>
            <p:cNvSpPr/>
            <p:nvPr/>
          </p:nvSpPr>
          <p:spPr>
            <a:xfrm>
              <a:off x="4744089" y="2173436"/>
              <a:ext cx="1351911" cy="317865"/>
            </a:xfrm>
            <a:prstGeom prst="rect">
              <a:avLst/>
            </a:prstGeom>
            <a:solidFill>
              <a:srgbClr val="ED7D31">
                <a:lumMod val="20000"/>
                <a:lumOff val="80000"/>
              </a:srgbClr>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ED7D31">
                      <a:lumMod val="50000"/>
                    </a:srgbClr>
                  </a:solidFill>
                  <a:effectLst/>
                  <a:uLnTx/>
                  <a:uFillTx/>
                  <a:latin typeface="Calibri" panose="020F0502020204030204"/>
                  <a:ea typeface="+mn-ea"/>
                  <a:cs typeface="+mn-cs"/>
                </a:rPr>
                <a:t>Memory</a:t>
              </a:r>
            </a:p>
          </p:txBody>
        </p:sp>
        <p:sp>
          <p:nvSpPr>
            <p:cNvPr id="70" name="箭头: 右 69">
              <a:extLst>
                <a:ext uri="{FF2B5EF4-FFF2-40B4-BE49-F238E27FC236}">
                  <a16:creationId xmlns:a16="http://schemas.microsoft.com/office/drawing/2014/main" id="{B9E4361A-0298-4AC1-B43F-D28E92F58043}"/>
                </a:ext>
              </a:extLst>
            </p:cNvPr>
            <p:cNvSpPr/>
            <p:nvPr/>
          </p:nvSpPr>
          <p:spPr>
            <a:xfrm rot="16200000">
              <a:off x="5278760" y="2536408"/>
              <a:ext cx="28256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299" name="组合 298">
            <a:extLst>
              <a:ext uri="{FF2B5EF4-FFF2-40B4-BE49-F238E27FC236}">
                <a16:creationId xmlns:a16="http://schemas.microsoft.com/office/drawing/2014/main" id="{8136FA11-C8DE-4F3F-BE50-5F37C94FD5D0}"/>
              </a:ext>
            </a:extLst>
          </p:cNvPr>
          <p:cNvGrpSpPr/>
          <p:nvPr/>
        </p:nvGrpSpPr>
        <p:grpSpPr>
          <a:xfrm>
            <a:off x="425586" y="4518288"/>
            <a:ext cx="6530594" cy="2025785"/>
            <a:chOff x="363808" y="2834961"/>
            <a:chExt cx="6530594" cy="2025785"/>
          </a:xfrm>
        </p:grpSpPr>
        <p:sp>
          <p:nvSpPr>
            <p:cNvPr id="226" name="文本框 225">
              <a:extLst>
                <a:ext uri="{FF2B5EF4-FFF2-40B4-BE49-F238E27FC236}">
                  <a16:creationId xmlns:a16="http://schemas.microsoft.com/office/drawing/2014/main" id="{D15F26C6-7CE0-403C-B17D-4F370AAE45B4}"/>
                </a:ext>
              </a:extLst>
            </p:cNvPr>
            <p:cNvSpPr txBox="1"/>
            <p:nvPr/>
          </p:nvSpPr>
          <p:spPr>
            <a:xfrm>
              <a:off x="363808" y="4165278"/>
              <a:ext cx="1048660" cy="325063"/>
            </a:xfrm>
            <a:prstGeom prst="rect">
              <a:avLst/>
            </a:prstGeom>
            <a:noFill/>
          </p:spPr>
          <p:txBody>
            <a:bodyPr wrap="square" rtlCol="0">
              <a:spAutoFit/>
            </a:bodyPr>
            <a:lstStyle/>
            <a:p>
              <a:pPr algn="ctr" defTabSz="457200"/>
              <a:r>
                <a:rPr lang="en-US" sz="2000" dirty="0" err="1">
                  <a:solidFill>
                    <a:prstClr val="black"/>
                  </a:solidFill>
                  <a:latin typeface="Calibri" panose="020F0502020204030204"/>
                </a:rPr>
                <a:t>InputQ</a:t>
              </a:r>
              <a:endParaRPr lang="en-US" sz="2000" dirty="0">
                <a:solidFill>
                  <a:prstClr val="black"/>
                </a:solidFill>
                <a:latin typeface="Calibri" panose="020F0502020204030204"/>
              </a:endParaRPr>
            </a:p>
          </p:txBody>
        </p:sp>
        <p:grpSp>
          <p:nvGrpSpPr>
            <p:cNvPr id="227" name="组合 93">
              <a:extLst>
                <a:ext uri="{FF2B5EF4-FFF2-40B4-BE49-F238E27FC236}">
                  <a16:creationId xmlns:a16="http://schemas.microsoft.com/office/drawing/2014/main" id="{82A638C9-5582-42FD-828E-F64BB0139E74}"/>
                </a:ext>
              </a:extLst>
            </p:cNvPr>
            <p:cNvGrpSpPr/>
            <p:nvPr/>
          </p:nvGrpSpPr>
          <p:grpSpPr>
            <a:xfrm>
              <a:off x="631492" y="3863756"/>
              <a:ext cx="479505" cy="262468"/>
              <a:chOff x="8794749" y="7608552"/>
              <a:chExt cx="1538296" cy="543300"/>
            </a:xfrm>
          </p:grpSpPr>
          <p:sp>
            <p:nvSpPr>
              <p:cNvPr id="228" name="Rectangle 3">
                <a:extLst>
                  <a:ext uri="{FF2B5EF4-FFF2-40B4-BE49-F238E27FC236}">
                    <a16:creationId xmlns:a16="http://schemas.microsoft.com/office/drawing/2014/main" id="{72AE1078-0D30-4E70-BB5A-E68357359C0F}"/>
                  </a:ext>
                </a:extLst>
              </p:cNvPr>
              <p:cNvSpPr>
                <a:spLocks/>
              </p:cNvSpPr>
              <p:nvPr/>
            </p:nvSpPr>
            <p:spPr>
              <a:xfrm>
                <a:off x="9246447" y="7608553"/>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9" name="Rectangle 3">
                <a:extLst>
                  <a:ext uri="{FF2B5EF4-FFF2-40B4-BE49-F238E27FC236}">
                    <a16:creationId xmlns:a16="http://schemas.microsoft.com/office/drawing/2014/main" id="{CB8CEDB4-693E-45F8-AD95-B9EC03F00370}"/>
                  </a:ext>
                </a:extLst>
              </p:cNvPr>
              <p:cNvSpPr>
                <a:spLocks/>
              </p:cNvSpPr>
              <p:nvPr/>
            </p:nvSpPr>
            <p:spPr>
              <a:xfrm>
                <a:off x="9789746" y="7608552"/>
                <a:ext cx="543299" cy="543299"/>
              </a:xfrm>
              <a:prstGeom prst="rect">
                <a:avLst/>
              </a:prstGeom>
              <a:solidFill>
                <a:srgbClr val="70AD47">
                  <a:lumMod val="40000"/>
                  <a:lumOff val="60000"/>
                </a:srgbClr>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30" name="直接连接符 97">
                <a:extLst>
                  <a:ext uri="{FF2B5EF4-FFF2-40B4-BE49-F238E27FC236}">
                    <a16:creationId xmlns:a16="http://schemas.microsoft.com/office/drawing/2014/main" id="{C64E6C15-36BC-4064-A632-C93D9B83A837}"/>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231" name="直接连接符 98">
                <a:extLst>
                  <a:ext uri="{FF2B5EF4-FFF2-40B4-BE49-F238E27FC236}">
                    <a16:creationId xmlns:a16="http://schemas.microsoft.com/office/drawing/2014/main" id="{7EAC38F3-39B5-40C0-8E52-9D4BBE55A910}"/>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sp>
          <p:nvSpPr>
            <p:cNvPr id="232" name="Rounded Rectangle 78">
              <a:extLst>
                <a:ext uri="{FF2B5EF4-FFF2-40B4-BE49-F238E27FC236}">
                  <a16:creationId xmlns:a16="http://schemas.microsoft.com/office/drawing/2014/main" id="{5D4DA9C1-F73C-4A1D-A636-30F90E8C46B0}"/>
                </a:ext>
              </a:extLst>
            </p:cNvPr>
            <p:cNvSpPr/>
            <p:nvPr/>
          </p:nvSpPr>
          <p:spPr>
            <a:xfrm>
              <a:off x="1432326" y="3809056"/>
              <a:ext cx="957676" cy="371868"/>
            </a:xfrm>
            <a:prstGeom prst="roundRect">
              <a:avLst/>
            </a:prstGeom>
            <a:solidFill>
              <a:srgbClr val="ED7D31">
                <a:lumMod val="40000"/>
                <a:lumOff val="60000"/>
              </a:srgbClr>
            </a:solidFill>
            <a:ln w="38100" cap="flat" cmpd="sng" algn="ctr">
              <a:solidFill>
                <a:srgbClr val="ED7D31">
                  <a:lumMod val="50000"/>
                </a:srgbClr>
              </a:solidFill>
              <a:prstDash val="solid"/>
              <a:miter lim="800000"/>
            </a:ln>
            <a:effectLst/>
          </p:spPr>
          <p:txBody>
            <a:bodyPr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err="1">
                  <a:ln>
                    <a:noFill/>
                  </a:ln>
                  <a:solidFill>
                    <a:sysClr val="windowText" lastClr="000000"/>
                  </a:solidFill>
                  <a:effectLst/>
                  <a:uLnTx/>
                  <a:uFillTx/>
                  <a:latin typeface="Calibri" panose="020F0502020204030204"/>
                  <a:ea typeface="+mn-ea"/>
                  <a:cs typeface="+mn-cs"/>
                </a:rPr>
                <a:t>MemQ</a:t>
              </a:r>
              <a:endParaRPr kumimoji="0" lang="en-US" sz="20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233" name="箭头: 右 232">
              <a:extLst>
                <a:ext uri="{FF2B5EF4-FFF2-40B4-BE49-F238E27FC236}">
                  <a16:creationId xmlns:a16="http://schemas.microsoft.com/office/drawing/2014/main" id="{702EDC17-A576-4C36-AF63-9E69A28F434C}"/>
                </a:ext>
              </a:extLst>
            </p:cNvPr>
            <p:cNvSpPr/>
            <p:nvPr/>
          </p:nvSpPr>
          <p:spPr>
            <a:xfrm>
              <a:off x="1130855" y="3909746"/>
              <a:ext cx="28256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34" name="文本框 233">
              <a:extLst>
                <a:ext uri="{FF2B5EF4-FFF2-40B4-BE49-F238E27FC236}">
                  <a16:creationId xmlns:a16="http://schemas.microsoft.com/office/drawing/2014/main" id="{FD68C9C8-2FAC-40E2-A0DD-CA263F5DB005}"/>
                </a:ext>
              </a:extLst>
            </p:cNvPr>
            <p:cNvSpPr txBox="1"/>
            <p:nvPr/>
          </p:nvSpPr>
          <p:spPr>
            <a:xfrm>
              <a:off x="1957536" y="4152860"/>
              <a:ext cx="1748249" cy="707886"/>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latin typeface="Calibri" panose="020F0502020204030204"/>
                </a:rPr>
                <a:t>Uncompressed </a:t>
              </a:r>
              <a:r>
                <a:rPr kumimoji="0" lang="en-US" sz="2000" b="0" i="0" u="none" strike="noStrike" kern="0" cap="none" spc="0" normalizeH="0" baseline="0" noProof="0" dirty="0" err="1">
                  <a:ln>
                    <a:noFill/>
                  </a:ln>
                  <a:solidFill>
                    <a:prstClr val="black"/>
                  </a:solidFill>
                  <a:effectLst/>
                  <a:uLnTx/>
                  <a:uFillTx/>
                  <a:latin typeface="Calibri" panose="020F0502020204030204"/>
                </a:rPr>
                <a:t>chunkQ</a:t>
              </a:r>
              <a:endParaRPr kumimoji="0" lang="en-US" sz="2000" b="0" i="0" u="none" strike="noStrike" kern="0" cap="none" spc="0" normalizeH="0" baseline="0" noProof="0" dirty="0">
                <a:ln>
                  <a:noFill/>
                </a:ln>
                <a:solidFill>
                  <a:prstClr val="black"/>
                </a:solidFill>
                <a:effectLst/>
                <a:uLnTx/>
                <a:uFillTx/>
                <a:latin typeface="Calibri" panose="020F0502020204030204"/>
              </a:endParaRPr>
            </a:p>
          </p:txBody>
        </p:sp>
        <p:grpSp>
          <p:nvGrpSpPr>
            <p:cNvPr id="235" name="组合 93">
              <a:extLst>
                <a:ext uri="{FF2B5EF4-FFF2-40B4-BE49-F238E27FC236}">
                  <a16:creationId xmlns:a16="http://schemas.microsoft.com/office/drawing/2014/main" id="{2BE7CB86-9C96-4DF5-BA5C-002CAA9F7294}"/>
                </a:ext>
              </a:extLst>
            </p:cNvPr>
            <p:cNvGrpSpPr/>
            <p:nvPr/>
          </p:nvGrpSpPr>
          <p:grpSpPr>
            <a:xfrm>
              <a:off x="2606185" y="3863756"/>
              <a:ext cx="479505" cy="262468"/>
              <a:chOff x="8794749" y="7608552"/>
              <a:chExt cx="1538296" cy="543300"/>
            </a:xfrm>
          </p:grpSpPr>
          <p:sp>
            <p:nvSpPr>
              <p:cNvPr id="236" name="Rectangle 3">
                <a:extLst>
                  <a:ext uri="{FF2B5EF4-FFF2-40B4-BE49-F238E27FC236}">
                    <a16:creationId xmlns:a16="http://schemas.microsoft.com/office/drawing/2014/main" id="{9B0D708D-43A4-441A-921D-E82134A09442}"/>
                  </a:ext>
                </a:extLst>
              </p:cNvPr>
              <p:cNvSpPr>
                <a:spLocks/>
              </p:cNvSpPr>
              <p:nvPr/>
            </p:nvSpPr>
            <p:spPr>
              <a:xfrm>
                <a:off x="9246447" y="7608553"/>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7" name="Rectangle 3">
                <a:extLst>
                  <a:ext uri="{FF2B5EF4-FFF2-40B4-BE49-F238E27FC236}">
                    <a16:creationId xmlns:a16="http://schemas.microsoft.com/office/drawing/2014/main" id="{73629B32-D612-4E2E-849E-2C3F3AE3B429}"/>
                  </a:ext>
                </a:extLst>
              </p:cNvPr>
              <p:cNvSpPr>
                <a:spLocks/>
              </p:cNvSpPr>
              <p:nvPr/>
            </p:nvSpPr>
            <p:spPr>
              <a:xfrm>
                <a:off x="9789746" y="7608552"/>
                <a:ext cx="543299" cy="543299"/>
              </a:xfrm>
              <a:prstGeom prst="rect">
                <a:avLst/>
              </a:prstGeom>
              <a:solidFill>
                <a:srgbClr val="DF9DF7"/>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38" name="直接连接符 97">
                <a:extLst>
                  <a:ext uri="{FF2B5EF4-FFF2-40B4-BE49-F238E27FC236}">
                    <a16:creationId xmlns:a16="http://schemas.microsoft.com/office/drawing/2014/main" id="{1815E125-16BD-4545-80AA-4EB1A7216FB6}"/>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239" name="直接连接符 98">
                <a:extLst>
                  <a:ext uri="{FF2B5EF4-FFF2-40B4-BE49-F238E27FC236}">
                    <a16:creationId xmlns:a16="http://schemas.microsoft.com/office/drawing/2014/main" id="{0093D29C-A745-4A06-AD05-2E9D64545C05}"/>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sp>
          <p:nvSpPr>
            <p:cNvPr id="240" name="箭头: 右 239">
              <a:extLst>
                <a:ext uri="{FF2B5EF4-FFF2-40B4-BE49-F238E27FC236}">
                  <a16:creationId xmlns:a16="http://schemas.microsoft.com/office/drawing/2014/main" id="{01BCB479-AEC7-4881-B768-3598D299B0A0}"/>
                </a:ext>
              </a:extLst>
            </p:cNvPr>
            <p:cNvSpPr/>
            <p:nvPr/>
          </p:nvSpPr>
          <p:spPr>
            <a:xfrm>
              <a:off x="2412335" y="3909746"/>
              <a:ext cx="28256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41" name="箭头: 右 240">
              <a:extLst>
                <a:ext uri="{FF2B5EF4-FFF2-40B4-BE49-F238E27FC236}">
                  <a16:creationId xmlns:a16="http://schemas.microsoft.com/office/drawing/2014/main" id="{ECC2575B-5461-4FBC-9023-CB981BD197F5}"/>
                </a:ext>
              </a:extLst>
            </p:cNvPr>
            <p:cNvSpPr/>
            <p:nvPr/>
          </p:nvSpPr>
          <p:spPr>
            <a:xfrm>
              <a:off x="3102174" y="3909746"/>
              <a:ext cx="28256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42" name="Rounded Rectangle 78">
              <a:extLst>
                <a:ext uri="{FF2B5EF4-FFF2-40B4-BE49-F238E27FC236}">
                  <a16:creationId xmlns:a16="http://schemas.microsoft.com/office/drawing/2014/main" id="{A6300F4E-093A-4D58-AF4F-063E2879F7B5}"/>
                </a:ext>
              </a:extLst>
            </p:cNvPr>
            <p:cNvSpPr/>
            <p:nvPr/>
          </p:nvSpPr>
          <p:spPr>
            <a:xfrm>
              <a:off x="3402097" y="3803406"/>
              <a:ext cx="1522534" cy="371868"/>
            </a:xfrm>
            <a:prstGeom prst="roundRect">
              <a:avLst/>
            </a:prstGeom>
            <a:solidFill>
              <a:srgbClr val="FFE699"/>
            </a:solidFill>
            <a:ln w="38100" cap="flat" cmpd="sng" algn="ctr">
              <a:solidFill>
                <a:srgbClr val="FFC000">
                  <a:lumMod val="75000"/>
                </a:srgbClr>
              </a:solidFill>
              <a:prstDash val="solid"/>
              <a:miter lim="800000"/>
            </a:ln>
            <a:effectLst/>
          </p:spPr>
          <p:txBody>
            <a:bodyPr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2000" kern="0" dirty="0">
                  <a:solidFill>
                    <a:sysClr val="windowText" lastClr="000000"/>
                  </a:solidFill>
                  <a:latin typeface="Calibri" panose="020F0502020204030204"/>
                </a:rPr>
                <a:t>C</a:t>
              </a:r>
              <a:r>
                <a:rPr kumimoji="0" lang="en-US" sz="2000" b="0" i="0" u="none" strike="noStrike" kern="0" cap="none" spc="0" normalizeH="0" baseline="0" noProof="0" dirty="0" err="1">
                  <a:ln>
                    <a:noFill/>
                  </a:ln>
                  <a:solidFill>
                    <a:sysClr val="windowText" lastClr="000000"/>
                  </a:solidFill>
                  <a:effectLst/>
                  <a:uLnTx/>
                  <a:uFillTx/>
                  <a:latin typeface="Calibri" panose="020F0502020204030204"/>
                  <a:ea typeface="+mn-ea"/>
                  <a:cs typeface="+mn-cs"/>
                </a:rPr>
                <a:t>ompress</a:t>
              </a:r>
              <a:endParaRPr kumimoji="0" lang="en-US" sz="20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243" name="文本框 242">
              <a:extLst>
                <a:ext uri="{FF2B5EF4-FFF2-40B4-BE49-F238E27FC236}">
                  <a16:creationId xmlns:a16="http://schemas.microsoft.com/office/drawing/2014/main" id="{0A6590F0-4EC7-48BE-9195-ED84F2AADF8D}"/>
                </a:ext>
              </a:extLst>
            </p:cNvPr>
            <p:cNvSpPr txBox="1"/>
            <p:nvPr/>
          </p:nvSpPr>
          <p:spPr>
            <a:xfrm>
              <a:off x="4495388" y="4152860"/>
              <a:ext cx="1748249" cy="707886"/>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2000" kern="0" dirty="0">
                  <a:solidFill>
                    <a:prstClr val="black"/>
                  </a:solidFill>
                  <a:latin typeface="Calibri" panose="020F0502020204030204"/>
                </a:rPr>
                <a:t>C</a:t>
              </a:r>
              <a:r>
                <a:rPr kumimoji="0" lang="en-US" sz="2000" b="0" i="0" u="none" strike="noStrike" kern="0" cap="none" spc="0" normalizeH="0" baseline="0" noProof="0" dirty="0" err="1">
                  <a:ln>
                    <a:noFill/>
                  </a:ln>
                  <a:solidFill>
                    <a:prstClr val="black"/>
                  </a:solidFill>
                  <a:effectLst/>
                  <a:uLnTx/>
                  <a:uFillTx/>
                  <a:latin typeface="Calibri" panose="020F0502020204030204"/>
                </a:rPr>
                <a:t>ompressed</a:t>
              </a:r>
              <a:r>
                <a:rPr kumimoji="0" lang="en-US" sz="2000" b="0" i="0" u="none" strike="noStrike" kern="0" cap="none" spc="0" normalizeH="0" baseline="0" noProof="0" dirty="0">
                  <a:ln>
                    <a:noFill/>
                  </a:ln>
                  <a:solidFill>
                    <a:prstClr val="black"/>
                  </a:solidFill>
                  <a:effectLst/>
                  <a:uLnTx/>
                  <a:uFillTx/>
                  <a:latin typeface="Calibri" panose="020F0502020204030204"/>
                </a:rPr>
                <a:t> </a:t>
              </a:r>
              <a:r>
                <a:rPr kumimoji="0" lang="en-US" sz="2000" b="0" i="0" u="none" strike="noStrike" kern="0" cap="none" spc="0" normalizeH="0" baseline="0" noProof="0" dirty="0" err="1">
                  <a:ln>
                    <a:noFill/>
                  </a:ln>
                  <a:solidFill>
                    <a:prstClr val="black"/>
                  </a:solidFill>
                  <a:effectLst/>
                  <a:uLnTx/>
                  <a:uFillTx/>
                  <a:latin typeface="Calibri" panose="020F0502020204030204"/>
                </a:rPr>
                <a:t>chunkQ</a:t>
              </a:r>
              <a:endParaRPr kumimoji="0" lang="en-US" sz="2000" b="0" i="0" u="none" strike="noStrike" kern="0" cap="none" spc="0" normalizeH="0" baseline="0" noProof="0" dirty="0">
                <a:ln>
                  <a:noFill/>
                </a:ln>
                <a:solidFill>
                  <a:prstClr val="black"/>
                </a:solidFill>
                <a:effectLst/>
                <a:uLnTx/>
                <a:uFillTx/>
                <a:latin typeface="Calibri" panose="020F0502020204030204"/>
              </a:endParaRPr>
            </a:p>
          </p:txBody>
        </p:sp>
        <p:grpSp>
          <p:nvGrpSpPr>
            <p:cNvPr id="244" name="组合 93">
              <a:extLst>
                <a:ext uri="{FF2B5EF4-FFF2-40B4-BE49-F238E27FC236}">
                  <a16:creationId xmlns:a16="http://schemas.microsoft.com/office/drawing/2014/main" id="{03AEF22B-267A-4B6E-A625-EA91C1D51E8E}"/>
                </a:ext>
              </a:extLst>
            </p:cNvPr>
            <p:cNvGrpSpPr/>
            <p:nvPr/>
          </p:nvGrpSpPr>
          <p:grpSpPr>
            <a:xfrm>
              <a:off x="5144037" y="3863756"/>
              <a:ext cx="479505" cy="262468"/>
              <a:chOff x="8794749" y="7608552"/>
              <a:chExt cx="1538296" cy="543300"/>
            </a:xfrm>
          </p:grpSpPr>
          <p:sp>
            <p:nvSpPr>
              <p:cNvPr id="245" name="Rectangle 3">
                <a:extLst>
                  <a:ext uri="{FF2B5EF4-FFF2-40B4-BE49-F238E27FC236}">
                    <a16:creationId xmlns:a16="http://schemas.microsoft.com/office/drawing/2014/main" id="{F20FF5FE-30E1-4A64-820C-10D56048A27B}"/>
                  </a:ext>
                </a:extLst>
              </p:cNvPr>
              <p:cNvSpPr>
                <a:spLocks/>
              </p:cNvSpPr>
              <p:nvPr/>
            </p:nvSpPr>
            <p:spPr>
              <a:xfrm>
                <a:off x="9246447" y="7608553"/>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6" name="Rectangle 3">
                <a:extLst>
                  <a:ext uri="{FF2B5EF4-FFF2-40B4-BE49-F238E27FC236}">
                    <a16:creationId xmlns:a16="http://schemas.microsoft.com/office/drawing/2014/main" id="{5D338ABB-BAC8-4A71-A817-0FF4475D670B}"/>
                  </a:ext>
                </a:extLst>
              </p:cNvPr>
              <p:cNvSpPr>
                <a:spLocks/>
              </p:cNvSpPr>
              <p:nvPr/>
            </p:nvSpPr>
            <p:spPr>
              <a:xfrm>
                <a:off x="9789746" y="7608552"/>
                <a:ext cx="543299" cy="543299"/>
              </a:xfrm>
              <a:prstGeom prst="rect">
                <a:avLst/>
              </a:prstGeom>
              <a:solidFill>
                <a:srgbClr val="C9C9C9"/>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47" name="直接连接符 97">
                <a:extLst>
                  <a:ext uri="{FF2B5EF4-FFF2-40B4-BE49-F238E27FC236}">
                    <a16:creationId xmlns:a16="http://schemas.microsoft.com/office/drawing/2014/main" id="{FE07873A-48C8-4047-947F-021AF81A1073}"/>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248" name="直接连接符 98">
                <a:extLst>
                  <a:ext uri="{FF2B5EF4-FFF2-40B4-BE49-F238E27FC236}">
                    <a16:creationId xmlns:a16="http://schemas.microsoft.com/office/drawing/2014/main" id="{5727913B-554F-4EEC-A575-6B17145E2350}"/>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sp>
          <p:nvSpPr>
            <p:cNvPr id="249" name="箭头: 右 248">
              <a:extLst>
                <a:ext uri="{FF2B5EF4-FFF2-40B4-BE49-F238E27FC236}">
                  <a16:creationId xmlns:a16="http://schemas.microsoft.com/office/drawing/2014/main" id="{E0E53DD4-D382-40B8-A85D-E383F308AD15}"/>
                </a:ext>
              </a:extLst>
            </p:cNvPr>
            <p:cNvSpPr/>
            <p:nvPr/>
          </p:nvSpPr>
          <p:spPr>
            <a:xfrm>
              <a:off x="4950187" y="3909746"/>
              <a:ext cx="28256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50" name="箭头: 右 249">
              <a:extLst>
                <a:ext uri="{FF2B5EF4-FFF2-40B4-BE49-F238E27FC236}">
                  <a16:creationId xmlns:a16="http://schemas.microsoft.com/office/drawing/2014/main" id="{9753B2EB-0576-483B-986F-B99E8290067D}"/>
                </a:ext>
              </a:extLst>
            </p:cNvPr>
            <p:cNvSpPr/>
            <p:nvPr/>
          </p:nvSpPr>
          <p:spPr>
            <a:xfrm>
              <a:off x="5640026" y="3909746"/>
              <a:ext cx="28256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51" name="Rounded Rectangle 78">
              <a:extLst>
                <a:ext uri="{FF2B5EF4-FFF2-40B4-BE49-F238E27FC236}">
                  <a16:creationId xmlns:a16="http://schemas.microsoft.com/office/drawing/2014/main" id="{43FAD859-4AF7-426E-B7D9-85AEEB337857}"/>
                </a:ext>
              </a:extLst>
            </p:cNvPr>
            <p:cNvSpPr/>
            <p:nvPr/>
          </p:nvSpPr>
          <p:spPr>
            <a:xfrm>
              <a:off x="5936726" y="3803566"/>
              <a:ext cx="957676" cy="371868"/>
            </a:xfrm>
            <a:prstGeom prst="roundRect">
              <a:avLst/>
            </a:prstGeom>
            <a:solidFill>
              <a:srgbClr val="ED7D31">
                <a:lumMod val="40000"/>
                <a:lumOff val="60000"/>
              </a:srgbClr>
            </a:solidFill>
            <a:ln w="38100" cap="flat" cmpd="sng" algn="ctr">
              <a:solidFill>
                <a:srgbClr val="ED7D31">
                  <a:lumMod val="50000"/>
                </a:srgbClr>
              </a:solidFill>
              <a:prstDash val="solid"/>
              <a:miter lim="800000"/>
            </a:ln>
            <a:effectLst/>
          </p:spPr>
          <p:txBody>
            <a:bodyPr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err="1">
                  <a:ln>
                    <a:noFill/>
                  </a:ln>
                  <a:solidFill>
                    <a:sysClr val="windowText" lastClr="000000"/>
                  </a:solidFill>
                  <a:effectLst/>
                  <a:uLnTx/>
                  <a:uFillTx/>
                  <a:latin typeface="Calibri" panose="020F0502020204030204"/>
                  <a:ea typeface="+mn-ea"/>
                  <a:cs typeface="+mn-cs"/>
                </a:rPr>
                <a:t>MemQ</a:t>
              </a:r>
              <a:endParaRPr kumimoji="0" lang="en-US" sz="20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252" name="Rectangle 7">
              <a:extLst>
                <a:ext uri="{FF2B5EF4-FFF2-40B4-BE49-F238E27FC236}">
                  <a16:creationId xmlns:a16="http://schemas.microsoft.com/office/drawing/2014/main" id="{354EF5F8-C313-4AE0-8759-8E3FC4855E3D}"/>
                </a:ext>
              </a:extLst>
            </p:cNvPr>
            <p:cNvSpPr/>
            <p:nvPr/>
          </p:nvSpPr>
          <p:spPr>
            <a:xfrm>
              <a:off x="1426637" y="2834961"/>
              <a:ext cx="5467765" cy="671026"/>
            </a:xfrm>
            <a:prstGeom prst="rect">
              <a:avLst/>
            </a:prstGeom>
            <a:solidFill>
              <a:srgbClr val="ED7D31">
                <a:lumMod val="20000"/>
                <a:lumOff val="80000"/>
              </a:srgbClr>
            </a:solidFill>
            <a:ln w="12700" cap="flat" cmpd="sng" algn="ctr">
              <a:noFill/>
              <a:prstDash val="solid"/>
              <a:miter lim="800000"/>
            </a:ln>
            <a:effectLst/>
          </p:spPr>
          <p:txBody>
            <a:bodyPr rtlCol="0" anchor="b"/>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ED7D31">
                      <a:lumMod val="50000"/>
                    </a:srgbClr>
                  </a:solidFill>
                  <a:effectLst/>
                  <a:uLnTx/>
                  <a:uFillTx/>
                  <a:latin typeface="Calibri" panose="020F0502020204030204"/>
                  <a:ea typeface="+mn-ea"/>
                  <a:cs typeface="+mn-cs"/>
                </a:rPr>
                <a:t>Memory</a:t>
              </a:r>
            </a:p>
          </p:txBody>
        </p:sp>
        <p:grpSp>
          <p:nvGrpSpPr>
            <p:cNvPr id="253" name="Group 3">
              <a:extLst>
                <a:ext uri="{FF2B5EF4-FFF2-40B4-BE49-F238E27FC236}">
                  <a16:creationId xmlns:a16="http://schemas.microsoft.com/office/drawing/2014/main" id="{04AE5DE5-01A5-4FD9-849C-493B1C8ECFF7}"/>
                </a:ext>
              </a:extLst>
            </p:cNvPr>
            <p:cNvGrpSpPr/>
            <p:nvPr/>
          </p:nvGrpSpPr>
          <p:grpSpPr>
            <a:xfrm>
              <a:off x="1509066" y="2957677"/>
              <a:ext cx="1044552" cy="474909"/>
              <a:chOff x="2468149" y="2917289"/>
              <a:chExt cx="1587371" cy="721703"/>
            </a:xfrm>
          </p:grpSpPr>
          <p:grpSp>
            <p:nvGrpSpPr>
              <p:cNvPr id="254" name="组合 253">
                <a:extLst>
                  <a:ext uri="{FF2B5EF4-FFF2-40B4-BE49-F238E27FC236}">
                    <a16:creationId xmlns:a16="http://schemas.microsoft.com/office/drawing/2014/main" id="{01FA2131-5466-4C82-8385-401022E96AF1}"/>
                  </a:ext>
                </a:extLst>
              </p:cNvPr>
              <p:cNvGrpSpPr/>
              <p:nvPr/>
            </p:nvGrpSpPr>
            <p:grpSpPr>
              <a:xfrm rot="5400000">
                <a:off x="2301519" y="3104512"/>
                <a:ext cx="701110" cy="367849"/>
                <a:chOff x="3710540" y="6723021"/>
                <a:chExt cx="1343115" cy="544095"/>
              </a:xfrm>
            </p:grpSpPr>
            <p:sp>
              <p:nvSpPr>
                <p:cNvPr id="268" name="Rectangle 3">
                  <a:extLst>
                    <a:ext uri="{FF2B5EF4-FFF2-40B4-BE49-F238E27FC236}">
                      <a16:creationId xmlns:a16="http://schemas.microsoft.com/office/drawing/2014/main" id="{5BCDF07A-C063-45AC-8E4F-A9A97DCC30EC}"/>
                    </a:ext>
                  </a:extLst>
                </p:cNvPr>
                <p:cNvSpPr>
                  <a:spLocks/>
                </p:cNvSpPr>
                <p:nvPr/>
              </p:nvSpPr>
              <p:spPr>
                <a:xfrm>
                  <a:off x="4001991" y="6723817"/>
                  <a:ext cx="350555" cy="543299"/>
                </a:xfrm>
                <a:prstGeom prst="rect">
                  <a:avLst/>
                </a:prstGeom>
                <a:solidFill>
                  <a:sysClr val="window" lastClr="FFFFFF"/>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9" name="Rectangle 3">
                  <a:extLst>
                    <a:ext uri="{FF2B5EF4-FFF2-40B4-BE49-F238E27FC236}">
                      <a16:creationId xmlns:a16="http://schemas.microsoft.com/office/drawing/2014/main" id="{F856DDCB-2460-40C7-8199-E1701FA22E35}"/>
                    </a:ext>
                  </a:extLst>
                </p:cNvPr>
                <p:cNvSpPr>
                  <a:spLocks/>
                </p:cNvSpPr>
                <p:nvPr/>
              </p:nvSpPr>
              <p:spPr>
                <a:xfrm>
                  <a:off x="4352545" y="6723816"/>
                  <a:ext cx="350555" cy="543299"/>
                </a:xfrm>
                <a:prstGeom prst="rect">
                  <a:avLst/>
                </a:prstGeom>
                <a:solidFill>
                  <a:srgbClr val="5195D3"/>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70" name="直接连接符 97">
                  <a:extLst>
                    <a:ext uri="{FF2B5EF4-FFF2-40B4-BE49-F238E27FC236}">
                      <a16:creationId xmlns:a16="http://schemas.microsoft.com/office/drawing/2014/main" id="{A96752E5-6EEA-4FB8-850B-6DD0846DFA98}"/>
                    </a:ext>
                  </a:extLst>
                </p:cNvPr>
                <p:cNvCxnSpPr/>
                <p:nvPr/>
              </p:nvCxnSpPr>
              <p:spPr>
                <a:xfrm flipH="1">
                  <a:off x="3710541" y="6723816"/>
                  <a:ext cx="291450" cy="0"/>
                </a:xfrm>
                <a:prstGeom prst="line">
                  <a:avLst/>
                </a:prstGeom>
                <a:noFill/>
                <a:ln w="38100" cap="flat" cmpd="sng" algn="ctr">
                  <a:solidFill>
                    <a:sysClr val="windowText" lastClr="000000"/>
                  </a:solidFill>
                  <a:prstDash val="solid"/>
                  <a:miter lim="800000"/>
                </a:ln>
                <a:effectLst/>
              </p:spPr>
            </p:cxnSp>
            <p:cxnSp>
              <p:nvCxnSpPr>
                <p:cNvPr id="271" name="直接连接符 98">
                  <a:extLst>
                    <a:ext uri="{FF2B5EF4-FFF2-40B4-BE49-F238E27FC236}">
                      <a16:creationId xmlns:a16="http://schemas.microsoft.com/office/drawing/2014/main" id="{B8E1497E-3115-4855-A3C8-43BFF198906F}"/>
                    </a:ext>
                  </a:extLst>
                </p:cNvPr>
                <p:cNvCxnSpPr/>
                <p:nvPr/>
              </p:nvCxnSpPr>
              <p:spPr>
                <a:xfrm flipH="1">
                  <a:off x="3710540" y="7267116"/>
                  <a:ext cx="291450" cy="0"/>
                </a:xfrm>
                <a:prstGeom prst="line">
                  <a:avLst/>
                </a:prstGeom>
                <a:noFill/>
                <a:ln w="38100" cap="flat" cmpd="sng" algn="ctr">
                  <a:solidFill>
                    <a:sysClr val="windowText" lastClr="000000"/>
                  </a:solidFill>
                  <a:prstDash val="solid"/>
                  <a:miter lim="800000"/>
                </a:ln>
                <a:effectLst/>
              </p:spPr>
            </p:cxnSp>
            <p:sp>
              <p:nvSpPr>
                <p:cNvPr id="272" name="Rectangle 3">
                  <a:extLst>
                    <a:ext uri="{FF2B5EF4-FFF2-40B4-BE49-F238E27FC236}">
                      <a16:creationId xmlns:a16="http://schemas.microsoft.com/office/drawing/2014/main" id="{B7595D2C-209C-43D6-9F5C-F0AEF39DC3A6}"/>
                    </a:ext>
                  </a:extLst>
                </p:cNvPr>
                <p:cNvSpPr>
                  <a:spLocks/>
                </p:cNvSpPr>
                <p:nvPr/>
              </p:nvSpPr>
              <p:spPr>
                <a:xfrm>
                  <a:off x="4703100" y="6723021"/>
                  <a:ext cx="350555" cy="543299"/>
                </a:xfrm>
                <a:prstGeom prst="rect">
                  <a:avLst/>
                </a:prstGeom>
                <a:solidFill>
                  <a:srgbClr val="5195D3"/>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55" name="组合 254">
                <a:extLst>
                  <a:ext uri="{FF2B5EF4-FFF2-40B4-BE49-F238E27FC236}">
                    <a16:creationId xmlns:a16="http://schemas.microsoft.com/office/drawing/2014/main" id="{73CE3551-F24B-4CFD-BB92-4D000557AFD0}"/>
                  </a:ext>
                </a:extLst>
              </p:cNvPr>
              <p:cNvGrpSpPr/>
              <p:nvPr/>
            </p:nvGrpSpPr>
            <p:grpSpPr>
              <a:xfrm rot="5400000">
                <a:off x="2769132" y="3104512"/>
                <a:ext cx="701110" cy="367849"/>
                <a:chOff x="3710540" y="6723021"/>
                <a:chExt cx="1343115" cy="544095"/>
              </a:xfrm>
            </p:grpSpPr>
            <p:sp>
              <p:nvSpPr>
                <p:cNvPr id="263" name="Rectangle 3">
                  <a:extLst>
                    <a:ext uri="{FF2B5EF4-FFF2-40B4-BE49-F238E27FC236}">
                      <a16:creationId xmlns:a16="http://schemas.microsoft.com/office/drawing/2014/main" id="{75EADAB2-C1F2-49D8-B420-371591753CB6}"/>
                    </a:ext>
                  </a:extLst>
                </p:cNvPr>
                <p:cNvSpPr>
                  <a:spLocks/>
                </p:cNvSpPr>
                <p:nvPr/>
              </p:nvSpPr>
              <p:spPr>
                <a:xfrm>
                  <a:off x="4001991" y="6723817"/>
                  <a:ext cx="350555" cy="543299"/>
                </a:xfrm>
                <a:prstGeom prst="rect">
                  <a:avLst/>
                </a:prstGeom>
                <a:solidFill>
                  <a:srgbClr val="7EB0DE"/>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4" name="Rectangle 3">
                  <a:extLst>
                    <a:ext uri="{FF2B5EF4-FFF2-40B4-BE49-F238E27FC236}">
                      <a16:creationId xmlns:a16="http://schemas.microsoft.com/office/drawing/2014/main" id="{6E1800B8-E253-4600-96DC-FAF124B21A7F}"/>
                    </a:ext>
                  </a:extLst>
                </p:cNvPr>
                <p:cNvSpPr>
                  <a:spLocks/>
                </p:cNvSpPr>
                <p:nvPr/>
              </p:nvSpPr>
              <p:spPr>
                <a:xfrm>
                  <a:off x="4352545" y="6723816"/>
                  <a:ext cx="350555" cy="543299"/>
                </a:xfrm>
                <a:prstGeom prst="rect">
                  <a:avLst/>
                </a:prstGeom>
                <a:solidFill>
                  <a:srgbClr val="7EB0DE"/>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65" name="直接连接符 97">
                  <a:extLst>
                    <a:ext uri="{FF2B5EF4-FFF2-40B4-BE49-F238E27FC236}">
                      <a16:creationId xmlns:a16="http://schemas.microsoft.com/office/drawing/2014/main" id="{7BFE3432-A7F5-4498-B004-20C6447F1640}"/>
                    </a:ext>
                  </a:extLst>
                </p:cNvPr>
                <p:cNvCxnSpPr/>
                <p:nvPr/>
              </p:nvCxnSpPr>
              <p:spPr>
                <a:xfrm flipH="1">
                  <a:off x="3710541" y="6723816"/>
                  <a:ext cx="291450" cy="0"/>
                </a:xfrm>
                <a:prstGeom prst="line">
                  <a:avLst/>
                </a:prstGeom>
                <a:noFill/>
                <a:ln w="38100" cap="flat" cmpd="sng" algn="ctr">
                  <a:solidFill>
                    <a:sysClr val="windowText" lastClr="000000"/>
                  </a:solidFill>
                  <a:prstDash val="solid"/>
                  <a:miter lim="800000"/>
                </a:ln>
                <a:effectLst/>
              </p:spPr>
            </p:cxnSp>
            <p:cxnSp>
              <p:nvCxnSpPr>
                <p:cNvPr id="266" name="直接连接符 98">
                  <a:extLst>
                    <a:ext uri="{FF2B5EF4-FFF2-40B4-BE49-F238E27FC236}">
                      <a16:creationId xmlns:a16="http://schemas.microsoft.com/office/drawing/2014/main" id="{05335E9D-BFAF-4E7C-AD18-760ABA63CF69}"/>
                    </a:ext>
                  </a:extLst>
                </p:cNvPr>
                <p:cNvCxnSpPr/>
                <p:nvPr/>
              </p:nvCxnSpPr>
              <p:spPr>
                <a:xfrm flipH="1">
                  <a:off x="3710540" y="7267116"/>
                  <a:ext cx="291450" cy="0"/>
                </a:xfrm>
                <a:prstGeom prst="line">
                  <a:avLst/>
                </a:prstGeom>
                <a:noFill/>
                <a:ln w="38100" cap="flat" cmpd="sng" algn="ctr">
                  <a:solidFill>
                    <a:sysClr val="windowText" lastClr="000000"/>
                  </a:solidFill>
                  <a:prstDash val="solid"/>
                  <a:miter lim="800000"/>
                </a:ln>
                <a:effectLst/>
              </p:spPr>
            </p:cxnSp>
            <p:sp>
              <p:nvSpPr>
                <p:cNvPr id="267" name="Rectangle 3">
                  <a:extLst>
                    <a:ext uri="{FF2B5EF4-FFF2-40B4-BE49-F238E27FC236}">
                      <a16:creationId xmlns:a16="http://schemas.microsoft.com/office/drawing/2014/main" id="{2DA12F0A-CD2A-4B22-9CCB-0168790DD0AE}"/>
                    </a:ext>
                  </a:extLst>
                </p:cNvPr>
                <p:cNvSpPr>
                  <a:spLocks/>
                </p:cNvSpPr>
                <p:nvPr/>
              </p:nvSpPr>
              <p:spPr>
                <a:xfrm>
                  <a:off x="4703100" y="6723021"/>
                  <a:ext cx="350555" cy="543299"/>
                </a:xfrm>
                <a:prstGeom prst="rect">
                  <a:avLst/>
                </a:prstGeom>
                <a:solidFill>
                  <a:srgbClr val="7EB0DE"/>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56" name="组合 255">
                <a:extLst>
                  <a:ext uri="{FF2B5EF4-FFF2-40B4-BE49-F238E27FC236}">
                    <a16:creationId xmlns:a16="http://schemas.microsoft.com/office/drawing/2014/main" id="{D64564C3-1B7F-41B8-A1CB-E4E0E026FF92}"/>
                  </a:ext>
                </a:extLst>
              </p:cNvPr>
              <p:cNvGrpSpPr/>
              <p:nvPr/>
            </p:nvGrpSpPr>
            <p:grpSpPr>
              <a:xfrm rot="5400000">
                <a:off x="3521041" y="3104512"/>
                <a:ext cx="701110" cy="367849"/>
                <a:chOff x="3710540" y="6723021"/>
                <a:chExt cx="1343115" cy="544095"/>
              </a:xfrm>
            </p:grpSpPr>
            <p:sp>
              <p:nvSpPr>
                <p:cNvPr id="258" name="Rectangle 3">
                  <a:extLst>
                    <a:ext uri="{FF2B5EF4-FFF2-40B4-BE49-F238E27FC236}">
                      <a16:creationId xmlns:a16="http://schemas.microsoft.com/office/drawing/2014/main" id="{331E6A14-CDD8-4A94-820F-252214CA328A}"/>
                    </a:ext>
                  </a:extLst>
                </p:cNvPr>
                <p:cNvSpPr>
                  <a:spLocks/>
                </p:cNvSpPr>
                <p:nvPr/>
              </p:nvSpPr>
              <p:spPr>
                <a:xfrm>
                  <a:off x="4001991" y="6723817"/>
                  <a:ext cx="350555" cy="543299"/>
                </a:xfrm>
                <a:prstGeom prst="rect">
                  <a:avLst/>
                </a:prstGeom>
                <a:solidFill>
                  <a:sysClr val="window" lastClr="FFFFFF"/>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9" name="Rectangle 3">
                  <a:extLst>
                    <a:ext uri="{FF2B5EF4-FFF2-40B4-BE49-F238E27FC236}">
                      <a16:creationId xmlns:a16="http://schemas.microsoft.com/office/drawing/2014/main" id="{9BD86C1C-10D9-4F49-814E-435187071A29}"/>
                    </a:ext>
                  </a:extLst>
                </p:cNvPr>
                <p:cNvSpPr>
                  <a:spLocks/>
                </p:cNvSpPr>
                <p:nvPr/>
              </p:nvSpPr>
              <p:spPr>
                <a:xfrm>
                  <a:off x="4352545" y="6723816"/>
                  <a:ext cx="350555" cy="543299"/>
                </a:xfrm>
                <a:prstGeom prst="rect">
                  <a:avLst/>
                </a:prstGeom>
                <a:solidFill>
                  <a:sysClr val="window" lastClr="FFFFFF"/>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60" name="直接连接符 97">
                  <a:extLst>
                    <a:ext uri="{FF2B5EF4-FFF2-40B4-BE49-F238E27FC236}">
                      <a16:creationId xmlns:a16="http://schemas.microsoft.com/office/drawing/2014/main" id="{17EB2FA8-5A15-4AFA-8709-79F39C1BA66C}"/>
                    </a:ext>
                  </a:extLst>
                </p:cNvPr>
                <p:cNvCxnSpPr/>
                <p:nvPr/>
              </p:nvCxnSpPr>
              <p:spPr>
                <a:xfrm flipH="1">
                  <a:off x="3710541" y="6723816"/>
                  <a:ext cx="291450" cy="0"/>
                </a:xfrm>
                <a:prstGeom prst="line">
                  <a:avLst/>
                </a:prstGeom>
                <a:noFill/>
                <a:ln w="38100" cap="flat" cmpd="sng" algn="ctr">
                  <a:solidFill>
                    <a:sysClr val="windowText" lastClr="000000"/>
                  </a:solidFill>
                  <a:prstDash val="solid"/>
                  <a:miter lim="800000"/>
                </a:ln>
                <a:effectLst/>
              </p:spPr>
            </p:cxnSp>
            <p:cxnSp>
              <p:nvCxnSpPr>
                <p:cNvPr id="261" name="直接连接符 98">
                  <a:extLst>
                    <a:ext uri="{FF2B5EF4-FFF2-40B4-BE49-F238E27FC236}">
                      <a16:creationId xmlns:a16="http://schemas.microsoft.com/office/drawing/2014/main" id="{6968F39C-82BF-46E6-96D2-16238316F72D}"/>
                    </a:ext>
                  </a:extLst>
                </p:cNvPr>
                <p:cNvCxnSpPr/>
                <p:nvPr/>
              </p:nvCxnSpPr>
              <p:spPr>
                <a:xfrm flipH="1">
                  <a:off x="3710540" y="7267116"/>
                  <a:ext cx="291450" cy="0"/>
                </a:xfrm>
                <a:prstGeom prst="line">
                  <a:avLst/>
                </a:prstGeom>
                <a:noFill/>
                <a:ln w="38100" cap="flat" cmpd="sng" algn="ctr">
                  <a:solidFill>
                    <a:sysClr val="windowText" lastClr="000000"/>
                  </a:solidFill>
                  <a:prstDash val="solid"/>
                  <a:miter lim="800000"/>
                </a:ln>
                <a:effectLst/>
              </p:spPr>
            </p:cxnSp>
            <p:sp>
              <p:nvSpPr>
                <p:cNvPr id="262" name="Rectangle 3">
                  <a:extLst>
                    <a:ext uri="{FF2B5EF4-FFF2-40B4-BE49-F238E27FC236}">
                      <a16:creationId xmlns:a16="http://schemas.microsoft.com/office/drawing/2014/main" id="{B46791D7-2316-4E3B-B690-E731250E081F}"/>
                    </a:ext>
                  </a:extLst>
                </p:cNvPr>
                <p:cNvSpPr>
                  <a:spLocks/>
                </p:cNvSpPr>
                <p:nvPr/>
              </p:nvSpPr>
              <p:spPr>
                <a:xfrm>
                  <a:off x="4703100" y="6723021"/>
                  <a:ext cx="350555" cy="543299"/>
                </a:xfrm>
                <a:prstGeom prst="rect">
                  <a:avLst/>
                </a:prstGeom>
                <a:solidFill>
                  <a:srgbClr val="5B9BD5">
                    <a:lumMod val="40000"/>
                    <a:lumOff val="60000"/>
                  </a:srgbClr>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57" name="文本框 77">
                <a:extLst>
                  <a:ext uri="{FF2B5EF4-FFF2-40B4-BE49-F238E27FC236}">
                    <a16:creationId xmlns:a16="http://schemas.microsoft.com/office/drawing/2014/main" id="{4DC91713-1E26-4B60-A2C5-CAEFDE8BFD4B}"/>
                  </a:ext>
                </a:extLst>
              </p:cNvPr>
              <p:cNvSpPr txBox="1"/>
              <p:nvPr/>
            </p:nvSpPr>
            <p:spPr>
              <a:xfrm>
                <a:off x="3262108" y="2917289"/>
                <a:ext cx="486360" cy="701577"/>
              </a:xfrm>
              <a:prstGeom prst="rect">
                <a:avLst/>
              </a:prstGeom>
              <a:noFill/>
              <a:ln w="28575">
                <a:noFill/>
              </a:ln>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panose="020F0502020204030204"/>
                  </a:rPr>
                  <a:t>…</a:t>
                </a:r>
              </a:p>
            </p:txBody>
          </p:sp>
        </p:grpSp>
        <p:sp>
          <p:nvSpPr>
            <p:cNvPr id="273" name="文本框 272">
              <a:extLst>
                <a:ext uri="{FF2B5EF4-FFF2-40B4-BE49-F238E27FC236}">
                  <a16:creationId xmlns:a16="http://schemas.microsoft.com/office/drawing/2014/main" id="{6B9B0F0A-573B-405E-98F5-192480632B1B}"/>
                </a:ext>
              </a:extLst>
            </p:cNvPr>
            <p:cNvSpPr txBox="1"/>
            <p:nvPr/>
          </p:nvSpPr>
          <p:spPr>
            <a:xfrm>
              <a:off x="2527972" y="2877621"/>
              <a:ext cx="1748249" cy="646331"/>
            </a:xfrm>
            <a:prstGeom prst="rect">
              <a:avLst/>
            </a:prstGeom>
            <a:noFill/>
          </p:spPr>
          <p:txBody>
            <a:bodyPr wrap="square" rtlCol="0">
              <a:spAutoFit/>
            </a:bodyPr>
            <a:lstStyle/>
            <a:p>
              <a:pPr defTabSz="457200"/>
              <a:r>
                <a:rPr lang="en-US" dirty="0">
                  <a:solidFill>
                    <a:prstClr val="black"/>
                  </a:solidFill>
                  <a:latin typeface="Calibri" panose="020F0502020204030204"/>
                </a:rPr>
                <a:t>Uncompressed streams</a:t>
              </a:r>
            </a:p>
          </p:txBody>
        </p:sp>
        <p:grpSp>
          <p:nvGrpSpPr>
            <p:cNvPr id="274" name="Group 165">
              <a:extLst>
                <a:ext uri="{FF2B5EF4-FFF2-40B4-BE49-F238E27FC236}">
                  <a16:creationId xmlns:a16="http://schemas.microsoft.com/office/drawing/2014/main" id="{57F8F16A-E1DF-4564-A5F2-C3F042EC27DD}"/>
                </a:ext>
              </a:extLst>
            </p:cNvPr>
            <p:cNvGrpSpPr/>
            <p:nvPr/>
          </p:nvGrpSpPr>
          <p:grpSpPr>
            <a:xfrm>
              <a:off x="5781309" y="2952224"/>
              <a:ext cx="1048660" cy="476776"/>
              <a:chOff x="2468149" y="2917289"/>
              <a:chExt cx="1587371" cy="721703"/>
            </a:xfrm>
          </p:grpSpPr>
          <p:grpSp>
            <p:nvGrpSpPr>
              <p:cNvPr id="275" name="组合 6">
                <a:extLst>
                  <a:ext uri="{FF2B5EF4-FFF2-40B4-BE49-F238E27FC236}">
                    <a16:creationId xmlns:a16="http://schemas.microsoft.com/office/drawing/2014/main" id="{8153FB68-A03D-4D07-A168-C758DB058CC1}"/>
                  </a:ext>
                </a:extLst>
              </p:cNvPr>
              <p:cNvGrpSpPr/>
              <p:nvPr/>
            </p:nvGrpSpPr>
            <p:grpSpPr>
              <a:xfrm rot="5400000">
                <a:off x="2301519" y="3104512"/>
                <a:ext cx="701110" cy="367849"/>
                <a:chOff x="3710540" y="6723021"/>
                <a:chExt cx="1343115" cy="544095"/>
              </a:xfrm>
            </p:grpSpPr>
            <p:sp>
              <p:nvSpPr>
                <p:cNvPr id="289" name="Rectangle 3">
                  <a:extLst>
                    <a:ext uri="{FF2B5EF4-FFF2-40B4-BE49-F238E27FC236}">
                      <a16:creationId xmlns:a16="http://schemas.microsoft.com/office/drawing/2014/main" id="{03ED8854-44B0-46A0-8BB5-BDDED3D54ED2}"/>
                    </a:ext>
                  </a:extLst>
                </p:cNvPr>
                <p:cNvSpPr>
                  <a:spLocks/>
                </p:cNvSpPr>
                <p:nvPr/>
              </p:nvSpPr>
              <p:spPr>
                <a:xfrm>
                  <a:off x="4001991" y="6723817"/>
                  <a:ext cx="350555" cy="543299"/>
                </a:xfrm>
                <a:prstGeom prst="rect">
                  <a:avLst/>
                </a:prstGeom>
                <a:solidFill>
                  <a:sysClr val="window" lastClr="FFFFFF"/>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0" name="Rectangle 3">
                  <a:extLst>
                    <a:ext uri="{FF2B5EF4-FFF2-40B4-BE49-F238E27FC236}">
                      <a16:creationId xmlns:a16="http://schemas.microsoft.com/office/drawing/2014/main" id="{E45DCC80-E6EA-4D0F-9E19-CDFA2B926221}"/>
                    </a:ext>
                  </a:extLst>
                </p:cNvPr>
                <p:cNvSpPr>
                  <a:spLocks/>
                </p:cNvSpPr>
                <p:nvPr/>
              </p:nvSpPr>
              <p:spPr>
                <a:xfrm>
                  <a:off x="4352545" y="6723816"/>
                  <a:ext cx="350555" cy="543299"/>
                </a:xfrm>
                <a:prstGeom prst="rect">
                  <a:avLst/>
                </a:prstGeom>
                <a:solidFill>
                  <a:srgbClr val="FFC000"/>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91" name="直接连接符 97">
                  <a:extLst>
                    <a:ext uri="{FF2B5EF4-FFF2-40B4-BE49-F238E27FC236}">
                      <a16:creationId xmlns:a16="http://schemas.microsoft.com/office/drawing/2014/main" id="{582676C9-EA34-4E54-9C08-91E1D63C0B96}"/>
                    </a:ext>
                  </a:extLst>
                </p:cNvPr>
                <p:cNvCxnSpPr/>
                <p:nvPr/>
              </p:nvCxnSpPr>
              <p:spPr>
                <a:xfrm flipH="1">
                  <a:off x="3710541" y="6723816"/>
                  <a:ext cx="291450" cy="0"/>
                </a:xfrm>
                <a:prstGeom prst="line">
                  <a:avLst/>
                </a:prstGeom>
                <a:noFill/>
                <a:ln w="38100" cap="flat" cmpd="sng" algn="ctr">
                  <a:solidFill>
                    <a:sysClr val="windowText" lastClr="000000"/>
                  </a:solidFill>
                  <a:prstDash val="solid"/>
                  <a:miter lim="800000"/>
                </a:ln>
                <a:effectLst/>
              </p:spPr>
            </p:cxnSp>
            <p:cxnSp>
              <p:nvCxnSpPr>
                <p:cNvPr id="292" name="直接连接符 98">
                  <a:extLst>
                    <a:ext uri="{FF2B5EF4-FFF2-40B4-BE49-F238E27FC236}">
                      <a16:creationId xmlns:a16="http://schemas.microsoft.com/office/drawing/2014/main" id="{1F745401-98C8-44B0-9D1D-51E7A89B03D4}"/>
                    </a:ext>
                  </a:extLst>
                </p:cNvPr>
                <p:cNvCxnSpPr/>
                <p:nvPr/>
              </p:nvCxnSpPr>
              <p:spPr>
                <a:xfrm flipH="1">
                  <a:off x="3710540" y="7267116"/>
                  <a:ext cx="291450" cy="0"/>
                </a:xfrm>
                <a:prstGeom prst="line">
                  <a:avLst/>
                </a:prstGeom>
                <a:noFill/>
                <a:ln w="38100" cap="flat" cmpd="sng" algn="ctr">
                  <a:solidFill>
                    <a:sysClr val="windowText" lastClr="000000"/>
                  </a:solidFill>
                  <a:prstDash val="solid"/>
                  <a:miter lim="800000"/>
                </a:ln>
                <a:effectLst/>
              </p:spPr>
            </p:cxnSp>
            <p:sp>
              <p:nvSpPr>
                <p:cNvPr id="293" name="Rectangle 3">
                  <a:extLst>
                    <a:ext uri="{FF2B5EF4-FFF2-40B4-BE49-F238E27FC236}">
                      <a16:creationId xmlns:a16="http://schemas.microsoft.com/office/drawing/2014/main" id="{BD43E22F-16F5-4883-B2F3-50B1062C9E49}"/>
                    </a:ext>
                  </a:extLst>
                </p:cNvPr>
                <p:cNvSpPr>
                  <a:spLocks/>
                </p:cNvSpPr>
                <p:nvPr/>
              </p:nvSpPr>
              <p:spPr>
                <a:xfrm>
                  <a:off x="4703100" y="6723021"/>
                  <a:ext cx="350555" cy="543299"/>
                </a:xfrm>
                <a:prstGeom prst="rect">
                  <a:avLst/>
                </a:prstGeom>
                <a:solidFill>
                  <a:srgbClr val="FFC000"/>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76" name="组合 51">
                <a:extLst>
                  <a:ext uri="{FF2B5EF4-FFF2-40B4-BE49-F238E27FC236}">
                    <a16:creationId xmlns:a16="http://schemas.microsoft.com/office/drawing/2014/main" id="{AFE16A1C-783B-46BB-A3F8-33B5874E96D0}"/>
                  </a:ext>
                </a:extLst>
              </p:cNvPr>
              <p:cNvGrpSpPr/>
              <p:nvPr/>
            </p:nvGrpSpPr>
            <p:grpSpPr>
              <a:xfrm rot="5400000">
                <a:off x="2769132" y="3104512"/>
                <a:ext cx="701110" cy="367849"/>
                <a:chOff x="3710540" y="6723021"/>
                <a:chExt cx="1343115" cy="544095"/>
              </a:xfrm>
            </p:grpSpPr>
            <p:sp>
              <p:nvSpPr>
                <p:cNvPr id="284" name="Rectangle 3">
                  <a:extLst>
                    <a:ext uri="{FF2B5EF4-FFF2-40B4-BE49-F238E27FC236}">
                      <a16:creationId xmlns:a16="http://schemas.microsoft.com/office/drawing/2014/main" id="{85F8A7C6-0C43-4FDE-A33C-C470937621D6}"/>
                    </a:ext>
                  </a:extLst>
                </p:cNvPr>
                <p:cNvSpPr>
                  <a:spLocks/>
                </p:cNvSpPr>
                <p:nvPr/>
              </p:nvSpPr>
              <p:spPr>
                <a:xfrm>
                  <a:off x="4001991" y="6723817"/>
                  <a:ext cx="350555" cy="543299"/>
                </a:xfrm>
                <a:prstGeom prst="rect">
                  <a:avLst/>
                </a:prstGeom>
                <a:solidFill>
                  <a:sysClr val="window" lastClr="FFFFFF"/>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5" name="Rectangle 3">
                  <a:extLst>
                    <a:ext uri="{FF2B5EF4-FFF2-40B4-BE49-F238E27FC236}">
                      <a16:creationId xmlns:a16="http://schemas.microsoft.com/office/drawing/2014/main" id="{DE40B44C-656F-45C7-9D8A-9155D6FD7BA7}"/>
                    </a:ext>
                  </a:extLst>
                </p:cNvPr>
                <p:cNvSpPr>
                  <a:spLocks/>
                </p:cNvSpPr>
                <p:nvPr/>
              </p:nvSpPr>
              <p:spPr>
                <a:xfrm>
                  <a:off x="4352545" y="6723816"/>
                  <a:ext cx="350555" cy="543299"/>
                </a:xfrm>
                <a:prstGeom prst="rect">
                  <a:avLst/>
                </a:prstGeom>
                <a:solidFill>
                  <a:sysClr val="window" lastClr="FFFFFF"/>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86" name="直接连接符 97">
                  <a:extLst>
                    <a:ext uri="{FF2B5EF4-FFF2-40B4-BE49-F238E27FC236}">
                      <a16:creationId xmlns:a16="http://schemas.microsoft.com/office/drawing/2014/main" id="{F4D51990-C11D-454F-82D9-5BA9B9C60829}"/>
                    </a:ext>
                  </a:extLst>
                </p:cNvPr>
                <p:cNvCxnSpPr/>
                <p:nvPr/>
              </p:nvCxnSpPr>
              <p:spPr>
                <a:xfrm flipH="1">
                  <a:off x="3710541" y="6723816"/>
                  <a:ext cx="291450" cy="0"/>
                </a:xfrm>
                <a:prstGeom prst="line">
                  <a:avLst/>
                </a:prstGeom>
                <a:noFill/>
                <a:ln w="38100" cap="flat" cmpd="sng" algn="ctr">
                  <a:solidFill>
                    <a:sysClr val="windowText" lastClr="000000"/>
                  </a:solidFill>
                  <a:prstDash val="solid"/>
                  <a:miter lim="800000"/>
                </a:ln>
                <a:effectLst/>
              </p:spPr>
            </p:cxnSp>
            <p:cxnSp>
              <p:nvCxnSpPr>
                <p:cNvPr id="287" name="直接连接符 98">
                  <a:extLst>
                    <a:ext uri="{FF2B5EF4-FFF2-40B4-BE49-F238E27FC236}">
                      <a16:creationId xmlns:a16="http://schemas.microsoft.com/office/drawing/2014/main" id="{574BF034-58DC-4D15-A77F-1CAC17E67208}"/>
                    </a:ext>
                  </a:extLst>
                </p:cNvPr>
                <p:cNvCxnSpPr/>
                <p:nvPr/>
              </p:nvCxnSpPr>
              <p:spPr>
                <a:xfrm flipH="1">
                  <a:off x="3710540" y="7267116"/>
                  <a:ext cx="291450" cy="0"/>
                </a:xfrm>
                <a:prstGeom prst="line">
                  <a:avLst/>
                </a:prstGeom>
                <a:noFill/>
                <a:ln w="38100" cap="flat" cmpd="sng" algn="ctr">
                  <a:solidFill>
                    <a:sysClr val="windowText" lastClr="000000"/>
                  </a:solidFill>
                  <a:prstDash val="solid"/>
                  <a:miter lim="800000"/>
                </a:ln>
                <a:effectLst/>
              </p:spPr>
            </p:cxnSp>
            <p:sp>
              <p:nvSpPr>
                <p:cNvPr id="288" name="Rectangle 3">
                  <a:extLst>
                    <a:ext uri="{FF2B5EF4-FFF2-40B4-BE49-F238E27FC236}">
                      <a16:creationId xmlns:a16="http://schemas.microsoft.com/office/drawing/2014/main" id="{EF03B13C-2769-47C2-B904-615FE28C14D3}"/>
                    </a:ext>
                  </a:extLst>
                </p:cNvPr>
                <p:cNvSpPr>
                  <a:spLocks/>
                </p:cNvSpPr>
                <p:nvPr/>
              </p:nvSpPr>
              <p:spPr>
                <a:xfrm>
                  <a:off x="4703100" y="6723021"/>
                  <a:ext cx="350555" cy="543299"/>
                </a:xfrm>
                <a:prstGeom prst="rect">
                  <a:avLst/>
                </a:prstGeom>
                <a:solidFill>
                  <a:srgbClr val="FFC000">
                    <a:lumMod val="60000"/>
                    <a:lumOff val="40000"/>
                  </a:srgbClr>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77" name="组合 86">
                <a:extLst>
                  <a:ext uri="{FF2B5EF4-FFF2-40B4-BE49-F238E27FC236}">
                    <a16:creationId xmlns:a16="http://schemas.microsoft.com/office/drawing/2014/main" id="{DF05EE7B-FDAB-4D81-8B49-FE785E6AF20F}"/>
                  </a:ext>
                </a:extLst>
              </p:cNvPr>
              <p:cNvGrpSpPr/>
              <p:nvPr/>
            </p:nvGrpSpPr>
            <p:grpSpPr>
              <a:xfrm rot="5400000">
                <a:off x="3521041" y="3104512"/>
                <a:ext cx="701110" cy="367849"/>
                <a:chOff x="3710540" y="6723021"/>
                <a:chExt cx="1343115" cy="544095"/>
              </a:xfrm>
            </p:grpSpPr>
            <p:sp>
              <p:nvSpPr>
                <p:cNvPr id="279" name="Rectangle 3">
                  <a:extLst>
                    <a:ext uri="{FF2B5EF4-FFF2-40B4-BE49-F238E27FC236}">
                      <a16:creationId xmlns:a16="http://schemas.microsoft.com/office/drawing/2014/main" id="{6C5F8D46-4C34-409D-BD67-5A370C732130}"/>
                    </a:ext>
                  </a:extLst>
                </p:cNvPr>
                <p:cNvSpPr>
                  <a:spLocks/>
                </p:cNvSpPr>
                <p:nvPr/>
              </p:nvSpPr>
              <p:spPr>
                <a:xfrm>
                  <a:off x="4001991" y="6723817"/>
                  <a:ext cx="350555" cy="543299"/>
                </a:xfrm>
                <a:prstGeom prst="rect">
                  <a:avLst/>
                </a:prstGeom>
                <a:solidFill>
                  <a:sysClr val="window" lastClr="FFFFFF"/>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0" name="Rectangle 3">
                  <a:extLst>
                    <a:ext uri="{FF2B5EF4-FFF2-40B4-BE49-F238E27FC236}">
                      <a16:creationId xmlns:a16="http://schemas.microsoft.com/office/drawing/2014/main" id="{1F6C0289-6C56-439A-B2C1-6B5CD37D586E}"/>
                    </a:ext>
                  </a:extLst>
                </p:cNvPr>
                <p:cNvSpPr>
                  <a:spLocks/>
                </p:cNvSpPr>
                <p:nvPr/>
              </p:nvSpPr>
              <p:spPr>
                <a:xfrm>
                  <a:off x="4352545" y="6723816"/>
                  <a:ext cx="350555" cy="543299"/>
                </a:xfrm>
                <a:prstGeom prst="rect">
                  <a:avLst/>
                </a:prstGeom>
                <a:solidFill>
                  <a:sysClr val="window" lastClr="FFFFFF"/>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81" name="直接连接符 97">
                  <a:extLst>
                    <a:ext uri="{FF2B5EF4-FFF2-40B4-BE49-F238E27FC236}">
                      <a16:creationId xmlns:a16="http://schemas.microsoft.com/office/drawing/2014/main" id="{DBFF3FA6-6871-4A50-B758-AD313AE02BC4}"/>
                    </a:ext>
                  </a:extLst>
                </p:cNvPr>
                <p:cNvCxnSpPr/>
                <p:nvPr/>
              </p:nvCxnSpPr>
              <p:spPr>
                <a:xfrm flipH="1">
                  <a:off x="3710541" y="6723816"/>
                  <a:ext cx="291450" cy="0"/>
                </a:xfrm>
                <a:prstGeom prst="line">
                  <a:avLst/>
                </a:prstGeom>
                <a:noFill/>
                <a:ln w="38100" cap="flat" cmpd="sng" algn="ctr">
                  <a:solidFill>
                    <a:sysClr val="windowText" lastClr="000000"/>
                  </a:solidFill>
                  <a:prstDash val="solid"/>
                  <a:miter lim="800000"/>
                </a:ln>
                <a:effectLst/>
              </p:spPr>
            </p:cxnSp>
            <p:cxnSp>
              <p:nvCxnSpPr>
                <p:cNvPr id="282" name="直接连接符 98">
                  <a:extLst>
                    <a:ext uri="{FF2B5EF4-FFF2-40B4-BE49-F238E27FC236}">
                      <a16:creationId xmlns:a16="http://schemas.microsoft.com/office/drawing/2014/main" id="{E610525B-ADF9-45B6-9101-AAEA0032617E}"/>
                    </a:ext>
                  </a:extLst>
                </p:cNvPr>
                <p:cNvCxnSpPr/>
                <p:nvPr/>
              </p:nvCxnSpPr>
              <p:spPr>
                <a:xfrm flipH="1">
                  <a:off x="3710540" y="7267116"/>
                  <a:ext cx="291450" cy="0"/>
                </a:xfrm>
                <a:prstGeom prst="line">
                  <a:avLst/>
                </a:prstGeom>
                <a:noFill/>
                <a:ln w="38100" cap="flat" cmpd="sng" algn="ctr">
                  <a:solidFill>
                    <a:sysClr val="windowText" lastClr="000000"/>
                  </a:solidFill>
                  <a:prstDash val="solid"/>
                  <a:miter lim="800000"/>
                </a:ln>
                <a:effectLst/>
              </p:spPr>
            </p:cxnSp>
            <p:sp>
              <p:nvSpPr>
                <p:cNvPr id="283" name="Rectangle 3">
                  <a:extLst>
                    <a:ext uri="{FF2B5EF4-FFF2-40B4-BE49-F238E27FC236}">
                      <a16:creationId xmlns:a16="http://schemas.microsoft.com/office/drawing/2014/main" id="{D5FD1368-6B11-4D8F-8BF0-9B5DAC73DDCE}"/>
                    </a:ext>
                  </a:extLst>
                </p:cNvPr>
                <p:cNvSpPr>
                  <a:spLocks/>
                </p:cNvSpPr>
                <p:nvPr/>
              </p:nvSpPr>
              <p:spPr>
                <a:xfrm>
                  <a:off x="4703100" y="6723021"/>
                  <a:ext cx="350555" cy="543299"/>
                </a:xfrm>
                <a:prstGeom prst="rect">
                  <a:avLst/>
                </a:prstGeom>
                <a:solidFill>
                  <a:srgbClr val="FFC000">
                    <a:lumMod val="40000"/>
                    <a:lumOff val="60000"/>
                  </a:srgbClr>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78" name="文本框 77">
                <a:extLst>
                  <a:ext uri="{FF2B5EF4-FFF2-40B4-BE49-F238E27FC236}">
                    <a16:creationId xmlns:a16="http://schemas.microsoft.com/office/drawing/2014/main" id="{3841F6FB-0D29-4416-BAE5-53556D5ED85B}"/>
                  </a:ext>
                </a:extLst>
              </p:cNvPr>
              <p:cNvSpPr txBox="1"/>
              <p:nvPr/>
            </p:nvSpPr>
            <p:spPr>
              <a:xfrm>
                <a:off x="3262108" y="2917289"/>
                <a:ext cx="486361" cy="698829"/>
              </a:xfrm>
              <a:prstGeom prst="rect">
                <a:avLst/>
              </a:prstGeom>
              <a:noFill/>
              <a:ln w="28575">
                <a:noFill/>
              </a:ln>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panose="020F0502020204030204"/>
                  </a:rPr>
                  <a:t>…</a:t>
                </a:r>
              </a:p>
            </p:txBody>
          </p:sp>
        </p:grpSp>
        <p:sp>
          <p:nvSpPr>
            <p:cNvPr id="294" name="文本框 293">
              <a:extLst>
                <a:ext uri="{FF2B5EF4-FFF2-40B4-BE49-F238E27FC236}">
                  <a16:creationId xmlns:a16="http://schemas.microsoft.com/office/drawing/2014/main" id="{E2E77D5E-6784-4FA2-B2FF-7279300E511E}"/>
                </a:ext>
              </a:extLst>
            </p:cNvPr>
            <p:cNvSpPr txBox="1"/>
            <p:nvPr/>
          </p:nvSpPr>
          <p:spPr>
            <a:xfrm>
              <a:off x="4050506" y="2866780"/>
              <a:ext cx="1748249" cy="646331"/>
            </a:xfrm>
            <a:prstGeom prst="rect">
              <a:avLst/>
            </a:prstGeom>
            <a:noFill/>
          </p:spPr>
          <p:txBody>
            <a:bodyPr wrap="square" rtlCol="0">
              <a:spAutoFit/>
            </a:bodyPr>
            <a:lstStyle/>
            <a:p>
              <a:pPr algn="r" defTabSz="457200"/>
              <a:r>
                <a:rPr lang="en-US" dirty="0">
                  <a:solidFill>
                    <a:prstClr val="black"/>
                  </a:solidFill>
                  <a:latin typeface="Calibri" panose="020F0502020204030204"/>
                </a:rPr>
                <a:t>Compressed streams</a:t>
              </a:r>
            </a:p>
          </p:txBody>
        </p:sp>
        <p:sp>
          <p:nvSpPr>
            <p:cNvPr id="295" name="箭头: 右 294">
              <a:extLst>
                <a:ext uri="{FF2B5EF4-FFF2-40B4-BE49-F238E27FC236}">
                  <a16:creationId xmlns:a16="http://schemas.microsoft.com/office/drawing/2014/main" id="{5638DA92-5126-4EE6-8190-3148770C302B}"/>
                </a:ext>
              </a:extLst>
            </p:cNvPr>
            <p:cNvSpPr/>
            <p:nvPr/>
          </p:nvSpPr>
          <p:spPr>
            <a:xfrm rot="16200000">
              <a:off x="1619734" y="3563280"/>
              <a:ext cx="28256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96" name="箭头: 右 295">
              <a:extLst>
                <a:ext uri="{FF2B5EF4-FFF2-40B4-BE49-F238E27FC236}">
                  <a16:creationId xmlns:a16="http://schemas.microsoft.com/office/drawing/2014/main" id="{71CCD60A-AE66-4FD7-881E-36F7EBEABD2B}"/>
                </a:ext>
              </a:extLst>
            </p:cNvPr>
            <p:cNvSpPr/>
            <p:nvPr/>
          </p:nvSpPr>
          <p:spPr>
            <a:xfrm rot="5400000">
              <a:off x="1936567" y="3572158"/>
              <a:ext cx="28256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97" name="箭头: 右 296">
              <a:extLst>
                <a:ext uri="{FF2B5EF4-FFF2-40B4-BE49-F238E27FC236}">
                  <a16:creationId xmlns:a16="http://schemas.microsoft.com/office/drawing/2014/main" id="{014A3BCB-2B20-497C-B8D1-2B81ADA19DCA}"/>
                </a:ext>
              </a:extLst>
            </p:cNvPr>
            <p:cNvSpPr/>
            <p:nvPr/>
          </p:nvSpPr>
          <p:spPr>
            <a:xfrm rot="16200000">
              <a:off x="6128842" y="3569875"/>
              <a:ext cx="28256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98" name="箭头: 右 297">
              <a:extLst>
                <a:ext uri="{FF2B5EF4-FFF2-40B4-BE49-F238E27FC236}">
                  <a16:creationId xmlns:a16="http://schemas.microsoft.com/office/drawing/2014/main" id="{09DDC322-A611-49B7-B485-402B63AC8F8B}"/>
                </a:ext>
              </a:extLst>
            </p:cNvPr>
            <p:cNvSpPr/>
            <p:nvPr/>
          </p:nvSpPr>
          <p:spPr>
            <a:xfrm rot="5400000">
              <a:off x="6445675" y="3578753"/>
              <a:ext cx="28256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300" name="内容占位符 3">
            <a:extLst>
              <a:ext uri="{FF2B5EF4-FFF2-40B4-BE49-F238E27FC236}">
                <a16:creationId xmlns:a16="http://schemas.microsoft.com/office/drawing/2014/main" id="{F6A177F0-F563-4A13-9EEA-FFEBDB8A6771}"/>
              </a:ext>
            </a:extLst>
          </p:cNvPr>
          <p:cNvSpPr txBox="1">
            <a:spLocks/>
          </p:cNvSpPr>
          <p:nvPr/>
        </p:nvSpPr>
        <p:spPr>
          <a:xfrm>
            <a:off x="147373" y="3626459"/>
            <a:ext cx="11988800" cy="730958"/>
          </a:xfrm>
          <a:prstGeom prst="rect">
            <a:avLst/>
          </a:prstGeom>
        </p:spPr>
        <p:txBody>
          <a:bodyPr vert="horz">
            <a:norm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dirty="0"/>
              <a:t>Compressing multiple streams</a:t>
            </a:r>
          </a:p>
        </p:txBody>
      </p:sp>
    </p:spTree>
    <p:extLst>
      <p:ext uri="{BB962C8B-B14F-4D97-AF65-F5344CB8AC3E}">
        <p14:creationId xmlns:p14="http://schemas.microsoft.com/office/powerpoint/2010/main" val="3450073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9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30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4F71B0-C5B4-4535-AC1C-C4157A098AEF}"/>
              </a:ext>
            </a:extLst>
          </p:cNvPr>
          <p:cNvSpPr>
            <a:spLocks noGrp="1"/>
          </p:cNvSpPr>
          <p:nvPr>
            <p:ph type="title"/>
          </p:nvPr>
        </p:nvSpPr>
        <p:spPr/>
        <p:txBody>
          <a:bodyPr/>
          <a:lstStyle/>
          <a:p>
            <a:r>
              <a:rPr lang="en-US" dirty="0" err="1"/>
              <a:t>SpZip</a:t>
            </a:r>
            <a:r>
              <a:rPr lang="en-US" dirty="0"/>
              <a:t> Overview</a:t>
            </a:r>
          </a:p>
        </p:txBody>
      </p:sp>
      <p:sp>
        <p:nvSpPr>
          <p:cNvPr id="3" name="灯片编号占位符 2">
            <a:extLst>
              <a:ext uri="{FF2B5EF4-FFF2-40B4-BE49-F238E27FC236}">
                <a16:creationId xmlns:a16="http://schemas.microsoft.com/office/drawing/2014/main" id="{01A5C534-72DC-49C0-A027-E468E6059321}"/>
              </a:ext>
            </a:extLst>
          </p:cNvPr>
          <p:cNvSpPr>
            <a:spLocks noGrp="1"/>
          </p:cNvSpPr>
          <p:nvPr>
            <p:ph type="sldNum" sz="quarter" idx="12"/>
          </p:nvPr>
        </p:nvSpPr>
        <p:spPr/>
        <p:txBody>
          <a:bodyPr/>
          <a:lstStyle/>
          <a:p>
            <a:fld id="{4C1CFA8C-DA4D-4CD0-9494-B47934E8DF77}" type="slidenum">
              <a:rPr lang="en-US" smtClean="0"/>
              <a:t>29</a:t>
            </a:fld>
            <a:endParaRPr lang="en-US"/>
          </a:p>
        </p:txBody>
      </p:sp>
      <p:sp>
        <p:nvSpPr>
          <p:cNvPr id="4" name="内容占位符 3">
            <a:extLst>
              <a:ext uri="{FF2B5EF4-FFF2-40B4-BE49-F238E27FC236}">
                <a16:creationId xmlns:a16="http://schemas.microsoft.com/office/drawing/2014/main" id="{D3B733A1-F9FB-4BA6-8333-38584E846E99}"/>
              </a:ext>
            </a:extLst>
          </p:cNvPr>
          <p:cNvSpPr>
            <a:spLocks noGrp="1"/>
          </p:cNvSpPr>
          <p:nvPr>
            <p:ph sz="quarter" idx="1"/>
          </p:nvPr>
        </p:nvSpPr>
        <p:spPr>
          <a:xfrm>
            <a:off x="101601" y="990600"/>
            <a:ext cx="4527755" cy="3564540"/>
          </a:xfrm>
        </p:spPr>
        <p:txBody>
          <a:bodyPr>
            <a:normAutofit/>
          </a:bodyPr>
          <a:lstStyle/>
          <a:p>
            <a:r>
              <a:rPr lang="en-US" dirty="0" err="1"/>
              <a:t>SpZip</a:t>
            </a:r>
            <a:r>
              <a:rPr lang="en-US" dirty="0"/>
              <a:t> augments each CPU core with a programmable fetcher and compressor</a:t>
            </a:r>
          </a:p>
          <a:p>
            <a:pPr marL="0" indent="0">
              <a:buNone/>
            </a:pPr>
            <a:endParaRPr lang="en-US" dirty="0"/>
          </a:p>
          <a:p>
            <a:r>
              <a:rPr lang="en-US" dirty="0"/>
              <a:t>Fetcher accelerates data structure traversal and decompression</a:t>
            </a:r>
          </a:p>
          <a:p>
            <a:endParaRPr lang="en-US" dirty="0"/>
          </a:p>
        </p:txBody>
      </p:sp>
      <p:sp>
        <p:nvSpPr>
          <p:cNvPr id="182" name="内容占位符 3">
            <a:extLst>
              <a:ext uri="{FF2B5EF4-FFF2-40B4-BE49-F238E27FC236}">
                <a16:creationId xmlns:a16="http://schemas.microsoft.com/office/drawing/2014/main" id="{DA8538D1-D99F-4945-86AD-0D2C5C7BC08C}"/>
              </a:ext>
            </a:extLst>
          </p:cNvPr>
          <p:cNvSpPr txBox="1">
            <a:spLocks/>
          </p:cNvSpPr>
          <p:nvPr/>
        </p:nvSpPr>
        <p:spPr>
          <a:xfrm>
            <a:off x="101601" y="4555140"/>
            <a:ext cx="11737532" cy="2159359"/>
          </a:xfrm>
          <a:prstGeom prst="rect">
            <a:avLst/>
          </a:prstGeom>
        </p:spPr>
        <p:txBody>
          <a:bodyPr vert="horz">
            <a:norm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dirty="0"/>
              <a:t>Compressor compresses newly generated data before storing it off-chip</a:t>
            </a:r>
          </a:p>
          <a:p>
            <a:endParaRPr lang="en-US" dirty="0"/>
          </a:p>
          <a:p>
            <a:r>
              <a:rPr lang="en-US" dirty="0"/>
              <a:t>Fetcher and compressor interact with memory system through conventional load and store interface</a:t>
            </a:r>
          </a:p>
        </p:txBody>
      </p:sp>
      <p:grpSp>
        <p:nvGrpSpPr>
          <p:cNvPr id="5" name="组合 4">
            <a:extLst>
              <a:ext uri="{FF2B5EF4-FFF2-40B4-BE49-F238E27FC236}">
                <a16:creationId xmlns:a16="http://schemas.microsoft.com/office/drawing/2014/main" id="{97BE61E6-3C1C-4C2D-B52A-FB03104118BD}"/>
              </a:ext>
            </a:extLst>
          </p:cNvPr>
          <p:cNvGrpSpPr/>
          <p:nvPr/>
        </p:nvGrpSpPr>
        <p:grpSpPr>
          <a:xfrm>
            <a:off x="4876303" y="1043379"/>
            <a:ext cx="7214096" cy="3117304"/>
            <a:chOff x="4876303" y="1043379"/>
            <a:chExt cx="7214096" cy="3117304"/>
          </a:xfrm>
        </p:grpSpPr>
        <p:sp>
          <p:nvSpPr>
            <p:cNvPr id="89" name="Rectangle 105">
              <a:extLst>
                <a:ext uri="{FF2B5EF4-FFF2-40B4-BE49-F238E27FC236}">
                  <a16:creationId xmlns:a16="http://schemas.microsoft.com/office/drawing/2014/main" id="{B1330DB0-9FF1-4D72-A6E9-8D479035379C}"/>
                </a:ext>
              </a:extLst>
            </p:cNvPr>
            <p:cNvSpPr/>
            <p:nvPr/>
          </p:nvSpPr>
          <p:spPr>
            <a:xfrm>
              <a:off x="4876305" y="1546676"/>
              <a:ext cx="7214092" cy="391941"/>
            </a:xfrm>
            <a:prstGeom prst="rect">
              <a:avLst/>
            </a:prstGeom>
            <a:solidFill>
              <a:srgbClr val="93C571"/>
            </a:solidFill>
            <a:ln w="19050" cap="flat" cmpd="sng" algn="ctr">
              <a:solidFill>
                <a:srgbClr val="70AD47">
                  <a:lumMod val="75000"/>
                </a:srgbClr>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70AD47">
                      <a:lumMod val="50000"/>
                    </a:srgbClr>
                  </a:solidFill>
                  <a:effectLst/>
                  <a:uLnTx/>
                  <a:uFillTx/>
                  <a:latin typeface="Calibri" panose="020F0502020204030204"/>
                  <a:ea typeface="+mn-ea"/>
                  <a:cs typeface="+mn-cs"/>
                </a:rPr>
                <a:t>LLC</a:t>
              </a:r>
            </a:p>
          </p:txBody>
        </p:sp>
        <p:sp>
          <p:nvSpPr>
            <p:cNvPr id="90" name="文本框 77">
              <a:extLst>
                <a:ext uri="{FF2B5EF4-FFF2-40B4-BE49-F238E27FC236}">
                  <a16:creationId xmlns:a16="http://schemas.microsoft.com/office/drawing/2014/main" id="{99DC39B6-A5F1-49C2-BCB9-2A8C62D2D3A0}"/>
                </a:ext>
              </a:extLst>
            </p:cNvPr>
            <p:cNvSpPr txBox="1"/>
            <p:nvPr/>
          </p:nvSpPr>
          <p:spPr>
            <a:xfrm>
              <a:off x="8325361" y="2378958"/>
              <a:ext cx="320044" cy="707886"/>
            </a:xfrm>
            <a:prstGeom prst="rect">
              <a:avLst/>
            </a:prstGeom>
            <a:noFill/>
            <a:ln w="28575">
              <a:noFill/>
            </a:ln>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a:ln>
                    <a:noFill/>
                  </a:ln>
                  <a:solidFill>
                    <a:prstClr val="black"/>
                  </a:solidFill>
                  <a:effectLst/>
                  <a:uLnTx/>
                  <a:uFillTx/>
                  <a:latin typeface="Calibri" panose="020F0502020204030204"/>
                </a:rPr>
                <a:t>…</a:t>
              </a:r>
            </a:p>
          </p:txBody>
        </p:sp>
        <p:sp>
          <p:nvSpPr>
            <p:cNvPr id="91" name="Rectangle 105">
              <a:extLst>
                <a:ext uri="{FF2B5EF4-FFF2-40B4-BE49-F238E27FC236}">
                  <a16:creationId xmlns:a16="http://schemas.microsoft.com/office/drawing/2014/main" id="{75785B11-BD26-4960-850A-15CF497E37AE}"/>
                </a:ext>
              </a:extLst>
            </p:cNvPr>
            <p:cNvSpPr/>
            <p:nvPr/>
          </p:nvSpPr>
          <p:spPr>
            <a:xfrm>
              <a:off x="4876303" y="1043379"/>
              <a:ext cx="7214092" cy="441709"/>
            </a:xfrm>
            <a:prstGeom prst="rect">
              <a:avLst/>
            </a:prstGeom>
            <a:solidFill>
              <a:srgbClr val="68A042"/>
            </a:solidFill>
            <a:ln w="19050" cap="flat" cmpd="sng" algn="ctr">
              <a:solidFill>
                <a:srgbClr val="70AD47">
                  <a:lumMod val="75000"/>
                </a:srgbClr>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70AD47">
                      <a:lumMod val="50000"/>
                    </a:srgbClr>
                  </a:solidFill>
                  <a:effectLst/>
                  <a:uLnTx/>
                  <a:uFillTx/>
                  <a:latin typeface="Calibri" panose="020F0502020204030204"/>
                  <a:ea typeface="+mn-ea"/>
                  <a:cs typeface="+mn-cs"/>
                </a:rPr>
                <a:t>Main Memory</a:t>
              </a:r>
            </a:p>
          </p:txBody>
        </p:sp>
        <p:grpSp>
          <p:nvGrpSpPr>
            <p:cNvPr id="92" name="组合 91">
              <a:extLst>
                <a:ext uri="{FF2B5EF4-FFF2-40B4-BE49-F238E27FC236}">
                  <a16:creationId xmlns:a16="http://schemas.microsoft.com/office/drawing/2014/main" id="{6F1AA7C8-D758-4BAB-BC4D-7BB5151CE643}"/>
                </a:ext>
              </a:extLst>
            </p:cNvPr>
            <p:cNvGrpSpPr/>
            <p:nvPr/>
          </p:nvGrpSpPr>
          <p:grpSpPr>
            <a:xfrm>
              <a:off x="4876305" y="1944081"/>
              <a:ext cx="3339341" cy="2216602"/>
              <a:chOff x="5109695" y="1944081"/>
              <a:chExt cx="3339341" cy="2216602"/>
            </a:xfrm>
          </p:grpSpPr>
          <p:sp>
            <p:nvSpPr>
              <p:cNvPr id="135" name="Rounded Rectangle 109">
                <a:extLst>
                  <a:ext uri="{FF2B5EF4-FFF2-40B4-BE49-F238E27FC236}">
                    <a16:creationId xmlns:a16="http://schemas.microsoft.com/office/drawing/2014/main" id="{0CCC740D-5EA4-44B8-BA15-41CC8320E208}"/>
                  </a:ext>
                </a:extLst>
              </p:cNvPr>
              <p:cNvSpPr>
                <a:spLocks noChangeAspect="1"/>
              </p:cNvSpPr>
              <p:nvPr/>
            </p:nvSpPr>
            <p:spPr>
              <a:xfrm>
                <a:off x="5753682" y="2668326"/>
                <a:ext cx="1316615" cy="647528"/>
              </a:xfrm>
              <a:prstGeom prst="roundRect">
                <a:avLst>
                  <a:gd name="adj" fmla="val 0"/>
                </a:avLst>
              </a:prstGeom>
              <a:solidFill>
                <a:srgbClr val="ED7D31">
                  <a:lumMod val="40000"/>
                  <a:lumOff val="60000"/>
                </a:srgbClr>
              </a:solidFill>
              <a:ln w="19050" cap="flat" cmpd="sng" algn="ctr">
                <a:solidFill>
                  <a:srgbClr val="ED7D31">
                    <a:lumMod val="75000"/>
                  </a:srgbClr>
                </a:solidFill>
                <a:prstDash val="solid"/>
                <a:miter lim="800000"/>
              </a:ln>
              <a:effectLst/>
            </p:spPr>
            <p:txBody>
              <a:bodyPr lIns="0" rIns="0"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6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843C0C"/>
                    </a:solidFill>
                    <a:effectLst/>
                    <a:uLnTx/>
                    <a:uFillTx/>
                    <a:ea typeface="+mn-ea"/>
                    <a:cs typeface="+mn-cs"/>
                  </a:rPr>
                  <a:t>Fetch &amp; Decompress</a:t>
                </a:r>
              </a:p>
            </p:txBody>
          </p:sp>
          <p:sp>
            <p:nvSpPr>
              <p:cNvPr id="136" name="Rectangle 107">
                <a:extLst>
                  <a:ext uri="{FF2B5EF4-FFF2-40B4-BE49-F238E27FC236}">
                    <a16:creationId xmlns:a16="http://schemas.microsoft.com/office/drawing/2014/main" id="{0EB68DBF-E4C5-43FF-A54C-44E86AC87F1C}"/>
                  </a:ext>
                </a:extLst>
              </p:cNvPr>
              <p:cNvSpPr/>
              <p:nvPr/>
            </p:nvSpPr>
            <p:spPr>
              <a:xfrm>
                <a:off x="5109695" y="3768742"/>
                <a:ext cx="3339338" cy="391941"/>
              </a:xfrm>
              <a:prstGeom prst="rect">
                <a:avLst/>
              </a:prstGeom>
              <a:solidFill>
                <a:schemeClr val="accent6">
                  <a:lumMod val="20000"/>
                  <a:lumOff val="80000"/>
                </a:schemeClr>
              </a:solidFill>
              <a:ln w="19050" cap="flat" cmpd="sng" algn="ctr">
                <a:solidFill>
                  <a:schemeClr val="tx1"/>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chemeClr val="tx1"/>
                    </a:solidFill>
                    <a:effectLst/>
                    <a:uLnTx/>
                    <a:uFillTx/>
                    <a:ea typeface="+mn-ea"/>
                    <a:cs typeface="+mn-cs"/>
                  </a:rPr>
                  <a:t>Core</a:t>
                </a:r>
              </a:p>
            </p:txBody>
          </p:sp>
          <p:grpSp>
            <p:nvGrpSpPr>
              <p:cNvPr id="137" name="组合 136">
                <a:extLst>
                  <a:ext uri="{FF2B5EF4-FFF2-40B4-BE49-F238E27FC236}">
                    <a16:creationId xmlns:a16="http://schemas.microsoft.com/office/drawing/2014/main" id="{2C675870-F67C-40A3-8116-73A4F01AB5C4}"/>
                  </a:ext>
                </a:extLst>
              </p:cNvPr>
              <p:cNvGrpSpPr/>
              <p:nvPr/>
            </p:nvGrpSpPr>
            <p:grpSpPr>
              <a:xfrm rot="16200000">
                <a:off x="5880584" y="3402791"/>
                <a:ext cx="450053" cy="262800"/>
                <a:chOff x="5829591" y="5059046"/>
                <a:chExt cx="809656" cy="262800"/>
              </a:xfrm>
            </p:grpSpPr>
            <p:grpSp>
              <p:nvGrpSpPr>
                <p:cNvPr id="213" name="组合 93">
                  <a:extLst>
                    <a:ext uri="{FF2B5EF4-FFF2-40B4-BE49-F238E27FC236}">
                      <a16:creationId xmlns:a16="http://schemas.microsoft.com/office/drawing/2014/main" id="{081B517E-E836-441C-BB2B-D8053A27667C}"/>
                    </a:ext>
                  </a:extLst>
                </p:cNvPr>
                <p:cNvGrpSpPr/>
                <p:nvPr/>
              </p:nvGrpSpPr>
              <p:grpSpPr>
                <a:xfrm>
                  <a:off x="5934173" y="5059046"/>
                  <a:ext cx="478800" cy="262800"/>
                  <a:chOff x="8794749" y="7608552"/>
                  <a:chExt cx="1538296" cy="543300"/>
                </a:xfrm>
              </p:grpSpPr>
              <p:sp>
                <p:nvSpPr>
                  <p:cNvPr id="216" name="Rectangle 3">
                    <a:extLst>
                      <a:ext uri="{FF2B5EF4-FFF2-40B4-BE49-F238E27FC236}">
                        <a16:creationId xmlns:a16="http://schemas.microsoft.com/office/drawing/2014/main" id="{E9D26FE4-55DF-423D-98E1-A713CCF1F1DF}"/>
                      </a:ext>
                    </a:extLst>
                  </p:cNvPr>
                  <p:cNvSpPr>
                    <a:spLocks/>
                  </p:cNvSpPr>
                  <p:nvPr/>
                </p:nvSpPr>
                <p:spPr>
                  <a:xfrm>
                    <a:off x="9246447" y="7608553"/>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7" name="Rectangle 3">
                    <a:extLst>
                      <a:ext uri="{FF2B5EF4-FFF2-40B4-BE49-F238E27FC236}">
                        <a16:creationId xmlns:a16="http://schemas.microsoft.com/office/drawing/2014/main" id="{D2C59B5C-ABBB-49DD-8769-38FB6B1DDC8B}"/>
                      </a:ext>
                    </a:extLst>
                  </p:cNvPr>
                  <p:cNvSpPr>
                    <a:spLocks/>
                  </p:cNvSpPr>
                  <p:nvPr/>
                </p:nvSpPr>
                <p:spPr>
                  <a:xfrm>
                    <a:off x="9789746" y="7608552"/>
                    <a:ext cx="543299" cy="543299"/>
                  </a:xfrm>
                  <a:prstGeom prst="rect">
                    <a:avLst/>
                  </a:prstGeom>
                  <a:solidFill>
                    <a:srgbClr val="C5E0B4"/>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18" name="直接连接符 97">
                    <a:extLst>
                      <a:ext uri="{FF2B5EF4-FFF2-40B4-BE49-F238E27FC236}">
                        <a16:creationId xmlns:a16="http://schemas.microsoft.com/office/drawing/2014/main" id="{1B967FEB-C8CB-40E6-9FF3-6F4D76A56085}"/>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219" name="直接连接符 98">
                    <a:extLst>
                      <a:ext uri="{FF2B5EF4-FFF2-40B4-BE49-F238E27FC236}">
                        <a16:creationId xmlns:a16="http://schemas.microsoft.com/office/drawing/2014/main" id="{F0D0F39E-E954-4B0C-9089-C349E170892B}"/>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sp>
              <p:nvSpPr>
                <p:cNvPr id="214" name="箭头: 右 213">
                  <a:extLst>
                    <a:ext uri="{FF2B5EF4-FFF2-40B4-BE49-F238E27FC236}">
                      <a16:creationId xmlns:a16="http://schemas.microsoft.com/office/drawing/2014/main" id="{F9BB8402-F370-435D-B388-9415162DD38E}"/>
                    </a:ext>
                  </a:extLst>
                </p:cNvPr>
                <p:cNvSpPr/>
                <p:nvPr/>
              </p:nvSpPr>
              <p:spPr>
                <a:xfrm>
                  <a:off x="5829591" y="5105202"/>
                  <a:ext cx="202176"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15" name="箭头: 右 214">
                  <a:extLst>
                    <a:ext uri="{FF2B5EF4-FFF2-40B4-BE49-F238E27FC236}">
                      <a16:creationId xmlns:a16="http://schemas.microsoft.com/office/drawing/2014/main" id="{FE28ACA7-5C15-4E6B-B618-15DFD27D296E}"/>
                    </a:ext>
                  </a:extLst>
                </p:cNvPr>
                <p:cNvSpPr/>
                <p:nvPr/>
              </p:nvSpPr>
              <p:spPr>
                <a:xfrm>
                  <a:off x="6434470" y="5105201"/>
                  <a:ext cx="20477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140" name="组合 139">
                <a:extLst>
                  <a:ext uri="{FF2B5EF4-FFF2-40B4-BE49-F238E27FC236}">
                    <a16:creationId xmlns:a16="http://schemas.microsoft.com/office/drawing/2014/main" id="{7EAB924A-5A1A-45B1-B549-3C5E77B700C6}"/>
                  </a:ext>
                </a:extLst>
              </p:cNvPr>
              <p:cNvGrpSpPr/>
              <p:nvPr/>
            </p:nvGrpSpPr>
            <p:grpSpPr>
              <a:xfrm rot="5400000">
                <a:off x="6500857" y="3414506"/>
                <a:ext cx="450053" cy="262805"/>
                <a:chOff x="5829591" y="5059041"/>
                <a:chExt cx="809656" cy="262805"/>
              </a:xfrm>
            </p:grpSpPr>
            <p:grpSp>
              <p:nvGrpSpPr>
                <p:cNvPr id="206" name="组合 93">
                  <a:extLst>
                    <a:ext uri="{FF2B5EF4-FFF2-40B4-BE49-F238E27FC236}">
                      <a16:creationId xmlns:a16="http://schemas.microsoft.com/office/drawing/2014/main" id="{3C9AB77C-FFCE-4653-B860-B04031DDF24E}"/>
                    </a:ext>
                  </a:extLst>
                </p:cNvPr>
                <p:cNvGrpSpPr/>
                <p:nvPr/>
              </p:nvGrpSpPr>
              <p:grpSpPr>
                <a:xfrm>
                  <a:off x="5934176" y="5059041"/>
                  <a:ext cx="478798" cy="262805"/>
                  <a:chOff x="8794749" y="7608552"/>
                  <a:chExt cx="1538288" cy="543311"/>
                </a:xfrm>
              </p:grpSpPr>
              <p:sp>
                <p:nvSpPr>
                  <p:cNvPr id="209" name="Rectangle 3">
                    <a:extLst>
                      <a:ext uri="{FF2B5EF4-FFF2-40B4-BE49-F238E27FC236}">
                        <a16:creationId xmlns:a16="http://schemas.microsoft.com/office/drawing/2014/main" id="{89AFF43F-8777-4965-BA78-E5894B1DC60C}"/>
                      </a:ext>
                    </a:extLst>
                  </p:cNvPr>
                  <p:cNvSpPr>
                    <a:spLocks/>
                  </p:cNvSpPr>
                  <p:nvPr/>
                </p:nvSpPr>
                <p:spPr>
                  <a:xfrm>
                    <a:off x="9246445" y="7608558"/>
                    <a:ext cx="543302"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0" name="Rectangle 3">
                    <a:extLst>
                      <a:ext uri="{FF2B5EF4-FFF2-40B4-BE49-F238E27FC236}">
                        <a16:creationId xmlns:a16="http://schemas.microsoft.com/office/drawing/2014/main" id="{44F071E7-8E89-4B38-9F68-83F01094E270}"/>
                      </a:ext>
                    </a:extLst>
                  </p:cNvPr>
                  <p:cNvSpPr>
                    <a:spLocks/>
                  </p:cNvSpPr>
                  <p:nvPr/>
                </p:nvSpPr>
                <p:spPr>
                  <a:xfrm>
                    <a:off x="9789741" y="7608562"/>
                    <a:ext cx="543296" cy="543301"/>
                  </a:xfrm>
                  <a:prstGeom prst="rect">
                    <a:avLst/>
                  </a:prstGeom>
                  <a:solidFill>
                    <a:srgbClr val="FFC000">
                      <a:lumMod val="60000"/>
                      <a:lumOff val="40000"/>
                    </a:srgbClr>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11" name="直接连接符 97">
                    <a:extLst>
                      <a:ext uri="{FF2B5EF4-FFF2-40B4-BE49-F238E27FC236}">
                        <a16:creationId xmlns:a16="http://schemas.microsoft.com/office/drawing/2014/main" id="{A51121EB-209A-4FA8-BA1F-7372F3836CD2}"/>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212" name="直接连接符 98">
                    <a:extLst>
                      <a:ext uri="{FF2B5EF4-FFF2-40B4-BE49-F238E27FC236}">
                        <a16:creationId xmlns:a16="http://schemas.microsoft.com/office/drawing/2014/main" id="{2A2C3EF2-720E-4722-9306-3CFCF9052DA8}"/>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sp>
              <p:nvSpPr>
                <p:cNvPr id="207" name="箭头: 右 206">
                  <a:extLst>
                    <a:ext uri="{FF2B5EF4-FFF2-40B4-BE49-F238E27FC236}">
                      <a16:creationId xmlns:a16="http://schemas.microsoft.com/office/drawing/2014/main" id="{69CE93A8-54E3-42BD-A871-B9A6B315DFBC}"/>
                    </a:ext>
                  </a:extLst>
                </p:cNvPr>
                <p:cNvSpPr/>
                <p:nvPr/>
              </p:nvSpPr>
              <p:spPr>
                <a:xfrm>
                  <a:off x="5829591" y="5105202"/>
                  <a:ext cx="202176"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08" name="箭头: 右 207">
                  <a:extLst>
                    <a:ext uri="{FF2B5EF4-FFF2-40B4-BE49-F238E27FC236}">
                      <a16:creationId xmlns:a16="http://schemas.microsoft.com/office/drawing/2014/main" id="{5FC85458-D3A9-4ED9-9F79-88380D6BD7B5}"/>
                    </a:ext>
                  </a:extLst>
                </p:cNvPr>
                <p:cNvSpPr/>
                <p:nvPr/>
              </p:nvSpPr>
              <p:spPr>
                <a:xfrm>
                  <a:off x="6434470" y="5105201"/>
                  <a:ext cx="20477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183" name="Rounded Rectangle 109">
                <a:extLst>
                  <a:ext uri="{FF2B5EF4-FFF2-40B4-BE49-F238E27FC236}">
                    <a16:creationId xmlns:a16="http://schemas.microsoft.com/office/drawing/2014/main" id="{CC34CCC4-4C93-45FF-9B32-13AF1B0FC4DF}"/>
                  </a:ext>
                </a:extLst>
              </p:cNvPr>
              <p:cNvSpPr>
                <a:spLocks noChangeAspect="1"/>
              </p:cNvSpPr>
              <p:nvPr/>
            </p:nvSpPr>
            <p:spPr>
              <a:xfrm>
                <a:off x="7139149" y="2668325"/>
                <a:ext cx="1309887" cy="647528"/>
              </a:xfrm>
              <a:prstGeom prst="roundRect">
                <a:avLst>
                  <a:gd name="adj" fmla="val 0"/>
                </a:avLst>
              </a:prstGeom>
              <a:solidFill>
                <a:srgbClr val="ED7D31">
                  <a:lumMod val="40000"/>
                  <a:lumOff val="60000"/>
                </a:srgbClr>
              </a:solidFill>
              <a:ln w="19050" cap="flat" cmpd="sng" algn="ctr">
                <a:solidFill>
                  <a:srgbClr val="ED7D31">
                    <a:lumMod val="75000"/>
                  </a:srgbClr>
                </a:solidFill>
                <a:prstDash val="solid"/>
                <a:miter lim="800000"/>
              </a:ln>
              <a:effectLst/>
            </p:spPr>
            <p:txBody>
              <a:bodyPr lIns="0" rIns="0"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ED7D31">
                        <a:lumMod val="50000"/>
                      </a:srgbClr>
                    </a:solidFill>
                    <a:effectLst/>
                    <a:uLnTx/>
                    <a:uFillTx/>
                    <a:ea typeface="+mn-ea"/>
                    <a:cs typeface="+mn-cs"/>
                  </a:rPr>
                  <a:t>Compressor</a:t>
                </a:r>
              </a:p>
            </p:txBody>
          </p:sp>
          <p:grpSp>
            <p:nvGrpSpPr>
              <p:cNvPr id="184" name="组合 183">
                <a:extLst>
                  <a:ext uri="{FF2B5EF4-FFF2-40B4-BE49-F238E27FC236}">
                    <a16:creationId xmlns:a16="http://schemas.microsoft.com/office/drawing/2014/main" id="{00478C06-FB46-4819-A840-A0B39E54E782}"/>
                  </a:ext>
                </a:extLst>
              </p:cNvPr>
              <p:cNvGrpSpPr/>
              <p:nvPr/>
            </p:nvGrpSpPr>
            <p:grpSpPr>
              <a:xfrm rot="16200000">
                <a:off x="7311174" y="3406852"/>
                <a:ext cx="450053" cy="262800"/>
                <a:chOff x="5829591" y="5059046"/>
                <a:chExt cx="809656" cy="262800"/>
              </a:xfrm>
            </p:grpSpPr>
            <p:grpSp>
              <p:nvGrpSpPr>
                <p:cNvPr id="199" name="组合 93">
                  <a:extLst>
                    <a:ext uri="{FF2B5EF4-FFF2-40B4-BE49-F238E27FC236}">
                      <a16:creationId xmlns:a16="http://schemas.microsoft.com/office/drawing/2014/main" id="{AF7F5FD3-941B-411A-A9D8-B4FEC7ED43F1}"/>
                    </a:ext>
                  </a:extLst>
                </p:cNvPr>
                <p:cNvGrpSpPr/>
                <p:nvPr/>
              </p:nvGrpSpPr>
              <p:grpSpPr>
                <a:xfrm>
                  <a:off x="5934173" y="5059046"/>
                  <a:ext cx="478800" cy="262800"/>
                  <a:chOff x="8794749" y="7608552"/>
                  <a:chExt cx="1538296" cy="543300"/>
                </a:xfrm>
              </p:grpSpPr>
              <p:sp>
                <p:nvSpPr>
                  <p:cNvPr id="202" name="Rectangle 3">
                    <a:extLst>
                      <a:ext uri="{FF2B5EF4-FFF2-40B4-BE49-F238E27FC236}">
                        <a16:creationId xmlns:a16="http://schemas.microsoft.com/office/drawing/2014/main" id="{43608EE6-7EC3-44EC-ADFC-2FCDA87DE7A5}"/>
                      </a:ext>
                    </a:extLst>
                  </p:cNvPr>
                  <p:cNvSpPr>
                    <a:spLocks/>
                  </p:cNvSpPr>
                  <p:nvPr/>
                </p:nvSpPr>
                <p:spPr>
                  <a:xfrm>
                    <a:off x="9246447" y="7608553"/>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3" name="Rectangle 3">
                    <a:extLst>
                      <a:ext uri="{FF2B5EF4-FFF2-40B4-BE49-F238E27FC236}">
                        <a16:creationId xmlns:a16="http://schemas.microsoft.com/office/drawing/2014/main" id="{82BCF129-90F9-4635-9048-9BB3587FCEEC}"/>
                      </a:ext>
                    </a:extLst>
                  </p:cNvPr>
                  <p:cNvSpPr>
                    <a:spLocks/>
                  </p:cNvSpPr>
                  <p:nvPr/>
                </p:nvSpPr>
                <p:spPr>
                  <a:xfrm>
                    <a:off x="9789746" y="7608552"/>
                    <a:ext cx="543299" cy="543299"/>
                  </a:xfrm>
                  <a:prstGeom prst="rect">
                    <a:avLst/>
                  </a:prstGeom>
                  <a:solidFill>
                    <a:srgbClr val="FFC000">
                      <a:lumMod val="60000"/>
                      <a:lumOff val="40000"/>
                    </a:srgbClr>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04" name="直接连接符 97">
                    <a:extLst>
                      <a:ext uri="{FF2B5EF4-FFF2-40B4-BE49-F238E27FC236}">
                        <a16:creationId xmlns:a16="http://schemas.microsoft.com/office/drawing/2014/main" id="{FB5F7DF3-EC11-47AF-AF68-CC4AF00EECF1}"/>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205" name="直接连接符 98">
                    <a:extLst>
                      <a:ext uri="{FF2B5EF4-FFF2-40B4-BE49-F238E27FC236}">
                        <a16:creationId xmlns:a16="http://schemas.microsoft.com/office/drawing/2014/main" id="{9871603D-3B46-4BD0-9529-84044C7B1F68}"/>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sp>
              <p:nvSpPr>
                <p:cNvPr id="200" name="箭头: 右 199">
                  <a:extLst>
                    <a:ext uri="{FF2B5EF4-FFF2-40B4-BE49-F238E27FC236}">
                      <a16:creationId xmlns:a16="http://schemas.microsoft.com/office/drawing/2014/main" id="{C29F95D2-4EC7-4471-BB42-8CAE3B4268BA}"/>
                    </a:ext>
                  </a:extLst>
                </p:cNvPr>
                <p:cNvSpPr/>
                <p:nvPr/>
              </p:nvSpPr>
              <p:spPr>
                <a:xfrm>
                  <a:off x="5829591" y="5105202"/>
                  <a:ext cx="202176"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01" name="箭头: 右 200">
                  <a:extLst>
                    <a:ext uri="{FF2B5EF4-FFF2-40B4-BE49-F238E27FC236}">
                      <a16:creationId xmlns:a16="http://schemas.microsoft.com/office/drawing/2014/main" id="{96D8A8CE-E82A-46B3-8C12-9A80B8652602}"/>
                    </a:ext>
                  </a:extLst>
                </p:cNvPr>
                <p:cNvSpPr/>
                <p:nvPr/>
              </p:nvSpPr>
              <p:spPr>
                <a:xfrm>
                  <a:off x="6434470" y="5105201"/>
                  <a:ext cx="20477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185" name="组合 184">
                <a:extLst>
                  <a:ext uri="{FF2B5EF4-FFF2-40B4-BE49-F238E27FC236}">
                    <a16:creationId xmlns:a16="http://schemas.microsoft.com/office/drawing/2014/main" id="{2699348D-D105-419B-997B-1F3EDBD7BDC4}"/>
                  </a:ext>
                </a:extLst>
              </p:cNvPr>
              <p:cNvGrpSpPr/>
              <p:nvPr/>
            </p:nvGrpSpPr>
            <p:grpSpPr>
              <a:xfrm rot="5400000">
                <a:off x="7836772" y="3405173"/>
                <a:ext cx="450053" cy="262800"/>
                <a:chOff x="5829591" y="5059046"/>
                <a:chExt cx="809656" cy="262800"/>
              </a:xfrm>
            </p:grpSpPr>
            <p:grpSp>
              <p:nvGrpSpPr>
                <p:cNvPr id="192" name="组合 93">
                  <a:extLst>
                    <a:ext uri="{FF2B5EF4-FFF2-40B4-BE49-F238E27FC236}">
                      <a16:creationId xmlns:a16="http://schemas.microsoft.com/office/drawing/2014/main" id="{28979F14-33E3-4970-B85B-C7F8AE4217C7}"/>
                    </a:ext>
                  </a:extLst>
                </p:cNvPr>
                <p:cNvGrpSpPr/>
                <p:nvPr/>
              </p:nvGrpSpPr>
              <p:grpSpPr>
                <a:xfrm>
                  <a:off x="5934173" y="5059046"/>
                  <a:ext cx="478800" cy="262800"/>
                  <a:chOff x="8794749" y="7608552"/>
                  <a:chExt cx="1538296" cy="543300"/>
                </a:xfrm>
              </p:grpSpPr>
              <p:sp>
                <p:nvSpPr>
                  <p:cNvPr id="195" name="Rectangle 3">
                    <a:extLst>
                      <a:ext uri="{FF2B5EF4-FFF2-40B4-BE49-F238E27FC236}">
                        <a16:creationId xmlns:a16="http://schemas.microsoft.com/office/drawing/2014/main" id="{5ECC0B18-6D7F-42ED-A00A-1FA265856584}"/>
                      </a:ext>
                    </a:extLst>
                  </p:cNvPr>
                  <p:cNvSpPr>
                    <a:spLocks/>
                  </p:cNvSpPr>
                  <p:nvPr/>
                </p:nvSpPr>
                <p:spPr>
                  <a:xfrm>
                    <a:off x="9246447" y="7608553"/>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6" name="Rectangle 3">
                    <a:extLst>
                      <a:ext uri="{FF2B5EF4-FFF2-40B4-BE49-F238E27FC236}">
                        <a16:creationId xmlns:a16="http://schemas.microsoft.com/office/drawing/2014/main" id="{DFE3FED0-5B32-435C-AE5F-33E2F678AC7A}"/>
                      </a:ext>
                    </a:extLst>
                  </p:cNvPr>
                  <p:cNvSpPr>
                    <a:spLocks/>
                  </p:cNvSpPr>
                  <p:nvPr/>
                </p:nvSpPr>
                <p:spPr>
                  <a:xfrm>
                    <a:off x="9789746" y="7608552"/>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97" name="直接连接符 97">
                    <a:extLst>
                      <a:ext uri="{FF2B5EF4-FFF2-40B4-BE49-F238E27FC236}">
                        <a16:creationId xmlns:a16="http://schemas.microsoft.com/office/drawing/2014/main" id="{C3126835-D94C-41C4-AEE2-97B40F2E4BE6}"/>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198" name="直接连接符 98">
                    <a:extLst>
                      <a:ext uri="{FF2B5EF4-FFF2-40B4-BE49-F238E27FC236}">
                        <a16:creationId xmlns:a16="http://schemas.microsoft.com/office/drawing/2014/main" id="{28A01ECC-CA4E-4226-A778-95C498E66EC5}"/>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sp>
              <p:nvSpPr>
                <p:cNvPr id="193" name="箭头: 右 192">
                  <a:extLst>
                    <a:ext uri="{FF2B5EF4-FFF2-40B4-BE49-F238E27FC236}">
                      <a16:creationId xmlns:a16="http://schemas.microsoft.com/office/drawing/2014/main" id="{C113D593-0557-45B2-A956-04FF95624EC3}"/>
                    </a:ext>
                  </a:extLst>
                </p:cNvPr>
                <p:cNvSpPr/>
                <p:nvPr/>
              </p:nvSpPr>
              <p:spPr>
                <a:xfrm>
                  <a:off x="5829591" y="5105202"/>
                  <a:ext cx="202176"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4" name="箭头: 右 193">
                  <a:extLst>
                    <a:ext uri="{FF2B5EF4-FFF2-40B4-BE49-F238E27FC236}">
                      <a16:creationId xmlns:a16="http://schemas.microsoft.com/office/drawing/2014/main" id="{45D937C7-1E0E-4F3C-8DEE-E213F6F5A2E8}"/>
                    </a:ext>
                  </a:extLst>
                </p:cNvPr>
                <p:cNvSpPr/>
                <p:nvPr/>
              </p:nvSpPr>
              <p:spPr>
                <a:xfrm>
                  <a:off x="6434470" y="5105201"/>
                  <a:ext cx="20477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186" name="Rectangle 105">
                <a:extLst>
                  <a:ext uri="{FF2B5EF4-FFF2-40B4-BE49-F238E27FC236}">
                    <a16:creationId xmlns:a16="http://schemas.microsoft.com/office/drawing/2014/main" id="{F05C4D03-945B-4C4F-9CB3-1C27D016B2DA}"/>
                  </a:ext>
                </a:extLst>
              </p:cNvPr>
              <p:cNvSpPr/>
              <p:nvPr/>
            </p:nvSpPr>
            <p:spPr>
              <a:xfrm>
                <a:off x="5109697" y="2011018"/>
                <a:ext cx="2174339" cy="391941"/>
              </a:xfrm>
              <a:prstGeom prst="rect">
                <a:avLst/>
              </a:prstGeom>
              <a:solidFill>
                <a:srgbClr val="B9D9A3"/>
              </a:solidFill>
              <a:ln w="19050" cap="flat" cmpd="sng" algn="ctr">
                <a:solidFill>
                  <a:srgbClr val="70AD47">
                    <a:lumMod val="75000"/>
                  </a:srgbClr>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70AD47">
                        <a:lumMod val="50000"/>
                      </a:srgbClr>
                    </a:solidFill>
                    <a:effectLst/>
                    <a:uLnTx/>
                    <a:uFillTx/>
                    <a:latin typeface="Calibri" panose="020F0502020204030204"/>
                    <a:ea typeface="+mn-ea"/>
                    <a:cs typeface="+mn-cs"/>
                  </a:rPr>
                  <a:t>L2</a:t>
                </a:r>
              </a:p>
            </p:txBody>
          </p:sp>
          <p:sp>
            <p:nvSpPr>
              <p:cNvPr id="187" name="箭头: 上下 186">
                <a:extLst>
                  <a:ext uri="{FF2B5EF4-FFF2-40B4-BE49-F238E27FC236}">
                    <a16:creationId xmlns:a16="http://schemas.microsoft.com/office/drawing/2014/main" id="{0B29BB74-9921-42D2-BDE5-B9B2CE387366}"/>
                  </a:ext>
                </a:extLst>
              </p:cNvPr>
              <p:cNvSpPr/>
              <p:nvPr/>
            </p:nvSpPr>
            <p:spPr>
              <a:xfrm>
                <a:off x="6326745" y="2404319"/>
                <a:ext cx="170488" cy="251546"/>
              </a:xfrm>
              <a:prstGeom prst="upDownArrow">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88" name="箭头: 上下 187">
                <a:extLst>
                  <a:ext uri="{FF2B5EF4-FFF2-40B4-BE49-F238E27FC236}">
                    <a16:creationId xmlns:a16="http://schemas.microsoft.com/office/drawing/2014/main" id="{9B36B05F-6EAF-49AC-A863-B330581516FF}"/>
                  </a:ext>
                </a:extLst>
              </p:cNvPr>
              <p:cNvSpPr/>
              <p:nvPr/>
            </p:nvSpPr>
            <p:spPr>
              <a:xfrm>
                <a:off x="7714281" y="1944081"/>
                <a:ext cx="170488" cy="716954"/>
              </a:xfrm>
              <a:prstGeom prst="upDownArrow">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89" name="Rectangle 105">
                <a:extLst>
                  <a:ext uri="{FF2B5EF4-FFF2-40B4-BE49-F238E27FC236}">
                    <a16:creationId xmlns:a16="http://schemas.microsoft.com/office/drawing/2014/main" id="{AA315DFF-5110-45E5-B466-693F60229A87}"/>
                  </a:ext>
                </a:extLst>
              </p:cNvPr>
              <p:cNvSpPr/>
              <p:nvPr/>
            </p:nvSpPr>
            <p:spPr>
              <a:xfrm>
                <a:off x="5109697" y="2668325"/>
                <a:ext cx="576165" cy="647528"/>
              </a:xfrm>
              <a:prstGeom prst="rect">
                <a:avLst/>
              </a:prstGeom>
              <a:solidFill>
                <a:srgbClr val="DBECD0"/>
              </a:solidFill>
              <a:ln w="19050" cap="flat" cmpd="sng" algn="ctr">
                <a:solidFill>
                  <a:srgbClr val="70AD47">
                    <a:lumMod val="75000"/>
                  </a:srgbClr>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70AD47">
                        <a:lumMod val="50000"/>
                      </a:srgbClr>
                    </a:solidFill>
                    <a:effectLst/>
                    <a:uLnTx/>
                    <a:uFillTx/>
                    <a:latin typeface="Calibri" panose="020F0502020204030204"/>
                    <a:ea typeface="+mn-ea"/>
                    <a:cs typeface="+mn-cs"/>
                  </a:rPr>
                  <a:t>L1</a:t>
                </a:r>
              </a:p>
            </p:txBody>
          </p:sp>
          <p:sp>
            <p:nvSpPr>
              <p:cNvPr id="190" name="箭头: 上下 189">
                <a:extLst>
                  <a:ext uri="{FF2B5EF4-FFF2-40B4-BE49-F238E27FC236}">
                    <a16:creationId xmlns:a16="http://schemas.microsoft.com/office/drawing/2014/main" id="{4424EF95-C1A8-4D8C-8147-856764748524}"/>
                  </a:ext>
                </a:extLst>
              </p:cNvPr>
              <p:cNvSpPr/>
              <p:nvPr/>
            </p:nvSpPr>
            <p:spPr>
              <a:xfrm>
                <a:off x="5312535" y="3328205"/>
                <a:ext cx="170488" cy="440536"/>
              </a:xfrm>
              <a:prstGeom prst="upDownArrow">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91" name="箭头: 上下 190">
                <a:extLst>
                  <a:ext uri="{FF2B5EF4-FFF2-40B4-BE49-F238E27FC236}">
                    <a16:creationId xmlns:a16="http://schemas.microsoft.com/office/drawing/2014/main" id="{069FC4B8-8D4E-410E-992E-F477091BD266}"/>
                  </a:ext>
                </a:extLst>
              </p:cNvPr>
              <p:cNvSpPr/>
              <p:nvPr/>
            </p:nvSpPr>
            <p:spPr>
              <a:xfrm>
                <a:off x="5318152" y="2411369"/>
                <a:ext cx="170488" cy="251546"/>
              </a:xfrm>
              <a:prstGeom prst="upDownArrow">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grpSp>
          <p:nvGrpSpPr>
            <p:cNvPr id="93" name="组合 92">
              <a:extLst>
                <a:ext uri="{FF2B5EF4-FFF2-40B4-BE49-F238E27FC236}">
                  <a16:creationId xmlns:a16="http://schemas.microsoft.com/office/drawing/2014/main" id="{C6093AF7-BDF5-4255-B827-0D2352BA65A8}"/>
                </a:ext>
              </a:extLst>
            </p:cNvPr>
            <p:cNvGrpSpPr/>
            <p:nvPr/>
          </p:nvGrpSpPr>
          <p:grpSpPr>
            <a:xfrm>
              <a:off x="8751058" y="1938617"/>
              <a:ext cx="3339341" cy="2216602"/>
              <a:chOff x="5109695" y="1944081"/>
              <a:chExt cx="3339341" cy="2216602"/>
            </a:xfrm>
          </p:grpSpPr>
          <p:sp>
            <p:nvSpPr>
              <p:cNvPr id="94" name="Rounded Rectangle 109">
                <a:extLst>
                  <a:ext uri="{FF2B5EF4-FFF2-40B4-BE49-F238E27FC236}">
                    <a16:creationId xmlns:a16="http://schemas.microsoft.com/office/drawing/2014/main" id="{4120AD46-215B-478C-8B8D-5C02BE8822EA}"/>
                  </a:ext>
                </a:extLst>
              </p:cNvPr>
              <p:cNvSpPr>
                <a:spLocks noChangeAspect="1"/>
              </p:cNvSpPr>
              <p:nvPr/>
            </p:nvSpPr>
            <p:spPr>
              <a:xfrm>
                <a:off x="5753682" y="2668326"/>
                <a:ext cx="1316615" cy="647528"/>
              </a:xfrm>
              <a:prstGeom prst="roundRect">
                <a:avLst>
                  <a:gd name="adj" fmla="val 0"/>
                </a:avLst>
              </a:prstGeom>
              <a:solidFill>
                <a:srgbClr val="ED7D31">
                  <a:lumMod val="40000"/>
                  <a:lumOff val="60000"/>
                </a:srgbClr>
              </a:solidFill>
              <a:ln w="19050" cap="flat" cmpd="sng" algn="ctr">
                <a:solidFill>
                  <a:srgbClr val="ED7D31">
                    <a:lumMod val="75000"/>
                  </a:srgbClr>
                </a:solidFill>
                <a:prstDash val="solid"/>
                <a:miter lim="800000"/>
              </a:ln>
              <a:effectLst/>
            </p:spPr>
            <p:txBody>
              <a:bodyPr lIns="0" rIns="0"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6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843C0C"/>
                    </a:solidFill>
                    <a:effectLst/>
                    <a:uLnTx/>
                    <a:uFillTx/>
                    <a:ea typeface="+mn-ea"/>
                    <a:cs typeface="+mn-cs"/>
                  </a:rPr>
                  <a:t>Fetch &amp; Decompress</a:t>
                </a:r>
              </a:p>
            </p:txBody>
          </p:sp>
          <p:sp>
            <p:nvSpPr>
              <p:cNvPr id="95" name="Rectangle 107">
                <a:extLst>
                  <a:ext uri="{FF2B5EF4-FFF2-40B4-BE49-F238E27FC236}">
                    <a16:creationId xmlns:a16="http://schemas.microsoft.com/office/drawing/2014/main" id="{59C2C791-DAD7-4083-AE3E-638B83D2AA57}"/>
                  </a:ext>
                </a:extLst>
              </p:cNvPr>
              <p:cNvSpPr/>
              <p:nvPr/>
            </p:nvSpPr>
            <p:spPr>
              <a:xfrm>
                <a:off x="5109695" y="3768742"/>
                <a:ext cx="3339338" cy="391941"/>
              </a:xfrm>
              <a:prstGeom prst="rect">
                <a:avLst/>
              </a:prstGeom>
              <a:solidFill>
                <a:schemeClr val="accent6">
                  <a:lumMod val="20000"/>
                  <a:lumOff val="80000"/>
                </a:schemeClr>
              </a:solidFill>
              <a:ln w="19050" cap="flat" cmpd="sng" algn="ctr">
                <a:solidFill>
                  <a:schemeClr val="tx1"/>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chemeClr val="tx1"/>
                    </a:solidFill>
                    <a:effectLst/>
                    <a:uLnTx/>
                    <a:uFillTx/>
                    <a:ea typeface="+mn-ea"/>
                    <a:cs typeface="+mn-cs"/>
                  </a:rPr>
                  <a:t>Core</a:t>
                </a:r>
              </a:p>
            </p:txBody>
          </p:sp>
          <p:grpSp>
            <p:nvGrpSpPr>
              <p:cNvPr id="96" name="组合 95">
                <a:extLst>
                  <a:ext uri="{FF2B5EF4-FFF2-40B4-BE49-F238E27FC236}">
                    <a16:creationId xmlns:a16="http://schemas.microsoft.com/office/drawing/2014/main" id="{A372E5B0-2729-4D03-BD6F-EACFE40B0894}"/>
                  </a:ext>
                </a:extLst>
              </p:cNvPr>
              <p:cNvGrpSpPr/>
              <p:nvPr/>
            </p:nvGrpSpPr>
            <p:grpSpPr>
              <a:xfrm rot="16200000">
                <a:off x="5880584" y="3402791"/>
                <a:ext cx="450053" cy="262800"/>
                <a:chOff x="5829591" y="5059046"/>
                <a:chExt cx="809656" cy="262800"/>
              </a:xfrm>
            </p:grpSpPr>
            <p:grpSp>
              <p:nvGrpSpPr>
                <p:cNvPr id="128" name="组合 93">
                  <a:extLst>
                    <a:ext uri="{FF2B5EF4-FFF2-40B4-BE49-F238E27FC236}">
                      <a16:creationId xmlns:a16="http://schemas.microsoft.com/office/drawing/2014/main" id="{AFF5006F-DC80-46D4-826D-FB574F511A16}"/>
                    </a:ext>
                  </a:extLst>
                </p:cNvPr>
                <p:cNvGrpSpPr/>
                <p:nvPr/>
              </p:nvGrpSpPr>
              <p:grpSpPr>
                <a:xfrm>
                  <a:off x="5934173" y="5059046"/>
                  <a:ext cx="478800" cy="262800"/>
                  <a:chOff x="8794749" y="7608552"/>
                  <a:chExt cx="1538296" cy="543300"/>
                </a:xfrm>
              </p:grpSpPr>
              <p:sp>
                <p:nvSpPr>
                  <p:cNvPr id="131" name="Rectangle 3">
                    <a:extLst>
                      <a:ext uri="{FF2B5EF4-FFF2-40B4-BE49-F238E27FC236}">
                        <a16:creationId xmlns:a16="http://schemas.microsoft.com/office/drawing/2014/main" id="{13143A5A-AE70-409C-9A96-FD6426F796F9}"/>
                      </a:ext>
                    </a:extLst>
                  </p:cNvPr>
                  <p:cNvSpPr>
                    <a:spLocks/>
                  </p:cNvSpPr>
                  <p:nvPr/>
                </p:nvSpPr>
                <p:spPr>
                  <a:xfrm>
                    <a:off x="9246447" y="7608553"/>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2" name="Rectangle 3">
                    <a:extLst>
                      <a:ext uri="{FF2B5EF4-FFF2-40B4-BE49-F238E27FC236}">
                        <a16:creationId xmlns:a16="http://schemas.microsoft.com/office/drawing/2014/main" id="{1F3AB906-DD48-494F-8C23-A440924855A0}"/>
                      </a:ext>
                    </a:extLst>
                  </p:cNvPr>
                  <p:cNvSpPr>
                    <a:spLocks/>
                  </p:cNvSpPr>
                  <p:nvPr/>
                </p:nvSpPr>
                <p:spPr>
                  <a:xfrm>
                    <a:off x="9789746" y="7608552"/>
                    <a:ext cx="543299" cy="543299"/>
                  </a:xfrm>
                  <a:prstGeom prst="rect">
                    <a:avLst/>
                  </a:prstGeom>
                  <a:solidFill>
                    <a:srgbClr val="C5E0B4"/>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33" name="直接连接符 97">
                    <a:extLst>
                      <a:ext uri="{FF2B5EF4-FFF2-40B4-BE49-F238E27FC236}">
                        <a16:creationId xmlns:a16="http://schemas.microsoft.com/office/drawing/2014/main" id="{319413E6-22A1-4810-A16E-079B1BF5E5F4}"/>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134" name="直接连接符 98">
                    <a:extLst>
                      <a:ext uri="{FF2B5EF4-FFF2-40B4-BE49-F238E27FC236}">
                        <a16:creationId xmlns:a16="http://schemas.microsoft.com/office/drawing/2014/main" id="{A8ECC1CA-2A88-4F7A-BF43-9771471F20DE}"/>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sp>
              <p:nvSpPr>
                <p:cNvPr id="129" name="箭头: 右 128">
                  <a:extLst>
                    <a:ext uri="{FF2B5EF4-FFF2-40B4-BE49-F238E27FC236}">
                      <a16:creationId xmlns:a16="http://schemas.microsoft.com/office/drawing/2014/main" id="{910EC99D-2085-4636-9291-E84679EA3D57}"/>
                    </a:ext>
                  </a:extLst>
                </p:cNvPr>
                <p:cNvSpPr/>
                <p:nvPr/>
              </p:nvSpPr>
              <p:spPr>
                <a:xfrm>
                  <a:off x="5829591" y="5105202"/>
                  <a:ext cx="202176"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0" name="箭头: 右 129">
                  <a:extLst>
                    <a:ext uri="{FF2B5EF4-FFF2-40B4-BE49-F238E27FC236}">
                      <a16:creationId xmlns:a16="http://schemas.microsoft.com/office/drawing/2014/main" id="{0C4D5629-476D-45E7-BC61-ED498349FC99}"/>
                    </a:ext>
                  </a:extLst>
                </p:cNvPr>
                <p:cNvSpPr/>
                <p:nvPr/>
              </p:nvSpPr>
              <p:spPr>
                <a:xfrm>
                  <a:off x="6434470" y="5105201"/>
                  <a:ext cx="20477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97" name="组合 96">
                <a:extLst>
                  <a:ext uri="{FF2B5EF4-FFF2-40B4-BE49-F238E27FC236}">
                    <a16:creationId xmlns:a16="http://schemas.microsoft.com/office/drawing/2014/main" id="{C0236926-4014-4F62-8143-7BFE4918FBE9}"/>
                  </a:ext>
                </a:extLst>
              </p:cNvPr>
              <p:cNvGrpSpPr/>
              <p:nvPr/>
            </p:nvGrpSpPr>
            <p:grpSpPr>
              <a:xfrm rot="5400000">
                <a:off x="6500857" y="3414506"/>
                <a:ext cx="450053" cy="262805"/>
                <a:chOff x="5829591" y="5059041"/>
                <a:chExt cx="809656" cy="262805"/>
              </a:xfrm>
            </p:grpSpPr>
            <p:grpSp>
              <p:nvGrpSpPr>
                <p:cNvPr id="121" name="组合 93">
                  <a:extLst>
                    <a:ext uri="{FF2B5EF4-FFF2-40B4-BE49-F238E27FC236}">
                      <a16:creationId xmlns:a16="http://schemas.microsoft.com/office/drawing/2014/main" id="{ABA8D4EA-3663-4FAF-B439-1C0A3A09D240}"/>
                    </a:ext>
                  </a:extLst>
                </p:cNvPr>
                <p:cNvGrpSpPr/>
                <p:nvPr/>
              </p:nvGrpSpPr>
              <p:grpSpPr>
                <a:xfrm>
                  <a:off x="5934176" y="5059041"/>
                  <a:ext cx="478798" cy="262805"/>
                  <a:chOff x="8794749" y="7608552"/>
                  <a:chExt cx="1538288" cy="543311"/>
                </a:xfrm>
              </p:grpSpPr>
              <p:sp>
                <p:nvSpPr>
                  <p:cNvPr id="124" name="Rectangle 3">
                    <a:extLst>
                      <a:ext uri="{FF2B5EF4-FFF2-40B4-BE49-F238E27FC236}">
                        <a16:creationId xmlns:a16="http://schemas.microsoft.com/office/drawing/2014/main" id="{81B40B78-EF03-45CE-98E0-7BEDA77675F3}"/>
                      </a:ext>
                    </a:extLst>
                  </p:cNvPr>
                  <p:cNvSpPr>
                    <a:spLocks/>
                  </p:cNvSpPr>
                  <p:nvPr/>
                </p:nvSpPr>
                <p:spPr>
                  <a:xfrm>
                    <a:off x="9246445" y="7608558"/>
                    <a:ext cx="543302"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5" name="Rectangle 3">
                    <a:extLst>
                      <a:ext uri="{FF2B5EF4-FFF2-40B4-BE49-F238E27FC236}">
                        <a16:creationId xmlns:a16="http://schemas.microsoft.com/office/drawing/2014/main" id="{A9D7AFE5-01E6-429C-BF92-65664360683A}"/>
                      </a:ext>
                    </a:extLst>
                  </p:cNvPr>
                  <p:cNvSpPr>
                    <a:spLocks/>
                  </p:cNvSpPr>
                  <p:nvPr/>
                </p:nvSpPr>
                <p:spPr>
                  <a:xfrm>
                    <a:off x="9789741" y="7608562"/>
                    <a:ext cx="543296" cy="543301"/>
                  </a:xfrm>
                  <a:prstGeom prst="rect">
                    <a:avLst/>
                  </a:prstGeom>
                  <a:solidFill>
                    <a:srgbClr val="FFC000">
                      <a:lumMod val="60000"/>
                      <a:lumOff val="40000"/>
                    </a:srgbClr>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26" name="直接连接符 97">
                    <a:extLst>
                      <a:ext uri="{FF2B5EF4-FFF2-40B4-BE49-F238E27FC236}">
                        <a16:creationId xmlns:a16="http://schemas.microsoft.com/office/drawing/2014/main" id="{5D80F998-561F-41C4-B747-6B3CCFB950D9}"/>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127" name="直接连接符 98">
                    <a:extLst>
                      <a:ext uri="{FF2B5EF4-FFF2-40B4-BE49-F238E27FC236}">
                        <a16:creationId xmlns:a16="http://schemas.microsoft.com/office/drawing/2014/main" id="{66B40386-D24C-47A5-9FC7-8F5912BB9387}"/>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sp>
              <p:nvSpPr>
                <p:cNvPr id="122" name="箭头: 右 121">
                  <a:extLst>
                    <a:ext uri="{FF2B5EF4-FFF2-40B4-BE49-F238E27FC236}">
                      <a16:creationId xmlns:a16="http://schemas.microsoft.com/office/drawing/2014/main" id="{F3514EBD-CAA6-4D29-A048-2F6E399912F9}"/>
                    </a:ext>
                  </a:extLst>
                </p:cNvPr>
                <p:cNvSpPr/>
                <p:nvPr/>
              </p:nvSpPr>
              <p:spPr>
                <a:xfrm>
                  <a:off x="5829591" y="5105202"/>
                  <a:ext cx="202176"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3" name="箭头: 右 122">
                  <a:extLst>
                    <a:ext uri="{FF2B5EF4-FFF2-40B4-BE49-F238E27FC236}">
                      <a16:creationId xmlns:a16="http://schemas.microsoft.com/office/drawing/2014/main" id="{6BF209E2-BE08-4680-A247-70AEA070FB35}"/>
                    </a:ext>
                  </a:extLst>
                </p:cNvPr>
                <p:cNvSpPr/>
                <p:nvPr/>
              </p:nvSpPr>
              <p:spPr>
                <a:xfrm>
                  <a:off x="6434470" y="5105201"/>
                  <a:ext cx="20477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98" name="Rounded Rectangle 109">
                <a:extLst>
                  <a:ext uri="{FF2B5EF4-FFF2-40B4-BE49-F238E27FC236}">
                    <a16:creationId xmlns:a16="http://schemas.microsoft.com/office/drawing/2014/main" id="{D4302927-1635-49BD-A53B-A8B8233C30E6}"/>
                  </a:ext>
                </a:extLst>
              </p:cNvPr>
              <p:cNvSpPr>
                <a:spLocks noChangeAspect="1"/>
              </p:cNvSpPr>
              <p:nvPr/>
            </p:nvSpPr>
            <p:spPr>
              <a:xfrm>
                <a:off x="7139149" y="2668325"/>
                <a:ext cx="1309887" cy="647528"/>
              </a:xfrm>
              <a:prstGeom prst="roundRect">
                <a:avLst>
                  <a:gd name="adj" fmla="val 0"/>
                </a:avLst>
              </a:prstGeom>
              <a:solidFill>
                <a:srgbClr val="ED7D31">
                  <a:lumMod val="40000"/>
                  <a:lumOff val="60000"/>
                </a:srgbClr>
              </a:solidFill>
              <a:ln w="19050" cap="flat" cmpd="sng" algn="ctr">
                <a:solidFill>
                  <a:srgbClr val="ED7D31">
                    <a:lumMod val="75000"/>
                  </a:srgbClr>
                </a:solidFill>
                <a:prstDash val="solid"/>
                <a:miter lim="800000"/>
              </a:ln>
              <a:effectLst/>
            </p:spPr>
            <p:txBody>
              <a:bodyPr lIns="0" rIns="0"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ED7D31">
                        <a:lumMod val="50000"/>
                      </a:srgbClr>
                    </a:solidFill>
                    <a:effectLst/>
                    <a:uLnTx/>
                    <a:uFillTx/>
                    <a:ea typeface="+mn-ea"/>
                    <a:cs typeface="+mn-cs"/>
                  </a:rPr>
                  <a:t>Compressor</a:t>
                </a:r>
              </a:p>
            </p:txBody>
          </p:sp>
          <p:grpSp>
            <p:nvGrpSpPr>
              <p:cNvPr id="99" name="组合 98">
                <a:extLst>
                  <a:ext uri="{FF2B5EF4-FFF2-40B4-BE49-F238E27FC236}">
                    <a16:creationId xmlns:a16="http://schemas.microsoft.com/office/drawing/2014/main" id="{3A20AF50-BED9-4DD2-A3B4-74896CE8F5D9}"/>
                  </a:ext>
                </a:extLst>
              </p:cNvPr>
              <p:cNvGrpSpPr/>
              <p:nvPr/>
            </p:nvGrpSpPr>
            <p:grpSpPr>
              <a:xfrm rot="16200000">
                <a:off x="7311174" y="3406852"/>
                <a:ext cx="450053" cy="262800"/>
                <a:chOff x="5829591" y="5059046"/>
                <a:chExt cx="809656" cy="262800"/>
              </a:xfrm>
            </p:grpSpPr>
            <p:grpSp>
              <p:nvGrpSpPr>
                <p:cNvPr id="114" name="组合 93">
                  <a:extLst>
                    <a:ext uri="{FF2B5EF4-FFF2-40B4-BE49-F238E27FC236}">
                      <a16:creationId xmlns:a16="http://schemas.microsoft.com/office/drawing/2014/main" id="{5970F3FB-4642-409A-A2E0-ECE7E9957D8B}"/>
                    </a:ext>
                  </a:extLst>
                </p:cNvPr>
                <p:cNvGrpSpPr/>
                <p:nvPr/>
              </p:nvGrpSpPr>
              <p:grpSpPr>
                <a:xfrm>
                  <a:off x="5934173" y="5059046"/>
                  <a:ext cx="478800" cy="262800"/>
                  <a:chOff x="8794749" y="7608552"/>
                  <a:chExt cx="1538296" cy="543300"/>
                </a:xfrm>
              </p:grpSpPr>
              <p:sp>
                <p:nvSpPr>
                  <p:cNvPr id="117" name="Rectangle 3">
                    <a:extLst>
                      <a:ext uri="{FF2B5EF4-FFF2-40B4-BE49-F238E27FC236}">
                        <a16:creationId xmlns:a16="http://schemas.microsoft.com/office/drawing/2014/main" id="{59EBC278-E2A3-4C07-8D04-BF74716534B5}"/>
                      </a:ext>
                    </a:extLst>
                  </p:cNvPr>
                  <p:cNvSpPr>
                    <a:spLocks/>
                  </p:cNvSpPr>
                  <p:nvPr/>
                </p:nvSpPr>
                <p:spPr>
                  <a:xfrm>
                    <a:off x="9246447" y="7608553"/>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8" name="Rectangle 3">
                    <a:extLst>
                      <a:ext uri="{FF2B5EF4-FFF2-40B4-BE49-F238E27FC236}">
                        <a16:creationId xmlns:a16="http://schemas.microsoft.com/office/drawing/2014/main" id="{02280F6C-2E8B-48E0-B2A5-CC0563EC7F85}"/>
                      </a:ext>
                    </a:extLst>
                  </p:cNvPr>
                  <p:cNvSpPr>
                    <a:spLocks/>
                  </p:cNvSpPr>
                  <p:nvPr/>
                </p:nvSpPr>
                <p:spPr>
                  <a:xfrm>
                    <a:off x="9789746" y="7608552"/>
                    <a:ext cx="543299" cy="543299"/>
                  </a:xfrm>
                  <a:prstGeom prst="rect">
                    <a:avLst/>
                  </a:prstGeom>
                  <a:solidFill>
                    <a:srgbClr val="FFC000">
                      <a:lumMod val="60000"/>
                      <a:lumOff val="40000"/>
                    </a:srgbClr>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19" name="直接连接符 97">
                    <a:extLst>
                      <a:ext uri="{FF2B5EF4-FFF2-40B4-BE49-F238E27FC236}">
                        <a16:creationId xmlns:a16="http://schemas.microsoft.com/office/drawing/2014/main" id="{F7A9EB57-4605-4CF3-98FC-439076F66ED4}"/>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120" name="直接连接符 98">
                    <a:extLst>
                      <a:ext uri="{FF2B5EF4-FFF2-40B4-BE49-F238E27FC236}">
                        <a16:creationId xmlns:a16="http://schemas.microsoft.com/office/drawing/2014/main" id="{2A50D7F3-0EC5-4009-BA00-2489C5FCB48F}"/>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sp>
              <p:nvSpPr>
                <p:cNvPr id="115" name="箭头: 右 114">
                  <a:extLst>
                    <a:ext uri="{FF2B5EF4-FFF2-40B4-BE49-F238E27FC236}">
                      <a16:creationId xmlns:a16="http://schemas.microsoft.com/office/drawing/2014/main" id="{58F9EAA4-45EB-415C-96DF-483EE2666A93}"/>
                    </a:ext>
                  </a:extLst>
                </p:cNvPr>
                <p:cNvSpPr/>
                <p:nvPr/>
              </p:nvSpPr>
              <p:spPr>
                <a:xfrm>
                  <a:off x="5829591" y="5105202"/>
                  <a:ext cx="202176"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6" name="箭头: 右 115">
                  <a:extLst>
                    <a:ext uri="{FF2B5EF4-FFF2-40B4-BE49-F238E27FC236}">
                      <a16:creationId xmlns:a16="http://schemas.microsoft.com/office/drawing/2014/main" id="{388596B7-0F68-496D-A036-6BF54A465F89}"/>
                    </a:ext>
                  </a:extLst>
                </p:cNvPr>
                <p:cNvSpPr/>
                <p:nvPr/>
              </p:nvSpPr>
              <p:spPr>
                <a:xfrm>
                  <a:off x="6434470" y="5105201"/>
                  <a:ext cx="20477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100" name="组合 99">
                <a:extLst>
                  <a:ext uri="{FF2B5EF4-FFF2-40B4-BE49-F238E27FC236}">
                    <a16:creationId xmlns:a16="http://schemas.microsoft.com/office/drawing/2014/main" id="{7FD5725D-521F-4DA5-9CF6-635E372C473D}"/>
                  </a:ext>
                </a:extLst>
              </p:cNvPr>
              <p:cNvGrpSpPr/>
              <p:nvPr/>
            </p:nvGrpSpPr>
            <p:grpSpPr>
              <a:xfrm rot="5400000">
                <a:off x="7836772" y="3405173"/>
                <a:ext cx="450053" cy="262800"/>
                <a:chOff x="5829591" y="5059046"/>
                <a:chExt cx="809656" cy="262800"/>
              </a:xfrm>
            </p:grpSpPr>
            <p:grpSp>
              <p:nvGrpSpPr>
                <p:cNvPr id="107" name="组合 93">
                  <a:extLst>
                    <a:ext uri="{FF2B5EF4-FFF2-40B4-BE49-F238E27FC236}">
                      <a16:creationId xmlns:a16="http://schemas.microsoft.com/office/drawing/2014/main" id="{9592DD98-A8DA-46E9-94C9-DED343657C30}"/>
                    </a:ext>
                  </a:extLst>
                </p:cNvPr>
                <p:cNvGrpSpPr/>
                <p:nvPr/>
              </p:nvGrpSpPr>
              <p:grpSpPr>
                <a:xfrm>
                  <a:off x="5934173" y="5059046"/>
                  <a:ext cx="478800" cy="262800"/>
                  <a:chOff x="8794749" y="7608552"/>
                  <a:chExt cx="1538296" cy="543300"/>
                </a:xfrm>
              </p:grpSpPr>
              <p:sp>
                <p:nvSpPr>
                  <p:cNvPr id="110" name="Rectangle 3">
                    <a:extLst>
                      <a:ext uri="{FF2B5EF4-FFF2-40B4-BE49-F238E27FC236}">
                        <a16:creationId xmlns:a16="http://schemas.microsoft.com/office/drawing/2014/main" id="{7A045B83-4AB6-4700-8DC8-5272C6994E24}"/>
                      </a:ext>
                    </a:extLst>
                  </p:cNvPr>
                  <p:cNvSpPr>
                    <a:spLocks/>
                  </p:cNvSpPr>
                  <p:nvPr/>
                </p:nvSpPr>
                <p:spPr>
                  <a:xfrm>
                    <a:off x="9246447" y="7608553"/>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1" name="Rectangle 3">
                    <a:extLst>
                      <a:ext uri="{FF2B5EF4-FFF2-40B4-BE49-F238E27FC236}">
                        <a16:creationId xmlns:a16="http://schemas.microsoft.com/office/drawing/2014/main" id="{D6C13AB9-6074-4FB1-8717-5E7B7022FE84}"/>
                      </a:ext>
                    </a:extLst>
                  </p:cNvPr>
                  <p:cNvSpPr>
                    <a:spLocks/>
                  </p:cNvSpPr>
                  <p:nvPr/>
                </p:nvSpPr>
                <p:spPr>
                  <a:xfrm>
                    <a:off x="9789746" y="7608552"/>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12" name="直接连接符 97">
                    <a:extLst>
                      <a:ext uri="{FF2B5EF4-FFF2-40B4-BE49-F238E27FC236}">
                        <a16:creationId xmlns:a16="http://schemas.microsoft.com/office/drawing/2014/main" id="{26655B94-A113-4AB9-9A81-46EFEC397288}"/>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113" name="直接连接符 98">
                    <a:extLst>
                      <a:ext uri="{FF2B5EF4-FFF2-40B4-BE49-F238E27FC236}">
                        <a16:creationId xmlns:a16="http://schemas.microsoft.com/office/drawing/2014/main" id="{8E7AA2FC-4238-412D-8FB1-ECD4F4869F80}"/>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sp>
              <p:nvSpPr>
                <p:cNvPr id="108" name="箭头: 右 107">
                  <a:extLst>
                    <a:ext uri="{FF2B5EF4-FFF2-40B4-BE49-F238E27FC236}">
                      <a16:creationId xmlns:a16="http://schemas.microsoft.com/office/drawing/2014/main" id="{1E7DB33F-F424-426F-A451-DCBE6EC243A2}"/>
                    </a:ext>
                  </a:extLst>
                </p:cNvPr>
                <p:cNvSpPr/>
                <p:nvPr/>
              </p:nvSpPr>
              <p:spPr>
                <a:xfrm>
                  <a:off x="5829591" y="5105202"/>
                  <a:ext cx="202176"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9" name="箭头: 右 108">
                  <a:extLst>
                    <a:ext uri="{FF2B5EF4-FFF2-40B4-BE49-F238E27FC236}">
                      <a16:creationId xmlns:a16="http://schemas.microsoft.com/office/drawing/2014/main" id="{8D9F8143-CC0A-4401-AD51-A9D34F6E0143}"/>
                    </a:ext>
                  </a:extLst>
                </p:cNvPr>
                <p:cNvSpPr/>
                <p:nvPr/>
              </p:nvSpPr>
              <p:spPr>
                <a:xfrm>
                  <a:off x="6434470" y="5105201"/>
                  <a:ext cx="20477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101" name="Rectangle 105">
                <a:extLst>
                  <a:ext uri="{FF2B5EF4-FFF2-40B4-BE49-F238E27FC236}">
                    <a16:creationId xmlns:a16="http://schemas.microsoft.com/office/drawing/2014/main" id="{EA0B7E78-386C-4A13-94CA-F89276CF96B1}"/>
                  </a:ext>
                </a:extLst>
              </p:cNvPr>
              <p:cNvSpPr/>
              <p:nvPr/>
            </p:nvSpPr>
            <p:spPr>
              <a:xfrm>
                <a:off x="5109697" y="2011018"/>
                <a:ext cx="2174339" cy="391941"/>
              </a:xfrm>
              <a:prstGeom prst="rect">
                <a:avLst/>
              </a:prstGeom>
              <a:solidFill>
                <a:srgbClr val="B9D9A3"/>
              </a:solidFill>
              <a:ln w="19050" cap="flat" cmpd="sng" algn="ctr">
                <a:solidFill>
                  <a:srgbClr val="70AD47">
                    <a:lumMod val="75000"/>
                  </a:srgbClr>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70AD47">
                        <a:lumMod val="50000"/>
                      </a:srgbClr>
                    </a:solidFill>
                    <a:effectLst/>
                    <a:uLnTx/>
                    <a:uFillTx/>
                    <a:latin typeface="Calibri" panose="020F0502020204030204"/>
                    <a:ea typeface="+mn-ea"/>
                    <a:cs typeface="+mn-cs"/>
                  </a:rPr>
                  <a:t>L2</a:t>
                </a:r>
              </a:p>
            </p:txBody>
          </p:sp>
          <p:sp>
            <p:nvSpPr>
              <p:cNvPr id="102" name="箭头: 上下 101">
                <a:extLst>
                  <a:ext uri="{FF2B5EF4-FFF2-40B4-BE49-F238E27FC236}">
                    <a16:creationId xmlns:a16="http://schemas.microsoft.com/office/drawing/2014/main" id="{172EE82B-6EB2-4243-84C8-EB6D4FA1E1FD}"/>
                  </a:ext>
                </a:extLst>
              </p:cNvPr>
              <p:cNvSpPr/>
              <p:nvPr/>
            </p:nvSpPr>
            <p:spPr>
              <a:xfrm>
                <a:off x="6326745" y="2404319"/>
                <a:ext cx="170488" cy="251546"/>
              </a:xfrm>
              <a:prstGeom prst="upDownArrow">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03" name="箭头: 上下 102">
                <a:extLst>
                  <a:ext uri="{FF2B5EF4-FFF2-40B4-BE49-F238E27FC236}">
                    <a16:creationId xmlns:a16="http://schemas.microsoft.com/office/drawing/2014/main" id="{3CC177D1-DA15-4984-BABF-FD08EFB43C36}"/>
                  </a:ext>
                </a:extLst>
              </p:cNvPr>
              <p:cNvSpPr/>
              <p:nvPr/>
            </p:nvSpPr>
            <p:spPr>
              <a:xfrm>
                <a:off x="7714281" y="1944081"/>
                <a:ext cx="170488" cy="716954"/>
              </a:xfrm>
              <a:prstGeom prst="upDownArrow">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04" name="Rectangle 105">
                <a:extLst>
                  <a:ext uri="{FF2B5EF4-FFF2-40B4-BE49-F238E27FC236}">
                    <a16:creationId xmlns:a16="http://schemas.microsoft.com/office/drawing/2014/main" id="{C38F1CEB-FB05-4002-91EB-25E2D703D474}"/>
                  </a:ext>
                </a:extLst>
              </p:cNvPr>
              <p:cNvSpPr/>
              <p:nvPr/>
            </p:nvSpPr>
            <p:spPr>
              <a:xfrm>
                <a:off x="5109697" y="2668325"/>
                <a:ext cx="576165" cy="647528"/>
              </a:xfrm>
              <a:prstGeom prst="rect">
                <a:avLst/>
              </a:prstGeom>
              <a:solidFill>
                <a:srgbClr val="DBECD0"/>
              </a:solidFill>
              <a:ln w="19050" cap="flat" cmpd="sng" algn="ctr">
                <a:solidFill>
                  <a:srgbClr val="70AD47">
                    <a:lumMod val="75000"/>
                  </a:srgbClr>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70AD47">
                        <a:lumMod val="50000"/>
                      </a:srgbClr>
                    </a:solidFill>
                    <a:effectLst/>
                    <a:uLnTx/>
                    <a:uFillTx/>
                    <a:latin typeface="Calibri" panose="020F0502020204030204"/>
                    <a:ea typeface="+mn-ea"/>
                    <a:cs typeface="+mn-cs"/>
                  </a:rPr>
                  <a:t>L1</a:t>
                </a:r>
              </a:p>
            </p:txBody>
          </p:sp>
          <p:sp>
            <p:nvSpPr>
              <p:cNvPr id="105" name="箭头: 上下 104">
                <a:extLst>
                  <a:ext uri="{FF2B5EF4-FFF2-40B4-BE49-F238E27FC236}">
                    <a16:creationId xmlns:a16="http://schemas.microsoft.com/office/drawing/2014/main" id="{7C8054BC-534E-425F-900C-5634046627AC}"/>
                  </a:ext>
                </a:extLst>
              </p:cNvPr>
              <p:cNvSpPr/>
              <p:nvPr/>
            </p:nvSpPr>
            <p:spPr>
              <a:xfrm>
                <a:off x="5312535" y="3328205"/>
                <a:ext cx="170488" cy="440536"/>
              </a:xfrm>
              <a:prstGeom prst="upDownArrow">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06" name="箭头: 上下 105">
                <a:extLst>
                  <a:ext uri="{FF2B5EF4-FFF2-40B4-BE49-F238E27FC236}">
                    <a16:creationId xmlns:a16="http://schemas.microsoft.com/office/drawing/2014/main" id="{15B76025-820C-4C73-9DE9-C9EBFFAC3532}"/>
                  </a:ext>
                </a:extLst>
              </p:cNvPr>
              <p:cNvSpPr/>
              <p:nvPr/>
            </p:nvSpPr>
            <p:spPr>
              <a:xfrm>
                <a:off x="5318152" y="2411369"/>
                <a:ext cx="170488" cy="251546"/>
              </a:xfrm>
              <a:prstGeom prst="upDownArrow">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grpSp>
      <p:sp>
        <p:nvSpPr>
          <p:cNvPr id="220" name="Rectangle 3">
            <a:extLst>
              <a:ext uri="{FF2B5EF4-FFF2-40B4-BE49-F238E27FC236}">
                <a16:creationId xmlns:a16="http://schemas.microsoft.com/office/drawing/2014/main" id="{F009E419-BAD2-47D8-8E87-101DF4FFA1BB}"/>
              </a:ext>
            </a:extLst>
          </p:cNvPr>
          <p:cNvSpPr>
            <a:spLocks/>
          </p:cNvSpPr>
          <p:nvPr/>
        </p:nvSpPr>
        <p:spPr>
          <a:xfrm>
            <a:off x="5511089" y="2647582"/>
            <a:ext cx="1351366" cy="673297"/>
          </a:xfrm>
          <a:prstGeom prst="rect">
            <a:avLst/>
          </a:prstGeom>
          <a:noFill/>
          <a:ln w="57150" cap="flat" cmpd="sng" algn="ctr">
            <a:solidFill>
              <a:srgbClr val="FF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221" name="Rectangle 3">
            <a:extLst>
              <a:ext uri="{FF2B5EF4-FFF2-40B4-BE49-F238E27FC236}">
                <a16:creationId xmlns:a16="http://schemas.microsoft.com/office/drawing/2014/main" id="{EA47897F-74CB-4668-90CC-654EC5F64CB8}"/>
              </a:ext>
            </a:extLst>
          </p:cNvPr>
          <p:cNvSpPr>
            <a:spLocks/>
          </p:cNvSpPr>
          <p:nvPr/>
        </p:nvSpPr>
        <p:spPr>
          <a:xfrm>
            <a:off x="6905604" y="2648582"/>
            <a:ext cx="1317265" cy="673297"/>
          </a:xfrm>
          <a:prstGeom prst="rect">
            <a:avLst/>
          </a:prstGeom>
          <a:noFill/>
          <a:ln w="57150" cap="flat" cmpd="sng" algn="ctr">
            <a:solidFill>
              <a:srgbClr val="FF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46096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220"/>
                                        </p:tgtEl>
                                        <p:attrNameLst>
                                          <p:attrName>style.visibility</p:attrName>
                                        </p:attrNameLst>
                                      </p:cBhvr>
                                      <p:to>
                                        <p:strVal val="visible"/>
                                      </p:to>
                                    </p:set>
                                    <p:animEffect transition="in" filter="fade">
                                      <p:cBhvr>
                                        <p:cTn id="10" dur="500"/>
                                        <p:tgtEl>
                                          <p:spTgt spid="22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2">
                                            <p:txEl>
                                              <p:pRg st="0" end="0"/>
                                            </p:txEl>
                                          </p:spTgt>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220"/>
                                        </p:tgtEl>
                                        <p:attrNameLst>
                                          <p:attrName>style.visibility</p:attrName>
                                        </p:attrNameLst>
                                      </p:cBhvr>
                                      <p:to>
                                        <p:strVal val="hidden"/>
                                      </p:to>
                                    </p:set>
                                  </p:childTnLst>
                                </p:cTn>
                              </p:par>
                            </p:childTnLst>
                          </p:cTn>
                        </p:par>
                        <p:par>
                          <p:cTn id="17" fill="hold">
                            <p:stCondLst>
                              <p:cond delay="0"/>
                            </p:stCondLst>
                            <p:childTnLst>
                              <p:par>
                                <p:cTn id="18" presetID="10" presetClass="entr" presetSubtype="0" fill="hold" grpId="0" nodeType="afterEffect">
                                  <p:stCondLst>
                                    <p:cond delay="0"/>
                                  </p:stCondLst>
                                  <p:childTnLst>
                                    <p:set>
                                      <p:cBhvr>
                                        <p:cTn id="19" dur="1" fill="hold">
                                          <p:stCondLst>
                                            <p:cond delay="0"/>
                                          </p:stCondLst>
                                        </p:cTn>
                                        <p:tgtEl>
                                          <p:spTgt spid="221"/>
                                        </p:tgtEl>
                                        <p:attrNameLst>
                                          <p:attrName>style.visibility</p:attrName>
                                        </p:attrNameLst>
                                      </p:cBhvr>
                                      <p:to>
                                        <p:strVal val="visible"/>
                                      </p:to>
                                    </p:set>
                                    <p:animEffect transition="in" filter="fade">
                                      <p:cBhvr>
                                        <p:cTn id="20" dur="500"/>
                                        <p:tgtEl>
                                          <p:spTgt spid="221"/>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 grpId="0" animBg="1"/>
      <p:bldP spid="220" grpId="1" animBg="1"/>
      <p:bldP spid="22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CCDD61-025B-4A1C-9DB2-862F363CBEDC}"/>
              </a:ext>
            </a:extLst>
          </p:cNvPr>
          <p:cNvSpPr>
            <a:spLocks noGrp="1"/>
          </p:cNvSpPr>
          <p:nvPr>
            <p:ph type="title"/>
          </p:nvPr>
        </p:nvSpPr>
        <p:spPr/>
        <p:txBody>
          <a:bodyPr>
            <a:noAutofit/>
          </a:bodyPr>
          <a:lstStyle/>
          <a:p>
            <a:r>
              <a:rPr lang="en-US" sz="2800" dirty="0"/>
              <a:t>Existing data compression solutions are not tailored for irregular applications</a:t>
            </a:r>
          </a:p>
        </p:txBody>
      </p:sp>
      <p:sp>
        <p:nvSpPr>
          <p:cNvPr id="3" name="灯片编号占位符 2">
            <a:extLst>
              <a:ext uri="{FF2B5EF4-FFF2-40B4-BE49-F238E27FC236}">
                <a16:creationId xmlns:a16="http://schemas.microsoft.com/office/drawing/2014/main" id="{7AE9561C-8711-42BF-9B8D-0B272BD39935}"/>
              </a:ext>
            </a:extLst>
          </p:cNvPr>
          <p:cNvSpPr>
            <a:spLocks noGrp="1"/>
          </p:cNvSpPr>
          <p:nvPr>
            <p:ph type="sldNum" sz="quarter" idx="12"/>
          </p:nvPr>
        </p:nvSpPr>
        <p:spPr/>
        <p:txBody>
          <a:bodyPr/>
          <a:lstStyle/>
          <a:p>
            <a:fld id="{4C1CFA8C-DA4D-4CD0-9494-B47934E8DF77}" type="slidenum">
              <a:rPr lang="en-US" smtClean="0"/>
              <a:t>3</a:t>
            </a:fld>
            <a:endParaRPr lang="en-US"/>
          </a:p>
        </p:txBody>
      </p:sp>
      <p:grpSp>
        <p:nvGrpSpPr>
          <p:cNvPr id="117" name="组合 116">
            <a:extLst>
              <a:ext uri="{FF2B5EF4-FFF2-40B4-BE49-F238E27FC236}">
                <a16:creationId xmlns:a16="http://schemas.microsoft.com/office/drawing/2014/main" id="{31BC2348-DFDA-49B6-8610-48CDCA63A515}"/>
              </a:ext>
            </a:extLst>
          </p:cNvPr>
          <p:cNvGrpSpPr/>
          <p:nvPr/>
        </p:nvGrpSpPr>
        <p:grpSpPr>
          <a:xfrm>
            <a:off x="9930805" y="2837514"/>
            <a:ext cx="563325" cy="2464105"/>
            <a:chOff x="1387782" y="2432050"/>
            <a:chExt cx="563325" cy="2464105"/>
          </a:xfrm>
        </p:grpSpPr>
        <p:grpSp>
          <p:nvGrpSpPr>
            <p:cNvPr id="28" name="组合 27">
              <a:extLst>
                <a:ext uri="{FF2B5EF4-FFF2-40B4-BE49-F238E27FC236}">
                  <a16:creationId xmlns:a16="http://schemas.microsoft.com/office/drawing/2014/main" id="{C73B5E9F-70A2-4E3F-8C98-DA1A29DD44CD}"/>
                </a:ext>
              </a:extLst>
            </p:cNvPr>
            <p:cNvGrpSpPr/>
            <p:nvPr/>
          </p:nvGrpSpPr>
          <p:grpSpPr>
            <a:xfrm>
              <a:off x="1746395" y="2432050"/>
              <a:ext cx="204712" cy="2464105"/>
              <a:chOff x="1754015" y="2774950"/>
              <a:chExt cx="204712" cy="2464105"/>
            </a:xfrm>
          </p:grpSpPr>
          <p:sp>
            <p:nvSpPr>
              <p:cNvPr id="8" name="矩形 7">
                <a:extLst>
                  <a:ext uri="{FF2B5EF4-FFF2-40B4-BE49-F238E27FC236}">
                    <a16:creationId xmlns:a16="http://schemas.microsoft.com/office/drawing/2014/main" id="{8699BAEA-67D6-41C2-BD07-BBAE8619B9FE}"/>
                  </a:ext>
                </a:extLst>
              </p:cNvPr>
              <p:cNvSpPr/>
              <p:nvPr/>
            </p:nvSpPr>
            <p:spPr>
              <a:xfrm>
                <a:off x="1754015" y="2774950"/>
                <a:ext cx="204712" cy="2047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矩形 16">
                <a:extLst>
                  <a:ext uri="{FF2B5EF4-FFF2-40B4-BE49-F238E27FC236}">
                    <a16:creationId xmlns:a16="http://schemas.microsoft.com/office/drawing/2014/main" id="{A176BB39-DFBD-4929-984D-DB2988AE25DE}"/>
                  </a:ext>
                </a:extLst>
              </p:cNvPr>
              <p:cNvSpPr/>
              <p:nvPr/>
            </p:nvSpPr>
            <p:spPr>
              <a:xfrm>
                <a:off x="1754015" y="2979662"/>
                <a:ext cx="204712" cy="20471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矩形 17">
                <a:extLst>
                  <a:ext uri="{FF2B5EF4-FFF2-40B4-BE49-F238E27FC236}">
                    <a16:creationId xmlns:a16="http://schemas.microsoft.com/office/drawing/2014/main" id="{E5F7E8AD-6BF6-4231-A2CC-2BBF8F92756F}"/>
                  </a:ext>
                </a:extLst>
              </p:cNvPr>
              <p:cNvSpPr/>
              <p:nvPr/>
            </p:nvSpPr>
            <p:spPr>
              <a:xfrm>
                <a:off x="1754015" y="3184374"/>
                <a:ext cx="204712" cy="2047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07701C68-CE75-4A7A-8A2B-B90AC8D0B5F9}"/>
                  </a:ext>
                </a:extLst>
              </p:cNvPr>
              <p:cNvSpPr/>
              <p:nvPr/>
            </p:nvSpPr>
            <p:spPr>
              <a:xfrm>
                <a:off x="1754015" y="3389086"/>
                <a:ext cx="204712" cy="20471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D73D1094-2154-4164-B8C4-E680B9D94C6F}"/>
                  </a:ext>
                </a:extLst>
              </p:cNvPr>
              <p:cNvSpPr/>
              <p:nvPr/>
            </p:nvSpPr>
            <p:spPr>
              <a:xfrm>
                <a:off x="1754015" y="3593798"/>
                <a:ext cx="204712" cy="2047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13AFB09B-A8B3-4FE8-905E-F4031DC026CE}"/>
                  </a:ext>
                </a:extLst>
              </p:cNvPr>
              <p:cNvSpPr/>
              <p:nvPr/>
            </p:nvSpPr>
            <p:spPr>
              <a:xfrm>
                <a:off x="1754015" y="3798510"/>
                <a:ext cx="204712" cy="2047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矩形 21">
                <a:extLst>
                  <a:ext uri="{FF2B5EF4-FFF2-40B4-BE49-F238E27FC236}">
                    <a16:creationId xmlns:a16="http://schemas.microsoft.com/office/drawing/2014/main" id="{3CEEEC1F-1BCF-4FDA-94B7-621F5EF93156}"/>
                  </a:ext>
                </a:extLst>
              </p:cNvPr>
              <p:cNvSpPr/>
              <p:nvPr/>
            </p:nvSpPr>
            <p:spPr>
              <a:xfrm>
                <a:off x="1754015" y="4003222"/>
                <a:ext cx="204712" cy="2047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7A97C675-A792-47ED-B416-8A9D778ED557}"/>
                  </a:ext>
                </a:extLst>
              </p:cNvPr>
              <p:cNvSpPr/>
              <p:nvPr/>
            </p:nvSpPr>
            <p:spPr>
              <a:xfrm>
                <a:off x="1754015" y="4207934"/>
                <a:ext cx="204712" cy="2047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071C4788-C679-4DA7-B7D6-B69038C8525F}"/>
                  </a:ext>
                </a:extLst>
              </p:cNvPr>
              <p:cNvSpPr/>
              <p:nvPr/>
            </p:nvSpPr>
            <p:spPr>
              <a:xfrm>
                <a:off x="1754015" y="4420207"/>
                <a:ext cx="204712" cy="20471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矩形 24">
                <a:extLst>
                  <a:ext uri="{FF2B5EF4-FFF2-40B4-BE49-F238E27FC236}">
                    <a16:creationId xmlns:a16="http://schemas.microsoft.com/office/drawing/2014/main" id="{64439A62-DB5C-4156-AD66-EDDB958032ED}"/>
                  </a:ext>
                </a:extLst>
              </p:cNvPr>
              <p:cNvSpPr/>
              <p:nvPr/>
            </p:nvSpPr>
            <p:spPr>
              <a:xfrm>
                <a:off x="1754015" y="4624919"/>
                <a:ext cx="204712" cy="2047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DA7F84E4-0FBC-4013-94F3-17E95A885767}"/>
                  </a:ext>
                </a:extLst>
              </p:cNvPr>
              <p:cNvSpPr/>
              <p:nvPr/>
            </p:nvSpPr>
            <p:spPr>
              <a:xfrm>
                <a:off x="1754015" y="4829631"/>
                <a:ext cx="204712" cy="2047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矩形 26">
                <a:extLst>
                  <a:ext uri="{FF2B5EF4-FFF2-40B4-BE49-F238E27FC236}">
                    <a16:creationId xmlns:a16="http://schemas.microsoft.com/office/drawing/2014/main" id="{AF83770B-D146-46BB-BBE2-7EC3AECDF537}"/>
                  </a:ext>
                </a:extLst>
              </p:cNvPr>
              <p:cNvSpPr/>
              <p:nvPr/>
            </p:nvSpPr>
            <p:spPr>
              <a:xfrm>
                <a:off x="1754015" y="5034343"/>
                <a:ext cx="204712" cy="20471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6" name="连接符: 曲线 55">
              <a:extLst>
                <a:ext uri="{FF2B5EF4-FFF2-40B4-BE49-F238E27FC236}">
                  <a16:creationId xmlns:a16="http://schemas.microsoft.com/office/drawing/2014/main" id="{FDC756DE-7A6B-4FF0-B69B-108B2BB3F72C}"/>
                </a:ext>
              </a:extLst>
            </p:cNvPr>
            <p:cNvCxnSpPr>
              <a:cxnSpLocks/>
            </p:cNvCxnSpPr>
            <p:nvPr/>
          </p:nvCxnSpPr>
          <p:spPr>
            <a:xfrm rot="-360000">
              <a:off x="1387782" y="4705877"/>
              <a:ext cx="354065" cy="105575"/>
            </a:xfrm>
            <a:prstGeom prst="curvedConnector3">
              <a:avLst>
                <a:gd name="adj1" fmla="val 43275"/>
              </a:avLst>
            </a:prstGeom>
            <a:ln w="38100">
              <a:tailEnd type="triangle"/>
            </a:ln>
          </p:spPr>
          <p:style>
            <a:lnRef idx="1">
              <a:schemeClr val="dk1"/>
            </a:lnRef>
            <a:fillRef idx="0">
              <a:schemeClr val="dk1"/>
            </a:fillRef>
            <a:effectRef idx="0">
              <a:schemeClr val="dk1"/>
            </a:effectRef>
            <a:fontRef idx="minor">
              <a:schemeClr val="tx1"/>
            </a:fontRef>
          </p:style>
        </p:cxnSp>
        <p:cxnSp>
          <p:nvCxnSpPr>
            <p:cNvPr id="114" name="连接符: 曲线 113">
              <a:extLst>
                <a:ext uri="{FF2B5EF4-FFF2-40B4-BE49-F238E27FC236}">
                  <a16:creationId xmlns:a16="http://schemas.microsoft.com/office/drawing/2014/main" id="{CA3CEA36-3C4E-49EF-B706-95B2DFC68043}"/>
                </a:ext>
              </a:extLst>
            </p:cNvPr>
            <p:cNvCxnSpPr>
              <a:cxnSpLocks/>
            </p:cNvCxnSpPr>
            <p:nvPr/>
          </p:nvCxnSpPr>
          <p:spPr>
            <a:xfrm rot="21240000">
              <a:off x="1387782" y="4089117"/>
              <a:ext cx="354065" cy="105575"/>
            </a:xfrm>
            <a:prstGeom prst="curvedConnector3">
              <a:avLst>
                <a:gd name="adj1" fmla="val 43275"/>
              </a:avLst>
            </a:prstGeom>
            <a:ln w="38100">
              <a:tailEnd type="triangle"/>
            </a:ln>
          </p:spPr>
          <p:style>
            <a:lnRef idx="1">
              <a:schemeClr val="dk1"/>
            </a:lnRef>
            <a:fillRef idx="0">
              <a:schemeClr val="dk1"/>
            </a:fillRef>
            <a:effectRef idx="0">
              <a:schemeClr val="dk1"/>
            </a:effectRef>
            <a:fontRef idx="minor">
              <a:schemeClr val="tx1"/>
            </a:fontRef>
          </p:style>
        </p:cxnSp>
        <p:cxnSp>
          <p:nvCxnSpPr>
            <p:cNvPr id="115" name="连接符: 曲线 114">
              <a:extLst>
                <a:ext uri="{FF2B5EF4-FFF2-40B4-BE49-F238E27FC236}">
                  <a16:creationId xmlns:a16="http://schemas.microsoft.com/office/drawing/2014/main" id="{602E9DE6-A6E9-4898-B636-B399A43B588F}"/>
                </a:ext>
              </a:extLst>
            </p:cNvPr>
            <p:cNvCxnSpPr>
              <a:cxnSpLocks/>
            </p:cNvCxnSpPr>
            <p:nvPr/>
          </p:nvCxnSpPr>
          <p:spPr>
            <a:xfrm rot="21240000">
              <a:off x="1387783" y="3067414"/>
              <a:ext cx="354065" cy="105575"/>
            </a:xfrm>
            <a:prstGeom prst="curvedConnector3">
              <a:avLst>
                <a:gd name="adj1" fmla="val 43275"/>
              </a:avLst>
            </a:prstGeom>
            <a:ln w="38100">
              <a:tailEnd type="triangle"/>
            </a:ln>
          </p:spPr>
          <p:style>
            <a:lnRef idx="1">
              <a:schemeClr val="dk1"/>
            </a:lnRef>
            <a:fillRef idx="0">
              <a:schemeClr val="dk1"/>
            </a:fillRef>
            <a:effectRef idx="0">
              <a:schemeClr val="dk1"/>
            </a:effectRef>
            <a:fontRef idx="minor">
              <a:schemeClr val="tx1"/>
            </a:fontRef>
          </p:style>
        </p:cxnSp>
        <p:cxnSp>
          <p:nvCxnSpPr>
            <p:cNvPr id="116" name="连接符: 曲线 115">
              <a:extLst>
                <a:ext uri="{FF2B5EF4-FFF2-40B4-BE49-F238E27FC236}">
                  <a16:creationId xmlns:a16="http://schemas.microsoft.com/office/drawing/2014/main" id="{96C8A6E7-B8E9-44AE-82D7-524C34684876}"/>
                </a:ext>
              </a:extLst>
            </p:cNvPr>
            <p:cNvCxnSpPr>
              <a:cxnSpLocks/>
            </p:cNvCxnSpPr>
            <p:nvPr/>
          </p:nvCxnSpPr>
          <p:spPr>
            <a:xfrm rot="21240000">
              <a:off x="1387782" y="2647417"/>
              <a:ext cx="354065" cy="105575"/>
            </a:xfrm>
            <a:prstGeom prst="curvedConnector3">
              <a:avLst>
                <a:gd name="adj1" fmla="val 43275"/>
              </a:avLst>
            </a:prstGeom>
            <a:ln w="38100">
              <a:tailEnd type="triangle"/>
            </a:ln>
          </p:spPr>
          <p:style>
            <a:lnRef idx="1">
              <a:schemeClr val="dk1"/>
            </a:lnRef>
            <a:fillRef idx="0">
              <a:schemeClr val="dk1"/>
            </a:fillRef>
            <a:effectRef idx="0">
              <a:schemeClr val="dk1"/>
            </a:effectRef>
            <a:fontRef idx="minor">
              <a:schemeClr val="tx1"/>
            </a:fontRef>
          </p:style>
        </p:cxnSp>
      </p:grpSp>
      <p:grpSp>
        <p:nvGrpSpPr>
          <p:cNvPr id="122" name="组合 121">
            <a:extLst>
              <a:ext uri="{FF2B5EF4-FFF2-40B4-BE49-F238E27FC236}">
                <a16:creationId xmlns:a16="http://schemas.microsoft.com/office/drawing/2014/main" id="{341102CE-A8FA-4D02-AD6B-C65E3CC0985F}"/>
              </a:ext>
            </a:extLst>
          </p:cNvPr>
          <p:cNvGrpSpPr/>
          <p:nvPr/>
        </p:nvGrpSpPr>
        <p:grpSpPr>
          <a:xfrm>
            <a:off x="1338047" y="2843641"/>
            <a:ext cx="563325" cy="2464105"/>
            <a:chOff x="6183931" y="2577947"/>
            <a:chExt cx="563325" cy="2464105"/>
          </a:xfrm>
          <a:solidFill>
            <a:srgbClr val="FFE699"/>
          </a:solidFill>
        </p:grpSpPr>
        <p:grpSp>
          <p:nvGrpSpPr>
            <p:cNvPr id="42" name="组合 41">
              <a:extLst>
                <a:ext uri="{FF2B5EF4-FFF2-40B4-BE49-F238E27FC236}">
                  <a16:creationId xmlns:a16="http://schemas.microsoft.com/office/drawing/2014/main" id="{D3BCFDDE-37CF-4A5E-9110-AD18EB1DD45C}"/>
                </a:ext>
              </a:extLst>
            </p:cNvPr>
            <p:cNvGrpSpPr/>
            <p:nvPr/>
          </p:nvGrpSpPr>
          <p:grpSpPr>
            <a:xfrm>
              <a:off x="6542544" y="2577947"/>
              <a:ext cx="204712" cy="2464105"/>
              <a:chOff x="1754015" y="2774950"/>
              <a:chExt cx="204712" cy="2464105"/>
            </a:xfrm>
            <a:grpFill/>
          </p:grpSpPr>
          <p:sp>
            <p:nvSpPr>
              <p:cNvPr id="43" name="矩形 42">
                <a:extLst>
                  <a:ext uri="{FF2B5EF4-FFF2-40B4-BE49-F238E27FC236}">
                    <a16:creationId xmlns:a16="http://schemas.microsoft.com/office/drawing/2014/main" id="{B06BED8F-BBA1-4BB3-A853-9349A89F67D2}"/>
                  </a:ext>
                </a:extLst>
              </p:cNvPr>
              <p:cNvSpPr/>
              <p:nvPr/>
            </p:nvSpPr>
            <p:spPr>
              <a:xfrm>
                <a:off x="1754015" y="2774950"/>
                <a:ext cx="204712" cy="204712"/>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矩形 43">
                <a:extLst>
                  <a:ext uri="{FF2B5EF4-FFF2-40B4-BE49-F238E27FC236}">
                    <a16:creationId xmlns:a16="http://schemas.microsoft.com/office/drawing/2014/main" id="{26C8847F-DB19-4713-B149-B7666437BB0F}"/>
                  </a:ext>
                </a:extLst>
              </p:cNvPr>
              <p:cNvSpPr/>
              <p:nvPr/>
            </p:nvSpPr>
            <p:spPr>
              <a:xfrm>
                <a:off x="1754015" y="2979662"/>
                <a:ext cx="204712" cy="204712"/>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矩形 44">
                <a:extLst>
                  <a:ext uri="{FF2B5EF4-FFF2-40B4-BE49-F238E27FC236}">
                    <a16:creationId xmlns:a16="http://schemas.microsoft.com/office/drawing/2014/main" id="{F6C9D5C7-AA2B-4E0B-A0BF-A88F0684477C}"/>
                  </a:ext>
                </a:extLst>
              </p:cNvPr>
              <p:cNvSpPr/>
              <p:nvPr/>
            </p:nvSpPr>
            <p:spPr>
              <a:xfrm>
                <a:off x="1754015" y="3184374"/>
                <a:ext cx="204712" cy="204712"/>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矩形 45">
                <a:extLst>
                  <a:ext uri="{FF2B5EF4-FFF2-40B4-BE49-F238E27FC236}">
                    <a16:creationId xmlns:a16="http://schemas.microsoft.com/office/drawing/2014/main" id="{998163D0-CFF8-476F-B899-3F248EE09778}"/>
                  </a:ext>
                </a:extLst>
              </p:cNvPr>
              <p:cNvSpPr/>
              <p:nvPr/>
            </p:nvSpPr>
            <p:spPr>
              <a:xfrm>
                <a:off x="1754015" y="3389086"/>
                <a:ext cx="204712" cy="204712"/>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矩形 46">
                <a:extLst>
                  <a:ext uri="{FF2B5EF4-FFF2-40B4-BE49-F238E27FC236}">
                    <a16:creationId xmlns:a16="http://schemas.microsoft.com/office/drawing/2014/main" id="{59AC3FA9-0F25-4F1B-BFEB-7CA67AF1D3A6}"/>
                  </a:ext>
                </a:extLst>
              </p:cNvPr>
              <p:cNvSpPr/>
              <p:nvPr/>
            </p:nvSpPr>
            <p:spPr>
              <a:xfrm>
                <a:off x="1754015" y="3593798"/>
                <a:ext cx="204712" cy="204712"/>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矩形 47">
                <a:extLst>
                  <a:ext uri="{FF2B5EF4-FFF2-40B4-BE49-F238E27FC236}">
                    <a16:creationId xmlns:a16="http://schemas.microsoft.com/office/drawing/2014/main" id="{56573795-6BBE-449B-BCE9-1362A6257AF3}"/>
                  </a:ext>
                </a:extLst>
              </p:cNvPr>
              <p:cNvSpPr/>
              <p:nvPr/>
            </p:nvSpPr>
            <p:spPr>
              <a:xfrm>
                <a:off x="1754015" y="3798510"/>
                <a:ext cx="204712" cy="204712"/>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矩形 48">
                <a:extLst>
                  <a:ext uri="{FF2B5EF4-FFF2-40B4-BE49-F238E27FC236}">
                    <a16:creationId xmlns:a16="http://schemas.microsoft.com/office/drawing/2014/main" id="{3EB9CC11-FA2B-4813-BB83-AB3484FFE6B3}"/>
                  </a:ext>
                </a:extLst>
              </p:cNvPr>
              <p:cNvSpPr/>
              <p:nvPr/>
            </p:nvSpPr>
            <p:spPr>
              <a:xfrm>
                <a:off x="1754015" y="4003222"/>
                <a:ext cx="204712" cy="204712"/>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矩形 49">
                <a:extLst>
                  <a:ext uri="{FF2B5EF4-FFF2-40B4-BE49-F238E27FC236}">
                    <a16:creationId xmlns:a16="http://schemas.microsoft.com/office/drawing/2014/main" id="{AF97CAED-2912-410E-A2A3-7BC16534CAD6}"/>
                  </a:ext>
                </a:extLst>
              </p:cNvPr>
              <p:cNvSpPr/>
              <p:nvPr/>
            </p:nvSpPr>
            <p:spPr>
              <a:xfrm>
                <a:off x="1754015" y="4207934"/>
                <a:ext cx="204712" cy="204712"/>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矩形 50">
                <a:extLst>
                  <a:ext uri="{FF2B5EF4-FFF2-40B4-BE49-F238E27FC236}">
                    <a16:creationId xmlns:a16="http://schemas.microsoft.com/office/drawing/2014/main" id="{19EBFC7B-783E-4833-8032-8F1A87A3DBA0}"/>
                  </a:ext>
                </a:extLst>
              </p:cNvPr>
              <p:cNvSpPr/>
              <p:nvPr/>
            </p:nvSpPr>
            <p:spPr>
              <a:xfrm>
                <a:off x="1754015" y="4420207"/>
                <a:ext cx="204712" cy="204712"/>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矩形 51">
                <a:extLst>
                  <a:ext uri="{FF2B5EF4-FFF2-40B4-BE49-F238E27FC236}">
                    <a16:creationId xmlns:a16="http://schemas.microsoft.com/office/drawing/2014/main" id="{5A636CD6-DA39-4DBC-A12E-D8CB6CDA1904}"/>
                  </a:ext>
                </a:extLst>
              </p:cNvPr>
              <p:cNvSpPr/>
              <p:nvPr/>
            </p:nvSpPr>
            <p:spPr>
              <a:xfrm>
                <a:off x="1754015" y="4624919"/>
                <a:ext cx="204712" cy="204712"/>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矩形 52">
                <a:extLst>
                  <a:ext uri="{FF2B5EF4-FFF2-40B4-BE49-F238E27FC236}">
                    <a16:creationId xmlns:a16="http://schemas.microsoft.com/office/drawing/2014/main" id="{B4B927F8-9A7B-467D-855E-AB759DE39993}"/>
                  </a:ext>
                </a:extLst>
              </p:cNvPr>
              <p:cNvSpPr/>
              <p:nvPr/>
            </p:nvSpPr>
            <p:spPr>
              <a:xfrm>
                <a:off x="1754015" y="4829631"/>
                <a:ext cx="204712" cy="204712"/>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矩形 53">
                <a:extLst>
                  <a:ext uri="{FF2B5EF4-FFF2-40B4-BE49-F238E27FC236}">
                    <a16:creationId xmlns:a16="http://schemas.microsoft.com/office/drawing/2014/main" id="{93F284A3-CCAA-4879-A043-234A9C3E6261}"/>
                  </a:ext>
                </a:extLst>
              </p:cNvPr>
              <p:cNvSpPr/>
              <p:nvPr/>
            </p:nvSpPr>
            <p:spPr>
              <a:xfrm>
                <a:off x="1754015" y="5034343"/>
                <a:ext cx="204712" cy="204712"/>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8" name="连接符: 曲线 117">
              <a:extLst>
                <a:ext uri="{FF2B5EF4-FFF2-40B4-BE49-F238E27FC236}">
                  <a16:creationId xmlns:a16="http://schemas.microsoft.com/office/drawing/2014/main" id="{63DA7379-C6D0-427A-A201-AF398C69A784}"/>
                </a:ext>
              </a:extLst>
            </p:cNvPr>
            <p:cNvCxnSpPr>
              <a:cxnSpLocks/>
            </p:cNvCxnSpPr>
            <p:nvPr/>
          </p:nvCxnSpPr>
          <p:spPr>
            <a:xfrm rot="21240000">
              <a:off x="6183931" y="4854065"/>
              <a:ext cx="354065" cy="105575"/>
            </a:xfrm>
            <a:prstGeom prst="curvedConnector3">
              <a:avLst>
                <a:gd name="adj1" fmla="val 43275"/>
              </a:avLst>
            </a:prstGeom>
            <a:grpFill/>
            <a:ln w="38100">
              <a:tailEnd type="triangle"/>
            </a:ln>
          </p:spPr>
          <p:style>
            <a:lnRef idx="1">
              <a:schemeClr val="dk1"/>
            </a:lnRef>
            <a:fillRef idx="0">
              <a:schemeClr val="dk1"/>
            </a:fillRef>
            <a:effectRef idx="0">
              <a:schemeClr val="dk1"/>
            </a:effectRef>
            <a:fontRef idx="minor">
              <a:schemeClr val="tx1"/>
            </a:fontRef>
          </p:style>
        </p:cxnSp>
        <p:cxnSp>
          <p:nvCxnSpPr>
            <p:cNvPr id="120" name="直接箭头连接符 119">
              <a:extLst>
                <a:ext uri="{FF2B5EF4-FFF2-40B4-BE49-F238E27FC236}">
                  <a16:creationId xmlns:a16="http://schemas.microsoft.com/office/drawing/2014/main" id="{26D9A140-5489-40B7-A39B-03FF4C822D97}"/>
                </a:ext>
              </a:extLst>
            </p:cNvPr>
            <p:cNvCxnSpPr>
              <a:cxnSpLocks/>
            </p:cNvCxnSpPr>
            <p:nvPr/>
          </p:nvCxnSpPr>
          <p:spPr>
            <a:xfrm flipV="1">
              <a:off x="6421923" y="2606266"/>
              <a:ext cx="0" cy="2179971"/>
            </a:xfrm>
            <a:prstGeom prst="straightConnector1">
              <a:avLst/>
            </a:prstGeom>
            <a:grpFill/>
            <a:ln w="38100">
              <a:tailEnd type="triangle"/>
            </a:ln>
          </p:spPr>
          <p:style>
            <a:lnRef idx="1">
              <a:schemeClr val="dk1"/>
            </a:lnRef>
            <a:fillRef idx="0">
              <a:schemeClr val="dk1"/>
            </a:fillRef>
            <a:effectRef idx="0">
              <a:schemeClr val="dk1"/>
            </a:effectRef>
            <a:fontRef idx="minor">
              <a:schemeClr val="tx1"/>
            </a:fontRef>
          </p:style>
        </p:cxnSp>
      </p:grpSp>
      <p:sp>
        <p:nvSpPr>
          <p:cNvPr id="32" name="矩形 31">
            <a:extLst>
              <a:ext uri="{FF2B5EF4-FFF2-40B4-BE49-F238E27FC236}">
                <a16:creationId xmlns:a16="http://schemas.microsoft.com/office/drawing/2014/main" id="{16FBFD45-D070-45D7-9A64-1D357428D73B}"/>
              </a:ext>
            </a:extLst>
          </p:cNvPr>
          <p:cNvSpPr/>
          <p:nvPr/>
        </p:nvSpPr>
        <p:spPr>
          <a:xfrm rot="5400000">
            <a:off x="6844029" y="3919186"/>
            <a:ext cx="204712" cy="20471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矩形 32">
            <a:extLst>
              <a:ext uri="{FF2B5EF4-FFF2-40B4-BE49-F238E27FC236}">
                <a16:creationId xmlns:a16="http://schemas.microsoft.com/office/drawing/2014/main" id="{B9A2FED6-3223-45B5-9808-EF15B0742634}"/>
              </a:ext>
            </a:extLst>
          </p:cNvPr>
          <p:cNvSpPr/>
          <p:nvPr/>
        </p:nvSpPr>
        <p:spPr>
          <a:xfrm rot="5400000">
            <a:off x="6639317" y="3919186"/>
            <a:ext cx="204712" cy="20471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矩形 33">
            <a:extLst>
              <a:ext uri="{FF2B5EF4-FFF2-40B4-BE49-F238E27FC236}">
                <a16:creationId xmlns:a16="http://schemas.microsoft.com/office/drawing/2014/main" id="{D592F0C5-15FC-4D05-8236-84CED63FDD49}"/>
              </a:ext>
            </a:extLst>
          </p:cNvPr>
          <p:cNvSpPr/>
          <p:nvPr/>
        </p:nvSpPr>
        <p:spPr>
          <a:xfrm rot="5400000">
            <a:off x="6434605" y="3919186"/>
            <a:ext cx="204712" cy="20471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矩形 34">
            <a:extLst>
              <a:ext uri="{FF2B5EF4-FFF2-40B4-BE49-F238E27FC236}">
                <a16:creationId xmlns:a16="http://schemas.microsoft.com/office/drawing/2014/main" id="{9702CF04-CD3C-49EF-BFCB-6F495E6CCCDA}"/>
              </a:ext>
            </a:extLst>
          </p:cNvPr>
          <p:cNvSpPr/>
          <p:nvPr/>
        </p:nvSpPr>
        <p:spPr>
          <a:xfrm rot="5400000">
            <a:off x="7056301" y="3580105"/>
            <a:ext cx="204712" cy="2047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矩形 35">
            <a:extLst>
              <a:ext uri="{FF2B5EF4-FFF2-40B4-BE49-F238E27FC236}">
                <a16:creationId xmlns:a16="http://schemas.microsoft.com/office/drawing/2014/main" id="{4D708663-33FF-4B26-BC58-65BB522CF49A}"/>
              </a:ext>
            </a:extLst>
          </p:cNvPr>
          <p:cNvSpPr/>
          <p:nvPr/>
        </p:nvSpPr>
        <p:spPr>
          <a:xfrm rot="5400000">
            <a:off x="6851589" y="3580105"/>
            <a:ext cx="204712" cy="2047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矩形 36">
            <a:extLst>
              <a:ext uri="{FF2B5EF4-FFF2-40B4-BE49-F238E27FC236}">
                <a16:creationId xmlns:a16="http://schemas.microsoft.com/office/drawing/2014/main" id="{209082FC-A817-47A0-8E27-B000AC57D5F1}"/>
              </a:ext>
            </a:extLst>
          </p:cNvPr>
          <p:cNvSpPr/>
          <p:nvPr/>
        </p:nvSpPr>
        <p:spPr>
          <a:xfrm rot="5400000">
            <a:off x="6646877" y="3580105"/>
            <a:ext cx="204712" cy="2047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矩形 37">
            <a:extLst>
              <a:ext uri="{FF2B5EF4-FFF2-40B4-BE49-F238E27FC236}">
                <a16:creationId xmlns:a16="http://schemas.microsoft.com/office/drawing/2014/main" id="{E68BDA32-9FC0-4618-8BE9-FA0E7D9C4DD1}"/>
              </a:ext>
            </a:extLst>
          </p:cNvPr>
          <p:cNvSpPr/>
          <p:nvPr/>
        </p:nvSpPr>
        <p:spPr>
          <a:xfrm rot="5400000">
            <a:off x="6434604" y="3580105"/>
            <a:ext cx="204712" cy="2047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矩形 38">
            <a:extLst>
              <a:ext uri="{FF2B5EF4-FFF2-40B4-BE49-F238E27FC236}">
                <a16:creationId xmlns:a16="http://schemas.microsoft.com/office/drawing/2014/main" id="{5CAD9C5D-0CE6-478F-94E9-881E2CEE421F}"/>
              </a:ext>
            </a:extLst>
          </p:cNvPr>
          <p:cNvSpPr/>
          <p:nvPr/>
        </p:nvSpPr>
        <p:spPr>
          <a:xfrm rot="5400000">
            <a:off x="6841114" y="3241024"/>
            <a:ext cx="204712" cy="20471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矩形 39">
            <a:extLst>
              <a:ext uri="{FF2B5EF4-FFF2-40B4-BE49-F238E27FC236}">
                <a16:creationId xmlns:a16="http://schemas.microsoft.com/office/drawing/2014/main" id="{5278B429-76E8-4476-9B5A-26682681139E}"/>
              </a:ext>
            </a:extLst>
          </p:cNvPr>
          <p:cNvSpPr/>
          <p:nvPr/>
        </p:nvSpPr>
        <p:spPr>
          <a:xfrm rot="5400000">
            <a:off x="6636402" y="3241024"/>
            <a:ext cx="204712" cy="20471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矩形 40">
            <a:extLst>
              <a:ext uri="{FF2B5EF4-FFF2-40B4-BE49-F238E27FC236}">
                <a16:creationId xmlns:a16="http://schemas.microsoft.com/office/drawing/2014/main" id="{87C5E3AB-A181-4EAE-A069-342AD6075679}"/>
              </a:ext>
            </a:extLst>
          </p:cNvPr>
          <p:cNvSpPr/>
          <p:nvPr/>
        </p:nvSpPr>
        <p:spPr>
          <a:xfrm rot="5400000">
            <a:off x="6431690" y="3241024"/>
            <a:ext cx="204712" cy="20471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矩形 122">
            <a:extLst>
              <a:ext uri="{FF2B5EF4-FFF2-40B4-BE49-F238E27FC236}">
                <a16:creationId xmlns:a16="http://schemas.microsoft.com/office/drawing/2014/main" id="{BCE7A315-3F35-42C6-8F5F-59BB6F67DF19}"/>
              </a:ext>
            </a:extLst>
          </p:cNvPr>
          <p:cNvSpPr/>
          <p:nvPr/>
        </p:nvSpPr>
        <p:spPr>
          <a:xfrm>
            <a:off x="5552683" y="3503851"/>
            <a:ext cx="204712" cy="204712"/>
          </a:xfrm>
          <a:prstGeom prst="rect">
            <a:avLst/>
          </a:prstGeom>
          <a:solidFill>
            <a:srgbClr val="BDD7EE"/>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矩形 123">
            <a:extLst>
              <a:ext uri="{FF2B5EF4-FFF2-40B4-BE49-F238E27FC236}">
                <a16:creationId xmlns:a16="http://schemas.microsoft.com/office/drawing/2014/main" id="{A5EC6A02-2554-445E-BD75-C7467B9CB574}"/>
              </a:ext>
            </a:extLst>
          </p:cNvPr>
          <p:cNvSpPr/>
          <p:nvPr/>
        </p:nvSpPr>
        <p:spPr>
          <a:xfrm>
            <a:off x="5552683" y="3716124"/>
            <a:ext cx="204712" cy="2047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矩形 124">
            <a:extLst>
              <a:ext uri="{FF2B5EF4-FFF2-40B4-BE49-F238E27FC236}">
                <a16:creationId xmlns:a16="http://schemas.microsoft.com/office/drawing/2014/main" id="{2BE3414A-9C18-48F7-82DF-F450C8CDB5AD}"/>
              </a:ext>
            </a:extLst>
          </p:cNvPr>
          <p:cNvSpPr/>
          <p:nvPr/>
        </p:nvSpPr>
        <p:spPr>
          <a:xfrm>
            <a:off x="5552683" y="3920836"/>
            <a:ext cx="204712" cy="204712"/>
          </a:xfrm>
          <a:prstGeom prst="rect">
            <a:avLst/>
          </a:prstGeom>
          <a:solidFill>
            <a:srgbClr val="BDD7EE"/>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9" name="直接箭头连接符 128">
            <a:extLst>
              <a:ext uri="{FF2B5EF4-FFF2-40B4-BE49-F238E27FC236}">
                <a16:creationId xmlns:a16="http://schemas.microsoft.com/office/drawing/2014/main" id="{F4B9805C-C855-42F7-AFB4-458925FBDA69}"/>
              </a:ext>
            </a:extLst>
          </p:cNvPr>
          <p:cNvCxnSpPr>
            <a:cxnSpLocks/>
            <a:stCxn id="123" idx="3"/>
            <a:endCxn id="41" idx="2"/>
          </p:cNvCxnSpPr>
          <p:nvPr/>
        </p:nvCxnSpPr>
        <p:spPr>
          <a:xfrm flipV="1">
            <a:off x="5757395" y="3343380"/>
            <a:ext cx="674295" cy="26282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33" name="直接箭头连接符 132">
            <a:extLst>
              <a:ext uri="{FF2B5EF4-FFF2-40B4-BE49-F238E27FC236}">
                <a16:creationId xmlns:a16="http://schemas.microsoft.com/office/drawing/2014/main" id="{94597F64-793A-4394-A9E7-D95D05898E5D}"/>
              </a:ext>
            </a:extLst>
          </p:cNvPr>
          <p:cNvCxnSpPr>
            <a:cxnSpLocks/>
            <a:stCxn id="124" idx="3"/>
            <a:endCxn id="38" idx="2"/>
          </p:cNvCxnSpPr>
          <p:nvPr/>
        </p:nvCxnSpPr>
        <p:spPr>
          <a:xfrm flipV="1">
            <a:off x="5757395" y="3682461"/>
            <a:ext cx="677209" cy="136019"/>
          </a:xfrm>
          <a:prstGeom prst="straightConnector1">
            <a:avLst/>
          </a:prstGeom>
          <a:ln w="38100">
            <a:prstDash val="sysDot"/>
            <a:tailEnd type="triangle"/>
          </a:ln>
        </p:spPr>
        <p:style>
          <a:lnRef idx="1">
            <a:schemeClr val="dk1"/>
          </a:lnRef>
          <a:fillRef idx="0">
            <a:schemeClr val="dk1"/>
          </a:fillRef>
          <a:effectRef idx="0">
            <a:schemeClr val="dk1"/>
          </a:effectRef>
          <a:fontRef idx="minor">
            <a:schemeClr val="tx1"/>
          </a:fontRef>
        </p:style>
      </p:cxnSp>
      <p:cxnSp>
        <p:nvCxnSpPr>
          <p:cNvPr id="136" name="直接箭头连接符 135">
            <a:extLst>
              <a:ext uri="{FF2B5EF4-FFF2-40B4-BE49-F238E27FC236}">
                <a16:creationId xmlns:a16="http://schemas.microsoft.com/office/drawing/2014/main" id="{18E73D0B-C83B-43F2-ABA7-1D3888AE2E6C}"/>
              </a:ext>
            </a:extLst>
          </p:cNvPr>
          <p:cNvCxnSpPr>
            <a:cxnSpLocks/>
            <a:stCxn id="125" idx="3"/>
            <a:endCxn id="34" idx="2"/>
          </p:cNvCxnSpPr>
          <p:nvPr/>
        </p:nvCxnSpPr>
        <p:spPr>
          <a:xfrm flipV="1">
            <a:off x="5757395" y="4021542"/>
            <a:ext cx="677210" cy="165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50" name="连接符: 曲线 149">
            <a:extLst>
              <a:ext uri="{FF2B5EF4-FFF2-40B4-BE49-F238E27FC236}">
                <a16:creationId xmlns:a16="http://schemas.microsoft.com/office/drawing/2014/main" id="{8A638A2B-F3C7-4B3F-9E00-66A7FCCE0237}"/>
              </a:ext>
            </a:extLst>
          </p:cNvPr>
          <p:cNvCxnSpPr>
            <a:cxnSpLocks/>
          </p:cNvCxnSpPr>
          <p:nvPr/>
        </p:nvCxnSpPr>
        <p:spPr>
          <a:xfrm rot="21240000">
            <a:off x="5199382" y="3938447"/>
            <a:ext cx="354065" cy="105575"/>
          </a:xfrm>
          <a:prstGeom prst="curvedConnector3">
            <a:avLst>
              <a:gd name="adj1" fmla="val 43275"/>
            </a:avLst>
          </a:prstGeom>
          <a:ln w="38100">
            <a:tailEnd type="triangle"/>
          </a:ln>
        </p:spPr>
        <p:style>
          <a:lnRef idx="1">
            <a:schemeClr val="dk1"/>
          </a:lnRef>
          <a:fillRef idx="0">
            <a:schemeClr val="dk1"/>
          </a:fillRef>
          <a:effectRef idx="0">
            <a:schemeClr val="dk1"/>
          </a:effectRef>
          <a:fontRef idx="minor">
            <a:schemeClr val="tx1"/>
          </a:fontRef>
        </p:style>
      </p:cxnSp>
      <p:cxnSp>
        <p:nvCxnSpPr>
          <p:cNvPr id="152" name="连接符: 曲线 151">
            <a:extLst>
              <a:ext uri="{FF2B5EF4-FFF2-40B4-BE49-F238E27FC236}">
                <a16:creationId xmlns:a16="http://schemas.microsoft.com/office/drawing/2014/main" id="{D70E8785-9AC3-4855-B120-A3F18AD236F7}"/>
              </a:ext>
            </a:extLst>
          </p:cNvPr>
          <p:cNvCxnSpPr>
            <a:cxnSpLocks/>
          </p:cNvCxnSpPr>
          <p:nvPr/>
        </p:nvCxnSpPr>
        <p:spPr>
          <a:xfrm rot="21240000">
            <a:off x="5194071" y="3533410"/>
            <a:ext cx="354065" cy="105575"/>
          </a:xfrm>
          <a:prstGeom prst="curvedConnector3">
            <a:avLst>
              <a:gd name="adj1" fmla="val 43275"/>
            </a:avLst>
          </a:prstGeom>
          <a:ln w="38100">
            <a:tailEnd type="triangle"/>
          </a:ln>
        </p:spPr>
        <p:style>
          <a:lnRef idx="1">
            <a:schemeClr val="dk1"/>
          </a:lnRef>
          <a:fillRef idx="0">
            <a:schemeClr val="dk1"/>
          </a:fillRef>
          <a:effectRef idx="0">
            <a:schemeClr val="dk1"/>
          </a:effectRef>
          <a:fontRef idx="minor">
            <a:schemeClr val="tx1"/>
          </a:fontRef>
        </p:style>
      </p:cxnSp>
      <p:sp>
        <p:nvSpPr>
          <p:cNvPr id="154" name="内容占位符 3">
            <a:extLst>
              <a:ext uri="{FF2B5EF4-FFF2-40B4-BE49-F238E27FC236}">
                <a16:creationId xmlns:a16="http://schemas.microsoft.com/office/drawing/2014/main" id="{5960B3BA-886B-421D-AF79-9FED619BA8F2}"/>
              </a:ext>
            </a:extLst>
          </p:cNvPr>
          <p:cNvSpPr txBox="1">
            <a:spLocks/>
          </p:cNvSpPr>
          <p:nvPr/>
        </p:nvSpPr>
        <p:spPr>
          <a:xfrm>
            <a:off x="228936" y="1226835"/>
            <a:ext cx="3909860" cy="1648210"/>
          </a:xfrm>
          <a:prstGeom prst="rect">
            <a:avLst/>
          </a:prstGeom>
        </p:spPr>
        <p:txBody>
          <a:bodyPr vert="horz">
            <a:no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lnSpc>
                <a:spcPct val="80000"/>
              </a:lnSpc>
              <a:buNone/>
            </a:pPr>
            <a:r>
              <a:rPr lang="en-US" sz="2700" dirty="0"/>
              <a:t>Hardware compression units for </a:t>
            </a:r>
            <a:r>
              <a:rPr lang="en-US" sz="2700" b="1" dirty="0"/>
              <a:t>sequentially accessed long streams</a:t>
            </a:r>
          </a:p>
          <a:p>
            <a:pPr marL="0" indent="0">
              <a:buNone/>
            </a:pPr>
            <a:r>
              <a:rPr lang="en-US" sz="2700" dirty="0"/>
              <a:t>e.g., IBM z15 [ISCA’20]</a:t>
            </a:r>
          </a:p>
        </p:txBody>
      </p:sp>
      <p:sp>
        <p:nvSpPr>
          <p:cNvPr id="155" name="内容占位符 3">
            <a:extLst>
              <a:ext uri="{FF2B5EF4-FFF2-40B4-BE49-F238E27FC236}">
                <a16:creationId xmlns:a16="http://schemas.microsoft.com/office/drawing/2014/main" id="{1D41EB87-56E4-40BC-83D4-35EFD997B063}"/>
              </a:ext>
            </a:extLst>
          </p:cNvPr>
          <p:cNvSpPr txBox="1">
            <a:spLocks/>
          </p:cNvSpPr>
          <p:nvPr/>
        </p:nvSpPr>
        <p:spPr>
          <a:xfrm>
            <a:off x="8925789" y="1230761"/>
            <a:ext cx="3380343" cy="1648210"/>
          </a:xfrm>
          <a:prstGeom prst="rect">
            <a:avLst/>
          </a:prstGeom>
        </p:spPr>
        <p:txBody>
          <a:bodyPr vert="horz">
            <a:normAutofit fontScale="92500" lnSpcReduction="20000"/>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dirty="0"/>
              <a:t>Compressed memory hierarchies support </a:t>
            </a:r>
            <a:r>
              <a:rPr lang="en-US" b="1" dirty="0"/>
              <a:t>random accesses</a:t>
            </a:r>
          </a:p>
          <a:p>
            <a:pPr marL="0" indent="0">
              <a:buNone/>
            </a:pPr>
            <a:r>
              <a:rPr lang="en-US" dirty="0"/>
              <a:t>e.g., VSC [ISCA’04]</a:t>
            </a:r>
          </a:p>
        </p:txBody>
      </p:sp>
      <p:sp>
        <p:nvSpPr>
          <p:cNvPr id="156" name="内容占位符 3">
            <a:extLst>
              <a:ext uri="{FF2B5EF4-FFF2-40B4-BE49-F238E27FC236}">
                <a16:creationId xmlns:a16="http://schemas.microsoft.com/office/drawing/2014/main" id="{F2E1F15E-CCD8-4769-8624-32683B36CF9D}"/>
              </a:ext>
            </a:extLst>
          </p:cNvPr>
          <p:cNvSpPr txBox="1">
            <a:spLocks/>
          </p:cNvSpPr>
          <p:nvPr/>
        </p:nvSpPr>
        <p:spPr>
          <a:xfrm>
            <a:off x="4485508" y="1249892"/>
            <a:ext cx="3802660" cy="1162851"/>
          </a:xfrm>
          <a:prstGeom prst="rect">
            <a:avLst/>
          </a:prstGeom>
        </p:spPr>
        <p:txBody>
          <a:bodyPr vert="horz">
            <a:no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lnSpc>
                <a:spcPct val="80000"/>
              </a:lnSpc>
              <a:buNone/>
            </a:pPr>
            <a:r>
              <a:rPr lang="en-US" sz="2700" dirty="0"/>
              <a:t>This work is optimized for </a:t>
            </a:r>
            <a:r>
              <a:rPr lang="en-US" sz="2700" b="1" dirty="0"/>
              <a:t>indirect, data-dependent accesses to short streams</a:t>
            </a:r>
          </a:p>
        </p:txBody>
      </p:sp>
      <p:sp>
        <p:nvSpPr>
          <p:cNvPr id="108" name="矩形 107">
            <a:extLst>
              <a:ext uri="{FF2B5EF4-FFF2-40B4-BE49-F238E27FC236}">
                <a16:creationId xmlns:a16="http://schemas.microsoft.com/office/drawing/2014/main" id="{3EACCC2C-A9B3-40AB-B69E-08E656C23757}"/>
              </a:ext>
            </a:extLst>
          </p:cNvPr>
          <p:cNvSpPr/>
          <p:nvPr/>
        </p:nvSpPr>
        <p:spPr>
          <a:xfrm rot="5400000">
            <a:off x="6432700" y="4249574"/>
            <a:ext cx="204712" cy="20471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矩形 108">
            <a:extLst>
              <a:ext uri="{FF2B5EF4-FFF2-40B4-BE49-F238E27FC236}">
                <a16:creationId xmlns:a16="http://schemas.microsoft.com/office/drawing/2014/main" id="{CFE76484-8337-4325-8D6D-234CB7E8B291}"/>
              </a:ext>
            </a:extLst>
          </p:cNvPr>
          <p:cNvSpPr/>
          <p:nvPr/>
        </p:nvSpPr>
        <p:spPr>
          <a:xfrm rot="5400000">
            <a:off x="6432700" y="4590938"/>
            <a:ext cx="204712" cy="2047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矩形 109">
            <a:extLst>
              <a:ext uri="{FF2B5EF4-FFF2-40B4-BE49-F238E27FC236}">
                <a16:creationId xmlns:a16="http://schemas.microsoft.com/office/drawing/2014/main" id="{A751A732-B79E-409A-86AB-BAFA2829C102}"/>
              </a:ext>
            </a:extLst>
          </p:cNvPr>
          <p:cNvSpPr/>
          <p:nvPr/>
        </p:nvSpPr>
        <p:spPr>
          <a:xfrm>
            <a:off x="5550778" y="4322502"/>
            <a:ext cx="204712" cy="2047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矩形 110">
            <a:extLst>
              <a:ext uri="{FF2B5EF4-FFF2-40B4-BE49-F238E27FC236}">
                <a16:creationId xmlns:a16="http://schemas.microsoft.com/office/drawing/2014/main" id="{E73915E5-B057-4EED-B407-B3255E6B41EC}"/>
              </a:ext>
            </a:extLst>
          </p:cNvPr>
          <p:cNvSpPr/>
          <p:nvPr/>
        </p:nvSpPr>
        <p:spPr>
          <a:xfrm>
            <a:off x="5550778" y="4118924"/>
            <a:ext cx="204712" cy="204712"/>
          </a:xfrm>
          <a:prstGeom prst="rect">
            <a:avLst/>
          </a:prstGeom>
          <a:solidFill>
            <a:srgbClr val="BDD7EE"/>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2" name="直接箭头连接符 111">
            <a:extLst>
              <a:ext uri="{FF2B5EF4-FFF2-40B4-BE49-F238E27FC236}">
                <a16:creationId xmlns:a16="http://schemas.microsoft.com/office/drawing/2014/main" id="{46F513E5-2F58-4434-8AEF-A326115BB3E4}"/>
              </a:ext>
            </a:extLst>
          </p:cNvPr>
          <p:cNvCxnSpPr>
            <a:cxnSpLocks/>
            <a:stCxn id="110" idx="3"/>
            <a:endCxn id="109" idx="2"/>
          </p:cNvCxnSpPr>
          <p:nvPr/>
        </p:nvCxnSpPr>
        <p:spPr>
          <a:xfrm>
            <a:off x="5755490" y="4424858"/>
            <a:ext cx="677210" cy="268436"/>
          </a:xfrm>
          <a:prstGeom prst="straightConnector1">
            <a:avLst/>
          </a:prstGeom>
          <a:ln w="38100">
            <a:prstDash val="sysDot"/>
            <a:tailEnd type="triangle"/>
          </a:ln>
        </p:spPr>
        <p:style>
          <a:lnRef idx="1">
            <a:schemeClr val="dk1"/>
          </a:lnRef>
          <a:fillRef idx="0">
            <a:schemeClr val="dk1"/>
          </a:fillRef>
          <a:effectRef idx="0">
            <a:schemeClr val="dk1"/>
          </a:effectRef>
          <a:fontRef idx="minor">
            <a:schemeClr val="tx1"/>
          </a:fontRef>
        </p:style>
      </p:cxnSp>
      <p:cxnSp>
        <p:nvCxnSpPr>
          <p:cNvPr id="113" name="直接箭头连接符 112">
            <a:extLst>
              <a:ext uri="{FF2B5EF4-FFF2-40B4-BE49-F238E27FC236}">
                <a16:creationId xmlns:a16="http://schemas.microsoft.com/office/drawing/2014/main" id="{7F87E3EA-C15A-4F2C-A4DC-CCAB310CDC33}"/>
              </a:ext>
            </a:extLst>
          </p:cNvPr>
          <p:cNvCxnSpPr>
            <a:cxnSpLocks/>
            <a:stCxn id="111" idx="3"/>
            <a:endCxn id="108" idx="2"/>
          </p:cNvCxnSpPr>
          <p:nvPr/>
        </p:nvCxnSpPr>
        <p:spPr>
          <a:xfrm>
            <a:off x="5755490" y="4221280"/>
            <a:ext cx="677210" cy="130650"/>
          </a:xfrm>
          <a:prstGeom prst="straightConnector1">
            <a:avLst/>
          </a:prstGeom>
          <a:ln w="38100">
            <a:prstDash val="solid"/>
            <a:tailEnd type="triangle"/>
          </a:ln>
        </p:spPr>
        <p:style>
          <a:lnRef idx="1">
            <a:schemeClr val="dk1"/>
          </a:lnRef>
          <a:fillRef idx="0">
            <a:schemeClr val="dk1"/>
          </a:fillRef>
          <a:effectRef idx="0">
            <a:schemeClr val="dk1"/>
          </a:effectRef>
          <a:fontRef idx="minor">
            <a:schemeClr val="tx1"/>
          </a:fontRef>
        </p:style>
      </p:cxnSp>
      <p:cxnSp>
        <p:nvCxnSpPr>
          <p:cNvPr id="119" name="连接符: 曲线 118">
            <a:extLst>
              <a:ext uri="{FF2B5EF4-FFF2-40B4-BE49-F238E27FC236}">
                <a16:creationId xmlns:a16="http://schemas.microsoft.com/office/drawing/2014/main" id="{7B35387E-9E27-4ECF-A968-FC635D5ABDFF}"/>
              </a:ext>
            </a:extLst>
          </p:cNvPr>
          <p:cNvCxnSpPr>
            <a:cxnSpLocks/>
          </p:cNvCxnSpPr>
          <p:nvPr/>
        </p:nvCxnSpPr>
        <p:spPr>
          <a:xfrm rot="21240000">
            <a:off x="5196723" y="4140921"/>
            <a:ext cx="354065" cy="105575"/>
          </a:xfrm>
          <a:prstGeom prst="curvedConnector3">
            <a:avLst>
              <a:gd name="adj1" fmla="val 43275"/>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31835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2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3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3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5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5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0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0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1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1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1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13"/>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123" grpId="0" animBg="1"/>
      <p:bldP spid="124" grpId="0" animBg="1"/>
      <p:bldP spid="125" grpId="0" animBg="1"/>
      <p:bldP spid="154" grpId="0"/>
      <p:bldP spid="155" grpId="0"/>
      <p:bldP spid="156" grpId="0"/>
      <p:bldP spid="108" grpId="0" animBg="1"/>
      <p:bldP spid="109" grpId="0" animBg="1"/>
      <p:bldP spid="110" grpId="0" animBg="1"/>
      <p:bldP spid="11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62C067-ADAE-4EA5-8CF5-C2473A333636}"/>
              </a:ext>
            </a:extLst>
          </p:cNvPr>
          <p:cNvSpPr>
            <a:spLocks noGrp="1"/>
          </p:cNvSpPr>
          <p:nvPr>
            <p:ph type="title"/>
          </p:nvPr>
        </p:nvSpPr>
        <p:spPr/>
        <p:txBody>
          <a:bodyPr/>
          <a:lstStyle/>
          <a:p>
            <a:r>
              <a:rPr lang="en-US" dirty="0" err="1"/>
              <a:t>SpZip</a:t>
            </a:r>
            <a:r>
              <a:rPr lang="en-US" dirty="0"/>
              <a:t> accelerates all baselines significantly</a:t>
            </a:r>
          </a:p>
        </p:txBody>
      </p:sp>
      <p:sp>
        <p:nvSpPr>
          <p:cNvPr id="3" name="灯片编号占位符 2">
            <a:extLst>
              <a:ext uri="{FF2B5EF4-FFF2-40B4-BE49-F238E27FC236}">
                <a16:creationId xmlns:a16="http://schemas.microsoft.com/office/drawing/2014/main" id="{E928BC39-B8D6-4F38-8769-EAE28ABF3BEE}"/>
              </a:ext>
            </a:extLst>
          </p:cNvPr>
          <p:cNvSpPr>
            <a:spLocks noGrp="1"/>
          </p:cNvSpPr>
          <p:nvPr>
            <p:ph type="sldNum" sz="quarter" idx="12"/>
          </p:nvPr>
        </p:nvSpPr>
        <p:spPr/>
        <p:txBody>
          <a:bodyPr/>
          <a:lstStyle/>
          <a:p>
            <a:fld id="{4C1CFA8C-DA4D-4CD0-9494-B47934E8DF77}" type="slidenum">
              <a:rPr lang="en-US" smtClean="0"/>
              <a:t>30</a:t>
            </a:fld>
            <a:endParaRPr lang="en-US"/>
          </a:p>
        </p:txBody>
      </p:sp>
      <p:pic>
        <p:nvPicPr>
          <p:cNvPr id="6" name="内容占位符 5" descr="图表, 条形图&#10;&#10;描述已自动生成">
            <a:extLst>
              <a:ext uri="{FF2B5EF4-FFF2-40B4-BE49-F238E27FC236}">
                <a16:creationId xmlns:a16="http://schemas.microsoft.com/office/drawing/2014/main" id="{CCBC1524-AFE1-4FA3-976F-1FC6EF29E6C2}"/>
              </a:ext>
            </a:extLst>
          </p:cNvPr>
          <p:cNvPicPr>
            <a:picLocks noGrp="1" noChangeAspect="1"/>
          </p:cNvPicPr>
          <p:nvPr>
            <p:ph sz="quarter" idx="1"/>
          </p:nvPr>
        </p:nvPicPr>
        <p:blipFill rotWithShape="1">
          <a:blip r:embed="rId3">
            <a:extLst>
              <a:ext uri="{28A0092B-C50C-407E-A947-70E740481C1C}">
                <a14:useLocalDpi xmlns:a14="http://schemas.microsoft.com/office/drawing/2010/main" val="0"/>
              </a:ext>
            </a:extLst>
          </a:blip>
          <a:srcRect l="23784" t="14612" r="37020" b="3800"/>
          <a:stretch/>
        </p:blipFill>
        <p:spPr>
          <a:xfrm>
            <a:off x="1104548" y="1128712"/>
            <a:ext cx="3638551" cy="4600575"/>
          </a:xfrm>
        </p:spPr>
      </p:pic>
      <p:pic>
        <p:nvPicPr>
          <p:cNvPr id="8" name="图片 7" descr="文本&#10;&#10;描述已自动生成">
            <a:extLst>
              <a:ext uri="{FF2B5EF4-FFF2-40B4-BE49-F238E27FC236}">
                <a16:creationId xmlns:a16="http://schemas.microsoft.com/office/drawing/2014/main" id="{845740E7-E2B5-4959-BA50-E5B1095683DB}"/>
              </a:ext>
            </a:extLst>
          </p:cNvPr>
          <p:cNvPicPr>
            <a:picLocks noChangeAspect="1"/>
          </p:cNvPicPr>
          <p:nvPr/>
        </p:nvPicPr>
        <p:blipFill rotWithShape="1">
          <a:blip r:embed="rId4">
            <a:extLst>
              <a:ext uri="{28A0092B-C50C-407E-A947-70E740481C1C}">
                <a14:useLocalDpi xmlns:a14="http://schemas.microsoft.com/office/drawing/2010/main" val="0"/>
              </a:ext>
            </a:extLst>
          </a:blip>
          <a:srcRect l="1278" t="48611" r="14734" b="37778"/>
          <a:stretch/>
        </p:blipFill>
        <p:spPr>
          <a:xfrm>
            <a:off x="29128" y="5952075"/>
            <a:ext cx="6536219" cy="643445"/>
          </a:xfrm>
          <a:prstGeom prst="rect">
            <a:avLst/>
          </a:prstGeom>
        </p:spPr>
      </p:pic>
      <p:sp>
        <p:nvSpPr>
          <p:cNvPr id="9" name="矩形 8">
            <a:extLst>
              <a:ext uri="{FF2B5EF4-FFF2-40B4-BE49-F238E27FC236}">
                <a16:creationId xmlns:a16="http://schemas.microsoft.com/office/drawing/2014/main" id="{45DE0CCE-B1B1-40AE-A095-207921E474B8}"/>
              </a:ext>
            </a:extLst>
          </p:cNvPr>
          <p:cNvSpPr/>
          <p:nvPr/>
        </p:nvSpPr>
        <p:spPr>
          <a:xfrm>
            <a:off x="2496234" y="1060990"/>
            <a:ext cx="406953" cy="4302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矩形 9">
            <a:extLst>
              <a:ext uri="{FF2B5EF4-FFF2-40B4-BE49-F238E27FC236}">
                <a16:creationId xmlns:a16="http://schemas.microsoft.com/office/drawing/2014/main" id="{6A992882-86D5-45D0-94D3-26FF7A3CCEFE}"/>
              </a:ext>
            </a:extLst>
          </p:cNvPr>
          <p:cNvSpPr/>
          <p:nvPr/>
        </p:nvSpPr>
        <p:spPr>
          <a:xfrm>
            <a:off x="2903187" y="1060990"/>
            <a:ext cx="406953" cy="4302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矩形 10">
            <a:extLst>
              <a:ext uri="{FF2B5EF4-FFF2-40B4-BE49-F238E27FC236}">
                <a16:creationId xmlns:a16="http://schemas.microsoft.com/office/drawing/2014/main" id="{5A183591-B5C4-4D24-A540-5DD05D6666B1}"/>
              </a:ext>
            </a:extLst>
          </p:cNvPr>
          <p:cNvSpPr/>
          <p:nvPr/>
        </p:nvSpPr>
        <p:spPr>
          <a:xfrm>
            <a:off x="3310140" y="1060990"/>
            <a:ext cx="406953" cy="4302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矩形 11">
            <a:extLst>
              <a:ext uri="{FF2B5EF4-FFF2-40B4-BE49-F238E27FC236}">
                <a16:creationId xmlns:a16="http://schemas.microsoft.com/office/drawing/2014/main" id="{69A65A9F-C7E1-4094-BAF3-1D887CF3720B}"/>
              </a:ext>
            </a:extLst>
          </p:cNvPr>
          <p:cNvSpPr/>
          <p:nvPr/>
        </p:nvSpPr>
        <p:spPr>
          <a:xfrm>
            <a:off x="3717093" y="1060989"/>
            <a:ext cx="406953" cy="4302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矩形 12">
            <a:extLst>
              <a:ext uri="{FF2B5EF4-FFF2-40B4-BE49-F238E27FC236}">
                <a16:creationId xmlns:a16="http://schemas.microsoft.com/office/drawing/2014/main" id="{1EBDA7F3-437C-4649-A4B2-43987B183304}"/>
              </a:ext>
            </a:extLst>
          </p:cNvPr>
          <p:cNvSpPr/>
          <p:nvPr/>
        </p:nvSpPr>
        <p:spPr>
          <a:xfrm>
            <a:off x="4124046" y="1060988"/>
            <a:ext cx="813906" cy="4302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矩形 13">
            <a:extLst>
              <a:ext uri="{FF2B5EF4-FFF2-40B4-BE49-F238E27FC236}">
                <a16:creationId xmlns:a16="http://schemas.microsoft.com/office/drawing/2014/main" id="{D842E7A9-FD4E-4DAD-8390-9F6E0C306756}"/>
              </a:ext>
            </a:extLst>
          </p:cNvPr>
          <p:cNvSpPr/>
          <p:nvPr/>
        </p:nvSpPr>
        <p:spPr>
          <a:xfrm>
            <a:off x="1190976" y="5952076"/>
            <a:ext cx="1161699" cy="6434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矩形 14">
            <a:extLst>
              <a:ext uri="{FF2B5EF4-FFF2-40B4-BE49-F238E27FC236}">
                <a16:creationId xmlns:a16="http://schemas.microsoft.com/office/drawing/2014/main" id="{607E6E9E-3A21-4B2D-8F5E-BCFE4D3ADB03}"/>
              </a:ext>
            </a:extLst>
          </p:cNvPr>
          <p:cNvSpPr/>
          <p:nvPr/>
        </p:nvSpPr>
        <p:spPr>
          <a:xfrm>
            <a:off x="3276600" y="5952074"/>
            <a:ext cx="1161699" cy="6434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矩形 15">
            <a:extLst>
              <a:ext uri="{FF2B5EF4-FFF2-40B4-BE49-F238E27FC236}">
                <a16:creationId xmlns:a16="http://schemas.microsoft.com/office/drawing/2014/main" id="{B841A942-645B-4E51-8882-D14F333475AC}"/>
              </a:ext>
            </a:extLst>
          </p:cNvPr>
          <p:cNvSpPr/>
          <p:nvPr/>
        </p:nvSpPr>
        <p:spPr>
          <a:xfrm>
            <a:off x="5403648" y="5952074"/>
            <a:ext cx="1161699" cy="6434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矩形 16">
            <a:extLst>
              <a:ext uri="{FF2B5EF4-FFF2-40B4-BE49-F238E27FC236}">
                <a16:creationId xmlns:a16="http://schemas.microsoft.com/office/drawing/2014/main" id="{5DE56214-FE81-48B0-9264-0EDA00AAA080}"/>
              </a:ext>
            </a:extLst>
          </p:cNvPr>
          <p:cNvSpPr/>
          <p:nvPr/>
        </p:nvSpPr>
        <p:spPr>
          <a:xfrm>
            <a:off x="2352675" y="5952074"/>
            <a:ext cx="923925" cy="6434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矩形 17">
            <a:extLst>
              <a:ext uri="{FF2B5EF4-FFF2-40B4-BE49-F238E27FC236}">
                <a16:creationId xmlns:a16="http://schemas.microsoft.com/office/drawing/2014/main" id="{81C0E767-0C51-4ED1-A904-757838365C7B}"/>
              </a:ext>
            </a:extLst>
          </p:cNvPr>
          <p:cNvSpPr/>
          <p:nvPr/>
        </p:nvSpPr>
        <p:spPr>
          <a:xfrm>
            <a:off x="4438299" y="5952074"/>
            <a:ext cx="965349" cy="6434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内容占位符 3">
            <a:extLst>
              <a:ext uri="{FF2B5EF4-FFF2-40B4-BE49-F238E27FC236}">
                <a16:creationId xmlns:a16="http://schemas.microsoft.com/office/drawing/2014/main" id="{1DFFC7BF-032B-4029-8D03-5CC2C3B3DC45}"/>
              </a:ext>
            </a:extLst>
          </p:cNvPr>
          <p:cNvSpPr txBox="1">
            <a:spLocks/>
          </p:cNvSpPr>
          <p:nvPr/>
        </p:nvSpPr>
        <p:spPr>
          <a:xfrm>
            <a:off x="5708448" y="990600"/>
            <a:ext cx="6483552" cy="5638800"/>
          </a:xfrm>
          <a:prstGeom prst="rect">
            <a:avLst/>
          </a:prstGeom>
        </p:spPr>
        <p:txBody>
          <a:bodyPr vert="horz">
            <a:normAutofit fontScale="92500" lnSpcReduction="10000"/>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dirty="0"/>
              <a:t>3 Baselines: </a:t>
            </a:r>
          </a:p>
          <a:p>
            <a:pPr marL="365741" lvl="1" indent="0">
              <a:buFont typeface="Wingdings 2"/>
              <a:buNone/>
            </a:pPr>
            <a:r>
              <a:rPr lang="en-US" dirty="0"/>
              <a:t>	Push (Source-stationary): Each source 	vertices pushes and applies its update to 	neighbor vertices.</a:t>
            </a:r>
          </a:p>
          <a:p>
            <a:pPr lvl="1"/>
            <a:endParaRPr lang="en-US" dirty="0"/>
          </a:p>
          <a:p>
            <a:pPr marL="365741" lvl="1" indent="0">
              <a:buFont typeface="Wingdings 2"/>
              <a:buNone/>
            </a:pPr>
            <a:r>
              <a:rPr lang="en-US" dirty="0"/>
              <a:t>	Update Batching (UB, or Propagation 	Blocking [IPDPS’17]): 2-phase software 	optimization to improve locality of Push. 	Buffer all updates from source vertex in the 	first phase. Reduce them according to 	destination vertex in the second phase.</a:t>
            </a:r>
          </a:p>
          <a:p>
            <a:pPr lvl="1"/>
            <a:endParaRPr lang="en-US" dirty="0"/>
          </a:p>
          <a:p>
            <a:pPr marL="365741" lvl="1" indent="0">
              <a:buFont typeface="Wingdings 2"/>
              <a:buNone/>
            </a:pPr>
            <a:r>
              <a:rPr lang="en-US" dirty="0"/>
              <a:t>	PHI [MICRO’19]: Hardware technique builds 	on UB. Partially coalesce updates in cache 	in the first phase to reduce traffic.</a:t>
            </a:r>
          </a:p>
        </p:txBody>
      </p:sp>
      <p:sp>
        <p:nvSpPr>
          <p:cNvPr id="20" name="矩形 19">
            <a:extLst>
              <a:ext uri="{FF2B5EF4-FFF2-40B4-BE49-F238E27FC236}">
                <a16:creationId xmlns:a16="http://schemas.microsoft.com/office/drawing/2014/main" id="{023CA7AD-F7EE-4850-9F88-FD0A4C60BDEC}"/>
              </a:ext>
            </a:extLst>
          </p:cNvPr>
          <p:cNvSpPr/>
          <p:nvPr/>
        </p:nvSpPr>
        <p:spPr>
          <a:xfrm>
            <a:off x="6095998" y="1523696"/>
            <a:ext cx="587229" cy="260059"/>
          </a:xfrm>
          <a:prstGeom prst="rect">
            <a:avLst/>
          </a:prstGeom>
          <a:solidFill>
            <a:srgbClr val="729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37BD66DF-E7CE-4A9D-A742-17D5E27A677C}"/>
              </a:ext>
            </a:extLst>
          </p:cNvPr>
          <p:cNvSpPr/>
          <p:nvPr/>
        </p:nvSpPr>
        <p:spPr>
          <a:xfrm>
            <a:off x="6095998" y="3005049"/>
            <a:ext cx="587229" cy="260059"/>
          </a:xfrm>
          <a:prstGeom prst="rect">
            <a:avLst/>
          </a:prstGeom>
          <a:solidFill>
            <a:srgbClr val="67BF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矩形 21">
            <a:extLst>
              <a:ext uri="{FF2B5EF4-FFF2-40B4-BE49-F238E27FC236}">
                <a16:creationId xmlns:a16="http://schemas.microsoft.com/office/drawing/2014/main" id="{C88AA428-39C5-4A31-A7DD-C3DAD0C89083}"/>
              </a:ext>
            </a:extLst>
          </p:cNvPr>
          <p:cNvSpPr/>
          <p:nvPr/>
        </p:nvSpPr>
        <p:spPr>
          <a:xfrm>
            <a:off x="6095999" y="5416275"/>
            <a:ext cx="587229" cy="260059"/>
          </a:xfrm>
          <a:prstGeom prst="rect">
            <a:avLst/>
          </a:prstGeom>
          <a:solidFill>
            <a:srgbClr val="AD8B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8456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4"/>
                                        </p:tgtEl>
                                      </p:cBhvr>
                                    </p:animEffect>
                                    <p:set>
                                      <p:cBhvr>
                                        <p:cTn id="7" dur="1" fill="hold">
                                          <p:stCondLst>
                                            <p:cond delay="499"/>
                                          </p:stCondLst>
                                        </p:cTn>
                                        <p:tgtEl>
                                          <p:spTgt spid="14"/>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9"/>
                                        </p:tgtEl>
                                      </p:cBhvr>
                                    </p:animEffect>
                                    <p:set>
                                      <p:cBhvr>
                                        <p:cTn id="10" dur="1" fill="hold">
                                          <p:stCondLst>
                                            <p:cond delay="499"/>
                                          </p:stCondLst>
                                        </p:cTn>
                                        <p:tgtEl>
                                          <p:spTgt spid="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0" nodeType="clickEffect">
                                  <p:stCondLst>
                                    <p:cond delay="0"/>
                                  </p:stCondLst>
                                  <p:childTnLst>
                                    <p:animEffect transition="out" filter="fade">
                                      <p:cBhvr>
                                        <p:cTn id="20" dur="500"/>
                                        <p:tgtEl>
                                          <p:spTgt spid="10"/>
                                        </p:tgtEl>
                                      </p:cBhvr>
                                    </p:animEffect>
                                    <p:set>
                                      <p:cBhvr>
                                        <p:cTn id="21" dur="1" fill="hold">
                                          <p:stCondLst>
                                            <p:cond delay="499"/>
                                          </p:stCondLst>
                                        </p:cTn>
                                        <p:tgtEl>
                                          <p:spTgt spid="10"/>
                                        </p:tgtEl>
                                        <p:attrNameLst>
                                          <p:attrName>style.visibility</p:attrName>
                                        </p:attrNameLst>
                                      </p:cBhvr>
                                      <p:to>
                                        <p:strVal val="hidden"/>
                                      </p:to>
                                    </p:set>
                                  </p:childTnLst>
                                </p:cTn>
                              </p:par>
                              <p:par>
                                <p:cTn id="22" presetID="10" presetClass="exit" presetSubtype="0" fill="hold" grpId="0" nodeType="withEffect">
                                  <p:stCondLst>
                                    <p:cond delay="0"/>
                                  </p:stCondLst>
                                  <p:childTnLst>
                                    <p:animEffect transition="out" filter="fade">
                                      <p:cBhvr>
                                        <p:cTn id="23" dur="500"/>
                                        <p:tgtEl>
                                          <p:spTgt spid="17"/>
                                        </p:tgtEl>
                                      </p:cBhvr>
                                    </p:animEffect>
                                    <p:set>
                                      <p:cBhvr>
                                        <p:cTn id="24" dur="1" fill="hold">
                                          <p:stCondLst>
                                            <p:cond delay="499"/>
                                          </p:stCondLst>
                                        </p:cTn>
                                        <p:tgtEl>
                                          <p:spTgt spid="17"/>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0" nodeType="clickEffect">
                                  <p:stCondLst>
                                    <p:cond delay="0"/>
                                  </p:stCondLst>
                                  <p:childTnLst>
                                    <p:animEffect transition="out" filter="fade">
                                      <p:cBhvr>
                                        <p:cTn id="28" dur="500"/>
                                        <p:tgtEl>
                                          <p:spTgt spid="15"/>
                                        </p:tgtEl>
                                      </p:cBhvr>
                                    </p:animEffect>
                                    <p:set>
                                      <p:cBhvr>
                                        <p:cTn id="29" dur="1" fill="hold">
                                          <p:stCondLst>
                                            <p:cond delay="499"/>
                                          </p:stCondLst>
                                        </p:cTn>
                                        <p:tgtEl>
                                          <p:spTgt spid="15"/>
                                        </p:tgtEl>
                                        <p:attrNameLst>
                                          <p:attrName>style.visibility</p:attrName>
                                        </p:attrNameLst>
                                      </p:cBhvr>
                                      <p:to>
                                        <p:strVal val="hidden"/>
                                      </p:to>
                                    </p:set>
                                  </p:childTnLst>
                                </p:cTn>
                              </p:par>
                              <p:par>
                                <p:cTn id="30" presetID="10" presetClass="exit" presetSubtype="0" fill="hold" grpId="0" nodeType="withEffect">
                                  <p:stCondLst>
                                    <p:cond delay="0"/>
                                  </p:stCondLst>
                                  <p:childTnLst>
                                    <p:animEffect transition="out" filter="fade">
                                      <p:cBhvr>
                                        <p:cTn id="31" dur="500"/>
                                        <p:tgtEl>
                                          <p:spTgt spid="11"/>
                                        </p:tgtEl>
                                      </p:cBhvr>
                                    </p:animEffect>
                                    <p:set>
                                      <p:cBhvr>
                                        <p:cTn id="32" dur="1" fill="hold">
                                          <p:stCondLst>
                                            <p:cond delay="499"/>
                                          </p:stCondLst>
                                        </p:cTn>
                                        <p:tgtEl>
                                          <p:spTgt spid="11"/>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9">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0" nodeType="clickEffect">
                                  <p:stCondLst>
                                    <p:cond delay="0"/>
                                  </p:stCondLst>
                                  <p:childTnLst>
                                    <p:animEffect transition="out" filter="fade">
                                      <p:cBhvr>
                                        <p:cTn id="42" dur="500"/>
                                        <p:tgtEl>
                                          <p:spTgt spid="12"/>
                                        </p:tgtEl>
                                      </p:cBhvr>
                                    </p:animEffect>
                                    <p:set>
                                      <p:cBhvr>
                                        <p:cTn id="43" dur="1" fill="hold">
                                          <p:stCondLst>
                                            <p:cond delay="499"/>
                                          </p:stCondLst>
                                        </p:cTn>
                                        <p:tgtEl>
                                          <p:spTgt spid="12"/>
                                        </p:tgtEl>
                                        <p:attrNameLst>
                                          <p:attrName>style.visibility</p:attrName>
                                        </p:attrNameLst>
                                      </p:cBhvr>
                                      <p:to>
                                        <p:strVal val="hidden"/>
                                      </p:to>
                                    </p:set>
                                  </p:childTnLst>
                                </p:cTn>
                              </p:par>
                              <p:par>
                                <p:cTn id="44" presetID="10" presetClass="exit" presetSubtype="0" fill="hold" grpId="0" nodeType="withEffect">
                                  <p:stCondLst>
                                    <p:cond delay="0"/>
                                  </p:stCondLst>
                                  <p:childTnLst>
                                    <p:animEffect transition="out" filter="fade">
                                      <p:cBhvr>
                                        <p:cTn id="45" dur="500"/>
                                        <p:tgtEl>
                                          <p:spTgt spid="18"/>
                                        </p:tgtEl>
                                      </p:cBhvr>
                                    </p:animEffect>
                                    <p:set>
                                      <p:cBhvr>
                                        <p:cTn id="46" dur="1" fill="hold">
                                          <p:stCondLst>
                                            <p:cond delay="499"/>
                                          </p:stCondLst>
                                        </p:cTn>
                                        <p:tgtEl>
                                          <p:spTgt spid="18"/>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grpId="0" nodeType="clickEffect">
                                  <p:stCondLst>
                                    <p:cond delay="0"/>
                                  </p:stCondLst>
                                  <p:childTnLst>
                                    <p:animEffect transition="out" filter="fade">
                                      <p:cBhvr>
                                        <p:cTn id="50" dur="500"/>
                                        <p:tgtEl>
                                          <p:spTgt spid="13"/>
                                        </p:tgtEl>
                                      </p:cBhvr>
                                    </p:animEffect>
                                    <p:set>
                                      <p:cBhvr>
                                        <p:cTn id="51" dur="1" fill="hold">
                                          <p:stCondLst>
                                            <p:cond delay="499"/>
                                          </p:stCondLst>
                                        </p:cTn>
                                        <p:tgtEl>
                                          <p:spTgt spid="13"/>
                                        </p:tgtEl>
                                        <p:attrNameLst>
                                          <p:attrName>style.visibility</p:attrName>
                                        </p:attrNameLst>
                                      </p:cBhvr>
                                      <p:to>
                                        <p:strVal val="hidden"/>
                                      </p:to>
                                    </p:set>
                                  </p:childTnLst>
                                </p:cTn>
                              </p:par>
                              <p:par>
                                <p:cTn id="52" presetID="10" presetClass="exit" presetSubtype="0" fill="hold" grpId="0" nodeType="withEffect">
                                  <p:stCondLst>
                                    <p:cond delay="0"/>
                                  </p:stCondLst>
                                  <p:childTnLst>
                                    <p:animEffect transition="out" filter="fade">
                                      <p:cBhvr>
                                        <p:cTn id="53" dur="500"/>
                                        <p:tgtEl>
                                          <p:spTgt spid="16"/>
                                        </p:tgtEl>
                                      </p:cBhvr>
                                    </p:animEffect>
                                    <p:set>
                                      <p:cBhvr>
                                        <p:cTn id="54"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21" grpId="0" animBg="1"/>
      <p:bldP spid="2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7BB0A5-1CC9-41E6-8535-01BC686575B5}"/>
              </a:ext>
            </a:extLst>
          </p:cNvPr>
          <p:cNvSpPr>
            <a:spLocks noGrp="1"/>
          </p:cNvSpPr>
          <p:nvPr>
            <p:ph type="title"/>
          </p:nvPr>
        </p:nvSpPr>
        <p:spPr/>
        <p:txBody>
          <a:bodyPr>
            <a:normAutofit fontScale="90000"/>
          </a:bodyPr>
          <a:lstStyle/>
          <a:p>
            <a:r>
              <a:rPr lang="en-US" dirty="0" err="1"/>
              <a:t>SpZip</a:t>
            </a:r>
            <a:r>
              <a:rPr lang="en-US" dirty="0"/>
              <a:t> works better than CMH on irregular applications</a:t>
            </a:r>
          </a:p>
        </p:txBody>
      </p:sp>
      <p:sp>
        <p:nvSpPr>
          <p:cNvPr id="3" name="灯片编号占位符 2">
            <a:extLst>
              <a:ext uri="{FF2B5EF4-FFF2-40B4-BE49-F238E27FC236}">
                <a16:creationId xmlns:a16="http://schemas.microsoft.com/office/drawing/2014/main" id="{A9AFF6E9-9FD5-4E5F-BC8F-7CC3F1B30267}"/>
              </a:ext>
            </a:extLst>
          </p:cNvPr>
          <p:cNvSpPr>
            <a:spLocks noGrp="1"/>
          </p:cNvSpPr>
          <p:nvPr>
            <p:ph type="sldNum" sz="quarter" idx="12"/>
          </p:nvPr>
        </p:nvSpPr>
        <p:spPr/>
        <p:txBody>
          <a:bodyPr/>
          <a:lstStyle/>
          <a:p>
            <a:fld id="{4C1CFA8C-DA4D-4CD0-9494-B47934E8DF77}" type="slidenum">
              <a:rPr lang="en-US" smtClean="0"/>
              <a:t>31</a:t>
            </a:fld>
            <a:endParaRPr lang="en-US"/>
          </a:p>
        </p:txBody>
      </p:sp>
      <p:pic>
        <p:nvPicPr>
          <p:cNvPr id="8" name="图片 7" descr="图形用户界面, 文本&#10;&#10;描述已自动生成">
            <a:extLst>
              <a:ext uri="{FF2B5EF4-FFF2-40B4-BE49-F238E27FC236}">
                <a16:creationId xmlns:a16="http://schemas.microsoft.com/office/drawing/2014/main" id="{3DE0119D-95F0-4604-8F07-6479D6EAA725}"/>
              </a:ext>
            </a:extLst>
          </p:cNvPr>
          <p:cNvPicPr>
            <a:picLocks noChangeAspect="1"/>
          </p:cNvPicPr>
          <p:nvPr/>
        </p:nvPicPr>
        <p:blipFill rotWithShape="1">
          <a:blip r:embed="rId3">
            <a:extLst>
              <a:ext uri="{28A0092B-C50C-407E-A947-70E740481C1C}">
                <a14:useLocalDpi xmlns:a14="http://schemas.microsoft.com/office/drawing/2010/main" val="0"/>
              </a:ext>
            </a:extLst>
          </a:blip>
          <a:srcRect l="1461" t="50000" r="14792" b="39259"/>
          <a:stretch/>
        </p:blipFill>
        <p:spPr>
          <a:xfrm>
            <a:off x="4231918" y="5952075"/>
            <a:ext cx="7858481" cy="612211"/>
          </a:xfrm>
          <a:prstGeom prst="rect">
            <a:avLst/>
          </a:prstGeom>
        </p:spPr>
      </p:pic>
      <p:pic>
        <p:nvPicPr>
          <p:cNvPr id="12" name="图片 11" descr="图表, 条形图&#10;&#10;描述已自动生成">
            <a:extLst>
              <a:ext uri="{FF2B5EF4-FFF2-40B4-BE49-F238E27FC236}">
                <a16:creationId xmlns:a16="http://schemas.microsoft.com/office/drawing/2014/main" id="{CFC1741A-5968-4625-A6B6-30A30975D552}"/>
              </a:ext>
            </a:extLst>
          </p:cNvPr>
          <p:cNvPicPr>
            <a:picLocks noChangeAspect="1"/>
          </p:cNvPicPr>
          <p:nvPr/>
        </p:nvPicPr>
        <p:blipFill rotWithShape="1">
          <a:blip r:embed="rId4">
            <a:extLst>
              <a:ext uri="{28A0092B-C50C-407E-A947-70E740481C1C}">
                <a14:useLocalDpi xmlns:a14="http://schemas.microsoft.com/office/drawing/2010/main" val="0"/>
              </a:ext>
            </a:extLst>
          </a:blip>
          <a:srcRect l="23847" t="14792" r="37092" b="4097"/>
          <a:stretch/>
        </p:blipFill>
        <p:spPr>
          <a:xfrm>
            <a:off x="7159986" y="1000125"/>
            <a:ext cx="3749319" cy="4729162"/>
          </a:xfrm>
          <a:prstGeom prst="rect">
            <a:avLst/>
          </a:prstGeom>
        </p:spPr>
      </p:pic>
      <p:sp>
        <p:nvSpPr>
          <p:cNvPr id="13" name="矩形 12">
            <a:extLst>
              <a:ext uri="{FF2B5EF4-FFF2-40B4-BE49-F238E27FC236}">
                <a16:creationId xmlns:a16="http://schemas.microsoft.com/office/drawing/2014/main" id="{4D897834-47C1-4816-BAA7-9A0FD292B424}"/>
              </a:ext>
            </a:extLst>
          </p:cNvPr>
          <p:cNvSpPr/>
          <p:nvPr/>
        </p:nvSpPr>
        <p:spPr>
          <a:xfrm>
            <a:off x="9034645" y="1047750"/>
            <a:ext cx="515027" cy="4302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矩形 13">
            <a:extLst>
              <a:ext uri="{FF2B5EF4-FFF2-40B4-BE49-F238E27FC236}">
                <a16:creationId xmlns:a16="http://schemas.microsoft.com/office/drawing/2014/main" id="{6B73F706-587D-4B6D-A039-A8FE8270CEFF}"/>
              </a:ext>
            </a:extLst>
          </p:cNvPr>
          <p:cNvSpPr/>
          <p:nvPr/>
        </p:nvSpPr>
        <p:spPr>
          <a:xfrm>
            <a:off x="10076045" y="1047750"/>
            <a:ext cx="1036679" cy="4302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矩形 14">
            <a:extLst>
              <a:ext uri="{FF2B5EF4-FFF2-40B4-BE49-F238E27FC236}">
                <a16:creationId xmlns:a16="http://schemas.microsoft.com/office/drawing/2014/main" id="{EE5852A2-BE77-4E29-AECA-D910466557D9}"/>
              </a:ext>
            </a:extLst>
          </p:cNvPr>
          <p:cNvSpPr/>
          <p:nvPr/>
        </p:nvSpPr>
        <p:spPr>
          <a:xfrm>
            <a:off x="6004286" y="5952075"/>
            <a:ext cx="2453914" cy="6122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矩形 15">
            <a:extLst>
              <a:ext uri="{FF2B5EF4-FFF2-40B4-BE49-F238E27FC236}">
                <a16:creationId xmlns:a16="http://schemas.microsoft.com/office/drawing/2014/main" id="{89449968-0225-4702-9C0D-4533CC6F8D54}"/>
              </a:ext>
            </a:extLst>
          </p:cNvPr>
          <p:cNvSpPr/>
          <p:nvPr/>
        </p:nvSpPr>
        <p:spPr>
          <a:xfrm>
            <a:off x="9927521" y="5952074"/>
            <a:ext cx="2162877" cy="6122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内容占位符 3">
            <a:extLst>
              <a:ext uri="{FF2B5EF4-FFF2-40B4-BE49-F238E27FC236}">
                <a16:creationId xmlns:a16="http://schemas.microsoft.com/office/drawing/2014/main" id="{72793A0C-6D91-432E-AB1E-0C96A7A75B76}"/>
              </a:ext>
            </a:extLst>
          </p:cNvPr>
          <p:cNvSpPr>
            <a:spLocks noGrp="1"/>
          </p:cNvSpPr>
          <p:nvPr>
            <p:ph sz="quarter" idx="1"/>
          </p:nvPr>
        </p:nvSpPr>
        <p:spPr>
          <a:xfrm>
            <a:off x="101601" y="1060989"/>
            <a:ext cx="6197599" cy="5720810"/>
          </a:xfrm>
        </p:spPr>
        <p:txBody>
          <a:bodyPr>
            <a:normAutofit/>
          </a:bodyPr>
          <a:lstStyle/>
          <a:p>
            <a:r>
              <a:rPr lang="en-US" dirty="0"/>
              <a:t>Compressed Memory Hierarchy (CMH)</a:t>
            </a:r>
          </a:p>
          <a:p>
            <a:pPr lvl="1"/>
            <a:r>
              <a:rPr lang="en-US" sz="2900" dirty="0"/>
              <a:t>BDI[PACT’12] LLC</a:t>
            </a:r>
          </a:p>
          <a:p>
            <a:pPr lvl="1"/>
            <a:r>
              <a:rPr lang="en-US" sz="2900" dirty="0"/>
              <a:t>LCP[MICRO’13] main memory</a:t>
            </a:r>
          </a:p>
        </p:txBody>
      </p:sp>
    </p:spTree>
    <p:extLst>
      <p:ext uri="{BB962C8B-B14F-4D97-AF65-F5344CB8AC3E}">
        <p14:creationId xmlns:p14="http://schemas.microsoft.com/office/powerpoint/2010/main" val="776940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3"/>
                                        </p:tgtEl>
                                      </p:cBhvr>
                                    </p:animEffect>
                                    <p:set>
                                      <p:cBhvr>
                                        <p:cTn id="7" dur="1" fill="hold">
                                          <p:stCondLst>
                                            <p:cond delay="499"/>
                                          </p:stCondLst>
                                        </p:cTn>
                                        <p:tgtEl>
                                          <p:spTgt spid="13"/>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5"/>
                                        </p:tgtEl>
                                      </p:cBhvr>
                                    </p:animEffect>
                                    <p:set>
                                      <p:cBhvr>
                                        <p:cTn id="10" dur="1" fill="hold">
                                          <p:stCondLst>
                                            <p:cond delay="499"/>
                                          </p:stCondLst>
                                        </p:cTn>
                                        <p:tgtEl>
                                          <p:spTgt spid="1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500"/>
                                        <p:tgtEl>
                                          <p:spTgt spid="14"/>
                                        </p:tgtEl>
                                      </p:cBhvr>
                                    </p:animEffect>
                                    <p:set>
                                      <p:cBhvr>
                                        <p:cTn id="15" dur="1" fill="hold">
                                          <p:stCondLst>
                                            <p:cond delay="499"/>
                                          </p:stCondLst>
                                        </p:cTn>
                                        <p:tgtEl>
                                          <p:spTgt spid="14"/>
                                        </p:tgtEl>
                                        <p:attrNameLst>
                                          <p:attrName>style.visibility</p:attrName>
                                        </p:attrNameLst>
                                      </p:cBhvr>
                                      <p:to>
                                        <p:strVal val="hidden"/>
                                      </p:to>
                                    </p:set>
                                  </p:childTnLst>
                                </p:cTn>
                              </p:par>
                              <p:par>
                                <p:cTn id="16" presetID="10" presetClass="exit" presetSubtype="0" fill="hold" grpId="0" nodeType="withEffect">
                                  <p:stCondLst>
                                    <p:cond delay="0"/>
                                  </p:stCondLst>
                                  <p:childTnLst>
                                    <p:animEffect transition="out" filter="fade">
                                      <p:cBhvr>
                                        <p:cTn id="17" dur="500"/>
                                        <p:tgtEl>
                                          <p:spTgt spid="16"/>
                                        </p:tgtEl>
                                      </p:cBhvr>
                                    </p:animEffect>
                                    <p:set>
                                      <p:cBhvr>
                                        <p:cTn id="18"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252343-F8C7-42DF-8CF3-54D4247E7EAA}"/>
              </a:ext>
            </a:extLst>
          </p:cNvPr>
          <p:cNvSpPr>
            <a:spLocks noGrp="1"/>
          </p:cNvSpPr>
          <p:nvPr>
            <p:ph type="title"/>
          </p:nvPr>
        </p:nvSpPr>
        <p:spPr/>
        <p:txBody>
          <a:bodyPr>
            <a:normAutofit fontScale="90000"/>
          </a:bodyPr>
          <a:lstStyle/>
          <a:p>
            <a:r>
              <a:rPr lang="en-US" dirty="0"/>
              <a:t>Understanding </a:t>
            </a:r>
            <a:r>
              <a:rPr lang="en-US" sz="4400" dirty="0"/>
              <a:t>access patterns in irregular applications</a:t>
            </a:r>
            <a:endParaRPr lang="en-US" dirty="0"/>
          </a:p>
        </p:txBody>
      </p:sp>
      <p:sp>
        <p:nvSpPr>
          <p:cNvPr id="3" name="灯片编号占位符 2">
            <a:extLst>
              <a:ext uri="{FF2B5EF4-FFF2-40B4-BE49-F238E27FC236}">
                <a16:creationId xmlns:a16="http://schemas.microsoft.com/office/drawing/2014/main" id="{2F01F0B4-E774-49A2-B7DA-47C0B86F0DF9}"/>
              </a:ext>
            </a:extLst>
          </p:cNvPr>
          <p:cNvSpPr>
            <a:spLocks noGrp="1"/>
          </p:cNvSpPr>
          <p:nvPr>
            <p:ph type="sldNum" sz="quarter" idx="12"/>
          </p:nvPr>
        </p:nvSpPr>
        <p:spPr/>
        <p:txBody>
          <a:bodyPr/>
          <a:lstStyle/>
          <a:p>
            <a:fld id="{4C1CFA8C-DA4D-4CD0-9494-B47934E8DF77}" type="slidenum">
              <a:rPr lang="en-US" smtClean="0"/>
              <a:t>4</a:t>
            </a:fld>
            <a:endParaRPr lang="en-US"/>
          </a:p>
        </p:txBody>
      </p:sp>
      <p:sp>
        <p:nvSpPr>
          <p:cNvPr id="5" name="矩形 4">
            <a:extLst>
              <a:ext uri="{FF2B5EF4-FFF2-40B4-BE49-F238E27FC236}">
                <a16:creationId xmlns:a16="http://schemas.microsoft.com/office/drawing/2014/main" id="{FEE6ABFB-3593-4B13-9239-FF6505AB7BE9}"/>
              </a:ext>
            </a:extLst>
          </p:cNvPr>
          <p:cNvSpPr/>
          <p:nvPr/>
        </p:nvSpPr>
        <p:spPr>
          <a:xfrm rot="5400000">
            <a:off x="6432700" y="4249574"/>
            <a:ext cx="204712" cy="20471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矩形 5">
            <a:extLst>
              <a:ext uri="{FF2B5EF4-FFF2-40B4-BE49-F238E27FC236}">
                <a16:creationId xmlns:a16="http://schemas.microsoft.com/office/drawing/2014/main" id="{6ECEA3A5-B9EB-4BA0-9A11-C201C4AB7ED2}"/>
              </a:ext>
            </a:extLst>
          </p:cNvPr>
          <p:cNvSpPr/>
          <p:nvPr/>
        </p:nvSpPr>
        <p:spPr>
          <a:xfrm rot="5400000">
            <a:off x="6432700" y="4590938"/>
            <a:ext cx="204712" cy="2047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矩形 6">
            <a:extLst>
              <a:ext uri="{FF2B5EF4-FFF2-40B4-BE49-F238E27FC236}">
                <a16:creationId xmlns:a16="http://schemas.microsoft.com/office/drawing/2014/main" id="{7C16A1F1-58D4-4101-A92F-CDBB72CEA3E7}"/>
              </a:ext>
            </a:extLst>
          </p:cNvPr>
          <p:cNvSpPr/>
          <p:nvPr/>
        </p:nvSpPr>
        <p:spPr>
          <a:xfrm rot="5400000">
            <a:off x="6842124" y="3912776"/>
            <a:ext cx="204712" cy="20471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矩形 7">
            <a:extLst>
              <a:ext uri="{FF2B5EF4-FFF2-40B4-BE49-F238E27FC236}">
                <a16:creationId xmlns:a16="http://schemas.microsoft.com/office/drawing/2014/main" id="{6FA8EAF5-131D-44CE-A557-70D2FCF81AF1}"/>
              </a:ext>
            </a:extLst>
          </p:cNvPr>
          <p:cNvSpPr/>
          <p:nvPr/>
        </p:nvSpPr>
        <p:spPr>
          <a:xfrm rot="5400000">
            <a:off x="6637412" y="3912776"/>
            <a:ext cx="204712" cy="20471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矩形 8">
            <a:extLst>
              <a:ext uri="{FF2B5EF4-FFF2-40B4-BE49-F238E27FC236}">
                <a16:creationId xmlns:a16="http://schemas.microsoft.com/office/drawing/2014/main" id="{40EC41E2-19D1-4047-92AE-C4D1A6D5D224}"/>
              </a:ext>
            </a:extLst>
          </p:cNvPr>
          <p:cNvSpPr/>
          <p:nvPr/>
        </p:nvSpPr>
        <p:spPr>
          <a:xfrm rot="5400000">
            <a:off x="6432700" y="3912776"/>
            <a:ext cx="204712" cy="20471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矩形 9">
            <a:extLst>
              <a:ext uri="{FF2B5EF4-FFF2-40B4-BE49-F238E27FC236}">
                <a16:creationId xmlns:a16="http://schemas.microsoft.com/office/drawing/2014/main" id="{C92713CA-DBD7-497E-94D7-C6A2923ED216}"/>
              </a:ext>
            </a:extLst>
          </p:cNvPr>
          <p:cNvSpPr/>
          <p:nvPr/>
        </p:nvSpPr>
        <p:spPr>
          <a:xfrm rot="5400000">
            <a:off x="7054396" y="3573695"/>
            <a:ext cx="204712" cy="2047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矩形 10">
            <a:extLst>
              <a:ext uri="{FF2B5EF4-FFF2-40B4-BE49-F238E27FC236}">
                <a16:creationId xmlns:a16="http://schemas.microsoft.com/office/drawing/2014/main" id="{93205506-E9FB-43D6-B7A4-A3A7D199044A}"/>
              </a:ext>
            </a:extLst>
          </p:cNvPr>
          <p:cNvSpPr/>
          <p:nvPr/>
        </p:nvSpPr>
        <p:spPr>
          <a:xfrm rot="5400000">
            <a:off x="6849684" y="3573695"/>
            <a:ext cx="204712" cy="2047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矩形 11">
            <a:extLst>
              <a:ext uri="{FF2B5EF4-FFF2-40B4-BE49-F238E27FC236}">
                <a16:creationId xmlns:a16="http://schemas.microsoft.com/office/drawing/2014/main" id="{25AEA7CE-D9C8-4013-854D-B75EDF7EEF68}"/>
              </a:ext>
            </a:extLst>
          </p:cNvPr>
          <p:cNvSpPr/>
          <p:nvPr/>
        </p:nvSpPr>
        <p:spPr>
          <a:xfrm rot="5400000">
            <a:off x="6644972" y="3573695"/>
            <a:ext cx="204712" cy="2047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矩形 12">
            <a:extLst>
              <a:ext uri="{FF2B5EF4-FFF2-40B4-BE49-F238E27FC236}">
                <a16:creationId xmlns:a16="http://schemas.microsoft.com/office/drawing/2014/main" id="{9B022BAE-F643-4C9A-8949-C2F7BB6FB67B}"/>
              </a:ext>
            </a:extLst>
          </p:cNvPr>
          <p:cNvSpPr/>
          <p:nvPr/>
        </p:nvSpPr>
        <p:spPr>
          <a:xfrm rot="5400000">
            <a:off x="6432699" y="3573695"/>
            <a:ext cx="204712" cy="2047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矩形 13">
            <a:extLst>
              <a:ext uri="{FF2B5EF4-FFF2-40B4-BE49-F238E27FC236}">
                <a16:creationId xmlns:a16="http://schemas.microsoft.com/office/drawing/2014/main" id="{40710805-34B1-4FE2-BB87-BA2D145E75A5}"/>
              </a:ext>
            </a:extLst>
          </p:cNvPr>
          <p:cNvSpPr/>
          <p:nvPr/>
        </p:nvSpPr>
        <p:spPr>
          <a:xfrm rot="5400000">
            <a:off x="6839209" y="3234614"/>
            <a:ext cx="204712" cy="20471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矩形 14">
            <a:extLst>
              <a:ext uri="{FF2B5EF4-FFF2-40B4-BE49-F238E27FC236}">
                <a16:creationId xmlns:a16="http://schemas.microsoft.com/office/drawing/2014/main" id="{1694EC84-FAF6-4B2A-97B6-57365379B68F}"/>
              </a:ext>
            </a:extLst>
          </p:cNvPr>
          <p:cNvSpPr/>
          <p:nvPr/>
        </p:nvSpPr>
        <p:spPr>
          <a:xfrm rot="5400000">
            <a:off x="6634497" y="3234614"/>
            <a:ext cx="204712" cy="20471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矩形 15">
            <a:extLst>
              <a:ext uri="{FF2B5EF4-FFF2-40B4-BE49-F238E27FC236}">
                <a16:creationId xmlns:a16="http://schemas.microsoft.com/office/drawing/2014/main" id="{CDE0B62E-10F6-4DBB-9F96-DA4C2EC62D14}"/>
              </a:ext>
            </a:extLst>
          </p:cNvPr>
          <p:cNvSpPr/>
          <p:nvPr/>
        </p:nvSpPr>
        <p:spPr>
          <a:xfrm rot="5400000">
            <a:off x="6429785" y="3234614"/>
            <a:ext cx="204712" cy="20471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矩形 17">
            <a:extLst>
              <a:ext uri="{FF2B5EF4-FFF2-40B4-BE49-F238E27FC236}">
                <a16:creationId xmlns:a16="http://schemas.microsoft.com/office/drawing/2014/main" id="{3E3BDCD0-08ED-4C07-9A86-96D9A5E48957}"/>
              </a:ext>
            </a:extLst>
          </p:cNvPr>
          <p:cNvSpPr/>
          <p:nvPr/>
        </p:nvSpPr>
        <p:spPr>
          <a:xfrm>
            <a:off x="5550778" y="3497441"/>
            <a:ext cx="204712" cy="204712"/>
          </a:xfrm>
          <a:prstGeom prst="rect">
            <a:avLst/>
          </a:prstGeom>
          <a:solidFill>
            <a:srgbClr val="BDD7EE"/>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矩形 18">
            <a:extLst>
              <a:ext uri="{FF2B5EF4-FFF2-40B4-BE49-F238E27FC236}">
                <a16:creationId xmlns:a16="http://schemas.microsoft.com/office/drawing/2014/main" id="{97ABB815-2CC9-41A6-B5DD-911416F83FF1}"/>
              </a:ext>
            </a:extLst>
          </p:cNvPr>
          <p:cNvSpPr/>
          <p:nvPr/>
        </p:nvSpPr>
        <p:spPr>
          <a:xfrm>
            <a:off x="5550778" y="3709714"/>
            <a:ext cx="204712" cy="2047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0D05B97A-7988-4C86-9387-CA452EC401BD}"/>
              </a:ext>
            </a:extLst>
          </p:cNvPr>
          <p:cNvSpPr/>
          <p:nvPr/>
        </p:nvSpPr>
        <p:spPr>
          <a:xfrm>
            <a:off x="5550778" y="3914426"/>
            <a:ext cx="204712" cy="204712"/>
          </a:xfrm>
          <a:prstGeom prst="rect">
            <a:avLst/>
          </a:prstGeom>
          <a:solidFill>
            <a:srgbClr val="BDD7EE"/>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E7EF7B1F-E884-46AE-9E63-701F7D64E933}"/>
              </a:ext>
            </a:extLst>
          </p:cNvPr>
          <p:cNvSpPr/>
          <p:nvPr/>
        </p:nvSpPr>
        <p:spPr>
          <a:xfrm>
            <a:off x="5550778" y="4322502"/>
            <a:ext cx="204712" cy="2047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矩形 21">
            <a:extLst>
              <a:ext uri="{FF2B5EF4-FFF2-40B4-BE49-F238E27FC236}">
                <a16:creationId xmlns:a16="http://schemas.microsoft.com/office/drawing/2014/main" id="{7BAA4D34-C4E8-4C5A-9BDC-17B48D700F8E}"/>
              </a:ext>
            </a:extLst>
          </p:cNvPr>
          <p:cNvSpPr/>
          <p:nvPr/>
        </p:nvSpPr>
        <p:spPr>
          <a:xfrm>
            <a:off x="5550778" y="4118924"/>
            <a:ext cx="204712" cy="204712"/>
          </a:xfrm>
          <a:prstGeom prst="rect">
            <a:avLst/>
          </a:prstGeom>
          <a:solidFill>
            <a:srgbClr val="BDD7EE"/>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直接箭头连接符 22">
            <a:extLst>
              <a:ext uri="{FF2B5EF4-FFF2-40B4-BE49-F238E27FC236}">
                <a16:creationId xmlns:a16="http://schemas.microsoft.com/office/drawing/2014/main" id="{AD7DF0CF-0FB9-4CDC-9556-71B6EF56CD04}"/>
              </a:ext>
            </a:extLst>
          </p:cNvPr>
          <p:cNvCxnSpPr>
            <a:cxnSpLocks/>
            <a:stCxn id="18" idx="3"/>
            <a:endCxn id="16" idx="2"/>
          </p:cNvCxnSpPr>
          <p:nvPr/>
        </p:nvCxnSpPr>
        <p:spPr>
          <a:xfrm flipV="1">
            <a:off x="5755490" y="3336970"/>
            <a:ext cx="674295" cy="26282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4" name="直接箭头连接符 23">
            <a:extLst>
              <a:ext uri="{FF2B5EF4-FFF2-40B4-BE49-F238E27FC236}">
                <a16:creationId xmlns:a16="http://schemas.microsoft.com/office/drawing/2014/main" id="{ECBBB57F-20CF-4DCF-A381-82F0267D310B}"/>
              </a:ext>
            </a:extLst>
          </p:cNvPr>
          <p:cNvCxnSpPr>
            <a:cxnSpLocks/>
            <a:stCxn id="19" idx="3"/>
            <a:endCxn id="13" idx="2"/>
          </p:cNvCxnSpPr>
          <p:nvPr/>
        </p:nvCxnSpPr>
        <p:spPr>
          <a:xfrm flipV="1">
            <a:off x="5755490" y="3676051"/>
            <a:ext cx="677209" cy="136019"/>
          </a:xfrm>
          <a:prstGeom prst="straightConnector1">
            <a:avLst/>
          </a:prstGeom>
          <a:ln w="38100">
            <a:prstDash val="sysDot"/>
            <a:tailEnd type="triangle"/>
          </a:ln>
        </p:spPr>
        <p:style>
          <a:lnRef idx="1">
            <a:schemeClr val="dk1"/>
          </a:lnRef>
          <a:fillRef idx="0">
            <a:schemeClr val="dk1"/>
          </a:fillRef>
          <a:effectRef idx="0">
            <a:schemeClr val="dk1"/>
          </a:effectRef>
          <a:fontRef idx="minor">
            <a:schemeClr val="tx1"/>
          </a:fontRef>
        </p:style>
      </p:cxnSp>
      <p:cxnSp>
        <p:nvCxnSpPr>
          <p:cNvPr id="25" name="直接箭头连接符 24">
            <a:extLst>
              <a:ext uri="{FF2B5EF4-FFF2-40B4-BE49-F238E27FC236}">
                <a16:creationId xmlns:a16="http://schemas.microsoft.com/office/drawing/2014/main" id="{02ABA28B-C4B4-4BCD-8108-131454D5CBA4}"/>
              </a:ext>
            </a:extLst>
          </p:cNvPr>
          <p:cNvCxnSpPr>
            <a:cxnSpLocks/>
            <a:stCxn id="20" idx="3"/>
            <a:endCxn id="9" idx="2"/>
          </p:cNvCxnSpPr>
          <p:nvPr/>
        </p:nvCxnSpPr>
        <p:spPr>
          <a:xfrm flipV="1">
            <a:off x="5755490" y="4015132"/>
            <a:ext cx="677210" cy="165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6" name="直接箭头连接符 25">
            <a:extLst>
              <a:ext uri="{FF2B5EF4-FFF2-40B4-BE49-F238E27FC236}">
                <a16:creationId xmlns:a16="http://schemas.microsoft.com/office/drawing/2014/main" id="{AA7A6CA7-3021-4C36-8B11-FBDDC6B15C40}"/>
              </a:ext>
            </a:extLst>
          </p:cNvPr>
          <p:cNvCxnSpPr>
            <a:cxnSpLocks/>
            <a:stCxn id="21" idx="3"/>
            <a:endCxn id="6" idx="2"/>
          </p:cNvCxnSpPr>
          <p:nvPr/>
        </p:nvCxnSpPr>
        <p:spPr>
          <a:xfrm>
            <a:off x="5755490" y="4424858"/>
            <a:ext cx="677210" cy="268436"/>
          </a:xfrm>
          <a:prstGeom prst="straightConnector1">
            <a:avLst/>
          </a:prstGeom>
          <a:ln w="38100">
            <a:prstDash val="sysDot"/>
            <a:tailEnd type="triangle"/>
          </a:ln>
        </p:spPr>
        <p:style>
          <a:lnRef idx="1">
            <a:schemeClr val="dk1"/>
          </a:lnRef>
          <a:fillRef idx="0">
            <a:schemeClr val="dk1"/>
          </a:fillRef>
          <a:effectRef idx="0">
            <a:schemeClr val="dk1"/>
          </a:effectRef>
          <a:fontRef idx="minor">
            <a:schemeClr val="tx1"/>
          </a:fontRef>
        </p:style>
      </p:cxnSp>
      <p:cxnSp>
        <p:nvCxnSpPr>
          <p:cNvPr id="27" name="直接箭头连接符 26">
            <a:extLst>
              <a:ext uri="{FF2B5EF4-FFF2-40B4-BE49-F238E27FC236}">
                <a16:creationId xmlns:a16="http://schemas.microsoft.com/office/drawing/2014/main" id="{AA008928-F181-4892-877F-EF69BDACF23E}"/>
              </a:ext>
            </a:extLst>
          </p:cNvPr>
          <p:cNvCxnSpPr>
            <a:cxnSpLocks/>
            <a:stCxn id="22" idx="3"/>
            <a:endCxn id="5" idx="2"/>
          </p:cNvCxnSpPr>
          <p:nvPr/>
        </p:nvCxnSpPr>
        <p:spPr>
          <a:xfrm>
            <a:off x="5755490" y="4221280"/>
            <a:ext cx="677210" cy="130650"/>
          </a:xfrm>
          <a:prstGeom prst="straightConnector1">
            <a:avLst/>
          </a:prstGeom>
          <a:ln w="38100">
            <a:prstDash val="solid"/>
            <a:tailEnd type="triangle"/>
          </a:ln>
        </p:spPr>
        <p:style>
          <a:lnRef idx="1">
            <a:schemeClr val="dk1"/>
          </a:lnRef>
          <a:fillRef idx="0">
            <a:schemeClr val="dk1"/>
          </a:fillRef>
          <a:effectRef idx="0">
            <a:schemeClr val="dk1"/>
          </a:effectRef>
          <a:fontRef idx="minor">
            <a:schemeClr val="tx1"/>
          </a:fontRef>
        </p:style>
      </p:cxnSp>
      <p:cxnSp>
        <p:nvCxnSpPr>
          <p:cNvPr id="28" name="连接符: 曲线 27">
            <a:extLst>
              <a:ext uri="{FF2B5EF4-FFF2-40B4-BE49-F238E27FC236}">
                <a16:creationId xmlns:a16="http://schemas.microsoft.com/office/drawing/2014/main" id="{ABF23888-0074-4C44-BE65-1F99DF9D8150}"/>
              </a:ext>
            </a:extLst>
          </p:cNvPr>
          <p:cNvCxnSpPr>
            <a:cxnSpLocks/>
          </p:cNvCxnSpPr>
          <p:nvPr/>
        </p:nvCxnSpPr>
        <p:spPr>
          <a:xfrm rot="21240000">
            <a:off x="5196723" y="4140921"/>
            <a:ext cx="354065" cy="105575"/>
          </a:xfrm>
          <a:prstGeom prst="curvedConnector3">
            <a:avLst>
              <a:gd name="adj1" fmla="val 43275"/>
            </a:avLst>
          </a:prstGeom>
          <a:ln w="38100">
            <a:tailEnd type="triangle"/>
          </a:ln>
        </p:spPr>
        <p:style>
          <a:lnRef idx="1">
            <a:schemeClr val="dk1"/>
          </a:lnRef>
          <a:fillRef idx="0">
            <a:schemeClr val="dk1"/>
          </a:fillRef>
          <a:effectRef idx="0">
            <a:schemeClr val="dk1"/>
          </a:effectRef>
          <a:fontRef idx="minor">
            <a:schemeClr val="tx1"/>
          </a:fontRef>
        </p:style>
      </p:cxnSp>
      <p:cxnSp>
        <p:nvCxnSpPr>
          <p:cNvPr id="29" name="连接符: 曲线 28">
            <a:extLst>
              <a:ext uri="{FF2B5EF4-FFF2-40B4-BE49-F238E27FC236}">
                <a16:creationId xmlns:a16="http://schemas.microsoft.com/office/drawing/2014/main" id="{7B9D9C1A-FD13-471F-8ACD-4114A63A40B3}"/>
              </a:ext>
            </a:extLst>
          </p:cNvPr>
          <p:cNvCxnSpPr>
            <a:cxnSpLocks/>
          </p:cNvCxnSpPr>
          <p:nvPr/>
        </p:nvCxnSpPr>
        <p:spPr>
          <a:xfrm rot="21240000">
            <a:off x="5197477" y="3932037"/>
            <a:ext cx="354065" cy="105575"/>
          </a:xfrm>
          <a:prstGeom prst="curvedConnector3">
            <a:avLst>
              <a:gd name="adj1" fmla="val 43275"/>
            </a:avLst>
          </a:prstGeom>
          <a:ln w="38100">
            <a:tailEnd type="triangle"/>
          </a:ln>
        </p:spPr>
        <p:style>
          <a:lnRef idx="1">
            <a:schemeClr val="dk1"/>
          </a:lnRef>
          <a:fillRef idx="0">
            <a:schemeClr val="dk1"/>
          </a:fillRef>
          <a:effectRef idx="0">
            <a:schemeClr val="dk1"/>
          </a:effectRef>
          <a:fontRef idx="minor">
            <a:schemeClr val="tx1"/>
          </a:fontRef>
        </p:style>
      </p:cxnSp>
      <p:cxnSp>
        <p:nvCxnSpPr>
          <p:cNvPr id="30" name="连接符: 曲线 29">
            <a:extLst>
              <a:ext uri="{FF2B5EF4-FFF2-40B4-BE49-F238E27FC236}">
                <a16:creationId xmlns:a16="http://schemas.microsoft.com/office/drawing/2014/main" id="{D82C88A2-376C-4939-A54C-EB109AD498E4}"/>
              </a:ext>
            </a:extLst>
          </p:cNvPr>
          <p:cNvCxnSpPr>
            <a:cxnSpLocks/>
          </p:cNvCxnSpPr>
          <p:nvPr/>
        </p:nvCxnSpPr>
        <p:spPr>
          <a:xfrm rot="21240000">
            <a:off x="5192166" y="3527000"/>
            <a:ext cx="354065" cy="105575"/>
          </a:xfrm>
          <a:prstGeom prst="curvedConnector3">
            <a:avLst>
              <a:gd name="adj1" fmla="val 43275"/>
            </a:avLst>
          </a:prstGeom>
          <a:ln w="38100">
            <a:tailEnd type="triangle"/>
          </a:ln>
        </p:spPr>
        <p:style>
          <a:lnRef idx="1">
            <a:schemeClr val="dk1"/>
          </a:lnRef>
          <a:fillRef idx="0">
            <a:schemeClr val="dk1"/>
          </a:fillRef>
          <a:effectRef idx="0">
            <a:schemeClr val="dk1"/>
          </a:effectRef>
          <a:fontRef idx="minor">
            <a:schemeClr val="tx1"/>
          </a:fontRef>
        </p:style>
      </p:cxnSp>
      <p:sp>
        <p:nvSpPr>
          <p:cNvPr id="31" name="内容占位符 3">
            <a:extLst>
              <a:ext uri="{FF2B5EF4-FFF2-40B4-BE49-F238E27FC236}">
                <a16:creationId xmlns:a16="http://schemas.microsoft.com/office/drawing/2014/main" id="{57361DBB-634D-4965-B516-B7267E3BF4AB}"/>
              </a:ext>
            </a:extLst>
          </p:cNvPr>
          <p:cNvSpPr txBox="1">
            <a:spLocks/>
          </p:cNvSpPr>
          <p:nvPr/>
        </p:nvSpPr>
        <p:spPr>
          <a:xfrm>
            <a:off x="4675326" y="3327514"/>
            <a:ext cx="512292" cy="513499"/>
          </a:xfrm>
          <a:prstGeom prst="rect">
            <a:avLst/>
          </a:prstGeom>
        </p:spPr>
        <p:txBody>
          <a:bodyPr vert="horz">
            <a:norm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2400" dirty="0"/>
              <a:t>v0</a:t>
            </a:r>
          </a:p>
        </p:txBody>
      </p:sp>
      <p:sp>
        <p:nvSpPr>
          <p:cNvPr id="32" name="内容占位符 3">
            <a:extLst>
              <a:ext uri="{FF2B5EF4-FFF2-40B4-BE49-F238E27FC236}">
                <a16:creationId xmlns:a16="http://schemas.microsoft.com/office/drawing/2014/main" id="{6013BDCC-8B14-462A-8F90-3719F78B7D98}"/>
              </a:ext>
            </a:extLst>
          </p:cNvPr>
          <p:cNvSpPr txBox="1">
            <a:spLocks/>
          </p:cNvSpPr>
          <p:nvPr/>
        </p:nvSpPr>
        <p:spPr>
          <a:xfrm>
            <a:off x="4675326" y="3672670"/>
            <a:ext cx="512292" cy="513499"/>
          </a:xfrm>
          <a:prstGeom prst="rect">
            <a:avLst/>
          </a:prstGeom>
        </p:spPr>
        <p:txBody>
          <a:bodyPr vert="horz">
            <a:norm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2400" dirty="0"/>
              <a:t>v2</a:t>
            </a:r>
          </a:p>
        </p:txBody>
      </p:sp>
      <p:sp>
        <p:nvSpPr>
          <p:cNvPr id="33" name="内容占位符 3">
            <a:extLst>
              <a:ext uri="{FF2B5EF4-FFF2-40B4-BE49-F238E27FC236}">
                <a16:creationId xmlns:a16="http://schemas.microsoft.com/office/drawing/2014/main" id="{F2548909-1548-4E7B-B555-BC6359906261}"/>
              </a:ext>
            </a:extLst>
          </p:cNvPr>
          <p:cNvSpPr txBox="1">
            <a:spLocks/>
          </p:cNvSpPr>
          <p:nvPr/>
        </p:nvSpPr>
        <p:spPr>
          <a:xfrm>
            <a:off x="4675326" y="3918804"/>
            <a:ext cx="512292" cy="513499"/>
          </a:xfrm>
          <a:prstGeom prst="rect">
            <a:avLst/>
          </a:prstGeom>
        </p:spPr>
        <p:txBody>
          <a:bodyPr vert="horz">
            <a:norm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2400" dirty="0"/>
              <a:t>v3</a:t>
            </a:r>
          </a:p>
        </p:txBody>
      </p:sp>
      <p:sp>
        <p:nvSpPr>
          <p:cNvPr id="34" name="内容占位符 3">
            <a:extLst>
              <a:ext uri="{FF2B5EF4-FFF2-40B4-BE49-F238E27FC236}">
                <a16:creationId xmlns:a16="http://schemas.microsoft.com/office/drawing/2014/main" id="{7210DFDE-120C-43CC-B294-BDC3971962B2}"/>
              </a:ext>
            </a:extLst>
          </p:cNvPr>
          <p:cNvSpPr txBox="1">
            <a:spLocks/>
          </p:cNvSpPr>
          <p:nvPr/>
        </p:nvSpPr>
        <p:spPr>
          <a:xfrm>
            <a:off x="4917133" y="5020927"/>
            <a:ext cx="1101402" cy="513499"/>
          </a:xfrm>
          <a:prstGeom prst="rect">
            <a:avLst/>
          </a:prstGeom>
        </p:spPr>
        <p:txBody>
          <a:bodyPr vert="horz">
            <a:norm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2400" dirty="0">
                <a:solidFill>
                  <a:srgbClr val="3584CB"/>
                </a:solidFill>
              </a:rPr>
              <a:t>vertices</a:t>
            </a:r>
          </a:p>
        </p:txBody>
      </p:sp>
      <p:sp>
        <p:nvSpPr>
          <p:cNvPr id="35" name="内容占位符 3">
            <a:extLst>
              <a:ext uri="{FF2B5EF4-FFF2-40B4-BE49-F238E27FC236}">
                <a16:creationId xmlns:a16="http://schemas.microsoft.com/office/drawing/2014/main" id="{5273B0C0-4945-4EFA-8762-48AF4F1764C1}"/>
              </a:ext>
            </a:extLst>
          </p:cNvPr>
          <p:cNvSpPr txBox="1">
            <a:spLocks/>
          </p:cNvSpPr>
          <p:nvPr/>
        </p:nvSpPr>
        <p:spPr>
          <a:xfrm>
            <a:off x="6085427" y="5020926"/>
            <a:ext cx="1561425" cy="513499"/>
          </a:xfrm>
          <a:prstGeom prst="rect">
            <a:avLst/>
          </a:prstGeom>
        </p:spPr>
        <p:txBody>
          <a:bodyPr vert="horz">
            <a:no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2400" dirty="0">
                <a:solidFill>
                  <a:srgbClr val="D2A000"/>
                </a:solidFill>
              </a:rPr>
              <a:t>neighbors</a:t>
            </a:r>
          </a:p>
        </p:txBody>
      </p:sp>
      <p:sp>
        <p:nvSpPr>
          <p:cNvPr id="36" name="矩形 35">
            <a:extLst>
              <a:ext uri="{FF2B5EF4-FFF2-40B4-BE49-F238E27FC236}">
                <a16:creationId xmlns:a16="http://schemas.microsoft.com/office/drawing/2014/main" id="{A1F33C05-75F0-4A43-B7A6-2B81184C17A5}"/>
              </a:ext>
            </a:extLst>
          </p:cNvPr>
          <p:cNvSpPr/>
          <p:nvPr/>
        </p:nvSpPr>
        <p:spPr>
          <a:xfrm>
            <a:off x="6236828" y="3090173"/>
            <a:ext cx="1200292" cy="1889498"/>
          </a:xfrm>
          <a:prstGeom prst="rect">
            <a:avLst/>
          </a:prstGeom>
          <a:noFill/>
          <a:ln w="38100">
            <a:solidFill>
              <a:srgbClr val="D2A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矩形 36">
            <a:extLst>
              <a:ext uri="{FF2B5EF4-FFF2-40B4-BE49-F238E27FC236}">
                <a16:creationId xmlns:a16="http://schemas.microsoft.com/office/drawing/2014/main" id="{072BB50F-9231-4C51-93B4-B2DC0A576E60}"/>
              </a:ext>
            </a:extLst>
          </p:cNvPr>
          <p:cNvSpPr/>
          <p:nvPr/>
        </p:nvSpPr>
        <p:spPr>
          <a:xfrm>
            <a:off x="5379188" y="3378417"/>
            <a:ext cx="517126" cy="1273429"/>
          </a:xfrm>
          <a:prstGeom prst="rect">
            <a:avLst/>
          </a:prstGeom>
          <a:noFill/>
          <a:ln w="38100">
            <a:solidFill>
              <a:srgbClr val="3584CB"/>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内容占位符 3">
            <a:extLst>
              <a:ext uri="{FF2B5EF4-FFF2-40B4-BE49-F238E27FC236}">
                <a16:creationId xmlns:a16="http://schemas.microsoft.com/office/drawing/2014/main" id="{5769D812-1703-4F0D-BD9C-6B96FE1168BC}"/>
              </a:ext>
            </a:extLst>
          </p:cNvPr>
          <p:cNvSpPr txBox="1">
            <a:spLocks/>
          </p:cNvSpPr>
          <p:nvPr/>
        </p:nvSpPr>
        <p:spPr>
          <a:xfrm>
            <a:off x="4578021" y="2472679"/>
            <a:ext cx="3029231" cy="513499"/>
          </a:xfrm>
          <a:prstGeom prst="rect">
            <a:avLst/>
          </a:prstGeom>
        </p:spPr>
        <p:txBody>
          <a:bodyPr vert="horz">
            <a:no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2400" b="1" dirty="0"/>
              <a:t>Graph Adjacency List</a:t>
            </a:r>
          </a:p>
        </p:txBody>
      </p:sp>
    </p:spTree>
    <p:extLst>
      <p:ext uri="{BB962C8B-B14F-4D97-AF65-F5344CB8AC3E}">
        <p14:creationId xmlns:p14="http://schemas.microsoft.com/office/powerpoint/2010/main" val="3813624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7" presetClass="emph" presetSubtype="2" fill="hold" nodeType="clickEffect">
                                  <p:stCondLst>
                                    <p:cond delay="0"/>
                                  </p:stCondLst>
                                  <p:childTnLst>
                                    <p:animClr clrSpc="rgb" dir="cw">
                                      <p:cBhvr>
                                        <p:cTn id="30" dur="500" fill="hold"/>
                                        <p:tgtEl>
                                          <p:spTgt spid="30"/>
                                        </p:tgtEl>
                                        <p:attrNameLst>
                                          <p:attrName>stroke.color</p:attrName>
                                        </p:attrNameLst>
                                      </p:cBhvr>
                                      <p:to>
                                        <a:srgbClr val="FF0000"/>
                                      </p:to>
                                    </p:animClr>
                                    <p:set>
                                      <p:cBhvr>
                                        <p:cTn id="31" dur="500" fill="hold"/>
                                        <p:tgtEl>
                                          <p:spTgt spid="30"/>
                                        </p:tgtEl>
                                        <p:attrNameLst>
                                          <p:attrName>stroke.on</p:attrName>
                                        </p:attrNameLst>
                                      </p:cBhvr>
                                      <p:to>
                                        <p:strVal val="true"/>
                                      </p:to>
                                    </p:set>
                                  </p:childTnLst>
                                </p:cTn>
                              </p:par>
                            </p:childTnLst>
                          </p:cTn>
                        </p:par>
                        <p:par>
                          <p:cTn id="32" fill="hold">
                            <p:stCondLst>
                              <p:cond delay="500"/>
                            </p:stCondLst>
                            <p:childTnLst>
                              <p:par>
                                <p:cTn id="33" presetID="19" presetClass="emph" presetSubtype="0" fill="hold" grpId="0" nodeType="afterEffect">
                                  <p:stCondLst>
                                    <p:cond delay="0"/>
                                  </p:stCondLst>
                                  <p:childTnLst>
                                    <p:animClr clrSpc="rgb" dir="cw">
                                      <p:cBhvr override="childStyle">
                                        <p:cTn id="34" dur="500" fill="hold"/>
                                        <p:tgtEl>
                                          <p:spTgt spid="18"/>
                                        </p:tgtEl>
                                        <p:attrNameLst>
                                          <p:attrName>style.color</p:attrName>
                                        </p:attrNameLst>
                                      </p:cBhvr>
                                      <p:to>
                                        <a:srgbClr val="FF0000"/>
                                      </p:to>
                                    </p:animClr>
                                    <p:animClr clrSpc="rgb" dir="cw">
                                      <p:cBhvr>
                                        <p:cTn id="35" dur="500" fill="hold"/>
                                        <p:tgtEl>
                                          <p:spTgt spid="18"/>
                                        </p:tgtEl>
                                        <p:attrNameLst>
                                          <p:attrName>fillcolor</p:attrName>
                                        </p:attrNameLst>
                                      </p:cBhvr>
                                      <p:to>
                                        <a:srgbClr val="FF0000"/>
                                      </p:to>
                                    </p:animClr>
                                    <p:set>
                                      <p:cBhvr>
                                        <p:cTn id="36" dur="500" fill="hold"/>
                                        <p:tgtEl>
                                          <p:spTgt spid="18"/>
                                        </p:tgtEl>
                                        <p:attrNameLst>
                                          <p:attrName>fill.type</p:attrName>
                                        </p:attrNameLst>
                                      </p:cBhvr>
                                      <p:to>
                                        <p:strVal val="solid"/>
                                      </p:to>
                                    </p:set>
                                    <p:set>
                                      <p:cBhvr>
                                        <p:cTn id="37" dur="500" fill="hold"/>
                                        <p:tgtEl>
                                          <p:spTgt spid="18"/>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7" presetClass="emph" presetSubtype="2" fill="hold" nodeType="clickEffect">
                                  <p:stCondLst>
                                    <p:cond delay="0"/>
                                  </p:stCondLst>
                                  <p:childTnLst>
                                    <p:animClr clrSpc="rgb" dir="cw">
                                      <p:cBhvr>
                                        <p:cTn id="41" dur="500" fill="hold"/>
                                        <p:tgtEl>
                                          <p:spTgt spid="23"/>
                                        </p:tgtEl>
                                        <p:attrNameLst>
                                          <p:attrName>stroke.color</p:attrName>
                                        </p:attrNameLst>
                                      </p:cBhvr>
                                      <p:to>
                                        <a:srgbClr val="FF0000"/>
                                      </p:to>
                                    </p:animClr>
                                    <p:set>
                                      <p:cBhvr>
                                        <p:cTn id="42" dur="500" fill="hold"/>
                                        <p:tgtEl>
                                          <p:spTgt spid="23"/>
                                        </p:tgtEl>
                                        <p:attrNameLst>
                                          <p:attrName>stroke.on</p:attrName>
                                        </p:attrNameLst>
                                      </p:cBhvr>
                                      <p:to>
                                        <p:strVal val="true"/>
                                      </p:to>
                                    </p:set>
                                  </p:childTnLst>
                                </p:cTn>
                              </p:par>
                            </p:childTnLst>
                          </p:cTn>
                        </p:par>
                        <p:par>
                          <p:cTn id="43" fill="hold">
                            <p:stCondLst>
                              <p:cond delay="500"/>
                            </p:stCondLst>
                            <p:childTnLst>
                              <p:par>
                                <p:cTn id="44" presetID="19" presetClass="emph" presetSubtype="0" fill="hold" grpId="0" nodeType="afterEffect">
                                  <p:stCondLst>
                                    <p:cond delay="0"/>
                                  </p:stCondLst>
                                  <p:childTnLst>
                                    <p:animClr clrSpc="rgb" dir="cw">
                                      <p:cBhvr override="childStyle">
                                        <p:cTn id="45" dur="500" fill="hold"/>
                                        <p:tgtEl>
                                          <p:spTgt spid="16"/>
                                        </p:tgtEl>
                                        <p:attrNameLst>
                                          <p:attrName>style.color</p:attrName>
                                        </p:attrNameLst>
                                      </p:cBhvr>
                                      <p:to>
                                        <a:srgbClr val="FF0000"/>
                                      </p:to>
                                    </p:animClr>
                                    <p:animClr clrSpc="rgb" dir="cw">
                                      <p:cBhvr>
                                        <p:cTn id="46" dur="500" fill="hold"/>
                                        <p:tgtEl>
                                          <p:spTgt spid="16"/>
                                        </p:tgtEl>
                                        <p:attrNameLst>
                                          <p:attrName>fillcolor</p:attrName>
                                        </p:attrNameLst>
                                      </p:cBhvr>
                                      <p:to>
                                        <a:srgbClr val="FF0000"/>
                                      </p:to>
                                    </p:animClr>
                                    <p:set>
                                      <p:cBhvr>
                                        <p:cTn id="47" dur="500" fill="hold"/>
                                        <p:tgtEl>
                                          <p:spTgt spid="16"/>
                                        </p:tgtEl>
                                        <p:attrNameLst>
                                          <p:attrName>fill.type</p:attrName>
                                        </p:attrNameLst>
                                      </p:cBhvr>
                                      <p:to>
                                        <p:strVal val="solid"/>
                                      </p:to>
                                    </p:set>
                                    <p:set>
                                      <p:cBhvr>
                                        <p:cTn id="48" dur="500" fill="hold"/>
                                        <p:tgtEl>
                                          <p:spTgt spid="16"/>
                                        </p:tgtEl>
                                        <p:attrNameLst>
                                          <p:attrName>fill.on</p:attrName>
                                        </p:attrNameLst>
                                      </p:cBhvr>
                                      <p:to>
                                        <p:strVal val="true"/>
                                      </p:to>
                                    </p:set>
                                  </p:childTnLst>
                                </p:cTn>
                              </p:par>
                            </p:childTnLst>
                          </p:cTn>
                        </p:par>
                        <p:par>
                          <p:cTn id="49" fill="hold">
                            <p:stCondLst>
                              <p:cond delay="1000"/>
                            </p:stCondLst>
                            <p:childTnLst>
                              <p:par>
                                <p:cTn id="50" presetID="19" presetClass="emph" presetSubtype="0" fill="hold" grpId="0" nodeType="afterEffect">
                                  <p:stCondLst>
                                    <p:cond delay="0"/>
                                  </p:stCondLst>
                                  <p:childTnLst>
                                    <p:animClr clrSpc="rgb" dir="cw">
                                      <p:cBhvr override="childStyle">
                                        <p:cTn id="51" dur="500" fill="hold"/>
                                        <p:tgtEl>
                                          <p:spTgt spid="15"/>
                                        </p:tgtEl>
                                        <p:attrNameLst>
                                          <p:attrName>style.color</p:attrName>
                                        </p:attrNameLst>
                                      </p:cBhvr>
                                      <p:to>
                                        <a:srgbClr val="FF0000"/>
                                      </p:to>
                                    </p:animClr>
                                    <p:animClr clrSpc="rgb" dir="cw">
                                      <p:cBhvr>
                                        <p:cTn id="52" dur="500" fill="hold"/>
                                        <p:tgtEl>
                                          <p:spTgt spid="15"/>
                                        </p:tgtEl>
                                        <p:attrNameLst>
                                          <p:attrName>fillcolor</p:attrName>
                                        </p:attrNameLst>
                                      </p:cBhvr>
                                      <p:to>
                                        <a:srgbClr val="FF0000"/>
                                      </p:to>
                                    </p:animClr>
                                    <p:set>
                                      <p:cBhvr>
                                        <p:cTn id="53" dur="500" fill="hold"/>
                                        <p:tgtEl>
                                          <p:spTgt spid="15"/>
                                        </p:tgtEl>
                                        <p:attrNameLst>
                                          <p:attrName>fill.type</p:attrName>
                                        </p:attrNameLst>
                                      </p:cBhvr>
                                      <p:to>
                                        <p:strVal val="solid"/>
                                      </p:to>
                                    </p:set>
                                    <p:set>
                                      <p:cBhvr>
                                        <p:cTn id="54" dur="500" fill="hold"/>
                                        <p:tgtEl>
                                          <p:spTgt spid="15"/>
                                        </p:tgtEl>
                                        <p:attrNameLst>
                                          <p:attrName>fill.on</p:attrName>
                                        </p:attrNameLst>
                                      </p:cBhvr>
                                      <p:to>
                                        <p:strVal val="true"/>
                                      </p:to>
                                    </p:set>
                                  </p:childTnLst>
                                </p:cTn>
                              </p:par>
                            </p:childTnLst>
                          </p:cTn>
                        </p:par>
                        <p:par>
                          <p:cTn id="55" fill="hold">
                            <p:stCondLst>
                              <p:cond delay="1500"/>
                            </p:stCondLst>
                            <p:childTnLst>
                              <p:par>
                                <p:cTn id="56" presetID="19" presetClass="emph" presetSubtype="0" fill="hold" grpId="0" nodeType="afterEffect">
                                  <p:stCondLst>
                                    <p:cond delay="0"/>
                                  </p:stCondLst>
                                  <p:childTnLst>
                                    <p:animClr clrSpc="rgb" dir="cw">
                                      <p:cBhvr override="childStyle">
                                        <p:cTn id="57" dur="500" fill="hold"/>
                                        <p:tgtEl>
                                          <p:spTgt spid="14"/>
                                        </p:tgtEl>
                                        <p:attrNameLst>
                                          <p:attrName>style.color</p:attrName>
                                        </p:attrNameLst>
                                      </p:cBhvr>
                                      <p:to>
                                        <a:srgbClr val="FF0000"/>
                                      </p:to>
                                    </p:animClr>
                                    <p:animClr clrSpc="rgb" dir="cw">
                                      <p:cBhvr>
                                        <p:cTn id="58" dur="500" fill="hold"/>
                                        <p:tgtEl>
                                          <p:spTgt spid="14"/>
                                        </p:tgtEl>
                                        <p:attrNameLst>
                                          <p:attrName>fillcolor</p:attrName>
                                        </p:attrNameLst>
                                      </p:cBhvr>
                                      <p:to>
                                        <a:srgbClr val="FF0000"/>
                                      </p:to>
                                    </p:animClr>
                                    <p:set>
                                      <p:cBhvr>
                                        <p:cTn id="59" dur="500" fill="hold"/>
                                        <p:tgtEl>
                                          <p:spTgt spid="14"/>
                                        </p:tgtEl>
                                        <p:attrNameLst>
                                          <p:attrName>fill.type</p:attrName>
                                        </p:attrNameLst>
                                      </p:cBhvr>
                                      <p:to>
                                        <p:strVal val="solid"/>
                                      </p:to>
                                    </p:set>
                                    <p:set>
                                      <p:cBhvr>
                                        <p:cTn id="60" dur="500" fill="hold"/>
                                        <p:tgtEl>
                                          <p:spTgt spid="14"/>
                                        </p:tgtEl>
                                        <p:attrNameLst>
                                          <p:attrName>fill.on</p:attrName>
                                        </p:attrNameLst>
                                      </p:cBhvr>
                                      <p:to>
                                        <p:strVal val="true"/>
                                      </p:to>
                                    </p:set>
                                  </p:childTnLst>
                                </p:cTn>
                              </p:par>
                            </p:childTnLst>
                          </p:cTn>
                        </p:par>
                      </p:childTnLst>
                    </p:cTn>
                  </p:par>
                  <p:par>
                    <p:cTn id="61" fill="hold">
                      <p:stCondLst>
                        <p:cond delay="indefinite"/>
                      </p:stCondLst>
                      <p:childTnLst>
                        <p:par>
                          <p:cTn id="62" fill="hold">
                            <p:stCondLst>
                              <p:cond delay="0"/>
                            </p:stCondLst>
                            <p:childTnLst>
                              <p:par>
                                <p:cTn id="63" presetID="7" presetClass="emph" presetSubtype="2" fill="hold" nodeType="clickEffect">
                                  <p:stCondLst>
                                    <p:cond delay="0"/>
                                  </p:stCondLst>
                                  <p:childTnLst>
                                    <p:animClr clrSpc="rgb" dir="cw">
                                      <p:cBhvr>
                                        <p:cTn id="64" dur="500" fill="hold"/>
                                        <p:tgtEl>
                                          <p:spTgt spid="29"/>
                                        </p:tgtEl>
                                        <p:attrNameLst>
                                          <p:attrName>stroke.color</p:attrName>
                                        </p:attrNameLst>
                                      </p:cBhvr>
                                      <p:to>
                                        <a:srgbClr val="FF0000"/>
                                      </p:to>
                                    </p:animClr>
                                    <p:set>
                                      <p:cBhvr>
                                        <p:cTn id="65" dur="500" fill="hold"/>
                                        <p:tgtEl>
                                          <p:spTgt spid="29"/>
                                        </p:tgtEl>
                                        <p:attrNameLst>
                                          <p:attrName>stroke.on</p:attrName>
                                        </p:attrNameLst>
                                      </p:cBhvr>
                                      <p:to>
                                        <p:strVal val="true"/>
                                      </p:to>
                                    </p:set>
                                  </p:childTnLst>
                                </p:cTn>
                              </p:par>
                            </p:childTnLst>
                          </p:cTn>
                        </p:par>
                        <p:par>
                          <p:cTn id="66" fill="hold">
                            <p:stCondLst>
                              <p:cond delay="500"/>
                            </p:stCondLst>
                            <p:childTnLst>
                              <p:par>
                                <p:cTn id="67" presetID="19" presetClass="emph" presetSubtype="0" fill="hold" grpId="0" nodeType="afterEffect">
                                  <p:stCondLst>
                                    <p:cond delay="0"/>
                                  </p:stCondLst>
                                  <p:childTnLst>
                                    <p:animClr clrSpc="rgb" dir="cw">
                                      <p:cBhvr override="childStyle">
                                        <p:cTn id="68" dur="500" fill="hold"/>
                                        <p:tgtEl>
                                          <p:spTgt spid="20"/>
                                        </p:tgtEl>
                                        <p:attrNameLst>
                                          <p:attrName>style.color</p:attrName>
                                        </p:attrNameLst>
                                      </p:cBhvr>
                                      <p:to>
                                        <a:srgbClr val="FF0000"/>
                                      </p:to>
                                    </p:animClr>
                                    <p:animClr clrSpc="rgb" dir="cw">
                                      <p:cBhvr>
                                        <p:cTn id="69" dur="500" fill="hold"/>
                                        <p:tgtEl>
                                          <p:spTgt spid="20"/>
                                        </p:tgtEl>
                                        <p:attrNameLst>
                                          <p:attrName>fillcolor</p:attrName>
                                        </p:attrNameLst>
                                      </p:cBhvr>
                                      <p:to>
                                        <a:srgbClr val="FF0000"/>
                                      </p:to>
                                    </p:animClr>
                                    <p:set>
                                      <p:cBhvr>
                                        <p:cTn id="70" dur="500" fill="hold"/>
                                        <p:tgtEl>
                                          <p:spTgt spid="20"/>
                                        </p:tgtEl>
                                        <p:attrNameLst>
                                          <p:attrName>fill.type</p:attrName>
                                        </p:attrNameLst>
                                      </p:cBhvr>
                                      <p:to>
                                        <p:strVal val="solid"/>
                                      </p:to>
                                    </p:set>
                                    <p:set>
                                      <p:cBhvr>
                                        <p:cTn id="71" dur="500" fill="hold"/>
                                        <p:tgtEl>
                                          <p:spTgt spid="20"/>
                                        </p:tgtEl>
                                        <p:attrNameLst>
                                          <p:attrName>fill.on</p:attrName>
                                        </p:attrNameLst>
                                      </p:cBhvr>
                                      <p:to>
                                        <p:strVal val="true"/>
                                      </p:to>
                                    </p:set>
                                  </p:childTnLst>
                                </p:cTn>
                              </p:par>
                            </p:childTnLst>
                          </p:cTn>
                        </p:par>
                        <p:par>
                          <p:cTn id="72" fill="hold">
                            <p:stCondLst>
                              <p:cond delay="1000"/>
                            </p:stCondLst>
                            <p:childTnLst>
                              <p:par>
                                <p:cTn id="73" presetID="7" presetClass="emph" presetSubtype="2" fill="hold" nodeType="afterEffect">
                                  <p:stCondLst>
                                    <p:cond delay="0"/>
                                  </p:stCondLst>
                                  <p:childTnLst>
                                    <p:animClr clrSpc="rgb" dir="cw">
                                      <p:cBhvr>
                                        <p:cTn id="74" dur="500" fill="hold"/>
                                        <p:tgtEl>
                                          <p:spTgt spid="25"/>
                                        </p:tgtEl>
                                        <p:attrNameLst>
                                          <p:attrName>stroke.color</p:attrName>
                                        </p:attrNameLst>
                                      </p:cBhvr>
                                      <p:to>
                                        <a:srgbClr val="FF0000"/>
                                      </p:to>
                                    </p:animClr>
                                    <p:set>
                                      <p:cBhvr>
                                        <p:cTn id="75" dur="500" fill="hold"/>
                                        <p:tgtEl>
                                          <p:spTgt spid="25"/>
                                        </p:tgtEl>
                                        <p:attrNameLst>
                                          <p:attrName>stroke.on</p:attrName>
                                        </p:attrNameLst>
                                      </p:cBhvr>
                                      <p:to>
                                        <p:strVal val="true"/>
                                      </p:to>
                                    </p:set>
                                  </p:childTnLst>
                                </p:cTn>
                              </p:par>
                            </p:childTnLst>
                          </p:cTn>
                        </p:par>
                        <p:par>
                          <p:cTn id="76" fill="hold">
                            <p:stCondLst>
                              <p:cond delay="1500"/>
                            </p:stCondLst>
                            <p:childTnLst>
                              <p:par>
                                <p:cTn id="77" presetID="19" presetClass="emph" presetSubtype="0" fill="hold" grpId="0" nodeType="afterEffect">
                                  <p:stCondLst>
                                    <p:cond delay="0"/>
                                  </p:stCondLst>
                                  <p:childTnLst>
                                    <p:animClr clrSpc="rgb" dir="cw">
                                      <p:cBhvr override="childStyle">
                                        <p:cTn id="78" dur="500" fill="hold"/>
                                        <p:tgtEl>
                                          <p:spTgt spid="9"/>
                                        </p:tgtEl>
                                        <p:attrNameLst>
                                          <p:attrName>style.color</p:attrName>
                                        </p:attrNameLst>
                                      </p:cBhvr>
                                      <p:to>
                                        <a:srgbClr val="FF0000"/>
                                      </p:to>
                                    </p:animClr>
                                    <p:animClr clrSpc="rgb" dir="cw">
                                      <p:cBhvr>
                                        <p:cTn id="79" dur="500" fill="hold"/>
                                        <p:tgtEl>
                                          <p:spTgt spid="9"/>
                                        </p:tgtEl>
                                        <p:attrNameLst>
                                          <p:attrName>fillcolor</p:attrName>
                                        </p:attrNameLst>
                                      </p:cBhvr>
                                      <p:to>
                                        <a:srgbClr val="FF0000"/>
                                      </p:to>
                                    </p:animClr>
                                    <p:set>
                                      <p:cBhvr>
                                        <p:cTn id="80" dur="500" fill="hold"/>
                                        <p:tgtEl>
                                          <p:spTgt spid="9"/>
                                        </p:tgtEl>
                                        <p:attrNameLst>
                                          <p:attrName>fill.type</p:attrName>
                                        </p:attrNameLst>
                                      </p:cBhvr>
                                      <p:to>
                                        <p:strVal val="solid"/>
                                      </p:to>
                                    </p:set>
                                    <p:set>
                                      <p:cBhvr>
                                        <p:cTn id="81" dur="500" fill="hold"/>
                                        <p:tgtEl>
                                          <p:spTgt spid="9"/>
                                        </p:tgtEl>
                                        <p:attrNameLst>
                                          <p:attrName>fill.on</p:attrName>
                                        </p:attrNameLst>
                                      </p:cBhvr>
                                      <p:to>
                                        <p:strVal val="true"/>
                                      </p:to>
                                    </p:set>
                                  </p:childTnLst>
                                </p:cTn>
                              </p:par>
                            </p:childTnLst>
                          </p:cTn>
                        </p:par>
                        <p:par>
                          <p:cTn id="82" fill="hold">
                            <p:stCondLst>
                              <p:cond delay="2000"/>
                            </p:stCondLst>
                            <p:childTnLst>
                              <p:par>
                                <p:cTn id="83" presetID="19" presetClass="emph" presetSubtype="0" fill="hold" grpId="0" nodeType="afterEffect">
                                  <p:stCondLst>
                                    <p:cond delay="0"/>
                                  </p:stCondLst>
                                  <p:childTnLst>
                                    <p:animClr clrSpc="rgb" dir="cw">
                                      <p:cBhvr override="childStyle">
                                        <p:cTn id="84" dur="500" fill="hold"/>
                                        <p:tgtEl>
                                          <p:spTgt spid="8"/>
                                        </p:tgtEl>
                                        <p:attrNameLst>
                                          <p:attrName>style.color</p:attrName>
                                        </p:attrNameLst>
                                      </p:cBhvr>
                                      <p:to>
                                        <a:srgbClr val="FF0000"/>
                                      </p:to>
                                    </p:animClr>
                                    <p:animClr clrSpc="rgb" dir="cw">
                                      <p:cBhvr>
                                        <p:cTn id="85" dur="500" fill="hold"/>
                                        <p:tgtEl>
                                          <p:spTgt spid="8"/>
                                        </p:tgtEl>
                                        <p:attrNameLst>
                                          <p:attrName>fillcolor</p:attrName>
                                        </p:attrNameLst>
                                      </p:cBhvr>
                                      <p:to>
                                        <a:srgbClr val="FF0000"/>
                                      </p:to>
                                    </p:animClr>
                                    <p:set>
                                      <p:cBhvr>
                                        <p:cTn id="86" dur="500" fill="hold"/>
                                        <p:tgtEl>
                                          <p:spTgt spid="8"/>
                                        </p:tgtEl>
                                        <p:attrNameLst>
                                          <p:attrName>fill.type</p:attrName>
                                        </p:attrNameLst>
                                      </p:cBhvr>
                                      <p:to>
                                        <p:strVal val="solid"/>
                                      </p:to>
                                    </p:set>
                                    <p:set>
                                      <p:cBhvr>
                                        <p:cTn id="87" dur="500" fill="hold"/>
                                        <p:tgtEl>
                                          <p:spTgt spid="8"/>
                                        </p:tgtEl>
                                        <p:attrNameLst>
                                          <p:attrName>fill.on</p:attrName>
                                        </p:attrNameLst>
                                      </p:cBhvr>
                                      <p:to>
                                        <p:strVal val="true"/>
                                      </p:to>
                                    </p:set>
                                  </p:childTnLst>
                                </p:cTn>
                              </p:par>
                            </p:childTnLst>
                          </p:cTn>
                        </p:par>
                        <p:par>
                          <p:cTn id="88" fill="hold">
                            <p:stCondLst>
                              <p:cond delay="2500"/>
                            </p:stCondLst>
                            <p:childTnLst>
                              <p:par>
                                <p:cTn id="89" presetID="19" presetClass="emph" presetSubtype="0" fill="hold" grpId="0" nodeType="afterEffect">
                                  <p:stCondLst>
                                    <p:cond delay="0"/>
                                  </p:stCondLst>
                                  <p:childTnLst>
                                    <p:animClr clrSpc="rgb" dir="cw">
                                      <p:cBhvr override="childStyle">
                                        <p:cTn id="90" dur="500" fill="hold"/>
                                        <p:tgtEl>
                                          <p:spTgt spid="7"/>
                                        </p:tgtEl>
                                        <p:attrNameLst>
                                          <p:attrName>style.color</p:attrName>
                                        </p:attrNameLst>
                                      </p:cBhvr>
                                      <p:to>
                                        <a:srgbClr val="FF0000"/>
                                      </p:to>
                                    </p:animClr>
                                    <p:animClr clrSpc="rgb" dir="cw">
                                      <p:cBhvr>
                                        <p:cTn id="91" dur="500" fill="hold"/>
                                        <p:tgtEl>
                                          <p:spTgt spid="7"/>
                                        </p:tgtEl>
                                        <p:attrNameLst>
                                          <p:attrName>fillcolor</p:attrName>
                                        </p:attrNameLst>
                                      </p:cBhvr>
                                      <p:to>
                                        <a:srgbClr val="FF0000"/>
                                      </p:to>
                                    </p:animClr>
                                    <p:set>
                                      <p:cBhvr>
                                        <p:cTn id="92" dur="500" fill="hold"/>
                                        <p:tgtEl>
                                          <p:spTgt spid="7"/>
                                        </p:tgtEl>
                                        <p:attrNameLst>
                                          <p:attrName>fill.type</p:attrName>
                                        </p:attrNameLst>
                                      </p:cBhvr>
                                      <p:to>
                                        <p:strVal val="solid"/>
                                      </p:to>
                                    </p:set>
                                    <p:set>
                                      <p:cBhvr>
                                        <p:cTn id="93" dur="500" fill="hold"/>
                                        <p:tgtEl>
                                          <p:spTgt spid="7"/>
                                        </p:tgtEl>
                                        <p:attrNameLst>
                                          <p:attrName>fill.on</p:attrName>
                                        </p:attrNameLst>
                                      </p:cBhvr>
                                      <p:to>
                                        <p:strVal val="true"/>
                                      </p:to>
                                    </p:set>
                                  </p:childTnLst>
                                </p:cTn>
                              </p:par>
                            </p:childTnLst>
                          </p:cTn>
                        </p:par>
                      </p:childTnLst>
                    </p:cTn>
                  </p:par>
                  <p:par>
                    <p:cTn id="94" fill="hold">
                      <p:stCondLst>
                        <p:cond delay="indefinite"/>
                      </p:stCondLst>
                      <p:childTnLst>
                        <p:par>
                          <p:cTn id="95" fill="hold">
                            <p:stCondLst>
                              <p:cond delay="0"/>
                            </p:stCondLst>
                            <p:childTnLst>
                              <p:par>
                                <p:cTn id="96" presetID="7" presetClass="emph" presetSubtype="2" fill="hold" nodeType="clickEffect">
                                  <p:stCondLst>
                                    <p:cond delay="0"/>
                                  </p:stCondLst>
                                  <p:childTnLst>
                                    <p:animClr clrSpc="rgb" dir="cw">
                                      <p:cBhvr>
                                        <p:cTn id="97" dur="500" fill="hold"/>
                                        <p:tgtEl>
                                          <p:spTgt spid="28"/>
                                        </p:tgtEl>
                                        <p:attrNameLst>
                                          <p:attrName>stroke.color</p:attrName>
                                        </p:attrNameLst>
                                      </p:cBhvr>
                                      <p:to>
                                        <a:srgbClr val="FF0000"/>
                                      </p:to>
                                    </p:animClr>
                                    <p:set>
                                      <p:cBhvr>
                                        <p:cTn id="98" dur="500" fill="hold"/>
                                        <p:tgtEl>
                                          <p:spTgt spid="28"/>
                                        </p:tgtEl>
                                        <p:attrNameLst>
                                          <p:attrName>stroke.on</p:attrName>
                                        </p:attrNameLst>
                                      </p:cBhvr>
                                      <p:to>
                                        <p:strVal val="true"/>
                                      </p:to>
                                    </p:set>
                                  </p:childTnLst>
                                </p:cTn>
                              </p:par>
                            </p:childTnLst>
                          </p:cTn>
                        </p:par>
                        <p:par>
                          <p:cTn id="99" fill="hold">
                            <p:stCondLst>
                              <p:cond delay="500"/>
                            </p:stCondLst>
                            <p:childTnLst>
                              <p:par>
                                <p:cTn id="100" presetID="19" presetClass="emph" presetSubtype="0" fill="hold" grpId="0" nodeType="afterEffect">
                                  <p:stCondLst>
                                    <p:cond delay="0"/>
                                  </p:stCondLst>
                                  <p:childTnLst>
                                    <p:animClr clrSpc="rgb" dir="cw">
                                      <p:cBhvr override="childStyle">
                                        <p:cTn id="101" dur="500" fill="hold"/>
                                        <p:tgtEl>
                                          <p:spTgt spid="22"/>
                                        </p:tgtEl>
                                        <p:attrNameLst>
                                          <p:attrName>style.color</p:attrName>
                                        </p:attrNameLst>
                                      </p:cBhvr>
                                      <p:to>
                                        <a:srgbClr val="FF0000"/>
                                      </p:to>
                                    </p:animClr>
                                    <p:animClr clrSpc="rgb" dir="cw">
                                      <p:cBhvr>
                                        <p:cTn id="102" dur="500" fill="hold"/>
                                        <p:tgtEl>
                                          <p:spTgt spid="22"/>
                                        </p:tgtEl>
                                        <p:attrNameLst>
                                          <p:attrName>fillcolor</p:attrName>
                                        </p:attrNameLst>
                                      </p:cBhvr>
                                      <p:to>
                                        <a:srgbClr val="FF0000"/>
                                      </p:to>
                                    </p:animClr>
                                    <p:set>
                                      <p:cBhvr>
                                        <p:cTn id="103" dur="500" fill="hold"/>
                                        <p:tgtEl>
                                          <p:spTgt spid="22"/>
                                        </p:tgtEl>
                                        <p:attrNameLst>
                                          <p:attrName>fill.type</p:attrName>
                                        </p:attrNameLst>
                                      </p:cBhvr>
                                      <p:to>
                                        <p:strVal val="solid"/>
                                      </p:to>
                                    </p:set>
                                    <p:set>
                                      <p:cBhvr>
                                        <p:cTn id="104" dur="500" fill="hold"/>
                                        <p:tgtEl>
                                          <p:spTgt spid="22"/>
                                        </p:tgtEl>
                                        <p:attrNameLst>
                                          <p:attrName>fill.on</p:attrName>
                                        </p:attrNameLst>
                                      </p:cBhvr>
                                      <p:to>
                                        <p:strVal val="true"/>
                                      </p:to>
                                    </p:set>
                                  </p:childTnLst>
                                </p:cTn>
                              </p:par>
                            </p:childTnLst>
                          </p:cTn>
                        </p:par>
                        <p:par>
                          <p:cTn id="105" fill="hold">
                            <p:stCondLst>
                              <p:cond delay="1000"/>
                            </p:stCondLst>
                            <p:childTnLst>
                              <p:par>
                                <p:cTn id="106" presetID="7" presetClass="emph" presetSubtype="2" fill="hold" nodeType="afterEffect">
                                  <p:stCondLst>
                                    <p:cond delay="0"/>
                                  </p:stCondLst>
                                  <p:childTnLst>
                                    <p:animClr clrSpc="rgb" dir="cw">
                                      <p:cBhvr>
                                        <p:cTn id="107" dur="500" fill="hold"/>
                                        <p:tgtEl>
                                          <p:spTgt spid="27"/>
                                        </p:tgtEl>
                                        <p:attrNameLst>
                                          <p:attrName>stroke.color</p:attrName>
                                        </p:attrNameLst>
                                      </p:cBhvr>
                                      <p:to>
                                        <a:srgbClr val="FF0000"/>
                                      </p:to>
                                    </p:animClr>
                                    <p:set>
                                      <p:cBhvr>
                                        <p:cTn id="108" dur="500" fill="hold"/>
                                        <p:tgtEl>
                                          <p:spTgt spid="27"/>
                                        </p:tgtEl>
                                        <p:attrNameLst>
                                          <p:attrName>stroke.on</p:attrName>
                                        </p:attrNameLst>
                                      </p:cBhvr>
                                      <p:to>
                                        <p:strVal val="true"/>
                                      </p:to>
                                    </p:set>
                                  </p:childTnLst>
                                </p:cTn>
                              </p:par>
                            </p:childTnLst>
                          </p:cTn>
                        </p:par>
                        <p:par>
                          <p:cTn id="109" fill="hold">
                            <p:stCondLst>
                              <p:cond delay="1500"/>
                            </p:stCondLst>
                            <p:childTnLst>
                              <p:par>
                                <p:cTn id="110" presetID="19" presetClass="emph" presetSubtype="0" fill="hold" grpId="0" nodeType="afterEffect">
                                  <p:stCondLst>
                                    <p:cond delay="0"/>
                                  </p:stCondLst>
                                  <p:childTnLst>
                                    <p:animClr clrSpc="rgb" dir="cw">
                                      <p:cBhvr override="childStyle">
                                        <p:cTn id="111" dur="500" fill="hold"/>
                                        <p:tgtEl>
                                          <p:spTgt spid="5"/>
                                        </p:tgtEl>
                                        <p:attrNameLst>
                                          <p:attrName>style.color</p:attrName>
                                        </p:attrNameLst>
                                      </p:cBhvr>
                                      <p:to>
                                        <a:srgbClr val="FF0000"/>
                                      </p:to>
                                    </p:animClr>
                                    <p:animClr clrSpc="rgb" dir="cw">
                                      <p:cBhvr>
                                        <p:cTn id="112" dur="500" fill="hold"/>
                                        <p:tgtEl>
                                          <p:spTgt spid="5"/>
                                        </p:tgtEl>
                                        <p:attrNameLst>
                                          <p:attrName>fillcolor</p:attrName>
                                        </p:attrNameLst>
                                      </p:cBhvr>
                                      <p:to>
                                        <a:srgbClr val="FF0000"/>
                                      </p:to>
                                    </p:animClr>
                                    <p:set>
                                      <p:cBhvr>
                                        <p:cTn id="113" dur="500" fill="hold"/>
                                        <p:tgtEl>
                                          <p:spTgt spid="5"/>
                                        </p:tgtEl>
                                        <p:attrNameLst>
                                          <p:attrName>fill.type</p:attrName>
                                        </p:attrNameLst>
                                      </p:cBhvr>
                                      <p:to>
                                        <p:strVal val="solid"/>
                                      </p:to>
                                    </p:set>
                                    <p:set>
                                      <p:cBhvr>
                                        <p:cTn id="114" dur="500" fill="hold"/>
                                        <p:tgtEl>
                                          <p:spTgt spid="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4" grpId="0" animBg="1"/>
      <p:bldP spid="15" grpId="0" animBg="1"/>
      <p:bldP spid="16" grpId="0" animBg="1"/>
      <p:bldP spid="18" grpId="0" animBg="1"/>
      <p:bldP spid="20" grpId="0" animBg="1"/>
      <p:bldP spid="22" grpId="0" animBg="1"/>
      <p:bldP spid="31" grpId="0"/>
      <p:bldP spid="32" grpId="0"/>
      <p:bldP spid="33" grpId="0"/>
      <p:bldP spid="34" grpId="0"/>
      <p:bldP spid="35" grpId="0"/>
      <p:bldP spid="36" grpId="0" animBg="1"/>
      <p:bldP spid="37" grpId="0" animBg="1"/>
      <p:bldP spid="3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CCDD61-025B-4A1C-9DB2-862F363CBEDC}"/>
              </a:ext>
            </a:extLst>
          </p:cNvPr>
          <p:cNvSpPr>
            <a:spLocks noGrp="1"/>
          </p:cNvSpPr>
          <p:nvPr>
            <p:ph type="title"/>
          </p:nvPr>
        </p:nvSpPr>
        <p:spPr/>
        <p:txBody>
          <a:bodyPr>
            <a:noAutofit/>
          </a:bodyPr>
          <a:lstStyle/>
          <a:p>
            <a:r>
              <a:rPr lang="en-US" sz="2800" dirty="0"/>
              <a:t>Existing data compression solutions are not tailored for irregular applications</a:t>
            </a:r>
          </a:p>
        </p:txBody>
      </p:sp>
      <p:sp>
        <p:nvSpPr>
          <p:cNvPr id="3" name="灯片编号占位符 2">
            <a:extLst>
              <a:ext uri="{FF2B5EF4-FFF2-40B4-BE49-F238E27FC236}">
                <a16:creationId xmlns:a16="http://schemas.microsoft.com/office/drawing/2014/main" id="{7AE9561C-8711-42BF-9B8D-0B272BD39935}"/>
              </a:ext>
            </a:extLst>
          </p:cNvPr>
          <p:cNvSpPr>
            <a:spLocks noGrp="1"/>
          </p:cNvSpPr>
          <p:nvPr>
            <p:ph type="sldNum" sz="quarter" idx="12"/>
          </p:nvPr>
        </p:nvSpPr>
        <p:spPr/>
        <p:txBody>
          <a:bodyPr/>
          <a:lstStyle/>
          <a:p>
            <a:fld id="{4C1CFA8C-DA4D-4CD0-9494-B47934E8DF77}" type="slidenum">
              <a:rPr lang="en-US" smtClean="0"/>
              <a:t>5</a:t>
            </a:fld>
            <a:endParaRPr lang="en-US"/>
          </a:p>
        </p:txBody>
      </p:sp>
      <p:grpSp>
        <p:nvGrpSpPr>
          <p:cNvPr id="117" name="组合 116">
            <a:extLst>
              <a:ext uri="{FF2B5EF4-FFF2-40B4-BE49-F238E27FC236}">
                <a16:creationId xmlns:a16="http://schemas.microsoft.com/office/drawing/2014/main" id="{31BC2348-DFDA-49B6-8610-48CDCA63A515}"/>
              </a:ext>
            </a:extLst>
          </p:cNvPr>
          <p:cNvGrpSpPr/>
          <p:nvPr/>
        </p:nvGrpSpPr>
        <p:grpSpPr>
          <a:xfrm>
            <a:off x="9930805" y="2837514"/>
            <a:ext cx="563325" cy="2464105"/>
            <a:chOff x="1387782" y="2432050"/>
            <a:chExt cx="563325" cy="2464105"/>
          </a:xfrm>
        </p:grpSpPr>
        <p:grpSp>
          <p:nvGrpSpPr>
            <p:cNvPr id="28" name="组合 27">
              <a:extLst>
                <a:ext uri="{FF2B5EF4-FFF2-40B4-BE49-F238E27FC236}">
                  <a16:creationId xmlns:a16="http://schemas.microsoft.com/office/drawing/2014/main" id="{C73B5E9F-70A2-4E3F-8C98-DA1A29DD44CD}"/>
                </a:ext>
              </a:extLst>
            </p:cNvPr>
            <p:cNvGrpSpPr/>
            <p:nvPr/>
          </p:nvGrpSpPr>
          <p:grpSpPr>
            <a:xfrm>
              <a:off x="1746395" y="2432050"/>
              <a:ext cx="204712" cy="2464105"/>
              <a:chOff x="1754015" y="2774950"/>
              <a:chExt cx="204712" cy="2464105"/>
            </a:xfrm>
          </p:grpSpPr>
          <p:sp>
            <p:nvSpPr>
              <p:cNvPr id="8" name="矩形 7">
                <a:extLst>
                  <a:ext uri="{FF2B5EF4-FFF2-40B4-BE49-F238E27FC236}">
                    <a16:creationId xmlns:a16="http://schemas.microsoft.com/office/drawing/2014/main" id="{8699BAEA-67D6-41C2-BD07-BBAE8619B9FE}"/>
                  </a:ext>
                </a:extLst>
              </p:cNvPr>
              <p:cNvSpPr/>
              <p:nvPr/>
            </p:nvSpPr>
            <p:spPr>
              <a:xfrm>
                <a:off x="1754015" y="2774950"/>
                <a:ext cx="204712" cy="2047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矩形 16">
                <a:extLst>
                  <a:ext uri="{FF2B5EF4-FFF2-40B4-BE49-F238E27FC236}">
                    <a16:creationId xmlns:a16="http://schemas.microsoft.com/office/drawing/2014/main" id="{A176BB39-DFBD-4929-984D-DB2988AE25DE}"/>
                  </a:ext>
                </a:extLst>
              </p:cNvPr>
              <p:cNvSpPr/>
              <p:nvPr/>
            </p:nvSpPr>
            <p:spPr>
              <a:xfrm>
                <a:off x="1754015" y="2979662"/>
                <a:ext cx="204712" cy="20471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矩形 17">
                <a:extLst>
                  <a:ext uri="{FF2B5EF4-FFF2-40B4-BE49-F238E27FC236}">
                    <a16:creationId xmlns:a16="http://schemas.microsoft.com/office/drawing/2014/main" id="{E5F7E8AD-6BF6-4231-A2CC-2BBF8F92756F}"/>
                  </a:ext>
                </a:extLst>
              </p:cNvPr>
              <p:cNvSpPr/>
              <p:nvPr/>
            </p:nvSpPr>
            <p:spPr>
              <a:xfrm>
                <a:off x="1754015" y="3184374"/>
                <a:ext cx="204712" cy="2047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07701C68-CE75-4A7A-8A2B-B90AC8D0B5F9}"/>
                  </a:ext>
                </a:extLst>
              </p:cNvPr>
              <p:cNvSpPr/>
              <p:nvPr/>
            </p:nvSpPr>
            <p:spPr>
              <a:xfrm>
                <a:off x="1754015" y="3389086"/>
                <a:ext cx="204712" cy="20471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D73D1094-2154-4164-B8C4-E680B9D94C6F}"/>
                  </a:ext>
                </a:extLst>
              </p:cNvPr>
              <p:cNvSpPr/>
              <p:nvPr/>
            </p:nvSpPr>
            <p:spPr>
              <a:xfrm>
                <a:off x="1754015" y="3593798"/>
                <a:ext cx="204712" cy="2047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13AFB09B-A8B3-4FE8-905E-F4031DC026CE}"/>
                  </a:ext>
                </a:extLst>
              </p:cNvPr>
              <p:cNvSpPr/>
              <p:nvPr/>
            </p:nvSpPr>
            <p:spPr>
              <a:xfrm>
                <a:off x="1754015" y="3798510"/>
                <a:ext cx="204712" cy="2047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矩形 21">
                <a:extLst>
                  <a:ext uri="{FF2B5EF4-FFF2-40B4-BE49-F238E27FC236}">
                    <a16:creationId xmlns:a16="http://schemas.microsoft.com/office/drawing/2014/main" id="{3CEEEC1F-1BCF-4FDA-94B7-621F5EF93156}"/>
                  </a:ext>
                </a:extLst>
              </p:cNvPr>
              <p:cNvSpPr/>
              <p:nvPr/>
            </p:nvSpPr>
            <p:spPr>
              <a:xfrm>
                <a:off x="1754015" y="4003222"/>
                <a:ext cx="204712" cy="2047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7A97C675-A792-47ED-B416-8A9D778ED557}"/>
                  </a:ext>
                </a:extLst>
              </p:cNvPr>
              <p:cNvSpPr/>
              <p:nvPr/>
            </p:nvSpPr>
            <p:spPr>
              <a:xfrm>
                <a:off x="1754015" y="4207934"/>
                <a:ext cx="204712" cy="2047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071C4788-C679-4DA7-B7D6-B69038C8525F}"/>
                  </a:ext>
                </a:extLst>
              </p:cNvPr>
              <p:cNvSpPr/>
              <p:nvPr/>
            </p:nvSpPr>
            <p:spPr>
              <a:xfrm>
                <a:off x="1754015" y="4420207"/>
                <a:ext cx="204712" cy="20471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矩形 24">
                <a:extLst>
                  <a:ext uri="{FF2B5EF4-FFF2-40B4-BE49-F238E27FC236}">
                    <a16:creationId xmlns:a16="http://schemas.microsoft.com/office/drawing/2014/main" id="{64439A62-DB5C-4156-AD66-EDDB958032ED}"/>
                  </a:ext>
                </a:extLst>
              </p:cNvPr>
              <p:cNvSpPr/>
              <p:nvPr/>
            </p:nvSpPr>
            <p:spPr>
              <a:xfrm>
                <a:off x="1754015" y="4624919"/>
                <a:ext cx="204712" cy="2047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DA7F84E4-0FBC-4013-94F3-17E95A885767}"/>
                  </a:ext>
                </a:extLst>
              </p:cNvPr>
              <p:cNvSpPr/>
              <p:nvPr/>
            </p:nvSpPr>
            <p:spPr>
              <a:xfrm>
                <a:off x="1754015" y="4829631"/>
                <a:ext cx="204712" cy="2047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矩形 26">
                <a:extLst>
                  <a:ext uri="{FF2B5EF4-FFF2-40B4-BE49-F238E27FC236}">
                    <a16:creationId xmlns:a16="http://schemas.microsoft.com/office/drawing/2014/main" id="{AF83770B-D146-46BB-BBE2-7EC3AECDF537}"/>
                  </a:ext>
                </a:extLst>
              </p:cNvPr>
              <p:cNvSpPr/>
              <p:nvPr/>
            </p:nvSpPr>
            <p:spPr>
              <a:xfrm>
                <a:off x="1754015" y="5034343"/>
                <a:ext cx="204712" cy="20471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6" name="连接符: 曲线 55">
              <a:extLst>
                <a:ext uri="{FF2B5EF4-FFF2-40B4-BE49-F238E27FC236}">
                  <a16:creationId xmlns:a16="http://schemas.microsoft.com/office/drawing/2014/main" id="{FDC756DE-7A6B-4FF0-B69B-108B2BB3F72C}"/>
                </a:ext>
              </a:extLst>
            </p:cNvPr>
            <p:cNvCxnSpPr>
              <a:cxnSpLocks/>
            </p:cNvCxnSpPr>
            <p:nvPr/>
          </p:nvCxnSpPr>
          <p:spPr>
            <a:xfrm rot="-360000">
              <a:off x="1387782" y="4705877"/>
              <a:ext cx="354065" cy="105575"/>
            </a:xfrm>
            <a:prstGeom prst="curvedConnector3">
              <a:avLst>
                <a:gd name="adj1" fmla="val 43275"/>
              </a:avLst>
            </a:prstGeom>
            <a:ln w="38100">
              <a:tailEnd type="triangle"/>
            </a:ln>
          </p:spPr>
          <p:style>
            <a:lnRef idx="1">
              <a:schemeClr val="dk1"/>
            </a:lnRef>
            <a:fillRef idx="0">
              <a:schemeClr val="dk1"/>
            </a:fillRef>
            <a:effectRef idx="0">
              <a:schemeClr val="dk1"/>
            </a:effectRef>
            <a:fontRef idx="minor">
              <a:schemeClr val="tx1"/>
            </a:fontRef>
          </p:style>
        </p:cxnSp>
        <p:cxnSp>
          <p:nvCxnSpPr>
            <p:cNvPr id="114" name="连接符: 曲线 113">
              <a:extLst>
                <a:ext uri="{FF2B5EF4-FFF2-40B4-BE49-F238E27FC236}">
                  <a16:creationId xmlns:a16="http://schemas.microsoft.com/office/drawing/2014/main" id="{CA3CEA36-3C4E-49EF-B706-95B2DFC68043}"/>
                </a:ext>
              </a:extLst>
            </p:cNvPr>
            <p:cNvCxnSpPr>
              <a:cxnSpLocks/>
            </p:cNvCxnSpPr>
            <p:nvPr/>
          </p:nvCxnSpPr>
          <p:spPr>
            <a:xfrm rot="21240000">
              <a:off x="1387782" y="4089117"/>
              <a:ext cx="354065" cy="105575"/>
            </a:xfrm>
            <a:prstGeom prst="curvedConnector3">
              <a:avLst>
                <a:gd name="adj1" fmla="val 43275"/>
              </a:avLst>
            </a:prstGeom>
            <a:ln w="38100">
              <a:tailEnd type="triangle"/>
            </a:ln>
          </p:spPr>
          <p:style>
            <a:lnRef idx="1">
              <a:schemeClr val="dk1"/>
            </a:lnRef>
            <a:fillRef idx="0">
              <a:schemeClr val="dk1"/>
            </a:fillRef>
            <a:effectRef idx="0">
              <a:schemeClr val="dk1"/>
            </a:effectRef>
            <a:fontRef idx="minor">
              <a:schemeClr val="tx1"/>
            </a:fontRef>
          </p:style>
        </p:cxnSp>
        <p:cxnSp>
          <p:nvCxnSpPr>
            <p:cNvPr id="115" name="连接符: 曲线 114">
              <a:extLst>
                <a:ext uri="{FF2B5EF4-FFF2-40B4-BE49-F238E27FC236}">
                  <a16:creationId xmlns:a16="http://schemas.microsoft.com/office/drawing/2014/main" id="{602E9DE6-A6E9-4898-B636-B399A43B588F}"/>
                </a:ext>
              </a:extLst>
            </p:cNvPr>
            <p:cNvCxnSpPr>
              <a:cxnSpLocks/>
            </p:cNvCxnSpPr>
            <p:nvPr/>
          </p:nvCxnSpPr>
          <p:spPr>
            <a:xfrm rot="21240000">
              <a:off x="1387783" y="3067414"/>
              <a:ext cx="354065" cy="105575"/>
            </a:xfrm>
            <a:prstGeom prst="curvedConnector3">
              <a:avLst>
                <a:gd name="adj1" fmla="val 43275"/>
              </a:avLst>
            </a:prstGeom>
            <a:ln w="38100">
              <a:tailEnd type="triangle"/>
            </a:ln>
          </p:spPr>
          <p:style>
            <a:lnRef idx="1">
              <a:schemeClr val="dk1"/>
            </a:lnRef>
            <a:fillRef idx="0">
              <a:schemeClr val="dk1"/>
            </a:fillRef>
            <a:effectRef idx="0">
              <a:schemeClr val="dk1"/>
            </a:effectRef>
            <a:fontRef idx="minor">
              <a:schemeClr val="tx1"/>
            </a:fontRef>
          </p:style>
        </p:cxnSp>
        <p:cxnSp>
          <p:nvCxnSpPr>
            <p:cNvPr id="116" name="连接符: 曲线 115">
              <a:extLst>
                <a:ext uri="{FF2B5EF4-FFF2-40B4-BE49-F238E27FC236}">
                  <a16:creationId xmlns:a16="http://schemas.microsoft.com/office/drawing/2014/main" id="{96C8A6E7-B8E9-44AE-82D7-524C34684876}"/>
                </a:ext>
              </a:extLst>
            </p:cNvPr>
            <p:cNvCxnSpPr>
              <a:cxnSpLocks/>
            </p:cNvCxnSpPr>
            <p:nvPr/>
          </p:nvCxnSpPr>
          <p:spPr>
            <a:xfrm rot="21240000">
              <a:off x="1387782" y="2647417"/>
              <a:ext cx="354065" cy="105575"/>
            </a:xfrm>
            <a:prstGeom prst="curvedConnector3">
              <a:avLst>
                <a:gd name="adj1" fmla="val 43275"/>
              </a:avLst>
            </a:prstGeom>
            <a:ln w="38100">
              <a:tailEnd type="triangle"/>
            </a:ln>
          </p:spPr>
          <p:style>
            <a:lnRef idx="1">
              <a:schemeClr val="dk1"/>
            </a:lnRef>
            <a:fillRef idx="0">
              <a:schemeClr val="dk1"/>
            </a:fillRef>
            <a:effectRef idx="0">
              <a:schemeClr val="dk1"/>
            </a:effectRef>
            <a:fontRef idx="minor">
              <a:schemeClr val="tx1"/>
            </a:fontRef>
          </p:style>
        </p:cxnSp>
      </p:grpSp>
      <p:grpSp>
        <p:nvGrpSpPr>
          <p:cNvPr id="122" name="组合 121">
            <a:extLst>
              <a:ext uri="{FF2B5EF4-FFF2-40B4-BE49-F238E27FC236}">
                <a16:creationId xmlns:a16="http://schemas.microsoft.com/office/drawing/2014/main" id="{341102CE-A8FA-4D02-AD6B-C65E3CC0985F}"/>
              </a:ext>
            </a:extLst>
          </p:cNvPr>
          <p:cNvGrpSpPr/>
          <p:nvPr/>
        </p:nvGrpSpPr>
        <p:grpSpPr>
          <a:xfrm>
            <a:off x="1338047" y="2843641"/>
            <a:ext cx="563325" cy="2464105"/>
            <a:chOff x="6183931" y="2577947"/>
            <a:chExt cx="563325" cy="2464105"/>
          </a:xfrm>
          <a:solidFill>
            <a:srgbClr val="FFE699"/>
          </a:solidFill>
        </p:grpSpPr>
        <p:grpSp>
          <p:nvGrpSpPr>
            <p:cNvPr id="42" name="组合 41">
              <a:extLst>
                <a:ext uri="{FF2B5EF4-FFF2-40B4-BE49-F238E27FC236}">
                  <a16:creationId xmlns:a16="http://schemas.microsoft.com/office/drawing/2014/main" id="{D3BCFDDE-37CF-4A5E-9110-AD18EB1DD45C}"/>
                </a:ext>
              </a:extLst>
            </p:cNvPr>
            <p:cNvGrpSpPr/>
            <p:nvPr/>
          </p:nvGrpSpPr>
          <p:grpSpPr>
            <a:xfrm>
              <a:off x="6542544" y="2577947"/>
              <a:ext cx="204712" cy="2464105"/>
              <a:chOff x="1754015" y="2774950"/>
              <a:chExt cx="204712" cy="2464105"/>
            </a:xfrm>
            <a:grpFill/>
          </p:grpSpPr>
          <p:sp>
            <p:nvSpPr>
              <p:cNvPr id="43" name="矩形 42">
                <a:extLst>
                  <a:ext uri="{FF2B5EF4-FFF2-40B4-BE49-F238E27FC236}">
                    <a16:creationId xmlns:a16="http://schemas.microsoft.com/office/drawing/2014/main" id="{B06BED8F-BBA1-4BB3-A853-9349A89F67D2}"/>
                  </a:ext>
                </a:extLst>
              </p:cNvPr>
              <p:cNvSpPr/>
              <p:nvPr/>
            </p:nvSpPr>
            <p:spPr>
              <a:xfrm>
                <a:off x="1754015" y="2774950"/>
                <a:ext cx="204712" cy="204712"/>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矩形 43">
                <a:extLst>
                  <a:ext uri="{FF2B5EF4-FFF2-40B4-BE49-F238E27FC236}">
                    <a16:creationId xmlns:a16="http://schemas.microsoft.com/office/drawing/2014/main" id="{26C8847F-DB19-4713-B149-B7666437BB0F}"/>
                  </a:ext>
                </a:extLst>
              </p:cNvPr>
              <p:cNvSpPr/>
              <p:nvPr/>
            </p:nvSpPr>
            <p:spPr>
              <a:xfrm>
                <a:off x="1754015" y="2979662"/>
                <a:ext cx="204712" cy="204712"/>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矩形 44">
                <a:extLst>
                  <a:ext uri="{FF2B5EF4-FFF2-40B4-BE49-F238E27FC236}">
                    <a16:creationId xmlns:a16="http://schemas.microsoft.com/office/drawing/2014/main" id="{F6C9D5C7-AA2B-4E0B-A0BF-A88F0684477C}"/>
                  </a:ext>
                </a:extLst>
              </p:cNvPr>
              <p:cNvSpPr/>
              <p:nvPr/>
            </p:nvSpPr>
            <p:spPr>
              <a:xfrm>
                <a:off x="1754015" y="3184374"/>
                <a:ext cx="204712" cy="204712"/>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矩形 45">
                <a:extLst>
                  <a:ext uri="{FF2B5EF4-FFF2-40B4-BE49-F238E27FC236}">
                    <a16:creationId xmlns:a16="http://schemas.microsoft.com/office/drawing/2014/main" id="{998163D0-CFF8-476F-B899-3F248EE09778}"/>
                  </a:ext>
                </a:extLst>
              </p:cNvPr>
              <p:cNvSpPr/>
              <p:nvPr/>
            </p:nvSpPr>
            <p:spPr>
              <a:xfrm>
                <a:off x="1754015" y="3389086"/>
                <a:ext cx="204712" cy="204712"/>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矩形 46">
                <a:extLst>
                  <a:ext uri="{FF2B5EF4-FFF2-40B4-BE49-F238E27FC236}">
                    <a16:creationId xmlns:a16="http://schemas.microsoft.com/office/drawing/2014/main" id="{59AC3FA9-0F25-4F1B-BFEB-7CA67AF1D3A6}"/>
                  </a:ext>
                </a:extLst>
              </p:cNvPr>
              <p:cNvSpPr/>
              <p:nvPr/>
            </p:nvSpPr>
            <p:spPr>
              <a:xfrm>
                <a:off x="1754015" y="3593798"/>
                <a:ext cx="204712" cy="204712"/>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矩形 47">
                <a:extLst>
                  <a:ext uri="{FF2B5EF4-FFF2-40B4-BE49-F238E27FC236}">
                    <a16:creationId xmlns:a16="http://schemas.microsoft.com/office/drawing/2014/main" id="{56573795-6BBE-449B-BCE9-1362A6257AF3}"/>
                  </a:ext>
                </a:extLst>
              </p:cNvPr>
              <p:cNvSpPr/>
              <p:nvPr/>
            </p:nvSpPr>
            <p:spPr>
              <a:xfrm>
                <a:off x="1754015" y="3798510"/>
                <a:ext cx="204712" cy="204712"/>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矩形 48">
                <a:extLst>
                  <a:ext uri="{FF2B5EF4-FFF2-40B4-BE49-F238E27FC236}">
                    <a16:creationId xmlns:a16="http://schemas.microsoft.com/office/drawing/2014/main" id="{3EB9CC11-FA2B-4813-BB83-AB3484FFE6B3}"/>
                  </a:ext>
                </a:extLst>
              </p:cNvPr>
              <p:cNvSpPr/>
              <p:nvPr/>
            </p:nvSpPr>
            <p:spPr>
              <a:xfrm>
                <a:off x="1754015" y="4003222"/>
                <a:ext cx="204712" cy="204712"/>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矩形 49">
                <a:extLst>
                  <a:ext uri="{FF2B5EF4-FFF2-40B4-BE49-F238E27FC236}">
                    <a16:creationId xmlns:a16="http://schemas.microsoft.com/office/drawing/2014/main" id="{AF97CAED-2912-410E-A2A3-7BC16534CAD6}"/>
                  </a:ext>
                </a:extLst>
              </p:cNvPr>
              <p:cNvSpPr/>
              <p:nvPr/>
            </p:nvSpPr>
            <p:spPr>
              <a:xfrm>
                <a:off x="1754015" y="4207934"/>
                <a:ext cx="204712" cy="204712"/>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矩形 50">
                <a:extLst>
                  <a:ext uri="{FF2B5EF4-FFF2-40B4-BE49-F238E27FC236}">
                    <a16:creationId xmlns:a16="http://schemas.microsoft.com/office/drawing/2014/main" id="{19EBFC7B-783E-4833-8032-8F1A87A3DBA0}"/>
                  </a:ext>
                </a:extLst>
              </p:cNvPr>
              <p:cNvSpPr/>
              <p:nvPr/>
            </p:nvSpPr>
            <p:spPr>
              <a:xfrm>
                <a:off x="1754015" y="4420207"/>
                <a:ext cx="204712" cy="204712"/>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矩形 51">
                <a:extLst>
                  <a:ext uri="{FF2B5EF4-FFF2-40B4-BE49-F238E27FC236}">
                    <a16:creationId xmlns:a16="http://schemas.microsoft.com/office/drawing/2014/main" id="{5A636CD6-DA39-4DBC-A12E-D8CB6CDA1904}"/>
                  </a:ext>
                </a:extLst>
              </p:cNvPr>
              <p:cNvSpPr/>
              <p:nvPr/>
            </p:nvSpPr>
            <p:spPr>
              <a:xfrm>
                <a:off x="1754015" y="4624919"/>
                <a:ext cx="204712" cy="204712"/>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矩形 52">
                <a:extLst>
                  <a:ext uri="{FF2B5EF4-FFF2-40B4-BE49-F238E27FC236}">
                    <a16:creationId xmlns:a16="http://schemas.microsoft.com/office/drawing/2014/main" id="{B4B927F8-9A7B-467D-855E-AB759DE39993}"/>
                  </a:ext>
                </a:extLst>
              </p:cNvPr>
              <p:cNvSpPr/>
              <p:nvPr/>
            </p:nvSpPr>
            <p:spPr>
              <a:xfrm>
                <a:off x="1754015" y="4829631"/>
                <a:ext cx="204712" cy="204712"/>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矩形 53">
                <a:extLst>
                  <a:ext uri="{FF2B5EF4-FFF2-40B4-BE49-F238E27FC236}">
                    <a16:creationId xmlns:a16="http://schemas.microsoft.com/office/drawing/2014/main" id="{93F284A3-CCAA-4879-A043-234A9C3E6261}"/>
                  </a:ext>
                </a:extLst>
              </p:cNvPr>
              <p:cNvSpPr/>
              <p:nvPr/>
            </p:nvSpPr>
            <p:spPr>
              <a:xfrm>
                <a:off x="1754015" y="5034343"/>
                <a:ext cx="204712" cy="204712"/>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8" name="连接符: 曲线 117">
              <a:extLst>
                <a:ext uri="{FF2B5EF4-FFF2-40B4-BE49-F238E27FC236}">
                  <a16:creationId xmlns:a16="http://schemas.microsoft.com/office/drawing/2014/main" id="{63DA7379-C6D0-427A-A201-AF398C69A784}"/>
                </a:ext>
              </a:extLst>
            </p:cNvPr>
            <p:cNvCxnSpPr>
              <a:cxnSpLocks/>
            </p:cNvCxnSpPr>
            <p:nvPr/>
          </p:nvCxnSpPr>
          <p:spPr>
            <a:xfrm rot="21240000">
              <a:off x="6183931" y="4854065"/>
              <a:ext cx="354065" cy="105575"/>
            </a:xfrm>
            <a:prstGeom prst="curvedConnector3">
              <a:avLst>
                <a:gd name="adj1" fmla="val 43275"/>
              </a:avLst>
            </a:prstGeom>
            <a:grpFill/>
            <a:ln w="38100">
              <a:tailEnd type="triangle"/>
            </a:ln>
          </p:spPr>
          <p:style>
            <a:lnRef idx="1">
              <a:schemeClr val="dk1"/>
            </a:lnRef>
            <a:fillRef idx="0">
              <a:schemeClr val="dk1"/>
            </a:fillRef>
            <a:effectRef idx="0">
              <a:schemeClr val="dk1"/>
            </a:effectRef>
            <a:fontRef idx="minor">
              <a:schemeClr val="tx1"/>
            </a:fontRef>
          </p:style>
        </p:cxnSp>
        <p:cxnSp>
          <p:nvCxnSpPr>
            <p:cNvPr id="120" name="直接箭头连接符 119">
              <a:extLst>
                <a:ext uri="{FF2B5EF4-FFF2-40B4-BE49-F238E27FC236}">
                  <a16:creationId xmlns:a16="http://schemas.microsoft.com/office/drawing/2014/main" id="{26D9A140-5489-40B7-A39B-03FF4C822D97}"/>
                </a:ext>
              </a:extLst>
            </p:cNvPr>
            <p:cNvCxnSpPr>
              <a:cxnSpLocks/>
            </p:cNvCxnSpPr>
            <p:nvPr/>
          </p:nvCxnSpPr>
          <p:spPr>
            <a:xfrm flipV="1">
              <a:off x="6421923" y="2606266"/>
              <a:ext cx="0" cy="2179971"/>
            </a:xfrm>
            <a:prstGeom prst="straightConnector1">
              <a:avLst/>
            </a:prstGeom>
            <a:grpFill/>
            <a:ln w="38100">
              <a:tailEnd type="triangle"/>
            </a:ln>
          </p:spPr>
          <p:style>
            <a:lnRef idx="1">
              <a:schemeClr val="dk1"/>
            </a:lnRef>
            <a:fillRef idx="0">
              <a:schemeClr val="dk1"/>
            </a:fillRef>
            <a:effectRef idx="0">
              <a:schemeClr val="dk1"/>
            </a:effectRef>
            <a:fontRef idx="minor">
              <a:schemeClr val="tx1"/>
            </a:fontRef>
          </p:style>
        </p:cxnSp>
      </p:grpSp>
      <p:sp>
        <p:nvSpPr>
          <p:cNvPr id="75" name="TextBox 58">
            <a:extLst>
              <a:ext uri="{FF2B5EF4-FFF2-40B4-BE49-F238E27FC236}">
                <a16:creationId xmlns:a16="http://schemas.microsoft.com/office/drawing/2014/main" id="{FF4E65F7-3A61-453B-85F4-05DD93F764CE}"/>
              </a:ext>
            </a:extLst>
          </p:cNvPr>
          <p:cNvSpPr txBox="1"/>
          <p:nvPr/>
        </p:nvSpPr>
        <p:spPr>
          <a:xfrm>
            <a:off x="1071775" y="2878971"/>
            <a:ext cx="1454481" cy="2215991"/>
          </a:xfrm>
          <a:prstGeom prst="rect">
            <a:avLst/>
          </a:prstGeom>
          <a:noFill/>
        </p:spPr>
        <p:txBody>
          <a:bodyPr wrap="square" rtlCol="0">
            <a:spAutoFit/>
          </a:bodyPr>
          <a:lstStyle/>
          <a:p>
            <a:pPr algn="ctr"/>
            <a:r>
              <a:rPr lang="en-US" sz="13800" dirty="0">
                <a:solidFill>
                  <a:srgbClr val="FF0000"/>
                </a:solidFill>
              </a:rPr>
              <a:t>✘</a:t>
            </a:r>
          </a:p>
        </p:txBody>
      </p:sp>
      <p:sp>
        <p:nvSpPr>
          <p:cNvPr id="76" name="内容占位符 3">
            <a:extLst>
              <a:ext uri="{FF2B5EF4-FFF2-40B4-BE49-F238E27FC236}">
                <a16:creationId xmlns:a16="http://schemas.microsoft.com/office/drawing/2014/main" id="{122DDFEA-5B96-4668-A406-318606DA9DC6}"/>
              </a:ext>
            </a:extLst>
          </p:cNvPr>
          <p:cNvSpPr txBox="1">
            <a:spLocks/>
          </p:cNvSpPr>
          <p:nvPr/>
        </p:nvSpPr>
        <p:spPr>
          <a:xfrm>
            <a:off x="82220" y="5610830"/>
            <a:ext cx="3623543" cy="655335"/>
          </a:xfrm>
          <a:prstGeom prst="rect">
            <a:avLst/>
          </a:prstGeom>
        </p:spPr>
        <p:txBody>
          <a:bodyPr vert="horz">
            <a:no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lnSpc>
                <a:spcPct val="80000"/>
              </a:lnSpc>
              <a:buNone/>
            </a:pPr>
            <a:r>
              <a:rPr lang="en-US" sz="2700" dirty="0">
                <a:solidFill>
                  <a:srgbClr val="FF0000"/>
                </a:solidFill>
              </a:rPr>
              <a:t>Limited compression gain on short streams</a:t>
            </a:r>
          </a:p>
        </p:txBody>
      </p:sp>
      <p:sp>
        <p:nvSpPr>
          <p:cNvPr id="77" name="TextBox 58">
            <a:extLst>
              <a:ext uri="{FF2B5EF4-FFF2-40B4-BE49-F238E27FC236}">
                <a16:creationId xmlns:a16="http://schemas.microsoft.com/office/drawing/2014/main" id="{603EB2FC-BEFB-4DAC-85E6-90DC9C248BF2}"/>
              </a:ext>
            </a:extLst>
          </p:cNvPr>
          <p:cNvSpPr txBox="1"/>
          <p:nvPr/>
        </p:nvSpPr>
        <p:spPr>
          <a:xfrm>
            <a:off x="9669907" y="2837514"/>
            <a:ext cx="1454481" cy="2215991"/>
          </a:xfrm>
          <a:prstGeom prst="rect">
            <a:avLst/>
          </a:prstGeom>
          <a:noFill/>
        </p:spPr>
        <p:txBody>
          <a:bodyPr wrap="square" rtlCol="0">
            <a:spAutoFit/>
          </a:bodyPr>
          <a:lstStyle/>
          <a:p>
            <a:pPr algn="ctr"/>
            <a:r>
              <a:rPr lang="en-US" sz="13800" dirty="0">
                <a:solidFill>
                  <a:srgbClr val="FF0000"/>
                </a:solidFill>
              </a:rPr>
              <a:t>✘</a:t>
            </a:r>
          </a:p>
        </p:txBody>
      </p:sp>
      <p:sp>
        <p:nvSpPr>
          <p:cNvPr id="78" name="内容占位符 3">
            <a:extLst>
              <a:ext uri="{FF2B5EF4-FFF2-40B4-BE49-F238E27FC236}">
                <a16:creationId xmlns:a16="http://schemas.microsoft.com/office/drawing/2014/main" id="{77ACA74B-14EA-499D-A5B2-8745689B41AF}"/>
              </a:ext>
            </a:extLst>
          </p:cNvPr>
          <p:cNvSpPr txBox="1">
            <a:spLocks/>
          </p:cNvSpPr>
          <p:nvPr/>
        </p:nvSpPr>
        <p:spPr>
          <a:xfrm>
            <a:off x="8680352" y="5569373"/>
            <a:ext cx="3623543" cy="655335"/>
          </a:xfrm>
          <a:prstGeom prst="rect">
            <a:avLst/>
          </a:prstGeom>
        </p:spPr>
        <p:txBody>
          <a:bodyPr vert="horz">
            <a:no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lnSpc>
                <a:spcPct val="80000"/>
              </a:lnSpc>
              <a:buNone/>
            </a:pPr>
            <a:r>
              <a:rPr lang="en-US" sz="2700" dirty="0">
                <a:solidFill>
                  <a:srgbClr val="FF0000"/>
                </a:solidFill>
              </a:rPr>
              <a:t>Data decompression increases critical path latency</a:t>
            </a:r>
          </a:p>
        </p:txBody>
      </p:sp>
      <p:sp>
        <p:nvSpPr>
          <p:cNvPr id="81" name="矩形 80">
            <a:extLst>
              <a:ext uri="{FF2B5EF4-FFF2-40B4-BE49-F238E27FC236}">
                <a16:creationId xmlns:a16="http://schemas.microsoft.com/office/drawing/2014/main" id="{D25A8AE1-623D-43A3-9DBA-CA8AE8B99574}"/>
              </a:ext>
            </a:extLst>
          </p:cNvPr>
          <p:cNvSpPr/>
          <p:nvPr/>
        </p:nvSpPr>
        <p:spPr>
          <a:xfrm rot="5400000">
            <a:off x="6432700" y="4249574"/>
            <a:ext cx="204712" cy="20471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矩形 81">
            <a:extLst>
              <a:ext uri="{FF2B5EF4-FFF2-40B4-BE49-F238E27FC236}">
                <a16:creationId xmlns:a16="http://schemas.microsoft.com/office/drawing/2014/main" id="{E1E5F188-A4F8-4EC2-8B72-D5893BB0E84E}"/>
              </a:ext>
            </a:extLst>
          </p:cNvPr>
          <p:cNvSpPr/>
          <p:nvPr/>
        </p:nvSpPr>
        <p:spPr>
          <a:xfrm rot="5400000">
            <a:off x="6432700" y="4590938"/>
            <a:ext cx="204712" cy="2047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矩形 82">
            <a:extLst>
              <a:ext uri="{FF2B5EF4-FFF2-40B4-BE49-F238E27FC236}">
                <a16:creationId xmlns:a16="http://schemas.microsoft.com/office/drawing/2014/main" id="{3E6CA2EC-2DF2-46CE-80AB-0B392E56A05B}"/>
              </a:ext>
            </a:extLst>
          </p:cNvPr>
          <p:cNvSpPr/>
          <p:nvPr/>
        </p:nvSpPr>
        <p:spPr>
          <a:xfrm rot="5400000">
            <a:off x="6842124" y="3912776"/>
            <a:ext cx="204712" cy="20471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矩形 83">
            <a:extLst>
              <a:ext uri="{FF2B5EF4-FFF2-40B4-BE49-F238E27FC236}">
                <a16:creationId xmlns:a16="http://schemas.microsoft.com/office/drawing/2014/main" id="{3E03D603-358D-446B-8929-A9A2F6819BA0}"/>
              </a:ext>
            </a:extLst>
          </p:cNvPr>
          <p:cNvSpPr/>
          <p:nvPr/>
        </p:nvSpPr>
        <p:spPr>
          <a:xfrm rot="5400000">
            <a:off x="6637412" y="3912776"/>
            <a:ext cx="204712" cy="20471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矩形 84">
            <a:extLst>
              <a:ext uri="{FF2B5EF4-FFF2-40B4-BE49-F238E27FC236}">
                <a16:creationId xmlns:a16="http://schemas.microsoft.com/office/drawing/2014/main" id="{026F7B95-0CD7-4CDA-AA96-F6C53111518D}"/>
              </a:ext>
            </a:extLst>
          </p:cNvPr>
          <p:cNvSpPr/>
          <p:nvPr/>
        </p:nvSpPr>
        <p:spPr>
          <a:xfrm rot="5400000">
            <a:off x="6432700" y="3912776"/>
            <a:ext cx="204712" cy="20471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矩形 85">
            <a:extLst>
              <a:ext uri="{FF2B5EF4-FFF2-40B4-BE49-F238E27FC236}">
                <a16:creationId xmlns:a16="http://schemas.microsoft.com/office/drawing/2014/main" id="{BF1BBEFE-2825-4196-B933-FA04FF5873F9}"/>
              </a:ext>
            </a:extLst>
          </p:cNvPr>
          <p:cNvSpPr/>
          <p:nvPr/>
        </p:nvSpPr>
        <p:spPr>
          <a:xfrm rot="5400000">
            <a:off x="7054396" y="3573695"/>
            <a:ext cx="204712" cy="2047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矩形 86">
            <a:extLst>
              <a:ext uri="{FF2B5EF4-FFF2-40B4-BE49-F238E27FC236}">
                <a16:creationId xmlns:a16="http://schemas.microsoft.com/office/drawing/2014/main" id="{A4BEBC0C-1713-48BD-A65D-835EA28624C3}"/>
              </a:ext>
            </a:extLst>
          </p:cNvPr>
          <p:cNvSpPr/>
          <p:nvPr/>
        </p:nvSpPr>
        <p:spPr>
          <a:xfrm rot="5400000">
            <a:off x="6849684" y="3573695"/>
            <a:ext cx="204712" cy="2047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矩形 87">
            <a:extLst>
              <a:ext uri="{FF2B5EF4-FFF2-40B4-BE49-F238E27FC236}">
                <a16:creationId xmlns:a16="http://schemas.microsoft.com/office/drawing/2014/main" id="{79A43CCD-0561-4EAA-B6C1-A7D88A1F264E}"/>
              </a:ext>
            </a:extLst>
          </p:cNvPr>
          <p:cNvSpPr/>
          <p:nvPr/>
        </p:nvSpPr>
        <p:spPr>
          <a:xfrm rot="5400000">
            <a:off x="6644972" y="3573695"/>
            <a:ext cx="204712" cy="2047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矩形 88">
            <a:extLst>
              <a:ext uri="{FF2B5EF4-FFF2-40B4-BE49-F238E27FC236}">
                <a16:creationId xmlns:a16="http://schemas.microsoft.com/office/drawing/2014/main" id="{43465B07-B82E-40B6-B04F-1640AD67FD4A}"/>
              </a:ext>
            </a:extLst>
          </p:cNvPr>
          <p:cNvSpPr/>
          <p:nvPr/>
        </p:nvSpPr>
        <p:spPr>
          <a:xfrm rot="5400000">
            <a:off x="6432699" y="3573695"/>
            <a:ext cx="204712" cy="2047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矩形 89">
            <a:extLst>
              <a:ext uri="{FF2B5EF4-FFF2-40B4-BE49-F238E27FC236}">
                <a16:creationId xmlns:a16="http://schemas.microsoft.com/office/drawing/2014/main" id="{DDED474B-FD89-4519-8589-2493A6B03DBB}"/>
              </a:ext>
            </a:extLst>
          </p:cNvPr>
          <p:cNvSpPr/>
          <p:nvPr/>
        </p:nvSpPr>
        <p:spPr>
          <a:xfrm rot="5400000">
            <a:off x="6839209" y="3234614"/>
            <a:ext cx="204712" cy="20471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矩形 90">
            <a:extLst>
              <a:ext uri="{FF2B5EF4-FFF2-40B4-BE49-F238E27FC236}">
                <a16:creationId xmlns:a16="http://schemas.microsoft.com/office/drawing/2014/main" id="{4450663F-DE72-4A7D-9BCC-E24F9E0143DD}"/>
              </a:ext>
            </a:extLst>
          </p:cNvPr>
          <p:cNvSpPr/>
          <p:nvPr/>
        </p:nvSpPr>
        <p:spPr>
          <a:xfrm rot="5400000">
            <a:off x="6634497" y="3234614"/>
            <a:ext cx="204712" cy="20471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矩形 91">
            <a:extLst>
              <a:ext uri="{FF2B5EF4-FFF2-40B4-BE49-F238E27FC236}">
                <a16:creationId xmlns:a16="http://schemas.microsoft.com/office/drawing/2014/main" id="{53D9E771-F9AD-489C-AE0A-0B69A321C6F2}"/>
              </a:ext>
            </a:extLst>
          </p:cNvPr>
          <p:cNvSpPr/>
          <p:nvPr/>
        </p:nvSpPr>
        <p:spPr>
          <a:xfrm rot="5400000">
            <a:off x="6429785" y="3234614"/>
            <a:ext cx="204712" cy="20471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矩形 92">
            <a:extLst>
              <a:ext uri="{FF2B5EF4-FFF2-40B4-BE49-F238E27FC236}">
                <a16:creationId xmlns:a16="http://schemas.microsoft.com/office/drawing/2014/main" id="{933F9888-9702-4EBC-A4E0-BBC3489D1DDA}"/>
              </a:ext>
            </a:extLst>
          </p:cNvPr>
          <p:cNvSpPr/>
          <p:nvPr/>
        </p:nvSpPr>
        <p:spPr>
          <a:xfrm>
            <a:off x="5550778" y="3497441"/>
            <a:ext cx="204712" cy="204712"/>
          </a:xfrm>
          <a:prstGeom prst="rect">
            <a:avLst/>
          </a:prstGeom>
          <a:solidFill>
            <a:srgbClr val="BDD7EE"/>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矩形 93">
            <a:extLst>
              <a:ext uri="{FF2B5EF4-FFF2-40B4-BE49-F238E27FC236}">
                <a16:creationId xmlns:a16="http://schemas.microsoft.com/office/drawing/2014/main" id="{F2BDBC8B-C536-41CB-A58F-64E2BB923835}"/>
              </a:ext>
            </a:extLst>
          </p:cNvPr>
          <p:cNvSpPr/>
          <p:nvPr/>
        </p:nvSpPr>
        <p:spPr>
          <a:xfrm>
            <a:off x="5550778" y="3709714"/>
            <a:ext cx="204712" cy="2047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矩形 94">
            <a:extLst>
              <a:ext uri="{FF2B5EF4-FFF2-40B4-BE49-F238E27FC236}">
                <a16:creationId xmlns:a16="http://schemas.microsoft.com/office/drawing/2014/main" id="{A608D2BE-8241-46CF-AA0E-FBDCBA236823}"/>
              </a:ext>
            </a:extLst>
          </p:cNvPr>
          <p:cNvSpPr/>
          <p:nvPr/>
        </p:nvSpPr>
        <p:spPr>
          <a:xfrm>
            <a:off x="5550778" y="3914426"/>
            <a:ext cx="204712" cy="204712"/>
          </a:xfrm>
          <a:prstGeom prst="rect">
            <a:avLst/>
          </a:prstGeom>
          <a:solidFill>
            <a:srgbClr val="BDD7EE"/>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矩形 95">
            <a:extLst>
              <a:ext uri="{FF2B5EF4-FFF2-40B4-BE49-F238E27FC236}">
                <a16:creationId xmlns:a16="http://schemas.microsoft.com/office/drawing/2014/main" id="{8082792A-BE31-42F6-9F7E-E167DA9D38DD}"/>
              </a:ext>
            </a:extLst>
          </p:cNvPr>
          <p:cNvSpPr/>
          <p:nvPr/>
        </p:nvSpPr>
        <p:spPr>
          <a:xfrm>
            <a:off x="5550778" y="4322502"/>
            <a:ext cx="204712" cy="2047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矩形 96">
            <a:extLst>
              <a:ext uri="{FF2B5EF4-FFF2-40B4-BE49-F238E27FC236}">
                <a16:creationId xmlns:a16="http://schemas.microsoft.com/office/drawing/2014/main" id="{BCE013C2-616F-42DC-B2D3-FB0F3466F705}"/>
              </a:ext>
            </a:extLst>
          </p:cNvPr>
          <p:cNvSpPr/>
          <p:nvPr/>
        </p:nvSpPr>
        <p:spPr>
          <a:xfrm>
            <a:off x="5550778" y="4118924"/>
            <a:ext cx="204712" cy="204712"/>
          </a:xfrm>
          <a:prstGeom prst="rect">
            <a:avLst/>
          </a:prstGeom>
          <a:solidFill>
            <a:srgbClr val="BDD7EE"/>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8" name="直接箭头连接符 97">
            <a:extLst>
              <a:ext uri="{FF2B5EF4-FFF2-40B4-BE49-F238E27FC236}">
                <a16:creationId xmlns:a16="http://schemas.microsoft.com/office/drawing/2014/main" id="{14A06482-7E8A-45FF-87DA-FA471F8F2C76}"/>
              </a:ext>
            </a:extLst>
          </p:cNvPr>
          <p:cNvCxnSpPr>
            <a:cxnSpLocks/>
            <a:stCxn id="93" idx="3"/>
            <a:endCxn id="92" idx="2"/>
          </p:cNvCxnSpPr>
          <p:nvPr/>
        </p:nvCxnSpPr>
        <p:spPr>
          <a:xfrm flipV="1">
            <a:off x="5755490" y="3336970"/>
            <a:ext cx="674295" cy="26282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99" name="直接箭头连接符 98">
            <a:extLst>
              <a:ext uri="{FF2B5EF4-FFF2-40B4-BE49-F238E27FC236}">
                <a16:creationId xmlns:a16="http://schemas.microsoft.com/office/drawing/2014/main" id="{3A787F54-335E-4923-9AE6-16F7FC20A189}"/>
              </a:ext>
            </a:extLst>
          </p:cNvPr>
          <p:cNvCxnSpPr>
            <a:cxnSpLocks/>
            <a:stCxn id="94" idx="3"/>
            <a:endCxn id="89" idx="2"/>
          </p:cNvCxnSpPr>
          <p:nvPr/>
        </p:nvCxnSpPr>
        <p:spPr>
          <a:xfrm flipV="1">
            <a:off x="5755490" y="3676051"/>
            <a:ext cx="677209" cy="136019"/>
          </a:xfrm>
          <a:prstGeom prst="straightConnector1">
            <a:avLst/>
          </a:prstGeom>
          <a:ln w="38100">
            <a:prstDash val="sysDot"/>
            <a:tailEnd type="triangle"/>
          </a:ln>
        </p:spPr>
        <p:style>
          <a:lnRef idx="1">
            <a:schemeClr val="dk1"/>
          </a:lnRef>
          <a:fillRef idx="0">
            <a:schemeClr val="dk1"/>
          </a:fillRef>
          <a:effectRef idx="0">
            <a:schemeClr val="dk1"/>
          </a:effectRef>
          <a:fontRef idx="minor">
            <a:schemeClr val="tx1"/>
          </a:fontRef>
        </p:style>
      </p:cxnSp>
      <p:cxnSp>
        <p:nvCxnSpPr>
          <p:cNvPr id="100" name="直接箭头连接符 99">
            <a:extLst>
              <a:ext uri="{FF2B5EF4-FFF2-40B4-BE49-F238E27FC236}">
                <a16:creationId xmlns:a16="http://schemas.microsoft.com/office/drawing/2014/main" id="{3DA184EA-567B-430A-9CD9-22844E071366}"/>
              </a:ext>
            </a:extLst>
          </p:cNvPr>
          <p:cNvCxnSpPr>
            <a:cxnSpLocks/>
            <a:stCxn id="95" idx="3"/>
            <a:endCxn id="85" idx="2"/>
          </p:cNvCxnSpPr>
          <p:nvPr/>
        </p:nvCxnSpPr>
        <p:spPr>
          <a:xfrm flipV="1">
            <a:off x="5755490" y="4015132"/>
            <a:ext cx="677210" cy="165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01" name="直接箭头连接符 100">
            <a:extLst>
              <a:ext uri="{FF2B5EF4-FFF2-40B4-BE49-F238E27FC236}">
                <a16:creationId xmlns:a16="http://schemas.microsoft.com/office/drawing/2014/main" id="{013FB5A6-A653-4603-987E-B15084FE480E}"/>
              </a:ext>
            </a:extLst>
          </p:cNvPr>
          <p:cNvCxnSpPr>
            <a:cxnSpLocks/>
            <a:stCxn id="96" idx="3"/>
            <a:endCxn id="82" idx="2"/>
          </p:cNvCxnSpPr>
          <p:nvPr/>
        </p:nvCxnSpPr>
        <p:spPr>
          <a:xfrm>
            <a:off x="5755490" y="4424858"/>
            <a:ext cx="677210" cy="268436"/>
          </a:xfrm>
          <a:prstGeom prst="straightConnector1">
            <a:avLst/>
          </a:prstGeom>
          <a:ln w="38100">
            <a:prstDash val="sysDot"/>
            <a:tailEnd type="triangle"/>
          </a:ln>
        </p:spPr>
        <p:style>
          <a:lnRef idx="1">
            <a:schemeClr val="dk1"/>
          </a:lnRef>
          <a:fillRef idx="0">
            <a:schemeClr val="dk1"/>
          </a:fillRef>
          <a:effectRef idx="0">
            <a:schemeClr val="dk1"/>
          </a:effectRef>
          <a:fontRef idx="minor">
            <a:schemeClr val="tx1"/>
          </a:fontRef>
        </p:style>
      </p:cxnSp>
      <p:cxnSp>
        <p:nvCxnSpPr>
          <p:cNvPr id="102" name="直接箭头连接符 101">
            <a:extLst>
              <a:ext uri="{FF2B5EF4-FFF2-40B4-BE49-F238E27FC236}">
                <a16:creationId xmlns:a16="http://schemas.microsoft.com/office/drawing/2014/main" id="{9897B2E5-E00F-4E1D-A639-7523CA889B57}"/>
              </a:ext>
            </a:extLst>
          </p:cNvPr>
          <p:cNvCxnSpPr>
            <a:cxnSpLocks/>
            <a:stCxn id="97" idx="3"/>
            <a:endCxn id="81" idx="2"/>
          </p:cNvCxnSpPr>
          <p:nvPr/>
        </p:nvCxnSpPr>
        <p:spPr>
          <a:xfrm>
            <a:off x="5755490" y="4221280"/>
            <a:ext cx="677210" cy="130650"/>
          </a:xfrm>
          <a:prstGeom prst="straightConnector1">
            <a:avLst/>
          </a:prstGeom>
          <a:ln w="38100">
            <a:prstDash val="solid"/>
            <a:tailEnd type="triangle"/>
          </a:ln>
        </p:spPr>
        <p:style>
          <a:lnRef idx="1">
            <a:schemeClr val="dk1"/>
          </a:lnRef>
          <a:fillRef idx="0">
            <a:schemeClr val="dk1"/>
          </a:fillRef>
          <a:effectRef idx="0">
            <a:schemeClr val="dk1"/>
          </a:effectRef>
          <a:fontRef idx="minor">
            <a:schemeClr val="tx1"/>
          </a:fontRef>
        </p:style>
      </p:cxnSp>
      <p:cxnSp>
        <p:nvCxnSpPr>
          <p:cNvPr id="103" name="连接符: 曲线 102">
            <a:extLst>
              <a:ext uri="{FF2B5EF4-FFF2-40B4-BE49-F238E27FC236}">
                <a16:creationId xmlns:a16="http://schemas.microsoft.com/office/drawing/2014/main" id="{E373075A-C0D5-45CF-A108-C9385005509A}"/>
              </a:ext>
            </a:extLst>
          </p:cNvPr>
          <p:cNvCxnSpPr>
            <a:cxnSpLocks/>
          </p:cNvCxnSpPr>
          <p:nvPr/>
        </p:nvCxnSpPr>
        <p:spPr>
          <a:xfrm rot="21240000">
            <a:off x="5196723" y="4140921"/>
            <a:ext cx="354065" cy="105575"/>
          </a:xfrm>
          <a:prstGeom prst="curvedConnector3">
            <a:avLst>
              <a:gd name="adj1" fmla="val 43275"/>
            </a:avLst>
          </a:prstGeom>
          <a:ln w="38100">
            <a:tailEnd type="triangle"/>
          </a:ln>
        </p:spPr>
        <p:style>
          <a:lnRef idx="1">
            <a:schemeClr val="dk1"/>
          </a:lnRef>
          <a:fillRef idx="0">
            <a:schemeClr val="dk1"/>
          </a:fillRef>
          <a:effectRef idx="0">
            <a:schemeClr val="dk1"/>
          </a:effectRef>
          <a:fontRef idx="minor">
            <a:schemeClr val="tx1"/>
          </a:fontRef>
        </p:style>
      </p:cxnSp>
      <p:cxnSp>
        <p:nvCxnSpPr>
          <p:cNvPr id="104" name="连接符: 曲线 103">
            <a:extLst>
              <a:ext uri="{FF2B5EF4-FFF2-40B4-BE49-F238E27FC236}">
                <a16:creationId xmlns:a16="http://schemas.microsoft.com/office/drawing/2014/main" id="{A8F8ABFF-4820-4713-8343-CE6AF92EA1B9}"/>
              </a:ext>
            </a:extLst>
          </p:cNvPr>
          <p:cNvCxnSpPr>
            <a:cxnSpLocks/>
          </p:cNvCxnSpPr>
          <p:nvPr/>
        </p:nvCxnSpPr>
        <p:spPr>
          <a:xfrm rot="21240000">
            <a:off x="5197477" y="3932037"/>
            <a:ext cx="354065" cy="105575"/>
          </a:xfrm>
          <a:prstGeom prst="curvedConnector3">
            <a:avLst>
              <a:gd name="adj1" fmla="val 43275"/>
            </a:avLst>
          </a:prstGeom>
          <a:ln w="38100">
            <a:tailEnd type="triangle"/>
          </a:ln>
        </p:spPr>
        <p:style>
          <a:lnRef idx="1">
            <a:schemeClr val="dk1"/>
          </a:lnRef>
          <a:fillRef idx="0">
            <a:schemeClr val="dk1"/>
          </a:fillRef>
          <a:effectRef idx="0">
            <a:schemeClr val="dk1"/>
          </a:effectRef>
          <a:fontRef idx="minor">
            <a:schemeClr val="tx1"/>
          </a:fontRef>
        </p:style>
      </p:cxnSp>
      <p:cxnSp>
        <p:nvCxnSpPr>
          <p:cNvPr id="105" name="连接符: 曲线 104">
            <a:extLst>
              <a:ext uri="{FF2B5EF4-FFF2-40B4-BE49-F238E27FC236}">
                <a16:creationId xmlns:a16="http://schemas.microsoft.com/office/drawing/2014/main" id="{753C4877-B3A5-46CD-8779-447150355F01}"/>
              </a:ext>
            </a:extLst>
          </p:cNvPr>
          <p:cNvCxnSpPr>
            <a:cxnSpLocks/>
          </p:cNvCxnSpPr>
          <p:nvPr/>
        </p:nvCxnSpPr>
        <p:spPr>
          <a:xfrm rot="21240000">
            <a:off x="5192166" y="3527000"/>
            <a:ext cx="354065" cy="105575"/>
          </a:xfrm>
          <a:prstGeom prst="curvedConnector3">
            <a:avLst>
              <a:gd name="adj1" fmla="val 43275"/>
            </a:avLst>
          </a:prstGeom>
          <a:ln w="38100">
            <a:tailEnd type="triangle"/>
          </a:ln>
        </p:spPr>
        <p:style>
          <a:lnRef idx="1">
            <a:schemeClr val="dk1"/>
          </a:lnRef>
          <a:fillRef idx="0">
            <a:schemeClr val="dk1"/>
          </a:fillRef>
          <a:effectRef idx="0">
            <a:schemeClr val="dk1"/>
          </a:effectRef>
          <a:fontRef idx="minor">
            <a:schemeClr val="tx1"/>
          </a:fontRef>
        </p:style>
      </p:cxnSp>
      <p:sp>
        <p:nvSpPr>
          <p:cNvPr id="106" name="内容占位符 3">
            <a:extLst>
              <a:ext uri="{FF2B5EF4-FFF2-40B4-BE49-F238E27FC236}">
                <a16:creationId xmlns:a16="http://schemas.microsoft.com/office/drawing/2014/main" id="{A92753C9-205F-4827-BCD1-20CB0AF779D3}"/>
              </a:ext>
            </a:extLst>
          </p:cNvPr>
          <p:cNvSpPr txBox="1">
            <a:spLocks/>
          </p:cNvSpPr>
          <p:nvPr/>
        </p:nvSpPr>
        <p:spPr>
          <a:xfrm>
            <a:off x="4675326" y="3327514"/>
            <a:ext cx="512292" cy="513499"/>
          </a:xfrm>
          <a:prstGeom prst="rect">
            <a:avLst/>
          </a:prstGeom>
        </p:spPr>
        <p:txBody>
          <a:bodyPr vert="horz">
            <a:norm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2400" dirty="0"/>
              <a:t>v0</a:t>
            </a:r>
          </a:p>
        </p:txBody>
      </p:sp>
      <p:sp>
        <p:nvSpPr>
          <p:cNvPr id="107" name="内容占位符 3">
            <a:extLst>
              <a:ext uri="{FF2B5EF4-FFF2-40B4-BE49-F238E27FC236}">
                <a16:creationId xmlns:a16="http://schemas.microsoft.com/office/drawing/2014/main" id="{56057F33-70E4-48C1-9D0F-07E54FDA010C}"/>
              </a:ext>
            </a:extLst>
          </p:cNvPr>
          <p:cNvSpPr txBox="1">
            <a:spLocks/>
          </p:cNvSpPr>
          <p:nvPr/>
        </p:nvSpPr>
        <p:spPr>
          <a:xfrm>
            <a:off x="4675326" y="3672670"/>
            <a:ext cx="512292" cy="513499"/>
          </a:xfrm>
          <a:prstGeom prst="rect">
            <a:avLst/>
          </a:prstGeom>
        </p:spPr>
        <p:txBody>
          <a:bodyPr vert="horz">
            <a:norm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2400" dirty="0"/>
              <a:t>v2</a:t>
            </a:r>
          </a:p>
        </p:txBody>
      </p:sp>
      <p:sp>
        <p:nvSpPr>
          <p:cNvPr id="108" name="内容占位符 3">
            <a:extLst>
              <a:ext uri="{FF2B5EF4-FFF2-40B4-BE49-F238E27FC236}">
                <a16:creationId xmlns:a16="http://schemas.microsoft.com/office/drawing/2014/main" id="{70D77F95-EF49-47D8-BCB3-695F4D2A86DB}"/>
              </a:ext>
            </a:extLst>
          </p:cNvPr>
          <p:cNvSpPr txBox="1">
            <a:spLocks/>
          </p:cNvSpPr>
          <p:nvPr/>
        </p:nvSpPr>
        <p:spPr>
          <a:xfrm>
            <a:off x="4675326" y="3918804"/>
            <a:ext cx="512292" cy="513499"/>
          </a:xfrm>
          <a:prstGeom prst="rect">
            <a:avLst/>
          </a:prstGeom>
        </p:spPr>
        <p:txBody>
          <a:bodyPr vert="horz">
            <a:norm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2400" dirty="0"/>
              <a:t>v3</a:t>
            </a:r>
          </a:p>
        </p:txBody>
      </p:sp>
      <p:sp>
        <p:nvSpPr>
          <p:cNvPr id="109" name="内容占位符 3">
            <a:extLst>
              <a:ext uri="{FF2B5EF4-FFF2-40B4-BE49-F238E27FC236}">
                <a16:creationId xmlns:a16="http://schemas.microsoft.com/office/drawing/2014/main" id="{7BC32C91-1A65-46AF-B402-FAEC1ECA1459}"/>
              </a:ext>
            </a:extLst>
          </p:cNvPr>
          <p:cNvSpPr txBox="1">
            <a:spLocks/>
          </p:cNvSpPr>
          <p:nvPr/>
        </p:nvSpPr>
        <p:spPr>
          <a:xfrm>
            <a:off x="4917133" y="5020927"/>
            <a:ext cx="1101402" cy="513499"/>
          </a:xfrm>
          <a:prstGeom prst="rect">
            <a:avLst/>
          </a:prstGeom>
        </p:spPr>
        <p:txBody>
          <a:bodyPr vert="horz">
            <a:norm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2400" dirty="0">
                <a:solidFill>
                  <a:srgbClr val="3584CB"/>
                </a:solidFill>
              </a:rPr>
              <a:t>vertices</a:t>
            </a:r>
          </a:p>
        </p:txBody>
      </p:sp>
      <p:sp>
        <p:nvSpPr>
          <p:cNvPr id="110" name="内容占位符 3">
            <a:extLst>
              <a:ext uri="{FF2B5EF4-FFF2-40B4-BE49-F238E27FC236}">
                <a16:creationId xmlns:a16="http://schemas.microsoft.com/office/drawing/2014/main" id="{675B417D-7336-439D-9B9B-BBB144FAAAC7}"/>
              </a:ext>
            </a:extLst>
          </p:cNvPr>
          <p:cNvSpPr txBox="1">
            <a:spLocks/>
          </p:cNvSpPr>
          <p:nvPr/>
        </p:nvSpPr>
        <p:spPr>
          <a:xfrm>
            <a:off x="6085427" y="5020926"/>
            <a:ext cx="1561425" cy="513499"/>
          </a:xfrm>
          <a:prstGeom prst="rect">
            <a:avLst/>
          </a:prstGeom>
        </p:spPr>
        <p:txBody>
          <a:bodyPr vert="horz">
            <a:no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2400" dirty="0">
                <a:solidFill>
                  <a:srgbClr val="D2A000"/>
                </a:solidFill>
              </a:rPr>
              <a:t>neighbors</a:t>
            </a:r>
          </a:p>
        </p:txBody>
      </p:sp>
      <p:sp>
        <p:nvSpPr>
          <p:cNvPr id="111" name="矩形 110">
            <a:extLst>
              <a:ext uri="{FF2B5EF4-FFF2-40B4-BE49-F238E27FC236}">
                <a16:creationId xmlns:a16="http://schemas.microsoft.com/office/drawing/2014/main" id="{5A565789-D6CD-4211-9445-6F9253B1478C}"/>
              </a:ext>
            </a:extLst>
          </p:cNvPr>
          <p:cNvSpPr/>
          <p:nvPr/>
        </p:nvSpPr>
        <p:spPr>
          <a:xfrm>
            <a:off x="6236828" y="3090173"/>
            <a:ext cx="1200292" cy="1889498"/>
          </a:xfrm>
          <a:prstGeom prst="rect">
            <a:avLst/>
          </a:prstGeom>
          <a:noFill/>
          <a:ln w="38100">
            <a:solidFill>
              <a:srgbClr val="D2A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矩形 111">
            <a:extLst>
              <a:ext uri="{FF2B5EF4-FFF2-40B4-BE49-F238E27FC236}">
                <a16:creationId xmlns:a16="http://schemas.microsoft.com/office/drawing/2014/main" id="{51AB13C1-CE64-422F-8BDB-6265AB0E74CD}"/>
              </a:ext>
            </a:extLst>
          </p:cNvPr>
          <p:cNvSpPr/>
          <p:nvPr/>
        </p:nvSpPr>
        <p:spPr>
          <a:xfrm>
            <a:off x="5379188" y="3378417"/>
            <a:ext cx="517126" cy="1273429"/>
          </a:xfrm>
          <a:prstGeom prst="rect">
            <a:avLst/>
          </a:prstGeom>
          <a:noFill/>
          <a:ln w="38100">
            <a:solidFill>
              <a:srgbClr val="3584CB"/>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内容占位符 3">
            <a:extLst>
              <a:ext uri="{FF2B5EF4-FFF2-40B4-BE49-F238E27FC236}">
                <a16:creationId xmlns:a16="http://schemas.microsoft.com/office/drawing/2014/main" id="{55B20182-C257-4DDB-BE01-2E506C129AEE}"/>
              </a:ext>
            </a:extLst>
          </p:cNvPr>
          <p:cNvSpPr txBox="1">
            <a:spLocks/>
          </p:cNvSpPr>
          <p:nvPr/>
        </p:nvSpPr>
        <p:spPr>
          <a:xfrm>
            <a:off x="228936" y="1226835"/>
            <a:ext cx="3909860" cy="1648210"/>
          </a:xfrm>
          <a:prstGeom prst="rect">
            <a:avLst/>
          </a:prstGeom>
        </p:spPr>
        <p:txBody>
          <a:bodyPr vert="horz">
            <a:no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lnSpc>
                <a:spcPct val="80000"/>
              </a:lnSpc>
              <a:buNone/>
            </a:pPr>
            <a:r>
              <a:rPr lang="en-US" sz="2700" dirty="0"/>
              <a:t>Hardware compression units for </a:t>
            </a:r>
            <a:r>
              <a:rPr lang="en-US" sz="2700" b="1" dirty="0"/>
              <a:t>sequentially accessed long streams</a:t>
            </a:r>
          </a:p>
          <a:p>
            <a:pPr marL="0" indent="0">
              <a:buNone/>
            </a:pPr>
            <a:r>
              <a:rPr lang="en-US" sz="2700" dirty="0"/>
              <a:t>e.g., IBM z15 [ISCA’20]</a:t>
            </a:r>
          </a:p>
        </p:txBody>
      </p:sp>
      <p:sp>
        <p:nvSpPr>
          <p:cNvPr id="119" name="内容占位符 3">
            <a:extLst>
              <a:ext uri="{FF2B5EF4-FFF2-40B4-BE49-F238E27FC236}">
                <a16:creationId xmlns:a16="http://schemas.microsoft.com/office/drawing/2014/main" id="{80C71549-257D-4537-8E42-739D08A5FB01}"/>
              </a:ext>
            </a:extLst>
          </p:cNvPr>
          <p:cNvSpPr txBox="1">
            <a:spLocks/>
          </p:cNvSpPr>
          <p:nvPr/>
        </p:nvSpPr>
        <p:spPr>
          <a:xfrm>
            <a:off x="8925789" y="1230761"/>
            <a:ext cx="3380343" cy="1648210"/>
          </a:xfrm>
          <a:prstGeom prst="rect">
            <a:avLst/>
          </a:prstGeom>
        </p:spPr>
        <p:txBody>
          <a:bodyPr vert="horz">
            <a:normAutofit fontScale="92500" lnSpcReduction="20000"/>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dirty="0"/>
              <a:t>Compressed memory hierarchies support </a:t>
            </a:r>
            <a:r>
              <a:rPr lang="en-US" b="1" dirty="0"/>
              <a:t>random accesses</a:t>
            </a:r>
          </a:p>
          <a:p>
            <a:pPr marL="0" indent="0">
              <a:buNone/>
            </a:pPr>
            <a:r>
              <a:rPr lang="en-US" dirty="0"/>
              <a:t>e.g., VSC [ISCA’04]</a:t>
            </a:r>
          </a:p>
        </p:txBody>
      </p:sp>
      <p:sp>
        <p:nvSpPr>
          <p:cNvPr id="121" name="内容占位符 3">
            <a:extLst>
              <a:ext uri="{FF2B5EF4-FFF2-40B4-BE49-F238E27FC236}">
                <a16:creationId xmlns:a16="http://schemas.microsoft.com/office/drawing/2014/main" id="{F4C1F1F2-B74E-4658-BE3C-C01645790B62}"/>
              </a:ext>
            </a:extLst>
          </p:cNvPr>
          <p:cNvSpPr txBox="1">
            <a:spLocks/>
          </p:cNvSpPr>
          <p:nvPr/>
        </p:nvSpPr>
        <p:spPr>
          <a:xfrm>
            <a:off x="4485508" y="1249892"/>
            <a:ext cx="3802660" cy="1162851"/>
          </a:xfrm>
          <a:prstGeom prst="rect">
            <a:avLst/>
          </a:prstGeom>
        </p:spPr>
        <p:txBody>
          <a:bodyPr vert="horz">
            <a:no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lnSpc>
                <a:spcPct val="80000"/>
              </a:lnSpc>
              <a:buNone/>
            </a:pPr>
            <a:r>
              <a:rPr lang="en-US" sz="2700" dirty="0"/>
              <a:t>This work is optimized for </a:t>
            </a:r>
            <a:r>
              <a:rPr lang="en-US" sz="2700" b="1" dirty="0"/>
              <a:t>indirect, data-dependent accesses to short streams</a:t>
            </a:r>
          </a:p>
        </p:txBody>
      </p:sp>
    </p:spTree>
    <p:extLst>
      <p:ext uri="{BB962C8B-B14F-4D97-AF65-F5344CB8AC3E}">
        <p14:creationId xmlns:p14="http://schemas.microsoft.com/office/powerpoint/2010/main" val="8026209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76" grpId="0"/>
      <p:bldP spid="77" grpId="0"/>
      <p:bldP spid="7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C54DED-33BC-482A-BF0B-52421F2ACA1E}"/>
              </a:ext>
            </a:extLst>
          </p:cNvPr>
          <p:cNvSpPr>
            <a:spLocks noGrp="1"/>
          </p:cNvSpPr>
          <p:nvPr>
            <p:ph type="title"/>
          </p:nvPr>
        </p:nvSpPr>
        <p:spPr/>
        <p:txBody>
          <a:bodyPr>
            <a:noAutofit/>
          </a:bodyPr>
          <a:lstStyle/>
          <a:p>
            <a:r>
              <a:rPr lang="en-US" sz="3600" dirty="0"/>
              <a:t>Compressing data structures in irregular applications is hard</a:t>
            </a:r>
          </a:p>
        </p:txBody>
      </p:sp>
      <p:sp>
        <p:nvSpPr>
          <p:cNvPr id="3" name="灯片编号占位符 2">
            <a:extLst>
              <a:ext uri="{FF2B5EF4-FFF2-40B4-BE49-F238E27FC236}">
                <a16:creationId xmlns:a16="http://schemas.microsoft.com/office/drawing/2014/main" id="{C170F2DB-7813-4B73-9B9E-8C9426F2FA8F}"/>
              </a:ext>
            </a:extLst>
          </p:cNvPr>
          <p:cNvSpPr>
            <a:spLocks noGrp="1"/>
          </p:cNvSpPr>
          <p:nvPr>
            <p:ph type="sldNum" sz="quarter" idx="12"/>
          </p:nvPr>
        </p:nvSpPr>
        <p:spPr/>
        <p:txBody>
          <a:bodyPr/>
          <a:lstStyle/>
          <a:p>
            <a:fld id="{4C1CFA8C-DA4D-4CD0-9494-B47934E8DF77}" type="slidenum">
              <a:rPr lang="en-US" smtClean="0"/>
              <a:t>6</a:t>
            </a:fld>
            <a:endParaRPr lang="en-US"/>
          </a:p>
        </p:txBody>
      </p:sp>
      <p:sp>
        <p:nvSpPr>
          <p:cNvPr id="144" name="Rectangle 107">
            <a:extLst>
              <a:ext uri="{FF2B5EF4-FFF2-40B4-BE49-F238E27FC236}">
                <a16:creationId xmlns:a16="http://schemas.microsoft.com/office/drawing/2014/main" id="{1345C0EE-2732-4B09-A56D-FF1F4E93F151}"/>
              </a:ext>
            </a:extLst>
          </p:cNvPr>
          <p:cNvSpPr/>
          <p:nvPr/>
        </p:nvSpPr>
        <p:spPr>
          <a:xfrm>
            <a:off x="10240396" y="3473403"/>
            <a:ext cx="1325431" cy="510269"/>
          </a:xfrm>
          <a:prstGeom prst="rect">
            <a:avLst/>
          </a:prstGeom>
          <a:solidFill>
            <a:schemeClr val="accent6">
              <a:lumMod val="20000"/>
              <a:lumOff val="80000"/>
            </a:schemeClr>
          </a:solidFill>
          <a:ln w="19050" cap="flat" cmpd="sng" algn="ctr">
            <a:solidFill>
              <a:schemeClr val="tx1"/>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ea typeface="+mn-ea"/>
                <a:cs typeface="+mn-cs"/>
              </a:rPr>
              <a:t>Core</a:t>
            </a:r>
          </a:p>
        </p:txBody>
      </p:sp>
      <p:sp>
        <p:nvSpPr>
          <p:cNvPr id="119" name="内容占位符 3">
            <a:extLst>
              <a:ext uri="{FF2B5EF4-FFF2-40B4-BE49-F238E27FC236}">
                <a16:creationId xmlns:a16="http://schemas.microsoft.com/office/drawing/2014/main" id="{EAE28683-9422-4D6A-908B-9D7EB69DCE44}"/>
              </a:ext>
            </a:extLst>
          </p:cNvPr>
          <p:cNvSpPr txBox="1">
            <a:spLocks/>
          </p:cNvSpPr>
          <p:nvPr/>
        </p:nvSpPr>
        <p:spPr>
          <a:xfrm>
            <a:off x="5096331" y="1112509"/>
            <a:ext cx="3163903" cy="513499"/>
          </a:xfrm>
          <a:prstGeom prst="rect">
            <a:avLst/>
          </a:prstGeom>
        </p:spPr>
        <p:txBody>
          <a:bodyPr vert="horz">
            <a:no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2400" b="1" dirty="0"/>
              <a:t>Graph Adjacency List</a:t>
            </a:r>
          </a:p>
        </p:txBody>
      </p:sp>
      <p:sp>
        <p:nvSpPr>
          <p:cNvPr id="120" name="内容占位符 3">
            <a:extLst>
              <a:ext uri="{FF2B5EF4-FFF2-40B4-BE49-F238E27FC236}">
                <a16:creationId xmlns:a16="http://schemas.microsoft.com/office/drawing/2014/main" id="{5D2C8129-E46D-4C4F-A6D1-B85657A51918}"/>
              </a:ext>
            </a:extLst>
          </p:cNvPr>
          <p:cNvSpPr txBox="1">
            <a:spLocks/>
          </p:cNvSpPr>
          <p:nvPr/>
        </p:nvSpPr>
        <p:spPr>
          <a:xfrm>
            <a:off x="5309298" y="4296341"/>
            <a:ext cx="1175146" cy="625132"/>
          </a:xfrm>
          <a:prstGeom prst="rect">
            <a:avLst/>
          </a:prstGeom>
        </p:spPr>
        <p:txBody>
          <a:bodyPr vert="horz">
            <a:norm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2800" b="1" dirty="0">
                <a:solidFill>
                  <a:srgbClr val="3584CB"/>
                </a:solidFill>
              </a:rPr>
              <a:t>access</a:t>
            </a:r>
          </a:p>
        </p:txBody>
      </p:sp>
      <p:sp>
        <p:nvSpPr>
          <p:cNvPr id="121" name="内容占位符 3">
            <a:extLst>
              <a:ext uri="{FF2B5EF4-FFF2-40B4-BE49-F238E27FC236}">
                <a16:creationId xmlns:a16="http://schemas.microsoft.com/office/drawing/2014/main" id="{1EDD92CB-07AB-4854-9FA0-6F47B3A7A09D}"/>
              </a:ext>
            </a:extLst>
          </p:cNvPr>
          <p:cNvSpPr txBox="1">
            <a:spLocks/>
          </p:cNvSpPr>
          <p:nvPr/>
        </p:nvSpPr>
        <p:spPr>
          <a:xfrm>
            <a:off x="6661785" y="4301747"/>
            <a:ext cx="1167859" cy="625132"/>
          </a:xfrm>
          <a:prstGeom prst="rect">
            <a:avLst/>
          </a:prstGeom>
        </p:spPr>
        <p:txBody>
          <a:bodyPr vert="horz">
            <a:norm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2800" b="1" dirty="0">
                <a:solidFill>
                  <a:srgbClr val="D2A000"/>
                </a:solidFill>
              </a:rPr>
              <a:t>access</a:t>
            </a:r>
          </a:p>
        </p:txBody>
      </p:sp>
      <p:cxnSp>
        <p:nvCxnSpPr>
          <p:cNvPr id="122" name="直接箭头连接符 121">
            <a:extLst>
              <a:ext uri="{FF2B5EF4-FFF2-40B4-BE49-F238E27FC236}">
                <a16:creationId xmlns:a16="http://schemas.microsoft.com/office/drawing/2014/main" id="{CDD5EA03-2BC9-46D3-9F68-1C06844EC16F}"/>
              </a:ext>
            </a:extLst>
          </p:cNvPr>
          <p:cNvCxnSpPr>
            <a:cxnSpLocks/>
          </p:cNvCxnSpPr>
          <p:nvPr/>
        </p:nvCxnSpPr>
        <p:spPr>
          <a:xfrm flipV="1">
            <a:off x="6439540" y="4608907"/>
            <a:ext cx="275585" cy="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27" name="直接箭头连接符 126">
            <a:extLst>
              <a:ext uri="{FF2B5EF4-FFF2-40B4-BE49-F238E27FC236}">
                <a16:creationId xmlns:a16="http://schemas.microsoft.com/office/drawing/2014/main" id="{FD8AC105-AB61-4090-BAFC-422271BC97DE}"/>
              </a:ext>
            </a:extLst>
          </p:cNvPr>
          <p:cNvCxnSpPr>
            <a:cxnSpLocks/>
          </p:cNvCxnSpPr>
          <p:nvPr/>
        </p:nvCxnSpPr>
        <p:spPr>
          <a:xfrm flipV="1">
            <a:off x="7791503" y="4615613"/>
            <a:ext cx="275585" cy="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58" name="内容占位符 3">
            <a:extLst>
              <a:ext uri="{FF2B5EF4-FFF2-40B4-BE49-F238E27FC236}">
                <a16:creationId xmlns:a16="http://schemas.microsoft.com/office/drawing/2014/main" id="{839B55C8-AE5A-4322-AD14-B3E73ABCAAF9}"/>
              </a:ext>
            </a:extLst>
          </p:cNvPr>
          <p:cNvSpPr txBox="1">
            <a:spLocks/>
          </p:cNvSpPr>
          <p:nvPr/>
        </p:nvSpPr>
        <p:spPr>
          <a:xfrm>
            <a:off x="8067088" y="4303047"/>
            <a:ext cx="1177428" cy="625132"/>
          </a:xfrm>
          <a:prstGeom prst="rect">
            <a:avLst/>
          </a:prstGeom>
        </p:spPr>
        <p:txBody>
          <a:bodyPr vert="horz">
            <a:norm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2800" b="1" dirty="0">
                <a:solidFill>
                  <a:srgbClr val="009592"/>
                </a:solidFill>
              </a:rPr>
              <a:t>access</a:t>
            </a:r>
          </a:p>
        </p:txBody>
      </p:sp>
      <p:sp>
        <p:nvSpPr>
          <p:cNvPr id="164" name="矩形 163">
            <a:extLst>
              <a:ext uri="{FF2B5EF4-FFF2-40B4-BE49-F238E27FC236}">
                <a16:creationId xmlns:a16="http://schemas.microsoft.com/office/drawing/2014/main" id="{8F88EFC0-6E44-439B-B41A-F0A07A2CCB24}"/>
              </a:ext>
            </a:extLst>
          </p:cNvPr>
          <p:cNvSpPr/>
          <p:nvPr/>
        </p:nvSpPr>
        <p:spPr>
          <a:xfrm rot="5400000">
            <a:off x="8422047" y="2133825"/>
            <a:ext cx="204712" cy="204712"/>
          </a:xfrm>
          <a:prstGeom prst="rect">
            <a:avLst/>
          </a:prstGeom>
          <a:solidFill>
            <a:srgbClr val="BDFF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矩形 164">
            <a:extLst>
              <a:ext uri="{FF2B5EF4-FFF2-40B4-BE49-F238E27FC236}">
                <a16:creationId xmlns:a16="http://schemas.microsoft.com/office/drawing/2014/main" id="{DB4C5136-6087-4110-B515-FEFDAA231AD6}"/>
              </a:ext>
            </a:extLst>
          </p:cNvPr>
          <p:cNvSpPr/>
          <p:nvPr/>
        </p:nvSpPr>
        <p:spPr>
          <a:xfrm rot="5400000">
            <a:off x="8419562" y="2335595"/>
            <a:ext cx="204712" cy="204712"/>
          </a:xfrm>
          <a:prstGeom prst="rect">
            <a:avLst/>
          </a:prstGeom>
          <a:solidFill>
            <a:srgbClr val="BDFF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矩形 166">
            <a:extLst>
              <a:ext uri="{FF2B5EF4-FFF2-40B4-BE49-F238E27FC236}">
                <a16:creationId xmlns:a16="http://schemas.microsoft.com/office/drawing/2014/main" id="{E72219B4-184D-487C-95E8-D8CD53FFBE13}"/>
              </a:ext>
            </a:extLst>
          </p:cNvPr>
          <p:cNvSpPr/>
          <p:nvPr/>
        </p:nvSpPr>
        <p:spPr>
          <a:xfrm rot="5400000">
            <a:off x="8418881" y="2538459"/>
            <a:ext cx="204712" cy="204712"/>
          </a:xfrm>
          <a:prstGeom prst="rect">
            <a:avLst/>
          </a:prstGeom>
          <a:solidFill>
            <a:srgbClr val="BDFF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矩形 168">
            <a:extLst>
              <a:ext uri="{FF2B5EF4-FFF2-40B4-BE49-F238E27FC236}">
                <a16:creationId xmlns:a16="http://schemas.microsoft.com/office/drawing/2014/main" id="{AC94ACC0-2CA3-45FE-B0F1-2130920BBAFE}"/>
              </a:ext>
            </a:extLst>
          </p:cNvPr>
          <p:cNvSpPr/>
          <p:nvPr/>
        </p:nvSpPr>
        <p:spPr>
          <a:xfrm rot="5400000">
            <a:off x="8418881" y="2744329"/>
            <a:ext cx="204712" cy="204712"/>
          </a:xfrm>
          <a:prstGeom prst="rect">
            <a:avLst/>
          </a:prstGeom>
          <a:solidFill>
            <a:srgbClr val="BDFF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矩形 171">
            <a:extLst>
              <a:ext uri="{FF2B5EF4-FFF2-40B4-BE49-F238E27FC236}">
                <a16:creationId xmlns:a16="http://schemas.microsoft.com/office/drawing/2014/main" id="{F8883835-D091-44C8-946F-9660F38ABD79}"/>
              </a:ext>
            </a:extLst>
          </p:cNvPr>
          <p:cNvSpPr/>
          <p:nvPr/>
        </p:nvSpPr>
        <p:spPr>
          <a:xfrm rot="5400000">
            <a:off x="8418881" y="2949041"/>
            <a:ext cx="204712" cy="204712"/>
          </a:xfrm>
          <a:prstGeom prst="rect">
            <a:avLst/>
          </a:prstGeom>
          <a:solidFill>
            <a:srgbClr val="BDFF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矩形 177">
            <a:extLst>
              <a:ext uri="{FF2B5EF4-FFF2-40B4-BE49-F238E27FC236}">
                <a16:creationId xmlns:a16="http://schemas.microsoft.com/office/drawing/2014/main" id="{068B9CF1-EEAC-4AFE-8A14-8DB7A4E0FF9C}"/>
              </a:ext>
            </a:extLst>
          </p:cNvPr>
          <p:cNvSpPr/>
          <p:nvPr/>
        </p:nvSpPr>
        <p:spPr>
          <a:xfrm rot="5400000">
            <a:off x="6843971" y="2882924"/>
            <a:ext cx="204712" cy="20471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矩形 178">
            <a:extLst>
              <a:ext uri="{FF2B5EF4-FFF2-40B4-BE49-F238E27FC236}">
                <a16:creationId xmlns:a16="http://schemas.microsoft.com/office/drawing/2014/main" id="{1A089088-5CCF-405B-864E-CCB7AA4843F1}"/>
              </a:ext>
            </a:extLst>
          </p:cNvPr>
          <p:cNvSpPr/>
          <p:nvPr/>
        </p:nvSpPr>
        <p:spPr>
          <a:xfrm rot="5400000">
            <a:off x="6843971" y="3224288"/>
            <a:ext cx="204712" cy="2047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矩形 179">
            <a:extLst>
              <a:ext uri="{FF2B5EF4-FFF2-40B4-BE49-F238E27FC236}">
                <a16:creationId xmlns:a16="http://schemas.microsoft.com/office/drawing/2014/main" id="{883E91AB-AD42-483A-8AC0-735C2CA03F27}"/>
              </a:ext>
            </a:extLst>
          </p:cNvPr>
          <p:cNvSpPr/>
          <p:nvPr/>
        </p:nvSpPr>
        <p:spPr>
          <a:xfrm rot="5400000">
            <a:off x="7253395" y="2546126"/>
            <a:ext cx="204712" cy="20471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矩形 180">
            <a:extLst>
              <a:ext uri="{FF2B5EF4-FFF2-40B4-BE49-F238E27FC236}">
                <a16:creationId xmlns:a16="http://schemas.microsoft.com/office/drawing/2014/main" id="{4F1B8201-9338-4F76-82DD-A0646FDF3C64}"/>
              </a:ext>
            </a:extLst>
          </p:cNvPr>
          <p:cNvSpPr/>
          <p:nvPr/>
        </p:nvSpPr>
        <p:spPr>
          <a:xfrm rot="5400000">
            <a:off x="7048683" y="2546126"/>
            <a:ext cx="204712" cy="20471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矩形 181">
            <a:extLst>
              <a:ext uri="{FF2B5EF4-FFF2-40B4-BE49-F238E27FC236}">
                <a16:creationId xmlns:a16="http://schemas.microsoft.com/office/drawing/2014/main" id="{937B4FDA-8F23-4CBA-B7B4-7747CFBCCF3A}"/>
              </a:ext>
            </a:extLst>
          </p:cNvPr>
          <p:cNvSpPr/>
          <p:nvPr/>
        </p:nvSpPr>
        <p:spPr>
          <a:xfrm rot="5400000">
            <a:off x="6843971" y="2546126"/>
            <a:ext cx="204712" cy="20471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矩形 182">
            <a:extLst>
              <a:ext uri="{FF2B5EF4-FFF2-40B4-BE49-F238E27FC236}">
                <a16:creationId xmlns:a16="http://schemas.microsoft.com/office/drawing/2014/main" id="{C831F574-7177-4CF1-AFE9-DE200B01E776}"/>
              </a:ext>
            </a:extLst>
          </p:cNvPr>
          <p:cNvSpPr/>
          <p:nvPr/>
        </p:nvSpPr>
        <p:spPr>
          <a:xfrm rot="5400000">
            <a:off x="7465667" y="2207045"/>
            <a:ext cx="204712" cy="2047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矩形 183">
            <a:extLst>
              <a:ext uri="{FF2B5EF4-FFF2-40B4-BE49-F238E27FC236}">
                <a16:creationId xmlns:a16="http://schemas.microsoft.com/office/drawing/2014/main" id="{1CD0EEA0-3CE6-443E-B56F-7AC654E18525}"/>
              </a:ext>
            </a:extLst>
          </p:cNvPr>
          <p:cNvSpPr/>
          <p:nvPr/>
        </p:nvSpPr>
        <p:spPr>
          <a:xfrm rot="5400000">
            <a:off x="7260955" y="2207045"/>
            <a:ext cx="204712" cy="2047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矩形 184">
            <a:extLst>
              <a:ext uri="{FF2B5EF4-FFF2-40B4-BE49-F238E27FC236}">
                <a16:creationId xmlns:a16="http://schemas.microsoft.com/office/drawing/2014/main" id="{44A466E7-EBDA-4699-9E75-7746B10A5A9D}"/>
              </a:ext>
            </a:extLst>
          </p:cNvPr>
          <p:cNvSpPr/>
          <p:nvPr/>
        </p:nvSpPr>
        <p:spPr>
          <a:xfrm rot="5400000">
            <a:off x="7056243" y="2207045"/>
            <a:ext cx="204712" cy="2047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矩形 185">
            <a:extLst>
              <a:ext uri="{FF2B5EF4-FFF2-40B4-BE49-F238E27FC236}">
                <a16:creationId xmlns:a16="http://schemas.microsoft.com/office/drawing/2014/main" id="{6B89CABB-4036-47C5-A422-D0E95BFE2A46}"/>
              </a:ext>
            </a:extLst>
          </p:cNvPr>
          <p:cNvSpPr/>
          <p:nvPr/>
        </p:nvSpPr>
        <p:spPr>
          <a:xfrm rot="5400000">
            <a:off x="6843970" y="2207045"/>
            <a:ext cx="204712" cy="2047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矩形 186">
            <a:extLst>
              <a:ext uri="{FF2B5EF4-FFF2-40B4-BE49-F238E27FC236}">
                <a16:creationId xmlns:a16="http://schemas.microsoft.com/office/drawing/2014/main" id="{F1C4E553-CEED-48CD-B4D4-05E1342779C7}"/>
              </a:ext>
            </a:extLst>
          </p:cNvPr>
          <p:cNvSpPr/>
          <p:nvPr/>
        </p:nvSpPr>
        <p:spPr>
          <a:xfrm rot="5400000">
            <a:off x="7250480" y="1867964"/>
            <a:ext cx="204712" cy="20471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矩形 187">
            <a:extLst>
              <a:ext uri="{FF2B5EF4-FFF2-40B4-BE49-F238E27FC236}">
                <a16:creationId xmlns:a16="http://schemas.microsoft.com/office/drawing/2014/main" id="{24B5B0E6-AADB-4B42-BA65-2C627E97CDFE}"/>
              </a:ext>
            </a:extLst>
          </p:cNvPr>
          <p:cNvSpPr/>
          <p:nvPr/>
        </p:nvSpPr>
        <p:spPr>
          <a:xfrm rot="5400000">
            <a:off x="7045768" y="1867964"/>
            <a:ext cx="204712" cy="20471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矩形 188">
            <a:extLst>
              <a:ext uri="{FF2B5EF4-FFF2-40B4-BE49-F238E27FC236}">
                <a16:creationId xmlns:a16="http://schemas.microsoft.com/office/drawing/2014/main" id="{66626AC4-11D7-4426-BEB6-8216280F3B14}"/>
              </a:ext>
            </a:extLst>
          </p:cNvPr>
          <p:cNvSpPr/>
          <p:nvPr/>
        </p:nvSpPr>
        <p:spPr>
          <a:xfrm rot="5400000">
            <a:off x="6841056" y="1867964"/>
            <a:ext cx="204712" cy="20471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矩形 189">
            <a:extLst>
              <a:ext uri="{FF2B5EF4-FFF2-40B4-BE49-F238E27FC236}">
                <a16:creationId xmlns:a16="http://schemas.microsoft.com/office/drawing/2014/main" id="{D8E5CB92-4066-4BD1-BA63-D94F835BFDFB}"/>
              </a:ext>
            </a:extLst>
          </p:cNvPr>
          <p:cNvSpPr/>
          <p:nvPr/>
        </p:nvSpPr>
        <p:spPr>
          <a:xfrm>
            <a:off x="5962049" y="2130791"/>
            <a:ext cx="204712" cy="204712"/>
          </a:xfrm>
          <a:prstGeom prst="rect">
            <a:avLst/>
          </a:prstGeom>
          <a:solidFill>
            <a:srgbClr val="BDD7EE"/>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1" name="矩形 190">
            <a:extLst>
              <a:ext uri="{FF2B5EF4-FFF2-40B4-BE49-F238E27FC236}">
                <a16:creationId xmlns:a16="http://schemas.microsoft.com/office/drawing/2014/main" id="{1E64CAE7-FA64-4129-BDD5-9AE35E159882}"/>
              </a:ext>
            </a:extLst>
          </p:cNvPr>
          <p:cNvSpPr/>
          <p:nvPr/>
        </p:nvSpPr>
        <p:spPr>
          <a:xfrm>
            <a:off x="5962049" y="2343064"/>
            <a:ext cx="204712" cy="2047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矩形 191">
            <a:extLst>
              <a:ext uri="{FF2B5EF4-FFF2-40B4-BE49-F238E27FC236}">
                <a16:creationId xmlns:a16="http://schemas.microsoft.com/office/drawing/2014/main" id="{B43F0E0B-D663-4963-B426-3A50BB48F02E}"/>
              </a:ext>
            </a:extLst>
          </p:cNvPr>
          <p:cNvSpPr/>
          <p:nvPr/>
        </p:nvSpPr>
        <p:spPr>
          <a:xfrm>
            <a:off x="5962049" y="2547776"/>
            <a:ext cx="204712" cy="204712"/>
          </a:xfrm>
          <a:prstGeom prst="rect">
            <a:avLst/>
          </a:prstGeom>
          <a:solidFill>
            <a:srgbClr val="BDD7EE"/>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矩形 192">
            <a:extLst>
              <a:ext uri="{FF2B5EF4-FFF2-40B4-BE49-F238E27FC236}">
                <a16:creationId xmlns:a16="http://schemas.microsoft.com/office/drawing/2014/main" id="{747A64EF-6CD6-4E5E-B79D-CBEAE85296C3}"/>
              </a:ext>
            </a:extLst>
          </p:cNvPr>
          <p:cNvSpPr/>
          <p:nvPr/>
        </p:nvSpPr>
        <p:spPr>
          <a:xfrm>
            <a:off x="5962049" y="2955852"/>
            <a:ext cx="204712" cy="2047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矩形 193">
            <a:extLst>
              <a:ext uri="{FF2B5EF4-FFF2-40B4-BE49-F238E27FC236}">
                <a16:creationId xmlns:a16="http://schemas.microsoft.com/office/drawing/2014/main" id="{A052F960-F73C-4D70-B3F9-98F1F3A1C7B1}"/>
              </a:ext>
            </a:extLst>
          </p:cNvPr>
          <p:cNvSpPr/>
          <p:nvPr/>
        </p:nvSpPr>
        <p:spPr>
          <a:xfrm>
            <a:off x="5962049" y="2752274"/>
            <a:ext cx="204712" cy="204712"/>
          </a:xfrm>
          <a:prstGeom prst="rect">
            <a:avLst/>
          </a:prstGeom>
          <a:solidFill>
            <a:srgbClr val="BDD7EE"/>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5" name="直接箭头连接符 194">
            <a:extLst>
              <a:ext uri="{FF2B5EF4-FFF2-40B4-BE49-F238E27FC236}">
                <a16:creationId xmlns:a16="http://schemas.microsoft.com/office/drawing/2014/main" id="{A62A86DF-67EB-4FD6-B4AA-19C75EDAFC44}"/>
              </a:ext>
            </a:extLst>
          </p:cNvPr>
          <p:cNvCxnSpPr>
            <a:cxnSpLocks/>
            <a:stCxn id="190" idx="3"/>
            <a:endCxn id="189" idx="2"/>
          </p:cNvCxnSpPr>
          <p:nvPr/>
        </p:nvCxnSpPr>
        <p:spPr>
          <a:xfrm flipV="1">
            <a:off x="6166761" y="1970320"/>
            <a:ext cx="674295" cy="26282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96" name="直接箭头连接符 195">
            <a:extLst>
              <a:ext uri="{FF2B5EF4-FFF2-40B4-BE49-F238E27FC236}">
                <a16:creationId xmlns:a16="http://schemas.microsoft.com/office/drawing/2014/main" id="{AD6E4245-4D29-4175-9E71-4480FD9B06CA}"/>
              </a:ext>
            </a:extLst>
          </p:cNvPr>
          <p:cNvCxnSpPr>
            <a:cxnSpLocks/>
            <a:stCxn id="191" idx="3"/>
            <a:endCxn id="186" idx="2"/>
          </p:cNvCxnSpPr>
          <p:nvPr/>
        </p:nvCxnSpPr>
        <p:spPr>
          <a:xfrm flipV="1">
            <a:off x="6166761" y="2309401"/>
            <a:ext cx="677209" cy="136019"/>
          </a:xfrm>
          <a:prstGeom prst="straightConnector1">
            <a:avLst/>
          </a:prstGeom>
          <a:ln w="38100">
            <a:prstDash val="sysDot"/>
            <a:tailEnd type="triangle"/>
          </a:ln>
        </p:spPr>
        <p:style>
          <a:lnRef idx="1">
            <a:schemeClr val="dk1"/>
          </a:lnRef>
          <a:fillRef idx="0">
            <a:schemeClr val="dk1"/>
          </a:fillRef>
          <a:effectRef idx="0">
            <a:schemeClr val="dk1"/>
          </a:effectRef>
          <a:fontRef idx="minor">
            <a:schemeClr val="tx1"/>
          </a:fontRef>
        </p:style>
      </p:cxnSp>
      <p:cxnSp>
        <p:nvCxnSpPr>
          <p:cNvPr id="197" name="直接箭头连接符 196">
            <a:extLst>
              <a:ext uri="{FF2B5EF4-FFF2-40B4-BE49-F238E27FC236}">
                <a16:creationId xmlns:a16="http://schemas.microsoft.com/office/drawing/2014/main" id="{69162018-D5A0-495A-8250-69851D6D4D33}"/>
              </a:ext>
            </a:extLst>
          </p:cNvPr>
          <p:cNvCxnSpPr>
            <a:cxnSpLocks/>
            <a:stCxn id="192" idx="3"/>
            <a:endCxn id="182" idx="2"/>
          </p:cNvCxnSpPr>
          <p:nvPr/>
        </p:nvCxnSpPr>
        <p:spPr>
          <a:xfrm flipV="1">
            <a:off x="6166761" y="2648482"/>
            <a:ext cx="677210" cy="165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98" name="直接箭头连接符 197">
            <a:extLst>
              <a:ext uri="{FF2B5EF4-FFF2-40B4-BE49-F238E27FC236}">
                <a16:creationId xmlns:a16="http://schemas.microsoft.com/office/drawing/2014/main" id="{9F0D0DC6-748F-4920-A2BB-556E25CD1006}"/>
              </a:ext>
            </a:extLst>
          </p:cNvPr>
          <p:cNvCxnSpPr>
            <a:cxnSpLocks/>
            <a:stCxn id="193" idx="3"/>
            <a:endCxn id="179" idx="2"/>
          </p:cNvCxnSpPr>
          <p:nvPr/>
        </p:nvCxnSpPr>
        <p:spPr>
          <a:xfrm>
            <a:off x="6166761" y="3058208"/>
            <a:ext cx="677210" cy="268436"/>
          </a:xfrm>
          <a:prstGeom prst="straightConnector1">
            <a:avLst/>
          </a:prstGeom>
          <a:ln w="38100">
            <a:prstDash val="sysDot"/>
            <a:tailEnd type="triangle"/>
          </a:ln>
        </p:spPr>
        <p:style>
          <a:lnRef idx="1">
            <a:schemeClr val="dk1"/>
          </a:lnRef>
          <a:fillRef idx="0">
            <a:schemeClr val="dk1"/>
          </a:fillRef>
          <a:effectRef idx="0">
            <a:schemeClr val="dk1"/>
          </a:effectRef>
          <a:fontRef idx="minor">
            <a:schemeClr val="tx1"/>
          </a:fontRef>
        </p:style>
      </p:cxnSp>
      <p:cxnSp>
        <p:nvCxnSpPr>
          <p:cNvPr id="199" name="直接箭头连接符 198">
            <a:extLst>
              <a:ext uri="{FF2B5EF4-FFF2-40B4-BE49-F238E27FC236}">
                <a16:creationId xmlns:a16="http://schemas.microsoft.com/office/drawing/2014/main" id="{FF92A206-ABF3-47D1-A122-E7CB01EAB26A}"/>
              </a:ext>
            </a:extLst>
          </p:cNvPr>
          <p:cNvCxnSpPr>
            <a:cxnSpLocks/>
            <a:stCxn id="194" idx="3"/>
            <a:endCxn id="178" idx="2"/>
          </p:cNvCxnSpPr>
          <p:nvPr/>
        </p:nvCxnSpPr>
        <p:spPr>
          <a:xfrm>
            <a:off x="6166761" y="2854630"/>
            <a:ext cx="677210" cy="130650"/>
          </a:xfrm>
          <a:prstGeom prst="straightConnector1">
            <a:avLst/>
          </a:prstGeom>
          <a:ln w="38100">
            <a:prstDash val="solid"/>
            <a:tailEnd type="triangle"/>
          </a:ln>
        </p:spPr>
        <p:style>
          <a:lnRef idx="1">
            <a:schemeClr val="dk1"/>
          </a:lnRef>
          <a:fillRef idx="0">
            <a:schemeClr val="dk1"/>
          </a:fillRef>
          <a:effectRef idx="0">
            <a:schemeClr val="dk1"/>
          </a:effectRef>
          <a:fontRef idx="minor">
            <a:schemeClr val="tx1"/>
          </a:fontRef>
        </p:style>
      </p:cxnSp>
      <p:cxnSp>
        <p:nvCxnSpPr>
          <p:cNvPr id="200" name="连接符: 曲线 199">
            <a:extLst>
              <a:ext uri="{FF2B5EF4-FFF2-40B4-BE49-F238E27FC236}">
                <a16:creationId xmlns:a16="http://schemas.microsoft.com/office/drawing/2014/main" id="{5359942E-ABAC-4DC4-8872-6C5C93139FDE}"/>
              </a:ext>
            </a:extLst>
          </p:cNvPr>
          <p:cNvCxnSpPr>
            <a:cxnSpLocks/>
          </p:cNvCxnSpPr>
          <p:nvPr/>
        </p:nvCxnSpPr>
        <p:spPr>
          <a:xfrm rot="21240000">
            <a:off x="5607994" y="2774271"/>
            <a:ext cx="354065" cy="105575"/>
          </a:xfrm>
          <a:prstGeom prst="curvedConnector3">
            <a:avLst>
              <a:gd name="adj1" fmla="val 43275"/>
            </a:avLst>
          </a:prstGeom>
          <a:ln w="38100">
            <a:tailEnd type="triangle"/>
          </a:ln>
        </p:spPr>
        <p:style>
          <a:lnRef idx="1">
            <a:schemeClr val="dk1"/>
          </a:lnRef>
          <a:fillRef idx="0">
            <a:schemeClr val="dk1"/>
          </a:fillRef>
          <a:effectRef idx="0">
            <a:schemeClr val="dk1"/>
          </a:effectRef>
          <a:fontRef idx="minor">
            <a:schemeClr val="tx1"/>
          </a:fontRef>
        </p:style>
      </p:cxnSp>
      <p:cxnSp>
        <p:nvCxnSpPr>
          <p:cNvPr id="201" name="连接符: 曲线 200">
            <a:extLst>
              <a:ext uri="{FF2B5EF4-FFF2-40B4-BE49-F238E27FC236}">
                <a16:creationId xmlns:a16="http://schemas.microsoft.com/office/drawing/2014/main" id="{42934C28-F378-44CC-81DE-96790023837F}"/>
              </a:ext>
            </a:extLst>
          </p:cNvPr>
          <p:cNvCxnSpPr>
            <a:cxnSpLocks/>
          </p:cNvCxnSpPr>
          <p:nvPr/>
        </p:nvCxnSpPr>
        <p:spPr>
          <a:xfrm rot="21240000">
            <a:off x="5608748" y="2565387"/>
            <a:ext cx="354065" cy="105575"/>
          </a:xfrm>
          <a:prstGeom prst="curvedConnector3">
            <a:avLst>
              <a:gd name="adj1" fmla="val 43275"/>
            </a:avLst>
          </a:prstGeom>
          <a:ln w="38100">
            <a:tailEnd type="triangle"/>
          </a:ln>
        </p:spPr>
        <p:style>
          <a:lnRef idx="1">
            <a:schemeClr val="dk1"/>
          </a:lnRef>
          <a:fillRef idx="0">
            <a:schemeClr val="dk1"/>
          </a:fillRef>
          <a:effectRef idx="0">
            <a:schemeClr val="dk1"/>
          </a:effectRef>
          <a:fontRef idx="minor">
            <a:schemeClr val="tx1"/>
          </a:fontRef>
        </p:style>
      </p:cxnSp>
      <p:cxnSp>
        <p:nvCxnSpPr>
          <p:cNvPr id="202" name="连接符: 曲线 201">
            <a:extLst>
              <a:ext uri="{FF2B5EF4-FFF2-40B4-BE49-F238E27FC236}">
                <a16:creationId xmlns:a16="http://schemas.microsoft.com/office/drawing/2014/main" id="{961D1D1E-5A33-4DC7-9CE9-A0BBBF68D58F}"/>
              </a:ext>
            </a:extLst>
          </p:cNvPr>
          <p:cNvCxnSpPr>
            <a:cxnSpLocks/>
          </p:cNvCxnSpPr>
          <p:nvPr/>
        </p:nvCxnSpPr>
        <p:spPr>
          <a:xfrm rot="21240000">
            <a:off x="5603437" y="2160350"/>
            <a:ext cx="354065" cy="105575"/>
          </a:xfrm>
          <a:prstGeom prst="curvedConnector3">
            <a:avLst>
              <a:gd name="adj1" fmla="val 43275"/>
            </a:avLst>
          </a:prstGeom>
          <a:ln w="38100">
            <a:tailEnd type="triangle"/>
          </a:ln>
        </p:spPr>
        <p:style>
          <a:lnRef idx="1">
            <a:schemeClr val="dk1"/>
          </a:lnRef>
          <a:fillRef idx="0">
            <a:schemeClr val="dk1"/>
          </a:fillRef>
          <a:effectRef idx="0">
            <a:schemeClr val="dk1"/>
          </a:effectRef>
          <a:fontRef idx="minor">
            <a:schemeClr val="tx1"/>
          </a:fontRef>
        </p:style>
      </p:cxnSp>
      <p:sp>
        <p:nvSpPr>
          <p:cNvPr id="203" name="内容占位符 3">
            <a:extLst>
              <a:ext uri="{FF2B5EF4-FFF2-40B4-BE49-F238E27FC236}">
                <a16:creationId xmlns:a16="http://schemas.microsoft.com/office/drawing/2014/main" id="{A8A3C7ED-35F5-409E-A05F-AD6AFA8095E2}"/>
              </a:ext>
            </a:extLst>
          </p:cNvPr>
          <p:cNvSpPr txBox="1">
            <a:spLocks/>
          </p:cNvSpPr>
          <p:nvPr/>
        </p:nvSpPr>
        <p:spPr>
          <a:xfrm>
            <a:off x="5086597" y="1960864"/>
            <a:ext cx="512292" cy="513499"/>
          </a:xfrm>
          <a:prstGeom prst="rect">
            <a:avLst/>
          </a:prstGeom>
        </p:spPr>
        <p:txBody>
          <a:bodyPr vert="horz">
            <a:norm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2400" dirty="0"/>
              <a:t>v0</a:t>
            </a:r>
          </a:p>
        </p:txBody>
      </p:sp>
      <p:sp>
        <p:nvSpPr>
          <p:cNvPr id="204" name="内容占位符 3">
            <a:extLst>
              <a:ext uri="{FF2B5EF4-FFF2-40B4-BE49-F238E27FC236}">
                <a16:creationId xmlns:a16="http://schemas.microsoft.com/office/drawing/2014/main" id="{FCC5BA6A-8202-4F10-AECD-A8E6100FAFD3}"/>
              </a:ext>
            </a:extLst>
          </p:cNvPr>
          <p:cNvSpPr txBox="1">
            <a:spLocks/>
          </p:cNvSpPr>
          <p:nvPr/>
        </p:nvSpPr>
        <p:spPr>
          <a:xfrm>
            <a:off x="5086597" y="2306020"/>
            <a:ext cx="512292" cy="513499"/>
          </a:xfrm>
          <a:prstGeom prst="rect">
            <a:avLst/>
          </a:prstGeom>
        </p:spPr>
        <p:txBody>
          <a:bodyPr vert="horz">
            <a:norm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2400" dirty="0"/>
              <a:t>v2</a:t>
            </a:r>
          </a:p>
        </p:txBody>
      </p:sp>
      <p:sp>
        <p:nvSpPr>
          <p:cNvPr id="205" name="内容占位符 3">
            <a:extLst>
              <a:ext uri="{FF2B5EF4-FFF2-40B4-BE49-F238E27FC236}">
                <a16:creationId xmlns:a16="http://schemas.microsoft.com/office/drawing/2014/main" id="{E3F3632B-0A29-43E8-9D5F-7D96AC0440A0}"/>
              </a:ext>
            </a:extLst>
          </p:cNvPr>
          <p:cNvSpPr txBox="1">
            <a:spLocks/>
          </p:cNvSpPr>
          <p:nvPr/>
        </p:nvSpPr>
        <p:spPr>
          <a:xfrm>
            <a:off x="5086597" y="2552154"/>
            <a:ext cx="512292" cy="513499"/>
          </a:xfrm>
          <a:prstGeom prst="rect">
            <a:avLst/>
          </a:prstGeom>
        </p:spPr>
        <p:txBody>
          <a:bodyPr vert="horz">
            <a:norm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2400" dirty="0"/>
              <a:t>v3</a:t>
            </a:r>
          </a:p>
        </p:txBody>
      </p:sp>
      <p:sp>
        <p:nvSpPr>
          <p:cNvPr id="206" name="内容占位符 3">
            <a:extLst>
              <a:ext uri="{FF2B5EF4-FFF2-40B4-BE49-F238E27FC236}">
                <a16:creationId xmlns:a16="http://schemas.microsoft.com/office/drawing/2014/main" id="{A5FCEC5E-CC25-42DF-BCA6-58AF2893CC82}"/>
              </a:ext>
            </a:extLst>
          </p:cNvPr>
          <p:cNvSpPr txBox="1">
            <a:spLocks/>
          </p:cNvSpPr>
          <p:nvPr/>
        </p:nvSpPr>
        <p:spPr>
          <a:xfrm>
            <a:off x="5328404" y="3654277"/>
            <a:ext cx="1101402" cy="513499"/>
          </a:xfrm>
          <a:prstGeom prst="rect">
            <a:avLst/>
          </a:prstGeom>
        </p:spPr>
        <p:txBody>
          <a:bodyPr vert="horz">
            <a:norm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2400" dirty="0">
                <a:solidFill>
                  <a:srgbClr val="3584CB"/>
                </a:solidFill>
              </a:rPr>
              <a:t>vertices</a:t>
            </a:r>
          </a:p>
        </p:txBody>
      </p:sp>
      <p:sp>
        <p:nvSpPr>
          <p:cNvPr id="207" name="内容占位符 3">
            <a:extLst>
              <a:ext uri="{FF2B5EF4-FFF2-40B4-BE49-F238E27FC236}">
                <a16:creationId xmlns:a16="http://schemas.microsoft.com/office/drawing/2014/main" id="{E7EF885C-F504-494B-9CA4-E3F7CAFC777D}"/>
              </a:ext>
            </a:extLst>
          </p:cNvPr>
          <p:cNvSpPr txBox="1">
            <a:spLocks/>
          </p:cNvSpPr>
          <p:nvPr/>
        </p:nvSpPr>
        <p:spPr>
          <a:xfrm>
            <a:off x="6496698" y="3654276"/>
            <a:ext cx="1561425" cy="513499"/>
          </a:xfrm>
          <a:prstGeom prst="rect">
            <a:avLst/>
          </a:prstGeom>
        </p:spPr>
        <p:txBody>
          <a:bodyPr vert="horz">
            <a:no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2400" dirty="0">
                <a:solidFill>
                  <a:srgbClr val="D2A000"/>
                </a:solidFill>
              </a:rPr>
              <a:t>neighbors</a:t>
            </a:r>
          </a:p>
        </p:txBody>
      </p:sp>
      <p:sp>
        <p:nvSpPr>
          <p:cNvPr id="208" name="矩形 207">
            <a:extLst>
              <a:ext uri="{FF2B5EF4-FFF2-40B4-BE49-F238E27FC236}">
                <a16:creationId xmlns:a16="http://schemas.microsoft.com/office/drawing/2014/main" id="{7EE6394D-2158-41BB-9260-A0DE9435B791}"/>
              </a:ext>
            </a:extLst>
          </p:cNvPr>
          <p:cNvSpPr/>
          <p:nvPr/>
        </p:nvSpPr>
        <p:spPr>
          <a:xfrm>
            <a:off x="6648099" y="1723523"/>
            <a:ext cx="1200292" cy="1889498"/>
          </a:xfrm>
          <a:prstGeom prst="rect">
            <a:avLst/>
          </a:prstGeom>
          <a:noFill/>
          <a:ln w="38100">
            <a:solidFill>
              <a:srgbClr val="D2A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矩形 208">
            <a:extLst>
              <a:ext uri="{FF2B5EF4-FFF2-40B4-BE49-F238E27FC236}">
                <a16:creationId xmlns:a16="http://schemas.microsoft.com/office/drawing/2014/main" id="{F8DAF40B-1E0D-406B-8EAB-AB07DF4A09FA}"/>
              </a:ext>
            </a:extLst>
          </p:cNvPr>
          <p:cNvSpPr/>
          <p:nvPr/>
        </p:nvSpPr>
        <p:spPr>
          <a:xfrm>
            <a:off x="5790459" y="2011767"/>
            <a:ext cx="517126" cy="1273429"/>
          </a:xfrm>
          <a:prstGeom prst="rect">
            <a:avLst/>
          </a:prstGeom>
          <a:noFill/>
          <a:ln w="38100">
            <a:solidFill>
              <a:srgbClr val="3584CB"/>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3" name="直接箭头连接符 162">
            <a:extLst>
              <a:ext uri="{FF2B5EF4-FFF2-40B4-BE49-F238E27FC236}">
                <a16:creationId xmlns:a16="http://schemas.microsoft.com/office/drawing/2014/main" id="{421C4BEF-0F18-4E77-91D3-63A9FFDD0301}"/>
              </a:ext>
            </a:extLst>
          </p:cNvPr>
          <p:cNvCxnSpPr>
            <a:cxnSpLocks/>
            <a:stCxn id="189" idx="3"/>
            <a:endCxn id="169" idx="2"/>
          </p:cNvCxnSpPr>
          <p:nvPr/>
        </p:nvCxnSpPr>
        <p:spPr>
          <a:xfrm>
            <a:off x="6943412" y="2072676"/>
            <a:ext cx="1475469" cy="774009"/>
          </a:xfrm>
          <a:prstGeom prst="straightConnector1">
            <a:avLst/>
          </a:prstGeom>
          <a:ln w="38100">
            <a:solidFill>
              <a:srgbClr val="009592"/>
            </a:solidFill>
            <a:tailEnd type="triangle"/>
          </a:ln>
        </p:spPr>
        <p:style>
          <a:lnRef idx="1">
            <a:schemeClr val="dk1"/>
          </a:lnRef>
          <a:fillRef idx="0">
            <a:schemeClr val="dk1"/>
          </a:fillRef>
          <a:effectRef idx="0">
            <a:schemeClr val="dk1"/>
          </a:effectRef>
          <a:fontRef idx="minor">
            <a:schemeClr val="tx1"/>
          </a:fontRef>
        </p:style>
      </p:cxnSp>
      <p:cxnSp>
        <p:nvCxnSpPr>
          <p:cNvPr id="166" name="直接箭头连接符 165">
            <a:extLst>
              <a:ext uri="{FF2B5EF4-FFF2-40B4-BE49-F238E27FC236}">
                <a16:creationId xmlns:a16="http://schemas.microsoft.com/office/drawing/2014/main" id="{8A8DF687-BC7E-4444-B7E2-DEB96EC525B0}"/>
              </a:ext>
            </a:extLst>
          </p:cNvPr>
          <p:cNvCxnSpPr>
            <a:cxnSpLocks/>
            <a:stCxn id="187" idx="0"/>
            <a:endCxn id="165" idx="2"/>
          </p:cNvCxnSpPr>
          <p:nvPr/>
        </p:nvCxnSpPr>
        <p:spPr>
          <a:xfrm>
            <a:off x="7455192" y="1970320"/>
            <a:ext cx="964370" cy="467631"/>
          </a:xfrm>
          <a:prstGeom prst="straightConnector1">
            <a:avLst/>
          </a:prstGeom>
          <a:ln w="38100">
            <a:solidFill>
              <a:srgbClr val="009592"/>
            </a:solidFill>
            <a:tailEnd type="triangle"/>
          </a:ln>
        </p:spPr>
        <p:style>
          <a:lnRef idx="1">
            <a:schemeClr val="dk1"/>
          </a:lnRef>
          <a:fillRef idx="0">
            <a:schemeClr val="dk1"/>
          </a:fillRef>
          <a:effectRef idx="0">
            <a:schemeClr val="dk1"/>
          </a:effectRef>
          <a:fontRef idx="minor">
            <a:schemeClr val="tx1"/>
          </a:fontRef>
        </p:style>
      </p:cxnSp>
      <p:cxnSp>
        <p:nvCxnSpPr>
          <p:cNvPr id="168" name="直接箭头连接符 167">
            <a:extLst>
              <a:ext uri="{FF2B5EF4-FFF2-40B4-BE49-F238E27FC236}">
                <a16:creationId xmlns:a16="http://schemas.microsoft.com/office/drawing/2014/main" id="{456D7DA6-A5CE-442E-BA6D-688EB72FA867}"/>
              </a:ext>
            </a:extLst>
          </p:cNvPr>
          <p:cNvCxnSpPr>
            <a:cxnSpLocks/>
            <a:stCxn id="188" idx="3"/>
            <a:endCxn id="167" idx="2"/>
          </p:cNvCxnSpPr>
          <p:nvPr/>
        </p:nvCxnSpPr>
        <p:spPr>
          <a:xfrm>
            <a:off x="7148124" y="2072676"/>
            <a:ext cx="1270757" cy="568139"/>
          </a:xfrm>
          <a:prstGeom prst="straightConnector1">
            <a:avLst/>
          </a:prstGeom>
          <a:ln w="38100">
            <a:solidFill>
              <a:srgbClr val="009592"/>
            </a:solidFill>
            <a:tailEnd type="triangle"/>
          </a:ln>
        </p:spPr>
        <p:style>
          <a:lnRef idx="1">
            <a:schemeClr val="dk1"/>
          </a:lnRef>
          <a:fillRef idx="0">
            <a:schemeClr val="dk1"/>
          </a:fillRef>
          <a:effectRef idx="0">
            <a:schemeClr val="dk1"/>
          </a:effectRef>
          <a:fontRef idx="minor">
            <a:schemeClr val="tx1"/>
          </a:fontRef>
        </p:style>
      </p:cxnSp>
      <p:cxnSp>
        <p:nvCxnSpPr>
          <p:cNvPr id="170" name="直接箭头连接符 169">
            <a:extLst>
              <a:ext uri="{FF2B5EF4-FFF2-40B4-BE49-F238E27FC236}">
                <a16:creationId xmlns:a16="http://schemas.microsoft.com/office/drawing/2014/main" id="{81CC5816-4B87-4470-85AE-4D35E4F55A7C}"/>
              </a:ext>
            </a:extLst>
          </p:cNvPr>
          <p:cNvCxnSpPr>
            <a:cxnSpLocks/>
            <a:stCxn id="180" idx="0"/>
            <a:endCxn id="165" idx="2"/>
          </p:cNvCxnSpPr>
          <p:nvPr/>
        </p:nvCxnSpPr>
        <p:spPr>
          <a:xfrm flipV="1">
            <a:off x="7458107" y="2437951"/>
            <a:ext cx="961455" cy="210531"/>
          </a:xfrm>
          <a:prstGeom prst="straightConnector1">
            <a:avLst/>
          </a:prstGeom>
          <a:ln w="38100">
            <a:solidFill>
              <a:srgbClr val="009592"/>
            </a:solidFill>
            <a:tailEnd type="triangle"/>
          </a:ln>
        </p:spPr>
        <p:style>
          <a:lnRef idx="1">
            <a:schemeClr val="dk1"/>
          </a:lnRef>
          <a:fillRef idx="0">
            <a:schemeClr val="dk1"/>
          </a:fillRef>
          <a:effectRef idx="0">
            <a:schemeClr val="dk1"/>
          </a:effectRef>
          <a:fontRef idx="minor">
            <a:schemeClr val="tx1"/>
          </a:fontRef>
        </p:style>
      </p:cxnSp>
      <p:cxnSp>
        <p:nvCxnSpPr>
          <p:cNvPr id="173" name="直接箭头连接符 172">
            <a:extLst>
              <a:ext uri="{FF2B5EF4-FFF2-40B4-BE49-F238E27FC236}">
                <a16:creationId xmlns:a16="http://schemas.microsoft.com/office/drawing/2014/main" id="{99133799-A128-4D8D-9CDA-D0AA02FD02A8}"/>
              </a:ext>
            </a:extLst>
          </p:cNvPr>
          <p:cNvCxnSpPr>
            <a:cxnSpLocks/>
            <a:stCxn id="178" idx="0"/>
            <a:endCxn id="172" idx="2"/>
          </p:cNvCxnSpPr>
          <p:nvPr/>
        </p:nvCxnSpPr>
        <p:spPr>
          <a:xfrm>
            <a:off x="7048683" y="2985280"/>
            <a:ext cx="1370198" cy="66117"/>
          </a:xfrm>
          <a:prstGeom prst="straightConnector1">
            <a:avLst/>
          </a:prstGeom>
          <a:ln w="38100">
            <a:solidFill>
              <a:srgbClr val="009592"/>
            </a:solidFill>
            <a:tailEnd type="triangle"/>
          </a:ln>
        </p:spPr>
        <p:style>
          <a:lnRef idx="1">
            <a:schemeClr val="dk1"/>
          </a:lnRef>
          <a:fillRef idx="0">
            <a:schemeClr val="dk1"/>
          </a:fillRef>
          <a:effectRef idx="0">
            <a:schemeClr val="dk1"/>
          </a:effectRef>
          <a:fontRef idx="minor">
            <a:schemeClr val="tx1"/>
          </a:fontRef>
        </p:style>
      </p:cxnSp>
      <p:cxnSp>
        <p:nvCxnSpPr>
          <p:cNvPr id="224" name="直接箭头连接符 223">
            <a:extLst>
              <a:ext uri="{FF2B5EF4-FFF2-40B4-BE49-F238E27FC236}">
                <a16:creationId xmlns:a16="http://schemas.microsoft.com/office/drawing/2014/main" id="{1D989A38-ABB0-4DDC-8F94-5A6DB7C98006}"/>
              </a:ext>
            </a:extLst>
          </p:cNvPr>
          <p:cNvCxnSpPr>
            <a:cxnSpLocks/>
            <a:stCxn id="181" idx="3"/>
            <a:endCxn id="172" idx="2"/>
          </p:cNvCxnSpPr>
          <p:nvPr/>
        </p:nvCxnSpPr>
        <p:spPr>
          <a:xfrm>
            <a:off x="7151039" y="2750838"/>
            <a:ext cx="1267842" cy="300559"/>
          </a:xfrm>
          <a:prstGeom prst="straightConnector1">
            <a:avLst/>
          </a:prstGeom>
          <a:ln w="38100">
            <a:solidFill>
              <a:srgbClr val="009592"/>
            </a:solidFill>
            <a:tailEnd type="triangle"/>
          </a:ln>
        </p:spPr>
        <p:style>
          <a:lnRef idx="1">
            <a:schemeClr val="dk1"/>
          </a:lnRef>
          <a:fillRef idx="0">
            <a:schemeClr val="dk1"/>
          </a:fillRef>
          <a:effectRef idx="0">
            <a:schemeClr val="dk1"/>
          </a:effectRef>
          <a:fontRef idx="minor">
            <a:schemeClr val="tx1"/>
          </a:fontRef>
        </p:style>
      </p:cxnSp>
      <p:cxnSp>
        <p:nvCxnSpPr>
          <p:cNvPr id="227" name="直接箭头连接符 226">
            <a:extLst>
              <a:ext uri="{FF2B5EF4-FFF2-40B4-BE49-F238E27FC236}">
                <a16:creationId xmlns:a16="http://schemas.microsoft.com/office/drawing/2014/main" id="{8946CE53-D250-468B-8ED0-BCEDA252DFD8}"/>
              </a:ext>
            </a:extLst>
          </p:cNvPr>
          <p:cNvCxnSpPr>
            <a:cxnSpLocks/>
            <a:stCxn id="182" idx="1"/>
            <a:endCxn id="164" idx="2"/>
          </p:cNvCxnSpPr>
          <p:nvPr/>
        </p:nvCxnSpPr>
        <p:spPr>
          <a:xfrm flipV="1">
            <a:off x="6946327" y="2236181"/>
            <a:ext cx="1475720" cy="309945"/>
          </a:xfrm>
          <a:prstGeom prst="straightConnector1">
            <a:avLst/>
          </a:prstGeom>
          <a:ln w="38100">
            <a:solidFill>
              <a:srgbClr val="009592"/>
            </a:solidFill>
            <a:tailEnd type="triangle"/>
          </a:ln>
        </p:spPr>
        <p:style>
          <a:lnRef idx="1">
            <a:schemeClr val="dk1"/>
          </a:lnRef>
          <a:fillRef idx="0">
            <a:schemeClr val="dk1"/>
          </a:fillRef>
          <a:effectRef idx="0">
            <a:schemeClr val="dk1"/>
          </a:effectRef>
          <a:fontRef idx="minor">
            <a:schemeClr val="tx1"/>
          </a:fontRef>
        </p:style>
      </p:cxnSp>
      <p:sp>
        <p:nvSpPr>
          <p:cNvPr id="249" name="内容占位符 3">
            <a:extLst>
              <a:ext uri="{FF2B5EF4-FFF2-40B4-BE49-F238E27FC236}">
                <a16:creationId xmlns:a16="http://schemas.microsoft.com/office/drawing/2014/main" id="{AC2AE8B6-71B3-4EA8-923B-7660CD566FE2}"/>
              </a:ext>
            </a:extLst>
          </p:cNvPr>
          <p:cNvSpPr txBox="1">
            <a:spLocks/>
          </p:cNvSpPr>
          <p:nvPr/>
        </p:nvSpPr>
        <p:spPr>
          <a:xfrm>
            <a:off x="7985685" y="1628717"/>
            <a:ext cx="1700355" cy="625132"/>
          </a:xfrm>
          <a:prstGeom prst="rect">
            <a:avLst/>
          </a:prstGeom>
        </p:spPr>
        <p:txBody>
          <a:bodyPr vert="horz">
            <a:normAutofit fontScale="85000" lnSpcReduction="10000"/>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2800" dirty="0">
                <a:solidFill>
                  <a:srgbClr val="009592"/>
                </a:solidFill>
              </a:rPr>
              <a:t>vertex data</a:t>
            </a:r>
          </a:p>
        </p:txBody>
      </p:sp>
      <p:sp>
        <p:nvSpPr>
          <p:cNvPr id="253" name="内容占位符 3">
            <a:extLst>
              <a:ext uri="{FF2B5EF4-FFF2-40B4-BE49-F238E27FC236}">
                <a16:creationId xmlns:a16="http://schemas.microsoft.com/office/drawing/2014/main" id="{4E73D1EF-28D0-4528-9394-8B59386FC8DF}"/>
              </a:ext>
            </a:extLst>
          </p:cNvPr>
          <p:cNvSpPr txBox="1">
            <a:spLocks/>
          </p:cNvSpPr>
          <p:nvPr/>
        </p:nvSpPr>
        <p:spPr>
          <a:xfrm>
            <a:off x="109399" y="967958"/>
            <a:ext cx="4727574" cy="1650216"/>
          </a:xfrm>
          <a:prstGeom prst="rect">
            <a:avLst/>
          </a:prstGeom>
        </p:spPr>
        <p:txBody>
          <a:bodyPr vert="horz">
            <a:norm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dirty="0"/>
              <a:t>Challenge 1: Access and decompression are interleaved</a:t>
            </a:r>
          </a:p>
        </p:txBody>
      </p:sp>
    </p:spTree>
    <p:extLst>
      <p:ext uri="{BB962C8B-B14F-4D97-AF65-F5344CB8AC3E}">
        <p14:creationId xmlns:p14="http://schemas.microsoft.com/office/powerpoint/2010/main" val="27788066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2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2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58"/>
                                        </p:tgtEl>
                                        <p:attrNameLst>
                                          <p:attrName>style.visibility</p:attrName>
                                        </p:attrNameLst>
                                      </p:cBhvr>
                                      <p:to>
                                        <p:strVal val="visible"/>
                                      </p:to>
                                    </p:set>
                                  </p:childTnLst>
                                </p:cTn>
                              </p:par>
                            </p:childTnLst>
                          </p:cTn>
                        </p:par>
                        <p:par>
                          <p:cTn id="53" fill="hold">
                            <p:stCondLst>
                              <p:cond delay="0"/>
                            </p:stCondLst>
                            <p:childTnLst>
                              <p:par>
                                <p:cTn id="54" presetID="1" presetClass="entr" presetSubtype="0" fill="hold" nodeType="afterEffect">
                                  <p:stCondLst>
                                    <p:cond delay="0"/>
                                  </p:stCondLst>
                                  <p:childTnLst>
                                    <p:set>
                                      <p:cBhvr>
                                        <p:cTn id="55" dur="1" fill="hold">
                                          <p:stCondLst>
                                            <p:cond delay="0"/>
                                          </p:stCondLst>
                                        </p:cTn>
                                        <p:tgtEl>
                                          <p:spTgt spid="1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animBg="1"/>
      <p:bldP spid="120" grpId="0"/>
      <p:bldP spid="121" grpId="0"/>
      <p:bldP spid="158" grpId="0"/>
      <p:bldP spid="164" grpId="0" animBg="1"/>
      <p:bldP spid="165" grpId="0" animBg="1"/>
      <p:bldP spid="167" grpId="0" animBg="1"/>
      <p:bldP spid="169" grpId="0" animBg="1"/>
      <p:bldP spid="172" grpId="0" animBg="1"/>
      <p:bldP spid="249" grpId="0"/>
      <p:bldP spid="25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C54DED-33BC-482A-BF0B-52421F2ACA1E}"/>
              </a:ext>
            </a:extLst>
          </p:cNvPr>
          <p:cNvSpPr>
            <a:spLocks noGrp="1"/>
          </p:cNvSpPr>
          <p:nvPr>
            <p:ph type="title"/>
          </p:nvPr>
        </p:nvSpPr>
        <p:spPr/>
        <p:txBody>
          <a:bodyPr>
            <a:noAutofit/>
          </a:bodyPr>
          <a:lstStyle/>
          <a:p>
            <a:r>
              <a:rPr lang="en-US" sz="3600" dirty="0"/>
              <a:t>Compressing data structures in irregular applications is hard</a:t>
            </a:r>
          </a:p>
        </p:txBody>
      </p:sp>
      <p:sp>
        <p:nvSpPr>
          <p:cNvPr id="3" name="灯片编号占位符 2">
            <a:extLst>
              <a:ext uri="{FF2B5EF4-FFF2-40B4-BE49-F238E27FC236}">
                <a16:creationId xmlns:a16="http://schemas.microsoft.com/office/drawing/2014/main" id="{C170F2DB-7813-4B73-9B9E-8C9426F2FA8F}"/>
              </a:ext>
            </a:extLst>
          </p:cNvPr>
          <p:cNvSpPr>
            <a:spLocks noGrp="1"/>
          </p:cNvSpPr>
          <p:nvPr>
            <p:ph type="sldNum" sz="quarter" idx="12"/>
          </p:nvPr>
        </p:nvSpPr>
        <p:spPr/>
        <p:txBody>
          <a:bodyPr/>
          <a:lstStyle/>
          <a:p>
            <a:fld id="{4C1CFA8C-DA4D-4CD0-9494-B47934E8DF77}" type="slidenum">
              <a:rPr lang="en-US" smtClean="0"/>
              <a:t>7</a:t>
            </a:fld>
            <a:endParaRPr lang="en-US"/>
          </a:p>
        </p:txBody>
      </p:sp>
      <p:sp>
        <p:nvSpPr>
          <p:cNvPr id="4" name="内容占位符 3">
            <a:extLst>
              <a:ext uri="{FF2B5EF4-FFF2-40B4-BE49-F238E27FC236}">
                <a16:creationId xmlns:a16="http://schemas.microsoft.com/office/drawing/2014/main" id="{39A12BE2-4058-4232-AEFC-1F64331EDB0F}"/>
              </a:ext>
            </a:extLst>
          </p:cNvPr>
          <p:cNvSpPr>
            <a:spLocks noGrp="1"/>
          </p:cNvSpPr>
          <p:nvPr>
            <p:ph sz="quarter" idx="1"/>
          </p:nvPr>
        </p:nvSpPr>
        <p:spPr>
          <a:xfrm>
            <a:off x="101601" y="2898062"/>
            <a:ext cx="4727574" cy="3883736"/>
          </a:xfrm>
        </p:spPr>
        <p:txBody>
          <a:bodyPr>
            <a:normAutofit/>
          </a:bodyPr>
          <a:lstStyle/>
          <a:p>
            <a:r>
              <a:rPr lang="en-US" dirty="0"/>
              <a:t>Insight 1: Specialized </a:t>
            </a:r>
            <a:r>
              <a:rPr lang="en-US" dirty="0" err="1"/>
              <a:t>hw</a:t>
            </a:r>
            <a:r>
              <a:rPr lang="en-US" dirty="0"/>
              <a:t> to accelerate data access and decompression</a:t>
            </a:r>
          </a:p>
          <a:p>
            <a:pPr lvl="1"/>
            <a:r>
              <a:rPr lang="en-US" dirty="0"/>
              <a:t>Exploit </a:t>
            </a:r>
            <a:r>
              <a:rPr lang="en-US" b="1" dirty="0"/>
              <a:t>decoupled execution </a:t>
            </a:r>
            <a:r>
              <a:rPr lang="en-US" dirty="0"/>
              <a:t>to hide memory access and decompression latencies</a:t>
            </a:r>
          </a:p>
        </p:txBody>
      </p:sp>
      <p:sp>
        <p:nvSpPr>
          <p:cNvPr id="129" name="Rounded Rectangle 109">
            <a:extLst>
              <a:ext uri="{FF2B5EF4-FFF2-40B4-BE49-F238E27FC236}">
                <a16:creationId xmlns:a16="http://schemas.microsoft.com/office/drawing/2014/main" id="{A7EDD77B-F1C4-47B7-9432-BAA642F01B2F}"/>
              </a:ext>
            </a:extLst>
          </p:cNvPr>
          <p:cNvSpPr>
            <a:spLocks noChangeAspect="1"/>
          </p:cNvSpPr>
          <p:nvPr/>
        </p:nvSpPr>
        <p:spPr>
          <a:xfrm>
            <a:off x="8049613" y="3473404"/>
            <a:ext cx="1325432" cy="510269"/>
          </a:xfrm>
          <a:prstGeom prst="roundRect">
            <a:avLst>
              <a:gd name="adj" fmla="val 0"/>
            </a:avLst>
          </a:prstGeom>
          <a:solidFill>
            <a:srgbClr val="ED7D31">
              <a:lumMod val="40000"/>
              <a:lumOff val="60000"/>
            </a:srgbClr>
          </a:solidFill>
          <a:ln w="19050" cap="flat" cmpd="sng" algn="ctr">
            <a:solidFill>
              <a:srgbClr val="ED7D31">
                <a:lumMod val="75000"/>
              </a:srgbClr>
            </a:solidFill>
            <a:prstDash val="solid"/>
            <a:miter lim="800000"/>
          </a:ln>
          <a:effectLst/>
        </p:spPr>
        <p:txBody>
          <a:bodyPr lIns="0" rIns="0"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ED7D31">
                    <a:lumMod val="50000"/>
                  </a:srgbClr>
                </a:solidFill>
                <a:effectLst/>
                <a:uLnTx/>
                <a:uFillTx/>
                <a:ea typeface="+mn-ea"/>
                <a:cs typeface="+mn-cs"/>
              </a:rPr>
              <a:t>Fetcher</a:t>
            </a:r>
          </a:p>
        </p:txBody>
      </p:sp>
      <p:sp>
        <p:nvSpPr>
          <p:cNvPr id="144" name="Rectangle 107">
            <a:extLst>
              <a:ext uri="{FF2B5EF4-FFF2-40B4-BE49-F238E27FC236}">
                <a16:creationId xmlns:a16="http://schemas.microsoft.com/office/drawing/2014/main" id="{1345C0EE-2732-4B09-A56D-FF1F4E93F151}"/>
              </a:ext>
            </a:extLst>
          </p:cNvPr>
          <p:cNvSpPr/>
          <p:nvPr/>
        </p:nvSpPr>
        <p:spPr>
          <a:xfrm>
            <a:off x="10240396" y="3473403"/>
            <a:ext cx="1325431" cy="510269"/>
          </a:xfrm>
          <a:prstGeom prst="rect">
            <a:avLst/>
          </a:prstGeom>
          <a:solidFill>
            <a:schemeClr val="accent6">
              <a:lumMod val="20000"/>
              <a:lumOff val="80000"/>
            </a:schemeClr>
          </a:solidFill>
          <a:ln w="19050" cap="flat" cmpd="sng" algn="ctr">
            <a:solidFill>
              <a:schemeClr val="tx1"/>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ea typeface="+mn-ea"/>
                <a:cs typeface="+mn-cs"/>
              </a:rPr>
              <a:t>Core</a:t>
            </a:r>
          </a:p>
        </p:txBody>
      </p:sp>
      <p:grpSp>
        <p:nvGrpSpPr>
          <p:cNvPr id="154" name="组合 153">
            <a:extLst>
              <a:ext uri="{FF2B5EF4-FFF2-40B4-BE49-F238E27FC236}">
                <a16:creationId xmlns:a16="http://schemas.microsoft.com/office/drawing/2014/main" id="{948913C2-9E58-454E-9404-FE028BC52C41}"/>
              </a:ext>
            </a:extLst>
          </p:cNvPr>
          <p:cNvGrpSpPr/>
          <p:nvPr/>
        </p:nvGrpSpPr>
        <p:grpSpPr>
          <a:xfrm>
            <a:off x="9402901" y="3608532"/>
            <a:ext cx="817166" cy="271274"/>
            <a:chOff x="5931129" y="5679958"/>
            <a:chExt cx="817166" cy="271274"/>
          </a:xfrm>
        </p:grpSpPr>
        <p:sp>
          <p:nvSpPr>
            <p:cNvPr id="137" name="Rectangle 3">
              <a:extLst>
                <a:ext uri="{FF2B5EF4-FFF2-40B4-BE49-F238E27FC236}">
                  <a16:creationId xmlns:a16="http://schemas.microsoft.com/office/drawing/2014/main" id="{59CC467D-A741-465E-B250-BD49D1CCFF15}"/>
                </a:ext>
              </a:extLst>
            </p:cNvPr>
            <p:cNvSpPr>
              <a:spLocks/>
            </p:cNvSpPr>
            <p:nvPr/>
          </p:nvSpPr>
          <p:spPr>
            <a:xfrm>
              <a:off x="6441235" y="5679958"/>
              <a:ext cx="153530" cy="271274"/>
            </a:xfrm>
            <a:prstGeom prst="rect">
              <a:avLst/>
            </a:prstGeom>
            <a:solidFill>
              <a:srgbClr val="FFE699"/>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38" name="直接连接符 97">
              <a:extLst>
                <a:ext uri="{FF2B5EF4-FFF2-40B4-BE49-F238E27FC236}">
                  <a16:creationId xmlns:a16="http://schemas.microsoft.com/office/drawing/2014/main" id="{484D356F-E969-4990-9F69-361742DA43D4}"/>
                </a:ext>
              </a:extLst>
            </p:cNvPr>
            <p:cNvCxnSpPr>
              <a:cxnSpLocks/>
            </p:cNvCxnSpPr>
            <p:nvPr/>
          </p:nvCxnSpPr>
          <p:spPr>
            <a:xfrm flipH="1">
              <a:off x="6007894" y="5679958"/>
              <a:ext cx="126282" cy="0"/>
            </a:xfrm>
            <a:prstGeom prst="line">
              <a:avLst/>
            </a:prstGeom>
            <a:noFill/>
            <a:ln w="28575" cap="flat" cmpd="sng" algn="ctr">
              <a:solidFill>
                <a:sysClr val="windowText" lastClr="000000"/>
              </a:solidFill>
              <a:prstDash val="solid"/>
              <a:miter lim="800000"/>
            </a:ln>
            <a:effectLst/>
          </p:spPr>
        </p:cxnSp>
        <p:cxnSp>
          <p:nvCxnSpPr>
            <p:cNvPr id="139" name="直接连接符 98">
              <a:extLst>
                <a:ext uri="{FF2B5EF4-FFF2-40B4-BE49-F238E27FC236}">
                  <a16:creationId xmlns:a16="http://schemas.microsoft.com/office/drawing/2014/main" id="{BCDF3174-FD61-42B7-9E10-E18AC343646D}"/>
                </a:ext>
              </a:extLst>
            </p:cNvPr>
            <p:cNvCxnSpPr>
              <a:cxnSpLocks/>
            </p:cNvCxnSpPr>
            <p:nvPr/>
          </p:nvCxnSpPr>
          <p:spPr>
            <a:xfrm flipH="1">
              <a:off x="6015038" y="5951232"/>
              <a:ext cx="119138" cy="0"/>
            </a:xfrm>
            <a:prstGeom prst="line">
              <a:avLst/>
            </a:prstGeom>
            <a:noFill/>
            <a:ln w="28575" cap="flat" cmpd="sng" algn="ctr">
              <a:solidFill>
                <a:sysClr val="windowText" lastClr="000000"/>
              </a:solidFill>
              <a:prstDash val="solid"/>
              <a:miter lim="800000"/>
            </a:ln>
            <a:effectLst/>
          </p:spPr>
        </p:cxnSp>
        <p:cxnSp>
          <p:nvCxnSpPr>
            <p:cNvPr id="141" name="直接箭头连接符 169">
              <a:extLst>
                <a:ext uri="{FF2B5EF4-FFF2-40B4-BE49-F238E27FC236}">
                  <a16:creationId xmlns:a16="http://schemas.microsoft.com/office/drawing/2014/main" id="{A9EC5858-9F55-4BD8-B319-6D70EDA58DA9}"/>
                </a:ext>
              </a:extLst>
            </p:cNvPr>
            <p:cNvCxnSpPr>
              <a:cxnSpLocks/>
              <a:stCxn id="137" idx="3"/>
            </p:cNvCxnSpPr>
            <p:nvPr/>
          </p:nvCxnSpPr>
          <p:spPr>
            <a:xfrm>
              <a:off x="6594765" y="5815595"/>
              <a:ext cx="153530" cy="0"/>
            </a:xfrm>
            <a:prstGeom prst="straightConnector1">
              <a:avLst/>
            </a:prstGeom>
            <a:noFill/>
            <a:ln w="38100" cap="flat" cmpd="sng" algn="ctr">
              <a:solidFill>
                <a:sysClr val="windowText" lastClr="000000"/>
              </a:solidFill>
              <a:prstDash val="solid"/>
              <a:miter lim="800000"/>
              <a:headEnd w="med" len="sm"/>
              <a:tailEnd type="triangle" w="med" len="sm"/>
            </a:ln>
            <a:effectLst/>
          </p:spPr>
        </p:cxnSp>
        <p:cxnSp>
          <p:nvCxnSpPr>
            <p:cNvPr id="146" name="直接箭头连接符 169">
              <a:extLst>
                <a:ext uri="{FF2B5EF4-FFF2-40B4-BE49-F238E27FC236}">
                  <a16:creationId xmlns:a16="http://schemas.microsoft.com/office/drawing/2014/main" id="{E165A872-0401-43B5-A84A-2B3D353019BB}"/>
                </a:ext>
              </a:extLst>
            </p:cNvPr>
            <p:cNvCxnSpPr>
              <a:cxnSpLocks/>
            </p:cNvCxnSpPr>
            <p:nvPr/>
          </p:nvCxnSpPr>
          <p:spPr>
            <a:xfrm>
              <a:off x="5931129" y="5815595"/>
              <a:ext cx="153530" cy="0"/>
            </a:xfrm>
            <a:prstGeom prst="straightConnector1">
              <a:avLst/>
            </a:prstGeom>
            <a:noFill/>
            <a:ln w="38100" cap="flat" cmpd="sng" algn="ctr">
              <a:solidFill>
                <a:sysClr val="windowText" lastClr="000000"/>
              </a:solidFill>
              <a:prstDash val="solid"/>
              <a:miter lim="800000"/>
              <a:headEnd w="med" len="sm"/>
              <a:tailEnd type="triangle" w="med" len="sm"/>
            </a:ln>
            <a:effectLst/>
          </p:spPr>
        </p:cxnSp>
        <p:sp>
          <p:nvSpPr>
            <p:cNvPr id="148" name="Rectangle 3">
              <a:extLst>
                <a:ext uri="{FF2B5EF4-FFF2-40B4-BE49-F238E27FC236}">
                  <a16:creationId xmlns:a16="http://schemas.microsoft.com/office/drawing/2014/main" id="{1EB5D4C6-A88C-4E92-920D-1DC79A3DD7D5}"/>
                </a:ext>
              </a:extLst>
            </p:cNvPr>
            <p:cNvSpPr>
              <a:spLocks/>
            </p:cNvSpPr>
            <p:nvPr/>
          </p:nvSpPr>
          <p:spPr>
            <a:xfrm>
              <a:off x="6134175" y="5679958"/>
              <a:ext cx="153530" cy="271274"/>
            </a:xfrm>
            <a:prstGeom prst="rect">
              <a:avLst/>
            </a:prstGeom>
            <a:no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9" name="Rectangle 3">
              <a:extLst>
                <a:ext uri="{FF2B5EF4-FFF2-40B4-BE49-F238E27FC236}">
                  <a16:creationId xmlns:a16="http://schemas.microsoft.com/office/drawing/2014/main" id="{0B5C20A6-A53B-4260-99C1-5FA85102B970}"/>
                </a:ext>
              </a:extLst>
            </p:cNvPr>
            <p:cNvSpPr>
              <a:spLocks/>
            </p:cNvSpPr>
            <p:nvPr/>
          </p:nvSpPr>
          <p:spPr>
            <a:xfrm>
              <a:off x="6287705" y="5679958"/>
              <a:ext cx="153530" cy="271274"/>
            </a:xfrm>
            <a:prstGeom prst="rect">
              <a:avLst/>
            </a:prstGeom>
            <a:solidFill>
              <a:srgbClr val="FFE699"/>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19" name="内容占位符 3">
            <a:extLst>
              <a:ext uri="{FF2B5EF4-FFF2-40B4-BE49-F238E27FC236}">
                <a16:creationId xmlns:a16="http://schemas.microsoft.com/office/drawing/2014/main" id="{EAE28683-9422-4D6A-908B-9D7EB69DCE44}"/>
              </a:ext>
            </a:extLst>
          </p:cNvPr>
          <p:cNvSpPr txBox="1">
            <a:spLocks/>
          </p:cNvSpPr>
          <p:nvPr/>
        </p:nvSpPr>
        <p:spPr>
          <a:xfrm>
            <a:off x="5096331" y="1112509"/>
            <a:ext cx="3163903" cy="513499"/>
          </a:xfrm>
          <a:prstGeom prst="rect">
            <a:avLst/>
          </a:prstGeom>
        </p:spPr>
        <p:txBody>
          <a:bodyPr vert="horz">
            <a:no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2400" b="1" dirty="0"/>
              <a:t>Graph Adjacency List</a:t>
            </a:r>
          </a:p>
        </p:txBody>
      </p:sp>
      <p:sp>
        <p:nvSpPr>
          <p:cNvPr id="120" name="内容占位符 3">
            <a:extLst>
              <a:ext uri="{FF2B5EF4-FFF2-40B4-BE49-F238E27FC236}">
                <a16:creationId xmlns:a16="http://schemas.microsoft.com/office/drawing/2014/main" id="{5D2C8129-E46D-4C4F-A6D1-B85657A51918}"/>
              </a:ext>
            </a:extLst>
          </p:cNvPr>
          <p:cNvSpPr txBox="1">
            <a:spLocks/>
          </p:cNvSpPr>
          <p:nvPr/>
        </p:nvSpPr>
        <p:spPr>
          <a:xfrm>
            <a:off x="5309298" y="4296341"/>
            <a:ext cx="1175146" cy="625132"/>
          </a:xfrm>
          <a:prstGeom prst="rect">
            <a:avLst/>
          </a:prstGeom>
        </p:spPr>
        <p:txBody>
          <a:bodyPr vert="horz">
            <a:norm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2800" b="1" dirty="0">
                <a:solidFill>
                  <a:srgbClr val="3584CB"/>
                </a:solidFill>
              </a:rPr>
              <a:t>access</a:t>
            </a:r>
          </a:p>
        </p:txBody>
      </p:sp>
      <p:sp>
        <p:nvSpPr>
          <p:cNvPr id="121" name="内容占位符 3">
            <a:extLst>
              <a:ext uri="{FF2B5EF4-FFF2-40B4-BE49-F238E27FC236}">
                <a16:creationId xmlns:a16="http://schemas.microsoft.com/office/drawing/2014/main" id="{1EDD92CB-07AB-4854-9FA0-6F47B3A7A09D}"/>
              </a:ext>
            </a:extLst>
          </p:cNvPr>
          <p:cNvSpPr txBox="1">
            <a:spLocks/>
          </p:cNvSpPr>
          <p:nvPr/>
        </p:nvSpPr>
        <p:spPr>
          <a:xfrm>
            <a:off x="6661785" y="4301747"/>
            <a:ext cx="1167859" cy="625132"/>
          </a:xfrm>
          <a:prstGeom prst="rect">
            <a:avLst/>
          </a:prstGeom>
        </p:spPr>
        <p:txBody>
          <a:bodyPr vert="horz">
            <a:norm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2800" b="1" dirty="0">
                <a:solidFill>
                  <a:srgbClr val="D2A000"/>
                </a:solidFill>
              </a:rPr>
              <a:t>access</a:t>
            </a:r>
          </a:p>
        </p:txBody>
      </p:sp>
      <p:cxnSp>
        <p:nvCxnSpPr>
          <p:cNvPr id="122" name="直接箭头连接符 121">
            <a:extLst>
              <a:ext uri="{FF2B5EF4-FFF2-40B4-BE49-F238E27FC236}">
                <a16:creationId xmlns:a16="http://schemas.microsoft.com/office/drawing/2014/main" id="{CDD5EA03-2BC9-46D3-9F68-1C06844EC16F}"/>
              </a:ext>
            </a:extLst>
          </p:cNvPr>
          <p:cNvCxnSpPr>
            <a:cxnSpLocks/>
          </p:cNvCxnSpPr>
          <p:nvPr/>
        </p:nvCxnSpPr>
        <p:spPr>
          <a:xfrm flipV="1">
            <a:off x="6439540" y="4608907"/>
            <a:ext cx="275585" cy="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25" name="内容占位符 3">
            <a:extLst>
              <a:ext uri="{FF2B5EF4-FFF2-40B4-BE49-F238E27FC236}">
                <a16:creationId xmlns:a16="http://schemas.microsoft.com/office/drawing/2014/main" id="{A17930A0-DAB9-4672-979E-7C2EF241BB2D}"/>
              </a:ext>
            </a:extLst>
          </p:cNvPr>
          <p:cNvSpPr txBox="1">
            <a:spLocks/>
          </p:cNvSpPr>
          <p:nvPr/>
        </p:nvSpPr>
        <p:spPr>
          <a:xfrm>
            <a:off x="8028988" y="4303047"/>
            <a:ext cx="1993718" cy="625132"/>
          </a:xfrm>
          <a:prstGeom prst="rect">
            <a:avLst/>
          </a:prstGeom>
        </p:spPr>
        <p:txBody>
          <a:bodyPr vert="horz">
            <a:norm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2800" b="1" dirty="0">
                <a:solidFill>
                  <a:srgbClr val="D2A000"/>
                </a:solidFill>
              </a:rPr>
              <a:t>decompress</a:t>
            </a:r>
          </a:p>
        </p:txBody>
      </p:sp>
      <p:cxnSp>
        <p:nvCxnSpPr>
          <p:cNvPr id="127" name="直接箭头连接符 126">
            <a:extLst>
              <a:ext uri="{FF2B5EF4-FFF2-40B4-BE49-F238E27FC236}">
                <a16:creationId xmlns:a16="http://schemas.microsoft.com/office/drawing/2014/main" id="{FD8AC105-AB61-4090-BAFC-422271BC97DE}"/>
              </a:ext>
            </a:extLst>
          </p:cNvPr>
          <p:cNvCxnSpPr>
            <a:cxnSpLocks/>
          </p:cNvCxnSpPr>
          <p:nvPr/>
        </p:nvCxnSpPr>
        <p:spPr>
          <a:xfrm flipV="1">
            <a:off x="7791503" y="4615613"/>
            <a:ext cx="275585" cy="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28" name="直接箭头连接符 127">
            <a:extLst>
              <a:ext uri="{FF2B5EF4-FFF2-40B4-BE49-F238E27FC236}">
                <a16:creationId xmlns:a16="http://schemas.microsoft.com/office/drawing/2014/main" id="{8DAF0779-307D-4453-95D7-1FE87004BB16}"/>
              </a:ext>
            </a:extLst>
          </p:cNvPr>
          <p:cNvCxnSpPr>
            <a:cxnSpLocks/>
          </p:cNvCxnSpPr>
          <p:nvPr/>
        </p:nvCxnSpPr>
        <p:spPr>
          <a:xfrm flipV="1">
            <a:off x="7793528" y="4608907"/>
            <a:ext cx="275585" cy="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58" name="内容占位符 3">
            <a:extLst>
              <a:ext uri="{FF2B5EF4-FFF2-40B4-BE49-F238E27FC236}">
                <a16:creationId xmlns:a16="http://schemas.microsoft.com/office/drawing/2014/main" id="{839B55C8-AE5A-4322-AD14-B3E73ABCAAF9}"/>
              </a:ext>
            </a:extLst>
          </p:cNvPr>
          <p:cNvSpPr txBox="1">
            <a:spLocks/>
          </p:cNvSpPr>
          <p:nvPr/>
        </p:nvSpPr>
        <p:spPr>
          <a:xfrm>
            <a:off x="8067088" y="4303047"/>
            <a:ext cx="1177428" cy="625132"/>
          </a:xfrm>
          <a:prstGeom prst="rect">
            <a:avLst/>
          </a:prstGeom>
        </p:spPr>
        <p:txBody>
          <a:bodyPr vert="horz">
            <a:norm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2800" b="1" dirty="0">
                <a:solidFill>
                  <a:srgbClr val="009592"/>
                </a:solidFill>
              </a:rPr>
              <a:t>access</a:t>
            </a:r>
          </a:p>
        </p:txBody>
      </p:sp>
      <p:sp>
        <p:nvSpPr>
          <p:cNvPr id="164" name="矩形 163">
            <a:extLst>
              <a:ext uri="{FF2B5EF4-FFF2-40B4-BE49-F238E27FC236}">
                <a16:creationId xmlns:a16="http://schemas.microsoft.com/office/drawing/2014/main" id="{8F88EFC0-6E44-439B-B41A-F0A07A2CCB24}"/>
              </a:ext>
            </a:extLst>
          </p:cNvPr>
          <p:cNvSpPr/>
          <p:nvPr/>
        </p:nvSpPr>
        <p:spPr>
          <a:xfrm rot="5400000">
            <a:off x="8422047" y="2133825"/>
            <a:ext cx="204712" cy="204712"/>
          </a:xfrm>
          <a:prstGeom prst="rect">
            <a:avLst/>
          </a:prstGeom>
          <a:solidFill>
            <a:srgbClr val="BDFF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矩形 164">
            <a:extLst>
              <a:ext uri="{FF2B5EF4-FFF2-40B4-BE49-F238E27FC236}">
                <a16:creationId xmlns:a16="http://schemas.microsoft.com/office/drawing/2014/main" id="{DB4C5136-6087-4110-B515-FEFDAA231AD6}"/>
              </a:ext>
            </a:extLst>
          </p:cNvPr>
          <p:cNvSpPr/>
          <p:nvPr/>
        </p:nvSpPr>
        <p:spPr>
          <a:xfrm rot="5400000">
            <a:off x="8419562" y="2335595"/>
            <a:ext cx="204712" cy="204712"/>
          </a:xfrm>
          <a:prstGeom prst="rect">
            <a:avLst/>
          </a:prstGeom>
          <a:solidFill>
            <a:srgbClr val="BDFF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矩形 166">
            <a:extLst>
              <a:ext uri="{FF2B5EF4-FFF2-40B4-BE49-F238E27FC236}">
                <a16:creationId xmlns:a16="http://schemas.microsoft.com/office/drawing/2014/main" id="{E72219B4-184D-487C-95E8-D8CD53FFBE13}"/>
              </a:ext>
            </a:extLst>
          </p:cNvPr>
          <p:cNvSpPr/>
          <p:nvPr/>
        </p:nvSpPr>
        <p:spPr>
          <a:xfrm rot="5400000">
            <a:off x="8418881" y="2538459"/>
            <a:ext cx="204712" cy="204712"/>
          </a:xfrm>
          <a:prstGeom prst="rect">
            <a:avLst/>
          </a:prstGeom>
          <a:solidFill>
            <a:srgbClr val="BDFF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矩形 168">
            <a:extLst>
              <a:ext uri="{FF2B5EF4-FFF2-40B4-BE49-F238E27FC236}">
                <a16:creationId xmlns:a16="http://schemas.microsoft.com/office/drawing/2014/main" id="{AC94ACC0-2CA3-45FE-B0F1-2130920BBAFE}"/>
              </a:ext>
            </a:extLst>
          </p:cNvPr>
          <p:cNvSpPr/>
          <p:nvPr/>
        </p:nvSpPr>
        <p:spPr>
          <a:xfrm rot="5400000">
            <a:off x="8418881" y="2744329"/>
            <a:ext cx="204712" cy="204712"/>
          </a:xfrm>
          <a:prstGeom prst="rect">
            <a:avLst/>
          </a:prstGeom>
          <a:solidFill>
            <a:srgbClr val="BDFF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矩形 171">
            <a:extLst>
              <a:ext uri="{FF2B5EF4-FFF2-40B4-BE49-F238E27FC236}">
                <a16:creationId xmlns:a16="http://schemas.microsoft.com/office/drawing/2014/main" id="{F8883835-D091-44C8-946F-9660F38ABD79}"/>
              </a:ext>
            </a:extLst>
          </p:cNvPr>
          <p:cNvSpPr/>
          <p:nvPr/>
        </p:nvSpPr>
        <p:spPr>
          <a:xfrm rot="5400000">
            <a:off x="8418881" y="2949041"/>
            <a:ext cx="204712" cy="204712"/>
          </a:xfrm>
          <a:prstGeom prst="rect">
            <a:avLst/>
          </a:prstGeom>
          <a:solidFill>
            <a:srgbClr val="BDFF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矩形 177">
            <a:extLst>
              <a:ext uri="{FF2B5EF4-FFF2-40B4-BE49-F238E27FC236}">
                <a16:creationId xmlns:a16="http://schemas.microsoft.com/office/drawing/2014/main" id="{068B9CF1-EEAC-4AFE-8A14-8DB7A4E0FF9C}"/>
              </a:ext>
            </a:extLst>
          </p:cNvPr>
          <p:cNvSpPr/>
          <p:nvPr/>
        </p:nvSpPr>
        <p:spPr>
          <a:xfrm rot="5400000">
            <a:off x="6792793" y="2934102"/>
            <a:ext cx="204712" cy="102355"/>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矩形 178">
            <a:extLst>
              <a:ext uri="{FF2B5EF4-FFF2-40B4-BE49-F238E27FC236}">
                <a16:creationId xmlns:a16="http://schemas.microsoft.com/office/drawing/2014/main" id="{1A089088-5CCF-405B-864E-CCB7AA4843F1}"/>
              </a:ext>
            </a:extLst>
          </p:cNvPr>
          <p:cNvSpPr/>
          <p:nvPr/>
        </p:nvSpPr>
        <p:spPr>
          <a:xfrm rot="5400000">
            <a:off x="6818381" y="3249878"/>
            <a:ext cx="204712" cy="15353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矩形 179">
            <a:extLst>
              <a:ext uri="{FF2B5EF4-FFF2-40B4-BE49-F238E27FC236}">
                <a16:creationId xmlns:a16="http://schemas.microsoft.com/office/drawing/2014/main" id="{883E91AB-AD42-483A-8AC0-735C2CA03F27}"/>
              </a:ext>
            </a:extLst>
          </p:cNvPr>
          <p:cNvSpPr/>
          <p:nvPr/>
        </p:nvSpPr>
        <p:spPr>
          <a:xfrm rot="5400000">
            <a:off x="7051209" y="2597304"/>
            <a:ext cx="204712" cy="102357"/>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矩形 180">
            <a:extLst>
              <a:ext uri="{FF2B5EF4-FFF2-40B4-BE49-F238E27FC236}">
                <a16:creationId xmlns:a16="http://schemas.microsoft.com/office/drawing/2014/main" id="{4F1B8201-9338-4F76-82DD-A0646FDF3C64}"/>
              </a:ext>
            </a:extLst>
          </p:cNvPr>
          <p:cNvSpPr/>
          <p:nvPr/>
        </p:nvSpPr>
        <p:spPr>
          <a:xfrm rot="5400000">
            <a:off x="6948853" y="2597305"/>
            <a:ext cx="204712" cy="102356"/>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矩形 181">
            <a:extLst>
              <a:ext uri="{FF2B5EF4-FFF2-40B4-BE49-F238E27FC236}">
                <a16:creationId xmlns:a16="http://schemas.microsoft.com/office/drawing/2014/main" id="{937B4FDA-8F23-4CBA-B7B4-7747CFBCCF3A}"/>
              </a:ext>
            </a:extLst>
          </p:cNvPr>
          <p:cNvSpPr/>
          <p:nvPr/>
        </p:nvSpPr>
        <p:spPr>
          <a:xfrm rot="5400000">
            <a:off x="6818381" y="2571716"/>
            <a:ext cx="204712" cy="15353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矩形 182">
            <a:extLst>
              <a:ext uri="{FF2B5EF4-FFF2-40B4-BE49-F238E27FC236}">
                <a16:creationId xmlns:a16="http://schemas.microsoft.com/office/drawing/2014/main" id="{C831F574-7177-4CF1-AFE9-DE200B01E776}"/>
              </a:ext>
            </a:extLst>
          </p:cNvPr>
          <p:cNvSpPr/>
          <p:nvPr/>
        </p:nvSpPr>
        <p:spPr>
          <a:xfrm rot="5400000">
            <a:off x="7148523" y="2263267"/>
            <a:ext cx="204712" cy="9227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矩形 183">
            <a:extLst>
              <a:ext uri="{FF2B5EF4-FFF2-40B4-BE49-F238E27FC236}">
                <a16:creationId xmlns:a16="http://schemas.microsoft.com/office/drawing/2014/main" id="{1CD0EEA0-3CE6-443E-B56F-7AC654E18525}"/>
              </a:ext>
            </a:extLst>
          </p:cNvPr>
          <p:cNvSpPr/>
          <p:nvPr/>
        </p:nvSpPr>
        <p:spPr>
          <a:xfrm rot="5400000">
            <a:off x="7056252" y="2263268"/>
            <a:ext cx="204712" cy="9227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矩形 184">
            <a:extLst>
              <a:ext uri="{FF2B5EF4-FFF2-40B4-BE49-F238E27FC236}">
                <a16:creationId xmlns:a16="http://schemas.microsoft.com/office/drawing/2014/main" id="{44A466E7-EBDA-4699-9E75-7746B10A5A9D}"/>
              </a:ext>
            </a:extLst>
          </p:cNvPr>
          <p:cNvSpPr/>
          <p:nvPr/>
        </p:nvSpPr>
        <p:spPr>
          <a:xfrm rot="5400000">
            <a:off x="6952632" y="2251915"/>
            <a:ext cx="204712" cy="11497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矩形 185">
            <a:extLst>
              <a:ext uri="{FF2B5EF4-FFF2-40B4-BE49-F238E27FC236}">
                <a16:creationId xmlns:a16="http://schemas.microsoft.com/office/drawing/2014/main" id="{6B89CABB-4036-47C5-A422-D0E95BFE2A46}"/>
              </a:ext>
            </a:extLst>
          </p:cNvPr>
          <p:cNvSpPr/>
          <p:nvPr/>
        </p:nvSpPr>
        <p:spPr>
          <a:xfrm rot="5400000">
            <a:off x="6818380" y="2232634"/>
            <a:ext cx="204712" cy="15353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矩形 186">
            <a:extLst>
              <a:ext uri="{FF2B5EF4-FFF2-40B4-BE49-F238E27FC236}">
                <a16:creationId xmlns:a16="http://schemas.microsoft.com/office/drawing/2014/main" id="{F1C4E553-CEED-48CD-B4D4-05E1342779C7}"/>
              </a:ext>
            </a:extLst>
          </p:cNvPr>
          <p:cNvSpPr/>
          <p:nvPr/>
        </p:nvSpPr>
        <p:spPr>
          <a:xfrm rot="5400000">
            <a:off x="7042499" y="1919142"/>
            <a:ext cx="204712" cy="102356"/>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矩形 187">
            <a:extLst>
              <a:ext uri="{FF2B5EF4-FFF2-40B4-BE49-F238E27FC236}">
                <a16:creationId xmlns:a16="http://schemas.microsoft.com/office/drawing/2014/main" id="{24B5B0E6-AADB-4B42-BA65-2C627E97CDFE}"/>
              </a:ext>
            </a:extLst>
          </p:cNvPr>
          <p:cNvSpPr/>
          <p:nvPr/>
        </p:nvSpPr>
        <p:spPr>
          <a:xfrm rot="5400000">
            <a:off x="6915694" y="1898595"/>
            <a:ext cx="204712" cy="143449"/>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矩形 188">
            <a:extLst>
              <a:ext uri="{FF2B5EF4-FFF2-40B4-BE49-F238E27FC236}">
                <a16:creationId xmlns:a16="http://schemas.microsoft.com/office/drawing/2014/main" id="{66626AC4-11D7-4426-BEB6-8216280F3B14}"/>
              </a:ext>
            </a:extLst>
          </p:cNvPr>
          <p:cNvSpPr/>
          <p:nvPr/>
        </p:nvSpPr>
        <p:spPr>
          <a:xfrm rot="5400000">
            <a:off x="6791336" y="1917684"/>
            <a:ext cx="204712" cy="105271"/>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矩形 189">
            <a:extLst>
              <a:ext uri="{FF2B5EF4-FFF2-40B4-BE49-F238E27FC236}">
                <a16:creationId xmlns:a16="http://schemas.microsoft.com/office/drawing/2014/main" id="{D8E5CB92-4066-4BD1-BA63-D94F835BFDFB}"/>
              </a:ext>
            </a:extLst>
          </p:cNvPr>
          <p:cNvSpPr/>
          <p:nvPr/>
        </p:nvSpPr>
        <p:spPr>
          <a:xfrm>
            <a:off x="5962049" y="2130791"/>
            <a:ext cx="204712" cy="204712"/>
          </a:xfrm>
          <a:prstGeom prst="rect">
            <a:avLst/>
          </a:prstGeom>
          <a:solidFill>
            <a:srgbClr val="BDD7EE"/>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1" name="矩形 190">
            <a:extLst>
              <a:ext uri="{FF2B5EF4-FFF2-40B4-BE49-F238E27FC236}">
                <a16:creationId xmlns:a16="http://schemas.microsoft.com/office/drawing/2014/main" id="{1E64CAE7-FA64-4129-BDD5-9AE35E159882}"/>
              </a:ext>
            </a:extLst>
          </p:cNvPr>
          <p:cNvSpPr/>
          <p:nvPr/>
        </p:nvSpPr>
        <p:spPr>
          <a:xfrm>
            <a:off x="5962049" y="2343064"/>
            <a:ext cx="204712" cy="2047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矩形 191">
            <a:extLst>
              <a:ext uri="{FF2B5EF4-FFF2-40B4-BE49-F238E27FC236}">
                <a16:creationId xmlns:a16="http://schemas.microsoft.com/office/drawing/2014/main" id="{B43F0E0B-D663-4963-B426-3A50BB48F02E}"/>
              </a:ext>
            </a:extLst>
          </p:cNvPr>
          <p:cNvSpPr/>
          <p:nvPr/>
        </p:nvSpPr>
        <p:spPr>
          <a:xfrm>
            <a:off x="5962049" y="2547776"/>
            <a:ext cx="204712" cy="204712"/>
          </a:xfrm>
          <a:prstGeom prst="rect">
            <a:avLst/>
          </a:prstGeom>
          <a:solidFill>
            <a:srgbClr val="BDD7EE"/>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矩形 192">
            <a:extLst>
              <a:ext uri="{FF2B5EF4-FFF2-40B4-BE49-F238E27FC236}">
                <a16:creationId xmlns:a16="http://schemas.microsoft.com/office/drawing/2014/main" id="{747A64EF-6CD6-4E5E-B79D-CBEAE85296C3}"/>
              </a:ext>
            </a:extLst>
          </p:cNvPr>
          <p:cNvSpPr/>
          <p:nvPr/>
        </p:nvSpPr>
        <p:spPr>
          <a:xfrm>
            <a:off x="5962049" y="2955852"/>
            <a:ext cx="204712" cy="2047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矩形 193">
            <a:extLst>
              <a:ext uri="{FF2B5EF4-FFF2-40B4-BE49-F238E27FC236}">
                <a16:creationId xmlns:a16="http://schemas.microsoft.com/office/drawing/2014/main" id="{A052F960-F73C-4D70-B3F9-98F1F3A1C7B1}"/>
              </a:ext>
            </a:extLst>
          </p:cNvPr>
          <p:cNvSpPr/>
          <p:nvPr/>
        </p:nvSpPr>
        <p:spPr>
          <a:xfrm>
            <a:off x="5962049" y="2752274"/>
            <a:ext cx="204712" cy="204712"/>
          </a:xfrm>
          <a:prstGeom prst="rect">
            <a:avLst/>
          </a:prstGeom>
          <a:solidFill>
            <a:srgbClr val="BDD7EE"/>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5" name="直接箭头连接符 194">
            <a:extLst>
              <a:ext uri="{FF2B5EF4-FFF2-40B4-BE49-F238E27FC236}">
                <a16:creationId xmlns:a16="http://schemas.microsoft.com/office/drawing/2014/main" id="{A62A86DF-67EB-4FD6-B4AA-19C75EDAFC44}"/>
              </a:ext>
            </a:extLst>
          </p:cNvPr>
          <p:cNvCxnSpPr>
            <a:cxnSpLocks/>
            <a:stCxn id="190" idx="3"/>
            <a:endCxn id="189" idx="2"/>
          </p:cNvCxnSpPr>
          <p:nvPr/>
        </p:nvCxnSpPr>
        <p:spPr>
          <a:xfrm flipV="1">
            <a:off x="6166761" y="1970320"/>
            <a:ext cx="674296" cy="26282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96" name="直接箭头连接符 195">
            <a:extLst>
              <a:ext uri="{FF2B5EF4-FFF2-40B4-BE49-F238E27FC236}">
                <a16:creationId xmlns:a16="http://schemas.microsoft.com/office/drawing/2014/main" id="{AD6E4245-4D29-4175-9E71-4480FD9B06CA}"/>
              </a:ext>
            </a:extLst>
          </p:cNvPr>
          <p:cNvCxnSpPr>
            <a:cxnSpLocks/>
            <a:stCxn id="191" idx="3"/>
            <a:endCxn id="186" idx="2"/>
          </p:cNvCxnSpPr>
          <p:nvPr/>
        </p:nvCxnSpPr>
        <p:spPr>
          <a:xfrm flipV="1">
            <a:off x="6166761" y="2309401"/>
            <a:ext cx="677209" cy="136019"/>
          </a:xfrm>
          <a:prstGeom prst="straightConnector1">
            <a:avLst/>
          </a:prstGeom>
          <a:ln w="38100">
            <a:prstDash val="sysDot"/>
            <a:tailEnd type="triangle"/>
          </a:ln>
        </p:spPr>
        <p:style>
          <a:lnRef idx="1">
            <a:schemeClr val="dk1"/>
          </a:lnRef>
          <a:fillRef idx="0">
            <a:schemeClr val="dk1"/>
          </a:fillRef>
          <a:effectRef idx="0">
            <a:schemeClr val="dk1"/>
          </a:effectRef>
          <a:fontRef idx="minor">
            <a:schemeClr val="tx1"/>
          </a:fontRef>
        </p:style>
      </p:cxnSp>
      <p:cxnSp>
        <p:nvCxnSpPr>
          <p:cNvPr id="197" name="直接箭头连接符 196">
            <a:extLst>
              <a:ext uri="{FF2B5EF4-FFF2-40B4-BE49-F238E27FC236}">
                <a16:creationId xmlns:a16="http://schemas.microsoft.com/office/drawing/2014/main" id="{69162018-D5A0-495A-8250-69851D6D4D33}"/>
              </a:ext>
            </a:extLst>
          </p:cNvPr>
          <p:cNvCxnSpPr>
            <a:cxnSpLocks/>
            <a:stCxn id="192" idx="3"/>
            <a:endCxn id="182" idx="2"/>
          </p:cNvCxnSpPr>
          <p:nvPr/>
        </p:nvCxnSpPr>
        <p:spPr>
          <a:xfrm flipV="1">
            <a:off x="6166761" y="2648482"/>
            <a:ext cx="677210" cy="165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98" name="直接箭头连接符 197">
            <a:extLst>
              <a:ext uri="{FF2B5EF4-FFF2-40B4-BE49-F238E27FC236}">
                <a16:creationId xmlns:a16="http://schemas.microsoft.com/office/drawing/2014/main" id="{9F0D0DC6-748F-4920-A2BB-556E25CD1006}"/>
              </a:ext>
            </a:extLst>
          </p:cNvPr>
          <p:cNvCxnSpPr>
            <a:cxnSpLocks/>
            <a:stCxn id="193" idx="3"/>
            <a:endCxn id="179" idx="2"/>
          </p:cNvCxnSpPr>
          <p:nvPr/>
        </p:nvCxnSpPr>
        <p:spPr>
          <a:xfrm>
            <a:off x="6166761" y="3058208"/>
            <a:ext cx="677211" cy="268436"/>
          </a:xfrm>
          <a:prstGeom prst="straightConnector1">
            <a:avLst/>
          </a:prstGeom>
          <a:ln w="38100">
            <a:prstDash val="sysDot"/>
            <a:tailEnd type="triangle"/>
          </a:ln>
        </p:spPr>
        <p:style>
          <a:lnRef idx="1">
            <a:schemeClr val="dk1"/>
          </a:lnRef>
          <a:fillRef idx="0">
            <a:schemeClr val="dk1"/>
          </a:fillRef>
          <a:effectRef idx="0">
            <a:schemeClr val="dk1"/>
          </a:effectRef>
          <a:fontRef idx="minor">
            <a:schemeClr val="tx1"/>
          </a:fontRef>
        </p:style>
      </p:cxnSp>
      <p:cxnSp>
        <p:nvCxnSpPr>
          <p:cNvPr id="199" name="直接箭头连接符 198">
            <a:extLst>
              <a:ext uri="{FF2B5EF4-FFF2-40B4-BE49-F238E27FC236}">
                <a16:creationId xmlns:a16="http://schemas.microsoft.com/office/drawing/2014/main" id="{FF92A206-ABF3-47D1-A122-E7CB01EAB26A}"/>
              </a:ext>
            </a:extLst>
          </p:cNvPr>
          <p:cNvCxnSpPr>
            <a:cxnSpLocks/>
            <a:stCxn id="194" idx="3"/>
            <a:endCxn id="178" idx="2"/>
          </p:cNvCxnSpPr>
          <p:nvPr/>
        </p:nvCxnSpPr>
        <p:spPr>
          <a:xfrm>
            <a:off x="6166761" y="2854630"/>
            <a:ext cx="677211" cy="130650"/>
          </a:xfrm>
          <a:prstGeom prst="straightConnector1">
            <a:avLst/>
          </a:prstGeom>
          <a:ln w="38100">
            <a:prstDash val="solid"/>
            <a:tailEnd type="triangle"/>
          </a:ln>
        </p:spPr>
        <p:style>
          <a:lnRef idx="1">
            <a:schemeClr val="dk1"/>
          </a:lnRef>
          <a:fillRef idx="0">
            <a:schemeClr val="dk1"/>
          </a:fillRef>
          <a:effectRef idx="0">
            <a:schemeClr val="dk1"/>
          </a:effectRef>
          <a:fontRef idx="minor">
            <a:schemeClr val="tx1"/>
          </a:fontRef>
        </p:style>
      </p:cxnSp>
      <p:cxnSp>
        <p:nvCxnSpPr>
          <p:cNvPr id="200" name="连接符: 曲线 199">
            <a:extLst>
              <a:ext uri="{FF2B5EF4-FFF2-40B4-BE49-F238E27FC236}">
                <a16:creationId xmlns:a16="http://schemas.microsoft.com/office/drawing/2014/main" id="{5359942E-ABAC-4DC4-8872-6C5C93139FDE}"/>
              </a:ext>
            </a:extLst>
          </p:cNvPr>
          <p:cNvCxnSpPr>
            <a:cxnSpLocks/>
          </p:cNvCxnSpPr>
          <p:nvPr/>
        </p:nvCxnSpPr>
        <p:spPr>
          <a:xfrm rot="21240000">
            <a:off x="5607994" y="2774271"/>
            <a:ext cx="354065" cy="105575"/>
          </a:xfrm>
          <a:prstGeom prst="curvedConnector3">
            <a:avLst>
              <a:gd name="adj1" fmla="val 43275"/>
            </a:avLst>
          </a:prstGeom>
          <a:ln w="38100">
            <a:tailEnd type="triangle"/>
          </a:ln>
        </p:spPr>
        <p:style>
          <a:lnRef idx="1">
            <a:schemeClr val="dk1"/>
          </a:lnRef>
          <a:fillRef idx="0">
            <a:schemeClr val="dk1"/>
          </a:fillRef>
          <a:effectRef idx="0">
            <a:schemeClr val="dk1"/>
          </a:effectRef>
          <a:fontRef idx="minor">
            <a:schemeClr val="tx1"/>
          </a:fontRef>
        </p:style>
      </p:cxnSp>
      <p:cxnSp>
        <p:nvCxnSpPr>
          <p:cNvPr id="201" name="连接符: 曲线 200">
            <a:extLst>
              <a:ext uri="{FF2B5EF4-FFF2-40B4-BE49-F238E27FC236}">
                <a16:creationId xmlns:a16="http://schemas.microsoft.com/office/drawing/2014/main" id="{42934C28-F378-44CC-81DE-96790023837F}"/>
              </a:ext>
            </a:extLst>
          </p:cNvPr>
          <p:cNvCxnSpPr>
            <a:cxnSpLocks/>
          </p:cNvCxnSpPr>
          <p:nvPr/>
        </p:nvCxnSpPr>
        <p:spPr>
          <a:xfrm rot="21240000">
            <a:off x="5608748" y="2565387"/>
            <a:ext cx="354065" cy="105575"/>
          </a:xfrm>
          <a:prstGeom prst="curvedConnector3">
            <a:avLst>
              <a:gd name="adj1" fmla="val 43275"/>
            </a:avLst>
          </a:prstGeom>
          <a:ln w="38100">
            <a:tailEnd type="triangle"/>
          </a:ln>
        </p:spPr>
        <p:style>
          <a:lnRef idx="1">
            <a:schemeClr val="dk1"/>
          </a:lnRef>
          <a:fillRef idx="0">
            <a:schemeClr val="dk1"/>
          </a:fillRef>
          <a:effectRef idx="0">
            <a:schemeClr val="dk1"/>
          </a:effectRef>
          <a:fontRef idx="minor">
            <a:schemeClr val="tx1"/>
          </a:fontRef>
        </p:style>
      </p:cxnSp>
      <p:cxnSp>
        <p:nvCxnSpPr>
          <p:cNvPr id="202" name="连接符: 曲线 201">
            <a:extLst>
              <a:ext uri="{FF2B5EF4-FFF2-40B4-BE49-F238E27FC236}">
                <a16:creationId xmlns:a16="http://schemas.microsoft.com/office/drawing/2014/main" id="{961D1D1E-5A33-4DC7-9CE9-A0BBBF68D58F}"/>
              </a:ext>
            </a:extLst>
          </p:cNvPr>
          <p:cNvCxnSpPr>
            <a:cxnSpLocks/>
          </p:cNvCxnSpPr>
          <p:nvPr/>
        </p:nvCxnSpPr>
        <p:spPr>
          <a:xfrm rot="21240000">
            <a:off x="5603437" y="2160350"/>
            <a:ext cx="354065" cy="105575"/>
          </a:xfrm>
          <a:prstGeom prst="curvedConnector3">
            <a:avLst>
              <a:gd name="adj1" fmla="val 43275"/>
            </a:avLst>
          </a:prstGeom>
          <a:ln w="38100">
            <a:tailEnd type="triangle"/>
          </a:ln>
        </p:spPr>
        <p:style>
          <a:lnRef idx="1">
            <a:schemeClr val="dk1"/>
          </a:lnRef>
          <a:fillRef idx="0">
            <a:schemeClr val="dk1"/>
          </a:fillRef>
          <a:effectRef idx="0">
            <a:schemeClr val="dk1"/>
          </a:effectRef>
          <a:fontRef idx="minor">
            <a:schemeClr val="tx1"/>
          </a:fontRef>
        </p:style>
      </p:cxnSp>
      <p:sp>
        <p:nvSpPr>
          <p:cNvPr id="203" name="内容占位符 3">
            <a:extLst>
              <a:ext uri="{FF2B5EF4-FFF2-40B4-BE49-F238E27FC236}">
                <a16:creationId xmlns:a16="http://schemas.microsoft.com/office/drawing/2014/main" id="{A8A3C7ED-35F5-409E-A05F-AD6AFA8095E2}"/>
              </a:ext>
            </a:extLst>
          </p:cNvPr>
          <p:cNvSpPr txBox="1">
            <a:spLocks/>
          </p:cNvSpPr>
          <p:nvPr/>
        </p:nvSpPr>
        <p:spPr>
          <a:xfrm>
            <a:off x="5086597" y="1960864"/>
            <a:ext cx="512292" cy="513499"/>
          </a:xfrm>
          <a:prstGeom prst="rect">
            <a:avLst/>
          </a:prstGeom>
        </p:spPr>
        <p:txBody>
          <a:bodyPr vert="horz">
            <a:norm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2400" dirty="0"/>
              <a:t>v0</a:t>
            </a:r>
          </a:p>
        </p:txBody>
      </p:sp>
      <p:sp>
        <p:nvSpPr>
          <p:cNvPr id="204" name="内容占位符 3">
            <a:extLst>
              <a:ext uri="{FF2B5EF4-FFF2-40B4-BE49-F238E27FC236}">
                <a16:creationId xmlns:a16="http://schemas.microsoft.com/office/drawing/2014/main" id="{FCC5BA6A-8202-4F10-AECD-A8E6100FAFD3}"/>
              </a:ext>
            </a:extLst>
          </p:cNvPr>
          <p:cNvSpPr txBox="1">
            <a:spLocks/>
          </p:cNvSpPr>
          <p:nvPr/>
        </p:nvSpPr>
        <p:spPr>
          <a:xfrm>
            <a:off x="5086597" y="2306020"/>
            <a:ext cx="512292" cy="513499"/>
          </a:xfrm>
          <a:prstGeom prst="rect">
            <a:avLst/>
          </a:prstGeom>
        </p:spPr>
        <p:txBody>
          <a:bodyPr vert="horz">
            <a:norm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2400" dirty="0"/>
              <a:t>v2</a:t>
            </a:r>
          </a:p>
        </p:txBody>
      </p:sp>
      <p:sp>
        <p:nvSpPr>
          <p:cNvPr id="205" name="内容占位符 3">
            <a:extLst>
              <a:ext uri="{FF2B5EF4-FFF2-40B4-BE49-F238E27FC236}">
                <a16:creationId xmlns:a16="http://schemas.microsoft.com/office/drawing/2014/main" id="{E3F3632B-0A29-43E8-9D5F-7D96AC0440A0}"/>
              </a:ext>
            </a:extLst>
          </p:cNvPr>
          <p:cNvSpPr txBox="1">
            <a:spLocks/>
          </p:cNvSpPr>
          <p:nvPr/>
        </p:nvSpPr>
        <p:spPr>
          <a:xfrm>
            <a:off x="5086597" y="2552154"/>
            <a:ext cx="512292" cy="513499"/>
          </a:xfrm>
          <a:prstGeom prst="rect">
            <a:avLst/>
          </a:prstGeom>
        </p:spPr>
        <p:txBody>
          <a:bodyPr vert="horz">
            <a:norm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2400" dirty="0"/>
              <a:t>v3</a:t>
            </a:r>
          </a:p>
        </p:txBody>
      </p:sp>
      <p:sp>
        <p:nvSpPr>
          <p:cNvPr id="206" name="内容占位符 3">
            <a:extLst>
              <a:ext uri="{FF2B5EF4-FFF2-40B4-BE49-F238E27FC236}">
                <a16:creationId xmlns:a16="http://schemas.microsoft.com/office/drawing/2014/main" id="{A5FCEC5E-CC25-42DF-BCA6-58AF2893CC82}"/>
              </a:ext>
            </a:extLst>
          </p:cNvPr>
          <p:cNvSpPr txBox="1">
            <a:spLocks/>
          </p:cNvSpPr>
          <p:nvPr/>
        </p:nvSpPr>
        <p:spPr>
          <a:xfrm>
            <a:off x="5328404" y="3654277"/>
            <a:ext cx="1101402" cy="513499"/>
          </a:xfrm>
          <a:prstGeom prst="rect">
            <a:avLst/>
          </a:prstGeom>
        </p:spPr>
        <p:txBody>
          <a:bodyPr vert="horz">
            <a:norm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2400" dirty="0">
                <a:solidFill>
                  <a:srgbClr val="3584CB"/>
                </a:solidFill>
              </a:rPr>
              <a:t>vertices</a:t>
            </a:r>
          </a:p>
        </p:txBody>
      </p:sp>
      <p:sp>
        <p:nvSpPr>
          <p:cNvPr id="207" name="内容占位符 3">
            <a:extLst>
              <a:ext uri="{FF2B5EF4-FFF2-40B4-BE49-F238E27FC236}">
                <a16:creationId xmlns:a16="http://schemas.microsoft.com/office/drawing/2014/main" id="{E7EF885C-F504-494B-9CA4-E3F7CAFC777D}"/>
              </a:ext>
            </a:extLst>
          </p:cNvPr>
          <p:cNvSpPr txBox="1">
            <a:spLocks/>
          </p:cNvSpPr>
          <p:nvPr/>
        </p:nvSpPr>
        <p:spPr>
          <a:xfrm>
            <a:off x="6496698" y="3947456"/>
            <a:ext cx="1561425" cy="513499"/>
          </a:xfrm>
          <a:prstGeom prst="rect">
            <a:avLst/>
          </a:prstGeom>
        </p:spPr>
        <p:txBody>
          <a:bodyPr vert="horz">
            <a:no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2400" dirty="0">
                <a:solidFill>
                  <a:srgbClr val="D2A000"/>
                </a:solidFill>
              </a:rPr>
              <a:t>neighbors</a:t>
            </a:r>
          </a:p>
        </p:txBody>
      </p:sp>
      <p:sp>
        <p:nvSpPr>
          <p:cNvPr id="208" name="矩形 207">
            <a:extLst>
              <a:ext uri="{FF2B5EF4-FFF2-40B4-BE49-F238E27FC236}">
                <a16:creationId xmlns:a16="http://schemas.microsoft.com/office/drawing/2014/main" id="{7EE6394D-2158-41BB-9260-A0DE9435B791}"/>
              </a:ext>
            </a:extLst>
          </p:cNvPr>
          <p:cNvSpPr/>
          <p:nvPr/>
        </p:nvSpPr>
        <p:spPr>
          <a:xfrm>
            <a:off x="6648099" y="1723523"/>
            <a:ext cx="779065" cy="1889498"/>
          </a:xfrm>
          <a:prstGeom prst="rect">
            <a:avLst/>
          </a:prstGeom>
          <a:noFill/>
          <a:ln w="38100">
            <a:solidFill>
              <a:srgbClr val="D2A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矩形 208">
            <a:extLst>
              <a:ext uri="{FF2B5EF4-FFF2-40B4-BE49-F238E27FC236}">
                <a16:creationId xmlns:a16="http://schemas.microsoft.com/office/drawing/2014/main" id="{F8DAF40B-1E0D-406B-8EAB-AB07DF4A09FA}"/>
              </a:ext>
            </a:extLst>
          </p:cNvPr>
          <p:cNvSpPr/>
          <p:nvPr/>
        </p:nvSpPr>
        <p:spPr>
          <a:xfrm>
            <a:off x="5790459" y="2011767"/>
            <a:ext cx="517126" cy="1273429"/>
          </a:xfrm>
          <a:prstGeom prst="rect">
            <a:avLst/>
          </a:prstGeom>
          <a:noFill/>
          <a:ln w="38100">
            <a:solidFill>
              <a:srgbClr val="3584CB"/>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3" name="直接箭头连接符 162">
            <a:extLst>
              <a:ext uri="{FF2B5EF4-FFF2-40B4-BE49-F238E27FC236}">
                <a16:creationId xmlns:a16="http://schemas.microsoft.com/office/drawing/2014/main" id="{421C4BEF-0F18-4E77-91D3-63A9FFDD0301}"/>
              </a:ext>
            </a:extLst>
          </p:cNvPr>
          <p:cNvCxnSpPr>
            <a:cxnSpLocks/>
            <a:stCxn id="189" idx="3"/>
            <a:endCxn id="169" idx="2"/>
          </p:cNvCxnSpPr>
          <p:nvPr/>
        </p:nvCxnSpPr>
        <p:spPr>
          <a:xfrm>
            <a:off x="6893692" y="2072676"/>
            <a:ext cx="1525189" cy="774009"/>
          </a:xfrm>
          <a:prstGeom prst="straightConnector1">
            <a:avLst/>
          </a:prstGeom>
          <a:ln w="38100">
            <a:solidFill>
              <a:srgbClr val="009592"/>
            </a:solidFill>
            <a:tailEnd type="triangle"/>
          </a:ln>
        </p:spPr>
        <p:style>
          <a:lnRef idx="1">
            <a:schemeClr val="dk1"/>
          </a:lnRef>
          <a:fillRef idx="0">
            <a:schemeClr val="dk1"/>
          </a:fillRef>
          <a:effectRef idx="0">
            <a:schemeClr val="dk1"/>
          </a:effectRef>
          <a:fontRef idx="minor">
            <a:schemeClr val="tx1"/>
          </a:fontRef>
        </p:style>
      </p:cxnSp>
      <p:cxnSp>
        <p:nvCxnSpPr>
          <p:cNvPr id="166" name="直接箭头连接符 165">
            <a:extLst>
              <a:ext uri="{FF2B5EF4-FFF2-40B4-BE49-F238E27FC236}">
                <a16:creationId xmlns:a16="http://schemas.microsoft.com/office/drawing/2014/main" id="{8A8DF687-BC7E-4444-B7E2-DEB96EC525B0}"/>
              </a:ext>
            </a:extLst>
          </p:cNvPr>
          <p:cNvCxnSpPr>
            <a:cxnSpLocks/>
            <a:stCxn id="187" idx="0"/>
            <a:endCxn id="165" idx="2"/>
          </p:cNvCxnSpPr>
          <p:nvPr/>
        </p:nvCxnSpPr>
        <p:spPr>
          <a:xfrm>
            <a:off x="7196033" y="1970320"/>
            <a:ext cx="1223529" cy="467631"/>
          </a:xfrm>
          <a:prstGeom prst="straightConnector1">
            <a:avLst/>
          </a:prstGeom>
          <a:ln w="38100">
            <a:solidFill>
              <a:srgbClr val="009592"/>
            </a:solidFill>
            <a:tailEnd type="triangle"/>
          </a:ln>
        </p:spPr>
        <p:style>
          <a:lnRef idx="1">
            <a:schemeClr val="dk1"/>
          </a:lnRef>
          <a:fillRef idx="0">
            <a:schemeClr val="dk1"/>
          </a:fillRef>
          <a:effectRef idx="0">
            <a:schemeClr val="dk1"/>
          </a:effectRef>
          <a:fontRef idx="minor">
            <a:schemeClr val="tx1"/>
          </a:fontRef>
        </p:style>
      </p:cxnSp>
      <p:cxnSp>
        <p:nvCxnSpPr>
          <p:cNvPr id="168" name="直接箭头连接符 167">
            <a:extLst>
              <a:ext uri="{FF2B5EF4-FFF2-40B4-BE49-F238E27FC236}">
                <a16:creationId xmlns:a16="http://schemas.microsoft.com/office/drawing/2014/main" id="{456D7DA6-A5CE-442E-BA6D-688EB72FA867}"/>
              </a:ext>
            </a:extLst>
          </p:cNvPr>
          <p:cNvCxnSpPr>
            <a:cxnSpLocks/>
            <a:stCxn id="188" idx="3"/>
            <a:endCxn id="167" idx="2"/>
          </p:cNvCxnSpPr>
          <p:nvPr/>
        </p:nvCxnSpPr>
        <p:spPr>
          <a:xfrm>
            <a:off x="7018050" y="2072676"/>
            <a:ext cx="1400831" cy="568139"/>
          </a:xfrm>
          <a:prstGeom prst="straightConnector1">
            <a:avLst/>
          </a:prstGeom>
          <a:ln w="38100">
            <a:solidFill>
              <a:srgbClr val="009592"/>
            </a:solidFill>
            <a:tailEnd type="triangle"/>
          </a:ln>
        </p:spPr>
        <p:style>
          <a:lnRef idx="1">
            <a:schemeClr val="dk1"/>
          </a:lnRef>
          <a:fillRef idx="0">
            <a:schemeClr val="dk1"/>
          </a:fillRef>
          <a:effectRef idx="0">
            <a:schemeClr val="dk1"/>
          </a:effectRef>
          <a:fontRef idx="minor">
            <a:schemeClr val="tx1"/>
          </a:fontRef>
        </p:style>
      </p:cxnSp>
      <p:cxnSp>
        <p:nvCxnSpPr>
          <p:cNvPr id="170" name="直接箭头连接符 169">
            <a:extLst>
              <a:ext uri="{FF2B5EF4-FFF2-40B4-BE49-F238E27FC236}">
                <a16:creationId xmlns:a16="http://schemas.microsoft.com/office/drawing/2014/main" id="{81CC5816-4B87-4470-85AE-4D35E4F55A7C}"/>
              </a:ext>
            </a:extLst>
          </p:cNvPr>
          <p:cNvCxnSpPr>
            <a:cxnSpLocks/>
            <a:stCxn id="180" idx="0"/>
            <a:endCxn id="165" idx="2"/>
          </p:cNvCxnSpPr>
          <p:nvPr/>
        </p:nvCxnSpPr>
        <p:spPr>
          <a:xfrm flipV="1">
            <a:off x="7204744" y="2437951"/>
            <a:ext cx="1214818" cy="210532"/>
          </a:xfrm>
          <a:prstGeom prst="straightConnector1">
            <a:avLst/>
          </a:prstGeom>
          <a:ln w="38100">
            <a:solidFill>
              <a:srgbClr val="009592"/>
            </a:solidFill>
            <a:tailEnd type="triangle"/>
          </a:ln>
        </p:spPr>
        <p:style>
          <a:lnRef idx="1">
            <a:schemeClr val="dk1"/>
          </a:lnRef>
          <a:fillRef idx="0">
            <a:schemeClr val="dk1"/>
          </a:fillRef>
          <a:effectRef idx="0">
            <a:schemeClr val="dk1"/>
          </a:effectRef>
          <a:fontRef idx="minor">
            <a:schemeClr val="tx1"/>
          </a:fontRef>
        </p:style>
      </p:cxnSp>
      <p:cxnSp>
        <p:nvCxnSpPr>
          <p:cNvPr id="173" name="直接箭头连接符 172">
            <a:extLst>
              <a:ext uri="{FF2B5EF4-FFF2-40B4-BE49-F238E27FC236}">
                <a16:creationId xmlns:a16="http://schemas.microsoft.com/office/drawing/2014/main" id="{99133799-A128-4D8D-9CDA-D0AA02FD02A8}"/>
              </a:ext>
            </a:extLst>
          </p:cNvPr>
          <p:cNvCxnSpPr>
            <a:cxnSpLocks/>
            <a:stCxn id="178" idx="0"/>
            <a:endCxn id="172" idx="2"/>
          </p:cNvCxnSpPr>
          <p:nvPr/>
        </p:nvCxnSpPr>
        <p:spPr>
          <a:xfrm>
            <a:off x="6946327" y="2985280"/>
            <a:ext cx="1472554" cy="66117"/>
          </a:xfrm>
          <a:prstGeom prst="straightConnector1">
            <a:avLst/>
          </a:prstGeom>
          <a:ln w="38100">
            <a:solidFill>
              <a:srgbClr val="009592"/>
            </a:solidFill>
            <a:tailEnd type="triangle"/>
          </a:ln>
        </p:spPr>
        <p:style>
          <a:lnRef idx="1">
            <a:schemeClr val="dk1"/>
          </a:lnRef>
          <a:fillRef idx="0">
            <a:schemeClr val="dk1"/>
          </a:fillRef>
          <a:effectRef idx="0">
            <a:schemeClr val="dk1"/>
          </a:effectRef>
          <a:fontRef idx="minor">
            <a:schemeClr val="tx1"/>
          </a:fontRef>
        </p:style>
      </p:cxnSp>
      <p:cxnSp>
        <p:nvCxnSpPr>
          <p:cNvPr id="224" name="直接箭头连接符 223">
            <a:extLst>
              <a:ext uri="{FF2B5EF4-FFF2-40B4-BE49-F238E27FC236}">
                <a16:creationId xmlns:a16="http://schemas.microsoft.com/office/drawing/2014/main" id="{1D989A38-ABB0-4DDC-8F94-5A6DB7C98006}"/>
              </a:ext>
            </a:extLst>
          </p:cNvPr>
          <p:cNvCxnSpPr>
            <a:cxnSpLocks/>
            <a:stCxn id="181" idx="3"/>
            <a:endCxn id="172" idx="2"/>
          </p:cNvCxnSpPr>
          <p:nvPr/>
        </p:nvCxnSpPr>
        <p:spPr>
          <a:xfrm>
            <a:off x="7051209" y="2750839"/>
            <a:ext cx="1367672" cy="300558"/>
          </a:xfrm>
          <a:prstGeom prst="straightConnector1">
            <a:avLst/>
          </a:prstGeom>
          <a:ln w="38100">
            <a:solidFill>
              <a:srgbClr val="009592"/>
            </a:solidFill>
            <a:tailEnd type="triangle"/>
          </a:ln>
        </p:spPr>
        <p:style>
          <a:lnRef idx="1">
            <a:schemeClr val="dk1"/>
          </a:lnRef>
          <a:fillRef idx="0">
            <a:schemeClr val="dk1"/>
          </a:fillRef>
          <a:effectRef idx="0">
            <a:schemeClr val="dk1"/>
          </a:effectRef>
          <a:fontRef idx="minor">
            <a:schemeClr val="tx1"/>
          </a:fontRef>
        </p:style>
      </p:cxnSp>
      <p:cxnSp>
        <p:nvCxnSpPr>
          <p:cNvPr id="227" name="直接箭头连接符 226">
            <a:extLst>
              <a:ext uri="{FF2B5EF4-FFF2-40B4-BE49-F238E27FC236}">
                <a16:creationId xmlns:a16="http://schemas.microsoft.com/office/drawing/2014/main" id="{8946CE53-D250-468B-8ED0-BCEDA252DFD8}"/>
              </a:ext>
            </a:extLst>
          </p:cNvPr>
          <p:cNvCxnSpPr>
            <a:cxnSpLocks/>
            <a:stCxn id="182" idx="1"/>
            <a:endCxn id="164" idx="2"/>
          </p:cNvCxnSpPr>
          <p:nvPr/>
        </p:nvCxnSpPr>
        <p:spPr>
          <a:xfrm flipV="1">
            <a:off x="6920737" y="2236181"/>
            <a:ext cx="1501310" cy="309945"/>
          </a:xfrm>
          <a:prstGeom prst="straightConnector1">
            <a:avLst/>
          </a:prstGeom>
          <a:ln w="38100">
            <a:solidFill>
              <a:srgbClr val="009592"/>
            </a:solidFill>
            <a:tailEnd type="triangle"/>
          </a:ln>
        </p:spPr>
        <p:style>
          <a:lnRef idx="1">
            <a:schemeClr val="dk1"/>
          </a:lnRef>
          <a:fillRef idx="0">
            <a:schemeClr val="dk1"/>
          </a:fillRef>
          <a:effectRef idx="0">
            <a:schemeClr val="dk1"/>
          </a:effectRef>
          <a:fontRef idx="minor">
            <a:schemeClr val="tx1"/>
          </a:fontRef>
        </p:style>
      </p:cxnSp>
      <p:sp>
        <p:nvSpPr>
          <p:cNvPr id="249" name="内容占位符 3">
            <a:extLst>
              <a:ext uri="{FF2B5EF4-FFF2-40B4-BE49-F238E27FC236}">
                <a16:creationId xmlns:a16="http://schemas.microsoft.com/office/drawing/2014/main" id="{AC2AE8B6-71B3-4EA8-923B-7660CD566FE2}"/>
              </a:ext>
            </a:extLst>
          </p:cNvPr>
          <p:cNvSpPr txBox="1">
            <a:spLocks/>
          </p:cNvSpPr>
          <p:nvPr/>
        </p:nvSpPr>
        <p:spPr>
          <a:xfrm>
            <a:off x="7985685" y="1628717"/>
            <a:ext cx="1700355" cy="625132"/>
          </a:xfrm>
          <a:prstGeom prst="rect">
            <a:avLst/>
          </a:prstGeom>
        </p:spPr>
        <p:txBody>
          <a:bodyPr vert="horz">
            <a:normAutofit fontScale="85000" lnSpcReduction="10000"/>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2800" dirty="0">
                <a:solidFill>
                  <a:srgbClr val="009592"/>
                </a:solidFill>
              </a:rPr>
              <a:t>vertex data</a:t>
            </a:r>
          </a:p>
        </p:txBody>
      </p:sp>
      <p:sp>
        <p:nvSpPr>
          <p:cNvPr id="98" name="内容占位符 3">
            <a:extLst>
              <a:ext uri="{FF2B5EF4-FFF2-40B4-BE49-F238E27FC236}">
                <a16:creationId xmlns:a16="http://schemas.microsoft.com/office/drawing/2014/main" id="{D6069EE8-DAAB-4F5A-B954-7ABF6E8826D3}"/>
              </a:ext>
            </a:extLst>
          </p:cNvPr>
          <p:cNvSpPr txBox="1">
            <a:spLocks/>
          </p:cNvSpPr>
          <p:nvPr/>
        </p:nvSpPr>
        <p:spPr>
          <a:xfrm>
            <a:off x="109399" y="990599"/>
            <a:ext cx="4727574" cy="1650216"/>
          </a:xfrm>
          <a:prstGeom prst="rect">
            <a:avLst/>
          </a:prstGeom>
        </p:spPr>
        <p:txBody>
          <a:bodyPr vert="horz">
            <a:norm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dirty="0"/>
              <a:t>Challenge 1: Access and decompression are interleaved</a:t>
            </a:r>
          </a:p>
        </p:txBody>
      </p:sp>
      <p:sp>
        <p:nvSpPr>
          <p:cNvPr id="101" name="内容占位符 3">
            <a:extLst>
              <a:ext uri="{FF2B5EF4-FFF2-40B4-BE49-F238E27FC236}">
                <a16:creationId xmlns:a16="http://schemas.microsoft.com/office/drawing/2014/main" id="{0EB1E129-E4BD-4406-B558-934427745F68}"/>
              </a:ext>
            </a:extLst>
          </p:cNvPr>
          <p:cNvSpPr txBox="1">
            <a:spLocks/>
          </p:cNvSpPr>
          <p:nvPr/>
        </p:nvSpPr>
        <p:spPr>
          <a:xfrm>
            <a:off x="6448319" y="3668837"/>
            <a:ext cx="1664965" cy="513499"/>
          </a:xfrm>
          <a:prstGeom prst="rect">
            <a:avLst/>
          </a:prstGeom>
        </p:spPr>
        <p:txBody>
          <a:bodyPr vert="horz">
            <a:no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2400" dirty="0">
                <a:solidFill>
                  <a:srgbClr val="D2A000"/>
                </a:solidFill>
              </a:rPr>
              <a:t>compressed</a:t>
            </a:r>
          </a:p>
        </p:txBody>
      </p:sp>
    </p:spTree>
    <p:extLst>
      <p:ext uri="{BB962C8B-B14F-4D97-AF65-F5344CB8AC3E}">
        <p14:creationId xmlns:p14="http://schemas.microsoft.com/office/powerpoint/2010/main" val="24010967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1" nodeType="clickEffect">
                                  <p:stCondLst>
                                    <p:cond delay="0"/>
                                  </p:stCondLst>
                                  <p:childTnLst>
                                    <p:animMotion origin="layout" path="M 4.16667E-6 3.33333E-6 L 0.17578 3.33333E-6 " pathEditMode="relative" rAng="0" ptsTypes="AA">
                                      <p:cBhvr>
                                        <p:cTn id="6" dur="2000" fill="hold"/>
                                        <p:tgtEl>
                                          <p:spTgt spid="158"/>
                                        </p:tgtEl>
                                        <p:attrNameLst>
                                          <p:attrName>ppt_x</p:attrName>
                                          <p:attrName>ppt_y</p:attrName>
                                        </p:attrNameLst>
                                      </p:cBhvr>
                                      <p:rCtr x="8789" y="0"/>
                                    </p:animMotion>
                                  </p:childTnLst>
                                </p:cTn>
                              </p:par>
                              <p:par>
                                <p:cTn id="7" presetID="63" presetClass="path" presetSubtype="0" accel="50000" decel="50000" fill="hold" nodeType="withEffect">
                                  <p:stCondLst>
                                    <p:cond delay="0"/>
                                  </p:stCondLst>
                                  <p:childTnLst>
                                    <p:animMotion origin="layout" path="M -8.33333E-7 -7.40741E-7 L 0.17513 -7.40741E-7 " pathEditMode="relative" rAng="0" ptsTypes="AA">
                                      <p:cBhvr>
                                        <p:cTn id="8" dur="2000" fill="hold"/>
                                        <p:tgtEl>
                                          <p:spTgt spid="128"/>
                                        </p:tgtEl>
                                        <p:attrNameLst>
                                          <p:attrName>ppt_x</p:attrName>
                                          <p:attrName>ppt_y</p:attrName>
                                        </p:attrNameLst>
                                      </p:cBhvr>
                                      <p:rCtr x="8750" y="0"/>
                                    </p:animMotion>
                                  </p:childTnLst>
                                </p:cTn>
                              </p:par>
                            </p:childTnLst>
                          </p:cTn>
                        </p:par>
                        <p:par>
                          <p:cTn id="9" fill="hold">
                            <p:stCondLst>
                              <p:cond delay="2000"/>
                            </p:stCondLst>
                            <p:childTnLst>
                              <p:par>
                                <p:cTn id="10" presetID="1" presetClass="entr" presetSubtype="0" fill="hold" nodeType="afterEffect">
                                  <p:stCondLst>
                                    <p:cond delay="0"/>
                                  </p:stCondLst>
                                  <p:childTnLst>
                                    <p:set>
                                      <p:cBhvr>
                                        <p:cTn id="11" dur="1" fill="hold">
                                          <p:stCondLst>
                                            <p:cond delay="0"/>
                                          </p:stCondLst>
                                        </p:cTn>
                                        <p:tgtEl>
                                          <p:spTgt spid="127"/>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2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29"/>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5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125" grpId="0"/>
      <p:bldP spid="158"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直接连接符 36">
            <a:extLst>
              <a:ext uri="{FF2B5EF4-FFF2-40B4-BE49-F238E27FC236}">
                <a16:creationId xmlns:a16="http://schemas.microsoft.com/office/drawing/2014/main" id="{D3294701-DB45-4F98-9D77-2729BCCDF644}"/>
              </a:ext>
            </a:extLst>
          </p:cNvPr>
          <p:cNvCxnSpPr>
            <a:cxnSpLocks/>
          </p:cNvCxnSpPr>
          <p:nvPr/>
        </p:nvCxnSpPr>
        <p:spPr>
          <a:xfrm flipH="1">
            <a:off x="5546407" y="3975082"/>
            <a:ext cx="2503207" cy="763173"/>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 name="标题 1">
            <a:extLst>
              <a:ext uri="{FF2B5EF4-FFF2-40B4-BE49-F238E27FC236}">
                <a16:creationId xmlns:a16="http://schemas.microsoft.com/office/drawing/2014/main" id="{28C54DED-33BC-482A-BF0B-52421F2ACA1E}"/>
              </a:ext>
            </a:extLst>
          </p:cNvPr>
          <p:cNvSpPr>
            <a:spLocks noGrp="1"/>
          </p:cNvSpPr>
          <p:nvPr>
            <p:ph type="title"/>
          </p:nvPr>
        </p:nvSpPr>
        <p:spPr/>
        <p:txBody>
          <a:bodyPr>
            <a:noAutofit/>
          </a:bodyPr>
          <a:lstStyle/>
          <a:p>
            <a:r>
              <a:rPr lang="en-US" sz="3600" dirty="0"/>
              <a:t>Compressing data structures in irregular applications is hard</a:t>
            </a:r>
          </a:p>
        </p:txBody>
      </p:sp>
      <p:sp>
        <p:nvSpPr>
          <p:cNvPr id="3" name="灯片编号占位符 2">
            <a:extLst>
              <a:ext uri="{FF2B5EF4-FFF2-40B4-BE49-F238E27FC236}">
                <a16:creationId xmlns:a16="http://schemas.microsoft.com/office/drawing/2014/main" id="{C170F2DB-7813-4B73-9B9E-8C9426F2FA8F}"/>
              </a:ext>
            </a:extLst>
          </p:cNvPr>
          <p:cNvSpPr>
            <a:spLocks noGrp="1"/>
          </p:cNvSpPr>
          <p:nvPr>
            <p:ph type="sldNum" sz="quarter" idx="12"/>
          </p:nvPr>
        </p:nvSpPr>
        <p:spPr/>
        <p:txBody>
          <a:bodyPr/>
          <a:lstStyle/>
          <a:p>
            <a:fld id="{4C1CFA8C-DA4D-4CD0-9494-B47934E8DF77}" type="slidenum">
              <a:rPr lang="en-US" smtClean="0"/>
              <a:t>8</a:t>
            </a:fld>
            <a:endParaRPr lang="en-US"/>
          </a:p>
        </p:txBody>
      </p:sp>
      <p:sp>
        <p:nvSpPr>
          <p:cNvPr id="4" name="内容占位符 3">
            <a:extLst>
              <a:ext uri="{FF2B5EF4-FFF2-40B4-BE49-F238E27FC236}">
                <a16:creationId xmlns:a16="http://schemas.microsoft.com/office/drawing/2014/main" id="{39A12BE2-4058-4232-AEFC-1F64331EDB0F}"/>
              </a:ext>
            </a:extLst>
          </p:cNvPr>
          <p:cNvSpPr>
            <a:spLocks noGrp="1"/>
          </p:cNvSpPr>
          <p:nvPr>
            <p:ph sz="quarter" idx="1"/>
          </p:nvPr>
        </p:nvSpPr>
        <p:spPr>
          <a:xfrm>
            <a:off x="101600" y="990599"/>
            <a:ext cx="5190625" cy="5791199"/>
          </a:xfrm>
        </p:spPr>
        <p:txBody>
          <a:bodyPr>
            <a:normAutofit lnSpcReduction="10000"/>
          </a:bodyPr>
          <a:lstStyle/>
          <a:p>
            <a:r>
              <a:rPr lang="en-US" dirty="0"/>
              <a:t>Challenge 2: Need to support various access patterns and compression formats</a:t>
            </a:r>
          </a:p>
          <a:p>
            <a:endParaRPr lang="en-US" dirty="0"/>
          </a:p>
          <a:p>
            <a:r>
              <a:rPr lang="en-US" dirty="0"/>
              <a:t>Insight 2: </a:t>
            </a:r>
            <a:r>
              <a:rPr lang="en-US" b="1" dirty="0"/>
              <a:t>Programmable</a:t>
            </a:r>
            <a:r>
              <a:rPr lang="en-US" dirty="0"/>
              <a:t> hardware </a:t>
            </a:r>
          </a:p>
          <a:p>
            <a:pPr lvl="1"/>
            <a:r>
              <a:rPr lang="en-US" dirty="0"/>
              <a:t>A pipeline consists of a set of </a:t>
            </a:r>
            <a:r>
              <a:rPr lang="en-US" b="1" dirty="0"/>
              <a:t>composable</a:t>
            </a:r>
            <a:r>
              <a:rPr lang="en-US" dirty="0"/>
              <a:t> operators expressing the traversal and decompression of data structures</a:t>
            </a:r>
          </a:p>
          <a:p>
            <a:pPr lvl="1"/>
            <a:endParaRPr lang="en-US" dirty="0"/>
          </a:p>
          <a:p>
            <a:pPr lvl="1"/>
            <a:r>
              <a:rPr lang="en-US" dirty="0"/>
              <a:t>Dataflow Configuration Language (DCL)</a:t>
            </a:r>
          </a:p>
        </p:txBody>
      </p:sp>
      <p:cxnSp>
        <p:nvCxnSpPr>
          <p:cNvPr id="57" name="直接连接符 56">
            <a:extLst>
              <a:ext uri="{FF2B5EF4-FFF2-40B4-BE49-F238E27FC236}">
                <a16:creationId xmlns:a16="http://schemas.microsoft.com/office/drawing/2014/main" id="{AABDEBFB-DFA0-4B56-BC6B-B07BF50A69B3}"/>
              </a:ext>
            </a:extLst>
          </p:cNvPr>
          <p:cNvCxnSpPr>
            <a:cxnSpLocks/>
          </p:cNvCxnSpPr>
          <p:nvPr/>
        </p:nvCxnSpPr>
        <p:spPr>
          <a:xfrm>
            <a:off x="9375047" y="3983672"/>
            <a:ext cx="480917" cy="754583"/>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61" name="Rectangle 107">
            <a:extLst>
              <a:ext uri="{FF2B5EF4-FFF2-40B4-BE49-F238E27FC236}">
                <a16:creationId xmlns:a16="http://schemas.microsoft.com/office/drawing/2014/main" id="{DABED40F-8EDE-4E17-9725-37208A5C511C}"/>
              </a:ext>
            </a:extLst>
          </p:cNvPr>
          <p:cNvSpPr/>
          <p:nvPr/>
        </p:nvSpPr>
        <p:spPr>
          <a:xfrm>
            <a:off x="5360250" y="4939112"/>
            <a:ext cx="998211" cy="357382"/>
          </a:xfrm>
          <a:prstGeom prst="rect">
            <a:avLst/>
          </a:prstGeom>
          <a:solidFill>
            <a:srgbClr val="BDD7EE"/>
          </a:solidFill>
          <a:ln w="12700" cap="flat" cmpd="sng" algn="ctr">
            <a:solidFill>
              <a:srgbClr val="3584CB"/>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3584CB"/>
                </a:solidFill>
                <a:effectLst/>
                <a:uLnTx/>
                <a:uFillTx/>
                <a:latin typeface="Calibri" panose="020F0502020204030204"/>
                <a:ea typeface="+mn-ea"/>
                <a:cs typeface="+mn-cs"/>
              </a:rPr>
              <a:t>Access</a:t>
            </a:r>
          </a:p>
        </p:txBody>
      </p:sp>
      <p:grpSp>
        <p:nvGrpSpPr>
          <p:cNvPr id="43" name="组合 42">
            <a:extLst>
              <a:ext uri="{FF2B5EF4-FFF2-40B4-BE49-F238E27FC236}">
                <a16:creationId xmlns:a16="http://schemas.microsoft.com/office/drawing/2014/main" id="{E5D7FCD4-D83E-4220-BC06-3B3C8638F918}"/>
              </a:ext>
            </a:extLst>
          </p:cNvPr>
          <p:cNvGrpSpPr/>
          <p:nvPr/>
        </p:nvGrpSpPr>
        <p:grpSpPr>
          <a:xfrm>
            <a:off x="6355380" y="4982166"/>
            <a:ext cx="494000" cy="271274"/>
            <a:chOff x="7031880" y="5758489"/>
            <a:chExt cx="494000" cy="271274"/>
          </a:xfrm>
        </p:grpSpPr>
        <p:cxnSp>
          <p:nvCxnSpPr>
            <p:cNvPr id="63" name="直接连接符 97">
              <a:extLst>
                <a:ext uri="{FF2B5EF4-FFF2-40B4-BE49-F238E27FC236}">
                  <a16:creationId xmlns:a16="http://schemas.microsoft.com/office/drawing/2014/main" id="{0BBED2A0-9C7E-44A8-9C6E-BCE8959CEE1E}"/>
                </a:ext>
              </a:extLst>
            </p:cNvPr>
            <p:cNvCxnSpPr>
              <a:cxnSpLocks/>
            </p:cNvCxnSpPr>
            <p:nvPr/>
          </p:nvCxnSpPr>
          <p:spPr>
            <a:xfrm flipH="1">
              <a:off x="7122319" y="5758489"/>
              <a:ext cx="79835" cy="0"/>
            </a:xfrm>
            <a:prstGeom prst="line">
              <a:avLst/>
            </a:prstGeom>
            <a:noFill/>
            <a:ln w="28575" cap="flat" cmpd="sng" algn="ctr">
              <a:solidFill>
                <a:sysClr val="windowText" lastClr="000000"/>
              </a:solidFill>
              <a:prstDash val="solid"/>
              <a:miter lim="800000"/>
            </a:ln>
            <a:effectLst/>
          </p:spPr>
        </p:cxnSp>
        <p:cxnSp>
          <p:nvCxnSpPr>
            <p:cNvPr id="64" name="直接连接符 98">
              <a:extLst>
                <a:ext uri="{FF2B5EF4-FFF2-40B4-BE49-F238E27FC236}">
                  <a16:creationId xmlns:a16="http://schemas.microsoft.com/office/drawing/2014/main" id="{7A674E32-0DA4-414F-BDFA-50F06DFB0D77}"/>
                </a:ext>
              </a:extLst>
            </p:cNvPr>
            <p:cNvCxnSpPr>
              <a:cxnSpLocks/>
            </p:cNvCxnSpPr>
            <p:nvPr/>
          </p:nvCxnSpPr>
          <p:spPr>
            <a:xfrm flipH="1">
              <a:off x="7122319" y="6029763"/>
              <a:ext cx="79835" cy="0"/>
            </a:xfrm>
            <a:prstGeom prst="line">
              <a:avLst/>
            </a:prstGeom>
            <a:noFill/>
            <a:ln w="28575" cap="flat" cmpd="sng" algn="ctr">
              <a:solidFill>
                <a:sysClr val="windowText" lastClr="000000"/>
              </a:solidFill>
              <a:prstDash val="solid"/>
              <a:miter lim="800000"/>
            </a:ln>
            <a:effectLst/>
          </p:spPr>
        </p:cxnSp>
        <p:cxnSp>
          <p:nvCxnSpPr>
            <p:cNvPr id="65" name="直接箭头连接符 169">
              <a:extLst>
                <a:ext uri="{FF2B5EF4-FFF2-40B4-BE49-F238E27FC236}">
                  <a16:creationId xmlns:a16="http://schemas.microsoft.com/office/drawing/2014/main" id="{9F77A6D8-8071-4D46-9C8A-CACF8E82AB54}"/>
                </a:ext>
              </a:extLst>
            </p:cNvPr>
            <p:cNvCxnSpPr>
              <a:cxnSpLocks/>
            </p:cNvCxnSpPr>
            <p:nvPr/>
          </p:nvCxnSpPr>
          <p:spPr>
            <a:xfrm>
              <a:off x="7372350" y="5894126"/>
              <a:ext cx="153530" cy="0"/>
            </a:xfrm>
            <a:prstGeom prst="straightConnector1">
              <a:avLst/>
            </a:prstGeom>
            <a:noFill/>
            <a:ln w="38100" cap="flat" cmpd="sng" algn="ctr">
              <a:solidFill>
                <a:sysClr val="windowText" lastClr="000000"/>
              </a:solidFill>
              <a:prstDash val="solid"/>
              <a:miter lim="800000"/>
              <a:headEnd w="med" len="sm"/>
              <a:tailEnd type="triangle" w="med" len="sm"/>
            </a:ln>
            <a:effectLst/>
          </p:spPr>
        </p:cxnSp>
        <p:cxnSp>
          <p:nvCxnSpPr>
            <p:cNvPr id="66" name="直接箭头连接符 169">
              <a:extLst>
                <a:ext uri="{FF2B5EF4-FFF2-40B4-BE49-F238E27FC236}">
                  <a16:creationId xmlns:a16="http://schemas.microsoft.com/office/drawing/2014/main" id="{94BD0061-82C2-43BC-8B60-522A2F2F5B5B}"/>
                </a:ext>
              </a:extLst>
            </p:cNvPr>
            <p:cNvCxnSpPr>
              <a:cxnSpLocks/>
            </p:cNvCxnSpPr>
            <p:nvPr/>
          </p:nvCxnSpPr>
          <p:spPr>
            <a:xfrm>
              <a:off x="7031880" y="5894126"/>
              <a:ext cx="153530" cy="0"/>
            </a:xfrm>
            <a:prstGeom prst="straightConnector1">
              <a:avLst/>
            </a:prstGeom>
            <a:noFill/>
            <a:ln w="38100" cap="flat" cmpd="sng" algn="ctr">
              <a:solidFill>
                <a:sysClr val="windowText" lastClr="000000"/>
              </a:solidFill>
              <a:prstDash val="solid"/>
              <a:miter lim="800000"/>
              <a:headEnd w="med" len="sm"/>
              <a:tailEnd type="triangle" w="med" len="sm"/>
            </a:ln>
            <a:effectLst/>
          </p:spPr>
        </p:cxnSp>
        <p:sp>
          <p:nvSpPr>
            <p:cNvPr id="67" name="Rectangle 3">
              <a:extLst>
                <a:ext uri="{FF2B5EF4-FFF2-40B4-BE49-F238E27FC236}">
                  <a16:creationId xmlns:a16="http://schemas.microsoft.com/office/drawing/2014/main" id="{7FE8B662-1F6D-4873-8198-C27167EE37C8}"/>
                </a:ext>
              </a:extLst>
            </p:cNvPr>
            <p:cNvSpPr>
              <a:spLocks/>
            </p:cNvSpPr>
            <p:nvPr/>
          </p:nvSpPr>
          <p:spPr>
            <a:xfrm>
              <a:off x="7199774" y="5758489"/>
              <a:ext cx="86288" cy="271274"/>
            </a:xfrm>
            <a:prstGeom prst="rect">
              <a:avLst/>
            </a:prstGeom>
            <a:no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 name="Rectangle 3">
              <a:extLst>
                <a:ext uri="{FF2B5EF4-FFF2-40B4-BE49-F238E27FC236}">
                  <a16:creationId xmlns:a16="http://schemas.microsoft.com/office/drawing/2014/main" id="{FD298DF3-E232-4443-A711-7AF51F230671}"/>
                </a:ext>
              </a:extLst>
            </p:cNvPr>
            <p:cNvSpPr>
              <a:spLocks/>
            </p:cNvSpPr>
            <p:nvPr/>
          </p:nvSpPr>
          <p:spPr>
            <a:xfrm>
              <a:off x="7286062" y="5758489"/>
              <a:ext cx="86288" cy="271274"/>
            </a:xfrm>
            <a:prstGeom prst="rect">
              <a:avLst/>
            </a:prstGeom>
            <a:solidFill>
              <a:srgbClr val="BDD7EE"/>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72" name="Rectangle 107">
            <a:extLst>
              <a:ext uri="{FF2B5EF4-FFF2-40B4-BE49-F238E27FC236}">
                <a16:creationId xmlns:a16="http://schemas.microsoft.com/office/drawing/2014/main" id="{FF6D2B5E-E952-497A-8093-1864B874EC36}"/>
              </a:ext>
            </a:extLst>
          </p:cNvPr>
          <p:cNvSpPr/>
          <p:nvPr/>
        </p:nvSpPr>
        <p:spPr>
          <a:xfrm>
            <a:off x="6849380" y="4939112"/>
            <a:ext cx="998211" cy="357382"/>
          </a:xfrm>
          <a:prstGeom prst="rect">
            <a:avLst/>
          </a:prstGeom>
          <a:solidFill>
            <a:srgbClr val="FFE699"/>
          </a:solidFill>
          <a:ln w="12700" cap="flat" cmpd="sng" algn="ctr">
            <a:solidFill>
              <a:srgbClr val="D2A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D2A000"/>
                </a:solidFill>
                <a:effectLst/>
                <a:uLnTx/>
                <a:uFillTx/>
                <a:latin typeface="Calibri" panose="020F0502020204030204"/>
                <a:ea typeface="+mn-ea"/>
                <a:cs typeface="+mn-cs"/>
              </a:rPr>
              <a:t>Access</a:t>
            </a:r>
          </a:p>
        </p:txBody>
      </p:sp>
      <p:sp>
        <p:nvSpPr>
          <p:cNvPr id="77" name="Rounded Rectangle 109">
            <a:extLst>
              <a:ext uri="{FF2B5EF4-FFF2-40B4-BE49-F238E27FC236}">
                <a16:creationId xmlns:a16="http://schemas.microsoft.com/office/drawing/2014/main" id="{D288EB86-66FA-4576-AA90-1E70883529C1}"/>
              </a:ext>
            </a:extLst>
          </p:cNvPr>
          <p:cNvSpPr>
            <a:spLocks noChangeAspect="1"/>
          </p:cNvSpPr>
          <p:nvPr/>
        </p:nvSpPr>
        <p:spPr>
          <a:xfrm>
            <a:off x="8049613" y="3473404"/>
            <a:ext cx="1325432" cy="510269"/>
          </a:xfrm>
          <a:prstGeom prst="roundRect">
            <a:avLst>
              <a:gd name="adj" fmla="val 0"/>
            </a:avLst>
          </a:prstGeom>
          <a:solidFill>
            <a:srgbClr val="ED7D31">
              <a:lumMod val="40000"/>
              <a:lumOff val="60000"/>
            </a:srgbClr>
          </a:solidFill>
          <a:ln w="19050" cap="flat" cmpd="sng" algn="ctr">
            <a:solidFill>
              <a:srgbClr val="ED7D31">
                <a:lumMod val="75000"/>
              </a:srgbClr>
            </a:solidFill>
            <a:prstDash val="solid"/>
            <a:miter lim="800000"/>
          </a:ln>
          <a:effectLst/>
        </p:spPr>
        <p:txBody>
          <a:bodyPr lIns="0" rIns="0"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ED7D31">
                    <a:lumMod val="50000"/>
                  </a:srgbClr>
                </a:solidFill>
                <a:effectLst/>
                <a:uLnTx/>
                <a:uFillTx/>
                <a:ea typeface="+mn-ea"/>
                <a:cs typeface="+mn-cs"/>
              </a:rPr>
              <a:t>Fetcher</a:t>
            </a:r>
          </a:p>
        </p:txBody>
      </p:sp>
      <p:sp>
        <p:nvSpPr>
          <p:cNvPr id="78" name="Rectangle 107">
            <a:extLst>
              <a:ext uri="{FF2B5EF4-FFF2-40B4-BE49-F238E27FC236}">
                <a16:creationId xmlns:a16="http://schemas.microsoft.com/office/drawing/2014/main" id="{0007850F-DB44-4F36-A682-2F362DA01E7E}"/>
              </a:ext>
            </a:extLst>
          </p:cNvPr>
          <p:cNvSpPr/>
          <p:nvPr/>
        </p:nvSpPr>
        <p:spPr>
          <a:xfrm>
            <a:off x="10240396" y="3473403"/>
            <a:ext cx="1325431" cy="510269"/>
          </a:xfrm>
          <a:prstGeom prst="rect">
            <a:avLst/>
          </a:prstGeom>
          <a:solidFill>
            <a:schemeClr val="accent6">
              <a:lumMod val="20000"/>
              <a:lumOff val="80000"/>
            </a:schemeClr>
          </a:solidFill>
          <a:ln w="19050" cap="flat" cmpd="sng" algn="ctr">
            <a:solidFill>
              <a:schemeClr val="tx1"/>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ea typeface="+mn-ea"/>
                <a:cs typeface="+mn-cs"/>
              </a:rPr>
              <a:t>Core</a:t>
            </a:r>
          </a:p>
        </p:txBody>
      </p:sp>
      <p:grpSp>
        <p:nvGrpSpPr>
          <p:cNvPr id="79" name="组合 78">
            <a:extLst>
              <a:ext uri="{FF2B5EF4-FFF2-40B4-BE49-F238E27FC236}">
                <a16:creationId xmlns:a16="http://schemas.microsoft.com/office/drawing/2014/main" id="{190B6FE6-07BB-46FC-A273-D8354BA4B522}"/>
              </a:ext>
            </a:extLst>
          </p:cNvPr>
          <p:cNvGrpSpPr/>
          <p:nvPr/>
        </p:nvGrpSpPr>
        <p:grpSpPr>
          <a:xfrm>
            <a:off x="9402901" y="3608532"/>
            <a:ext cx="817166" cy="271274"/>
            <a:chOff x="5931129" y="5679958"/>
            <a:chExt cx="817166" cy="271274"/>
          </a:xfrm>
        </p:grpSpPr>
        <p:sp>
          <p:nvSpPr>
            <p:cNvPr id="80" name="Rectangle 3">
              <a:extLst>
                <a:ext uri="{FF2B5EF4-FFF2-40B4-BE49-F238E27FC236}">
                  <a16:creationId xmlns:a16="http://schemas.microsoft.com/office/drawing/2014/main" id="{880803D4-1BE8-4341-B7E8-9E602031990E}"/>
                </a:ext>
              </a:extLst>
            </p:cNvPr>
            <p:cNvSpPr>
              <a:spLocks/>
            </p:cNvSpPr>
            <p:nvPr/>
          </p:nvSpPr>
          <p:spPr>
            <a:xfrm>
              <a:off x="6441235" y="5679958"/>
              <a:ext cx="153530" cy="271274"/>
            </a:xfrm>
            <a:prstGeom prst="rect">
              <a:avLst/>
            </a:prstGeom>
            <a:solidFill>
              <a:srgbClr val="FFE699"/>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81" name="直接连接符 97">
              <a:extLst>
                <a:ext uri="{FF2B5EF4-FFF2-40B4-BE49-F238E27FC236}">
                  <a16:creationId xmlns:a16="http://schemas.microsoft.com/office/drawing/2014/main" id="{8F586F86-C390-4720-9F48-36FADCADFF3A}"/>
                </a:ext>
              </a:extLst>
            </p:cNvPr>
            <p:cNvCxnSpPr>
              <a:cxnSpLocks/>
            </p:cNvCxnSpPr>
            <p:nvPr/>
          </p:nvCxnSpPr>
          <p:spPr>
            <a:xfrm flipH="1">
              <a:off x="6007894" y="5679958"/>
              <a:ext cx="126282" cy="0"/>
            </a:xfrm>
            <a:prstGeom prst="line">
              <a:avLst/>
            </a:prstGeom>
            <a:noFill/>
            <a:ln w="28575" cap="flat" cmpd="sng" algn="ctr">
              <a:solidFill>
                <a:sysClr val="windowText" lastClr="000000"/>
              </a:solidFill>
              <a:prstDash val="solid"/>
              <a:miter lim="800000"/>
            </a:ln>
            <a:effectLst/>
          </p:spPr>
        </p:cxnSp>
        <p:cxnSp>
          <p:nvCxnSpPr>
            <p:cNvPr id="82" name="直接连接符 98">
              <a:extLst>
                <a:ext uri="{FF2B5EF4-FFF2-40B4-BE49-F238E27FC236}">
                  <a16:creationId xmlns:a16="http://schemas.microsoft.com/office/drawing/2014/main" id="{E29BAB09-370C-4CBA-A856-9E1FBBCC0E57}"/>
                </a:ext>
              </a:extLst>
            </p:cNvPr>
            <p:cNvCxnSpPr>
              <a:cxnSpLocks/>
            </p:cNvCxnSpPr>
            <p:nvPr/>
          </p:nvCxnSpPr>
          <p:spPr>
            <a:xfrm flipH="1">
              <a:off x="6015038" y="5951232"/>
              <a:ext cx="119138" cy="0"/>
            </a:xfrm>
            <a:prstGeom prst="line">
              <a:avLst/>
            </a:prstGeom>
            <a:noFill/>
            <a:ln w="28575" cap="flat" cmpd="sng" algn="ctr">
              <a:solidFill>
                <a:sysClr val="windowText" lastClr="000000"/>
              </a:solidFill>
              <a:prstDash val="solid"/>
              <a:miter lim="800000"/>
            </a:ln>
            <a:effectLst/>
          </p:spPr>
        </p:cxnSp>
        <p:cxnSp>
          <p:nvCxnSpPr>
            <p:cNvPr id="83" name="直接箭头连接符 169">
              <a:extLst>
                <a:ext uri="{FF2B5EF4-FFF2-40B4-BE49-F238E27FC236}">
                  <a16:creationId xmlns:a16="http://schemas.microsoft.com/office/drawing/2014/main" id="{1C717C61-9CE3-40F4-B094-FB0B7B12C3D6}"/>
                </a:ext>
              </a:extLst>
            </p:cNvPr>
            <p:cNvCxnSpPr>
              <a:cxnSpLocks/>
              <a:stCxn id="80" idx="3"/>
            </p:cNvCxnSpPr>
            <p:nvPr/>
          </p:nvCxnSpPr>
          <p:spPr>
            <a:xfrm>
              <a:off x="6594765" y="5815595"/>
              <a:ext cx="153530" cy="0"/>
            </a:xfrm>
            <a:prstGeom prst="straightConnector1">
              <a:avLst/>
            </a:prstGeom>
            <a:noFill/>
            <a:ln w="38100" cap="flat" cmpd="sng" algn="ctr">
              <a:solidFill>
                <a:sysClr val="windowText" lastClr="000000"/>
              </a:solidFill>
              <a:prstDash val="solid"/>
              <a:miter lim="800000"/>
              <a:headEnd w="med" len="sm"/>
              <a:tailEnd type="triangle" w="med" len="sm"/>
            </a:ln>
            <a:effectLst/>
          </p:spPr>
        </p:cxnSp>
        <p:cxnSp>
          <p:nvCxnSpPr>
            <p:cNvPr id="84" name="直接箭头连接符 169">
              <a:extLst>
                <a:ext uri="{FF2B5EF4-FFF2-40B4-BE49-F238E27FC236}">
                  <a16:creationId xmlns:a16="http://schemas.microsoft.com/office/drawing/2014/main" id="{C6EAC981-FF26-455F-9D37-EDFDC0B87F36}"/>
                </a:ext>
              </a:extLst>
            </p:cNvPr>
            <p:cNvCxnSpPr>
              <a:cxnSpLocks/>
            </p:cNvCxnSpPr>
            <p:nvPr/>
          </p:nvCxnSpPr>
          <p:spPr>
            <a:xfrm>
              <a:off x="5931129" y="5815595"/>
              <a:ext cx="153530" cy="0"/>
            </a:xfrm>
            <a:prstGeom prst="straightConnector1">
              <a:avLst/>
            </a:prstGeom>
            <a:noFill/>
            <a:ln w="38100" cap="flat" cmpd="sng" algn="ctr">
              <a:solidFill>
                <a:sysClr val="windowText" lastClr="000000"/>
              </a:solidFill>
              <a:prstDash val="solid"/>
              <a:miter lim="800000"/>
              <a:headEnd w="med" len="sm"/>
              <a:tailEnd type="triangle" w="med" len="sm"/>
            </a:ln>
            <a:effectLst/>
          </p:spPr>
        </p:cxnSp>
        <p:sp>
          <p:nvSpPr>
            <p:cNvPr id="85" name="Rectangle 3">
              <a:extLst>
                <a:ext uri="{FF2B5EF4-FFF2-40B4-BE49-F238E27FC236}">
                  <a16:creationId xmlns:a16="http://schemas.microsoft.com/office/drawing/2014/main" id="{4F9078D2-4748-4A4B-AB5A-01125DC333D0}"/>
                </a:ext>
              </a:extLst>
            </p:cNvPr>
            <p:cNvSpPr>
              <a:spLocks/>
            </p:cNvSpPr>
            <p:nvPr/>
          </p:nvSpPr>
          <p:spPr>
            <a:xfrm>
              <a:off x="6134175" y="5679958"/>
              <a:ext cx="153530" cy="271274"/>
            </a:xfrm>
            <a:prstGeom prst="rect">
              <a:avLst/>
            </a:prstGeom>
            <a:no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6" name="Rectangle 3">
              <a:extLst>
                <a:ext uri="{FF2B5EF4-FFF2-40B4-BE49-F238E27FC236}">
                  <a16:creationId xmlns:a16="http://schemas.microsoft.com/office/drawing/2014/main" id="{AB9674BC-D0A8-4285-8358-98B38418FF37}"/>
                </a:ext>
              </a:extLst>
            </p:cNvPr>
            <p:cNvSpPr>
              <a:spLocks/>
            </p:cNvSpPr>
            <p:nvPr/>
          </p:nvSpPr>
          <p:spPr>
            <a:xfrm>
              <a:off x="6287705" y="5679958"/>
              <a:ext cx="153530" cy="271274"/>
            </a:xfrm>
            <a:prstGeom prst="rect">
              <a:avLst/>
            </a:prstGeom>
            <a:solidFill>
              <a:srgbClr val="FFE699"/>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22" name="组合 121">
            <a:extLst>
              <a:ext uri="{FF2B5EF4-FFF2-40B4-BE49-F238E27FC236}">
                <a16:creationId xmlns:a16="http://schemas.microsoft.com/office/drawing/2014/main" id="{96C5F97A-CA42-47D9-A6D3-696410A3189E}"/>
              </a:ext>
            </a:extLst>
          </p:cNvPr>
          <p:cNvGrpSpPr/>
          <p:nvPr/>
        </p:nvGrpSpPr>
        <p:grpSpPr>
          <a:xfrm>
            <a:off x="7847591" y="4982166"/>
            <a:ext cx="494000" cy="271274"/>
            <a:chOff x="7031880" y="5758489"/>
            <a:chExt cx="494000" cy="271274"/>
          </a:xfrm>
        </p:grpSpPr>
        <p:cxnSp>
          <p:nvCxnSpPr>
            <p:cNvPr id="125" name="直接连接符 97">
              <a:extLst>
                <a:ext uri="{FF2B5EF4-FFF2-40B4-BE49-F238E27FC236}">
                  <a16:creationId xmlns:a16="http://schemas.microsoft.com/office/drawing/2014/main" id="{F0E6EADA-2297-474C-8010-FC71499781A5}"/>
                </a:ext>
              </a:extLst>
            </p:cNvPr>
            <p:cNvCxnSpPr>
              <a:cxnSpLocks/>
            </p:cNvCxnSpPr>
            <p:nvPr/>
          </p:nvCxnSpPr>
          <p:spPr>
            <a:xfrm flipH="1">
              <a:off x="7122319" y="5758489"/>
              <a:ext cx="79835" cy="0"/>
            </a:xfrm>
            <a:prstGeom prst="line">
              <a:avLst/>
            </a:prstGeom>
            <a:noFill/>
            <a:ln w="28575" cap="flat" cmpd="sng" algn="ctr">
              <a:solidFill>
                <a:sysClr val="windowText" lastClr="000000"/>
              </a:solidFill>
              <a:prstDash val="solid"/>
              <a:miter lim="800000"/>
            </a:ln>
            <a:effectLst/>
          </p:spPr>
        </p:cxnSp>
        <p:cxnSp>
          <p:nvCxnSpPr>
            <p:cNvPr id="127" name="直接连接符 98">
              <a:extLst>
                <a:ext uri="{FF2B5EF4-FFF2-40B4-BE49-F238E27FC236}">
                  <a16:creationId xmlns:a16="http://schemas.microsoft.com/office/drawing/2014/main" id="{50B3C9B6-6F7E-4E91-944E-676B18C50584}"/>
                </a:ext>
              </a:extLst>
            </p:cNvPr>
            <p:cNvCxnSpPr>
              <a:cxnSpLocks/>
            </p:cNvCxnSpPr>
            <p:nvPr/>
          </p:nvCxnSpPr>
          <p:spPr>
            <a:xfrm flipH="1">
              <a:off x="7122319" y="6029763"/>
              <a:ext cx="79835" cy="0"/>
            </a:xfrm>
            <a:prstGeom prst="line">
              <a:avLst/>
            </a:prstGeom>
            <a:noFill/>
            <a:ln w="28575" cap="flat" cmpd="sng" algn="ctr">
              <a:solidFill>
                <a:sysClr val="windowText" lastClr="000000"/>
              </a:solidFill>
              <a:prstDash val="solid"/>
              <a:miter lim="800000"/>
            </a:ln>
            <a:effectLst/>
          </p:spPr>
        </p:cxnSp>
        <p:cxnSp>
          <p:nvCxnSpPr>
            <p:cNvPr id="128" name="直接箭头连接符 169">
              <a:extLst>
                <a:ext uri="{FF2B5EF4-FFF2-40B4-BE49-F238E27FC236}">
                  <a16:creationId xmlns:a16="http://schemas.microsoft.com/office/drawing/2014/main" id="{5ACA89E5-9803-45E8-B4EB-2E1BADCB8D4E}"/>
                </a:ext>
              </a:extLst>
            </p:cNvPr>
            <p:cNvCxnSpPr>
              <a:cxnSpLocks/>
            </p:cNvCxnSpPr>
            <p:nvPr/>
          </p:nvCxnSpPr>
          <p:spPr>
            <a:xfrm>
              <a:off x="7372350" y="5894126"/>
              <a:ext cx="153530" cy="0"/>
            </a:xfrm>
            <a:prstGeom prst="straightConnector1">
              <a:avLst/>
            </a:prstGeom>
            <a:noFill/>
            <a:ln w="38100" cap="flat" cmpd="sng" algn="ctr">
              <a:solidFill>
                <a:sysClr val="windowText" lastClr="000000"/>
              </a:solidFill>
              <a:prstDash val="solid"/>
              <a:miter lim="800000"/>
              <a:headEnd w="med" len="sm"/>
              <a:tailEnd type="triangle" w="med" len="sm"/>
            </a:ln>
            <a:effectLst/>
          </p:spPr>
        </p:cxnSp>
        <p:cxnSp>
          <p:nvCxnSpPr>
            <p:cNvPr id="130" name="直接箭头连接符 169">
              <a:extLst>
                <a:ext uri="{FF2B5EF4-FFF2-40B4-BE49-F238E27FC236}">
                  <a16:creationId xmlns:a16="http://schemas.microsoft.com/office/drawing/2014/main" id="{1A151DED-8877-4E0A-B823-54AB091EDD07}"/>
                </a:ext>
              </a:extLst>
            </p:cNvPr>
            <p:cNvCxnSpPr>
              <a:cxnSpLocks/>
            </p:cNvCxnSpPr>
            <p:nvPr/>
          </p:nvCxnSpPr>
          <p:spPr>
            <a:xfrm>
              <a:off x="7031880" y="5894126"/>
              <a:ext cx="153530" cy="0"/>
            </a:xfrm>
            <a:prstGeom prst="straightConnector1">
              <a:avLst/>
            </a:prstGeom>
            <a:noFill/>
            <a:ln w="38100" cap="flat" cmpd="sng" algn="ctr">
              <a:solidFill>
                <a:sysClr val="windowText" lastClr="000000"/>
              </a:solidFill>
              <a:prstDash val="solid"/>
              <a:miter lim="800000"/>
              <a:headEnd w="med" len="sm"/>
              <a:tailEnd type="triangle" w="med" len="sm"/>
            </a:ln>
            <a:effectLst/>
          </p:spPr>
        </p:cxnSp>
        <p:sp>
          <p:nvSpPr>
            <p:cNvPr id="131" name="Rectangle 3">
              <a:extLst>
                <a:ext uri="{FF2B5EF4-FFF2-40B4-BE49-F238E27FC236}">
                  <a16:creationId xmlns:a16="http://schemas.microsoft.com/office/drawing/2014/main" id="{E63789E1-2B55-4B03-87C4-6405387AE9F3}"/>
                </a:ext>
              </a:extLst>
            </p:cNvPr>
            <p:cNvSpPr>
              <a:spLocks/>
            </p:cNvSpPr>
            <p:nvPr/>
          </p:nvSpPr>
          <p:spPr>
            <a:xfrm>
              <a:off x="7199774" y="5758489"/>
              <a:ext cx="86288" cy="271274"/>
            </a:xfrm>
            <a:prstGeom prst="rect">
              <a:avLst/>
            </a:prstGeom>
            <a:no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2" name="Rectangle 3">
              <a:extLst>
                <a:ext uri="{FF2B5EF4-FFF2-40B4-BE49-F238E27FC236}">
                  <a16:creationId xmlns:a16="http://schemas.microsoft.com/office/drawing/2014/main" id="{FA157987-3BCE-4F4B-A0A1-71AB58B7E8F9}"/>
                </a:ext>
              </a:extLst>
            </p:cNvPr>
            <p:cNvSpPr>
              <a:spLocks/>
            </p:cNvSpPr>
            <p:nvPr/>
          </p:nvSpPr>
          <p:spPr>
            <a:xfrm>
              <a:off x="7286062" y="5758489"/>
              <a:ext cx="86288" cy="271274"/>
            </a:xfrm>
            <a:prstGeom prst="rect">
              <a:avLst/>
            </a:prstGeom>
            <a:solidFill>
              <a:srgbClr val="FFE699"/>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33" name="Rectangle 107">
            <a:extLst>
              <a:ext uri="{FF2B5EF4-FFF2-40B4-BE49-F238E27FC236}">
                <a16:creationId xmlns:a16="http://schemas.microsoft.com/office/drawing/2014/main" id="{81692FD4-CAFE-4829-81CF-CA2C5E0730D3}"/>
              </a:ext>
            </a:extLst>
          </p:cNvPr>
          <p:cNvSpPr/>
          <p:nvPr/>
        </p:nvSpPr>
        <p:spPr>
          <a:xfrm>
            <a:off x="8344082" y="4939112"/>
            <a:ext cx="1485718" cy="357382"/>
          </a:xfrm>
          <a:prstGeom prst="rect">
            <a:avLst/>
          </a:prstGeom>
          <a:solidFill>
            <a:srgbClr val="FFE699"/>
          </a:solidFill>
          <a:ln w="12700" cap="flat" cmpd="sng" algn="ctr">
            <a:solidFill>
              <a:srgbClr val="D2A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2A000"/>
                </a:solidFill>
                <a:effectLst/>
                <a:uLnTx/>
                <a:uFillTx/>
                <a:latin typeface="Calibri" panose="020F0502020204030204"/>
                <a:ea typeface="+mn-ea"/>
                <a:cs typeface="+mn-cs"/>
              </a:rPr>
              <a:t>Decompress</a:t>
            </a:r>
          </a:p>
        </p:txBody>
      </p:sp>
      <p:sp>
        <p:nvSpPr>
          <p:cNvPr id="176" name="内容占位符 3">
            <a:extLst>
              <a:ext uri="{FF2B5EF4-FFF2-40B4-BE49-F238E27FC236}">
                <a16:creationId xmlns:a16="http://schemas.microsoft.com/office/drawing/2014/main" id="{5238554D-DDF7-46EE-8F0B-5B5E29EB684D}"/>
              </a:ext>
            </a:extLst>
          </p:cNvPr>
          <p:cNvSpPr txBox="1">
            <a:spLocks/>
          </p:cNvSpPr>
          <p:nvPr/>
        </p:nvSpPr>
        <p:spPr>
          <a:xfrm>
            <a:off x="5096331" y="1112509"/>
            <a:ext cx="3163903" cy="513499"/>
          </a:xfrm>
          <a:prstGeom prst="rect">
            <a:avLst/>
          </a:prstGeom>
        </p:spPr>
        <p:txBody>
          <a:bodyPr vert="horz">
            <a:no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2400" b="1" dirty="0"/>
              <a:t>Graph Adjacency List</a:t>
            </a:r>
          </a:p>
        </p:txBody>
      </p:sp>
      <p:sp>
        <p:nvSpPr>
          <p:cNvPr id="177" name="矩形 176">
            <a:extLst>
              <a:ext uri="{FF2B5EF4-FFF2-40B4-BE49-F238E27FC236}">
                <a16:creationId xmlns:a16="http://schemas.microsoft.com/office/drawing/2014/main" id="{15815EB0-2E26-4937-BADD-9FB72EF0718D}"/>
              </a:ext>
            </a:extLst>
          </p:cNvPr>
          <p:cNvSpPr/>
          <p:nvPr/>
        </p:nvSpPr>
        <p:spPr>
          <a:xfrm rot="5400000">
            <a:off x="6843971" y="2882924"/>
            <a:ext cx="204712" cy="20471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矩形 177">
            <a:extLst>
              <a:ext uri="{FF2B5EF4-FFF2-40B4-BE49-F238E27FC236}">
                <a16:creationId xmlns:a16="http://schemas.microsoft.com/office/drawing/2014/main" id="{7C5459D9-B525-4614-BA54-DA991A2B7AD4}"/>
              </a:ext>
            </a:extLst>
          </p:cNvPr>
          <p:cNvSpPr/>
          <p:nvPr/>
        </p:nvSpPr>
        <p:spPr>
          <a:xfrm rot="5400000">
            <a:off x="6843971" y="3224288"/>
            <a:ext cx="204712" cy="2047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矩形 178">
            <a:extLst>
              <a:ext uri="{FF2B5EF4-FFF2-40B4-BE49-F238E27FC236}">
                <a16:creationId xmlns:a16="http://schemas.microsoft.com/office/drawing/2014/main" id="{9DAE5423-627C-4DBE-90C4-B643702D756F}"/>
              </a:ext>
            </a:extLst>
          </p:cNvPr>
          <p:cNvSpPr/>
          <p:nvPr/>
        </p:nvSpPr>
        <p:spPr>
          <a:xfrm rot="5400000">
            <a:off x="7253395" y="2546126"/>
            <a:ext cx="204712" cy="20471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矩形 179">
            <a:extLst>
              <a:ext uri="{FF2B5EF4-FFF2-40B4-BE49-F238E27FC236}">
                <a16:creationId xmlns:a16="http://schemas.microsoft.com/office/drawing/2014/main" id="{04929D27-B365-44F0-A45F-3EEF261A665A}"/>
              </a:ext>
            </a:extLst>
          </p:cNvPr>
          <p:cNvSpPr/>
          <p:nvPr/>
        </p:nvSpPr>
        <p:spPr>
          <a:xfrm rot="5400000">
            <a:off x="7048683" y="2546126"/>
            <a:ext cx="204712" cy="20471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矩形 180">
            <a:extLst>
              <a:ext uri="{FF2B5EF4-FFF2-40B4-BE49-F238E27FC236}">
                <a16:creationId xmlns:a16="http://schemas.microsoft.com/office/drawing/2014/main" id="{218FCB9D-2D78-48A9-B9A6-409CEF4BABE8}"/>
              </a:ext>
            </a:extLst>
          </p:cNvPr>
          <p:cNvSpPr/>
          <p:nvPr/>
        </p:nvSpPr>
        <p:spPr>
          <a:xfrm rot="5400000">
            <a:off x="6843971" y="2546126"/>
            <a:ext cx="204712" cy="20471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矩形 181">
            <a:extLst>
              <a:ext uri="{FF2B5EF4-FFF2-40B4-BE49-F238E27FC236}">
                <a16:creationId xmlns:a16="http://schemas.microsoft.com/office/drawing/2014/main" id="{6D4080BE-8FC0-4228-9BF1-202FE67B9952}"/>
              </a:ext>
            </a:extLst>
          </p:cNvPr>
          <p:cNvSpPr/>
          <p:nvPr/>
        </p:nvSpPr>
        <p:spPr>
          <a:xfrm rot="5400000">
            <a:off x="7465667" y="2207045"/>
            <a:ext cx="204712" cy="2047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矩形 182">
            <a:extLst>
              <a:ext uri="{FF2B5EF4-FFF2-40B4-BE49-F238E27FC236}">
                <a16:creationId xmlns:a16="http://schemas.microsoft.com/office/drawing/2014/main" id="{A9F7AD59-34AD-4D61-82D7-720703EF781E}"/>
              </a:ext>
            </a:extLst>
          </p:cNvPr>
          <p:cNvSpPr/>
          <p:nvPr/>
        </p:nvSpPr>
        <p:spPr>
          <a:xfrm rot="5400000">
            <a:off x="7260955" y="2207045"/>
            <a:ext cx="204712" cy="2047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矩形 183">
            <a:extLst>
              <a:ext uri="{FF2B5EF4-FFF2-40B4-BE49-F238E27FC236}">
                <a16:creationId xmlns:a16="http://schemas.microsoft.com/office/drawing/2014/main" id="{A1FC8C9D-161D-4923-98AB-C6349132C5CE}"/>
              </a:ext>
            </a:extLst>
          </p:cNvPr>
          <p:cNvSpPr/>
          <p:nvPr/>
        </p:nvSpPr>
        <p:spPr>
          <a:xfrm rot="5400000">
            <a:off x="7056243" y="2207045"/>
            <a:ext cx="204712" cy="2047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矩形 184">
            <a:extLst>
              <a:ext uri="{FF2B5EF4-FFF2-40B4-BE49-F238E27FC236}">
                <a16:creationId xmlns:a16="http://schemas.microsoft.com/office/drawing/2014/main" id="{77B985C8-7D21-4326-9130-C994C6D6CE9E}"/>
              </a:ext>
            </a:extLst>
          </p:cNvPr>
          <p:cNvSpPr/>
          <p:nvPr/>
        </p:nvSpPr>
        <p:spPr>
          <a:xfrm rot="5400000">
            <a:off x="6843970" y="2207045"/>
            <a:ext cx="204712" cy="2047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矩形 185">
            <a:extLst>
              <a:ext uri="{FF2B5EF4-FFF2-40B4-BE49-F238E27FC236}">
                <a16:creationId xmlns:a16="http://schemas.microsoft.com/office/drawing/2014/main" id="{DCE5D6E5-C8E4-4EAE-A742-EF0ACD975CE4}"/>
              </a:ext>
            </a:extLst>
          </p:cNvPr>
          <p:cNvSpPr/>
          <p:nvPr/>
        </p:nvSpPr>
        <p:spPr>
          <a:xfrm rot="5400000">
            <a:off x="7250480" y="1867964"/>
            <a:ext cx="204712" cy="20471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矩形 186">
            <a:extLst>
              <a:ext uri="{FF2B5EF4-FFF2-40B4-BE49-F238E27FC236}">
                <a16:creationId xmlns:a16="http://schemas.microsoft.com/office/drawing/2014/main" id="{AB97C31C-44F5-43D7-BCD4-AF870C13AD4C}"/>
              </a:ext>
            </a:extLst>
          </p:cNvPr>
          <p:cNvSpPr/>
          <p:nvPr/>
        </p:nvSpPr>
        <p:spPr>
          <a:xfrm rot="5400000">
            <a:off x="7045768" y="1867964"/>
            <a:ext cx="204712" cy="20471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矩形 187">
            <a:extLst>
              <a:ext uri="{FF2B5EF4-FFF2-40B4-BE49-F238E27FC236}">
                <a16:creationId xmlns:a16="http://schemas.microsoft.com/office/drawing/2014/main" id="{224ECCFB-68E8-4865-8EAC-BBDC7C8E843C}"/>
              </a:ext>
            </a:extLst>
          </p:cNvPr>
          <p:cNvSpPr/>
          <p:nvPr/>
        </p:nvSpPr>
        <p:spPr>
          <a:xfrm rot="5400000">
            <a:off x="6841056" y="1867964"/>
            <a:ext cx="204712" cy="20471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矩形 188">
            <a:extLst>
              <a:ext uri="{FF2B5EF4-FFF2-40B4-BE49-F238E27FC236}">
                <a16:creationId xmlns:a16="http://schemas.microsoft.com/office/drawing/2014/main" id="{18A21EA9-E617-44EA-8F77-17E541B87E56}"/>
              </a:ext>
            </a:extLst>
          </p:cNvPr>
          <p:cNvSpPr/>
          <p:nvPr/>
        </p:nvSpPr>
        <p:spPr>
          <a:xfrm>
            <a:off x="5962049" y="2130791"/>
            <a:ext cx="204712" cy="204712"/>
          </a:xfrm>
          <a:prstGeom prst="rect">
            <a:avLst/>
          </a:prstGeom>
          <a:solidFill>
            <a:srgbClr val="BDD7EE"/>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0" name="矩形 189">
            <a:extLst>
              <a:ext uri="{FF2B5EF4-FFF2-40B4-BE49-F238E27FC236}">
                <a16:creationId xmlns:a16="http://schemas.microsoft.com/office/drawing/2014/main" id="{A135A74C-37F0-4569-89DD-635BC8F71061}"/>
              </a:ext>
            </a:extLst>
          </p:cNvPr>
          <p:cNvSpPr/>
          <p:nvPr/>
        </p:nvSpPr>
        <p:spPr>
          <a:xfrm>
            <a:off x="5962049" y="2343064"/>
            <a:ext cx="204712" cy="2047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矩形 190">
            <a:extLst>
              <a:ext uri="{FF2B5EF4-FFF2-40B4-BE49-F238E27FC236}">
                <a16:creationId xmlns:a16="http://schemas.microsoft.com/office/drawing/2014/main" id="{4BA5F1BA-711E-4E37-A516-11FC334DC2FB}"/>
              </a:ext>
            </a:extLst>
          </p:cNvPr>
          <p:cNvSpPr/>
          <p:nvPr/>
        </p:nvSpPr>
        <p:spPr>
          <a:xfrm>
            <a:off x="5962049" y="2547776"/>
            <a:ext cx="204712" cy="204712"/>
          </a:xfrm>
          <a:prstGeom prst="rect">
            <a:avLst/>
          </a:prstGeom>
          <a:solidFill>
            <a:srgbClr val="BDD7EE"/>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矩形 191">
            <a:extLst>
              <a:ext uri="{FF2B5EF4-FFF2-40B4-BE49-F238E27FC236}">
                <a16:creationId xmlns:a16="http://schemas.microsoft.com/office/drawing/2014/main" id="{29F9F91F-4F65-46EE-A351-6F5B22EA1020}"/>
              </a:ext>
            </a:extLst>
          </p:cNvPr>
          <p:cNvSpPr/>
          <p:nvPr/>
        </p:nvSpPr>
        <p:spPr>
          <a:xfrm>
            <a:off x="5962049" y="2955852"/>
            <a:ext cx="204712" cy="2047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矩形 192">
            <a:extLst>
              <a:ext uri="{FF2B5EF4-FFF2-40B4-BE49-F238E27FC236}">
                <a16:creationId xmlns:a16="http://schemas.microsoft.com/office/drawing/2014/main" id="{2E494FDE-EDB8-4CD9-88F3-C5C1B8680B57}"/>
              </a:ext>
            </a:extLst>
          </p:cNvPr>
          <p:cNvSpPr/>
          <p:nvPr/>
        </p:nvSpPr>
        <p:spPr>
          <a:xfrm>
            <a:off x="5962049" y="2752274"/>
            <a:ext cx="204712" cy="204712"/>
          </a:xfrm>
          <a:prstGeom prst="rect">
            <a:avLst/>
          </a:prstGeom>
          <a:solidFill>
            <a:srgbClr val="BDD7EE"/>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4" name="直接箭头连接符 193">
            <a:extLst>
              <a:ext uri="{FF2B5EF4-FFF2-40B4-BE49-F238E27FC236}">
                <a16:creationId xmlns:a16="http://schemas.microsoft.com/office/drawing/2014/main" id="{9F6FE4BD-33F5-406A-AD21-FF8A08690481}"/>
              </a:ext>
            </a:extLst>
          </p:cNvPr>
          <p:cNvCxnSpPr>
            <a:cxnSpLocks/>
            <a:stCxn id="189" idx="3"/>
            <a:endCxn id="188" idx="2"/>
          </p:cNvCxnSpPr>
          <p:nvPr/>
        </p:nvCxnSpPr>
        <p:spPr>
          <a:xfrm flipV="1">
            <a:off x="6166761" y="1970320"/>
            <a:ext cx="674295" cy="26282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95" name="直接箭头连接符 194">
            <a:extLst>
              <a:ext uri="{FF2B5EF4-FFF2-40B4-BE49-F238E27FC236}">
                <a16:creationId xmlns:a16="http://schemas.microsoft.com/office/drawing/2014/main" id="{BAAEBBDC-3A02-4ADA-B93A-348C39A443ED}"/>
              </a:ext>
            </a:extLst>
          </p:cNvPr>
          <p:cNvCxnSpPr>
            <a:cxnSpLocks/>
            <a:stCxn id="190" idx="3"/>
            <a:endCxn id="185" idx="2"/>
          </p:cNvCxnSpPr>
          <p:nvPr/>
        </p:nvCxnSpPr>
        <p:spPr>
          <a:xfrm flipV="1">
            <a:off x="6166761" y="2309401"/>
            <a:ext cx="677209" cy="136019"/>
          </a:xfrm>
          <a:prstGeom prst="straightConnector1">
            <a:avLst/>
          </a:prstGeom>
          <a:ln w="38100">
            <a:prstDash val="sysDot"/>
            <a:tailEnd type="triangle"/>
          </a:ln>
        </p:spPr>
        <p:style>
          <a:lnRef idx="1">
            <a:schemeClr val="dk1"/>
          </a:lnRef>
          <a:fillRef idx="0">
            <a:schemeClr val="dk1"/>
          </a:fillRef>
          <a:effectRef idx="0">
            <a:schemeClr val="dk1"/>
          </a:effectRef>
          <a:fontRef idx="minor">
            <a:schemeClr val="tx1"/>
          </a:fontRef>
        </p:style>
      </p:cxnSp>
      <p:cxnSp>
        <p:nvCxnSpPr>
          <p:cNvPr id="196" name="直接箭头连接符 195">
            <a:extLst>
              <a:ext uri="{FF2B5EF4-FFF2-40B4-BE49-F238E27FC236}">
                <a16:creationId xmlns:a16="http://schemas.microsoft.com/office/drawing/2014/main" id="{745C8387-AFF4-4554-A2E3-DFD56F8E50FB}"/>
              </a:ext>
            </a:extLst>
          </p:cNvPr>
          <p:cNvCxnSpPr>
            <a:cxnSpLocks/>
            <a:stCxn id="191" idx="3"/>
            <a:endCxn id="181" idx="2"/>
          </p:cNvCxnSpPr>
          <p:nvPr/>
        </p:nvCxnSpPr>
        <p:spPr>
          <a:xfrm flipV="1">
            <a:off x="6166761" y="2648482"/>
            <a:ext cx="677210" cy="165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97" name="直接箭头连接符 196">
            <a:extLst>
              <a:ext uri="{FF2B5EF4-FFF2-40B4-BE49-F238E27FC236}">
                <a16:creationId xmlns:a16="http://schemas.microsoft.com/office/drawing/2014/main" id="{61142763-F715-4FBF-8E48-44632A8B7F1C}"/>
              </a:ext>
            </a:extLst>
          </p:cNvPr>
          <p:cNvCxnSpPr>
            <a:cxnSpLocks/>
            <a:stCxn id="192" idx="3"/>
            <a:endCxn id="178" idx="2"/>
          </p:cNvCxnSpPr>
          <p:nvPr/>
        </p:nvCxnSpPr>
        <p:spPr>
          <a:xfrm>
            <a:off x="6166761" y="3058208"/>
            <a:ext cx="677210" cy="268436"/>
          </a:xfrm>
          <a:prstGeom prst="straightConnector1">
            <a:avLst/>
          </a:prstGeom>
          <a:ln w="38100">
            <a:prstDash val="sysDot"/>
            <a:tailEnd type="triangle"/>
          </a:ln>
        </p:spPr>
        <p:style>
          <a:lnRef idx="1">
            <a:schemeClr val="dk1"/>
          </a:lnRef>
          <a:fillRef idx="0">
            <a:schemeClr val="dk1"/>
          </a:fillRef>
          <a:effectRef idx="0">
            <a:schemeClr val="dk1"/>
          </a:effectRef>
          <a:fontRef idx="minor">
            <a:schemeClr val="tx1"/>
          </a:fontRef>
        </p:style>
      </p:cxnSp>
      <p:cxnSp>
        <p:nvCxnSpPr>
          <p:cNvPr id="198" name="直接箭头连接符 197">
            <a:extLst>
              <a:ext uri="{FF2B5EF4-FFF2-40B4-BE49-F238E27FC236}">
                <a16:creationId xmlns:a16="http://schemas.microsoft.com/office/drawing/2014/main" id="{E69DD654-585F-40A5-9171-0AEDD336946F}"/>
              </a:ext>
            </a:extLst>
          </p:cNvPr>
          <p:cNvCxnSpPr>
            <a:cxnSpLocks/>
            <a:stCxn id="193" idx="3"/>
            <a:endCxn id="177" idx="2"/>
          </p:cNvCxnSpPr>
          <p:nvPr/>
        </p:nvCxnSpPr>
        <p:spPr>
          <a:xfrm>
            <a:off x="6166761" y="2854630"/>
            <a:ext cx="677210" cy="130650"/>
          </a:xfrm>
          <a:prstGeom prst="straightConnector1">
            <a:avLst/>
          </a:prstGeom>
          <a:ln w="38100">
            <a:prstDash val="solid"/>
            <a:tailEnd type="triangle"/>
          </a:ln>
        </p:spPr>
        <p:style>
          <a:lnRef idx="1">
            <a:schemeClr val="dk1"/>
          </a:lnRef>
          <a:fillRef idx="0">
            <a:schemeClr val="dk1"/>
          </a:fillRef>
          <a:effectRef idx="0">
            <a:schemeClr val="dk1"/>
          </a:effectRef>
          <a:fontRef idx="minor">
            <a:schemeClr val="tx1"/>
          </a:fontRef>
        </p:style>
      </p:cxnSp>
      <p:cxnSp>
        <p:nvCxnSpPr>
          <p:cNvPr id="199" name="连接符: 曲线 198">
            <a:extLst>
              <a:ext uri="{FF2B5EF4-FFF2-40B4-BE49-F238E27FC236}">
                <a16:creationId xmlns:a16="http://schemas.microsoft.com/office/drawing/2014/main" id="{DCA1B717-832E-4AB9-BE89-E0078C45B414}"/>
              </a:ext>
            </a:extLst>
          </p:cNvPr>
          <p:cNvCxnSpPr>
            <a:cxnSpLocks/>
          </p:cNvCxnSpPr>
          <p:nvPr/>
        </p:nvCxnSpPr>
        <p:spPr>
          <a:xfrm rot="21240000">
            <a:off x="5607994" y="2774271"/>
            <a:ext cx="354065" cy="105575"/>
          </a:xfrm>
          <a:prstGeom prst="curvedConnector3">
            <a:avLst>
              <a:gd name="adj1" fmla="val 43275"/>
            </a:avLst>
          </a:prstGeom>
          <a:ln w="38100">
            <a:tailEnd type="triangle"/>
          </a:ln>
        </p:spPr>
        <p:style>
          <a:lnRef idx="1">
            <a:schemeClr val="dk1"/>
          </a:lnRef>
          <a:fillRef idx="0">
            <a:schemeClr val="dk1"/>
          </a:fillRef>
          <a:effectRef idx="0">
            <a:schemeClr val="dk1"/>
          </a:effectRef>
          <a:fontRef idx="minor">
            <a:schemeClr val="tx1"/>
          </a:fontRef>
        </p:style>
      </p:cxnSp>
      <p:cxnSp>
        <p:nvCxnSpPr>
          <p:cNvPr id="200" name="连接符: 曲线 199">
            <a:extLst>
              <a:ext uri="{FF2B5EF4-FFF2-40B4-BE49-F238E27FC236}">
                <a16:creationId xmlns:a16="http://schemas.microsoft.com/office/drawing/2014/main" id="{4D45E0EB-4A92-4330-B69E-C4D1B650B6A6}"/>
              </a:ext>
            </a:extLst>
          </p:cNvPr>
          <p:cNvCxnSpPr>
            <a:cxnSpLocks/>
          </p:cNvCxnSpPr>
          <p:nvPr/>
        </p:nvCxnSpPr>
        <p:spPr>
          <a:xfrm rot="21240000">
            <a:off x="5608748" y="2565387"/>
            <a:ext cx="354065" cy="105575"/>
          </a:xfrm>
          <a:prstGeom prst="curvedConnector3">
            <a:avLst>
              <a:gd name="adj1" fmla="val 43275"/>
            </a:avLst>
          </a:prstGeom>
          <a:ln w="38100">
            <a:tailEnd type="triangle"/>
          </a:ln>
        </p:spPr>
        <p:style>
          <a:lnRef idx="1">
            <a:schemeClr val="dk1"/>
          </a:lnRef>
          <a:fillRef idx="0">
            <a:schemeClr val="dk1"/>
          </a:fillRef>
          <a:effectRef idx="0">
            <a:schemeClr val="dk1"/>
          </a:effectRef>
          <a:fontRef idx="minor">
            <a:schemeClr val="tx1"/>
          </a:fontRef>
        </p:style>
      </p:cxnSp>
      <p:cxnSp>
        <p:nvCxnSpPr>
          <p:cNvPr id="201" name="连接符: 曲线 200">
            <a:extLst>
              <a:ext uri="{FF2B5EF4-FFF2-40B4-BE49-F238E27FC236}">
                <a16:creationId xmlns:a16="http://schemas.microsoft.com/office/drawing/2014/main" id="{B8A4B0E0-86B9-42B8-A9CB-050F5C844456}"/>
              </a:ext>
            </a:extLst>
          </p:cNvPr>
          <p:cNvCxnSpPr>
            <a:cxnSpLocks/>
          </p:cNvCxnSpPr>
          <p:nvPr/>
        </p:nvCxnSpPr>
        <p:spPr>
          <a:xfrm rot="21240000">
            <a:off x="5603437" y="2160350"/>
            <a:ext cx="354065" cy="105575"/>
          </a:xfrm>
          <a:prstGeom prst="curvedConnector3">
            <a:avLst>
              <a:gd name="adj1" fmla="val 43275"/>
            </a:avLst>
          </a:prstGeom>
          <a:ln w="38100">
            <a:tailEnd type="triangle"/>
          </a:ln>
        </p:spPr>
        <p:style>
          <a:lnRef idx="1">
            <a:schemeClr val="dk1"/>
          </a:lnRef>
          <a:fillRef idx="0">
            <a:schemeClr val="dk1"/>
          </a:fillRef>
          <a:effectRef idx="0">
            <a:schemeClr val="dk1"/>
          </a:effectRef>
          <a:fontRef idx="minor">
            <a:schemeClr val="tx1"/>
          </a:fontRef>
        </p:style>
      </p:cxnSp>
      <p:sp>
        <p:nvSpPr>
          <p:cNvPr id="202" name="内容占位符 3">
            <a:extLst>
              <a:ext uri="{FF2B5EF4-FFF2-40B4-BE49-F238E27FC236}">
                <a16:creationId xmlns:a16="http://schemas.microsoft.com/office/drawing/2014/main" id="{9DD21EA0-967E-43BA-B426-B1B1980332AD}"/>
              </a:ext>
            </a:extLst>
          </p:cNvPr>
          <p:cNvSpPr txBox="1">
            <a:spLocks/>
          </p:cNvSpPr>
          <p:nvPr/>
        </p:nvSpPr>
        <p:spPr>
          <a:xfrm>
            <a:off x="5086597" y="1960864"/>
            <a:ext cx="512292" cy="513499"/>
          </a:xfrm>
          <a:prstGeom prst="rect">
            <a:avLst/>
          </a:prstGeom>
        </p:spPr>
        <p:txBody>
          <a:bodyPr vert="horz">
            <a:norm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2400" dirty="0"/>
              <a:t>v0</a:t>
            </a:r>
          </a:p>
        </p:txBody>
      </p:sp>
      <p:sp>
        <p:nvSpPr>
          <p:cNvPr id="203" name="内容占位符 3">
            <a:extLst>
              <a:ext uri="{FF2B5EF4-FFF2-40B4-BE49-F238E27FC236}">
                <a16:creationId xmlns:a16="http://schemas.microsoft.com/office/drawing/2014/main" id="{93859887-7774-477D-99C0-09EA0811B30C}"/>
              </a:ext>
            </a:extLst>
          </p:cNvPr>
          <p:cNvSpPr txBox="1">
            <a:spLocks/>
          </p:cNvSpPr>
          <p:nvPr/>
        </p:nvSpPr>
        <p:spPr>
          <a:xfrm>
            <a:off x="5086597" y="2306020"/>
            <a:ext cx="512292" cy="513499"/>
          </a:xfrm>
          <a:prstGeom prst="rect">
            <a:avLst/>
          </a:prstGeom>
        </p:spPr>
        <p:txBody>
          <a:bodyPr vert="horz">
            <a:norm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2400" dirty="0"/>
              <a:t>v2</a:t>
            </a:r>
          </a:p>
        </p:txBody>
      </p:sp>
      <p:sp>
        <p:nvSpPr>
          <p:cNvPr id="204" name="内容占位符 3">
            <a:extLst>
              <a:ext uri="{FF2B5EF4-FFF2-40B4-BE49-F238E27FC236}">
                <a16:creationId xmlns:a16="http://schemas.microsoft.com/office/drawing/2014/main" id="{9DB2D6F0-819C-4890-B203-9CDCBC0740B5}"/>
              </a:ext>
            </a:extLst>
          </p:cNvPr>
          <p:cNvSpPr txBox="1">
            <a:spLocks/>
          </p:cNvSpPr>
          <p:nvPr/>
        </p:nvSpPr>
        <p:spPr>
          <a:xfrm>
            <a:off x="5086597" y="2552154"/>
            <a:ext cx="512292" cy="513499"/>
          </a:xfrm>
          <a:prstGeom prst="rect">
            <a:avLst/>
          </a:prstGeom>
        </p:spPr>
        <p:txBody>
          <a:bodyPr vert="horz">
            <a:norm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2400" dirty="0"/>
              <a:t>v3</a:t>
            </a:r>
          </a:p>
        </p:txBody>
      </p:sp>
      <p:sp>
        <p:nvSpPr>
          <p:cNvPr id="205" name="内容占位符 3">
            <a:extLst>
              <a:ext uri="{FF2B5EF4-FFF2-40B4-BE49-F238E27FC236}">
                <a16:creationId xmlns:a16="http://schemas.microsoft.com/office/drawing/2014/main" id="{4FC0829A-A281-4963-B181-9B4153A611AF}"/>
              </a:ext>
            </a:extLst>
          </p:cNvPr>
          <p:cNvSpPr txBox="1">
            <a:spLocks/>
          </p:cNvSpPr>
          <p:nvPr/>
        </p:nvSpPr>
        <p:spPr>
          <a:xfrm>
            <a:off x="5328404" y="3654277"/>
            <a:ext cx="1101402" cy="513499"/>
          </a:xfrm>
          <a:prstGeom prst="rect">
            <a:avLst/>
          </a:prstGeom>
        </p:spPr>
        <p:txBody>
          <a:bodyPr vert="horz">
            <a:norm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2400" dirty="0">
                <a:solidFill>
                  <a:srgbClr val="3584CB"/>
                </a:solidFill>
              </a:rPr>
              <a:t>vertices</a:t>
            </a:r>
          </a:p>
        </p:txBody>
      </p:sp>
      <p:sp>
        <p:nvSpPr>
          <p:cNvPr id="206" name="内容占位符 3">
            <a:extLst>
              <a:ext uri="{FF2B5EF4-FFF2-40B4-BE49-F238E27FC236}">
                <a16:creationId xmlns:a16="http://schemas.microsoft.com/office/drawing/2014/main" id="{162C7E6C-8720-434C-958B-0D4A7F40F756}"/>
              </a:ext>
            </a:extLst>
          </p:cNvPr>
          <p:cNvSpPr txBox="1">
            <a:spLocks/>
          </p:cNvSpPr>
          <p:nvPr/>
        </p:nvSpPr>
        <p:spPr>
          <a:xfrm>
            <a:off x="6496698" y="3654276"/>
            <a:ext cx="1561425" cy="513499"/>
          </a:xfrm>
          <a:prstGeom prst="rect">
            <a:avLst/>
          </a:prstGeom>
        </p:spPr>
        <p:txBody>
          <a:bodyPr vert="horz">
            <a:no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2400" dirty="0">
                <a:solidFill>
                  <a:srgbClr val="D2A000"/>
                </a:solidFill>
              </a:rPr>
              <a:t>neighbors</a:t>
            </a:r>
          </a:p>
        </p:txBody>
      </p:sp>
      <p:sp>
        <p:nvSpPr>
          <p:cNvPr id="207" name="矩形 206">
            <a:extLst>
              <a:ext uri="{FF2B5EF4-FFF2-40B4-BE49-F238E27FC236}">
                <a16:creationId xmlns:a16="http://schemas.microsoft.com/office/drawing/2014/main" id="{B1D9FBA1-A764-409F-A29C-73F47CD36A7F}"/>
              </a:ext>
            </a:extLst>
          </p:cNvPr>
          <p:cNvSpPr/>
          <p:nvPr/>
        </p:nvSpPr>
        <p:spPr>
          <a:xfrm>
            <a:off x="6648099" y="1723523"/>
            <a:ext cx="1200292" cy="1889498"/>
          </a:xfrm>
          <a:prstGeom prst="rect">
            <a:avLst/>
          </a:prstGeom>
          <a:noFill/>
          <a:ln w="38100">
            <a:solidFill>
              <a:srgbClr val="D2A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矩形 207">
            <a:extLst>
              <a:ext uri="{FF2B5EF4-FFF2-40B4-BE49-F238E27FC236}">
                <a16:creationId xmlns:a16="http://schemas.microsoft.com/office/drawing/2014/main" id="{1BE2A8B5-9EA1-4FAB-94B2-F2D023D8F76D}"/>
              </a:ext>
            </a:extLst>
          </p:cNvPr>
          <p:cNvSpPr/>
          <p:nvPr/>
        </p:nvSpPr>
        <p:spPr>
          <a:xfrm>
            <a:off x="5790459" y="2011767"/>
            <a:ext cx="517126" cy="1273429"/>
          </a:xfrm>
          <a:prstGeom prst="rect">
            <a:avLst/>
          </a:prstGeom>
          <a:noFill/>
          <a:ln w="38100">
            <a:solidFill>
              <a:srgbClr val="3584CB"/>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1563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72" grpId="0" animBg="1"/>
      <p:bldP spid="13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9C31ED-6B0A-4FE1-9AE4-355132C783E9}"/>
              </a:ext>
            </a:extLst>
          </p:cNvPr>
          <p:cNvSpPr>
            <a:spLocks noGrp="1"/>
          </p:cNvSpPr>
          <p:nvPr>
            <p:ph type="title"/>
          </p:nvPr>
        </p:nvSpPr>
        <p:spPr/>
        <p:txBody>
          <a:bodyPr/>
          <a:lstStyle/>
          <a:p>
            <a:r>
              <a:rPr lang="en-US" dirty="0"/>
              <a:t>Agenda</a:t>
            </a:r>
          </a:p>
        </p:txBody>
      </p:sp>
      <p:sp>
        <p:nvSpPr>
          <p:cNvPr id="3" name="灯片编号占位符 2">
            <a:extLst>
              <a:ext uri="{FF2B5EF4-FFF2-40B4-BE49-F238E27FC236}">
                <a16:creationId xmlns:a16="http://schemas.microsoft.com/office/drawing/2014/main" id="{AF4862E3-F286-48BE-A614-375F7E3DC69D}"/>
              </a:ext>
            </a:extLst>
          </p:cNvPr>
          <p:cNvSpPr>
            <a:spLocks noGrp="1"/>
          </p:cNvSpPr>
          <p:nvPr>
            <p:ph type="sldNum" sz="quarter" idx="12"/>
          </p:nvPr>
        </p:nvSpPr>
        <p:spPr/>
        <p:txBody>
          <a:bodyPr/>
          <a:lstStyle/>
          <a:p>
            <a:fld id="{4C1CFA8C-DA4D-4CD0-9494-B47934E8DF77}" type="slidenum">
              <a:rPr lang="en-US" smtClean="0"/>
              <a:t>9</a:t>
            </a:fld>
            <a:endParaRPr lang="en-US"/>
          </a:p>
        </p:txBody>
      </p:sp>
      <p:sp>
        <p:nvSpPr>
          <p:cNvPr id="4" name="内容占位符 3">
            <a:extLst>
              <a:ext uri="{FF2B5EF4-FFF2-40B4-BE49-F238E27FC236}">
                <a16:creationId xmlns:a16="http://schemas.microsoft.com/office/drawing/2014/main" id="{9C923D15-393F-4144-9347-87E17BA8AF73}"/>
              </a:ext>
            </a:extLst>
          </p:cNvPr>
          <p:cNvSpPr>
            <a:spLocks noGrp="1"/>
          </p:cNvSpPr>
          <p:nvPr>
            <p:ph sz="quarter" idx="1"/>
          </p:nvPr>
        </p:nvSpPr>
        <p:spPr/>
        <p:txBody>
          <a:bodyPr/>
          <a:lstStyle/>
          <a:p>
            <a:r>
              <a:rPr lang="en-US" dirty="0">
                <a:solidFill>
                  <a:schemeClr val="accent6"/>
                </a:solidFill>
              </a:rPr>
              <a:t>Motivation</a:t>
            </a:r>
          </a:p>
          <a:p>
            <a:endParaRPr lang="en-US" dirty="0"/>
          </a:p>
          <a:p>
            <a:r>
              <a:rPr lang="en-US" dirty="0" err="1"/>
              <a:t>SpZip</a:t>
            </a:r>
            <a:r>
              <a:rPr lang="en-US" dirty="0"/>
              <a:t> Dataflow Configuration Language (DCL)</a:t>
            </a:r>
          </a:p>
          <a:p>
            <a:endParaRPr lang="en-US" dirty="0">
              <a:solidFill>
                <a:schemeClr val="accent6"/>
              </a:solidFill>
            </a:endParaRPr>
          </a:p>
          <a:p>
            <a:r>
              <a:rPr lang="en-US" dirty="0" err="1">
                <a:solidFill>
                  <a:schemeClr val="accent6"/>
                </a:solidFill>
              </a:rPr>
              <a:t>SpZip</a:t>
            </a:r>
            <a:r>
              <a:rPr lang="en-US" dirty="0">
                <a:solidFill>
                  <a:schemeClr val="accent6"/>
                </a:solidFill>
              </a:rPr>
              <a:t> Design</a:t>
            </a:r>
          </a:p>
          <a:p>
            <a:endParaRPr lang="en-US" dirty="0">
              <a:solidFill>
                <a:schemeClr val="accent6"/>
              </a:solidFill>
            </a:endParaRPr>
          </a:p>
          <a:p>
            <a:r>
              <a:rPr lang="en-US" dirty="0">
                <a:solidFill>
                  <a:schemeClr val="accent6"/>
                </a:solidFill>
              </a:rPr>
              <a:t>Evaluation</a:t>
            </a:r>
          </a:p>
        </p:txBody>
      </p:sp>
    </p:spTree>
    <p:extLst>
      <p:ext uri="{BB962C8B-B14F-4D97-AF65-F5344CB8AC3E}">
        <p14:creationId xmlns:p14="http://schemas.microsoft.com/office/powerpoint/2010/main" val="287898032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SanchezGroupTheme1">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中性">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中性">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txDef>
      <a:spPr/>
      <a:bodyPr vert="horz" anchor="b">
        <a:normAutofit/>
      </a:bodyPr>
      <a:lstStyle>
        <a:defPPr algn="l">
          <a:defRPr sz="3200" dirty="0">
            <a:solidFill>
              <a:schemeClr val="tx1"/>
            </a:solidFill>
            <a:latin typeface="+mj-lt"/>
          </a:defRPr>
        </a:defPPr>
      </a:lstStyle>
    </a:txDef>
  </a:objectDefaults>
  <a:extraClrSchemeLst/>
  <a:extLst>
    <a:ext uri="{05A4C25C-085E-4340-85A3-A5531E510DB2}">
      <thm15:themeFamily xmlns:thm15="http://schemas.microsoft.com/office/thememl/2012/main" name="csail.potx" id="{5675CFC8-03E4-4B5D-9C74-D6A33B71C607}" vid="{EEAA4A83-A7CB-4B81-9A26-02543488447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31517</TotalTime>
  <Words>5594</Words>
  <Application>Microsoft Office PowerPoint</Application>
  <PresentationFormat>宽屏</PresentationFormat>
  <Paragraphs>663</Paragraphs>
  <Slides>31</Slides>
  <Notes>31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31</vt:i4>
      </vt:variant>
    </vt:vector>
  </HeadingPairs>
  <TitlesOfParts>
    <vt:vector size="40" baseType="lpstr">
      <vt:lpstr>Arial</vt:lpstr>
      <vt:lpstr>Calibri</vt:lpstr>
      <vt:lpstr>Cambria Math</vt:lpstr>
      <vt:lpstr>Consolas</vt:lpstr>
      <vt:lpstr>Courier New</vt:lpstr>
      <vt:lpstr>Tw Cen MT</vt:lpstr>
      <vt:lpstr>Wingdings</vt:lpstr>
      <vt:lpstr>Wingdings 2</vt:lpstr>
      <vt:lpstr>SanchezGroupTheme1</vt:lpstr>
      <vt:lpstr>SpZip: Architectural Support for Effective Data Compression In Irregular Applications</vt:lpstr>
      <vt:lpstr>Irregular applications are memory bound</vt:lpstr>
      <vt:lpstr>Existing data compression solutions are not tailored for irregular applications</vt:lpstr>
      <vt:lpstr>Understanding access patterns in irregular applications</vt:lpstr>
      <vt:lpstr>Existing data compression solutions are not tailored for irregular applications</vt:lpstr>
      <vt:lpstr>Compressing data structures in irregular applications is hard</vt:lpstr>
      <vt:lpstr>Compressing data structures in irregular applications is hard</vt:lpstr>
      <vt:lpstr>Compressing data structures in irregular applications is hard</vt:lpstr>
      <vt:lpstr>Agenda</vt:lpstr>
      <vt:lpstr>Dataflow Configuration Language (DCL) overview</vt:lpstr>
      <vt:lpstr>Traversing a sparse matrix in DCL</vt:lpstr>
      <vt:lpstr>Traversing a sparse matrix in DCL</vt:lpstr>
      <vt:lpstr>Data decompression support in DCL</vt:lpstr>
      <vt:lpstr>Using DCL in PageRank traversing multiple data structures</vt:lpstr>
      <vt:lpstr>Agenda</vt:lpstr>
      <vt:lpstr>SpZip Overview</vt:lpstr>
      <vt:lpstr>SpZip exploits decoupled execution</vt:lpstr>
      <vt:lpstr>SpZip fetcher microarchitecture</vt:lpstr>
      <vt:lpstr>SpZip fetcher is programmable</vt:lpstr>
      <vt:lpstr>SpZip compressor overview</vt:lpstr>
      <vt:lpstr>Agenda</vt:lpstr>
      <vt:lpstr>Evaluation Methodology</vt:lpstr>
      <vt:lpstr>SpZip improves performance and reduces traffic</vt:lpstr>
      <vt:lpstr>See paper for</vt:lpstr>
      <vt:lpstr>Conclusions</vt:lpstr>
      <vt:lpstr>Thanks For Your Attention!</vt:lpstr>
      <vt:lpstr>Irregular applications are memory bandwidth bound</vt:lpstr>
      <vt:lpstr>Data compression support in DCL (See paper for details)</vt:lpstr>
      <vt:lpstr>SpZip Overview</vt:lpstr>
      <vt:lpstr>SpZip accelerates all baselines significantly</vt:lpstr>
      <vt:lpstr>SpZip works better than CMH on irregular applications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SpZip: Architectural Support for Effective Data Compression In Irregular Applications</dc:title>
  <dc:creator>Yifan Yang</dc:creator>
  <cp:lastModifiedBy>Yang Yifan</cp:lastModifiedBy>
  <cp:revision>1646</cp:revision>
  <dcterms:created xsi:type="dcterms:W3CDTF">2020-12-06T22:03:15Z</dcterms:created>
  <dcterms:modified xsi:type="dcterms:W3CDTF">2021-05-29T19:00:54Z</dcterms:modified>
</cp:coreProperties>
</file>