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tmp" ContentType="image/p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86" r:id="rId2"/>
    <p:sldId id="322" r:id="rId3"/>
    <p:sldId id="333" r:id="rId4"/>
    <p:sldId id="348" r:id="rId5"/>
    <p:sldId id="349" r:id="rId6"/>
    <p:sldId id="350" r:id="rId7"/>
    <p:sldId id="326" r:id="rId8"/>
    <p:sldId id="339" r:id="rId9"/>
    <p:sldId id="328" r:id="rId10"/>
    <p:sldId id="329" r:id="rId11"/>
    <p:sldId id="332" r:id="rId12"/>
    <p:sldId id="351" r:id="rId13"/>
    <p:sldId id="319" r:id="rId14"/>
    <p:sldId id="277" r:id="rId15"/>
    <p:sldId id="345" r:id="rId16"/>
    <p:sldId id="343" r:id="rId17"/>
    <p:sldId id="344" r:id="rId18"/>
    <p:sldId id="316" r:id="rId19"/>
    <p:sldId id="31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a:srgbClr val="70AD47"/>
    <a:srgbClr val="5B9BD5"/>
    <a:srgbClr val="FFFFFF"/>
    <a:srgbClr val="749529"/>
    <a:srgbClr val="5A9CD6"/>
    <a:srgbClr val="968C8C"/>
    <a:srgbClr val="92751A"/>
    <a:srgbClr val="D9B02A"/>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41" autoAdjust="0"/>
    <p:restoredTop sz="81573" autoAdjust="0"/>
  </p:normalViewPr>
  <p:slideViewPr>
    <p:cSldViewPr snapToGrid="0">
      <p:cViewPr varScale="1">
        <p:scale>
          <a:sx n="103" d="100"/>
          <a:sy n="103" d="100"/>
        </p:scale>
        <p:origin x="88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Sheet1!$B$1</c:f>
              <c:strCache>
                <c:ptCount val="1"/>
                <c:pt idx="0">
                  <c:v>Weight</c:v>
                </c:pt>
              </c:strCache>
            </c:strRef>
          </c:tx>
          <c:spPr>
            <a:solidFill>
              <a:schemeClr val="accent6"/>
            </a:solidFill>
            <a:ln>
              <a:noFill/>
            </a:ln>
            <a:effectLst/>
          </c:spPr>
          <c:invertIfNegative val="0"/>
          <c:cat>
            <c:strRef>
              <c:f>Sheet1!$A$2:$A$3</c:f>
              <c:strCache>
                <c:ptCount val="2"/>
                <c:pt idx="0">
                  <c:v>SparTen</c:v>
                </c:pt>
                <c:pt idx="1">
                  <c:v>ISOSceles</c:v>
                </c:pt>
              </c:strCache>
            </c:strRef>
          </c:cat>
          <c:val>
            <c:numRef>
              <c:f>Sheet1!$B$2:$B$3</c:f>
              <c:numCache>
                <c:formatCode>General</c:formatCode>
                <c:ptCount val="2"/>
                <c:pt idx="0">
                  <c:v>6.4426402044805306E-2</c:v>
                </c:pt>
                <c:pt idx="1">
                  <c:v>6.4651932040294693E-2</c:v>
                </c:pt>
              </c:numCache>
            </c:numRef>
          </c:val>
          <c:extLst>
            <c:ext xmlns:c16="http://schemas.microsoft.com/office/drawing/2014/chart" uri="{C3380CC4-5D6E-409C-BE32-E72D297353CC}">
              <c16:uniqueId val="{00000000-AFAD-4C1D-B364-5D45E4D9B0E0}"/>
            </c:ext>
          </c:extLst>
        </c:ser>
        <c:ser>
          <c:idx val="1"/>
          <c:order val="1"/>
          <c:tx>
            <c:strRef>
              <c:f>Sheet1!$C$1</c:f>
              <c:strCache>
                <c:ptCount val="1"/>
                <c:pt idx="0">
                  <c:v>In activation</c:v>
                </c:pt>
              </c:strCache>
            </c:strRef>
          </c:tx>
          <c:spPr>
            <a:solidFill>
              <a:schemeClr val="accent1"/>
            </a:solidFill>
            <a:ln>
              <a:noFill/>
            </a:ln>
            <a:effectLst/>
          </c:spPr>
          <c:invertIfNegative val="0"/>
          <c:cat>
            <c:strRef>
              <c:f>Sheet1!$A$2:$A$3</c:f>
              <c:strCache>
                <c:ptCount val="2"/>
                <c:pt idx="0">
                  <c:v>SparTen</c:v>
                </c:pt>
                <c:pt idx="1">
                  <c:v>ISOSceles</c:v>
                </c:pt>
              </c:strCache>
            </c:strRef>
          </c:cat>
          <c:val>
            <c:numRef>
              <c:f>Sheet1!$C$2:$C$3</c:f>
              <c:numCache>
                <c:formatCode>General</c:formatCode>
                <c:ptCount val="2"/>
                <c:pt idx="0">
                  <c:v>0.77206435122537964</c:v>
                </c:pt>
                <c:pt idx="1">
                  <c:v>8.7655991580213505E-2</c:v>
                </c:pt>
              </c:numCache>
            </c:numRef>
          </c:val>
          <c:extLst>
            <c:ext xmlns:c16="http://schemas.microsoft.com/office/drawing/2014/chart" uri="{C3380CC4-5D6E-409C-BE32-E72D297353CC}">
              <c16:uniqueId val="{00000001-AFAD-4C1D-B364-5D45E4D9B0E0}"/>
            </c:ext>
          </c:extLst>
        </c:ser>
        <c:ser>
          <c:idx val="2"/>
          <c:order val="2"/>
          <c:tx>
            <c:strRef>
              <c:f>Sheet1!$D$1</c:f>
              <c:strCache>
                <c:ptCount val="1"/>
                <c:pt idx="0">
                  <c:v>Out activation</c:v>
                </c:pt>
              </c:strCache>
            </c:strRef>
          </c:tx>
          <c:spPr>
            <a:solidFill>
              <a:srgbClr val="FF0000"/>
            </a:solidFill>
            <a:ln>
              <a:noFill/>
            </a:ln>
            <a:effectLst/>
          </c:spPr>
          <c:invertIfNegative val="0"/>
          <c:cat>
            <c:strRef>
              <c:f>Sheet1!$A$2:$A$3</c:f>
              <c:strCache>
                <c:ptCount val="2"/>
                <c:pt idx="0">
                  <c:v>SparTen</c:v>
                </c:pt>
                <c:pt idx="1">
                  <c:v>ISOSceles</c:v>
                </c:pt>
              </c:strCache>
            </c:strRef>
          </c:cat>
          <c:val>
            <c:numRef>
              <c:f>Sheet1!$D$2:$D$3</c:f>
              <c:numCache>
                <c:formatCode>General</c:formatCode>
                <c:ptCount val="2"/>
                <c:pt idx="0">
                  <c:v>0.16350924672981509</c:v>
                </c:pt>
                <c:pt idx="1">
                  <c:v>5.9239212148549096E-2</c:v>
                </c:pt>
              </c:numCache>
            </c:numRef>
          </c:val>
          <c:extLst>
            <c:ext xmlns:c16="http://schemas.microsoft.com/office/drawing/2014/chart" uri="{C3380CC4-5D6E-409C-BE32-E72D297353CC}">
              <c16:uniqueId val="{00000002-AFAD-4C1D-B364-5D45E4D9B0E0}"/>
            </c:ext>
          </c:extLst>
        </c:ser>
        <c:dLbls>
          <c:showLegendKey val="0"/>
          <c:showVal val="0"/>
          <c:showCatName val="0"/>
          <c:showSerName val="0"/>
          <c:showPercent val="0"/>
          <c:showBubbleSize val="0"/>
        </c:dLbls>
        <c:gapWidth val="50"/>
        <c:overlap val="100"/>
        <c:axId val="1027029760"/>
        <c:axId val="1027026848"/>
      </c:barChart>
      <c:catAx>
        <c:axId val="102702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800" b="1" i="0" u="none" strike="noStrike" kern="1200" baseline="0">
                <a:solidFill>
                  <a:schemeClr val="tx1"/>
                </a:solidFill>
                <a:latin typeface="+mn-lt"/>
                <a:ea typeface="+mn-ea"/>
                <a:cs typeface="+mn-cs"/>
              </a:defRPr>
            </a:pPr>
            <a:endParaRPr lang="en-US"/>
          </a:p>
        </c:txPr>
        <c:crossAx val="1027026848"/>
        <c:crosses val="autoZero"/>
        <c:auto val="1"/>
        <c:lblAlgn val="ctr"/>
        <c:lblOffset val="100"/>
        <c:noMultiLvlLbl val="0"/>
      </c:catAx>
      <c:valAx>
        <c:axId val="10270268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altLang="zh-CN" sz="2400" b="1">
                    <a:solidFill>
                      <a:schemeClr val="tx1"/>
                    </a:solidFill>
                  </a:rPr>
                  <a:t>Off-chip Traffic</a:t>
                </a:r>
                <a:endParaRPr lang="zh-CN" altLang="en-US" sz="2400" b="1">
                  <a:solidFill>
                    <a:schemeClr val="tx1"/>
                  </a:solidFill>
                </a:endParaRP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27029760"/>
        <c:crosses val="autoZero"/>
        <c:crossBetween val="between"/>
      </c:valAx>
      <c:spPr>
        <a:noFill/>
        <a:ln>
          <a:noFill/>
        </a:ln>
        <a:effectLst/>
      </c:spPr>
    </c:plotArea>
    <c:legend>
      <c:legendPos val="r"/>
      <c:layout>
        <c:manualLayout>
          <c:xMode val="edge"/>
          <c:yMode val="edge"/>
          <c:x val="0.51835699987850947"/>
          <c:y val="9.2653978463444545E-2"/>
          <c:w val="0.48164300949055139"/>
          <c:h val="0.38975050871450057"/>
        </c:manualLayout>
      </c:layout>
      <c:overlay val="1"/>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stacked"/>
        <c:varyColors val="0"/>
        <c:ser>
          <c:idx val="0"/>
          <c:order val="0"/>
          <c:tx>
            <c:strRef>
              <c:f>Sheet1!$B$1</c:f>
              <c:strCache>
                <c:ptCount val="1"/>
                <c:pt idx="0">
                  <c:v>Weight</c:v>
                </c:pt>
              </c:strCache>
            </c:strRef>
          </c:tx>
          <c:spPr>
            <a:solidFill>
              <a:schemeClr val="accent6"/>
            </a:solidFill>
            <a:ln>
              <a:noFill/>
            </a:ln>
            <a:effectLst/>
          </c:spPr>
          <c:invertIfNegative val="0"/>
          <c:cat>
            <c:strRef>
              <c:f>Sheet1!$A$2:$A$3</c:f>
              <c:strCache>
                <c:ptCount val="2"/>
                <c:pt idx="0">
                  <c:v>SparTen</c:v>
                </c:pt>
                <c:pt idx="1">
                  <c:v>ISOSceles</c:v>
                </c:pt>
              </c:strCache>
            </c:strRef>
          </c:cat>
          <c:val>
            <c:numRef>
              <c:f>Sheet1!$B$2:$B$3</c:f>
              <c:numCache>
                <c:formatCode>General</c:formatCode>
                <c:ptCount val="2"/>
                <c:pt idx="0">
                  <c:v>6.4426402044805306E-2</c:v>
                </c:pt>
                <c:pt idx="1">
                  <c:v>6.4651932040294693E-2</c:v>
                </c:pt>
              </c:numCache>
            </c:numRef>
          </c:val>
          <c:extLst>
            <c:ext xmlns:c16="http://schemas.microsoft.com/office/drawing/2014/chart" uri="{C3380CC4-5D6E-409C-BE32-E72D297353CC}">
              <c16:uniqueId val="{00000000-7474-4E3C-B8CE-2E458B4E5AA3}"/>
            </c:ext>
          </c:extLst>
        </c:ser>
        <c:ser>
          <c:idx val="1"/>
          <c:order val="1"/>
          <c:tx>
            <c:strRef>
              <c:f>Sheet1!$C$1</c:f>
              <c:strCache>
                <c:ptCount val="1"/>
                <c:pt idx="0">
                  <c:v>In activation</c:v>
                </c:pt>
              </c:strCache>
            </c:strRef>
          </c:tx>
          <c:spPr>
            <a:solidFill>
              <a:schemeClr val="accent1"/>
            </a:solidFill>
            <a:ln>
              <a:noFill/>
            </a:ln>
            <a:effectLst/>
          </c:spPr>
          <c:invertIfNegative val="0"/>
          <c:cat>
            <c:strRef>
              <c:f>Sheet1!$A$2:$A$3</c:f>
              <c:strCache>
                <c:ptCount val="2"/>
                <c:pt idx="0">
                  <c:v>SparTen</c:v>
                </c:pt>
                <c:pt idx="1">
                  <c:v>ISOSceles</c:v>
                </c:pt>
              </c:strCache>
            </c:strRef>
          </c:cat>
          <c:val>
            <c:numRef>
              <c:f>Sheet1!$C$2:$C$3</c:f>
              <c:numCache>
                <c:formatCode>General</c:formatCode>
                <c:ptCount val="2"/>
                <c:pt idx="0">
                  <c:v>0.77206435122537964</c:v>
                </c:pt>
                <c:pt idx="1">
                  <c:v>8.7655991580213505E-2</c:v>
                </c:pt>
              </c:numCache>
            </c:numRef>
          </c:val>
          <c:extLst>
            <c:ext xmlns:c16="http://schemas.microsoft.com/office/drawing/2014/chart" uri="{C3380CC4-5D6E-409C-BE32-E72D297353CC}">
              <c16:uniqueId val="{00000001-7474-4E3C-B8CE-2E458B4E5AA3}"/>
            </c:ext>
          </c:extLst>
        </c:ser>
        <c:ser>
          <c:idx val="2"/>
          <c:order val="2"/>
          <c:tx>
            <c:strRef>
              <c:f>Sheet1!$D$1</c:f>
              <c:strCache>
                <c:ptCount val="1"/>
                <c:pt idx="0">
                  <c:v>Out activation</c:v>
                </c:pt>
              </c:strCache>
            </c:strRef>
          </c:tx>
          <c:spPr>
            <a:solidFill>
              <a:srgbClr val="FF0000"/>
            </a:solidFill>
            <a:ln>
              <a:noFill/>
            </a:ln>
            <a:effectLst/>
          </c:spPr>
          <c:invertIfNegative val="0"/>
          <c:cat>
            <c:strRef>
              <c:f>Sheet1!$A$2:$A$3</c:f>
              <c:strCache>
                <c:ptCount val="2"/>
                <c:pt idx="0">
                  <c:v>SparTen</c:v>
                </c:pt>
                <c:pt idx="1">
                  <c:v>ISOSceles</c:v>
                </c:pt>
              </c:strCache>
            </c:strRef>
          </c:cat>
          <c:val>
            <c:numRef>
              <c:f>Sheet1!$D$2:$D$3</c:f>
              <c:numCache>
                <c:formatCode>General</c:formatCode>
                <c:ptCount val="2"/>
                <c:pt idx="0">
                  <c:v>0.16350924672981509</c:v>
                </c:pt>
                <c:pt idx="1">
                  <c:v>5.9239212148549096E-2</c:v>
                </c:pt>
              </c:numCache>
            </c:numRef>
          </c:val>
          <c:extLst>
            <c:ext xmlns:c16="http://schemas.microsoft.com/office/drawing/2014/chart" uri="{C3380CC4-5D6E-409C-BE32-E72D297353CC}">
              <c16:uniqueId val="{00000002-7474-4E3C-B8CE-2E458B4E5AA3}"/>
            </c:ext>
          </c:extLst>
        </c:ser>
        <c:dLbls>
          <c:showLegendKey val="0"/>
          <c:showVal val="0"/>
          <c:showCatName val="0"/>
          <c:showSerName val="0"/>
          <c:showPercent val="0"/>
          <c:showBubbleSize val="0"/>
        </c:dLbls>
        <c:gapWidth val="50"/>
        <c:overlap val="100"/>
        <c:axId val="1027029760"/>
        <c:axId val="1027026848"/>
      </c:barChart>
      <c:catAx>
        <c:axId val="102702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800" b="1" i="0" u="none" strike="noStrike" kern="1200" baseline="0">
                <a:solidFill>
                  <a:schemeClr val="tx1"/>
                </a:solidFill>
                <a:latin typeface="+mn-lt"/>
                <a:ea typeface="+mn-ea"/>
                <a:cs typeface="+mn-cs"/>
              </a:defRPr>
            </a:pPr>
            <a:endParaRPr lang="en-US"/>
          </a:p>
        </c:txPr>
        <c:crossAx val="1027026848"/>
        <c:crosses val="autoZero"/>
        <c:auto val="1"/>
        <c:lblAlgn val="ctr"/>
        <c:lblOffset val="100"/>
        <c:noMultiLvlLbl val="0"/>
      </c:catAx>
      <c:valAx>
        <c:axId val="1027026848"/>
        <c:scaling>
          <c:orientation val="minMax"/>
          <c:max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r>
                  <a:rPr lang="en-US" altLang="zh-CN" sz="2400" b="1">
                    <a:solidFill>
                      <a:schemeClr val="tx1"/>
                    </a:solidFill>
                  </a:rPr>
                  <a:t>Off-chip Traffic</a:t>
                </a:r>
                <a:endParaRPr lang="zh-CN" altLang="en-US" sz="2400" b="1">
                  <a:solidFill>
                    <a:schemeClr val="tx1"/>
                  </a:solidFill>
                </a:endParaRPr>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1027029760"/>
        <c:crosses val="autoZero"/>
        <c:crossBetween val="between"/>
      </c:valAx>
      <c:spPr>
        <a:noFill/>
        <a:ln>
          <a:noFill/>
        </a:ln>
        <a:effectLst/>
      </c:spPr>
    </c:plotArea>
    <c:legend>
      <c:legendPos val="r"/>
      <c:layout>
        <c:manualLayout>
          <c:xMode val="edge"/>
          <c:yMode val="edge"/>
          <c:x val="0.51835699987850947"/>
          <c:y val="9.2653978463444545E-2"/>
          <c:w val="0.48164300949055139"/>
          <c:h val="0.38975050871450057"/>
        </c:manualLayout>
      </c:layout>
      <c:overlay val="1"/>
      <c:spPr>
        <a:noFill/>
        <a:ln>
          <a:noFill/>
        </a:ln>
        <a:effectLst/>
      </c:spPr>
      <c:txPr>
        <a:bodyPr rot="0" spcFirstLastPara="1" vertOverflow="ellipsis" vert="horz" wrap="square" anchor="ctr" anchorCtr="1"/>
        <a:lstStyle/>
        <a:p>
          <a:pPr>
            <a:defRPr sz="16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C201E1-78C6-475D-9E7E-D38AEC084168}" type="datetimeFigureOut">
              <a:rPr lang="en-US" smtClean="0"/>
              <a:t>3/3/2023</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982188-7C9F-4C9C-BFDE-C387879ACF31}" type="slidenum">
              <a:rPr lang="en-US" smtClean="0"/>
              <a:t>‹#›</a:t>
            </a:fld>
            <a:endParaRPr lang="en-US"/>
          </a:p>
        </p:txBody>
      </p:sp>
    </p:spTree>
    <p:extLst>
      <p:ext uri="{BB962C8B-B14F-4D97-AF65-F5344CB8AC3E}">
        <p14:creationId xmlns:p14="http://schemas.microsoft.com/office/powerpoint/2010/main" val="2109308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a:buFontTx/>
              <a:buNone/>
            </a:pPr>
            <a:r>
              <a:rPr lang="en-US" baseline="0" dirty="0"/>
              <a:t>Hi! My name is Yifan Yang. It is my great pleasure to present </a:t>
            </a:r>
            <a:r>
              <a:rPr lang="en-US" dirty="0" err="1"/>
              <a:t>ISOSceles</a:t>
            </a:r>
            <a:r>
              <a:rPr lang="en-US" dirty="0"/>
              <a:t>: Accelerating Sparse CNNs through Inter-Layer Pipelining</a:t>
            </a:r>
            <a:r>
              <a:rPr lang="en-US" baseline="0" dirty="0"/>
              <a:t>. This work is done in collaboration with Professor Joel Emer, and Professor Daniel Sanchez </a:t>
            </a:r>
            <a:r>
              <a:rPr lang="en-US" baseline="0"/>
              <a:t>at MIT. </a:t>
            </a:r>
            <a:r>
              <a:rPr lang="en-US" u="none" dirty="0"/>
              <a:t>©</a:t>
            </a:r>
            <a:endParaRPr lang="en-US" baseline="0" dirty="0"/>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a:t>
            </a:fld>
            <a:endParaRPr lang="en-US"/>
          </a:p>
        </p:txBody>
      </p:sp>
    </p:spTree>
    <p:extLst>
      <p:ext uri="{BB962C8B-B14F-4D97-AF65-F5344CB8AC3E}">
        <p14:creationId xmlns:p14="http://schemas.microsoft.com/office/powerpoint/2010/main" val="3711566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 OS backend finishes the partial results accumulation and produces output wavefront by wavefront. </a:t>
            </a:r>
            <a:r>
              <a:rPr lang="en-US" u="none" dirty="0"/>
              <a:t>© For each output channel, the partial results need to be accumulated on the filter height R dimension, which means that the backend will merge and reduce R sparse non-contiguous partial result streams. The R merger and accumulator fetches, merges and reduces R corresponding streams from the partial result buffer. The traversal of each stream is sequential and efficient. Indexing into R partial result streams is non trivial and we will address this later with our </a:t>
            </a:r>
            <a:r>
              <a:rPr lang="en-US" u="none" dirty="0" err="1"/>
              <a:t>NoC</a:t>
            </a:r>
            <a:r>
              <a:rPr lang="en-US" u="none" dirty="0"/>
              <a:t> design. This produces output activation wavefront in the column Q first and channel K second order. © Because we need to keep the consistent input output wavefront order to allow arbitrary pipeline depth. A high-radix K merger serves as a transposition unit that transforms sparse output wavefront into channel K first and column Q second order, matching the input wavefront order of the next layer. The output activations finally goes through the point wise operation unit or POU, which performs operations like batch normalization and </a:t>
            </a:r>
            <a:r>
              <a:rPr lang="en-US" u="none" dirty="0" err="1"/>
              <a:t>relu</a:t>
            </a:r>
            <a:r>
              <a:rPr lang="en-US" u="none" dirty="0"/>
              <a:t>. © Similar to the input activation, the sparse output activations are also generated sequentially, admitting simple hardware implementations. The final output activation wavefront is written back to off-chip memory sequentially. © This implementation also supports pipelining multiple layers by having the input activation consuming wavefronts from previous layer on-chip and having output activation forwarded to the next layer on-chip. ©</a:t>
            </a: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10</a:t>
            </a:fld>
            <a:endParaRPr lang="en-US"/>
          </a:p>
        </p:txBody>
      </p:sp>
    </p:spTree>
    <p:extLst>
      <p:ext uri="{BB962C8B-B14F-4D97-AF65-F5344CB8AC3E}">
        <p14:creationId xmlns:p14="http://schemas.microsoft.com/office/powerpoint/2010/main" val="272506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This hardware process input activation at wavefront granularity. An input activation wavefront is comprised of input pixels at different rows. </a:t>
            </a:r>
            <a:r>
              <a:rPr lang="en-US" u="none" dirty="0"/>
              <a:t>© </a:t>
            </a:r>
            <a:r>
              <a:rPr lang="en-US" altLang="zh-CN" u="none" dirty="0"/>
              <a:t>We observe that t</a:t>
            </a:r>
            <a:r>
              <a:rPr lang="en-US" dirty="0"/>
              <a:t>he processing of these pixels are largely independent. The same argument applies to output wavefront.</a:t>
            </a:r>
            <a:r>
              <a:rPr lang="en-US" u="none" dirty="0"/>
              <a:t> ©</a:t>
            </a:r>
            <a:r>
              <a:rPr lang="en-US" dirty="0"/>
              <a:t> Therefore we partition the IS frontend and OS backend by lanes. Each frontend lane consumes one input pixel in a specific row in one step. Each backend lane produces one output pixel in a specific row in one step. These lanes in conjuncture consume and produce one wavefront per step.</a:t>
            </a:r>
            <a:r>
              <a:rPr lang="en-US" u="none" dirty="0"/>
              <a:t> </a:t>
            </a:r>
            <a:r>
              <a:rPr lang="en-US" dirty="0"/>
              <a:t>Cross lane communication is only needed when we accumulate partial results on the filter height R dimension in the backend. </a:t>
            </a:r>
            <a:r>
              <a:rPr lang="en-US" u="none" dirty="0"/>
              <a:t>© </a:t>
            </a:r>
            <a:r>
              <a:rPr lang="en-US" dirty="0"/>
              <a:t>With the lane architecture, each backend lane only needs to connect to 3-5 nearby frontend lane, so the </a:t>
            </a:r>
            <a:r>
              <a:rPr lang="en-US" dirty="0" err="1"/>
              <a:t>NoC</a:t>
            </a:r>
            <a:r>
              <a:rPr lang="en-US" dirty="0"/>
              <a:t> fan-in and fan-out of this cross-lane communication is low. </a:t>
            </a:r>
            <a:r>
              <a:rPr lang="en-US" u="none" dirty="0"/>
              <a:t>©</a:t>
            </a: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11</a:t>
            </a:fld>
            <a:endParaRPr lang="en-US"/>
          </a:p>
        </p:txBody>
      </p:sp>
    </p:spTree>
    <p:extLst>
      <p:ext uri="{BB962C8B-B14F-4D97-AF65-F5344CB8AC3E}">
        <p14:creationId xmlns:p14="http://schemas.microsoft.com/office/powerpoint/2010/main" val="2657464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far we have introduced how the </a:t>
            </a:r>
            <a:r>
              <a:rPr lang="en-US" dirty="0" err="1"/>
              <a:t>ISOSceles</a:t>
            </a:r>
            <a:r>
              <a:rPr lang="en-US" dirty="0"/>
              <a:t> hardware processes one sparse CNN layer using the input stationary output-stationary dataflow. Now I will present the techniques that allows the accelerator to efficiently </a:t>
            </a:r>
            <a:r>
              <a:rPr lang="en-US" altLang="zh-CN" dirty="0"/>
              <a:t>pipeline</a:t>
            </a:r>
            <a:r>
              <a:rPr lang="en-US" dirty="0"/>
              <a:t> multiple layers on-chip. </a:t>
            </a:r>
            <a:r>
              <a:rPr lang="en-US" u="none" dirty="0"/>
              <a:t>© We add the inter-layer queues to buffer the intermediate activations between layers. </a:t>
            </a:r>
            <a:r>
              <a:rPr lang="en-US" dirty="0"/>
              <a:t>We observe that a single layer can not fully utilize the PE array. </a:t>
            </a:r>
            <a:r>
              <a:rPr lang="en-US" u="none" dirty="0"/>
              <a:t>© </a:t>
            </a:r>
            <a:r>
              <a:rPr lang="en-US" dirty="0"/>
              <a:t>So</a:t>
            </a:r>
            <a:r>
              <a:rPr lang="en-US" u="none" dirty="0"/>
              <a:t> </a:t>
            </a:r>
            <a:r>
              <a:rPr lang="en-US" dirty="0"/>
              <a:t>we propose to time-multiplex the PE array among all layers to improves its utilization and amortize the load variation induced by sparsity. </a:t>
            </a:r>
            <a:r>
              <a:rPr lang="en-US" u="none" dirty="0"/>
              <a:t>© And a dynamic scheduler decides how many PEs to allocate to a layer every 100 cycles to ensure load balancing. © Finally, we introduce a programmable interconnect that allows diverse CNN models to be mapped to </a:t>
            </a:r>
            <a:r>
              <a:rPr lang="en-US" u="none" dirty="0" err="1"/>
              <a:t>ISOSceles</a:t>
            </a:r>
            <a:r>
              <a:rPr lang="en-US" u="none" dirty="0"/>
              <a:t>. ©</a:t>
            </a:r>
            <a:endParaRPr lang="en-US" dirty="0"/>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12</a:t>
            </a:fld>
            <a:endParaRPr lang="en-US"/>
          </a:p>
        </p:txBody>
      </p:sp>
    </p:spTree>
    <p:extLst>
      <p:ext uri="{BB962C8B-B14F-4D97-AF65-F5344CB8AC3E}">
        <p14:creationId xmlns:p14="http://schemas.microsoft.com/office/powerpoint/2010/main" val="40999582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have many more details in the paper, including the precise loop nest description of the IS-OS dataflow, inter-lane communication in </a:t>
            </a:r>
            <a:r>
              <a:rPr lang="en-US" dirty="0" err="1"/>
              <a:t>ISOSceles</a:t>
            </a:r>
            <a:r>
              <a:rPr lang="en-US" dirty="0"/>
              <a:t>, how </a:t>
            </a:r>
            <a:r>
              <a:rPr lang="en-US" dirty="0" err="1"/>
              <a:t>ISOSceles</a:t>
            </a:r>
            <a:r>
              <a:rPr lang="en-US" dirty="0"/>
              <a:t> handles different layer sizes and types such as tiling, fully connected layer, and </a:t>
            </a:r>
            <a:r>
              <a:rPr lang="en-US"/>
              <a:t>depth-wise convolution, </a:t>
            </a:r>
            <a:r>
              <a:rPr lang="en-US" dirty="0"/>
              <a:t>and how to map sparse CNN models to </a:t>
            </a:r>
            <a:r>
              <a:rPr lang="en-US" dirty="0" err="1"/>
              <a:t>ISOSceles</a:t>
            </a:r>
            <a:r>
              <a:rPr lang="en-US" dirty="0"/>
              <a:t>. Please refer to the paper for more details. ©</a:t>
            </a:r>
          </a:p>
        </p:txBody>
      </p:sp>
      <p:sp>
        <p:nvSpPr>
          <p:cNvPr id="4" name="灯片编号占位符 3"/>
          <p:cNvSpPr>
            <a:spLocks noGrp="1"/>
          </p:cNvSpPr>
          <p:nvPr>
            <p:ph type="sldNum" sz="quarter" idx="5"/>
          </p:nvPr>
        </p:nvSpPr>
        <p:spPr/>
        <p:txBody>
          <a:bodyPr/>
          <a:lstStyle/>
          <a:p>
            <a:fld id="{45982188-7C9F-4C9C-BFDE-C387879ACF31}" type="slidenum">
              <a:rPr lang="en-US" smtClean="0"/>
              <a:t>13</a:t>
            </a:fld>
            <a:endParaRPr lang="en-US"/>
          </a:p>
        </p:txBody>
      </p:sp>
    </p:spTree>
    <p:extLst>
      <p:ext uri="{BB962C8B-B14F-4D97-AF65-F5344CB8AC3E}">
        <p14:creationId xmlns:p14="http://schemas.microsoft.com/office/powerpoint/2010/main" val="25173342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u="none" dirty="0"/>
              <a:t>© </a:t>
            </a:r>
            <a:r>
              <a:rPr lang="en-US" dirty="0"/>
              <a:t>We model </a:t>
            </a:r>
            <a:r>
              <a:rPr lang="en-US" dirty="0" err="1"/>
              <a:t>ISOSceles</a:t>
            </a:r>
            <a:r>
              <a:rPr lang="en-US" dirty="0"/>
              <a:t> in a cycle level simulator. The accelerator contains 4096 8b multiply and accumulate units, 2MB total on-chip buffer, 64 lanes, 128GB/s high bandwidth memory and runs at 1GHz. </a:t>
            </a:r>
            <a:r>
              <a:rPr lang="en-US" u="none" dirty="0"/>
              <a:t>© We synthesize the system at 45nm technology. Results show that it’s a small accelerator.</a:t>
            </a:r>
            <a:r>
              <a:rPr lang="en-US" dirty="0"/>
              <a:t> </a:t>
            </a:r>
            <a:r>
              <a:rPr lang="en-US" u="none" dirty="0"/>
              <a:t>© We compare </a:t>
            </a:r>
            <a:r>
              <a:rPr lang="en-US" u="none" dirty="0" err="1"/>
              <a:t>ISOSceles</a:t>
            </a:r>
            <a:r>
              <a:rPr lang="en-US" u="none" dirty="0"/>
              <a:t> with two baselines. Both are scaled to match </a:t>
            </a:r>
            <a:r>
              <a:rPr lang="en-US" u="none" dirty="0" err="1"/>
              <a:t>ISOSceles’s</a:t>
            </a:r>
            <a:r>
              <a:rPr lang="en-US" u="none" dirty="0"/>
              <a:t> resources. Fused layer is a dense accelerator using tiled inter-layer pipelining. </a:t>
            </a:r>
            <a:r>
              <a:rPr lang="en-US" u="none" dirty="0" err="1"/>
              <a:t>SparTen</a:t>
            </a:r>
            <a:r>
              <a:rPr lang="en-US" u="none" dirty="0"/>
              <a:t> is a state-of-the-art single layer sparse accelerator. © We run 11 benchmarks, 6 ResNet-50, 2 MobileNetV1, 2 VGG-16, and 1 </a:t>
            </a:r>
            <a:r>
              <a:rPr lang="en-US" u="none" dirty="0" err="1"/>
              <a:t>GoogLeNet</a:t>
            </a:r>
            <a:r>
              <a:rPr lang="en-US" u="none" dirty="0"/>
              <a:t> with variable levels of weight and activation sparsity. We pipeline as deep as the hardware resource permits, which ranges from 2-15 layers for </a:t>
            </a:r>
            <a:r>
              <a:rPr lang="en-US" u="none" dirty="0" err="1"/>
              <a:t>ISOSceles</a:t>
            </a:r>
            <a:r>
              <a:rPr lang="en-US" u="none" dirty="0"/>
              <a:t> and fused layer. </a:t>
            </a:r>
            <a:r>
              <a:rPr lang="en-US" dirty="0"/>
              <a:t>©</a:t>
            </a:r>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14</a:t>
            </a:fld>
            <a:endParaRPr lang="en-US"/>
          </a:p>
        </p:txBody>
      </p:sp>
    </p:spTree>
    <p:extLst>
      <p:ext uri="{BB962C8B-B14F-4D97-AF65-F5344CB8AC3E}">
        <p14:creationId xmlns:p14="http://schemas.microsoft.com/office/powerpoint/2010/main" val="1436259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first show the speedup of </a:t>
            </a:r>
            <a:r>
              <a:rPr lang="en-US" dirty="0" err="1"/>
              <a:t>ISOSceles</a:t>
            </a:r>
            <a:r>
              <a:rPr lang="en-US" dirty="0"/>
              <a:t> and </a:t>
            </a:r>
            <a:r>
              <a:rPr lang="en-US" dirty="0" err="1"/>
              <a:t>SparTen</a:t>
            </a:r>
            <a:r>
              <a:rPr lang="en-US" dirty="0"/>
              <a:t> over fused-layer. X axis is different sparse CNNs. </a:t>
            </a:r>
            <a:r>
              <a:rPr lang="en-US" b="0" i="0" dirty="0">
                <a:effectLst/>
                <a:latin typeface="Times New Roman" panose="02020603050405020304" pitchFamily="18" charset="0"/>
              </a:rPr>
              <a:t>By leveraging weight and activation sparsity, </a:t>
            </a:r>
            <a:r>
              <a:rPr lang="en-US" b="0" i="0" dirty="0" err="1">
                <a:effectLst/>
                <a:latin typeface="Times New Roman" panose="02020603050405020304" pitchFamily="18" charset="0"/>
              </a:rPr>
              <a:t>ISOSceles</a:t>
            </a:r>
            <a:r>
              <a:rPr lang="en-US" b="0" i="0" dirty="0">
                <a:effectLst/>
                <a:latin typeface="Times New Roman" panose="02020603050405020304" pitchFamily="18" charset="0"/>
              </a:rPr>
              <a:t> outperforms Fused-Layer by </a:t>
            </a:r>
            <a:r>
              <a:rPr lang="en-US" b="0" i="0" dirty="0" err="1">
                <a:effectLst/>
                <a:latin typeface="Times New Roman" panose="02020603050405020304" pitchFamily="18" charset="0"/>
              </a:rPr>
              <a:t>gmean</a:t>
            </a:r>
            <a:r>
              <a:rPr lang="en-US" b="0" i="0" dirty="0">
                <a:effectLst/>
                <a:latin typeface="Times New Roman" panose="02020603050405020304" pitchFamily="18" charset="0"/>
              </a:rPr>
              <a:t> 7.5</a:t>
            </a:r>
            <a:r>
              <a:rPr lang="en-US" b="0" i="0" dirty="0">
                <a:effectLst/>
                <a:latin typeface="Arial" panose="020B0604020202020204" pitchFamily="34" charset="0"/>
              </a:rPr>
              <a:t>x and </a:t>
            </a:r>
            <a:r>
              <a:rPr lang="en-US" b="0" i="0" dirty="0" err="1">
                <a:effectLst/>
                <a:latin typeface="Arial" panose="020B0604020202020204" pitchFamily="34" charset="0"/>
              </a:rPr>
              <a:t>SparTen</a:t>
            </a:r>
            <a:r>
              <a:rPr lang="en-US" b="0" i="0" dirty="0">
                <a:effectLst/>
                <a:latin typeface="Arial" panose="020B0604020202020204" pitchFamily="34" charset="0"/>
              </a:rPr>
              <a:t> outperforms Fused layer by 1.7x. This shows the huge performance potentials of leveraging sparsity. </a:t>
            </a:r>
            <a:r>
              <a:rPr lang="en-US" b="0" i="0" dirty="0">
                <a:effectLst/>
                <a:latin typeface="Times New Roman" panose="02020603050405020304" pitchFamily="18" charset="0"/>
              </a:rPr>
              <a:t>By leveraging inter-layer pipelining, </a:t>
            </a:r>
            <a:r>
              <a:rPr lang="en-US" b="0" i="0" dirty="0" err="1">
                <a:effectLst/>
                <a:latin typeface="Times New Roman" panose="02020603050405020304" pitchFamily="18" charset="0"/>
              </a:rPr>
              <a:t>ISOSceles</a:t>
            </a:r>
            <a:r>
              <a:rPr lang="en-US" b="0" i="0" dirty="0">
                <a:effectLst/>
                <a:latin typeface="Times New Roman" panose="02020603050405020304" pitchFamily="18" charset="0"/>
              </a:rPr>
              <a:t> outperforms </a:t>
            </a:r>
            <a:r>
              <a:rPr lang="en-US" b="0" i="0" dirty="0" err="1">
                <a:effectLst/>
                <a:latin typeface="Times New Roman" panose="02020603050405020304" pitchFamily="18" charset="0"/>
              </a:rPr>
              <a:t>SparTen</a:t>
            </a:r>
            <a:r>
              <a:rPr lang="en-US" b="0" i="0" dirty="0">
                <a:effectLst/>
                <a:latin typeface="Times New Roman" panose="02020603050405020304" pitchFamily="18" charset="0"/>
              </a:rPr>
              <a:t> by </a:t>
            </a:r>
            <a:r>
              <a:rPr lang="en-US" b="0" i="0" dirty="0" err="1">
                <a:effectLst/>
                <a:latin typeface="Times New Roman" panose="02020603050405020304" pitchFamily="18" charset="0"/>
              </a:rPr>
              <a:t>gmean</a:t>
            </a:r>
            <a:r>
              <a:rPr lang="en-US" b="0" i="0" dirty="0">
                <a:effectLst/>
                <a:latin typeface="Times New Roman" panose="02020603050405020304" pitchFamily="18" charset="0"/>
              </a:rPr>
              <a:t> 4.3</a:t>
            </a:r>
            <a:r>
              <a:rPr lang="en-US" b="0" i="0" dirty="0">
                <a:effectLst/>
                <a:latin typeface="Arial" panose="020B0604020202020204" pitchFamily="34" charset="0"/>
              </a:rPr>
              <a:t>x. Inter-layer pipelining effectively alleviates the memory bottleneck of sparse CNN accelerators. </a:t>
            </a:r>
            <a:r>
              <a:rPr lang="en-US" dirty="0"/>
              <a:t>©</a:t>
            </a:r>
          </a:p>
        </p:txBody>
      </p:sp>
      <p:sp>
        <p:nvSpPr>
          <p:cNvPr id="4" name="灯片编号占位符 3"/>
          <p:cNvSpPr>
            <a:spLocks noGrp="1"/>
          </p:cNvSpPr>
          <p:nvPr>
            <p:ph type="sldNum" sz="quarter" idx="5"/>
          </p:nvPr>
        </p:nvSpPr>
        <p:spPr/>
        <p:txBody>
          <a:bodyPr/>
          <a:lstStyle/>
          <a:p>
            <a:fld id="{45982188-7C9F-4C9C-BFDE-C387879ACF31}" type="slidenum">
              <a:rPr lang="en-US" smtClean="0"/>
              <a:t>15</a:t>
            </a:fld>
            <a:endParaRPr lang="en-US"/>
          </a:p>
        </p:txBody>
      </p:sp>
    </p:spTree>
    <p:extLst>
      <p:ext uri="{BB962C8B-B14F-4D97-AF65-F5344CB8AC3E}">
        <p14:creationId xmlns:p14="http://schemas.microsoft.com/office/powerpoint/2010/main" val="34747060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we show the off-chip memory traffic normalized to fused layer. Lower is better. F is fused layer, S is </a:t>
            </a:r>
            <a:r>
              <a:rPr lang="en-US" dirty="0" err="1"/>
              <a:t>sparten</a:t>
            </a:r>
            <a:r>
              <a:rPr lang="en-US" dirty="0"/>
              <a:t>, I is </a:t>
            </a:r>
            <a:r>
              <a:rPr lang="en-US" dirty="0" err="1"/>
              <a:t>ISOSceles</a:t>
            </a:r>
            <a:r>
              <a:rPr lang="en-US" dirty="0"/>
              <a:t>. Traffic is broken down by datatypes, blue is input activation, green is filter weight and red is output activation. </a:t>
            </a:r>
            <a:r>
              <a:rPr lang="en-US" b="0" i="0" dirty="0" err="1">
                <a:effectLst/>
                <a:latin typeface="Times New Roman" panose="02020603050405020304" pitchFamily="18" charset="0"/>
              </a:rPr>
              <a:t>ISOSceles</a:t>
            </a:r>
            <a:r>
              <a:rPr lang="en-US" b="0" i="0" dirty="0">
                <a:effectLst/>
                <a:latin typeface="Times New Roman" panose="02020603050405020304" pitchFamily="18" charset="0"/>
              </a:rPr>
              <a:t> enjoys 3.6</a:t>
            </a:r>
            <a:r>
              <a:rPr lang="en-US" b="0" i="0" dirty="0">
                <a:effectLst/>
                <a:latin typeface="Arial" panose="020B0604020202020204" pitchFamily="34" charset="0"/>
              </a:rPr>
              <a:t>× </a:t>
            </a:r>
            <a:r>
              <a:rPr lang="en-US" b="0" i="0" dirty="0">
                <a:effectLst/>
                <a:latin typeface="Times New Roman" panose="02020603050405020304" pitchFamily="18" charset="0"/>
              </a:rPr>
              <a:t>less traffic than Fused-Layer, and 4.7</a:t>
            </a:r>
            <a:r>
              <a:rPr lang="en-US" b="0" i="0" dirty="0">
                <a:effectLst/>
                <a:latin typeface="Arial" panose="020B0604020202020204" pitchFamily="34" charset="0"/>
              </a:rPr>
              <a:t>× </a:t>
            </a:r>
            <a:r>
              <a:rPr lang="en-US" b="0" i="0" dirty="0">
                <a:effectLst/>
                <a:latin typeface="Times New Roman" panose="02020603050405020304" pitchFamily="18" charset="0"/>
              </a:rPr>
              <a:t>less traffic than </a:t>
            </a:r>
            <a:r>
              <a:rPr lang="en-US" b="0" i="0" dirty="0" err="1">
                <a:effectLst/>
                <a:latin typeface="Times New Roman" panose="02020603050405020304" pitchFamily="18" charset="0"/>
              </a:rPr>
              <a:t>SparTen</a:t>
            </a:r>
            <a:r>
              <a:rPr lang="en-US" b="0" i="0" dirty="0">
                <a:effectLst/>
                <a:latin typeface="Times New Roman" panose="02020603050405020304" pitchFamily="18" charset="0"/>
              </a:rPr>
              <a:t>, highlighting the synergy between inter-layer pipelining and sparsity. Thanks to pipelining, Fused-Layer features little activation traffic. But Fused-Layer is dominated by weight traffic shown in green, since weights are dense. </a:t>
            </a:r>
            <a:r>
              <a:rPr lang="en-US" b="0" i="0" dirty="0" err="1">
                <a:effectLst/>
                <a:latin typeface="Times New Roman" panose="02020603050405020304" pitchFamily="18" charset="0"/>
              </a:rPr>
              <a:t>SparTen</a:t>
            </a:r>
            <a:r>
              <a:rPr lang="en-US" b="0" i="0" dirty="0">
                <a:effectLst/>
                <a:latin typeface="Times New Roman" panose="02020603050405020304" pitchFamily="18" charset="0"/>
              </a:rPr>
              <a:t> has much lower weight traffic owing to its use of sparsity. But </a:t>
            </a:r>
            <a:r>
              <a:rPr lang="en-US" b="0" i="0" dirty="0" err="1">
                <a:effectLst/>
                <a:latin typeface="Times New Roman" panose="02020603050405020304" pitchFamily="18" charset="0"/>
              </a:rPr>
              <a:t>SparTen</a:t>
            </a:r>
            <a:r>
              <a:rPr lang="en-US" b="0" i="0" dirty="0">
                <a:effectLst/>
                <a:latin typeface="Times New Roman" panose="02020603050405020304" pitchFamily="18" charset="0"/>
              </a:rPr>
              <a:t> is dominated by activation traffic shown in blue and red since it does not pipeline layers. With the help of weight sparsity that reduces weight traffic and inter-layer pipelining that reduces activation traffic, </a:t>
            </a:r>
            <a:r>
              <a:rPr lang="en-US" b="0" i="0" dirty="0" err="1">
                <a:effectLst/>
                <a:latin typeface="Times New Roman" panose="02020603050405020304" pitchFamily="18" charset="0"/>
              </a:rPr>
              <a:t>ISOSceles</a:t>
            </a:r>
            <a:r>
              <a:rPr lang="en-US" b="0" i="0" dirty="0">
                <a:effectLst/>
                <a:latin typeface="Times New Roman" panose="02020603050405020304" pitchFamily="18" charset="0"/>
              </a:rPr>
              <a:t> enjoys the lowest traffic among all accelerators. </a:t>
            </a:r>
            <a:r>
              <a:rPr lang="en-US" dirty="0"/>
              <a:t>©</a:t>
            </a:r>
          </a:p>
        </p:txBody>
      </p:sp>
      <p:sp>
        <p:nvSpPr>
          <p:cNvPr id="4" name="灯片编号占位符 3"/>
          <p:cNvSpPr>
            <a:spLocks noGrp="1"/>
          </p:cNvSpPr>
          <p:nvPr>
            <p:ph type="sldNum" sz="quarter" idx="5"/>
          </p:nvPr>
        </p:nvSpPr>
        <p:spPr/>
        <p:txBody>
          <a:bodyPr/>
          <a:lstStyle/>
          <a:p>
            <a:fld id="{45982188-7C9F-4C9C-BFDE-C387879ACF31}" type="slidenum">
              <a:rPr lang="en-US" smtClean="0"/>
              <a:t>16</a:t>
            </a:fld>
            <a:endParaRPr lang="en-US"/>
          </a:p>
        </p:txBody>
      </p:sp>
    </p:spTree>
    <p:extLst>
      <p:ext uri="{BB962C8B-B14F-4D97-AF65-F5344CB8AC3E}">
        <p14:creationId xmlns:p14="http://schemas.microsoft.com/office/powerpoint/2010/main" val="5280425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Finally, we show the energy per end-to-end inference on </a:t>
            </a:r>
            <a:r>
              <a:rPr lang="en-US" dirty="0" err="1"/>
              <a:t>ResNet</a:t>
            </a:r>
            <a:r>
              <a:rPr lang="en-US" dirty="0"/>
              <a:t> and </a:t>
            </a:r>
            <a:r>
              <a:rPr lang="en-US" dirty="0" err="1"/>
              <a:t>MobileNet</a:t>
            </a:r>
            <a:r>
              <a:rPr lang="en-US" dirty="0"/>
              <a:t> broken down by components. We use a commercial 12-14nm technology. </a:t>
            </a:r>
            <a:r>
              <a:rPr lang="en-US" b="0" i="0" dirty="0">
                <a:effectLst/>
                <a:latin typeface="Times New Roman" panose="02020603050405020304" pitchFamily="18" charset="0"/>
              </a:rPr>
              <a:t>Overall, DRAM energy dominates, especially for sparser networks. This shows that reducing DRAM traffic through inter-layer pipelining is the correct way to improve energy efficiency on sparse CNN inference. Without inter-layer pipelining, the other accelerators will be even more severely dominated by DRAM energy, even if their on-chip structures are simpler.</a:t>
            </a:r>
            <a:r>
              <a:rPr lang="en-US" dirty="0"/>
              <a:t> ©</a:t>
            </a:r>
          </a:p>
        </p:txBody>
      </p:sp>
      <p:sp>
        <p:nvSpPr>
          <p:cNvPr id="4" name="灯片编号占位符 3"/>
          <p:cNvSpPr>
            <a:spLocks noGrp="1"/>
          </p:cNvSpPr>
          <p:nvPr>
            <p:ph type="sldNum" sz="quarter" idx="5"/>
          </p:nvPr>
        </p:nvSpPr>
        <p:spPr/>
        <p:txBody>
          <a:bodyPr/>
          <a:lstStyle/>
          <a:p>
            <a:fld id="{45982188-7C9F-4C9C-BFDE-C387879ACF31}" type="slidenum">
              <a:rPr lang="en-US" smtClean="0"/>
              <a:t>17</a:t>
            </a:fld>
            <a:endParaRPr lang="en-US"/>
          </a:p>
        </p:txBody>
      </p:sp>
    </p:spTree>
    <p:extLst>
      <p:ext uri="{BB962C8B-B14F-4D97-AF65-F5344CB8AC3E}">
        <p14:creationId xmlns:p14="http://schemas.microsoft.com/office/powerpoint/2010/main" val="10509494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 conclude, © Sparse CNNs are memory bound due to limited data reuse.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have shown that inter-layer pipelining is an effective way to reduce traffic and improve performance of sparse CNN inference.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proposed the input-stationary output-stationary (IS-OS) dataflow allows pipelining multiple sparse CNN layers with minimal intermediate state.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We also presented the </a:t>
            </a:r>
            <a:r>
              <a:rPr lang="en-US" dirty="0" err="1"/>
              <a:t>the</a:t>
            </a:r>
            <a:r>
              <a:rPr lang="en-US" dirty="0"/>
              <a:t> </a:t>
            </a:r>
            <a:r>
              <a:rPr lang="en-US" dirty="0" err="1"/>
              <a:t>ISOSceles</a:t>
            </a:r>
            <a:r>
              <a:rPr lang="en-US" dirty="0"/>
              <a:t> accelerator that implements IS-OS dataflow efficiently and uses time-multiplexing to alleviate load imbalance caused by sparsity.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Evaluation shows that </a:t>
            </a:r>
            <a:r>
              <a:rPr lang="en-US" dirty="0" err="1"/>
              <a:t>ISOSceles</a:t>
            </a:r>
            <a:r>
              <a:rPr lang="en-US" dirty="0"/>
              <a:t> significantly outperforms state-of-the-art dense and sparse accelerators and dramatically reduces off-chip memory traffic.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18</a:t>
            </a:fld>
            <a:endParaRPr lang="en-US"/>
          </a:p>
        </p:txBody>
      </p:sp>
    </p:spTree>
    <p:extLst>
      <p:ext uri="{BB962C8B-B14F-4D97-AF65-F5344CB8AC3E}">
        <p14:creationId xmlns:p14="http://schemas.microsoft.com/office/powerpoint/2010/main" val="10308569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Thank you! </a:t>
            </a:r>
          </a:p>
        </p:txBody>
      </p:sp>
      <p:sp>
        <p:nvSpPr>
          <p:cNvPr id="4" name="灯片编号占位符 3"/>
          <p:cNvSpPr>
            <a:spLocks noGrp="1"/>
          </p:cNvSpPr>
          <p:nvPr>
            <p:ph type="sldNum" sz="quarter" idx="5"/>
          </p:nvPr>
        </p:nvSpPr>
        <p:spPr/>
        <p:txBody>
          <a:bodyPr/>
          <a:lstStyle/>
          <a:p>
            <a:fld id="{45982188-7C9F-4C9C-BFDE-C387879ACF31}" type="slidenum">
              <a:rPr lang="en-US" smtClean="0"/>
              <a:t>19</a:t>
            </a:fld>
            <a:endParaRPr lang="en-US"/>
          </a:p>
        </p:txBody>
      </p:sp>
    </p:spTree>
    <p:extLst>
      <p:ext uri="{BB962C8B-B14F-4D97-AF65-F5344CB8AC3E}">
        <p14:creationId xmlns:p14="http://schemas.microsoft.com/office/powerpoint/2010/main" val="3305185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a:t>
            </a:r>
            <a:r>
              <a:rPr lang="en-US" u="none" baseline="0" dirty="0"/>
              <a:t> </a:t>
            </a:r>
            <a:r>
              <a:rPr lang="en-US" dirty="0"/>
              <a:t>CNNs show good performance at many machine learning tasks but they require lots of compute. </a:t>
            </a:r>
            <a:r>
              <a:rPr lang="en-US" u="none" dirty="0"/>
              <a:t>© If there is sparsity in the CNN, we can dramatically improve its efficiency. There are two ways of leveraging sparsity. © Data movement can be reduced by not storing or transferring zero values. In this example, white boxes represent zero values. We compress the sparse vector on the left to a smaller compressed sparse vector on the right, so that we do not need to store and transfer zero values. © We can also avoid ineffectual work by skipping multiplies and adds with zero. In this example we are doing a dot product of two sparse vectors. Only two out of 8 multiplications are effectual. Exploiting sparsity can save 75% of compute. © Fortunately, there are plenty of sparsity in CNNs from two sources. © Pruning results in weight sparsity © and activation functions like </a:t>
            </a:r>
            <a:r>
              <a:rPr lang="en-US" u="none" dirty="0" err="1"/>
              <a:t>ReLU</a:t>
            </a:r>
            <a:r>
              <a:rPr lang="en-US" u="none" dirty="0"/>
              <a:t> result in activation sparsity. ©</a:t>
            </a:r>
            <a:endParaRPr lang="en-US" baseline="0" dirty="0"/>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2</a:t>
            </a:fld>
            <a:endParaRPr lang="en-US"/>
          </a:p>
        </p:txBody>
      </p:sp>
    </p:spTree>
    <p:extLst>
      <p:ext uri="{BB962C8B-B14F-4D97-AF65-F5344CB8AC3E}">
        <p14:creationId xmlns:p14="http://schemas.microsoft.com/office/powerpoint/2010/main" val="2687236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u="none" dirty="0"/>
              <a:t>Eliminating ineffectual work is good, © but the down side is it reduces data reuse in sparse CNNs. </a:t>
            </a:r>
            <a:r>
              <a:rPr lang="en-US" dirty="0"/>
              <a:t>In the example we show below, we are convolving input activation with filters. In the dense case on the left we have 9 multiplications per input. However, with sparsity, we only have 2 multiplications per input. The reuse factor of input is lowered. </a:t>
            </a:r>
            <a:r>
              <a:rPr lang="en-US" u="none" dirty="0"/>
              <a:t>© </a:t>
            </a:r>
            <a:r>
              <a:rPr lang="en-US" dirty="0"/>
              <a:t>In other words, this lowers the arithmetic intensity of CNN inference. </a:t>
            </a:r>
            <a:r>
              <a:rPr lang="en-US" u="none" dirty="0"/>
              <a:t>For instance, </a:t>
            </a:r>
            <a:r>
              <a:rPr lang="en-US" u="none" dirty="0" err="1"/>
              <a:t>sparsifying</a:t>
            </a:r>
            <a:r>
              <a:rPr lang="en-US" u="none" dirty="0"/>
              <a:t> a ResNet-50 model reduces its arithmetic intensity by a factor of 10. © In the roofline analysis, the reduced arithmetic intensity pushes sparse CNN inference into memory bound region, which mandates us to find ways to reduce off-chip memory traffic in order to improve the performance of sparse CNNs. To do so we first need to find out the primary contributor of off-chip traffic. © Here we show the off-chip memory traffic breakdown by datatype of a state-of-the-art sparse accelerator </a:t>
            </a:r>
            <a:r>
              <a:rPr lang="en-US" u="none" dirty="0" err="1"/>
              <a:t>SparTen</a:t>
            </a:r>
            <a:r>
              <a:rPr lang="en-US" u="none" dirty="0"/>
              <a:t>. © We can see that input and output activation dominate traffic. © This is because these accelerators process CNNs layer by layer. © Intermediate activations between layers are so large and are therefore spilled off-chip. ©</a:t>
            </a: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3</a:t>
            </a:fld>
            <a:endParaRPr lang="en-US"/>
          </a:p>
        </p:txBody>
      </p:sp>
    </p:spTree>
    <p:extLst>
      <p:ext uri="{BB962C8B-B14F-4D97-AF65-F5344CB8AC3E}">
        <p14:creationId xmlns:p14="http://schemas.microsoft.com/office/powerpoint/2010/main" val="3751364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u="none" dirty="0"/>
              <a:t>Our key insight is that pipelining the execution of multiple layers effectively reduces the activation traffic. © By directly forwarding the output activation of the previous layer to the next layer on-chip, we avoid the spilling and save traffic. © We first propose a dataflow called IS-OS, that allows efficient pipelining of multiple sparse layers. © We then design the </a:t>
            </a:r>
            <a:r>
              <a:rPr lang="en-US" u="none" dirty="0" err="1"/>
              <a:t>ISOSceles</a:t>
            </a:r>
            <a:r>
              <a:rPr lang="en-US" u="none" dirty="0"/>
              <a:t> hardware accelerator that implements this novel dataflow. © Therefore, </a:t>
            </a:r>
            <a:r>
              <a:rPr lang="en-US" u="none" dirty="0" err="1"/>
              <a:t>ISOSceles</a:t>
            </a:r>
            <a:r>
              <a:rPr lang="en-US" u="none" dirty="0"/>
              <a:t> leverages inter-layer pipelining and dramatically reduces activation traffic over </a:t>
            </a:r>
            <a:r>
              <a:rPr lang="en-US" u="none" dirty="0" err="1"/>
              <a:t>sparten</a:t>
            </a:r>
            <a:r>
              <a:rPr lang="en-US" u="none" dirty="0"/>
              <a:t>. Thanks to the reduced traffic in this memory bound application, </a:t>
            </a:r>
            <a:r>
              <a:rPr lang="en-US" u="none" dirty="0" err="1"/>
              <a:t>ISOSceles</a:t>
            </a:r>
            <a:r>
              <a:rPr lang="en-US" u="none" dirty="0"/>
              <a:t> is </a:t>
            </a:r>
            <a:r>
              <a:rPr lang="en-US" u="none" dirty="0" err="1"/>
              <a:t>gmean</a:t>
            </a:r>
            <a:r>
              <a:rPr lang="en-US" u="none" dirty="0"/>
              <a:t> 4.3x faster than </a:t>
            </a:r>
            <a:r>
              <a:rPr lang="en-US" u="none" dirty="0" err="1"/>
              <a:t>SparTen</a:t>
            </a:r>
            <a:r>
              <a:rPr lang="en-US" u="none" dirty="0"/>
              <a:t>. ©</a:t>
            </a: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4</a:t>
            </a:fld>
            <a:endParaRPr lang="en-US"/>
          </a:p>
        </p:txBody>
      </p:sp>
    </p:spTree>
    <p:extLst>
      <p:ext uri="{BB962C8B-B14F-4D97-AF65-F5344CB8AC3E}">
        <p14:creationId xmlns:p14="http://schemas.microsoft.com/office/powerpoint/2010/main" val="4256508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u="none" dirty="0"/>
              <a:t>Through the animation below, we first show a simplified version of our IS-OS dataflow to give you an overview. We focus on the first layer as the dataflow is identical on all layers. All of the dimensions are marked with capital letters. Green represents the filters. Blue represents input activations and red represents output activations. © In our dataflow, each layer consumes inputs and produces outputs in this thin wavefront shape, advancing through the activation column dimension W and Q. As you can immediately see, the dataflow has two characteristics. © It is firstly input stationary, meaning that </a:t>
            </a:r>
            <a:r>
              <a:rPr lang="en-US" sz="1200" dirty="0"/>
              <a:t>each input wavefront is fully used with all relevant filter weights before moving onto next input wavefront. We do not need to revisit the same input wavefront. </a:t>
            </a:r>
            <a:r>
              <a:rPr lang="en-US" u="none" dirty="0"/>
              <a:t>© Similarly, the dataflow is output stationary, meaning that </a:t>
            </a:r>
            <a:r>
              <a:rPr lang="en-US" sz="1200" dirty="0"/>
              <a:t>each output wavefront is fully accumulated before moving onto next wavefront. </a:t>
            </a:r>
            <a:r>
              <a:rPr lang="en-US" u="none" dirty="0"/>
              <a:t>© So we call this the input-stationary output-stationary (IS-OS) dataflow.</a:t>
            </a:r>
            <a:r>
              <a:rPr lang="en-US" sz="1200" dirty="0"/>
              <a:t> </a:t>
            </a:r>
            <a:r>
              <a:rPr lang="en-US" u="none" dirty="0"/>
              <a:t>Naturally the next question you would ask is </a:t>
            </a:r>
            <a:r>
              <a:rPr lang="en-US" sz="1200" u="none" dirty="0"/>
              <a:t>w</a:t>
            </a:r>
            <a:r>
              <a:rPr lang="en-US" sz="1200" dirty="0"/>
              <a:t>hy does this dataflow allow inter-layer pipelining? </a:t>
            </a:r>
            <a:r>
              <a:rPr lang="en-US" u="none" dirty="0"/>
              <a:t>© Now we show two layers.</a:t>
            </a:r>
            <a:r>
              <a:rPr lang="en-US" sz="1200" dirty="0"/>
              <a:t> Layer 1 produces one output wavefront which becomes the input wavefront of layer 2. Because layer 2 is input stationary, it only needs the input wavefront once. Layer 1 could generate its output wavefront and directly forward that to layer 2 on-chip without needing to save a copy of it off-chip. Similarly, layer 2 generates its output activation in the same wavefront shape, which can be directly consumed by the next layer on-chip. In this way, all of the intermediate activations are generated and fully consumed on-chip. We only need to read the input activation of the first layer from off-chip and write the output activation of the last layer to off-chip, dramatically saving off-chip memory traffic.</a:t>
            </a:r>
            <a:r>
              <a:rPr lang="en-US" sz="1200" u="none" dirty="0"/>
              <a:t> </a:t>
            </a:r>
            <a:r>
              <a:rPr lang="en-US" u="none"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5</a:t>
            </a:fld>
            <a:endParaRPr lang="en-US"/>
          </a:p>
        </p:txBody>
      </p:sp>
    </p:spTree>
    <p:extLst>
      <p:ext uri="{BB962C8B-B14F-4D97-AF65-F5344CB8AC3E}">
        <p14:creationId xmlns:p14="http://schemas.microsoft.com/office/powerpoint/2010/main" val="16068404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There are prior work which tries to pipeline multiple layers and we’ll now compare it against our IS-OS dataflow. </a:t>
            </a:r>
            <a:r>
              <a:rPr lang="en-US" u="none" dirty="0"/>
              <a:t>© Here we show the case where 4 sparse layers are pipelined. The grey area shows the input and output activation we consume and produce at each step. Because of the input activation sparsity, you can see in our example that only a fraction of pixels in each wavefront is non-zero. © Fused-Layer accelerator is a representative prior accelerator that tries to pipeline multiple layers. It is designed for dense CNN though. © Fused-Layer uses output stationary dataflow, which means that it intrinsically exhibits poor input reuse. © Our input stationary output stationary dataflow shows good reuse on both input and output activations. Secondly, d</a:t>
            </a:r>
            <a:r>
              <a:rPr lang="en-US" dirty="0"/>
              <a:t>ue to the nature of convolution, output tiles are smaller than input tiles. Therefore, the activations consumed and produced at each step in fused layer form this pyramid like shape with the first layer having the largest activation tile. </a:t>
            </a:r>
            <a:r>
              <a:rPr lang="en-US" u="none" dirty="0"/>
              <a:t>© This suggests that accelerator either needs to use large on-chip buffers to hold the activation values or recompute them. © Our dataflow, thanks to the wavefront shape, only needs small intermediate storage. © Finally, the fused layer dataflow is optimized for dense CNNs and shows random and irregular memory access patterns if the activation is sparse. Irregular accesses into sparse data structures are very expensive and inefficient. © Our IS-OS dataflow only has sequential traversal of the sparse input and output activation data and therefore is very efficient and sparsity friendly. ©</a:t>
            </a: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6</a:t>
            </a:fld>
            <a:endParaRPr lang="en-US"/>
          </a:p>
        </p:txBody>
      </p:sp>
    </p:spTree>
    <p:extLst>
      <p:ext uri="{BB962C8B-B14F-4D97-AF65-F5344CB8AC3E}">
        <p14:creationId xmlns:p14="http://schemas.microsoft.com/office/powerpoint/2010/main" val="6008996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Now I’ll walk you through the details of our IS-OS dataflow. </a:t>
            </a:r>
            <a:r>
              <a:rPr lang="en-US" u="none" dirty="0"/>
              <a:t>© Below we show a more realistic example over the previous one. Here we introduce the channel dimension C and K. © The wavefront is first advancing through channel dimension C and then column dimension W. Note that input and output wavefront channels don’t need to be in sync as there is no one to one correspondence between input channel and output channel in normal convolution. © At each step, one input wavefront is consumed with the corresponding filter weights in the same input channel C. One output wavefront is produced at each step. ©</a:t>
            </a: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7</a:t>
            </a:fld>
            <a:endParaRPr lang="en-US"/>
          </a:p>
        </p:txBody>
      </p:sp>
    </p:spTree>
    <p:extLst>
      <p:ext uri="{BB962C8B-B14F-4D97-AF65-F5344CB8AC3E}">
        <p14:creationId xmlns:p14="http://schemas.microsoft.com/office/powerpoint/2010/main" val="1365411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u="none" dirty="0"/>
              <a:t>We implement the IS-OS dataflow with two pipeline stages. © An input stationary frontend, IS, and an output stationary backend, OS. The IS frontend multiplies input wavefront with corresponding filters. It then partially accumulates and stores partial results to a partial result buffer. The OS backend then takes in partial results and fully accumulates output wavefronts from different locations in the buffer. The key insight here is we can © pipeline the frontend and backend so that © the partial result size is small. Finally, the output wavefront is forwarded on-chip to the next layer as its input wavefront. Next we will introduce the details of frontend and backend and its corresponding accelerator implementation called </a:t>
            </a:r>
            <a:r>
              <a:rPr lang="en-US" u="none" dirty="0" err="1"/>
              <a:t>ISOSceles</a:t>
            </a:r>
            <a:r>
              <a:rPr lang="en-US" u="none" dirty="0"/>
              <a:t>. ©</a:t>
            </a: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8</a:t>
            </a:fld>
            <a:endParaRPr lang="en-US"/>
          </a:p>
        </p:txBody>
      </p:sp>
    </p:spTree>
    <p:extLst>
      <p:ext uri="{BB962C8B-B14F-4D97-AF65-F5344CB8AC3E}">
        <p14:creationId xmlns:p14="http://schemas.microsoft.com/office/powerpoint/2010/main" val="16953090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now introduce the details of the IS frontend in conjunction with its hardware implementation. </a:t>
            </a:r>
            <a:r>
              <a:rPr lang="en-US" u="none" dirty="0"/>
              <a:t>© </a:t>
            </a:r>
            <a:r>
              <a:rPr lang="en-US" dirty="0"/>
              <a:t>A fetcher sequentially traverse sparse input activation wavefront by wavefront from off-chip memory enabled by the dataflow. The input stationary nature of the dataflow guarantees that input activations only need to be streamed on-chip once. </a:t>
            </a:r>
            <a:r>
              <a:rPr lang="en-US" u="none" dirty="0"/>
              <a:t>© </a:t>
            </a:r>
            <a:r>
              <a:rPr lang="en-US" dirty="0"/>
              <a:t>The frontend then fetches filter weights in the same input channel from the on-chip filter buffer. Because filters can be pruned to be very sparse, we can afford to buffer all of the filter weights on-chip. </a:t>
            </a:r>
            <a:r>
              <a:rPr lang="en-US" u="none" dirty="0"/>
              <a:t>© </a:t>
            </a:r>
            <a:r>
              <a:rPr lang="en-US" dirty="0"/>
              <a:t>Then the IS frontend multiplies each input activation with K*R*S filter weights in the cartesian product way in the PE array consisting of multiply and accumulate units. </a:t>
            </a:r>
            <a:r>
              <a:rPr lang="en-US" u="none" dirty="0"/>
              <a:t>© </a:t>
            </a:r>
            <a:r>
              <a:rPr lang="en-US" dirty="0"/>
              <a:t>The products are </a:t>
            </a:r>
            <a:r>
              <a:rPr lang="en-US" b="0" i="0" dirty="0">
                <a:effectLst/>
                <a:latin typeface="Times New Roman" panose="02020603050405020304" pitchFamily="18" charset="0"/>
              </a:rPr>
              <a:t>accumulated along the S dimension and buffer in partial result buffers. After S accumulation, the partial results contain K*R sequential streams waiting to be consumed by the backend. </a:t>
            </a:r>
            <a:r>
              <a:rPr lang="en-US" u="none" dirty="0"/>
              <a:t>©</a:t>
            </a:r>
            <a:br>
              <a:rPr lang="en-US" dirty="0"/>
            </a:br>
            <a:endParaRPr lang="en-US" dirty="0"/>
          </a:p>
        </p:txBody>
      </p:sp>
      <p:sp>
        <p:nvSpPr>
          <p:cNvPr id="4" name="灯片编号占位符 3"/>
          <p:cNvSpPr>
            <a:spLocks noGrp="1"/>
          </p:cNvSpPr>
          <p:nvPr>
            <p:ph type="sldNum" sz="quarter" idx="5"/>
          </p:nvPr>
        </p:nvSpPr>
        <p:spPr/>
        <p:txBody>
          <a:bodyPr/>
          <a:lstStyle/>
          <a:p>
            <a:fld id="{45982188-7C9F-4C9C-BFDE-C387879ACF31}" type="slidenum">
              <a:rPr lang="en-US" smtClean="0"/>
              <a:t>9</a:t>
            </a:fld>
            <a:endParaRPr lang="en-US"/>
          </a:p>
        </p:txBody>
      </p:sp>
    </p:spTree>
    <p:extLst>
      <p:ext uri="{BB962C8B-B14F-4D97-AF65-F5344CB8AC3E}">
        <p14:creationId xmlns:p14="http://schemas.microsoft.com/office/powerpoint/2010/main" val="8687518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2" name="Rectangle 1"/>
          <p:cNvSpPr/>
          <p:nvPr/>
        </p:nvSpPr>
        <p:spPr>
          <a:xfrm>
            <a:off x="0" y="792480"/>
            <a:ext cx="12192000" cy="26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p:cNvSpPr>
            <a:spLocks noGrp="1"/>
          </p:cNvSpPr>
          <p:nvPr>
            <p:ph type="ctrTitle"/>
          </p:nvPr>
        </p:nvSpPr>
        <p:spPr>
          <a:xfrm>
            <a:off x="304800" y="1023933"/>
            <a:ext cx="11582400" cy="1524000"/>
          </a:xfrm>
        </p:spPr>
        <p:txBody>
          <a:bodyPr anchor="b"/>
          <a:lstStyle>
            <a:lvl1pPr algn="ctr">
              <a:defRPr cap="small" baseline="0">
                <a:solidFill>
                  <a:schemeClr val="tx1"/>
                </a:solidFill>
              </a:defRPr>
            </a:lvl1pPr>
          </a:lstStyle>
          <a:p>
            <a:r>
              <a:rPr kumimoji="0" lang="zh-CN" altLang="en-US" dirty="0"/>
              <a:t>单击此处编辑母版标题样式</a:t>
            </a:r>
            <a:endParaRPr kumimoji="0" lang="en-US"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9950" y="5061490"/>
            <a:ext cx="2079057" cy="1097280"/>
          </a:xfrm>
          <a:prstGeom prst="rect">
            <a:avLst/>
          </a:prstGeom>
        </p:spPr>
      </p:pic>
      <p:sp>
        <p:nvSpPr>
          <p:cNvPr id="17" name="文本占位符 16">
            <a:extLst>
              <a:ext uri="{FF2B5EF4-FFF2-40B4-BE49-F238E27FC236}">
                <a16:creationId xmlns:a16="http://schemas.microsoft.com/office/drawing/2014/main" id="{FE890057-EB71-43D2-80DE-B03E73808317}"/>
              </a:ext>
            </a:extLst>
          </p:cNvPr>
          <p:cNvSpPr>
            <a:spLocks noGrp="1"/>
          </p:cNvSpPr>
          <p:nvPr>
            <p:ph type="body" sz="quarter" idx="10" hasCustomPrompt="1"/>
          </p:nvPr>
        </p:nvSpPr>
        <p:spPr>
          <a:xfrm>
            <a:off x="2399323" y="2992864"/>
            <a:ext cx="7393353" cy="1242646"/>
          </a:xfrm>
        </p:spPr>
        <p:txBody>
          <a:bodyPr>
            <a:noAutofit/>
          </a:bodyPr>
          <a:lstStyle>
            <a:lvl1pPr algn="ctr">
              <a:buNone/>
              <a:defRPr sz="3200">
                <a:latin typeface="+mn-lt"/>
              </a:defRPr>
            </a:lvl1pPr>
            <a:lvl2pPr>
              <a:buNone/>
              <a:defRPr/>
            </a:lvl2pPr>
          </a:lstStyle>
          <a:p>
            <a:pPr lvl="0"/>
            <a:r>
              <a:rPr lang="zh-CN" altLang="en-US" dirty="0"/>
              <a:t>单击此处编辑母版小标题样式</a:t>
            </a:r>
          </a:p>
        </p:txBody>
      </p:sp>
      <p:pic>
        <p:nvPicPr>
          <p:cNvPr id="3" name="图形 2">
            <a:extLst>
              <a:ext uri="{FF2B5EF4-FFF2-40B4-BE49-F238E27FC236}">
                <a16:creationId xmlns:a16="http://schemas.microsoft.com/office/drawing/2014/main" id="{FC002CDD-10B8-8560-462D-F70CE562F540}"/>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43581" y="5055371"/>
            <a:ext cx="1920242" cy="1097281"/>
          </a:xfrm>
          <a:prstGeom prst="rect">
            <a:avLst/>
          </a:prstGeom>
        </p:spPr>
      </p:pic>
    </p:spTree>
    <p:extLst>
      <p:ext uri="{BB962C8B-B14F-4D97-AF65-F5344CB8AC3E}">
        <p14:creationId xmlns:p14="http://schemas.microsoft.com/office/powerpoint/2010/main" val="3360175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1601" y="76201"/>
            <a:ext cx="11988800" cy="762000"/>
          </a:xfrm>
        </p:spPr>
        <p:txBody>
          <a:bodyPr/>
          <a:lstStyle/>
          <a:p>
            <a:r>
              <a:rPr kumimoji="0" lang="zh-CN" altLang="en-US"/>
              <a:t>单击此处编辑母版标题样式</a:t>
            </a:r>
            <a:endParaRPr kumimoji="0" lang="en-US"/>
          </a:p>
        </p:txBody>
      </p:sp>
      <p:sp>
        <p:nvSpPr>
          <p:cNvPr id="6" name="Slide Number Placeholder 5"/>
          <p:cNvSpPr>
            <a:spLocks noGrp="1"/>
          </p:cNvSpPr>
          <p:nvPr>
            <p:ph type="sldNum" sz="quarter" idx="12"/>
          </p:nvPr>
        </p:nvSpPr>
        <p:spPr>
          <a:xfrm>
            <a:off x="11176000" y="580292"/>
            <a:ext cx="914400" cy="257908"/>
          </a:xfrm>
        </p:spPr>
        <p:txBody>
          <a:bodyPr/>
          <a:lstStyle>
            <a:lvl1pPr>
              <a:defRPr sz="2400">
                <a:solidFill>
                  <a:schemeClr val="tx1"/>
                </a:solidFill>
              </a:defRPr>
            </a:lvl1pPr>
          </a:lstStyle>
          <a:p>
            <a:fld id="{4C1CFA8C-DA4D-4CD0-9494-B47934E8DF77}" type="slidenum">
              <a:rPr lang="en-US" smtClean="0"/>
              <a:t>‹#›</a:t>
            </a:fld>
            <a:endParaRPr lang="en-US"/>
          </a:p>
        </p:txBody>
      </p:sp>
      <p:sp>
        <p:nvSpPr>
          <p:cNvPr id="8" name="Content Placeholder 7"/>
          <p:cNvSpPr>
            <a:spLocks noGrp="1"/>
          </p:cNvSpPr>
          <p:nvPr>
            <p:ph sz="quarter" idx="1"/>
          </p:nvPr>
        </p:nvSpPr>
        <p:spPr>
          <a:xfrm>
            <a:off x="101601" y="990600"/>
            <a:ext cx="11988800" cy="5638800"/>
          </a:xfrm>
        </p:spPr>
        <p:txBody>
          <a:bodyPr/>
          <a:lstStyle/>
          <a:p>
            <a:pPr lvl="0" eaLnBrk="1" latinLnBrk="0" hangingPunct="1"/>
            <a:r>
              <a:rPr lang="zh-CN" altLang="en-US" dirty="0"/>
              <a:t>单击此处编辑母版文本样式</a:t>
            </a:r>
          </a:p>
          <a:p>
            <a:pPr lvl="1" eaLnBrk="1" latinLnBrk="0" hangingPunct="1"/>
            <a:r>
              <a:rPr lang="zh-CN" altLang="en-US" dirty="0"/>
              <a:t>二级</a:t>
            </a:r>
          </a:p>
          <a:p>
            <a:pPr lvl="2" eaLnBrk="1" latinLnBrk="0" hangingPunct="1"/>
            <a:r>
              <a:rPr lang="zh-CN" altLang="en-US" dirty="0"/>
              <a:t>三级</a:t>
            </a:r>
          </a:p>
          <a:p>
            <a:pPr lvl="3" eaLnBrk="1" latinLnBrk="0" hangingPunct="1"/>
            <a:r>
              <a:rPr lang="zh-CN" altLang="en-US" dirty="0"/>
              <a:t>四级</a:t>
            </a:r>
          </a:p>
          <a:p>
            <a:pPr lvl="4" eaLnBrk="1" latinLnBrk="0" hangingPunct="1"/>
            <a:r>
              <a:rPr lang="zh-CN" altLang="en-US" dirty="0"/>
              <a:t>五级</a:t>
            </a:r>
            <a:endParaRPr kumimoji="0" lang="en-US" dirty="0"/>
          </a:p>
        </p:txBody>
      </p:sp>
    </p:spTree>
    <p:extLst>
      <p:ext uri="{BB962C8B-B14F-4D97-AF65-F5344CB8AC3E}">
        <p14:creationId xmlns:p14="http://schemas.microsoft.com/office/powerpoint/2010/main" val="40134495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 - Center">
    <p:spTree>
      <p:nvGrpSpPr>
        <p:cNvPr id="1" name=""/>
        <p:cNvGrpSpPr/>
        <p:nvPr/>
      </p:nvGrpSpPr>
      <p:grpSpPr>
        <a:xfrm>
          <a:off x="0" y="0"/>
          <a:ext cx="0" cy="0"/>
          <a:chOff x="0" y="0"/>
          <a:chExt cx="0" cy="0"/>
        </a:xfrm>
      </p:grpSpPr>
      <p:sp>
        <p:nvSpPr>
          <p:cNvPr id="11" name="Shape 11"/>
          <p:cNvSpPr>
            <a:spLocks noGrp="1"/>
          </p:cNvSpPr>
          <p:nvPr>
            <p:ph type="title"/>
          </p:nvPr>
        </p:nvSpPr>
        <p:spPr>
          <a:xfrm>
            <a:off x="1190625" y="2268141"/>
            <a:ext cx="9810750" cy="2321719"/>
          </a:xfrm>
          <a:prstGeom prst="rect">
            <a:avLst/>
          </a:prstGeom>
        </p:spPr>
        <p:txBody>
          <a:bodyPr/>
          <a:lstStyle/>
          <a:p>
            <a:pPr lvl="0">
              <a:defRPr sz="1800"/>
            </a:pPr>
            <a:r>
              <a:rPr lang="zh-CN" altLang="en-US" sz="5625"/>
              <a:t>单击此处编辑母版标题样式</a:t>
            </a:r>
            <a:endParaRPr sz="5625"/>
          </a:p>
        </p:txBody>
      </p:sp>
      <p:sp>
        <p:nvSpPr>
          <p:cNvPr id="3" name="Rectangle 2"/>
          <p:cNvSpPr/>
          <p:nvPr/>
        </p:nvSpPr>
        <p:spPr>
          <a:xfrm>
            <a:off x="0" y="792480"/>
            <a:ext cx="12192000" cy="268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9513829"/>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reserve="1">
  <p:cSld name="Bullets">
    <p:spTree>
      <p:nvGrpSpPr>
        <p:cNvPr id="1" name=""/>
        <p:cNvGrpSpPr/>
        <p:nvPr/>
      </p:nvGrpSpPr>
      <p:grpSpPr>
        <a:xfrm>
          <a:off x="0" y="0"/>
          <a:ext cx="0" cy="0"/>
          <a:chOff x="0" y="0"/>
          <a:chExt cx="0" cy="0"/>
        </a:xfrm>
      </p:grpSpPr>
      <p:sp>
        <p:nvSpPr>
          <p:cNvPr id="24" name="Shape 24"/>
          <p:cNvSpPr>
            <a:spLocks noGrp="1"/>
          </p:cNvSpPr>
          <p:nvPr>
            <p:ph type="body" idx="1"/>
          </p:nvPr>
        </p:nvSpPr>
        <p:spPr>
          <a:xfrm>
            <a:off x="892969" y="892969"/>
            <a:ext cx="10406063" cy="5072063"/>
          </a:xfrm>
          <a:prstGeom prst="rect">
            <a:avLst/>
          </a:prstGeom>
        </p:spPr>
        <p:txBody>
          <a:bodyPr/>
          <a:lstStyle/>
          <a:p>
            <a:pPr lvl="0">
              <a:defRPr sz="1800"/>
            </a:pPr>
            <a:r>
              <a:rPr lang="zh-CN" altLang="en-US" sz="2531"/>
              <a:t>单击此处编辑母版文本样式</a:t>
            </a:r>
          </a:p>
          <a:p>
            <a:pPr lvl="1">
              <a:defRPr sz="1800"/>
            </a:pPr>
            <a:r>
              <a:rPr lang="zh-CN" altLang="en-US" sz="2531"/>
              <a:t>二级</a:t>
            </a:r>
          </a:p>
          <a:p>
            <a:pPr lvl="2">
              <a:defRPr sz="1800"/>
            </a:pPr>
            <a:r>
              <a:rPr lang="zh-CN" altLang="en-US" sz="2531"/>
              <a:t>三级</a:t>
            </a:r>
          </a:p>
          <a:p>
            <a:pPr lvl="3">
              <a:defRPr sz="1800"/>
            </a:pPr>
            <a:r>
              <a:rPr lang="zh-CN" altLang="en-US" sz="2531"/>
              <a:t>四级</a:t>
            </a:r>
          </a:p>
          <a:p>
            <a:pPr lvl="4">
              <a:defRPr sz="1800"/>
            </a:pPr>
            <a:r>
              <a:rPr lang="zh-CN" altLang="en-US" sz="2531"/>
              <a:t>五级</a:t>
            </a:r>
            <a:endParaRPr sz="2531"/>
          </a:p>
        </p:txBody>
      </p:sp>
    </p:spTree>
    <p:extLst>
      <p:ext uri="{BB962C8B-B14F-4D97-AF65-F5344CB8AC3E}">
        <p14:creationId xmlns:p14="http://schemas.microsoft.com/office/powerpoint/2010/main" val="209948641"/>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101601" y="76201"/>
            <a:ext cx="11988800" cy="762000"/>
          </a:xfrm>
          <a:prstGeom prst="rect">
            <a:avLst/>
          </a:prstGeom>
        </p:spPr>
        <p:txBody>
          <a:bodyPr vert="horz" anchor="ctr">
            <a:normAutofit/>
          </a:bodyPr>
          <a:lstStyle/>
          <a:p>
            <a:r>
              <a:rPr kumimoji="0" lang="zh-CN" altLang="en-US" dirty="0"/>
              <a:t>单击此处编辑母版标题样式</a:t>
            </a:r>
            <a:endParaRPr kumimoji="0" lang="en-US" dirty="0"/>
          </a:p>
        </p:txBody>
      </p:sp>
      <p:sp>
        <p:nvSpPr>
          <p:cNvPr id="13" name="Text Placeholder 12"/>
          <p:cNvSpPr>
            <a:spLocks noGrp="1"/>
          </p:cNvSpPr>
          <p:nvPr>
            <p:ph type="body" idx="1"/>
          </p:nvPr>
        </p:nvSpPr>
        <p:spPr>
          <a:xfrm>
            <a:off x="101601" y="990601"/>
            <a:ext cx="11988800" cy="5105400"/>
          </a:xfrm>
          <a:prstGeom prst="rect">
            <a:avLst/>
          </a:prstGeom>
        </p:spPr>
        <p:txBody>
          <a:bodyPr vert="horz">
            <a:normAutofit/>
          </a:bodyPr>
          <a:lstStyle/>
          <a:p>
            <a:pPr lvl="0" eaLnBrk="1" latinLnBrk="0" hangingPunct="1"/>
            <a:r>
              <a:rPr kumimoji="0" lang="zh-CN" altLang="en-US" dirty="0"/>
              <a:t>单击此处编辑母版文本样式</a:t>
            </a:r>
          </a:p>
          <a:p>
            <a:pPr lvl="1" eaLnBrk="1" latinLnBrk="0" hangingPunct="1"/>
            <a:r>
              <a:rPr kumimoji="0" lang="zh-CN" altLang="en-US" dirty="0"/>
              <a:t>二级</a:t>
            </a:r>
          </a:p>
          <a:p>
            <a:pPr lvl="2" eaLnBrk="1" latinLnBrk="0" hangingPunct="1"/>
            <a:r>
              <a:rPr kumimoji="0" lang="zh-CN" altLang="en-US" dirty="0"/>
              <a:t>三级</a:t>
            </a:r>
          </a:p>
          <a:p>
            <a:pPr lvl="3" eaLnBrk="1" latinLnBrk="0" hangingPunct="1"/>
            <a:r>
              <a:rPr kumimoji="0" lang="zh-CN" altLang="en-US" dirty="0"/>
              <a:t>四级</a:t>
            </a:r>
          </a:p>
          <a:p>
            <a:pPr lvl="4" eaLnBrk="1" latinLnBrk="0" hangingPunct="1"/>
            <a:r>
              <a:rPr kumimoji="0" lang="zh-CN" altLang="en-US" dirty="0"/>
              <a:t>五级</a:t>
            </a:r>
            <a:endParaRPr kumimoji="0" lang="en-US" dirty="0"/>
          </a:p>
        </p:txBody>
      </p:sp>
      <p:sp>
        <p:nvSpPr>
          <p:cNvPr id="7" name="Rectangle 6"/>
          <p:cNvSpPr/>
          <p:nvPr/>
        </p:nvSpPr>
        <p:spPr bwMode="white">
          <a:xfrm>
            <a:off x="0" y="838201"/>
            <a:ext cx="12192000" cy="1524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a:p>
        </p:txBody>
      </p:sp>
      <p:sp>
        <p:nvSpPr>
          <p:cNvPr id="8" name="Rectangle 7"/>
          <p:cNvSpPr/>
          <p:nvPr/>
        </p:nvSpPr>
        <p:spPr>
          <a:xfrm>
            <a:off x="1" y="883920"/>
            <a:ext cx="812800" cy="45720"/>
          </a:xfrm>
          <a:prstGeom prst="rect">
            <a:avLst/>
          </a:prstGeom>
          <a:solidFill>
            <a:schemeClr val="accent2"/>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dirty="0">
              <a:solidFill>
                <a:srgbClr val="C00000"/>
              </a:solidFill>
            </a:endParaRPr>
          </a:p>
        </p:txBody>
      </p:sp>
      <p:sp>
        <p:nvSpPr>
          <p:cNvPr id="9" name="Rectangle 8"/>
          <p:cNvSpPr/>
          <p:nvPr/>
        </p:nvSpPr>
        <p:spPr>
          <a:xfrm>
            <a:off x="787400" y="883920"/>
            <a:ext cx="11404600" cy="45720"/>
          </a:xfrm>
          <a:prstGeom prst="rect">
            <a:avLst/>
          </a:prstGeom>
          <a:solidFill>
            <a:schemeClr val="tx1">
              <a:lumMod val="50000"/>
              <a:lumOff val="5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3600"/>
          </a:p>
        </p:txBody>
      </p:sp>
      <p:sp>
        <p:nvSpPr>
          <p:cNvPr id="23" name="Slide Number Placeholder 22"/>
          <p:cNvSpPr>
            <a:spLocks noGrp="1"/>
          </p:cNvSpPr>
          <p:nvPr>
            <p:ph type="sldNum" sz="quarter" idx="4"/>
          </p:nvPr>
        </p:nvSpPr>
        <p:spPr>
          <a:xfrm>
            <a:off x="11176000" y="533401"/>
            <a:ext cx="914400" cy="304800"/>
          </a:xfrm>
          <a:prstGeom prst="rect">
            <a:avLst/>
          </a:prstGeom>
        </p:spPr>
        <p:txBody>
          <a:bodyPr vert="horz" anchor="ctr" anchorCtr="0">
            <a:noAutofit/>
          </a:bodyPr>
          <a:lstStyle>
            <a:lvl1pPr algn="r" eaLnBrk="1" latinLnBrk="0" hangingPunct="1">
              <a:defRPr kumimoji="0" sz="2400" b="1">
                <a:solidFill>
                  <a:schemeClr val="tx1"/>
                </a:solidFill>
              </a:defRPr>
            </a:lvl1pPr>
          </a:lstStyle>
          <a:p>
            <a:fld id="{4C1CFA8C-DA4D-4CD0-9494-B47934E8DF77}" type="slidenum">
              <a:rPr lang="en-US" smtClean="0"/>
              <a:t>‹#›</a:t>
            </a:fld>
            <a:endParaRPr lang="en-US"/>
          </a:p>
        </p:txBody>
      </p:sp>
    </p:spTree>
    <p:extLst>
      <p:ext uri="{BB962C8B-B14F-4D97-AF65-F5344CB8AC3E}">
        <p14:creationId xmlns:p14="http://schemas.microsoft.com/office/powerpoint/2010/main" val="1300215763"/>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4" r:id="rId3"/>
    <p:sldLayoutId id="2147483665" r:id="rId4"/>
  </p:sldLayoutIdLst>
  <p:hf hdr="0" ftr="0" dt="0"/>
  <p:txStyles>
    <p:titleStyle>
      <a:lvl1pPr algn="l" rtl="0" eaLnBrk="1" latinLnBrk="0" hangingPunct="1">
        <a:spcBef>
          <a:spcPct val="0"/>
        </a:spcBef>
        <a:buNone/>
        <a:defRPr kumimoji="0" sz="4400" kern="1200">
          <a:solidFill>
            <a:schemeClr val="tx1"/>
          </a:solidFill>
          <a:latin typeface="+mj-lt"/>
          <a:ea typeface="+mj-ea"/>
          <a:cs typeface="+mj-cs"/>
        </a:defRPr>
      </a:lvl1pPr>
    </p:titleStyle>
    <p:body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177" algn="l" rtl="0" eaLnBrk="1" latinLnBrk="0" hangingPunct="1">
        <a:defRPr kumimoji="0" kern="1200">
          <a:solidFill>
            <a:schemeClr val="tx1"/>
          </a:solidFill>
          <a:latin typeface="+mn-lt"/>
          <a:ea typeface="+mn-ea"/>
          <a:cs typeface="+mn-cs"/>
        </a:defRPr>
      </a:lvl2pPr>
      <a:lvl3pPr marL="914353" algn="l" rtl="0" eaLnBrk="1" latinLnBrk="0" hangingPunct="1">
        <a:defRPr kumimoji="0" kern="1200">
          <a:solidFill>
            <a:schemeClr val="tx1"/>
          </a:solidFill>
          <a:latin typeface="+mn-lt"/>
          <a:ea typeface="+mn-ea"/>
          <a:cs typeface="+mn-cs"/>
        </a:defRPr>
      </a:lvl3pPr>
      <a:lvl4pPr marL="1371530" algn="l" rtl="0" eaLnBrk="1" latinLnBrk="0" hangingPunct="1">
        <a:defRPr kumimoji="0" kern="1200">
          <a:solidFill>
            <a:schemeClr val="tx1"/>
          </a:solidFill>
          <a:latin typeface="+mn-lt"/>
          <a:ea typeface="+mn-ea"/>
          <a:cs typeface="+mn-cs"/>
        </a:defRPr>
      </a:lvl4pPr>
      <a:lvl5pPr marL="1828706" algn="l" rtl="0" eaLnBrk="1" latinLnBrk="0" hangingPunct="1">
        <a:defRPr kumimoji="0" kern="1200">
          <a:solidFill>
            <a:schemeClr val="tx1"/>
          </a:solidFill>
          <a:latin typeface="+mn-lt"/>
          <a:ea typeface="+mn-ea"/>
          <a:cs typeface="+mn-cs"/>
        </a:defRPr>
      </a:lvl5pPr>
      <a:lvl6pPr marL="2285883" algn="l" rtl="0" eaLnBrk="1" latinLnBrk="0" hangingPunct="1">
        <a:defRPr kumimoji="0" kern="1200">
          <a:solidFill>
            <a:schemeClr val="tx1"/>
          </a:solidFill>
          <a:latin typeface="+mn-lt"/>
          <a:ea typeface="+mn-ea"/>
          <a:cs typeface="+mn-cs"/>
        </a:defRPr>
      </a:lvl6pPr>
      <a:lvl7pPr marL="2743060" algn="l" rtl="0" eaLnBrk="1" latinLnBrk="0" hangingPunct="1">
        <a:defRPr kumimoji="0" kern="1200">
          <a:solidFill>
            <a:schemeClr val="tx1"/>
          </a:solidFill>
          <a:latin typeface="+mn-lt"/>
          <a:ea typeface="+mn-ea"/>
          <a:cs typeface="+mn-cs"/>
        </a:defRPr>
      </a:lvl7pPr>
      <a:lvl8pPr marL="3200236" algn="l" rtl="0" eaLnBrk="1" latinLnBrk="0" hangingPunct="1">
        <a:defRPr kumimoji="0" kern="1200">
          <a:solidFill>
            <a:schemeClr val="tx1"/>
          </a:solidFill>
          <a:latin typeface="+mn-lt"/>
          <a:ea typeface="+mn-ea"/>
          <a:cs typeface="+mn-cs"/>
        </a:defRPr>
      </a:lvl8pPr>
      <a:lvl9pPr marL="3657413"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tmp"/><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tmp"/><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tmp"/><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tmp"/><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gif"/></Relationships>
</file>

<file path=ppt/slides/_rels/slide6.xml.rels><?xml version="1.0" encoding="UTF-8" standalone="yes"?>
<Relationships xmlns="http://schemas.openxmlformats.org/package/2006/relationships"><Relationship Id="rId8" Type="http://schemas.openxmlformats.org/officeDocument/2006/relationships/image" Target="../media/image15.gif"/><Relationship Id="rId3" Type="http://schemas.openxmlformats.org/officeDocument/2006/relationships/image" Target="../media/image10.gif"/><Relationship Id="rId7" Type="http://schemas.openxmlformats.org/officeDocument/2006/relationships/image" Target="../media/image14.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4.sv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8AB093-3F97-45BB-857B-9E795DADE1AA}"/>
              </a:ext>
            </a:extLst>
          </p:cNvPr>
          <p:cNvSpPr>
            <a:spLocks noGrp="1"/>
          </p:cNvSpPr>
          <p:nvPr>
            <p:ph type="ctrTitle"/>
          </p:nvPr>
        </p:nvSpPr>
        <p:spPr/>
        <p:txBody>
          <a:bodyPr/>
          <a:lstStyle/>
          <a:p>
            <a:r>
              <a:rPr lang="en-US" b="1" dirty="0" err="1"/>
              <a:t>ISOSceles</a:t>
            </a:r>
            <a:r>
              <a:rPr lang="en-US" b="1" dirty="0"/>
              <a:t>: Accelerating Sparse CNNs</a:t>
            </a:r>
            <a:br>
              <a:rPr lang="en-US" b="1" dirty="0"/>
            </a:br>
            <a:r>
              <a:rPr lang="en-US" b="1" dirty="0"/>
              <a:t>through Inter-Layer Pipelining</a:t>
            </a:r>
          </a:p>
        </p:txBody>
      </p:sp>
      <p:sp>
        <p:nvSpPr>
          <p:cNvPr id="3" name="文本占位符 2">
            <a:extLst>
              <a:ext uri="{FF2B5EF4-FFF2-40B4-BE49-F238E27FC236}">
                <a16:creationId xmlns:a16="http://schemas.microsoft.com/office/drawing/2014/main" id="{2C0F24DC-020C-4B06-9BF4-5ECBF22CFF3F}"/>
              </a:ext>
            </a:extLst>
          </p:cNvPr>
          <p:cNvSpPr>
            <a:spLocks noGrp="1"/>
          </p:cNvSpPr>
          <p:nvPr>
            <p:ph type="body" sz="quarter" idx="10"/>
          </p:nvPr>
        </p:nvSpPr>
        <p:spPr>
          <a:xfrm>
            <a:off x="2399323" y="2992864"/>
            <a:ext cx="7393353" cy="688182"/>
          </a:xfrm>
        </p:spPr>
        <p:txBody>
          <a:bodyPr/>
          <a:lstStyle/>
          <a:p>
            <a:r>
              <a:rPr lang="en-US" b="1" dirty="0"/>
              <a:t>Yifan Yang</a:t>
            </a:r>
            <a:r>
              <a:rPr lang="en-US" dirty="0"/>
              <a:t>, Joel S. Emer, Daniel Sanchez</a:t>
            </a:r>
          </a:p>
        </p:txBody>
      </p:sp>
      <p:sp>
        <p:nvSpPr>
          <p:cNvPr id="4" name="文本占位符 2">
            <a:extLst>
              <a:ext uri="{FF2B5EF4-FFF2-40B4-BE49-F238E27FC236}">
                <a16:creationId xmlns:a16="http://schemas.microsoft.com/office/drawing/2014/main" id="{B8FACF70-1919-4DF5-8BC6-71746DC8B6E4}"/>
              </a:ext>
            </a:extLst>
          </p:cNvPr>
          <p:cNvSpPr txBox="1">
            <a:spLocks/>
          </p:cNvSpPr>
          <p:nvPr/>
        </p:nvSpPr>
        <p:spPr>
          <a:xfrm>
            <a:off x="1275861" y="3733897"/>
            <a:ext cx="9640277" cy="1152342"/>
          </a:xfrm>
          <a:prstGeom prst="rect">
            <a:avLst/>
          </a:prstGeom>
        </p:spPr>
        <p:txBody>
          <a:bodyPr vert="horz">
            <a:noAutofit/>
          </a:bodyPr>
          <a:lstStyle>
            <a:lvl1pPr marL="320024" indent="-320024" algn="ctr" rtl="0" eaLnBrk="1" latinLnBrk="0" hangingPunct="1">
              <a:spcBef>
                <a:spcPts val="700"/>
              </a:spcBef>
              <a:buClr>
                <a:schemeClr val="accent2"/>
              </a:buClr>
              <a:buSzPct val="60000"/>
              <a:buFont typeface="Wingdings"/>
              <a:buNone/>
              <a:defRPr kumimoji="0" sz="32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None/>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dirty="0"/>
              <a:t>HPCA 2023</a:t>
            </a:r>
          </a:p>
          <a:p>
            <a:r>
              <a:rPr lang="en-US" sz="2800" dirty="0"/>
              <a:t>Session 4A (February 28, 2023)</a:t>
            </a:r>
          </a:p>
        </p:txBody>
      </p:sp>
    </p:spTree>
    <p:extLst>
      <p:ext uri="{BB962C8B-B14F-4D97-AF65-F5344CB8AC3E}">
        <p14:creationId xmlns:p14="http://schemas.microsoft.com/office/powerpoint/2010/main" val="1476738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75FEF9-A5AF-6853-D162-3D81B29A51A3}"/>
              </a:ext>
            </a:extLst>
          </p:cNvPr>
          <p:cNvSpPr>
            <a:spLocks noGrp="1"/>
          </p:cNvSpPr>
          <p:nvPr>
            <p:ph type="title"/>
          </p:nvPr>
        </p:nvSpPr>
        <p:spPr/>
        <p:txBody>
          <a:bodyPr/>
          <a:lstStyle/>
          <a:p>
            <a:r>
              <a:rPr lang="en-US" dirty="0"/>
              <a:t>OS backend and hardware implementation</a:t>
            </a:r>
          </a:p>
        </p:txBody>
      </p:sp>
      <p:sp>
        <p:nvSpPr>
          <p:cNvPr id="3" name="灯片编号占位符 2">
            <a:extLst>
              <a:ext uri="{FF2B5EF4-FFF2-40B4-BE49-F238E27FC236}">
                <a16:creationId xmlns:a16="http://schemas.microsoft.com/office/drawing/2014/main" id="{05E378FA-FE23-0FC2-54AA-769AF77E8396}"/>
              </a:ext>
            </a:extLst>
          </p:cNvPr>
          <p:cNvSpPr>
            <a:spLocks noGrp="1"/>
          </p:cNvSpPr>
          <p:nvPr>
            <p:ph type="sldNum" sz="quarter" idx="12"/>
          </p:nvPr>
        </p:nvSpPr>
        <p:spPr/>
        <p:txBody>
          <a:bodyPr/>
          <a:lstStyle/>
          <a:p>
            <a:fld id="{4C1CFA8C-DA4D-4CD0-9494-B47934E8DF77}" type="slidenum">
              <a:rPr lang="en-US" smtClean="0"/>
              <a:t>10</a:t>
            </a:fld>
            <a:endParaRPr lang="en-US"/>
          </a:p>
        </p:txBody>
      </p:sp>
      <p:sp>
        <p:nvSpPr>
          <p:cNvPr id="4" name="内容占位符 3">
            <a:extLst>
              <a:ext uri="{FF2B5EF4-FFF2-40B4-BE49-F238E27FC236}">
                <a16:creationId xmlns:a16="http://schemas.microsoft.com/office/drawing/2014/main" id="{B0C8B0A8-EA1E-6C08-F77F-49D2ECBB3399}"/>
              </a:ext>
            </a:extLst>
          </p:cNvPr>
          <p:cNvSpPr>
            <a:spLocks noGrp="1"/>
          </p:cNvSpPr>
          <p:nvPr>
            <p:ph sz="quarter" idx="1"/>
          </p:nvPr>
        </p:nvSpPr>
        <p:spPr>
          <a:xfrm>
            <a:off x="101601" y="990600"/>
            <a:ext cx="11988800" cy="2242878"/>
          </a:xfrm>
        </p:spPr>
        <p:txBody>
          <a:bodyPr>
            <a:normAutofit fontScale="92500" lnSpcReduction="10000"/>
          </a:bodyPr>
          <a:lstStyle/>
          <a:p>
            <a:r>
              <a:rPr lang="en-US" dirty="0"/>
              <a:t>Accumulation on filter height R dimension from non-contiguous partial result streams using merger</a:t>
            </a:r>
          </a:p>
          <a:p>
            <a:r>
              <a:rPr lang="en-US" dirty="0"/>
              <a:t>Output wavefront order transformation using high-radix merger</a:t>
            </a:r>
          </a:p>
          <a:p>
            <a:r>
              <a:rPr lang="en-US" dirty="0"/>
              <a:t>Sparse output wavefront written off-chip sequentially</a:t>
            </a:r>
          </a:p>
          <a:p>
            <a:r>
              <a:rPr lang="en-US" dirty="0"/>
              <a:t>Input can come from previous layer and output can go to next layer on-chip</a:t>
            </a:r>
          </a:p>
        </p:txBody>
      </p:sp>
      <p:sp>
        <p:nvSpPr>
          <p:cNvPr id="574" name="矩形 573">
            <a:extLst>
              <a:ext uri="{FF2B5EF4-FFF2-40B4-BE49-F238E27FC236}">
                <a16:creationId xmlns:a16="http://schemas.microsoft.com/office/drawing/2014/main" id="{9F69C4C4-651D-F5C5-E3EB-CF378DB0DC04}"/>
              </a:ext>
            </a:extLst>
          </p:cNvPr>
          <p:cNvSpPr/>
          <p:nvPr/>
        </p:nvSpPr>
        <p:spPr>
          <a:xfrm>
            <a:off x="6530116" y="4380146"/>
            <a:ext cx="4339156" cy="2077720"/>
          </a:xfrm>
          <a:prstGeom prst="rect">
            <a:avLst/>
          </a:prstGeom>
          <a:solidFill>
            <a:sysClr val="window" lastClr="FFFFFF">
              <a:lumMod val="95000"/>
            </a:sysClr>
          </a:solidFill>
          <a:ln w="12700" cap="flat" cmpd="sng" algn="ctr">
            <a:noFill/>
            <a:prstDash val="solid"/>
            <a:miter lim="800000"/>
          </a:ln>
          <a:effectLst>
            <a:outerShdw blurRad="50800" dist="38100" algn="l" rotWithShape="0">
              <a:prstClr val="black">
                <a:alpha val="40000"/>
              </a:prstClr>
            </a:outerShdw>
          </a:effectLst>
        </p:spPr>
        <p:txBody>
          <a:bodyPr rtlCol="0" anchor="b"/>
          <a:lstStyle/>
          <a:p>
            <a:pPr marL="0" marR="0" lvl="0" indent="0" algn="r" defTabSz="457200" eaLnBrk="1" fontAlgn="auto" latinLnBrk="0" hangingPunct="1">
              <a:lnSpc>
                <a:spcPct val="7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rPr>
              <a:t>OS Backend</a:t>
            </a:r>
          </a:p>
        </p:txBody>
      </p:sp>
      <p:sp>
        <p:nvSpPr>
          <p:cNvPr id="575" name="矩形 574">
            <a:extLst>
              <a:ext uri="{FF2B5EF4-FFF2-40B4-BE49-F238E27FC236}">
                <a16:creationId xmlns:a16="http://schemas.microsoft.com/office/drawing/2014/main" id="{2D877854-7100-D376-A99C-92EC25D4153D}"/>
              </a:ext>
            </a:extLst>
          </p:cNvPr>
          <p:cNvSpPr/>
          <p:nvPr/>
        </p:nvSpPr>
        <p:spPr>
          <a:xfrm>
            <a:off x="9834939" y="4431280"/>
            <a:ext cx="936000" cy="266400"/>
          </a:xfrm>
          <a:prstGeom prst="rect">
            <a:avLst/>
          </a:prstGeom>
          <a:solidFill>
            <a:srgbClr val="FF757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Write O</a:t>
            </a:r>
          </a:p>
        </p:txBody>
      </p:sp>
      <p:sp>
        <p:nvSpPr>
          <p:cNvPr id="305" name="矩形 304">
            <a:extLst>
              <a:ext uri="{FF2B5EF4-FFF2-40B4-BE49-F238E27FC236}">
                <a16:creationId xmlns:a16="http://schemas.microsoft.com/office/drawing/2014/main" id="{D3CC9FBA-3628-0B59-299E-3AA8CFEB9AC8}"/>
              </a:ext>
            </a:extLst>
          </p:cNvPr>
          <p:cNvSpPr/>
          <p:nvPr/>
        </p:nvSpPr>
        <p:spPr>
          <a:xfrm rot="16200000">
            <a:off x="3562529" y="3496495"/>
            <a:ext cx="272473" cy="986326"/>
          </a:xfrm>
          <a:prstGeom prst="rect">
            <a:avLst/>
          </a:prstGeom>
          <a:solidFill>
            <a:srgbClr val="548235"/>
          </a:solidFill>
          <a:ln w="19050" cap="flat" cmpd="sng" algn="ctr">
            <a:noFill/>
            <a:prstDash val="solid"/>
            <a:miter lim="800000"/>
          </a:ln>
          <a:effectLst>
            <a:outerShdw blurRad="50800" dist="38100" dir="2700000" algn="tl" rotWithShape="0">
              <a:prstClr val="black">
                <a:alpha val="40000"/>
              </a:prstClr>
            </a:outerShdw>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Filter Buffer</a:t>
            </a:r>
          </a:p>
        </p:txBody>
      </p:sp>
      <p:grpSp>
        <p:nvGrpSpPr>
          <p:cNvPr id="306" name="组合 305">
            <a:extLst>
              <a:ext uri="{FF2B5EF4-FFF2-40B4-BE49-F238E27FC236}">
                <a16:creationId xmlns:a16="http://schemas.microsoft.com/office/drawing/2014/main" id="{F77D2A17-F2E6-AC12-68B3-66F114C0823A}"/>
              </a:ext>
            </a:extLst>
          </p:cNvPr>
          <p:cNvGrpSpPr/>
          <p:nvPr/>
        </p:nvGrpSpPr>
        <p:grpSpPr>
          <a:xfrm>
            <a:off x="6699959" y="4788794"/>
            <a:ext cx="821566" cy="778859"/>
            <a:chOff x="9665017" y="10092870"/>
            <a:chExt cx="821566" cy="778859"/>
          </a:xfrm>
        </p:grpSpPr>
        <p:sp>
          <p:nvSpPr>
            <p:cNvPr id="561" name="矩形 560">
              <a:extLst>
                <a:ext uri="{FF2B5EF4-FFF2-40B4-BE49-F238E27FC236}">
                  <a16:creationId xmlns:a16="http://schemas.microsoft.com/office/drawing/2014/main" id="{DDAFC4DC-6B0E-8251-EA50-5FF5549C474F}"/>
                </a:ext>
              </a:extLst>
            </p:cNvPr>
            <p:cNvSpPr/>
            <p:nvPr/>
          </p:nvSpPr>
          <p:spPr>
            <a:xfrm>
              <a:off x="9707979" y="10192989"/>
              <a:ext cx="778604" cy="678740"/>
            </a:xfrm>
            <a:prstGeom prst="rect">
              <a:avLst/>
            </a:prstGeom>
            <a:solidFill>
              <a:srgbClr val="D9D9D9"/>
            </a:solidFill>
            <a:ln w="12700" cap="flat" cmpd="sng" algn="ctr">
              <a:noFill/>
              <a:prstDash val="solid"/>
              <a:miter lim="800000"/>
            </a:ln>
            <a:effectLst>
              <a:outerShdw blurRad="50800" dist="38100" dir="2700000" algn="tl" rotWithShape="0">
                <a:prstClr val="black">
                  <a:alpha val="40000"/>
                </a:prstClr>
              </a:outerShdw>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562" name="组合 561">
              <a:extLst>
                <a:ext uri="{FF2B5EF4-FFF2-40B4-BE49-F238E27FC236}">
                  <a16:creationId xmlns:a16="http://schemas.microsoft.com/office/drawing/2014/main" id="{E21C5732-BECC-EFDF-F4E0-4497777A269B}"/>
                </a:ext>
              </a:extLst>
            </p:cNvPr>
            <p:cNvGrpSpPr/>
            <p:nvPr/>
          </p:nvGrpSpPr>
          <p:grpSpPr>
            <a:xfrm>
              <a:off x="9665017" y="10092870"/>
              <a:ext cx="778604" cy="678740"/>
              <a:chOff x="9616346" y="10086099"/>
              <a:chExt cx="778604" cy="678740"/>
            </a:xfrm>
            <a:effectLst>
              <a:outerShdw blurRad="50800" dist="38100" dir="2700000" algn="tl" rotWithShape="0">
                <a:prstClr val="black">
                  <a:alpha val="40000"/>
                </a:prstClr>
              </a:outerShdw>
            </a:effectLst>
          </p:grpSpPr>
          <p:sp>
            <p:nvSpPr>
              <p:cNvPr id="563" name="矩形 562">
                <a:extLst>
                  <a:ext uri="{FF2B5EF4-FFF2-40B4-BE49-F238E27FC236}">
                    <a16:creationId xmlns:a16="http://schemas.microsoft.com/office/drawing/2014/main" id="{D4FE8883-E49E-5D4B-0D9B-4225E718AA59}"/>
                  </a:ext>
                </a:extLst>
              </p:cNvPr>
              <p:cNvSpPr/>
              <p:nvPr/>
            </p:nvSpPr>
            <p:spPr>
              <a:xfrm>
                <a:off x="9616346" y="10086099"/>
                <a:ext cx="778604" cy="678740"/>
              </a:xfrm>
              <a:prstGeom prst="rect">
                <a:avLst/>
              </a:prstGeom>
              <a:solidFill>
                <a:srgbClr val="D9D9D9"/>
              </a:solidFill>
              <a:ln w="12700" cap="flat" cmpd="sng" algn="ctr">
                <a:noFill/>
                <a:prstDash val="solid"/>
                <a:miter lim="800000"/>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64" name="Trapezoid 51">
                <a:extLst>
                  <a:ext uri="{FF2B5EF4-FFF2-40B4-BE49-F238E27FC236}">
                    <a16:creationId xmlns:a16="http://schemas.microsoft.com/office/drawing/2014/main" id="{11629EA9-3672-ADC0-98CE-D9C0AADFACBF}"/>
                  </a:ext>
                </a:extLst>
              </p:cNvPr>
              <p:cNvSpPr/>
              <p:nvPr/>
            </p:nvSpPr>
            <p:spPr>
              <a:xfrm rot="5400000">
                <a:off x="9462082" y="10315144"/>
                <a:ext cx="609377" cy="225025"/>
              </a:xfrm>
              <a:prstGeom prst="trapezoid">
                <a:avLst/>
              </a:prstGeom>
              <a:solidFill>
                <a:srgbClr val="FF7575"/>
              </a:solidFill>
              <a:ln w="19050" cap="flat" cmpd="sng" algn="ctr">
                <a:solidFill>
                  <a:srgbClr val="FF0000"/>
                </a:solidFill>
                <a:prstDash val="solid"/>
                <a:miter lim="800000"/>
                <a:headEnd type="none"/>
                <a:tailEnd type="triangle" w="lg" len="lg"/>
              </a:ln>
              <a:effectLst/>
            </p:spPr>
            <p:txBody>
              <a:bodyPr l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rPr>
                  <a:t>R-merge</a:t>
                </a:r>
              </a:p>
            </p:txBody>
          </p:sp>
          <p:sp>
            <p:nvSpPr>
              <p:cNvPr id="565" name="椭圆 564">
                <a:extLst>
                  <a:ext uri="{FF2B5EF4-FFF2-40B4-BE49-F238E27FC236}">
                    <a16:creationId xmlns:a16="http://schemas.microsoft.com/office/drawing/2014/main" id="{046ADB9F-4442-261D-EA03-6BBB1B4C54E3}"/>
                  </a:ext>
                </a:extLst>
              </p:cNvPr>
              <p:cNvSpPr/>
              <p:nvPr/>
            </p:nvSpPr>
            <p:spPr>
              <a:xfrm>
                <a:off x="10015966" y="10359073"/>
                <a:ext cx="137166" cy="137166"/>
              </a:xfrm>
              <a:prstGeom prst="ellipse">
                <a:avLst/>
              </a:prstGeom>
              <a:solidFill>
                <a:srgbClr val="FFC000"/>
              </a:solidFill>
              <a:ln w="19050" cap="flat" cmpd="sng" algn="ctr">
                <a:solidFill>
                  <a:sysClr val="windowText" lastClr="000000"/>
                </a:solid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latin typeface="Calibri" panose="020F0502020204030204"/>
                    <a:ea typeface="+mn-ea"/>
                    <a:cs typeface="+mn-cs"/>
                  </a:rPr>
                  <a:t>+</a:t>
                </a:r>
              </a:p>
            </p:txBody>
          </p:sp>
          <p:cxnSp>
            <p:nvCxnSpPr>
              <p:cNvPr id="566" name="直接箭头连接符 565">
                <a:extLst>
                  <a:ext uri="{FF2B5EF4-FFF2-40B4-BE49-F238E27FC236}">
                    <a16:creationId xmlns:a16="http://schemas.microsoft.com/office/drawing/2014/main" id="{BD9BCD13-694A-653A-E959-1FCEA8D2D8BC}"/>
                  </a:ext>
                </a:extLst>
              </p:cNvPr>
              <p:cNvCxnSpPr>
                <a:cxnSpLocks/>
              </p:cNvCxnSpPr>
              <p:nvPr/>
            </p:nvCxnSpPr>
            <p:spPr>
              <a:xfrm flipV="1">
                <a:off x="9879283" y="10427656"/>
                <a:ext cx="136683" cy="1"/>
              </a:xfrm>
              <a:prstGeom prst="straightConnector1">
                <a:avLst/>
              </a:prstGeom>
              <a:noFill/>
              <a:ln w="19050" cap="flat" cmpd="sng" algn="ctr">
                <a:solidFill>
                  <a:sysClr val="windowText" lastClr="000000"/>
                </a:solidFill>
                <a:prstDash val="solid"/>
                <a:miter lim="800000"/>
                <a:tailEnd type="triangle"/>
              </a:ln>
              <a:effectLst/>
            </p:spPr>
          </p:cxnSp>
          <p:sp>
            <p:nvSpPr>
              <p:cNvPr id="567" name="矩形 566">
                <a:extLst>
                  <a:ext uri="{FF2B5EF4-FFF2-40B4-BE49-F238E27FC236}">
                    <a16:creationId xmlns:a16="http://schemas.microsoft.com/office/drawing/2014/main" id="{37FEA0BF-24D0-A9E0-B283-D29EE1705534}"/>
                  </a:ext>
                </a:extLst>
              </p:cNvPr>
              <p:cNvSpPr/>
              <p:nvPr/>
            </p:nvSpPr>
            <p:spPr>
              <a:xfrm rot="16200000">
                <a:off x="10191279" y="10397390"/>
                <a:ext cx="241009" cy="60533"/>
              </a:xfrm>
              <a:prstGeom prst="rect">
                <a:avLst/>
              </a:prstGeom>
              <a:solidFill>
                <a:srgbClr val="FFC000"/>
              </a:solidFill>
              <a:ln w="1905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568" name="直接箭头连接符 567">
                <a:extLst>
                  <a:ext uri="{FF2B5EF4-FFF2-40B4-BE49-F238E27FC236}">
                    <a16:creationId xmlns:a16="http://schemas.microsoft.com/office/drawing/2014/main" id="{2A0EF291-8F62-33B7-5EA2-F3BF7EAC8FAA}"/>
                  </a:ext>
                </a:extLst>
              </p:cNvPr>
              <p:cNvCxnSpPr>
                <a:cxnSpLocks/>
                <a:stCxn id="565" idx="6"/>
                <a:endCxn id="567" idx="0"/>
              </p:cNvCxnSpPr>
              <p:nvPr/>
            </p:nvCxnSpPr>
            <p:spPr>
              <a:xfrm>
                <a:off x="10153132" y="10427656"/>
                <a:ext cx="128385" cy="0"/>
              </a:xfrm>
              <a:prstGeom prst="straightConnector1">
                <a:avLst/>
              </a:prstGeom>
              <a:noFill/>
              <a:ln w="19050" cap="flat" cmpd="sng" algn="ctr">
                <a:solidFill>
                  <a:sysClr val="windowText" lastClr="000000"/>
                </a:solidFill>
                <a:prstDash val="solid"/>
                <a:miter lim="800000"/>
                <a:tailEnd type="triangle"/>
              </a:ln>
              <a:effectLst/>
            </p:spPr>
          </p:cxnSp>
          <p:cxnSp>
            <p:nvCxnSpPr>
              <p:cNvPr id="569" name="连接符: 肘形 568">
                <a:extLst>
                  <a:ext uri="{FF2B5EF4-FFF2-40B4-BE49-F238E27FC236}">
                    <a16:creationId xmlns:a16="http://schemas.microsoft.com/office/drawing/2014/main" id="{CC42BCAF-F3D7-BD2B-6903-DC44629CBAFE}"/>
                  </a:ext>
                </a:extLst>
              </p:cNvPr>
              <p:cNvCxnSpPr>
                <a:stCxn id="567" idx="1"/>
                <a:endCxn id="565" idx="4"/>
              </p:cNvCxnSpPr>
              <p:nvPr/>
            </p:nvCxnSpPr>
            <p:spPr>
              <a:xfrm rot="5400000" flipH="1">
                <a:off x="10172206" y="10408583"/>
                <a:ext cx="51922" cy="227235"/>
              </a:xfrm>
              <a:prstGeom prst="bentConnector3">
                <a:avLst>
                  <a:gd name="adj1" fmla="val -114023"/>
                </a:avLst>
              </a:prstGeom>
              <a:noFill/>
              <a:ln w="19050" cap="flat" cmpd="sng" algn="ctr">
                <a:solidFill>
                  <a:sysClr val="windowText" lastClr="000000"/>
                </a:solidFill>
                <a:prstDash val="solid"/>
                <a:miter lim="800000"/>
                <a:tailEnd type="triangle"/>
              </a:ln>
              <a:effectLst/>
            </p:spPr>
          </p:cxnSp>
        </p:grpSp>
      </p:grpSp>
      <p:grpSp>
        <p:nvGrpSpPr>
          <p:cNvPr id="308" name="组合 307">
            <a:extLst>
              <a:ext uri="{FF2B5EF4-FFF2-40B4-BE49-F238E27FC236}">
                <a16:creationId xmlns:a16="http://schemas.microsoft.com/office/drawing/2014/main" id="{7304FB8C-B34C-A2C8-530E-1D6C05C5823F}"/>
              </a:ext>
            </a:extLst>
          </p:cNvPr>
          <p:cNvGrpSpPr/>
          <p:nvPr/>
        </p:nvGrpSpPr>
        <p:grpSpPr>
          <a:xfrm>
            <a:off x="7718493" y="4663665"/>
            <a:ext cx="1225400" cy="609377"/>
            <a:chOff x="10960100" y="9060435"/>
            <a:chExt cx="1225400" cy="609377"/>
          </a:xfrm>
        </p:grpSpPr>
        <p:cxnSp>
          <p:nvCxnSpPr>
            <p:cNvPr id="556" name="直接箭头连接符 555">
              <a:extLst>
                <a:ext uri="{FF2B5EF4-FFF2-40B4-BE49-F238E27FC236}">
                  <a16:creationId xmlns:a16="http://schemas.microsoft.com/office/drawing/2014/main" id="{58534046-C21D-4B89-0C72-B98BBD09062A}"/>
                </a:ext>
              </a:extLst>
            </p:cNvPr>
            <p:cNvCxnSpPr>
              <a:cxnSpLocks/>
              <a:stCxn id="558" idx="0"/>
              <a:endCxn id="559" idx="1"/>
            </p:cNvCxnSpPr>
            <p:nvPr/>
          </p:nvCxnSpPr>
          <p:spPr>
            <a:xfrm>
              <a:off x="11378689" y="9365124"/>
              <a:ext cx="179752" cy="1375"/>
            </a:xfrm>
            <a:prstGeom prst="straightConnector1">
              <a:avLst/>
            </a:prstGeom>
            <a:noFill/>
            <a:ln w="19050" cap="flat" cmpd="sng" algn="ctr">
              <a:solidFill>
                <a:sysClr val="windowText" lastClr="000000"/>
              </a:solidFill>
              <a:prstDash val="solid"/>
              <a:miter lim="800000"/>
              <a:tailEnd type="triangle"/>
            </a:ln>
            <a:effectLst/>
          </p:spPr>
        </p:cxnSp>
        <p:cxnSp>
          <p:nvCxnSpPr>
            <p:cNvPr id="557" name="直接箭头连接符 556">
              <a:extLst>
                <a:ext uri="{FF2B5EF4-FFF2-40B4-BE49-F238E27FC236}">
                  <a16:creationId xmlns:a16="http://schemas.microsoft.com/office/drawing/2014/main" id="{08D0F186-EE59-CC3B-71D8-9C17113AD356}"/>
                </a:ext>
              </a:extLst>
            </p:cNvPr>
            <p:cNvCxnSpPr>
              <a:cxnSpLocks/>
            </p:cNvCxnSpPr>
            <p:nvPr/>
          </p:nvCxnSpPr>
          <p:spPr>
            <a:xfrm>
              <a:off x="10960100" y="9196055"/>
              <a:ext cx="182665" cy="0"/>
            </a:xfrm>
            <a:prstGeom prst="straightConnector1">
              <a:avLst/>
            </a:prstGeom>
            <a:noFill/>
            <a:ln w="19050" cap="flat" cmpd="sng" algn="ctr">
              <a:solidFill>
                <a:sysClr val="windowText" lastClr="000000"/>
              </a:solidFill>
              <a:prstDash val="solid"/>
              <a:miter lim="800000"/>
              <a:tailEnd type="triangle"/>
            </a:ln>
            <a:effectLst/>
          </p:spPr>
        </p:cxnSp>
        <p:sp>
          <p:nvSpPr>
            <p:cNvPr id="558" name="Trapezoid 51">
              <a:extLst>
                <a:ext uri="{FF2B5EF4-FFF2-40B4-BE49-F238E27FC236}">
                  <a16:creationId xmlns:a16="http://schemas.microsoft.com/office/drawing/2014/main" id="{C313FE02-DF1F-BB80-4255-67D292CAD264}"/>
                </a:ext>
              </a:extLst>
            </p:cNvPr>
            <p:cNvSpPr/>
            <p:nvPr/>
          </p:nvSpPr>
          <p:spPr>
            <a:xfrm rot="5400000">
              <a:off x="10961488" y="9252611"/>
              <a:ext cx="609377" cy="225025"/>
            </a:xfrm>
            <a:prstGeom prst="trapezoid">
              <a:avLst/>
            </a:prstGeom>
            <a:solidFill>
              <a:srgbClr val="FF7575"/>
            </a:solidFill>
            <a:ln w="19050" cap="flat" cmpd="sng" algn="ctr">
              <a:solidFill>
                <a:srgbClr val="FF0000"/>
              </a:solidFill>
              <a:prstDash val="solid"/>
              <a:miter lim="800000"/>
              <a:headEnd type="none"/>
              <a:tailEnd type="triangle" w="lg" len="lg"/>
            </a:ln>
            <a:effectLst/>
          </p:spPr>
          <p:txBody>
            <a:bodyPr lIns="0" rIns="0"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200" b="0" i="0" u="none" strike="noStrike" kern="0" cap="none" spc="0" normalizeH="0" baseline="0" noProof="0" dirty="0">
                  <a:ln>
                    <a:noFill/>
                  </a:ln>
                  <a:solidFill>
                    <a:prstClr val="black"/>
                  </a:solidFill>
                  <a:effectLst/>
                  <a:uLnTx/>
                  <a:uFillTx/>
                  <a:latin typeface="Calibri" panose="020F0502020204030204"/>
                  <a:ea typeface="+mn-ea"/>
                  <a:cs typeface="+mn-cs"/>
                </a:rPr>
                <a:t>K-merge</a:t>
              </a:r>
            </a:p>
          </p:txBody>
        </p:sp>
        <p:sp>
          <p:nvSpPr>
            <p:cNvPr id="559" name="矩形 558">
              <a:extLst>
                <a:ext uri="{FF2B5EF4-FFF2-40B4-BE49-F238E27FC236}">
                  <a16:creationId xmlns:a16="http://schemas.microsoft.com/office/drawing/2014/main" id="{3DFF4966-ADC1-EF19-42BD-95A0CB188247}"/>
                </a:ext>
              </a:extLst>
            </p:cNvPr>
            <p:cNvSpPr/>
            <p:nvPr/>
          </p:nvSpPr>
          <p:spPr>
            <a:xfrm>
              <a:off x="11558441" y="9233299"/>
              <a:ext cx="627059" cy="266400"/>
            </a:xfrm>
            <a:prstGeom prst="rect">
              <a:avLst/>
            </a:prstGeom>
            <a:solidFill>
              <a:srgbClr val="D9D9D9"/>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POU</a:t>
              </a:r>
            </a:p>
          </p:txBody>
        </p:sp>
        <p:cxnSp>
          <p:nvCxnSpPr>
            <p:cNvPr id="560" name="直接箭头连接符 559">
              <a:extLst>
                <a:ext uri="{FF2B5EF4-FFF2-40B4-BE49-F238E27FC236}">
                  <a16:creationId xmlns:a16="http://schemas.microsoft.com/office/drawing/2014/main" id="{AB142252-B548-F100-533D-6503612A0F48}"/>
                </a:ext>
              </a:extLst>
            </p:cNvPr>
            <p:cNvCxnSpPr>
              <a:cxnSpLocks/>
            </p:cNvCxnSpPr>
            <p:nvPr/>
          </p:nvCxnSpPr>
          <p:spPr>
            <a:xfrm>
              <a:off x="10960100" y="9518401"/>
              <a:ext cx="182665" cy="0"/>
            </a:xfrm>
            <a:prstGeom prst="straightConnector1">
              <a:avLst/>
            </a:prstGeom>
            <a:noFill/>
            <a:ln w="19050" cap="flat" cmpd="sng" algn="ctr">
              <a:solidFill>
                <a:sysClr val="windowText" lastClr="000000"/>
              </a:solidFill>
              <a:prstDash val="solid"/>
              <a:miter lim="800000"/>
              <a:tailEnd type="triangle"/>
            </a:ln>
            <a:effectLst/>
          </p:spPr>
        </p:cxnSp>
      </p:grpSp>
      <p:cxnSp>
        <p:nvCxnSpPr>
          <p:cNvPr id="311" name="直接箭头连接符 310">
            <a:extLst>
              <a:ext uri="{FF2B5EF4-FFF2-40B4-BE49-F238E27FC236}">
                <a16:creationId xmlns:a16="http://schemas.microsoft.com/office/drawing/2014/main" id="{D1731903-C545-FE1A-FE1C-C043803E7200}"/>
              </a:ext>
            </a:extLst>
          </p:cNvPr>
          <p:cNvCxnSpPr>
            <a:cxnSpLocks/>
            <a:stCxn id="563" idx="3"/>
          </p:cNvCxnSpPr>
          <p:nvPr/>
        </p:nvCxnSpPr>
        <p:spPr>
          <a:xfrm>
            <a:off x="7478563" y="5128164"/>
            <a:ext cx="182665" cy="2188"/>
          </a:xfrm>
          <a:prstGeom prst="straightConnector1">
            <a:avLst/>
          </a:prstGeom>
          <a:noFill/>
          <a:ln w="19050" cap="flat" cmpd="sng" algn="ctr">
            <a:solidFill>
              <a:sysClr val="windowText" lastClr="000000"/>
            </a:solidFill>
            <a:prstDash val="solid"/>
            <a:miter lim="800000"/>
            <a:tailEnd type="triangle"/>
          </a:ln>
          <a:effectLst/>
        </p:spPr>
      </p:cxnSp>
      <p:cxnSp>
        <p:nvCxnSpPr>
          <p:cNvPr id="312" name="直接箭头连接符 311">
            <a:extLst>
              <a:ext uri="{FF2B5EF4-FFF2-40B4-BE49-F238E27FC236}">
                <a16:creationId xmlns:a16="http://schemas.microsoft.com/office/drawing/2014/main" id="{CBB69AD8-36C6-2F80-4E20-71004D7B38E7}"/>
              </a:ext>
            </a:extLst>
          </p:cNvPr>
          <p:cNvCxnSpPr>
            <a:cxnSpLocks/>
            <a:stCxn id="561" idx="3"/>
          </p:cNvCxnSpPr>
          <p:nvPr/>
        </p:nvCxnSpPr>
        <p:spPr>
          <a:xfrm>
            <a:off x="7521525" y="5228283"/>
            <a:ext cx="182154" cy="0"/>
          </a:xfrm>
          <a:prstGeom prst="straightConnector1">
            <a:avLst/>
          </a:prstGeom>
          <a:noFill/>
          <a:ln w="19050" cap="flat" cmpd="sng" algn="ctr">
            <a:solidFill>
              <a:sysClr val="windowText" lastClr="000000"/>
            </a:solidFill>
            <a:prstDash val="solid"/>
            <a:miter lim="800000"/>
            <a:tailEnd type="triangle"/>
          </a:ln>
          <a:effectLst/>
        </p:spPr>
      </p:cxnSp>
      <p:sp>
        <p:nvSpPr>
          <p:cNvPr id="313" name="矩形 312">
            <a:extLst>
              <a:ext uri="{FF2B5EF4-FFF2-40B4-BE49-F238E27FC236}">
                <a16:creationId xmlns:a16="http://schemas.microsoft.com/office/drawing/2014/main" id="{D7647739-A137-E8BE-8C07-1481BA275CBA}"/>
              </a:ext>
            </a:extLst>
          </p:cNvPr>
          <p:cNvSpPr/>
          <p:nvPr/>
        </p:nvSpPr>
        <p:spPr>
          <a:xfrm>
            <a:off x="1084621" y="3429000"/>
            <a:ext cx="10022754" cy="267062"/>
          </a:xfrm>
          <a:prstGeom prst="rect">
            <a:avLst/>
          </a:prstGeom>
          <a:solidFill>
            <a:srgbClr val="D9D9D9"/>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Memory</a:t>
            </a:r>
          </a:p>
        </p:txBody>
      </p:sp>
      <p:cxnSp>
        <p:nvCxnSpPr>
          <p:cNvPr id="314" name="直接箭头连接符 313">
            <a:extLst>
              <a:ext uri="{FF2B5EF4-FFF2-40B4-BE49-F238E27FC236}">
                <a16:creationId xmlns:a16="http://schemas.microsoft.com/office/drawing/2014/main" id="{A60FAC3F-07CB-2078-63D5-18EF55C4A484}"/>
              </a:ext>
            </a:extLst>
          </p:cNvPr>
          <p:cNvCxnSpPr>
            <a:cxnSpLocks/>
            <a:endCxn id="305" idx="3"/>
          </p:cNvCxnSpPr>
          <p:nvPr/>
        </p:nvCxnSpPr>
        <p:spPr>
          <a:xfrm>
            <a:off x="3698766" y="3696062"/>
            <a:ext cx="0" cy="157360"/>
          </a:xfrm>
          <a:prstGeom prst="straightConnector1">
            <a:avLst/>
          </a:prstGeom>
          <a:noFill/>
          <a:ln w="19050" cap="flat" cmpd="sng" algn="ctr">
            <a:solidFill>
              <a:srgbClr val="70AD47">
                <a:lumMod val="75000"/>
              </a:srgbClr>
            </a:solidFill>
            <a:prstDash val="solid"/>
            <a:miter lim="800000"/>
            <a:tailEnd type="triangle"/>
          </a:ln>
          <a:effectLst/>
        </p:spPr>
      </p:cxnSp>
      <p:grpSp>
        <p:nvGrpSpPr>
          <p:cNvPr id="317" name="组合 316">
            <a:extLst>
              <a:ext uri="{FF2B5EF4-FFF2-40B4-BE49-F238E27FC236}">
                <a16:creationId xmlns:a16="http://schemas.microsoft.com/office/drawing/2014/main" id="{797FF468-3B17-27D9-A818-AA8210D063A1}"/>
              </a:ext>
            </a:extLst>
          </p:cNvPr>
          <p:cNvGrpSpPr/>
          <p:nvPr/>
        </p:nvGrpSpPr>
        <p:grpSpPr>
          <a:xfrm>
            <a:off x="1084621" y="4377139"/>
            <a:ext cx="4512811" cy="2077720"/>
            <a:chOff x="1072252" y="2600207"/>
            <a:chExt cx="4512811" cy="2077720"/>
          </a:xfrm>
        </p:grpSpPr>
        <p:sp>
          <p:nvSpPr>
            <p:cNvPr id="549" name="矩形 548">
              <a:extLst>
                <a:ext uri="{FF2B5EF4-FFF2-40B4-BE49-F238E27FC236}">
                  <a16:creationId xmlns:a16="http://schemas.microsoft.com/office/drawing/2014/main" id="{8CBBEA7E-CF15-50CD-5198-44CB7C4DF8D4}"/>
                </a:ext>
              </a:extLst>
            </p:cNvPr>
            <p:cNvSpPr/>
            <p:nvPr/>
          </p:nvSpPr>
          <p:spPr>
            <a:xfrm>
              <a:off x="1072252" y="2600207"/>
              <a:ext cx="4512811" cy="2077720"/>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b"/>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rPr>
                <a:t>IS Frontend</a:t>
              </a:r>
            </a:p>
          </p:txBody>
        </p:sp>
        <p:sp>
          <p:nvSpPr>
            <p:cNvPr id="550" name="矩形 549">
              <a:extLst>
                <a:ext uri="{FF2B5EF4-FFF2-40B4-BE49-F238E27FC236}">
                  <a16:creationId xmlns:a16="http://schemas.microsoft.com/office/drawing/2014/main" id="{442FFE32-78AB-E2EB-99DC-80412A597373}"/>
                </a:ext>
              </a:extLst>
            </p:cNvPr>
            <p:cNvSpPr/>
            <p:nvPr/>
          </p:nvSpPr>
          <p:spPr>
            <a:xfrm>
              <a:off x="2147556" y="2653200"/>
              <a:ext cx="882178" cy="267062"/>
            </a:xfrm>
            <a:prstGeom prst="rect">
              <a:avLst/>
            </a:prstGeom>
            <a:solidFill>
              <a:srgbClr val="9DC3E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Fetch </a:t>
              </a:r>
              <a:r>
                <a:rPr kumimoji="0" lang="en-US" sz="18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a:t>
              </a:r>
            </a:p>
          </p:txBody>
        </p:sp>
      </p:grpSp>
      <p:cxnSp>
        <p:nvCxnSpPr>
          <p:cNvPr id="318" name="直接箭头连接符 317">
            <a:extLst>
              <a:ext uri="{FF2B5EF4-FFF2-40B4-BE49-F238E27FC236}">
                <a16:creationId xmlns:a16="http://schemas.microsoft.com/office/drawing/2014/main" id="{748B5331-372C-B3A9-B36F-9F25612E7160}"/>
              </a:ext>
            </a:extLst>
          </p:cNvPr>
          <p:cNvCxnSpPr>
            <a:cxnSpLocks/>
            <a:endCxn id="575" idx="1"/>
          </p:cNvCxnSpPr>
          <p:nvPr/>
        </p:nvCxnSpPr>
        <p:spPr>
          <a:xfrm>
            <a:off x="9669076" y="4564480"/>
            <a:ext cx="165863" cy="0"/>
          </a:xfrm>
          <a:prstGeom prst="straightConnector1">
            <a:avLst/>
          </a:prstGeom>
          <a:noFill/>
          <a:ln w="19050" cap="flat" cmpd="sng" algn="ctr">
            <a:solidFill>
              <a:srgbClr val="FF0000"/>
            </a:solidFill>
            <a:prstDash val="solid"/>
            <a:miter lim="800000"/>
            <a:tailEnd type="triangle"/>
          </a:ln>
          <a:effectLst/>
        </p:spPr>
      </p:cxnSp>
      <p:cxnSp>
        <p:nvCxnSpPr>
          <p:cNvPr id="322" name="直接箭头连接符 321">
            <a:extLst>
              <a:ext uri="{FF2B5EF4-FFF2-40B4-BE49-F238E27FC236}">
                <a16:creationId xmlns:a16="http://schemas.microsoft.com/office/drawing/2014/main" id="{068967E7-31F7-C51B-EC3B-6E92E35751DC}"/>
              </a:ext>
            </a:extLst>
          </p:cNvPr>
          <p:cNvCxnSpPr>
            <a:cxnSpLocks/>
          </p:cNvCxnSpPr>
          <p:nvPr/>
        </p:nvCxnSpPr>
        <p:spPr>
          <a:xfrm>
            <a:off x="4068933" y="4896440"/>
            <a:ext cx="337671" cy="185583"/>
          </a:xfrm>
          <a:prstGeom prst="straightConnector1">
            <a:avLst/>
          </a:prstGeom>
          <a:noFill/>
          <a:ln w="19050" cap="flat" cmpd="sng" algn="ctr">
            <a:solidFill>
              <a:srgbClr val="548235"/>
            </a:solidFill>
            <a:prstDash val="solid"/>
            <a:miter lim="800000"/>
            <a:tailEnd type="triangle"/>
          </a:ln>
          <a:effectLst/>
        </p:spPr>
      </p:cxnSp>
      <p:grpSp>
        <p:nvGrpSpPr>
          <p:cNvPr id="510" name="组合 509">
            <a:extLst>
              <a:ext uri="{FF2B5EF4-FFF2-40B4-BE49-F238E27FC236}">
                <a16:creationId xmlns:a16="http://schemas.microsoft.com/office/drawing/2014/main" id="{5EA3109D-256A-8505-74EC-7AA5B5BBFE00}"/>
              </a:ext>
            </a:extLst>
          </p:cNvPr>
          <p:cNvGrpSpPr/>
          <p:nvPr/>
        </p:nvGrpSpPr>
        <p:grpSpPr>
          <a:xfrm>
            <a:off x="4484057" y="4963055"/>
            <a:ext cx="883215" cy="523004"/>
            <a:chOff x="8154122" y="9252918"/>
            <a:chExt cx="711443" cy="523004"/>
          </a:xfrm>
        </p:grpSpPr>
        <p:grpSp>
          <p:nvGrpSpPr>
            <p:cNvPr id="511" name="组合 510">
              <a:extLst>
                <a:ext uri="{FF2B5EF4-FFF2-40B4-BE49-F238E27FC236}">
                  <a16:creationId xmlns:a16="http://schemas.microsoft.com/office/drawing/2014/main" id="{3E41130F-3C32-5A32-9070-C52A8081A9BB}"/>
                </a:ext>
              </a:extLst>
            </p:cNvPr>
            <p:cNvGrpSpPr/>
            <p:nvPr/>
          </p:nvGrpSpPr>
          <p:grpSpPr>
            <a:xfrm>
              <a:off x="8154122" y="9252919"/>
              <a:ext cx="711443" cy="523003"/>
              <a:chOff x="8158164" y="9252919"/>
              <a:chExt cx="711443" cy="523003"/>
            </a:xfrm>
          </p:grpSpPr>
          <p:grpSp>
            <p:nvGrpSpPr>
              <p:cNvPr id="513" name="组合 512">
                <a:extLst>
                  <a:ext uri="{FF2B5EF4-FFF2-40B4-BE49-F238E27FC236}">
                    <a16:creationId xmlns:a16="http://schemas.microsoft.com/office/drawing/2014/main" id="{F4E620A0-D5CD-5EA1-3906-F260E41E7C96}"/>
                  </a:ext>
                </a:extLst>
              </p:cNvPr>
              <p:cNvGrpSpPr/>
              <p:nvPr/>
            </p:nvGrpSpPr>
            <p:grpSpPr>
              <a:xfrm>
                <a:off x="8158957" y="9252919"/>
                <a:ext cx="153193" cy="153193"/>
                <a:chOff x="8339932" y="9756086"/>
                <a:chExt cx="360000" cy="360000"/>
              </a:xfrm>
            </p:grpSpPr>
            <p:sp>
              <p:nvSpPr>
                <p:cNvPr id="547" name="矩形 546">
                  <a:extLst>
                    <a:ext uri="{FF2B5EF4-FFF2-40B4-BE49-F238E27FC236}">
                      <a16:creationId xmlns:a16="http://schemas.microsoft.com/office/drawing/2014/main" id="{ABE2FDF2-7071-5ABB-FC77-8DD2A2F1B9C6}"/>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48" name="矩形 547">
                  <a:extLst>
                    <a:ext uri="{FF2B5EF4-FFF2-40B4-BE49-F238E27FC236}">
                      <a16:creationId xmlns:a16="http://schemas.microsoft.com/office/drawing/2014/main" id="{4146CDCA-C8B9-261B-E883-78C23B600303}"/>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4" name="组合 513">
                <a:extLst>
                  <a:ext uri="{FF2B5EF4-FFF2-40B4-BE49-F238E27FC236}">
                    <a16:creationId xmlns:a16="http://schemas.microsoft.com/office/drawing/2014/main" id="{31671695-CAD8-9C8F-A8B0-9CF7E7A34382}"/>
                  </a:ext>
                </a:extLst>
              </p:cNvPr>
              <p:cNvGrpSpPr/>
              <p:nvPr/>
            </p:nvGrpSpPr>
            <p:grpSpPr>
              <a:xfrm>
                <a:off x="8344100" y="9252919"/>
                <a:ext cx="153193" cy="153193"/>
                <a:chOff x="8339932" y="9756086"/>
                <a:chExt cx="360000" cy="360000"/>
              </a:xfrm>
            </p:grpSpPr>
            <p:sp>
              <p:nvSpPr>
                <p:cNvPr id="545" name="矩形 544">
                  <a:extLst>
                    <a:ext uri="{FF2B5EF4-FFF2-40B4-BE49-F238E27FC236}">
                      <a16:creationId xmlns:a16="http://schemas.microsoft.com/office/drawing/2014/main" id="{A0C8D79C-F606-BF47-35C8-D3E78A6E7E05}"/>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46" name="矩形 545">
                  <a:extLst>
                    <a:ext uri="{FF2B5EF4-FFF2-40B4-BE49-F238E27FC236}">
                      <a16:creationId xmlns:a16="http://schemas.microsoft.com/office/drawing/2014/main" id="{7766C8F7-67E6-7D9F-3EF2-FD35AA7BDD02}"/>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5" name="组合 514">
                <a:extLst>
                  <a:ext uri="{FF2B5EF4-FFF2-40B4-BE49-F238E27FC236}">
                    <a16:creationId xmlns:a16="http://schemas.microsoft.com/office/drawing/2014/main" id="{2C6ACF7C-09FD-D9DF-A276-9598184A9543}"/>
                  </a:ext>
                </a:extLst>
              </p:cNvPr>
              <p:cNvGrpSpPr/>
              <p:nvPr/>
            </p:nvGrpSpPr>
            <p:grpSpPr>
              <a:xfrm>
                <a:off x="8531271" y="9252919"/>
                <a:ext cx="153193" cy="153193"/>
                <a:chOff x="8339932" y="9756086"/>
                <a:chExt cx="360000" cy="360000"/>
              </a:xfrm>
            </p:grpSpPr>
            <p:sp>
              <p:nvSpPr>
                <p:cNvPr id="543" name="矩形 542">
                  <a:extLst>
                    <a:ext uri="{FF2B5EF4-FFF2-40B4-BE49-F238E27FC236}">
                      <a16:creationId xmlns:a16="http://schemas.microsoft.com/office/drawing/2014/main" id="{342195B9-65EA-AFD3-1358-A45BA65D78B2}"/>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44" name="矩形 543">
                  <a:extLst>
                    <a:ext uri="{FF2B5EF4-FFF2-40B4-BE49-F238E27FC236}">
                      <a16:creationId xmlns:a16="http://schemas.microsoft.com/office/drawing/2014/main" id="{843DD7C7-DA25-DEDC-885C-711F881F95CD}"/>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6" name="组合 515">
                <a:extLst>
                  <a:ext uri="{FF2B5EF4-FFF2-40B4-BE49-F238E27FC236}">
                    <a16:creationId xmlns:a16="http://schemas.microsoft.com/office/drawing/2014/main" id="{98AAE57B-9B90-93AB-7251-5DAD5A1EA3E8}"/>
                  </a:ext>
                </a:extLst>
              </p:cNvPr>
              <p:cNvGrpSpPr/>
              <p:nvPr/>
            </p:nvGrpSpPr>
            <p:grpSpPr>
              <a:xfrm>
                <a:off x="8716414" y="9252919"/>
                <a:ext cx="153193" cy="153193"/>
                <a:chOff x="8339932" y="9756086"/>
                <a:chExt cx="360000" cy="360000"/>
              </a:xfrm>
            </p:grpSpPr>
            <p:sp>
              <p:nvSpPr>
                <p:cNvPr id="541" name="矩形 540">
                  <a:extLst>
                    <a:ext uri="{FF2B5EF4-FFF2-40B4-BE49-F238E27FC236}">
                      <a16:creationId xmlns:a16="http://schemas.microsoft.com/office/drawing/2014/main" id="{BFFFAD3D-98A7-66E5-54ED-4117E979E5B0}"/>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42" name="矩形 541">
                  <a:extLst>
                    <a:ext uri="{FF2B5EF4-FFF2-40B4-BE49-F238E27FC236}">
                      <a16:creationId xmlns:a16="http://schemas.microsoft.com/office/drawing/2014/main" id="{ED12A982-51DC-00A3-067F-9487ACD2C0B6}"/>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7" name="组合 516">
                <a:extLst>
                  <a:ext uri="{FF2B5EF4-FFF2-40B4-BE49-F238E27FC236}">
                    <a16:creationId xmlns:a16="http://schemas.microsoft.com/office/drawing/2014/main" id="{7D604A44-EFB7-031C-0186-4FEB23D0F185}"/>
                  </a:ext>
                </a:extLst>
              </p:cNvPr>
              <p:cNvGrpSpPr/>
              <p:nvPr/>
            </p:nvGrpSpPr>
            <p:grpSpPr>
              <a:xfrm>
                <a:off x="8158957" y="9436895"/>
                <a:ext cx="153193" cy="153193"/>
                <a:chOff x="8339932" y="9756086"/>
                <a:chExt cx="360000" cy="360000"/>
              </a:xfrm>
            </p:grpSpPr>
            <p:sp>
              <p:nvSpPr>
                <p:cNvPr id="539" name="矩形 538">
                  <a:extLst>
                    <a:ext uri="{FF2B5EF4-FFF2-40B4-BE49-F238E27FC236}">
                      <a16:creationId xmlns:a16="http://schemas.microsoft.com/office/drawing/2014/main" id="{693B1203-FCBA-1F57-B55E-3BA10D7CBD3F}"/>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40" name="矩形 539">
                  <a:extLst>
                    <a:ext uri="{FF2B5EF4-FFF2-40B4-BE49-F238E27FC236}">
                      <a16:creationId xmlns:a16="http://schemas.microsoft.com/office/drawing/2014/main" id="{8906C098-E8D1-4BB2-05A7-C7C52CC44760}"/>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8" name="组合 517">
                <a:extLst>
                  <a:ext uri="{FF2B5EF4-FFF2-40B4-BE49-F238E27FC236}">
                    <a16:creationId xmlns:a16="http://schemas.microsoft.com/office/drawing/2014/main" id="{CE44F23E-9DF2-A465-190B-6D44E42A4C7C}"/>
                  </a:ext>
                </a:extLst>
              </p:cNvPr>
              <p:cNvGrpSpPr/>
              <p:nvPr/>
            </p:nvGrpSpPr>
            <p:grpSpPr>
              <a:xfrm>
                <a:off x="8344100" y="9436895"/>
                <a:ext cx="153193" cy="153193"/>
                <a:chOff x="8339932" y="9756086"/>
                <a:chExt cx="360000" cy="360000"/>
              </a:xfrm>
            </p:grpSpPr>
            <p:sp>
              <p:nvSpPr>
                <p:cNvPr id="537" name="矩形 536">
                  <a:extLst>
                    <a:ext uri="{FF2B5EF4-FFF2-40B4-BE49-F238E27FC236}">
                      <a16:creationId xmlns:a16="http://schemas.microsoft.com/office/drawing/2014/main" id="{B7F470A2-82CB-5ED2-A569-23EAC5FD622D}"/>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38" name="矩形 537">
                  <a:extLst>
                    <a:ext uri="{FF2B5EF4-FFF2-40B4-BE49-F238E27FC236}">
                      <a16:creationId xmlns:a16="http://schemas.microsoft.com/office/drawing/2014/main" id="{4982D952-C525-D34F-D1B8-C87F3E87A63E}"/>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19" name="组合 518">
                <a:extLst>
                  <a:ext uri="{FF2B5EF4-FFF2-40B4-BE49-F238E27FC236}">
                    <a16:creationId xmlns:a16="http://schemas.microsoft.com/office/drawing/2014/main" id="{8A9986E5-B5B4-CB2B-8A38-C2F3EE11D560}"/>
                  </a:ext>
                </a:extLst>
              </p:cNvPr>
              <p:cNvGrpSpPr/>
              <p:nvPr/>
            </p:nvGrpSpPr>
            <p:grpSpPr>
              <a:xfrm>
                <a:off x="8531271" y="9436895"/>
                <a:ext cx="153193" cy="153193"/>
                <a:chOff x="8339932" y="9756086"/>
                <a:chExt cx="360000" cy="360000"/>
              </a:xfrm>
            </p:grpSpPr>
            <p:sp>
              <p:nvSpPr>
                <p:cNvPr id="535" name="矩形 534">
                  <a:extLst>
                    <a:ext uri="{FF2B5EF4-FFF2-40B4-BE49-F238E27FC236}">
                      <a16:creationId xmlns:a16="http://schemas.microsoft.com/office/drawing/2014/main" id="{5B1784E1-2010-4188-DA14-FF6DD840490E}"/>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36" name="矩形 535">
                  <a:extLst>
                    <a:ext uri="{FF2B5EF4-FFF2-40B4-BE49-F238E27FC236}">
                      <a16:creationId xmlns:a16="http://schemas.microsoft.com/office/drawing/2014/main" id="{7A8EB88E-A419-43C1-4479-ABB2504C1C8A}"/>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0" name="组合 519">
                <a:extLst>
                  <a:ext uri="{FF2B5EF4-FFF2-40B4-BE49-F238E27FC236}">
                    <a16:creationId xmlns:a16="http://schemas.microsoft.com/office/drawing/2014/main" id="{1446AC0D-E3C9-6B18-48D1-94B2AC62F572}"/>
                  </a:ext>
                </a:extLst>
              </p:cNvPr>
              <p:cNvGrpSpPr/>
              <p:nvPr/>
            </p:nvGrpSpPr>
            <p:grpSpPr>
              <a:xfrm>
                <a:off x="8716414" y="9436895"/>
                <a:ext cx="153193" cy="153193"/>
                <a:chOff x="8339932" y="9756086"/>
                <a:chExt cx="360000" cy="360000"/>
              </a:xfrm>
            </p:grpSpPr>
            <p:sp>
              <p:nvSpPr>
                <p:cNvPr id="533" name="矩形 532">
                  <a:extLst>
                    <a:ext uri="{FF2B5EF4-FFF2-40B4-BE49-F238E27FC236}">
                      <a16:creationId xmlns:a16="http://schemas.microsoft.com/office/drawing/2014/main" id="{D2B904E4-7397-9133-776F-C615BAF1A172}"/>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34" name="矩形 533">
                  <a:extLst>
                    <a:ext uri="{FF2B5EF4-FFF2-40B4-BE49-F238E27FC236}">
                      <a16:creationId xmlns:a16="http://schemas.microsoft.com/office/drawing/2014/main" id="{54D497B9-3161-6A9C-2379-42F2F635AC9E}"/>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1" name="组合 520">
                <a:extLst>
                  <a:ext uri="{FF2B5EF4-FFF2-40B4-BE49-F238E27FC236}">
                    <a16:creationId xmlns:a16="http://schemas.microsoft.com/office/drawing/2014/main" id="{60FA96CE-AACB-16CA-5B45-F2B64D854CF9}"/>
                  </a:ext>
                </a:extLst>
              </p:cNvPr>
              <p:cNvGrpSpPr/>
              <p:nvPr/>
            </p:nvGrpSpPr>
            <p:grpSpPr>
              <a:xfrm>
                <a:off x="8158164" y="9622729"/>
                <a:ext cx="153193" cy="153193"/>
                <a:chOff x="8339932" y="9756086"/>
                <a:chExt cx="360000" cy="360000"/>
              </a:xfrm>
            </p:grpSpPr>
            <p:sp>
              <p:nvSpPr>
                <p:cNvPr id="531" name="矩形 530">
                  <a:extLst>
                    <a:ext uri="{FF2B5EF4-FFF2-40B4-BE49-F238E27FC236}">
                      <a16:creationId xmlns:a16="http://schemas.microsoft.com/office/drawing/2014/main" id="{36A7A015-E7F0-60FA-5928-5C1CE4465961}"/>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32" name="矩形 531">
                  <a:extLst>
                    <a:ext uri="{FF2B5EF4-FFF2-40B4-BE49-F238E27FC236}">
                      <a16:creationId xmlns:a16="http://schemas.microsoft.com/office/drawing/2014/main" id="{3C8C4F4F-BB1E-D1D8-0121-7A43157E6E79}"/>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2" name="组合 521">
                <a:extLst>
                  <a:ext uri="{FF2B5EF4-FFF2-40B4-BE49-F238E27FC236}">
                    <a16:creationId xmlns:a16="http://schemas.microsoft.com/office/drawing/2014/main" id="{E7D93B18-80DE-C3ED-6462-31973A4E50E8}"/>
                  </a:ext>
                </a:extLst>
              </p:cNvPr>
              <p:cNvGrpSpPr/>
              <p:nvPr/>
            </p:nvGrpSpPr>
            <p:grpSpPr>
              <a:xfrm>
                <a:off x="8343307" y="9622729"/>
                <a:ext cx="153193" cy="153193"/>
                <a:chOff x="8339932" y="9756086"/>
                <a:chExt cx="360000" cy="360000"/>
              </a:xfrm>
            </p:grpSpPr>
            <p:sp>
              <p:nvSpPr>
                <p:cNvPr id="529" name="矩形 528">
                  <a:extLst>
                    <a:ext uri="{FF2B5EF4-FFF2-40B4-BE49-F238E27FC236}">
                      <a16:creationId xmlns:a16="http://schemas.microsoft.com/office/drawing/2014/main" id="{F9096CC8-9994-1505-7830-2BDA9BFB442D}"/>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30" name="矩形 529">
                  <a:extLst>
                    <a:ext uri="{FF2B5EF4-FFF2-40B4-BE49-F238E27FC236}">
                      <a16:creationId xmlns:a16="http://schemas.microsoft.com/office/drawing/2014/main" id="{406F1924-5C9D-0B26-E6E1-688F8122270B}"/>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3" name="组合 522">
                <a:extLst>
                  <a:ext uri="{FF2B5EF4-FFF2-40B4-BE49-F238E27FC236}">
                    <a16:creationId xmlns:a16="http://schemas.microsoft.com/office/drawing/2014/main" id="{DF83659A-9634-67C1-58F9-0EB64AA12B71}"/>
                  </a:ext>
                </a:extLst>
              </p:cNvPr>
              <p:cNvGrpSpPr/>
              <p:nvPr/>
            </p:nvGrpSpPr>
            <p:grpSpPr>
              <a:xfrm>
                <a:off x="8530478" y="9622729"/>
                <a:ext cx="153193" cy="153193"/>
                <a:chOff x="8339932" y="9756086"/>
                <a:chExt cx="360000" cy="360000"/>
              </a:xfrm>
            </p:grpSpPr>
            <p:sp>
              <p:nvSpPr>
                <p:cNvPr id="527" name="矩形 526">
                  <a:extLst>
                    <a:ext uri="{FF2B5EF4-FFF2-40B4-BE49-F238E27FC236}">
                      <a16:creationId xmlns:a16="http://schemas.microsoft.com/office/drawing/2014/main" id="{BDB2AEFC-AF7B-A5B6-4BE8-21CF96022F1A}"/>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8" name="矩形 527">
                  <a:extLst>
                    <a:ext uri="{FF2B5EF4-FFF2-40B4-BE49-F238E27FC236}">
                      <a16:creationId xmlns:a16="http://schemas.microsoft.com/office/drawing/2014/main" id="{0A1556EB-E446-C256-4533-28BFF7515118}"/>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524" name="组合 523">
                <a:extLst>
                  <a:ext uri="{FF2B5EF4-FFF2-40B4-BE49-F238E27FC236}">
                    <a16:creationId xmlns:a16="http://schemas.microsoft.com/office/drawing/2014/main" id="{7D41EAE1-D8EB-5BBC-6E96-A0A925E82D4B}"/>
                  </a:ext>
                </a:extLst>
              </p:cNvPr>
              <p:cNvGrpSpPr/>
              <p:nvPr/>
            </p:nvGrpSpPr>
            <p:grpSpPr>
              <a:xfrm>
                <a:off x="8715621" y="9622729"/>
                <a:ext cx="153193" cy="153193"/>
                <a:chOff x="8339932" y="9756086"/>
                <a:chExt cx="360000" cy="360000"/>
              </a:xfrm>
            </p:grpSpPr>
            <p:sp>
              <p:nvSpPr>
                <p:cNvPr id="525" name="矩形 524">
                  <a:extLst>
                    <a:ext uri="{FF2B5EF4-FFF2-40B4-BE49-F238E27FC236}">
                      <a16:creationId xmlns:a16="http://schemas.microsoft.com/office/drawing/2014/main" id="{6D56EC58-BDCE-B5EB-A3BC-FB018DEF0342}"/>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526" name="矩形 525">
                  <a:extLst>
                    <a:ext uri="{FF2B5EF4-FFF2-40B4-BE49-F238E27FC236}">
                      <a16:creationId xmlns:a16="http://schemas.microsoft.com/office/drawing/2014/main" id="{A41314B5-7F9B-CAAF-2EF8-EED77300B43C}"/>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512" name="矩形 511">
              <a:extLst>
                <a:ext uri="{FF2B5EF4-FFF2-40B4-BE49-F238E27FC236}">
                  <a16:creationId xmlns:a16="http://schemas.microsoft.com/office/drawing/2014/main" id="{A788B97F-6789-1EF3-CA55-1EF5ACDD501F}"/>
                </a:ext>
              </a:extLst>
            </p:cNvPr>
            <p:cNvSpPr/>
            <p:nvPr/>
          </p:nvSpPr>
          <p:spPr>
            <a:xfrm>
              <a:off x="8154915" y="9252918"/>
              <a:ext cx="709857" cy="522006"/>
            </a:xfrm>
            <a:prstGeom prst="rect">
              <a:avLst/>
            </a:prstGeom>
            <a:solidFill>
              <a:srgbClr val="FFFFFF">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PE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Array</a:t>
              </a:r>
            </a:p>
          </p:txBody>
        </p:sp>
      </p:grpSp>
      <p:cxnSp>
        <p:nvCxnSpPr>
          <p:cNvPr id="337" name="直接箭头连接符 336">
            <a:extLst>
              <a:ext uri="{FF2B5EF4-FFF2-40B4-BE49-F238E27FC236}">
                <a16:creationId xmlns:a16="http://schemas.microsoft.com/office/drawing/2014/main" id="{75E3F038-A8C0-A86F-0E4B-A135DF719C92}"/>
              </a:ext>
            </a:extLst>
          </p:cNvPr>
          <p:cNvCxnSpPr>
            <a:cxnSpLocks/>
            <a:endCxn id="352" idx="0"/>
          </p:cNvCxnSpPr>
          <p:nvPr/>
        </p:nvCxnSpPr>
        <p:spPr>
          <a:xfrm>
            <a:off x="3633256" y="4125454"/>
            <a:ext cx="6350" cy="677784"/>
          </a:xfrm>
          <a:prstGeom prst="straightConnector1">
            <a:avLst/>
          </a:prstGeom>
          <a:noFill/>
          <a:ln w="19050" cap="flat" cmpd="sng" algn="ctr">
            <a:solidFill>
              <a:srgbClr val="70AD47">
                <a:lumMod val="75000"/>
              </a:srgbClr>
            </a:solidFill>
            <a:prstDash val="solid"/>
            <a:miter lim="800000"/>
            <a:tailEnd type="triangle"/>
          </a:ln>
          <a:effectLst/>
        </p:spPr>
      </p:cxnSp>
      <p:cxnSp>
        <p:nvCxnSpPr>
          <p:cNvPr id="345" name="直接箭头连接符 344">
            <a:extLst>
              <a:ext uri="{FF2B5EF4-FFF2-40B4-BE49-F238E27FC236}">
                <a16:creationId xmlns:a16="http://schemas.microsoft.com/office/drawing/2014/main" id="{F5C042AF-D2F4-0B4D-A149-3DA324C25EC0}"/>
              </a:ext>
            </a:extLst>
          </p:cNvPr>
          <p:cNvCxnSpPr>
            <a:cxnSpLocks/>
            <a:endCxn id="550" idx="0"/>
          </p:cNvCxnSpPr>
          <p:nvPr/>
        </p:nvCxnSpPr>
        <p:spPr>
          <a:xfrm>
            <a:off x="2601014" y="3702911"/>
            <a:ext cx="0" cy="727221"/>
          </a:xfrm>
          <a:prstGeom prst="straightConnector1">
            <a:avLst/>
          </a:prstGeom>
          <a:noFill/>
          <a:ln w="19050" cap="flat" cmpd="sng" algn="ctr">
            <a:solidFill>
              <a:srgbClr val="5B9BD5">
                <a:lumMod val="75000"/>
              </a:srgbClr>
            </a:solidFill>
            <a:prstDash val="solid"/>
            <a:miter lim="800000"/>
            <a:tailEnd type="triangle"/>
          </a:ln>
          <a:effectLst/>
        </p:spPr>
      </p:cxnSp>
      <p:cxnSp>
        <p:nvCxnSpPr>
          <p:cNvPr id="348" name="直接箭头连接符 347">
            <a:extLst>
              <a:ext uri="{FF2B5EF4-FFF2-40B4-BE49-F238E27FC236}">
                <a16:creationId xmlns:a16="http://schemas.microsoft.com/office/drawing/2014/main" id="{BCFCDA34-30D0-4BDC-A079-EFC2384E3CD4}"/>
              </a:ext>
            </a:extLst>
          </p:cNvPr>
          <p:cNvCxnSpPr>
            <a:cxnSpLocks/>
            <a:stCxn id="575" idx="0"/>
          </p:cNvCxnSpPr>
          <p:nvPr/>
        </p:nvCxnSpPr>
        <p:spPr>
          <a:xfrm flipV="1">
            <a:off x="10302939" y="3698468"/>
            <a:ext cx="0" cy="732812"/>
          </a:xfrm>
          <a:prstGeom prst="straightConnector1">
            <a:avLst/>
          </a:prstGeom>
          <a:noFill/>
          <a:ln w="19050" cap="flat" cmpd="sng" algn="ctr">
            <a:solidFill>
              <a:srgbClr val="FF0000"/>
            </a:solidFill>
            <a:prstDash val="solid"/>
            <a:miter lim="800000"/>
            <a:tailEnd type="triangle"/>
          </a:ln>
          <a:effectLst/>
        </p:spPr>
      </p:cxnSp>
      <p:sp>
        <p:nvSpPr>
          <p:cNvPr id="352" name="矩形 351">
            <a:extLst>
              <a:ext uri="{FF2B5EF4-FFF2-40B4-BE49-F238E27FC236}">
                <a16:creationId xmlns:a16="http://schemas.microsoft.com/office/drawing/2014/main" id="{B864DF50-BB10-B3F7-1E06-D4FE6AFFDCA7}"/>
              </a:ext>
            </a:extLst>
          </p:cNvPr>
          <p:cNvSpPr/>
          <p:nvPr/>
        </p:nvSpPr>
        <p:spPr>
          <a:xfrm>
            <a:off x="3205882" y="4803238"/>
            <a:ext cx="867447" cy="267062"/>
          </a:xfrm>
          <a:prstGeom prst="rect">
            <a:avLst/>
          </a:prstGeom>
          <a:solidFill>
            <a:srgbClr val="A9D18E"/>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Fetch F</a:t>
            </a:r>
          </a:p>
        </p:txBody>
      </p:sp>
      <p:cxnSp>
        <p:nvCxnSpPr>
          <p:cNvPr id="354" name="直接箭头连接符 353">
            <a:extLst>
              <a:ext uri="{FF2B5EF4-FFF2-40B4-BE49-F238E27FC236}">
                <a16:creationId xmlns:a16="http://schemas.microsoft.com/office/drawing/2014/main" id="{FC8724D6-1221-56A8-9452-F1308FFE7C4E}"/>
              </a:ext>
            </a:extLst>
          </p:cNvPr>
          <p:cNvCxnSpPr>
            <a:cxnSpLocks/>
            <a:stCxn id="559" idx="3"/>
          </p:cNvCxnSpPr>
          <p:nvPr/>
        </p:nvCxnSpPr>
        <p:spPr>
          <a:xfrm>
            <a:off x="8943893" y="4969729"/>
            <a:ext cx="725183" cy="0"/>
          </a:xfrm>
          <a:prstGeom prst="straightConnector1">
            <a:avLst/>
          </a:prstGeom>
          <a:noFill/>
          <a:ln w="19050" cap="flat" cmpd="sng" algn="ctr">
            <a:solidFill>
              <a:srgbClr val="FF0000"/>
            </a:solidFill>
            <a:prstDash val="solid"/>
            <a:miter lim="800000"/>
            <a:tailEnd type="none"/>
          </a:ln>
          <a:effectLst/>
        </p:spPr>
      </p:cxnSp>
      <p:cxnSp>
        <p:nvCxnSpPr>
          <p:cNvPr id="356" name="直接箭头连接符 355">
            <a:extLst>
              <a:ext uri="{FF2B5EF4-FFF2-40B4-BE49-F238E27FC236}">
                <a16:creationId xmlns:a16="http://schemas.microsoft.com/office/drawing/2014/main" id="{14204E74-B762-7D82-2EB3-C67BF36C84BD}"/>
              </a:ext>
            </a:extLst>
          </p:cNvPr>
          <p:cNvCxnSpPr>
            <a:cxnSpLocks/>
          </p:cNvCxnSpPr>
          <p:nvPr/>
        </p:nvCxnSpPr>
        <p:spPr>
          <a:xfrm>
            <a:off x="4073043" y="4949008"/>
            <a:ext cx="337671" cy="185583"/>
          </a:xfrm>
          <a:prstGeom prst="straightConnector1">
            <a:avLst/>
          </a:prstGeom>
          <a:noFill/>
          <a:ln w="19050" cap="flat" cmpd="sng" algn="ctr">
            <a:solidFill>
              <a:srgbClr val="2E75B6"/>
            </a:solidFill>
            <a:prstDash val="solid"/>
            <a:miter lim="800000"/>
            <a:tailEnd type="triangle"/>
          </a:ln>
          <a:effectLst/>
        </p:spPr>
      </p:cxnSp>
      <p:cxnSp>
        <p:nvCxnSpPr>
          <p:cNvPr id="580" name="直接箭头连接符 579">
            <a:extLst>
              <a:ext uri="{FF2B5EF4-FFF2-40B4-BE49-F238E27FC236}">
                <a16:creationId xmlns:a16="http://schemas.microsoft.com/office/drawing/2014/main" id="{9CD19D7E-5EC3-5AFD-53B2-9C161745A508}"/>
              </a:ext>
            </a:extLst>
          </p:cNvPr>
          <p:cNvCxnSpPr>
            <a:cxnSpLocks/>
          </p:cNvCxnSpPr>
          <p:nvPr/>
        </p:nvCxnSpPr>
        <p:spPr>
          <a:xfrm>
            <a:off x="2601014" y="4936770"/>
            <a:ext cx="604588" cy="0"/>
          </a:xfrm>
          <a:prstGeom prst="straightConnector1">
            <a:avLst/>
          </a:prstGeom>
          <a:noFill/>
          <a:ln w="19050" cap="flat" cmpd="sng" algn="ctr">
            <a:solidFill>
              <a:srgbClr val="2E75B6"/>
            </a:solidFill>
            <a:prstDash val="solid"/>
            <a:miter lim="800000"/>
            <a:tailEnd type="triangle"/>
          </a:ln>
          <a:effectLst/>
        </p:spPr>
      </p:cxnSp>
      <p:cxnSp>
        <p:nvCxnSpPr>
          <p:cNvPr id="581" name="直接箭头连接符 580">
            <a:extLst>
              <a:ext uri="{FF2B5EF4-FFF2-40B4-BE49-F238E27FC236}">
                <a16:creationId xmlns:a16="http://schemas.microsoft.com/office/drawing/2014/main" id="{60AB7688-C6B7-D7BD-C737-859F820EE258}"/>
              </a:ext>
            </a:extLst>
          </p:cNvPr>
          <p:cNvCxnSpPr>
            <a:cxnSpLocks/>
          </p:cNvCxnSpPr>
          <p:nvPr/>
        </p:nvCxnSpPr>
        <p:spPr>
          <a:xfrm>
            <a:off x="5422900" y="5223627"/>
            <a:ext cx="1313316" cy="0"/>
          </a:xfrm>
          <a:prstGeom prst="straightConnector1">
            <a:avLst/>
          </a:prstGeom>
          <a:noFill/>
          <a:ln w="19050" cap="flat" cmpd="sng" algn="ctr">
            <a:solidFill>
              <a:srgbClr val="FFC000"/>
            </a:solidFill>
            <a:prstDash val="solid"/>
            <a:miter lim="800000"/>
            <a:tailEnd type="triangle"/>
          </a:ln>
          <a:effectLst/>
        </p:spPr>
      </p:cxnSp>
      <p:cxnSp>
        <p:nvCxnSpPr>
          <p:cNvPr id="582" name="直接箭头连接符 581">
            <a:extLst>
              <a:ext uri="{FF2B5EF4-FFF2-40B4-BE49-F238E27FC236}">
                <a16:creationId xmlns:a16="http://schemas.microsoft.com/office/drawing/2014/main" id="{61D489CE-CFE9-0AEB-238A-B399B1696D20}"/>
              </a:ext>
            </a:extLst>
          </p:cNvPr>
          <p:cNvCxnSpPr>
            <a:cxnSpLocks/>
          </p:cNvCxnSpPr>
          <p:nvPr/>
        </p:nvCxnSpPr>
        <p:spPr>
          <a:xfrm>
            <a:off x="2601014" y="4697194"/>
            <a:ext cx="0" cy="251814"/>
          </a:xfrm>
          <a:prstGeom prst="straightConnector1">
            <a:avLst/>
          </a:prstGeom>
          <a:noFill/>
          <a:ln w="19050" cap="flat" cmpd="sng" algn="ctr">
            <a:solidFill>
              <a:srgbClr val="2E75B6"/>
            </a:solidFill>
            <a:prstDash val="solid"/>
            <a:miter lim="800000"/>
            <a:tailEnd type="none"/>
          </a:ln>
          <a:effectLst/>
        </p:spPr>
      </p:cxnSp>
      <p:cxnSp>
        <p:nvCxnSpPr>
          <p:cNvPr id="613" name="直接箭头连接符 612">
            <a:extLst>
              <a:ext uri="{FF2B5EF4-FFF2-40B4-BE49-F238E27FC236}">
                <a16:creationId xmlns:a16="http://schemas.microsoft.com/office/drawing/2014/main" id="{95259F4C-7EC0-734B-0646-41E757A7B270}"/>
              </a:ext>
            </a:extLst>
          </p:cNvPr>
          <p:cNvCxnSpPr>
            <a:cxnSpLocks/>
          </p:cNvCxnSpPr>
          <p:nvPr/>
        </p:nvCxnSpPr>
        <p:spPr>
          <a:xfrm>
            <a:off x="9671864" y="4553996"/>
            <a:ext cx="0" cy="427579"/>
          </a:xfrm>
          <a:prstGeom prst="straightConnector1">
            <a:avLst/>
          </a:prstGeom>
          <a:noFill/>
          <a:ln w="19050" cap="flat" cmpd="sng" algn="ctr">
            <a:solidFill>
              <a:srgbClr val="FF0000"/>
            </a:solidFill>
            <a:prstDash val="solid"/>
            <a:miter lim="800000"/>
            <a:tailEnd type="none"/>
          </a:ln>
          <a:effectLst/>
        </p:spPr>
      </p:cxnSp>
      <p:sp>
        <p:nvSpPr>
          <p:cNvPr id="618" name="文本框 617">
            <a:extLst>
              <a:ext uri="{FF2B5EF4-FFF2-40B4-BE49-F238E27FC236}">
                <a16:creationId xmlns:a16="http://schemas.microsoft.com/office/drawing/2014/main" id="{50EBE48F-04FA-69C2-0310-78D10B3B20A2}"/>
              </a:ext>
            </a:extLst>
          </p:cNvPr>
          <p:cNvSpPr txBox="1"/>
          <p:nvPr/>
        </p:nvSpPr>
        <p:spPr>
          <a:xfrm>
            <a:off x="9570952" y="4930894"/>
            <a:ext cx="1530172" cy="369332"/>
          </a:xfrm>
          <a:prstGeom prst="rect">
            <a:avLst/>
          </a:prstGeom>
          <a:noFill/>
        </p:spPr>
        <p:txBody>
          <a:bodyPr wrap="square" rtlCol="0">
            <a:spAutoFit/>
          </a:bodyPr>
          <a:lstStyle/>
          <a:p>
            <a:pPr defTabSz="457200"/>
            <a:r>
              <a:rPr lang="en-US" b="1" dirty="0">
                <a:solidFill>
                  <a:prstClr val="black"/>
                </a:solidFill>
                <a:latin typeface="Calibri" panose="020F0502020204030204"/>
              </a:rPr>
              <a:t>To next layer</a:t>
            </a:r>
          </a:p>
        </p:txBody>
      </p:sp>
      <p:cxnSp>
        <p:nvCxnSpPr>
          <p:cNvPr id="619" name="直接箭头连接符 618">
            <a:extLst>
              <a:ext uri="{FF2B5EF4-FFF2-40B4-BE49-F238E27FC236}">
                <a16:creationId xmlns:a16="http://schemas.microsoft.com/office/drawing/2014/main" id="{B1661005-8011-249B-0C6F-07D97F370BB8}"/>
              </a:ext>
            </a:extLst>
          </p:cNvPr>
          <p:cNvCxnSpPr>
            <a:cxnSpLocks/>
          </p:cNvCxnSpPr>
          <p:nvPr/>
        </p:nvCxnSpPr>
        <p:spPr>
          <a:xfrm>
            <a:off x="9669075" y="4969729"/>
            <a:ext cx="1362463" cy="0"/>
          </a:xfrm>
          <a:prstGeom prst="straightConnector1">
            <a:avLst/>
          </a:prstGeom>
          <a:noFill/>
          <a:ln w="19050" cap="flat" cmpd="sng" algn="ctr">
            <a:solidFill>
              <a:srgbClr val="FF0000"/>
            </a:solidFill>
            <a:prstDash val="solid"/>
            <a:miter lim="800000"/>
            <a:tailEnd type="triangle"/>
          </a:ln>
          <a:effectLst/>
        </p:spPr>
      </p:cxnSp>
      <p:grpSp>
        <p:nvGrpSpPr>
          <p:cNvPr id="7" name="组合 6">
            <a:extLst>
              <a:ext uri="{FF2B5EF4-FFF2-40B4-BE49-F238E27FC236}">
                <a16:creationId xmlns:a16="http://schemas.microsoft.com/office/drawing/2014/main" id="{1E014706-54D8-BB59-25DD-B4E943F16ECC}"/>
              </a:ext>
            </a:extLst>
          </p:cNvPr>
          <p:cNvGrpSpPr/>
          <p:nvPr/>
        </p:nvGrpSpPr>
        <p:grpSpPr>
          <a:xfrm>
            <a:off x="5992068" y="5628233"/>
            <a:ext cx="348172" cy="598932"/>
            <a:chOff x="9001506" y="6980293"/>
            <a:chExt cx="348172" cy="598932"/>
          </a:xfrm>
          <a:effectLst>
            <a:outerShdw blurRad="50800" dist="38100" dir="2700000" algn="tl" rotWithShape="0">
              <a:prstClr val="black">
                <a:alpha val="40000"/>
              </a:prstClr>
            </a:outerShdw>
          </a:effectLst>
        </p:grpSpPr>
        <p:sp>
          <p:nvSpPr>
            <p:cNvPr id="8" name="矩形 7">
              <a:extLst>
                <a:ext uri="{FF2B5EF4-FFF2-40B4-BE49-F238E27FC236}">
                  <a16:creationId xmlns:a16="http://schemas.microsoft.com/office/drawing/2014/main" id="{F599F232-FA38-465A-92C5-F42679DD4B99}"/>
                </a:ext>
              </a:extLst>
            </p:cNvPr>
            <p:cNvSpPr/>
            <p:nvPr/>
          </p:nvSpPr>
          <p:spPr>
            <a:xfrm>
              <a:off x="9052234" y="6980293"/>
              <a:ext cx="265830" cy="538107"/>
            </a:xfrm>
            <a:prstGeom prst="rect">
              <a:avLst/>
            </a:prstGeom>
            <a:solidFill>
              <a:srgbClr val="D9D9D9"/>
            </a:solidFill>
            <a:ln w="12700" cap="flat" cmpd="sng" algn="ctr">
              <a:noFill/>
              <a:prstDash val="solid"/>
              <a:miter lim="800000"/>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组合 8">
              <a:extLst>
                <a:ext uri="{FF2B5EF4-FFF2-40B4-BE49-F238E27FC236}">
                  <a16:creationId xmlns:a16="http://schemas.microsoft.com/office/drawing/2014/main" id="{16BB083F-5412-D1EA-D685-91CF2A44373C}"/>
                </a:ext>
              </a:extLst>
            </p:cNvPr>
            <p:cNvGrpSpPr/>
            <p:nvPr/>
          </p:nvGrpSpPr>
          <p:grpSpPr>
            <a:xfrm>
              <a:off x="9071690" y="7015956"/>
              <a:ext cx="213341" cy="85398"/>
              <a:chOff x="3989917" y="10594193"/>
              <a:chExt cx="489585" cy="260690"/>
            </a:xfrm>
          </p:grpSpPr>
          <p:sp>
            <p:nvSpPr>
              <p:cNvPr id="25" name="矩形 24">
                <a:extLst>
                  <a:ext uri="{FF2B5EF4-FFF2-40B4-BE49-F238E27FC236}">
                    <a16:creationId xmlns:a16="http://schemas.microsoft.com/office/drawing/2014/main" id="{C7BA34E0-FB62-5C71-2108-90F6130E47D5}"/>
                  </a:ext>
                </a:extLst>
              </p:cNvPr>
              <p:cNvSpPr/>
              <p:nvPr/>
            </p:nvSpPr>
            <p:spPr>
              <a:xfrm>
                <a:off x="4375149"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6" name="矩形 25">
                <a:extLst>
                  <a:ext uri="{FF2B5EF4-FFF2-40B4-BE49-F238E27FC236}">
                    <a16:creationId xmlns:a16="http://schemas.microsoft.com/office/drawing/2014/main" id="{22FD8990-9FCF-5084-D0C9-D92448ED9945}"/>
                  </a:ext>
                </a:extLst>
              </p:cNvPr>
              <p:cNvSpPr/>
              <p:nvPr/>
            </p:nvSpPr>
            <p:spPr>
              <a:xfrm>
                <a:off x="4270796"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矩形 26">
                <a:extLst>
                  <a:ext uri="{FF2B5EF4-FFF2-40B4-BE49-F238E27FC236}">
                    <a16:creationId xmlns:a16="http://schemas.microsoft.com/office/drawing/2014/main" id="{7ACA7FE7-21E2-6040-C86F-E6BBC064707C}"/>
                  </a:ext>
                </a:extLst>
              </p:cNvPr>
              <p:cNvSpPr/>
              <p:nvPr/>
            </p:nvSpPr>
            <p:spPr>
              <a:xfrm>
                <a:off x="4176181"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8" name="矩形 27">
                <a:extLst>
                  <a:ext uri="{FF2B5EF4-FFF2-40B4-BE49-F238E27FC236}">
                    <a16:creationId xmlns:a16="http://schemas.microsoft.com/office/drawing/2014/main" id="{721B3B1B-1335-043A-54F9-B6193CC9B16C}"/>
                  </a:ext>
                </a:extLst>
              </p:cNvPr>
              <p:cNvSpPr/>
              <p:nvPr/>
            </p:nvSpPr>
            <p:spPr>
              <a:xfrm>
                <a:off x="4071828" y="10594193"/>
                <a:ext cx="104353" cy="260690"/>
              </a:xfrm>
              <a:prstGeom prst="rect">
                <a:avLst/>
              </a:prstGeom>
              <a:no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9" name="直接连接符 28">
                <a:extLst>
                  <a:ext uri="{FF2B5EF4-FFF2-40B4-BE49-F238E27FC236}">
                    <a16:creationId xmlns:a16="http://schemas.microsoft.com/office/drawing/2014/main" id="{7B691156-AAA9-C364-53D6-683D911987D7}"/>
                  </a:ext>
                </a:extLst>
              </p:cNvPr>
              <p:cNvCxnSpPr>
                <a:cxnSpLocks/>
                <a:stCxn id="28" idx="0"/>
              </p:cNvCxnSpPr>
              <p:nvPr/>
            </p:nvCxnSpPr>
            <p:spPr>
              <a:xfrm flipH="1">
                <a:off x="3989917" y="10594193"/>
                <a:ext cx="134088" cy="0"/>
              </a:xfrm>
              <a:prstGeom prst="line">
                <a:avLst/>
              </a:prstGeom>
              <a:noFill/>
              <a:ln w="12700" cap="flat" cmpd="sng" algn="ctr">
                <a:solidFill>
                  <a:sysClr val="windowText" lastClr="000000"/>
                </a:solidFill>
                <a:prstDash val="solid"/>
                <a:miter lim="800000"/>
              </a:ln>
              <a:effectLst/>
            </p:spPr>
          </p:cxnSp>
          <p:cxnSp>
            <p:nvCxnSpPr>
              <p:cNvPr id="30" name="直接连接符 29">
                <a:extLst>
                  <a:ext uri="{FF2B5EF4-FFF2-40B4-BE49-F238E27FC236}">
                    <a16:creationId xmlns:a16="http://schemas.microsoft.com/office/drawing/2014/main" id="{2C1EB6E3-56F4-608C-8771-A74D47872D67}"/>
                  </a:ext>
                </a:extLst>
              </p:cNvPr>
              <p:cNvCxnSpPr>
                <a:cxnSpLocks/>
              </p:cNvCxnSpPr>
              <p:nvPr/>
            </p:nvCxnSpPr>
            <p:spPr>
              <a:xfrm flipH="1">
                <a:off x="3989917" y="10854883"/>
                <a:ext cx="134088" cy="0"/>
              </a:xfrm>
              <a:prstGeom prst="line">
                <a:avLst/>
              </a:prstGeom>
              <a:noFill/>
              <a:ln w="12700" cap="flat" cmpd="sng" algn="ctr">
                <a:solidFill>
                  <a:sysClr val="windowText" lastClr="000000"/>
                </a:solidFill>
                <a:prstDash val="solid"/>
                <a:miter lim="800000"/>
              </a:ln>
              <a:effectLst/>
            </p:spPr>
          </p:cxnSp>
        </p:grpSp>
        <p:grpSp>
          <p:nvGrpSpPr>
            <p:cNvPr id="10" name="组合 9">
              <a:extLst>
                <a:ext uri="{FF2B5EF4-FFF2-40B4-BE49-F238E27FC236}">
                  <a16:creationId xmlns:a16="http://schemas.microsoft.com/office/drawing/2014/main" id="{F98A9E04-72D8-1E5F-3FA6-B0E26CAE43F9}"/>
                </a:ext>
              </a:extLst>
            </p:cNvPr>
            <p:cNvGrpSpPr/>
            <p:nvPr/>
          </p:nvGrpSpPr>
          <p:grpSpPr>
            <a:xfrm>
              <a:off x="9074915" y="7149209"/>
              <a:ext cx="213341" cy="85398"/>
              <a:chOff x="3989917" y="10594193"/>
              <a:chExt cx="489585" cy="260690"/>
            </a:xfrm>
          </p:grpSpPr>
          <p:sp>
            <p:nvSpPr>
              <p:cNvPr id="19" name="矩形 18">
                <a:extLst>
                  <a:ext uri="{FF2B5EF4-FFF2-40B4-BE49-F238E27FC236}">
                    <a16:creationId xmlns:a16="http://schemas.microsoft.com/office/drawing/2014/main" id="{F8A32378-C0F6-B792-9818-09D714E3B6DC}"/>
                  </a:ext>
                </a:extLst>
              </p:cNvPr>
              <p:cNvSpPr/>
              <p:nvPr/>
            </p:nvSpPr>
            <p:spPr>
              <a:xfrm>
                <a:off x="4375149"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0" name="矩形 19">
                <a:extLst>
                  <a:ext uri="{FF2B5EF4-FFF2-40B4-BE49-F238E27FC236}">
                    <a16:creationId xmlns:a16="http://schemas.microsoft.com/office/drawing/2014/main" id="{BEA5D216-1B58-8C99-D67B-0BF9105FB0A3}"/>
                  </a:ext>
                </a:extLst>
              </p:cNvPr>
              <p:cNvSpPr/>
              <p:nvPr/>
            </p:nvSpPr>
            <p:spPr>
              <a:xfrm>
                <a:off x="4270796"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矩形 20">
                <a:extLst>
                  <a:ext uri="{FF2B5EF4-FFF2-40B4-BE49-F238E27FC236}">
                    <a16:creationId xmlns:a16="http://schemas.microsoft.com/office/drawing/2014/main" id="{28179828-3D06-59E3-BD30-22CC772CF902}"/>
                  </a:ext>
                </a:extLst>
              </p:cNvPr>
              <p:cNvSpPr/>
              <p:nvPr/>
            </p:nvSpPr>
            <p:spPr>
              <a:xfrm>
                <a:off x="4176181"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矩形 21">
                <a:extLst>
                  <a:ext uri="{FF2B5EF4-FFF2-40B4-BE49-F238E27FC236}">
                    <a16:creationId xmlns:a16="http://schemas.microsoft.com/office/drawing/2014/main" id="{F32539A1-3861-1825-9DB2-B1D8DF5690A8}"/>
                  </a:ext>
                </a:extLst>
              </p:cNvPr>
              <p:cNvSpPr/>
              <p:nvPr/>
            </p:nvSpPr>
            <p:spPr>
              <a:xfrm>
                <a:off x="4071828" y="10594193"/>
                <a:ext cx="104353" cy="260690"/>
              </a:xfrm>
              <a:prstGeom prst="rect">
                <a:avLst/>
              </a:prstGeom>
              <a:no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3" name="直接连接符 22">
                <a:extLst>
                  <a:ext uri="{FF2B5EF4-FFF2-40B4-BE49-F238E27FC236}">
                    <a16:creationId xmlns:a16="http://schemas.microsoft.com/office/drawing/2014/main" id="{52AFF26C-6B7B-3806-9731-B3A03CD9637D}"/>
                  </a:ext>
                </a:extLst>
              </p:cNvPr>
              <p:cNvCxnSpPr>
                <a:cxnSpLocks/>
                <a:stCxn id="22" idx="0"/>
              </p:cNvCxnSpPr>
              <p:nvPr/>
            </p:nvCxnSpPr>
            <p:spPr>
              <a:xfrm flipH="1">
                <a:off x="3989917" y="10594193"/>
                <a:ext cx="134088" cy="0"/>
              </a:xfrm>
              <a:prstGeom prst="line">
                <a:avLst/>
              </a:prstGeom>
              <a:noFill/>
              <a:ln w="12700" cap="flat" cmpd="sng" algn="ctr">
                <a:solidFill>
                  <a:sysClr val="windowText" lastClr="000000"/>
                </a:solidFill>
                <a:prstDash val="solid"/>
                <a:miter lim="800000"/>
              </a:ln>
              <a:effectLst/>
            </p:spPr>
          </p:cxnSp>
          <p:cxnSp>
            <p:nvCxnSpPr>
              <p:cNvPr id="24" name="直接连接符 23">
                <a:extLst>
                  <a:ext uri="{FF2B5EF4-FFF2-40B4-BE49-F238E27FC236}">
                    <a16:creationId xmlns:a16="http://schemas.microsoft.com/office/drawing/2014/main" id="{0FDB31D4-849B-D5CB-1B12-EF4654E3361E}"/>
                  </a:ext>
                </a:extLst>
              </p:cNvPr>
              <p:cNvCxnSpPr>
                <a:cxnSpLocks/>
              </p:cNvCxnSpPr>
              <p:nvPr/>
            </p:nvCxnSpPr>
            <p:spPr>
              <a:xfrm flipH="1">
                <a:off x="3989917" y="10854883"/>
                <a:ext cx="134088" cy="0"/>
              </a:xfrm>
              <a:prstGeom prst="line">
                <a:avLst/>
              </a:prstGeom>
              <a:noFill/>
              <a:ln w="12700" cap="flat" cmpd="sng" algn="ctr">
                <a:solidFill>
                  <a:sysClr val="windowText" lastClr="000000"/>
                </a:solidFill>
                <a:prstDash val="solid"/>
                <a:miter lim="800000"/>
              </a:ln>
              <a:effectLst/>
            </p:spPr>
          </p:cxnSp>
        </p:grpSp>
        <p:sp>
          <p:nvSpPr>
            <p:cNvPr id="11" name="TextBox 42">
              <a:extLst>
                <a:ext uri="{FF2B5EF4-FFF2-40B4-BE49-F238E27FC236}">
                  <a16:creationId xmlns:a16="http://schemas.microsoft.com/office/drawing/2014/main" id="{AE5C1394-C23C-5AD2-B553-B395BE5C14BD}"/>
                </a:ext>
              </a:extLst>
            </p:cNvPr>
            <p:cNvSpPr txBox="1"/>
            <p:nvPr/>
          </p:nvSpPr>
          <p:spPr>
            <a:xfrm>
              <a:off x="9001506" y="7209893"/>
              <a:ext cx="348172"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a:t>
              </a:r>
            </a:p>
          </p:txBody>
        </p:sp>
        <p:grpSp>
          <p:nvGrpSpPr>
            <p:cNvPr id="12" name="组合 11">
              <a:extLst>
                <a:ext uri="{FF2B5EF4-FFF2-40B4-BE49-F238E27FC236}">
                  <a16:creationId xmlns:a16="http://schemas.microsoft.com/office/drawing/2014/main" id="{DA514A5F-97F7-A95F-58A5-38380704D775}"/>
                </a:ext>
              </a:extLst>
            </p:cNvPr>
            <p:cNvGrpSpPr/>
            <p:nvPr/>
          </p:nvGrpSpPr>
          <p:grpSpPr>
            <a:xfrm>
              <a:off x="9074915" y="7284996"/>
              <a:ext cx="213341" cy="85398"/>
              <a:chOff x="3989917" y="10594193"/>
              <a:chExt cx="489585" cy="260690"/>
            </a:xfrm>
          </p:grpSpPr>
          <p:sp>
            <p:nvSpPr>
              <p:cNvPr id="13" name="矩形 12">
                <a:extLst>
                  <a:ext uri="{FF2B5EF4-FFF2-40B4-BE49-F238E27FC236}">
                    <a16:creationId xmlns:a16="http://schemas.microsoft.com/office/drawing/2014/main" id="{52739F43-AF17-32EC-BD6F-64450523406A}"/>
                  </a:ext>
                </a:extLst>
              </p:cNvPr>
              <p:cNvSpPr/>
              <p:nvPr/>
            </p:nvSpPr>
            <p:spPr>
              <a:xfrm>
                <a:off x="4375149"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4" name="矩形 13">
                <a:extLst>
                  <a:ext uri="{FF2B5EF4-FFF2-40B4-BE49-F238E27FC236}">
                    <a16:creationId xmlns:a16="http://schemas.microsoft.com/office/drawing/2014/main" id="{F3079689-41E4-2E81-ECB0-78906A7CD377}"/>
                  </a:ext>
                </a:extLst>
              </p:cNvPr>
              <p:cNvSpPr/>
              <p:nvPr/>
            </p:nvSpPr>
            <p:spPr>
              <a:xfrm>
                <a:off x="4270796"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5" name="矩形 14">
                <a:extLst>
                  <a:ext uri="{FF2B5EF4-FFF2-40B4-BE49-F238E27FC236}">
                    <a16:creationId xmlns:a16="http://schemas.microsoft.com/office/drawing/2014/main" id="{FBEFD15A-81AE-F8DC-F498-E5E032C67B6B}"/>
                  </a:ext>
                </a:extLst>
              </p:cNvPr>
              <p:cNvSpPr/>
              <p:nvPr/>
            </p:nvSpPr>
            <p:spPr>
              <a:xfrm>
                <a:off x="4176181"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6" name="矩形 15">
                <a:extLst>
                  <a:ext uri="{FF2B5EF4-FFF2-40B4-BE49-F238E27FC236}">
                    <a16:creationId xmlns:a16="http://schemas.microsoft.com/office/drawing/2014/main" id="{51C4C6BE-3534-D8BD-F529-ED87805640AB}"/>
                  </a:ext>
                </a:extLst>
              </p:cNvPr>
              <p:cNvSpPr/>
              <p:nvPr/>
            </p:nvSpPr>
            <p:spPr>
              <a:xfrm>
                <a:off x="4071828" y="10594193"/>
                <a:ext cx="104353" cy="260690"/>
              </a:xfrm>
              <a:prstGeom prst="rect">
                <a:avLst/>
              </a:prstGeom>
              <a:no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7" name="直接连接符 16">
                <a:extLst>
                  <a:ext uri="{FF2B5EF4-FFF2-40B4-BE49-F238E27FC236}">
                    <a16:creationId xmlns:a16="http://schemas.microsoft.com/office/drawing/2014/main" id="{ECE996DE-E364-320E-D1B6-B590CC29A6DB}"/>
                  </a:ext>
                </a:extLst>
              </p:cNvPr>
              <p:cNvCxnSpPr>
                <a:cxnSpLocks/>
                <a:stCxn id="16" idx="0"/>
              </p:cNvCxnSpPr>
              <p:nvPr/>
            </p:nvCxnSpPr>
            <p:spPr>
              <a:xfrm flipH="1">
                <a:off x="3989917" y="10594193"/>
                <a:ext cx="134088" cy="0"/>
              </a:xfrm>
              <a:prstGeom prst="line">
                <a:avLst/>
              </a:prstGeom>
              <a:noFill/>
              <a:ln w="12700" cap="flat" cmpd="sng" algn="ctr">
                <a:solidFill>
                  <a:sysClr val="windowText" lastClr="000000"/>
                </a:solidFill>
                <a:prstDash val="solid"/>
                <a:miter lim="800000"/>
              </a:ln>
              <a:effectLst/>
            </p:spPr>
          </p:cxnSp>
          <p:cxnSp>
            <p:nvCxnSpPr>
              <p:cNvPr id="18" name="直接连接符 17">
                <a:extLst>
                  <a:ext uri="{FF2B5EF4-FFF2-40B4-BE49-F238E27FC236}">
                    <a16:creationId xmlns:a16="http://schemas.microsoft.com/office/drawing/2014/main" id="{0426159A-A859-D692-783A-E7360BFBC4B0}"/>
                  </a:ext>
                </a:extLst>
              </p:cNvPr>
              <p:cNvCxnSpPr>
                <a:cxnSpLocks/>
              </p:cNvCxnSpPr>
              <p:nvPr/>
            </p:nvCxnSpPr>
            <p:spPr>
              <a:xfrm flipH="1">
                <a:off x="3989917" y="10854883"/>
                <a:ext cx="134088" cy="0"/>
              </a:xfrm>
              <a:prstGeom prst="line">
                <a:avLst/>
              </a:prstGeom>
              <a:noFill/>
              <a:ln w="12700" cap="flat" cmpd="sng" algn="ctr">
                <a:solidFill>
                  <a:sysClr val="windowText" lastClr="000000"/>
                </a:solidFill>
                <a:prstDash val="solid"/>
                <a:miter lim="800000"/>
              </a:ln>
              <a:effectLst/>
            </p:spPr>
          </p:cxnSp>
        </p:grpSp>
      </p:grpSp>
      <p:sp>
        <p:nvSpPr>
          <p:cNvPr id="31" name="文本框 30">
            <a:extLst>
              <a:ext uri="{FF2B5EF4-FFF2-40B4-BE49-F238E27FC236}">
                <a16:creationId xmlns:a16="http://schemas.microsoft.com/office/drawing/2014/main" id="{679F986C-DF47-9890-FE89-22F1547E8DA5}"/>
              </a:ext>
            </a:extLst>
          </p:cNvPr>
          <p:cNvSpPr txBox="1"/>
          <p:nvPr/>
        </p:nvSpPr>
        <p:spPr>
          <a:xfrm>
            <a:off x="5901150" y="6127400"/>
            <a:ext cx="1530172" cy="369332"/>
          </a:xfrm>
          <a:prstGeom prst="rect">
            <a:avLst/>
          </a:prstGeom>
          <a:noFill/>
        </p:spPr>
        <p:txBody>
          <a:bodyPr wrap="square" rtlCol="0">
            <a:spAutoFit/>
          </a:bodyPr>
          <a:lstStyle/>
          <a:p>
            <a:pPr defTabSz="457200"/>
            <a:r>
              <a:rPr lang="en-US" b="1" dirty="0">
                <a:solidFill>
                  <a:prstClr val="black"/>
                </a:solidFill>
                <a:latin typeface="Calibri" panose="020F0502020204030204"/>
              </a:rPr>
              <a:t>Partial results</a:t>
            </a:r>
          </a:p>
        </p:txBody>
      </p:sp>
      <p:sp>
        <p:nvSpPr>
          <p:cNvPr id="32" name="右大括号 31">
            <a:extLst>
              <a:ext uri="{FF2B5EF4-FFF2-40B4-BE49-F238E27FC236}">
                <a16:creationId xmlns:a16="http://schemas.microsoft.com/office/drawing/2014/main" id="{EA7F7DC5-8297-6C4E-1953-2F55B4EFAB8E}"/>
              </a:ext>
            </a:extLst>
          </p:cNvPr>
          <p:cNvSpPr/>
          <p:nvPr/>
        </p:nvSpPr>
        <p:spPr>
          <a:xfrm>
            <a:off x="6354099" y="5642575"/>
            <a:ext cx="121338" cy="508713"/>
          </a:xfrm>
          <a:prstGeom prst="rightBrace">
            <a:avLst>
              <a:gd name="adj1" fmla="val 48385"/>
              <a:gd name="adj2" fmla="val 50000"/>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3" name="文本框 32">
            <a:extLst>
              <a:ext uri="{FF2B5EF4-FFF2-40B4-BE49-F238E27FC236}">
                <a16:creationId xmlns:a16="http://schemas.microsoft.com/office/drawing/2014/main" id="{35203966-9FD8-3A8C-7CC0-BD9F00A6DCD8}"/>
              </a:ext>
            </a:extLst>
          </p:cNvPr>
          <p:cNvSpPr txBox="1"/>
          <p:nvPr/>
        </p:nvSpPr>
        <p:spPr>
          <a:xfrm>
            <a:off x="6496211" y="5697881"/>
            <a:ext cx="1530172" cy="369332"/>
          </a:xfrm>
          <a:prstGeom prst="rect">
            <a:avLst/>
          </a:prstGeom>
          <a:noFill/>
        </p:spPr>
        <p:txBody>
          <a:bodyPr wrap="square" rtlCol="0">
            <a:spAutoFit/>
          </a:bodyPr>
          <a:lstStyle/>
          <a:p>
            <a:pPr defTabSz="457200"/>
            <a:r>
              <a:rPr lang="en-US" b="1" dirty="0">
                <a:solidFill>
                  <a:prstClr val="black"/>
                </a:solidFill>
                <a:latin typeface="Calibri" panose="020F0502020204030204"/>
              </a:rPr>
              <a:t>K*R streams</a:t>
            </a:r>
          </a:p>
        </p:txBody>
      </p:sp>
      <p:cxnSp>
        <p:nvCxnSpPr>
          <p:cNvPr id="34" name="直接连接符 33">
            <a:extLst>
              <a:ext uri="{FF2B5EF4-FFF2-40B4-BE49-F238E27FC236}">
                <a16:creationId xmlns:a16="http://schemas.microsoft.com/office/drawing/2014/main" id="{46BD963A-0EB8-6D19-C23A-774E0E06EA17}"/>
              </a:ext>
            </a:extLst>
          </p:cNvPr>
          <p:cNvCxnSpPr>
            <a:cxnSpLocks/>
          </p:cNvCxnSpPr>
          <p:nvPr/>
        </p:nvCxnSpPr>
        <p:spPr>
          <a:xfrm>
            <a:off x="5876925" y="5223627"/>
            <a:ext cx="0" cy="669880"/>
          </a:xfrm>
          <a:prstGeom prst="line">
            <a:avLst/>
          </a:prstGeom>
          <a:noFill/>
          <a:ln w="19050" cap="flat" cmpd="sng" algn="ctr">
            <a:solidFill>
              <a:sysClr val="windowText" lastClr="000000"/>
            </a:solidFill>
            <a:prstDash val="sysDot"/>
            <a:miter lim="800000"/>
          </a:ln>
          <a:effectLst/>
        </p:spPr>
      </p:cxnSp>
      <p:cxnSp>
        <p:nvCxnSpPr>
          <p:cNvPr id="35" name="直接连接符 34">
            <a:extLst>
              <a:ext uri="{FF2B5EF4-FFF2-40B4-BE49-F238E27FC236}">
                <a16:creationId xmlns:a16="http://schemas.microsoft.com/office/drawing/2014/main" id="{F2B3DCC9-E0D9-3E07-FCB0-01356ED4C6C9}"/>
              </a:ext>
            </a:extLst>
          </p:cNvPr>
          <p:cNvCxnSpPr>
            <a:cxnSpLocks/>
          </p:cNvCxnSpPr>
          <p:nvPr/>
        </p:nvCxnSpPr>
        <p:spPr>
          <a:xfrm flipH="1">
            <a:off x="5876925" y="5882547"/>
            <a:ext cx="157229" cy="0"/>
          </a:xfrm>
          <a:prstGeom prst="line">
            <a:avLst/>
          </a:prstGeom>
          <a:noFill/>
          <a:ln w="19050" cap="flat" cmpd="sng" algn="ctr">
            <a:solidFill>
              <a:sysClr val="windowText" lastClr="000000"/>
            </a:solidFill>
            <a:prstDash val="sysDot"/>
            <a:miter lim="800000"/>
          </a:ln>
          <a:effectLst/>
        </p:spPr>
      </p:cxnSp>
      <p:cxnSp>
        <p:nvCxnSpPr>
          <p:cNvPr id="5" name="直接箭头连接符 4">
            <a:extLst>
              <a:ext uri="{FF2B5EF4-FFF2-40B4-BE49-F238E27FC236}">
                <a16:creationId xmlns:a16="http://schemas.microsoft.com/office/drawing/2014/main" id="{53387795-3D09-B93F-EB51-70CAA7BE0BD8}"/>
              </a:ext>
            </a:extLst>
          </p:cNvPr>
          <p:cNvCxnSpPr>
            <a:cxnSpLocks/>
          </p:cNvCxnSpPr>
          <p:nvPr/>
        </p:nvCxnSpPr>
        <p:spPr>
          <a:xfrm>
            <a:off x="2200161" y="4890209"/>
            <a:ext cx="142974" cy="0"/>
          </a:xfrm>
          <a:prstGeom prst="straightConnector1">
            <a:avLst/>
          </a:prstGeom>
          <a:noFill/>
          <a:ln w="19050" cap="flat" cmpd="sng" algn="ctr">
            <a:solidFill>
              <a:srgbClr val="2E75B6"/>
            </a:solidFill>
            <a:prstDash val="solid"/>
            <a:miter lim="800000"/>
            <a:tailEnd type="triangle"/>
          </a:ln>
          <a:effectLst/>
        </p:spPr>
      </p:cxnSp>
      <p:sp>
        <p:nvSpPr>
          <p:cNvPr id="6" name="梯形 5">
            <a:extLst>
              <a:ext uri="{FF2B5EF4-FFF2-40B4-BE49-F238E27FC236}">
                <a16:creationId xmlns:a16="http://schemas.microsoft.com/office/drawing/2014/main" id="{B9FDEC0A-72C3-12E5-9AE4-2855CE545253}"/>
              </a:ext>
            </a:extLst>
          </p:cNvPr>
          <p:cNvSpPr/>
          <p:nvPr/>
        </p:nvSpPr>
        <p:spPr>
          <a:xfrm rot="5400000">
            <a:off x="2238043" y="4897923"/>
            <a:ext cx="283967" cy="65944"/>
          </a:xfrm>
          <a:prstGeom prst="trapezoid">
            <a:avLst>
              <a:gd name="adj" fmla="val 5437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直接箭头连接符 35">
            <a:extLst>
              <a:ext uri="{FF2B5EF4-FFF2-40B4-BE49-F238E27FC236}">
                <a16:creationId xmlns:a16="http://schemas.microsoft.com/office/drawing/2014/main" id="{BB2EBC30-8354-8BB9-117D-5A259CE3850B}"/>
              </a:ext>
            </a:extLst>
          </p:cNvPr>
          <p:cNvCxnSpPr>
            <a:cxnSpLocks/>
          </p:cNvCxnSpPr>
          <p:nvPr/>
        </p:nvCxnSpPr>
        <p:spPr>
          <a:xfrm>
            <a:off x="2206513" y="4697194"/>
            <a:ext cx="0" cy="200622"/>
          </a:xfrm>
          <a:prstGeom prst="straightConnector1">
            <a:avLst/>
          </a:prstGeom>
          <a:noFill/>
          <a:ln w="19050" cap="flat" cmpd="sng" algn="ctr">
            <a:solidFill>
              <a:srgbClr val="2E75B6"/>
            </a:solidFill>
            <a:prstDash val="solid"/>
            <a:miter lim="800000"/>
            <a:tailEnd type="none"/>
          </a:ln>
          <a:effectLst/>
        </p:spPr>
      </p:cxnSp>
      <p:cxnSp>
        <p:nvCxnSpPr>
          <p:cNvPr id="37" name="直接箭头连接符 36">
            <a:extLst>
              <a:ext uri="{FF2B5EF4-FFF2-40B4-BE49-F238E27FC236}">
                <a16:creationId xmlns:a16="http://schemas.microsoft.com/office/drawing/2014/main" id="{90587019-2C9E-629F-78E8-7679FAA6D2C9}"/>
              </a:ext>
            </a:extLst>
          </p:cNvPr>
          <p:cNvCxnSpPr>
            <a:cxnSpLocks/>
          </p:cNvCxnSpPr>
          <p:nvPr/>
        </p:nvCxnSpPr>
        <p:spPr>
          <a:xfrm>
            <a:off x="922867" y="4982807"/>
            <a:ext cx="1420268" cy="0"/>
          </a:xfrm>
          <a:prstGeom prst="straightConnector1">
            <a:avLst/>
          </a:prstGeom>
          <a:noFill/>
          <a:ln w="19050" cap="flat" cmpd="sng" algn="ctr">
            <a:solidFill>
              <a:schemeClr val="tx1"/>
            </a:solidFill>
            <a:prstDash val="solid"/>
            <a:miter lim="800000"/>
            <a:tailEnd type="triangle"/>
          </a:ln>
          <a:effectLst/>
        </p:spPr>
      </p:cxnSp>
      <p:sp>
        <p:nvSpPr>
          <p:cNvPr id="39" name="文本框 38">
            <a:extLst>
              <a:ext uri="{FF2B5EF4-FFF2-40B4-BE49-F238E27FC236}">
                <a16:creationId xmlns:a16="http://schemas.microsoft.com/office/drawing/2014/main" id="{6FE02FC5-58E1-A7CD-1C16-892F1DB557FE}"/>
              </a:ext>
            </a:extLst>
          </p:cNvPr>
          <p:cNvSpPr txBox="1"/>
          <p:nvPr/>
        </p:nvSpPr>
        <p:spPr>
          <a:xfrm>
            <a:off x="243797" y="4969729"/>
            <a:ext cx="2087728" cy="369332"/>
          </a:xfrm>
          <a:prstGeom prst="rect">
            <a:avLst/>
          </a:prstGeom>
          <a:noFill/>
        </p:spPr>
        <p:txBody>
          <a:bodyPr wrap="square" rtlCol="0">
            <a:spAutoFit/>
          </a:bodyPr>
          <a:lstStyle/>
          <a:p>
            <a:pPr defTabSz="457200"/>
            <a:r>
              <a:rPr lang="en-US" b="1" dirty="0">
                <a:solidFill>
                  <a:prstClr val="black"/>
                </a:solidFill>
                <a:latin typeface="Calibri" panose="020F0502020204030204"/>
              </a:rPr>
              <a:t>From previous layer</a:t>
            </a:r>
          </a:p>
        </p:txBody>
      </p:sp>
      <p:cxnSp>
        <p:nvCxnSpPr>
          <p:cNvPr id="40" name="直接箭头连接符 39">
            <a:extLst>
              <a:ext uri="{FF2B5EF4-FFF2-40B4-BE49-F238E27FC236}">
                <a16:creationId xmlns:a16="http://schemas.microsoft.com/office/drawing/2014/main" id="{7865D881-1341-53B4-4520-98DF9427F6E9}"/>
              </a:ext>
            </a:extLst>
          </p:cNvPr>
          <p:cNvCxnSpPr>
            <a:cxnSpLocks/>
          </p:cNvCxnSpPr>
          <p:nvPr/>
        </p:nvCxnSpPr>
        <p:spPr>
          <a:xfrm>
            <a:off x="2412999" y="4932000"/>
            <a:ext cx="792603" cy="0"/>
          </a:xfrm>
          <a:prstGeom prst="straightConnector1">
            <a:avLst/>
          </a:prstGeom>
          <a:noFill/>
          <a:ln w="19050" cap="flat" cmpd="sng" algn="ctr">
            <a:solidFill>
              <a:srgbClr val="2E75B6"/>
            </a:solidFill>
            <a:prstDash val="solid"/>
            <a:miter lim="800000"/>
            <a:tailEnd type="triangle"/>
          </a:ln>
          <a:effectLst/>
        </p:spPr>
      </p:cxnSp>
    </p:spTree>
    <p:extLst>
      <p:ext uri="{BB962C8B-B14F-4D97-AF65-F5344CB8AC3E}">
        <p14:creationId xmlns:p14="http://schemas.microsoft.com/office/powerpoint/2010/main" val="305821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4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xit" presetSubtype="0" fill="hold" nodeType="withEffect">
                                  <p:stCondLst>
                                    <p:cond delay="0"/>
                                  </p:stCondLst>
                                  <p:childTnLst>
                                    <p:set>
                                      <p:cBhvr>
                                        <p:cTn id="46" dur="1" fill="hold">
                                          <p:stCondLst>
                                            <p:cond delay="0"/>
                                          </p:stCondLst>
                                        </p:cTn>
                                        <p:tgtEl>
                                          <p:spTgt spid="582"/>
                                        </p:tgtEl>
                                        <p:attrNameLst>
                                          <p:attrName>style.visibility</p:attrName>
                                        </p:attrNameLst>
                                      </p:cBhvr>
                                      <p:to>
                                        <p:strVal val="hidden"/>
                                      </p:to>
                                    </p:set>
                                  </p:childTnLst>
                                </p:cTn>
                              </p:par>
                              <p:par>
                                <p:cTn id="47" presetID="1" presetClass="exit" presetSubtype="0" fill="hold" nodeType="withEffect">
                                  <p:stCondLst>
                                    <p:cond delay="0"/>
                                  </p:stCondLst>
                                  <p:childTnLst>
                                    <p:set>
                                      <p:cBhvr>
                                        <p:cTn id="48" dur="1" fill="hold">
                                          <p:stCondLst>
                                            <p:cond delay="0"/>
                                          </p:stCondLst>
                                        </p:cTn>
                                        <p:tgtEl>
                                          <p:spTgt spid="580"/>
                                        </p:tgtEl>
                                        <p:attrNameLst>
                                          <p:attrName>style.visibility</p:attrName>
                                        </p:attrNameLst>
                                      </p:cBhvr>
                                      <p:to>
                                        <p:strVal val="hidden"/>
                                      </p:to>
                                    </p:set>
                                  </p:childTnLst>
                                </p:cTn>
                              </p:par>
                              <p:par>
                                <p:cTn id="49" presetID="1" presetClass="entr" presetSubtype="0" fill="hold" nodeType="withEffect">
                                  <p:stCondLst>
                                    <p:cond delay="0"/>
                                  </p:stCondLst>
                                  <p:childTnLst>
                                    <p:set>
                                      <p:cBhvr>
                                        <p:cTn id="50" dur="1" fill="hold">
                                          <p:stCondLst>
                                            <p:cond delay="0"/>
                                          </p:stCondLst>
                                        </p:cTn>
                                        <p:tgtEl>
                                          <p:spTgt spid="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61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75" grpId="0" animBg="1"/>
      <p:bldP spid="618" grpId="0"/>
      <p:bldP spid="6" grpId="0" animBg="1"/>
      <p:bldP spid="3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11EB02-3D6B-30AD-EDE3-7E34CE52F5AA}"/>
              </a:ext>
            </a:extLst>
          </p:cNvPr>
          <p:cNvSpPr>
            <a:spLocks noGrp="1"/>
          </p:cNvSpPr>
          <p:nvPr>
            <p:ph type="title"/>
          </p:nvPr>
        </p:nvSpPr>
        <p:spPr/>
        <p:txBody>
          <a:bodyPr/>
          <a:lstStyle/>
          <a:p>
            <a:r>
              <a:rPr lang="en-US" dirty="0"/>
              <a:t>Lanes and </a:t>
            </a:r>
            <a:r>
              <a:rPr lang="en-US" dirty="0" err="1"/>
              <a:t>NoC</a:t>
            </a:r>
            <a:r>
              <a:rPr lang="en-US" dirty="0"/>
              <a:t> overview</a:t>
            </a:r>
          </a:p>
        </p:txBody>
      </p:sp>
      <p:sp>
        <p:nvSpPr>
          <p:cNvPr id="3" name="灯片编号占位符 2">
            <a:extLst>
              <a:ext uri="{FF2B5EF4-FFF2-40B4-BE49-F238E27FC236}">
                <a16:creationId xmlns:a16="http://schemas.microsoft.com/office/drawing/2014/main" id="{7773433B-39A7-995E-D90C-54221E378EE7}"/>
              </a:ext>
            </a:extLst>
          </p:cNvPr>
          <p:cNvSpPr>
            <a:spLocks noGrp="1"/>
          </p:cNvSpPr>
          <p:nvPr>
            <p:ph type="sldNum" sz="quarter" idx="12"/>
          </p:nvPr>
        </p:nvSpPr>
        <p:spPr/>
        <p:txBody>
          <a:bodyPr/>
          <a:lstStyle/>
          <a:p>
            <a:fld id="{4C1CFA8C-DA4D-4CD0-9494-B47934E8DF77}" type="slidenum">
              <a:rPr lang="en-US" smtClean="0"/>
              <a:t>11</a:t>
            </a:fld>
            <a:endParaRPr lang="en-US"/>
          </a:p>
        </p:txBody>
      </p:sp>
      <p:sp>
        <p:nvSpPr>
          <p:cNvPr id="4" name="内容占位符 3">
            <a:extLst>
              <a:ext uri="{FF2B5EF4-FFF2-40B4-BE49-F238E27FC236}">
                <a16:creationId xmlns:a16="http://schemas.microsoft.com/office/drawing/2014/main" id="{9EEE92BF-E717-49E3-32AE-5E6711D10A4C}"/>
              </a:ext>
            </a:extLst>
          </p:cNvPr>
          <p:cNvSpPr>
            <a:spLocks noGrp="1"/>
          </p:cNvSpPr>
          <p:nvPr>
            <p:ph sz="quarter" idx="1"/>
          </p:nvPr>
        </p:nvSpPr>
        <p:spPr>
          <a:xfrm>
            <a:off x="101601" y="990600"/>
            <a:ext cx="11988800" cy="1678973"/>
          </a:xfrm>
        </p:spPr>
        <p:txBody>
          <a:bodyPr/>
          <a:lstStyle/>
          <a:p>
            <a:r>
              <a:rPr lang="en-US" dirty="0"/>
              <a:t>Each input pixel in the wavefront is processed mostly independently</a:t>
            </a:r>
          </a:p>
          <a:p>
            <a:r>
              <a:rPr lang="en-US" dirty="0"/>
              <a:t>Partition the hardware into lanes, each lane processes one activation row</a:t>
            </a:r>
          </a:p>
          <a:p>
            <a:r>
              <a:rPr lang="en-US" dirty="0" err="1"/>
              <a:t>NoC</a:t>
            </a:r>
            <a:r>
              <a:rPr lang="en-US" dirty="0"/>
              <a:t> fan-in and fan-out are low</a:t>
            </a:r>
          </a:p>
        </p:txBody>
      </p:sp>
      <p:sp>
        <p:nvSpPr>
          <p:cNvPr id="6" name="矩形 5">
            <a:extLst>
              <a:ext uri="{FF2B5EF4-FFF2-40B4-BE49-F238E27FC236}">
                <a16:creationId xmlns:a16="http://schemas.microsoft.com/office/drawing/2014/main" id="{7189A002-AB64-7976-067F-32D35202BAD2}"/>
              </a:ext>
            </a:extLst>
          </p:cNvPr>
          <p:cNvSpPr/>
          <p:nvPr/>
        </p:nvSpPr>
        <p:spPr>
          <a:xfrm>
            <a:off x="4112500" y="2877243"/>
            <a:ext cx="1459855" cy="3253084"/>
          </a:xfrm>
          <a:prstGeom prst="rect">
            <a:avLst/>
          </a:prstGeom>
          <a:solidFill>
            <a:srgbClr val="D9D9D9"/>
          </a:solidFill>
          <a:ln w="12700" cap="flat" cmpd="sng" algn="ctr">
            <a:noFill/>
            <a:prstDash val="solid"/>
            <a:miter lim="800000"/>
          </a:ln>
          <a:effectLst>
            <a:outerShdw blurRad="50800" dist="38100" dir="2700000" algn="tl" rotWithShape="0">
              <a:prstClr val="black">
                <a:alpha val="40000"/>
              </a:prstClr>
            </a:outerShdw>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rPr>
              <a:t>IS Frontend</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23" name="组合 22">
            <a:extLst>
              <a:ext uri="{FF2B5EF4-FFF2-40B4-BE49-F238E27FC236}">
                <a16:creationId xmlns:a16="http://schemas.microsoft.com/office/drawing/2014/main" id="{916BEA69-D473-2BB4-5C22-7AD3E2B55F82}"/>
              </a:ext>
            </a:extLst>
          </p:cNvPr>
          <p:cNvGrpSpPr/>
          <p:nvPr/>
        </p:nvGrpSpPr>
        <p:grpSpPr>
          <a:xfrm>
            <a:off x="3174424" y="2872419"/>
            <a:ext cx="2246815" cy="2928338"/>
            <a:chOff x="3174424" y="2872419"/>
            <a:chExt cx="2246815" cy="2928338"/>
          </a:xfrm>
        </p:grpSpPr>
        <p:sp>
          <p:nvSpPr>
            <p:cNvPr id="7" name="TextBox 42">
              <a:extLst>
                <a:ext uri="{FF2B5EF4-FFF2-40B4-BE49-F238E27FC236}">
                  <a16:creationId xmlns:a16="http://schemas.microsoft.com/office/drawing/2014/main" id="{45E51148-E490-B0AD-AA28-F8B3F9C01F2A}"/>
                </a:ext>
              </a:extLst>
            </p:cNvPr>
            <p:cNvSpPr txBox="1"/>
            <p:nvPr/>
          </p:nvSpPr>
          <p:spPr>
            <a:xfrm rot="16200000">
              <a:off x="4560117" y="2848550"/>
              <a:ext cx="404278" cy="4616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rPr>
                <a:t>…</a:t>
              </a:r>
            </a:p>
          </p:txBody>
        </p:sp>
        <p:sp>
          <p:nvSpPr>
            <p:cNvPr id="8" name="TextBox 42">
              <a:extLst>
                <a:ext uri="{FF2B5EF4-FFF2-40B4-BE49-F238E27FC236}">
                  <a16:creationId xmlns:a16="http://schemas.microsoft.com/office/drawing/2014/main" id="{674BB368-9033-EF69-5CE0-A14FA46518B0}"/>
                </a:ext>
              </a:extLst>
            </p:cNvPr>
            <p:cNvSpPr txBox="1"/>
            <p:nvPr/>
          </p:nvSpPr>
          <p:spPr>
            <a:xfrm rot="16200000">
              <a:off x="4560117" y="5367784"/>
              <a:ext cx="404278" cy="4616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rPr>
                <a:t>…</a:t>
              </a:r>
            </a:p>
          </p:txBody>
        </p:sp>
        <p:sp>
          <p:nvSpPr>
            <p:cNvPr id="9" name="矩形 8">
              <a:extLst>
                <a:ext uri="{FF2B5EF4-FFF2-40B4-BE49-F238E27FC236}">
                  <a16:creationId xmlns:a16="http://schemas.microsoft.com/office/drawing/2014/main" id="{5AD94ECC-C49A-74A9-205E-5AEF032426B7}"/>
                </a:ext>
              </a:extLst>
            </p:cNvPr>
            <p:cNvSpPr/>
            <p:nvPr/>
          </p:nvSpPr>
          <p:spPr>
            <a:xfrm>
              <a:off x="4266494" y="3367520"/>
              <a:ext cx="1151867" cy="430037"/>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ea typeface="+mn-ea"/>
                  <a:cs typeface="+mn-cs"/>
                </a:rPr>
                <a:t>Lane 4</a:t>
              </a:r>
            </a:p>
          </p:txBody>
        </p:sp>
        <p:sp>
          <p:nvSpPr>
            <p:cNvPr id="10" name="矩形 9">
              <a:extLst>
                <a:ext uri="{FF2B5EF4-FFF2-40B4-BE49-F238E27FC236}">
                  <a16:creationId xmlns:a16="http://schemas.microsoft.com/office/drawing/2014/main" id="{E42BF351-96CC-4CBF-9808-00F813F9A81B}"/>
                </a:ext>
              </a:extLst>
            </p:cNvPr>
            <p:cNvSpPr/>
            <p:nvPr/>
          </p:nvSpPr>
          <p:spPr>
            <a:xfrm>
              <a:off x="4266494" y="4116444"/>
              <a:ext cx="1151867" cy="430037"/>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ea typeface="+mn-ea"/>
                  <a:cs typeface="+mn-cs"/>
                </a:rPr>
                <a:t>Lane 5</a:t>
              </a:r>
            </a:p>
          </p:txBody>
        </p:sp>
        <p:sp>
          <p:nvSpPr>
            <p:cNvPr id="11" name="矩形 10">
              <a:extLst>
                <a:ext uri="{FF2B5EF4-FFF2-40B4-BE49-F238E27FC236}">
                  <a16:creationId xmlns:a16="http://schemas.microsoft.com/office/drawing/2014/main" id="{CD80EE45-7D29-638F-AE49-0C3226802BCC}"/>
                </a:ext>
              </a:extLst>
            </p:cNvPr>
            <p:cNvSpPr/>
            <p:nvPr/>
          </p:nvSpPr>
          <p:spPr>
            <a:xfrm>
              <a:off x="4269372" y="4865368"/>
              <a:ext cx="1151867" cy="430037"/>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ea typeface="+mn-ea"/>
                  <a:cs typeface="+mn-cs"/>
                </a:rPr>
                <a:t>Lane 6</a:t>
              </a:r>
            </a:p>
          </p:txBody>
        </p:sp>
        <p:sp>
          <p:nvSpPr>
            <p:cNvPr id="14" name="矩形 13">
              <a:extLst>
                <a:ext uri="{FF2B5EF4-FFF2-40B4-BE49-F238E27FC236}">
                  <a16:creationId xmlns:a16="http://schemas.microsoft.com/office/drawing/2014/main" id="{CE7CB4E7-D446-912C-871E-7CD7974CA106}"/>
                </a:ext>
              </a:extLst>
            </p:cNvPr>
            <p:cNvSpPr/>
            <p:nvPr/>
          </p:nvSpPr>
          <p:spPr>
            <a:xfrm>
              <a:off x="3180704" y="3367520"/>
              <a:ext cx="702611" cy="434497"/>
            </a:xfrm>
            <a:prstGeom prst="rect">
              <a:avLst/>
            </a:prstGeom>
            <a:solidFill>
              <a:srgbClr val="9DC3E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a:t>
              </a:r>
              <a:r>
                <a:rPr kumimoji="0" lang="en-US" sz="1800" b="1" i="0" u="none" strike="noStrike" kern="0" cap="none" spc="0" normalizeH="0" baseline="-25000" noProof="0" dirty="0">
                  <a:ln>
                    <a:noFill/>
                  </a:ln>
                  <a:solidFill>
                    <a:prstClr val="black"/>
                  </a:solidFill>
                  <a:effectLst/>
                  <a:uLnTx/>
                  <a:uFillTx/>
                  <a:latin typeface="Calibri" panose="020F0502020204030204"/>
                  <a:ea typeface="+mn-ea"/>
                  <a:cs typeface="+mn-cs"/>
                </a:rPr>
                <a:t>4</a:t>
              </a:r>
              <a:endPar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5" name="直接箭头连接符 14">
              <a:extLst>
                <a:ext uri="{FF2B5EF4-FFF2-40B4-BE49-F238E27FC236}">
                  <a16:creationId xmlns:a16="http://schemas.microsoft.com/office/drawing/2014/main" id="{A635D24B-2E5B-71AD-456F-85315F4EA986}"/>
                </a:ext>
              </a:extLst>
            </p:cNvPr>
            <p:cNvCxnSpPr>
              <a:cxnSpLocks/>
              <a:stCxn id="14" idx="3"/>
              <a:endCxn id="9" idx="1"/>
            </p:cNvCxnSpPr>
            <p:nvPr/>
          </p:nvCxnSpPr>
          <p:spPr>
            <a:xfrm flipV="1">
              <a:off x="3883315" y="3582539"/>
              <a:ext cx="383179" cy="2230"/>
            </a:xfrm>
            <a:prstGeom prst="straightConnector1">
              <a:avLst/>
            </a:prstGeom>
            <a:noFill/>
            <a:ln w="38100" cap="flat" cmpd="sng" algn="ctr">
              <a:solidFill>
                <a:srgbClr val="2E75B6"/>
              </a:solidFill>
              <a:prstDash val="solid"/>
              <a:miter lim="800000"/>
              <a:tailEnd type="triangle"/>
            </a:ln>
            <a:effectLst/>
          </p:spPr>
        </p:cxnSp>
        <p:sp>
          <p:nvSpPr>
            <p:cNvPr id="16" name="矩形 15">
              <a:extLst>
                <a:ext uri="{FF2B5EF4-FFF2-40B4-BE49-F238E27FC236}">
                  <a16:creationId xmlns:a16="http://schemas.microsoft.com/office/drawing/2014/main" id="{9B7D4434-CC22-A5ED-BE41-B40E65E86239}"/>
                </a:ext>
              </a:extLst>
            </p:cNvPr>
            <p:cNvSpPr/>
            <p:nvPr/>
          </p:nvSpPr>
          <p:spPr>
            <a:xfrm>
              <a:off x="3174424" y="4127500"/>
              <a:ext cx="702611" cy="415340"/>
            </a:xfrm>
            <a:prstGeom prst="rect">
              <a:avLst/>
            </a:prstGeom>
            <a:solidFill>
              <a:srgbClr val="9DC3E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a:t>
              </a:r>
              <a:r>
                <a:rPr kumimoji="0" lang="en-US" sz="1800" b="1" i="0" u="none" strike="noStrike" kern="0" cap="none" spc="0" normalizeH="0" baseline="-25000" noProof="0" dirty="0">
                  <a:ln>
                    <a:noFill/>
                  </a:ln>
                  <a:solidFill>
                    <a:prstClr val="black"/>
                  </a:solidFill>
                  <a:effectLst/>
                  <a:uLnTx/>
                  <a:uFillTx/>
                  <a:latin typeface="Calibri" panose="020F0502020204030204"/>
                  <a:ea typeface="+mn-ea"/>
                  <a:cs typeface="+mn-cs"/>
                </a:rPr>
                <a:t>5</a:t>
              </a:r>
              <a:endPar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7" name="直接箭头连接符 16">
              <a:extLst>
                <a:ext uri="{FF2B5EF4-FFF2-40B4-BE49-F238E27FC236}">
                  <a16:creationId xmlns:a16="http://schemas.microsoft.com/office/drawing/2014/main" id="{59C6D164-B189-0F1E-611E-C703D3982478}"/>
                </a:ext>
              </a:extLst>
            </p:cNvPr>
            <p:cNvCxnSpPr>
              <a:cxnSpLocks/>
              <a:stCxn id="16" idx="3"/>
              <a:endCxn id="10" idx="1"/>
            </p:cNvCxnSpPr>
            <p:nvPr/>
          </p:nvCxnSpPr>
          <p:spPr>
            <a:xfrm flipV="1">
              <a:off x="3877035" y="4331463"/>
              <a:ext cx="389459" cy="3707"/>
            </a:xfrm>
            <a:prstGeom prst="straightConnector1">
              <a:avLst/>
            </a:prstGeom>
            <a:noFill/>
            <a:ln w="38100" cap="flat" cmpd="sng" algn="ctr">
              <a:solidFill>
                <a:srgbClr val="2E75B6"/>
              </a:solidFill>
              <a:prstDash val="solid"/>
              <a:miter lim="800000"/>
              <a:tailEnd type="triangle"/>
            </a:ln>
            <a:effectLst/>
          </p:spPr>
        </p:cxnSp>
        <p:sp>
          <p:nvSpPr>
            <p:cNvPr id="18" name="矩形 17">
              <a:extLst>
                <a:ext uri="{FF2B5EF4-FFF2-40B4-BE49-F238E27FC236}">
                  <a16:creationId xmlns:a16="http://schemas.microsoft.com/office/drawing/2014/main" id="{7E75AE43-5A20-F15F-DEED-36F41A681F57}"/>
                </a:ext>
              </a:extLst>
            </p:cNvPr>
            <p:cNvSpPr/>
            <p:nvPr/>
          </p:nvSpPr>
          <p:spPr>
            <a:xfrm>
              <a:off x="3174425" y="4865366"/>
              <a:ext cx="702611" cy="430040"/>
            </a:xfrm>
            <a:prstGeom prst="rect">
              <a:avLst/>
            </a:prstGeom>
            <a:solidFill>
              <a:srgbClr val="9DC3E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a:t>
              </a:r>
              <a:r>
                <a:rPr kumimoji="0" lang="en-US" sz="1800" b="1" i="0" u="none" strike="noStrike" kern="0" cap="none" spc="0" normalizeH="0" baseline="-25000" noProof="0" dirty="0">
                  <a:ln>
                    <a:noFill/>
                  </a:ln>
                  <a:solidFill>
                    <a:prstClr val="black"/>
                  </a:solidFill>
                  <a:effectLst/>
                  <a:uLnTx/>
                  <a:uFillTx/>
                  <a:latin typeface="Calibri" panose="020F0502020204030204"/>
                  <a:ea typeface="+mn-ea"/>
                  <a:cs typeface="+mn-cs"/>
                </a:rPr>
                <a:t>6</a:t>
              </a:r>
              <a:endPar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9" name="直接箭头连接符 18">
              <a:extLst>
                <a:ext uri="{FF2B5EF4-FFF2-40B4-BE49-F238E27FC236}">
                  <a16:creationId xmlns:a16="http://schemas.microsoft.com/office/drawing/2014/main" id="{881B9314-8918-D144-2D9C-69341294C80E}"/>
                </a:ext>
              </a:extLst>
            </p:cNvPr>
            <p:cNvCxnSpPr>
              <a:cxnSpLocks/>
              <a:stCxn id="18" idx="3"/>
              <a:endCxn id="11" idx="1"/>
            </p:cNvCxnSpPr>
            <p:nvPr/>
          </p:nvCxnSpPr>
          <p:spPr>
            <a:xfrm>
              <a:off x="3877036" y="5080386"/>
              <a:ext cx="392336" cy="1"/>
            </a:xfrm>
            <a:prstGeom prst="straightConnector1">
              <a:avLst/>
            </a:prstGeom>
            <a:noFill/>
            <a:ln w="38100" cap="flat" cmpd="sng" algn="ctr">
              <a:solidFill>
                <a:srgbClr val="2E75B6"/>
              </a:solidFill>
              <a:prstDash val="solid"/>
              <a:miter lim="800000"/>
              <a:tailEnd type="triangle"/>
            </a:ln>
            <a:effectLst/>
          </p:spPr>
        </p:cxnSp>
        <p:sp>
          <p:nvSpPr>
            <p:cNvPr id="20" name="TextBox 42">
              <a:extLst>
                <a:ext uri="{FF2B5EF4-FFF2-40B4-BE49-F238E27FC236}">
                  <a16:creationId xmlns:a16="http://schemas.microsoft.com/office/drawing/2014/main" id="{C855F8BF-2857-6433-F98E-6AFD77923E20}"/>
                </a:ext>
              </a:extLst>
            </p:cNvPr>
            <p:cNvSpPr txBox="1"/>
            <p:nvPr/>
          </p:nvSpPr>
          <p:spPr>
            <a:xfrm rot="16200000">
              <a:off x="3295107" y="2843725"/>
              <a:ext cx="404278" cy="461665"/>
            </a:xfrm>
            <a:prstGeom prst="rect">
              <a:avLst/>
            </a:prstGeom>
            <a:noFill/>
          </p:spPr>
          <p:txBody>
            <a:bodyPr wrap="none" rtlCol="0">
              <a:spAutoFit/>
            </a:bodyPr>
            <a:lstStyle/>
            <a:p>
              <a:pPr defTabSz="457200"/>
              <a:r>
                <a:rPr lang="en-US" sz="2400" b="1" dirty="0">
                  <a:solidFill>
                    <a:prstClr val="black"/>
                  </a:solidFill>
                  <a:latin typeface="Calibri" panose="020F0502020204030204"/>
                </a:rPr>
                <a:t>…</a:t>
              </a:r>
            </a:p>
          </p:txBody>
        </p:sp>
        <p:sp>
          <p:nvSpPr>
            <p:cNvPr id="21" name="TextBox 42">
              <a:extLst>
                <a:ext uri="{FF2B5EF4-FFF2-40B4-BE49-F238E27FC236}">
                  <a16:creationId xmlns:a16="http://schemas.microsoft.com/office/drawing/2014/main" id="{89DCA15A-8A56-41FF-1D43-8C9B13255FAC}"/>
                </a:ext>
              </a:extLst>
            </p:cNvPr>
            <p:cNvSpPr txBox="1"/>
            <p:nvPr/>
          </p:nvSpPr>
          <p:spPr>
            <a:xfrm rot="16200000">
              <a:off x="3295105" y="5367785"/>
              <a:ext cx="404278" cy="461665"/>
            </a:xfrm>
            <a:prstGeom prst="rect">
              <a:avLst/>
            </a:prstGeom>
            <a:noFill/>
          </p:spPr>
          <p:txBody>
            <a:bodyPr wrap="none" rtlCol="0">
              <a:spAutoFit/>
            </a:bodyPr>
            <a:lstStyle/>
            <a:p>
              <a:pPr defTabSz="457200"/>
              <a:r>
                <a:rPr lang="en-US" sz="2400" b="1" dirty="0">
                  <a:solidFill>
                    <a:prstClr val="black"/>
                  </a:solidFill>
                  <a:latin typeface="Calibri" panose="020F0502020204030204"/>
                </a:rPr>
                <a:t>…</a:t>
              </a:r>
            </a:p>
          </p:txBody>
        </p:sp>
      </p:grpSp>
      <p:sp>
        <p:nvSpPr>
          <p:cNvPr id="32" name="矩形 31">
            <a:extLst>
              <a:ext uri="{FF2B5EF4-FFF2-40B4-BE49-F238E27FC236}">
                <a16:creationId xmlns:a16="http://schemas.microsoft.com/office/drawing/2014/main" id="{5190420F-D9C7-FB92-B695-47597A12246C}"/>
              </a:ext>
            </a:extLst>
          </p:cNvPr>
          <p:cNvSpPr/>
          <p:nvPr/>
        </p:nvSpPr>
        <p:spPr>
          <a:xfrm>
            <a:off x="6417416" y="2877243"/>
            <a:ext cx="1459855" cy="3253084"/>
          </a:xfrm>
          <a:prstGeom prst="rect">
            <a:avLst/>
          </a:prstGeom>
          <a:solidFill>
            <a:srgbClr val="D9D9D9"/>
          </a:solidFill>
          <a:ln w="12700" cap="flat" cmpd="sng" algn="ctr">
            <a:noFill/>
            <a:prstDash val="solid"/>
            <a:miter lim="800000"/>
          </a:ln>
          <a:effectLst>
            <a:outerShdw blurRad="50800" dist="38100" dir="2700000" algn="tl" rotWithShape="0">
              <a:prstClr val="black">
                <a:alpha val="40000"/>
              </a:prstClr>
            </a:outerShdw>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rPr>
              <a:t>OS Backend</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38" name="直接箭头连接符 37">
            <a:extLst>
              <a:ext uri="{FF2B5EF4-FFF2-40B4-BE49-F238E27FC236}">
                <a16:creationId xmlns:a16="http://schemas.microsoft.com/office/drawing/2014/main" id="{2A6C3499-3CBA-116F-B6E3-A697D5C2B312}"/>
              </a:ext>
            </a:extLst>
          </p:cNvPr>
          <p:cNvCxnSpPr>
            <a:cxnSpLocks/>
            <a:stCxn id="9" idx="3"/>
          </p:cNvCxnSpPr>
          <p:nvPr/>
        </p:nvCxnSpPr>
        <p:spPr>
          <a:xfrm>
            <a:off x="5418361" y="3582539"/>
            <a:ext cx="1074900" cy="4460"/>
          </a:xfrm>
          <a:prstGeom prst="straightConnector1">
            <a:avLst/>
          </a:prstGeom>
          <a:noFill/>
          <a:ln w="38100" cap="flat" cmpd="sng" algn="ctr">
            <a:solidFill>
              <a:sysClr val="windowText" lastClr="000000"/>
            </a:solidFill>
            <a:prstDash val="solid"/>
            <a:miter lim="800000"/>
            <a:tailEnd type="triangle"/>
          </a:ln>
          <a:effectLst/>
        </p:spPr>
      </p:cxnSp>
      <p:cxnSp>
        <p:nvCxnSpPr>
          <p:cNvPr id="39" name="直接箭头连接符 38">
            <a:extLst>
              <a:ext uri="{FF2B5EF4-FFF2-40B4-BE49-F238E27FC236}">
                <a16:creationId xmlns:a16="http://schemas.microsoft.com/office/drawing/2014/main" id="{EFB58777-7550-DA8A-EB12-9A5DA7831A2F}"/>
              </a:ext>
            </a:extLst>
          </p:cNvPr>
          <p:cNvCxnSpPr>
            <a:cxnSpLocks/>
            <a:stCxn id="10" idx="3"/>
          </p:cNvCxnSpPr>
          <p:nvPr/>
        </p:nvCxnSpPr>
        <p:spPr>
          <a:xfrm flipV="1">
            <a:off x="5418361" y="3648941"/>
            <a:ext cx="1074900" cy="682522"/>
          </a:xfrm>
          <a:prstGeom prst="straightConnector1">
            <a:avLst/>
          </a:prstGeom>
          <a:noFill/>
          <a:ln w="38100" cap="flat" cmpd="sng" algn="ctr">
            <a:solidFill>
              <a:sysClr val="windowText" lastClr="000000"/>
            </a:solidFill>
            <a:prstDash val="solid"/>
            <a:miter lim="800000"/>
            <a:tailEnd type="triangle"/>
          </a:ln>
          <a:effectLst/>
        </p:spPr>
      </p:cxnSp>
      <p:cxnSp>
        <p:nvCxnSpPr>
          <p:cNvPr id="40" name="直接箭头连接符 39">
            <a:extLst>
              <a:ext uri="{FF2B5EF4-FFF2-40B4-BE49-F238E27FC236}">
                <a16:creationId xmlns:a16="http://schemas.microsoft.com/office/drawing/2014/main" id="{B86F72CC-FF32-B308-5534-36E3BCC96938}"/>
              </a:ext>
            </a:extLst>
          </p:cNvPr>
          <p:cNvCxnSpPr>
            <a:cxnSpLocks/>
            <a:stCxn id="10" idx="3"/>
          </p:cNvCxnSpPr>
          <p:nvPr/>
        </p:nvCxnSpPr>
        <p:spPr>
          <a:xfrm flipV="1">
            <a:off x="5418361" y="4327822"/>
            <a:ext cx="1074900" cy="3641"/>
          </a:xfrm>
          <a:prstGeom prst="straightConnector1">
            <a:avLst/>
          </a:prstGeom>
          <a:noFill/>
          <a:ln w="38100" cap="flat" cmpd="sng" algn="ctr">
            <a:solidFill>
              <a:sysClr val="windowText" lastClr="000000"/>
            </a:solidFill>
            <a:prstDash val="solid"/>
            <a:miter lim="800000"/>
            <a:tailEnd type="triangle"/>
          </a:ln>
          <a:effectLst/>
        </p:spPr>
      </p:cxnSp>
      <p:cxnSp>
        <p:nvCxnSpPr>
          <p:cNvPr id="41" name="直接箭头连接符 40">
            <a:extLst>
              <a:ext uri="{FF2B5EF4-FFF2-40B4-BE49-F238E27FC236}">
                <a16:creationId xmlns:a16="http://schemas.microsoft.com/office/drawing/2014/main" id="{F9CDA39C-612E-CB1C-CEED-A023A64F20F6}"/>
              </a:ext>
            </a:extLst>
          </p:cNvPr>
          <p:cNvCxnSpPr>
            <a:cxnSpLocks/>
            <a:stCxn id="11" idx="3"/>
          </p:cNvCxnSpPr>
          <p:nvPr/>
        </p:nvCxnSpPr>
        <p:spPr>
          <a:xfrm flipV="1">
            <a:off x="5421239" y="4397865"/>
            <a:ext cx="1072022" cy="682522"/>
          </a:xfrm>
          <a:prstGeom prst="straightConnector1">
            <a:avLst/>
          </a:prstGeom>
          <a:noFill/>
          <a:ln w="38100" cap="flat" cmpd="sng" algn="ctr">
            <a:solidFill>
              <a:sysClr val="windowText" lastClr="000000"/>
            </a:solidFill>
            <a:prstDash val="solid"/>
            <a:miter lim="800000"/>
            <a:tailEnd type="triangle"/>
          </a:ln>
          <a:effectLst/>
        </p:spPr>
      </p:cxnSp>
      <p:cxnSp>
        <p:nvCxnSpPr>
          <p:cNvPr id="42" name="直接箭头连接符 41">
            <a:extLst>
              <a:ext uri="{FF2B5EF4-FFF2-40B4-BE49-F238E27FC236}">
                <a16:creationId xmlns:a16="http://schemas.microsoft.com/office/drawing/2014/main" id="{0ED61FBD-FC31-9929-85EE-0388A613DC66}"/>
              </a:ext>
            </a:extLst>
          </p:cNvPr>
          <p:cNvCxnSpPr>
            <a:cxnSpLocks/>
            <a:stCxn id="9" idx="3"/>
          </p:cNvCxnSpPr>
          <p:nvPr/>
        </p:nvCxnSpPr>
        <p:spPr>
          <a:xfrm>
            <a:off x="5418361" y="3582539"/>
            <a:ext cx="1072022" cy="662927"/>
          </a:xfrm>
          <a:prstGeom prst="straightConnector1">
            <a:avLst/>
          </a:prstGeom>
          <a:noFill/>
          <a:ln w="38100" cap="flat" cmpd="sng" algn="ctr">
            <a:solidFill>
              <a:sysClr val="windowText" lastClr="000000"/>
            </a:solidFill>
            <a:prstDash val="solid"/>
            <a:miter lim="800000"/>
            <a:tailEnd type="triangle"/>
          </a:ln>
          <a:effectLst/>
        </p:spPr>
      </p:cxnSp>
      <p:cxnSp>
        <p:nvCxnSpPr>
          <p:cNvPr id="43" name="直接箭头连接符 42">
            <a:extLst>
              <a:ext uri="{FF2B5EF4-FFF2-40B4-BE49-F238E27FC236}">
                <a16:creationId xmlns:a16="http://schemas.microsoft.com/office/drawing/2014/main" id="{2717CED7-F338-6756-FCA3-E9CF52AE4C6F}"/>
              </a:ext>
            </a:extLst>
          </p:cNvPr>
          <p:cNvCxnSpPr>
            <a:cxnSpLocks/>
            <a:stCxn id="10" idx="3"/>
          </p:cNvCxnSpPr>
          <p:nvPr/>
        </p:nvCxnSpPr>
        <p:spPr>
          <a:xfrm>
            <a:off x="5418361" y="4331463"/>
            <a:ext cx="1074900" cy="686306"/>
          </a:xfrm>
          <a:prstGeom prst="straightConnector1">
            <a:avLst/>
          </a:prstGeom>
          <a:noFill/>
          <a:ln w="38100" cap="flat" cmpd="sng" algn="ctr">
            <a:solidFill>
              <a:sysClr val="windowText" lastClr="000000"/>
            </a:solidFill>
            <a:prstDash val="solid"/>
            <a:miter lim="800000"/>
            <a:tailEnd type="triangle"/>
          </a:ln>
          <a:effectLst/>
        </p:spPr>
      </p:cxnSp>
      <p:cxnSp>
        <p:nvCxnSpPr>
          <p:cNvPr id="44" name="直接箭头连接符 43">
            <a:extLst>
              <a:ext uri="{FF2B5EF4-FFF2-40B4-BE49-F238E27FC236}">
                <a16:creationId xmlns:a16="http://schemas.microsoft.com/office/drawing/2014/main" id="{3C64620A-BE48-FCC5-9BD0-353C0D763A23}"/>
              </a:ext>
            </a:extLst>
          </p:cNvPr>
          <p:cNvCxnSpPr>
            <a:cxnSpLocks/>
            <a:stCxn id="11" idx="3"/>
          </p:cNvCxnSpPr>
          <p:nvPr/>
        </p:nvCxnSpPr>
        <p:spPr>
          <a:xfrm>
            <a:off x="5421239" y="5080387"/>
            <a:ext cx="1072022" cy="0"/>
          </a:xfrm>
          <a:prstGeom prst="straightConnector1">
            <a:avLst/>
          </a:prstGeom>
          <a:noFill/>
          <a:ln w="38100" cap="flat" cmpd="sng" algn="ctr">
            <a:solidFill>
              <a:sysClr val="windowText" lastClr="000000"/>
            </a:solidFill>
            <a:prstDash val="solid"/>
            <a:miter lim="800000"/>
            <a:tailEnd type="triangle"/>
          </a:ln>
          <a:effectLst/>
        </p:spPr>
      </p:cxnSp>
      <p:cxnSp>
        <p:nvCxnSpPr>
          <p:cNvPr id="45" name="直接箭头连接符 44">
            <a:extLst>
              <a:ext uri="{FF2B5EF4-FFF2-40B4-BE49-F238E27FC236}">
                <a16:creationId xmlns:a16="http://schemas.microsoft.com/office/drawing/2014/main" id="{71DACA21-A98D-5DB1-9E0D-C4571099C939}"/>
              </a:ext>
            </a:extLst>
          </p:cNvPr>
          <p:cNvCxnSpPr>
            <a:cxnSpLocks/>
          </p:cNvCxnSpPr>
          <p:nvPr/>
        </p:nvCxnSpPr>
        <p:spPr>
          <a:xfrm flipV="1">
            <a:off x="5491321" y="5143005"/>
            <a:ext cx="1018112" cy="512420"/>
          </a:xfrm>
          <a:prstGeom prst="straightConnector1">
            <a:avLst/>
          </a:prstGeom>
          <a:noFill/>
          <a:ln w="38100" cap="flat" cmpd="sng" algn="ctr">
            <a:solidFill>
              <a:sysClr val="windowText" lastClr="000000"/>
            </a:solidFill>
            <a:prstDash val="solid"/>
            <a:miter lim="800000"/>
            <a:tailEnd type="triangle"/>
          </a:ln>
          <a:effectLst/>
        </p:spPr>
      </p:cxnSp>
      <p:cxnSp>
        <p:nvCxnSpPr>
          <p:cNvPr id="46" name="直接箭头连接符 45">
            <a:extLst>
              <a:ext uri="{FF2B5EF4-FFF2-40B4-BE49-F238E27FC236}">
                <a16:creationId xmlns:a16="http://schemas.microsoft.com/office/drawing/2014/main" id="{EB17DF05-404D-A2C9-462E-6DDEF62A9DDE}"/>
              </a:ext>
            </a:extLst>
          </p:cNvPr>
          <p:cNvCxnSpPr>
            <a:cxnSpLocks/>
          </p:cNvCxnSpPr>
          <p:nvPr/>
        </p:nvCxnSpPr>
        <p:spPr>
          <a:xfrm>
            <a:off x="5445313" y="2986889"/>
            <a:ext cx="1042504" cy="492887"/>
          </a:xfrm>
          <a:prstGeom prst="straightConnector1">
            <a:avLst/>
          </a:prstGeom>
          <a:noFill/>
          <a:ln w="38100" cap="flat" cmpd="sng" algn="ctr">
            <a:solidFill>
              <a:sysClr val="windowText" lastClr="000000"/>
            </a:solidFill>
            <a:prstDash val="solid"/>
            <a:miter lim="800000"/>
            <a:tailEnd type="triangle"/>
          </a:ln>
          <a:effectLst/>
        </p:spPr>
      </p:cxnSp>
      <p:grpSp>
        <p:nvGrpSpPr>
          <p:cNvPr id="24" name="组合 23">
            <a:extLst>
              <a:ext uri="{FF2B5EF4-FFF2-40B4-BE49-F238E27FC236}">
                <a16:creationId xmlns:a16="http://schemas.microsoft.com/office/drawing/2014/main" id="{08855352-FEB2-FF85-B91F-83B75DF0DBA6}"/>
              </a:ext>
            </a:extLst>
          </p:cNvPr>
          <p:cNvGrpSpPr/>
          <p:nvPr/>
        </p:nvGrpSpPr>
        <p:grpSpPr>
          <a:xfrm>
            <a:off x="6571410" y="2872418"/>
            <a:ext cx="2446165" cy="2928340"/>
            <a:chOff x="6571410" y="2872418"/>
            <a:chExt cx="2446165" cy="2928340"/>
          </a:xfrm>
        </p:grpSpPr>
        <p:sp>
          <p:nvSpPr>
            <p:cNvPr id="12" name="矩形 11">
              <a:extLst>
                <a:ext uri="{FF2B5EF4-FFF2-40B4-BE49-F238E27FC236}">
                  <a16:creationId xmlns:a16="http://schemas.microsoft.com/office/drawing/2014/main" id="{3A81ECF6-5BCB-321F-F076-9EFBCA662D5E}"/>
                </a:ext>
              </a:extLst>
            </p:cNvPr>
            <p:cNvSpPr/>
            <p:nvPr/>
          </p:nvSpPr>
          <p:spPr>
            <a:xfrm>
              <a:off x="8207772" y="3363060"/>
              <a:ext cx="809803" cy="434497"/>
            </a:xfrm>
            <a:prstGeom prst="rect">
              <a:avLst/>
            </a:prstGeom>
            <a:solidFill>
              <a:srgbClr val="FF757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O</a:t>
              </a:r>
              <a:r>
                <a:rPr kumimoji="0" lang="en-US" sz="1800" b="1" i="0" u="none" strike="noStrike" kern="0" cap="none" spc="0" normalizeH="0" baseline="-25000" noProof="0" dirty="0">
                  <a:ln>
                    <a:noFill/>
                  </a:ln>
                  <a:solidFill>
                    <a:prstClr val="black"/>
                  </a:solidFill>
                  <a:effectLst/>
                  <a:uLnTx/>
                  <a:uFillTx/>
                  <a:latin typeface="Calibri" panose="020F0502020204030204"/>
                  <a:ea typeface="+mn-ea"/>
                  <a:cs typeface="+mn-cs"/>
                </a:rPr>
                <a:t>4</a:t>
              </a:r>
              <a:endPar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3" name="矩形 12">
              <a:extLst>
                <a:ext uri="{FF2B5EF4-FFF2-40B4-BE49-F238E27FC236}">
                  <a16:creationId xmlns:a16="http://schemas.microsoft.com/office/drawing/2014/main" id="{1D483DCC-92C9-7AE1-0FDA-520908669008}"/>
                </a:ext>
              </a:extLst>
            </p:cNvPr>
            <p:cNvSpPr/>
            <p:nvPr/>
          </p:nvSpPr>
          <p:spPr>
            <a:xfrm>
              <a:off x="8207771" y="4117962"/>
              <a:ext cx="809803" cy="434497"/>
            </a:xfrm>
            <a:prstGeom prst="rect">
              <a:avLst/>
            </a:prstGeom>
            <a:solidFill>
              <a:srgbClr val="FF757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O</a:t>
              </a:r>
              <a:r>
                <a:rPr kumimoji="0" lang="en-US" sz="1800" b="1" i="0" u="none" strike="noStrike" kern="0" cap="none" spc="0" normalizeH="0" baseline="-25000" noProof="0" dirty="0">
                  <a:ln>
                    <a:noFill/>
                  </a:ln>
                  <a:solidFill>
                    <a:prstClr val="black"/>
                  </a:solidFill>
                  <a:effectLst/>
                  <a:uLnTx/>
                  <a:uFillTx/>
                  <a:latin typeface="Calibri" panose="020F0502020204030204"/>
                  <a:ea typeface="+mn-ea"/>
                  <a:cs typeface="+mn-cs"/>
                </a:rPr>
                <a:t>5</a:t>
              </a:r>
              <a:endPar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7" name="矩形 26">
              <a:extLst>
                <a:ext uri="{FF2B5EF4-FFF2-40B4-BE49-F238E27FC236}">
                  <a16:creationId xmlns:a16="http://schemas.microsoft.com/office/drawing/2014/main" id="{348901A5-4555-7F4E-3971-804A12DE44C5}"/>
                </a:ext>
              </a:extLst>
            </p:cNvPr>
            <p:cNvSpPr/>
            <p:nvPr/>
          </p:nvSpPr>
          <p:spPr>
            <a:xfrm>
              <a:off x="8207770" y="4865365"/>
              <a:ext cx="809803" cy="434497"/>
            </a:xfrm>
            <a:prstGeom prst="rect">
              <a:avLst/>
            </a:prstGeom>
            <a:solidFill>
              <a:srgbClr val="FF7575"/>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O</a:t>
              </a:r>
              <a:r>
                <a:rPr kumimoji="0" lang="en-US" sz="1800" b="1" i="0" u="none" strike="noStrike" kern="0" cap="none" spc="0" normalizeH="0" baseline="-25000" noProof="0" dirty="0">
                  <a:ln>
                    <a:noFill/>
                  </a:ln>
                  <a:solidFill>
                    <a:prstClr val="black"/>
                  </a:solidFill>
                  <a:effectLst/>
                  <a:uLnTx/>
                  <a:uFillTx/>
                  <a:latin typeface="Calibri" panose="020F0502020204030204"/>
                  <a:ea typeface="+mn-ea"/>
                  <a:cs typeface="+mn-cs"/>
                </a:rPr>
                <a:t>6</a:t>
              </a:r>
              <a:endPar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8" name="TextBox 42">
              <a:extLst>
                <a:ext uri="{FF2B5EF4-FFF2-40B4-BE49-F238E27FC236}">
                  <a16:creationId xmlns:a16="http://schemas.microsoft.com/office/drawing/2014/main" id="{65FDAB44-4030-EC8C-70A9-B978348CF26B}"/>
                </a:ext>
              </a:extLst>
            </p:cNvPr>
            <p:cNvSpPr txBox="1"/>
            <p:nvPr/>
          </p:nvSpPr>
          <p:spPr>
            <a:xfrm rot="16200000">
              <a:off x="8356525" y="2848550"/>
              <a:ext cx="404278" cy="461665"/>
            </a:xfrm>
            <a:prstGeom prst="rect">
              <a:avLst/>
            </a:prstGeom>
            <a:noFill/>
          </p:spPr>
          <p:txBody>
            <a:bodyPr wrap="none" rtlCol="0">
              <a:spAutoFit/>
            </a:bodyPr>
            <a:lstStyle/>
            <a:p>
              <a:pPr defTabSz="457200"/>
              <a:r>
                <a:rPr lang="en-US" sz="2400" b="1" dirty="0">
                  <a:solidFill>
                    <a:prstClr val="black"/>
                  </a:solidFill>
                  <a:latin typeface="Calibri" panose="020F0502020204030204"/>
                </a:rPr>
                <a:t>…</a:t>
              </a:r>
            </a:p>
          </p:txBody>
        </p:sp>
        <p:sp>
          <p:nvSpPr>
            <p:cNvPr id="29" name="TextBox 42">
              <a:extLst>
                <a:ext uri="{FF2B5EF4-FFF2-40B4-BE49-F238E27FC236}">
                  <a16:creationId xmlns:a16="http://schemas.microsoft.com/office/drawing/2014/main" id="{4FB3B8FB-5308-D84C-711F-B74AC91F1874}"/>
                </a:ext>
              </a:extLst>
            </p:cNvPr>
            <p:cNvSpPr txBox="1"/>
            <p:nvPr/>
          </p:nvSpPr>
          <p:spPr>
            <a:xfrm rot="16200000">
              <a:off x="8356525" y="5367786"/>
              <a:ext cx="404278" cy="461665"/>
            </a:xfrm>
            <a:prstGeom prst="rect">
              <a:avLst/>
            </a:prstGeom>
            <a:noFill/>
          </p:spPr>
          <p:txBody>
            <a:bodyPr wrap="none" rtlCol="0">
              <a:spAutoFit/>
            </a:bodyPr>
            <a:lstStyle/>
            <a:p>
              <a:pPr defTabSz="457200"/>
              <a:r>
                <a:rPr lang="en-US" sz="2400" b="1" dirty="0">
                  <a:solidFill>
                    <a:prstClr val="black"/>
                  </a:solidFill>
                  <a:latin typeface="Calibri" panose="020F0502020204030204"/>
                </a:rPr>
                <a:t>…</a:t>
              </a:r>
            </a:p>
          </p:txBody>
        </p:sp>
        <p:sp>
          <p:nvSpPr>
            <p:cNvPr id="33" name="TextBox 42">
              <a:extLst>
                <a:ext uri="{FF2B5EF4-FFF2-40B4-BE49-F238E27FC236}">
                  <a16:creationId xmlns:a16="http://schemas.microsoft.com/office/drawing/2014/main" id="{8A6219F4-0E4B-7690-AB50-E6AAC9EBF9EA}"/>
                </a:ext>
              </a:extLst>
            </p:cNvPr>
            <p:cNvSpPr txBox="1"/>
            <p:nvPr/>
          </p:nvSpPr>
          <p:spPr>
            <a:xfrm rot="16200000">
              <a:off x="6865033" y="2843724"/>
              <a:ext cx="404278" cy="4616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rPr>
                <a:t>…</a:t>
              </a:r>
            </a:p>
          </p:txBody>
        </p:sp>
        <p:sp>
          <p:nvSpPr>
            <p:cNvPr id="34" name="TextBox 42">
              <a:extLst>
                <a:ext uri="{FF2B5EF4-FFF2-40B4-BE49-F238E27FC236}">
                  <a16:creationId xmlns:a16="http://schemas.microsoft.com/office/drawing/2014/main" id="{D44C333B-99A1-A941-9E2A-B3AEA170E555}"/>
                </a:ext>
              </a:extLst>
            </p:cNvPr>
            <p:cNvSpPr txBox="1"/>
            <p:nvPr/>
          </p:nvSpPr>
          <p:spPr>
            <a:xfrm rot="16200000">
              <a:off x="6865032" y="5367786"/>
              <a:ext cx="404278" cy="461665"/>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rPr>
                <a:t>…</a:t>
              </a:r>
            </a:p>
          </p:txBody>
        </p:sp>
        <p:sp>
          <p:nvSpPr>
            <p:cNvPr id="35" name="矩形 34">
              <a:extLst>
                <a:ext uri="{FF2B5EF4-FFF2-40B4-BE49-F238E27FC236}">
                  <a16:creationId xmlns:a16="http://schemas.microsoft.com/office/drawing/2014/main" id="{26CD4E2C-1453-0987-D0B0-B805149612FF}"/>
                </a:ext>
              </a:extLst>
            </p:cNvPr>
            <p:cNvSpPr/>
            <p:nvPr/>
          </p:nvSpPr>
          <p:spPr>
            <a:xfrm>
              <a:off x="6571410" y="3371980"/>
              <a:ext cx="1151867" cy="430037"/>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ea typeface="+mn-ea"/>
                  <a:cs typeface="+mn-cs"/>
                </a:rPr>
                <a:t>Lane 4</a:t>
              </a:r>
            </a:p>
          </p:txBody>
        </p:sp>
        <p:sp>
          <p:nvSpPr>
            <p:cNvPr id="36" name="矩形 35">
              <a:extLst>
                <a:ext uri="{FF2B5EF4-FFF2-40B4-BE49-F238E27FC236}">
                  <a16:creationId xmlns:a16="http://schemas.microsoft.com/office/drawing/2014/main" id="{603A3F36-CA19-2481-8065-093ADCCC5B27}"/>
                </a:ext>
              </a:extLst>
            </p:cNvPr>
            <p:cNvSpPr/>
            <p:nvPr/>
          </p:nvSpPr>
          <p:spPr>
            <a:xfrm>
              <a:off x="6571410" y="4112803"/>
              <a:ext cx="1151867" cy="430037"/>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ea typeface="+mn-ea"/>
                  <a:cs typeface="+mn-cs"/>
                </a:rPr>
                <a:t>Lane 5</a:t>
              </a:r>
            </a:p>
          </p:txBody>
        </p:sp>
        <p:sp>
          <p:nvSpPr>
            <p:cNvPr id="37" name="矩形 36">
              <a:extLst>
                <a:ext uri="{FF2B5EF4-FFF2-40B4-BE49-F238E27FC236}">
                  <a16:creationId xmlns:a16="http://schemas.microsoft.com/office/drawing/2014/main" id="{A6DD9FEA-F3DF-6473-BAA8-535CDC5772EF}"/>
                </a:ext>
              </a:extLst>
            </p:cNvPr>
            <p:cNvSpPr/>
            <p:nvPr/>
          </p:nvSpPr>
          <p:spPr>
            <a:xfrm>
              <a:off x="6574288" y="4865368"/>
              <a:ext cx="1151867" cy="430037"/>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1" i="0" u="none" strike="noStrike" kern="0" cap="none" spc="0" normalizeH="0" baseline="0" noProof="0" dirty="0">
                  <a:ln>
                    <a:noFill/>
                  </a:ln>
                  <a:solidFill>
                    <a:prstClr val="black"/>
                  </a:solidFill>
                  <a:effectLst/>
                  <a:uLnTx/>
                  <a:uFillTx/>
                  <a:latin typeface="Calibri" panose="020F0502020204030204"/>
                  <a:ea typeface="+mn-ea"/>
                  <a:cs typeface="+mn-cs"/>
                </a:rPr>
                <a:t>Lane 6</a:t>
              </a:r>
            </a:p>
          </p:txBody>
        </p:sp>
        <p:cxnSp>
          <p:nvCxnSpPr>
            <p:cNvPr id="52" name="直接箭头连接符 51">
              <a:extLst>
                <a:ext uri="{FF2B5EF4-FFF2-40B4-BE49-F238E27FC236}">
                  <a16:creationId xmlns:a16="http://schemas.microsoft.com/office/drawing/2014/main" id="{2663E8E8-E49D-FC1C-2B0E-93963606C474}"/>
                </a:ext>
              </a:extLst>
            </p:cNvPr>
            <p:cNvCxnSpPr>
              <a:cxnSpLocks/>
              <a:stCxn id="35" idx="3"/>
            </p:cNvCxnSpPr>
            <p:nvPr/>
          </p:nvCxnSpPr>
          <p:spPr>
            <a:xfrm>
              <a:off x="7723277" y="3586999"/>
              <a:ext cx="484495" cy="0"/>
            </a:xfrm>
            <a:prstGeom prst="straightConnector1">
              <a:avLst/>
            </a:prstGeom>
            <a:noFill/>
            <a:ln w="38100" cap="flat" cmpd="sng" algn="ctr">
              <a:solidFill>
                <a:srgbClr val="FF0000"/>
              </a:solidFill>
              <a:prstDash val="solid"/>
              <a:miter lim="800000"/>
              <a:tailEnd type="triangle"/>
            </a:ln>
            <a:effectLst/>
          </p:spPr>
        </p:cxnSp>
        <p:cxnSp>
          <p:nvCxnSpPr>
            <p:cNvPr id="53" name="直接箭头连接符 52">
              <a:extLst>
                <a:ext uri="{FF2B5EF4-FFF2-40B4-BE49-F238E27FC236}">
                  <a16:creationId xmlns:a16="http://schemas.microsoft.com/office/drawing/2014/main" id="{703B9972-258D-E9B6-3F1E-35C9E50A3DE4}"/>
                </a:ext>
              </a:extLst>
            </p:cNvPr>
            <p:cNvCxnSpPr>
              <a:cxnSpLocks/>
              <a:stCxn id="36" idx="3"/>
            </p:cNvCxnSpPr>
            <p:nvPr/>
          </p:nvCxnSpPr>
          <p:spPr>
            <a:xfrm>
              <a:off x="7723277" y="4327822"/>
              <a:ext cx="475935" cy="0"/>
            </a:xfrm>
            <a:prstGeom prst="straightConnector1">
              <a:avLst/>
            </a:prstGeom>
            <a:noFill/>
            <a:ln w="38100" cap="flat" cmpd="sng" algn="ctr">
              <a:solidFill>
                <a:srgbClr val="FF0000"/>
              </a:solidFill>
              <a:prstDash val="solid"/>
              <a:miter lim="800000"/>
              <a:tailEnd type="triangle"/>
            </a:ln>
            <a:effectLst/>
          </p:spPr>
        </p:cxnSp>
        <p:cxnSp>
          <p:nvCxnSpPr>
            <p:cNvPr id="54" name="直接箭头连接符 53">
              <a:extLst>
                <a:ext uri="{FF2B5EF4-FFF2-40B4-BE49-F238E27FC236}">
                  <a16:creationId xmlns:a16="http://schemas.microsoft.com/office/drawing/2014/main" id="{346573D9-289D-1D6B-D744-FAECF6FAF593}"/>
                </a:ext>
              </a:extLst>
            </p:cNvPr>
            <p:cNvCxnSpPr>
              <a:cxnSpLocks/>
              <a:stCxn id="37" idx="3"/>
            </p:cNvCxnSpPr>
            <p:nvPr/>
          </p:nvCxnSpPr>
          <p:spPr>
            <a:xfrm>
              <a:off x="7726155" y="5080387"/>
              <a:ext cx="473057" cy="0"/>
            </a:xfrm>
            <a:prstGeom prst="straightConnector1">
              <a:avLst/>
            </a:prstGeom>
            <a:noFill/>
            <a:ln w="38100" cap="flat" cmpd="sng" algn="ctr">
              <a:solidFill>
                <a:srgbClr val="FF0000"/>
              </a:solidFill>
              <a:prstDash val="solid"/>
              <a:miter lim="800000"/>
              <a:tailEnd type="triangle"/>
            </a:ln>
            <a:effectLst/>
          </p:spPr>
        </p:cxnSp>
      </p:grpSp>
      <p:sp>
        <p:nvSpPr>
          <p:cNvPr id="55" name="矩形 54">
            <a:extLst>
              <a:ext uri="{FF2B5EF4-FFF2-40B4-BE49-F238E27FC236}">
                <a16:creationId xmlns:a16="http://schemas.microsoft.com/office/drawing/2014/main" id="{E174122B-4CCE-0EED-F4C9-73ECA748BE55}"/>
              </a:ext>
            </a:extLst>
          </p:cNvPr>
          <p:cNvSpPr/>
          <p:nvPr/>
        </p:nvSpPr>
        <p:spPr>
          <a:xfrm>
            <a:off x="3995158" y="2792457"/>
            <a:ext cx="4027877" cy="3454400"/>
          </a:xfrm>
          <a:prstGeom prst="rect">
            <a:avLst/>
          </a:prstGeom>
          <a:noFill/>
          <a:ln w="38100" cap="flat" cmpd="sng" algn="ctr">
            <a:solidFill>
              <a:sysClr val="windowText" lastClr="000000"/>
            </a:solidFill>
            <a:prstDash val="sysDot"/>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851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C94ACF-5B26-5EA2-1F47-EC40CF421B7F}"/>
              </a:ext>
            </a:extLst>
          </p:cNvPr>
          <p:cNvSpPr>
            <a:spLocks noGrp="1"/>
          </p:cNvSpPr>
          <p:nvPr>
            <p:ph type="title"/>
          </p:nvPr>
        </p:nvSpPr>
        <p:spPr/>
        <p:txBody>
          <a:bodyPr/>
          <a:lstStyle/>
          <a:p>
            <a:r>
              <a:rPr lang="en-US" dirty="0"/>
              <a:t>Pipelining multiple layers</a:t>
            </a:r>
          </a:p>
        </p:txBody>
      </p:sp>
      <p:sp>
        <p:nvSpPr>
          <p:cNvPr id="3" name="灯片编号占位符 2">
            <a:extLst>
              <a:ext uri="{FF2B5EF4-FFF2-40B4-BE49-F238E27FC236}">
                <a16:creationId xmlns:a16="http://schemas.microsoft.com/office/drawing/2014/main" id="{1300A3B0-3BBC-EB46-44DC-BF0C7AF96CF1}"/>
              </a:ext>
            </a:extLst>
          </p:cNvPr>
          <p:cNvSpPr>
            <a:spLocks noGrp="1"/>
          </p:cNvSpPr>
          <p:nvPr>
            <p:ph type="sldNum" sz="quarter" idx="12"/>
          </p:nvPr>
        </p:nvSpPr>
        <p:spPr/>
        <p:txBody>
          <a:bodyPr/>
          <a:lstStyle/>
          <a:p>
            <a:fld id="{4C1CFA8C-DA4D-4CD0-9494-B47934E8DF77}" type="slidenum">
              <a:rPr lang="en-US" smtClean="0"/>
              <a:t>12</a:t>
            </a:fld>
            <a:endParaRPr lang="en-US"/>
          </a:p>
        </p:txBody>
      </p:sp>
      <p:sp>
        <p:nvSpPr>
          <p:cNvPr id="4" name="内容占位符 3">
            <a:extLst>
              <a:ext uri="{FF2B5EF4-FFF2-40B4-BE49-F238E27FC236}">
                <a16:creationId xmlns:a16="http://schemas.microsoft.com/office/drawing/2014/main" id="{B3977DD6-F951-0AB3-ADEF-034DFA40915D}"/>
              </a:ext>
            </a:extLst>
          </p:cNvPr>
          <p:cNvSpPr>
            <a:spLocks noGrp="1"/>
          </p:cNvSpPr>
          <p:nvPr>
            <p:ph sz="quarter" idx="1"/>
          </p:nvPr>
        </p:nvSpPr>
        <p:spPr>
          <a:xfrm>
            <a:off x="101601" y="990600"/>
            <a:ext cx="11988800" cy="2208607"/>
          </a:xfrm>
        </p:spPr>
        <p:txBody>
          <a:bodyPr/>
          <a:lstStyle/>
          <a:p>
            <a:r>
              <a:rPr lang="en-US" dirty="0"/>
              <a:t>Inter-layer queues hold intermediate activations</a:t>
            </a:r>
          </a:p>
          <a:p>
            <a:r>
              <a:rPr lang="en-US" dirty="0"/>
              <a:t>Time-multiplex PE array among layers to improve utilization</a:t>
            </a:r>
          </a:p>
          <a:p>
            <a:pPr lvl="1"/>
            <a:r>
              <a:rPr lang="en-US" dirty="0"/>
              <a:t>Dynamic scheduler ensures load balancing</a:t>
            </a:r>
          </a:p>
          <a:p>
            <a:r>
              <a:rPr lang="en-US" dirty="0"/>
              <a:t>Programmable interconnect enable flexible mapping of CNN models</a:t>
            </a:r>
          </a:p>
        </p:txBody>
      </p:sp>
      <p:sp>
        <p:nvSpPr>
          <p:cNvPr id="5" name="矩形 4">
            <a:extLst>
              <a:ext uri="{FF2B5EF4-FFF2-40B4-BE49-F238E27FC236}">
                <a16:creationId xmlns:a16="http://schemas.microsoft.com/office/drawing/2014/main" id="{FEFBBC4E-EE3C-84D1-C659-7B43453D1DF4}"/>
              </a:ext>
            </a:extLst>
          </p:cNvPr>
          <p:cNvSpPr/>
          <p:nvPr/>
        </p:nvSpPr>
        <p:spPr>
          <a:xfrm>
            <a:off x="4112500" y="3428999"/>
            <a:ext cx="1459855" cy="2701327"/>
          </a:xfrm>
          <a:prstGeom prst="rect">
            <a:avLst/>
          </a:prstGeom>
          <a:solidFill>
            <a:srgbClr val="D9D9D9"/>
          </a:solidFill>
          <a:ln w="12700" cap="flat" cmpd="sng" algn="ctr">
            <a:noFill/>
            <a:prstDash val="solid"/>
            <a:miter lim="800000"/>
          </a:ln>
          <a:effectLst>
            <a:outerShdw blurRad="50800" dist="38100" dir="2700000" algn="tl" rotWithShape="0">
              <a:prstClr val="black">
                <a:alpha val="40000"/>
              </a:prstClr>
            </a:outerShdw>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rPr>
              <a:t>IS Frontend</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6" name="矩形 5">
            <a:extLst>
              <a:ext uri="{FF2B5EF4-FFF2-40B4-BE49-F238E27FC236}">
                <a16:creationId xmlns:a16="http://schemas.microsoft.com/office/drawing/2014/main" id="{9C7427D6-640C-4388-5BBF-298B82EB5D0D}"/>
              </a:ext>
            </a:extLst>
          </p:cNvPr>
          <p:cNvSpPr/>
          <p:nvPr/>
        </p:nvSpPr>
        <p:spPr>
          <a:xfrm>
            <a:off x="6417416" y="3428999"/>
            <a:ext cx="1459855" cy="2701328"/>
          </a:xfrm>
          <a:prstGeom prst="rect">
            <a:avLst/>
          </a:prstGeom>
          <a:solidFill>
            <a:srgbClr val="D9D9D9"/>
          </a:solidFill>
          <a:ln w="12700" cap="flat" cmpd="sng" algn="ctr">
            <a:noFill/>
            <a:prstDash val="solid"/>
            <a:miter lim="800000"/>
          </a:ln>
          <a:effectLst>
            <a:outerShdw blurRad="50800" dist="38100" dir="2700000" algn="tl" rotWithShape="0">
              <a:prstClr val="black">
                <a:alpha val="40000"/>
              </a:prstClr>
            </a:outerShdw>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rPr>
              <a:t>OS Backend</a:t>
            </a:r>
            <a:endPar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42">
            <a:extLst>
              <a:ext uri="{FF2B5EF4-FFF2-40B4-BE49-F238E27FC236}">
                <a16:creationId xmlns:a16="http://schemas.microsoft.com/office/drawing/2014/main" id="{7C03A3F6-2E23-8093-3690-E283E6B1B613}"/>
              </a:ext>
            </a:extLst>
          </p:cNvPr>
          <p:cNvSpPr txBox="1"/>
          <p:nvPr/>
        </p:nvSpPr>
        <p:spPr>
          <a:xfrm>
            <a:off x="3015929" y="5515555"/>
            <a:ext cx="1212384" cy="646331"/>
          </a:xfrm>
          <a:prstGeom prst="rect">
            <a:avLst/>
          </a:prstGeom>
          <a:noFill/>
        </p:spPr>
        <p:txBody>
          <a:bodyPr wrap="squar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Inter-layer queues</a:t>
            </a:r>
          </a:p>
        </p:txBody>
      </p:sp>
      <p:cxnSp>
        <p:nvCxnSpPr>
          <p:cNvPr id="8" name="直接箭头连接符 7">
            <a:extLst>
              <a:ext uri="{FF2B5EF4-FFF2-40B4-BE49-F238E27FC236}">
                <a16:creationId xmlns:a16="http://schemas.microsoft.com/office/drawing/2014/main" id="{1F385105-EB28-5409-8C83-6FBA1BD3DEFC}"/>
              </a:ext>
            </a:extLst>
          </p:cNvPr>
          <p:cNvCxnSpPr>
            <a:cxnSpLocks/>
          </p:cNvCxnSpPr>
          <p:nvPr/>
        </p:nvCxnSpPr>
        <p:spPr>
          <a:xfrm flipV="1">
            <a:off x="3581486" y="5181320"/>
            <a:ext cx="0" cy="401532"/>
          </a:xfrm>
          <a:prstGeom prst="straightConnector1">
            <a:avLst/>
          </a:prstGeom>
          <a:noFill/>
          <a:ln w="19050" cap="flat" cmpd="sng" algn="ctr">
            <a:solidFill>
              <a:sysClr val="windowText" lastClr="000000"/>
            </a:solidFill>
            <a:prstDash val="sysDot"/>
            <a:miter lim="800000"/>
            <a:tailEnd type="triangle"/>
          </a:ln>
          <a:effectLst/>
        </p:spPr>
      </p:cxnSp>
      <p:grpSp>
        <p:nvGrpSpPr>
          <p:cNvPr id="10" name="组合 9">
            <a:extLst>
              <a:ext uri="{FF2B5EF4-FFF2-40B4-BE49-F238E27FC236}">
                <a16:creationId xmlns:a16="http://schemas.microsoft.com/office/drawing/2014/main" id="{E308CD15-80A9-9B10-EF99-5730DCAA5669}"/>
              </a:ext>
            </a:extLst>
          </p:cNvPr>
          <p:cNvGrpSpPr/>
          <p:nvPr/>
        </p:nvGrpSpPr>
        <p:grpSpPr>
          <a:xfrm>
            <a:off x="3300607" y="4652000"/>
            <a:ext cx="489585" cy="260690"/>
            <a:chOff x="3989917" y="10594193"/>
            <a:chExt cx="489585" cy="260690"/>
          </a:xfrm>
        </p:grpSpPr>
        <p:sp>
          <p:nvSpPr>
            <p:cNvPr id="20" name="矩形 19">
              <a:extLst>
                <a:ext uri="{FF2B5EF4-FFF2-40B4-BE49-F238E27FC236}">
                  <a16:creationId xmlns:a16="http://schemas.microsoft.com/office/drawing/2014/main" id="{D327BB6E-34DE-6B38-709F-4AC122D68BAA}"/>
                </a:ext>
              </a:extLst>
            </p:cNvPr>
            <p:cNvSpPr/>
            <p:nvPr/>
          </p:nvSpPr>
          <p:spPr>
            <a:xfrm>
              <a:off x="4375149" y="10594193"/>
              <a:ext cx="104353" cy="260690"/>
            </a:xfrm>
            <a:prstGeom prst="rect">
              <a:avLst/>
            </a:prstGeom>
            <a:solidFill>
              <a:srgbClr val="9DC3E6"/>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 name="矩形 20">
              <a:extLst>
                <a:ext uri="{FF2B5EF4-FFF2-40B4-BE49-F238E27FC236}">
                  <a16:creationId xmlns:a16="http://schemas.microsoft.com/office/drawing/2014/main" id="{52B2F251-C5F5-1B16-5FBF-2E723ED3CFC0}"/>
                </a:ext>
              </a:extLst>
            </p:cNvPr>
            <p:cNvSpPr/>
            <p:nvPr/>
          </p:nvSpPr>
          <p:spPr>
            <a:xfrm>
              <a:off x="4270796" y="10594193"/>
              <a:ext cx="104353" cy="260690"/>
            </a:xfrm>
            <a:prstGeom prst="rect">
              <a:avLst/>
            </a:prstGeom>
            <a:solidFill>
              <a:srgbClr val="9DC3E6"/>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2" name="矩形 21">
              <a:extLst>
                <a:ext uri="{FF2B5EF4-FFF2-40B4-BE49-F238E27FC236}">
                  <a16:creationId xmlns:a16="http://schemas.microsoft.com/office/drawing/2014/main" id="{D3078B36-659C-E007-CA9D-614D86CA9137}"/>
                </a:ext>
              </a:extLst>
            </p:cNvPr>
            <p:cNvSpPr/>
            <p:nvPr/>
          </p:nvSpPr>
          <p:spPr>
            <a:xfrm>
              <a:off x="4176181" y="10594193"/>
              <a:ext cx="104353" cy="260690"/>
            </a:xfrm>
            <a:prstGeom prst="rect">
              <a:avLst/>
            </a:prstGeom>
            <a:solidFill>
              <a:srgbClr val="9DC3E6"/>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3" name="矩形 22">
              <a:extLst>
                <a:ext uri="{FF2B5EF4-FFF2-40B4-BE49-F238E27FC236}">
                  <a16:creationId xmlns:a16="http://schemas.microsoft.com/office/drawing/2014/main" id="{C9EB3165-3B49-012B-35B9-784A277C49D0}"/>
                </a:ext>
              </a:extLst>
            </p:cNvPr>
            <p:cNvSpPr/>
            <p:nvPr/>
          </p:nvSpPr>
          <p:spPr>
            <a:xfrm>
              <a:off x="4071828" y="10594193"/>
              <a:ext cx="104353" cy="260690"/>
            </a:xfrm>
            <a:prstGeom prst="rect">
              <a:avLst/>
            </a:prstGeom>
            <a:no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24" name="直接连接符 23">
              <a:extLst>
                <a:ext uri="{FF2B5EF4-FFF2-40B4-BE49-F238E27FC236}">
                  <a16:creationId xmlns:a16="http://schemas.microsoft.com/office/drawing/2014/main" id="{049C1A62-6227-27DC-8738-86B7184644EB}"/>
                </a:ext>
              </a:extLst>
            </p:cNvPr>
            <p:cNvCxnSpPr>
              <a:cxnSpLocks/>
              <a:stCxn id="23" idx="0"/>
            </p:cNvCxnSpPr>
            <p:nvPr/>
          </p:nvCxnSpPr>
          <p:spPr>
            <a:xfrm flipH="1">
              <a:off x="3989917" y="10594193"/>
              <a:ext cx="134088" cy="0"/>
            </a:xfrm>
            <a:prstGeom prst="line">
              <a:avLst/>
            </a:prstGeom>
            <a:noFill/>
            <a:ln w="12700" cap="flat" cmpd="sng" algn="ctr">
              <a:solidFill>
                <a:sysClr val="windowText" lastClr="000000"/>
              </a:solidFill>
              <a:prstDash val="solid"/>
              <a:miter lim="800000"/>
            </a:ln>
            <a:effectLst/>
          </p:spPr>
        </p:cxnSp>
        <p:cxnSp>
          <p:nvCxnSpPr>
            <p:cNvPr id="25" name="直接连接符 24">
              <a:extLst>
                <a:ext uri="{FF2B5EF4-FFF2-40B4-BE49-F238E27FC236}">
                  <a16:creationId xmlns:a16="http://schemas.microsoft.com/office/drawing/2014/main" id="{CF3ADCB0-0B0E-586E-3066-0EB71266CB1C}"/>
                </a:ext>
              </a:extLst>
            </p:cNvPr>
            <p:cNvCxnSpPr>
              <a:cxnSpLocks/>
            </p:cNvCxnSpPr>
            <p:nvPr/>
          </p:nvCxnSpPr>
          <p:spPr>
            <a:xfrm flipH="1">
              <a:off x="3989917" y="10854883"/>
              <a:ext cx="134088" cy="0"/>
            </a:xfrm>
            <a:prstGeom prst="line">
              <a:avLst/>
            </a:prstGeom>
            <a:noFill/>
            <a:ln w="12700" cap="flat" cmpd="sng" algn="ctr">
              <a:solidFill>
                <a:sysClr val="windowText" lastClr="000000"/>
              </a:solidFill>
              <a:prstDash val="solid"/>
              <a:miter lim="800000"/>
            </a:ln>
            <a:effectLst/>
          </p:spPr>
        </p:cxnSp>
      </p:grpSp>
      <p:grpSp>
        <p:nvGrpSpPr>
          <p:cNvPr id="70" name="组合 69">
            <a:extLst>
              <a:ext uri="{FF2B5EF4-FFF2-40B4-BE49-F238E27FC236}">
                <a16:creationId xmlns:a16="http://schemas.microsoft.com/office/drawing/2014/main" id="{D2CAF05E-C052-861C-3B0E-C8778A602A11}"/>
              </a:ext>
            </a:extLst>
          </p:cNvPr>
          <p:cNvGrpSpPr/>
          <p:nvPr/>
        </p:nvGrpSpPr>
        <p:grpSpPr>
          <a:xfrm>
            <a:off x="2863850" y="4776517"/>
            <a:ext cx="6095324" cy="1586180"/>
            <a:chOff x="2863850" y="4776517"/>
            <a:chExt cx="6095324" cy="1586180"/>
          </a:xfrm>
        </p:grpSpPr>
        <p:cxnSp>
          <p:nvCxnSpPr>
            <p:cNvPr id="27" name="直接连接符 26">
              <a:extLst>
                <a:ext uri="{FF2B5EF4-FFF2-40B4-BE49-F238E27FC236}">
                  <a16:creationId xmlns:a16="http://schemas.microsoft.com/office/drawing/2014/main" id="{06608335-9B01-FCAE-9B7C-F913029B88D5}"/>
                </a:ext>
              </a:extLst>
            </p:cNvPr>
            <p:cNvCxnSpPr>
              <a:cxnSpLocks/>
              <a:stCxn id="6" idx="3"/>
            </p:cNvCxnSpPr>
            <p:nvPr/>
          </p:nvCxnSpPr>
          <p:spPr>
            <a:xfrm flipV="1">
              <a:off x="7877271" y="4779661"/>
              <a:ext cx="1081903" cy="2"/>
            </a:xfrm>
            <a:prstGeom prst="line">
              <a:avLst/>
            </a:prstGeom>
            <a:noFill/>
            <a:ln w="19050" cap="flat" cmpd="sng" algn="ctr">
              <a:solidFill>
                <a:sysClr val="windowText" lastClr="000000"/>
              </a:solidFill>
              <a:prstDash val="solid"/>
              <a:miter lim="800000"/>
            </a:ln>
            <a:effectLst/>
          </p:spPr>
        </p:cxnSp>
        <p:cxnSp>
          <p:nvCxnSpPr>
            <p:cNvPr id="28" name="直接连接符 27">
              <a:extLst>
                <a:ext uri="{FF2B5EF4-FFF2-40B4-BE49-F238E27FC236}">
                  <a16:creationId xmlns:a16="http://schemas.microsoft.com/office/drawing/2014/main" id="{DBFA646A-62F9-497D-9E10-51E47EFF6B37}"/>
                </a:ext>
              </a:extLst>
            </p:cNvPr>
            <p:cNvCxnSpPr>
              <a:cxnSpLocks/>
            </p:cNvCxnSpPr>
            <p:nvPr/>
          </p:nvCxnSpPr>
          <p:spPr>
            <a:xfrm>
              <a:off x="8959174" y="4779661"/>
              <a:ext cx="0" cy="1577311"/>
            </a:xfrm>
            <a:prstGeom prst="line">
              <a:avLst/>
            </a:prstGeom>
            <a:noFill/>
            <a:ln w="19050" cap="flat" cmpd="sng" algn="ctr">
              <a:solidFill>
                <a:sysClr val="windowText" lastClr="000000"/>
              </a:solidFill>
              <a:prstDash val="solid"/>
              <a:miter lim="800000"/>
            </a:ln>
            <a:effectLst/>
          </p:spPr>
        </p:cxnSp>
        <p:cxnSp>
          <p:nvCxnSpPr>
            <p:cNvPr id="29" name="直接连接符 28">
              <a:extLst>
                <a:ext uri="{FF2B5EF4-FFF2-40B4-BE49-F238E27FC236}">
                  <a16:creationId xmlns:a16="http://schemas.microsoft.com/office/drawing/2014/main" id="{8D94F633-147C-C772-09BA-E2C09318FF6E}"/>
                </a:ext>
              </a:extLst>
            </p:cNvPr>
            <p:cNvCxnSpPr>
              <a:cxnSpLocks/>
            </p:cNvCxnSpPr>
            <p:nvPr/>
          </p:nvCxnSpPr>
          <p:spPr>
            <a:xfrm>
              <a:off x="2863850" y="6356972"/>
              <a:ext cx="6095324" cy="0"/>
            </a:xfrm>
            <a:prstGeom prst="line">
              <a:avLst/>
            </a:prstGeom>
            <a:noFill/>
            <a:ln w="19050" cap="flat" cmpd="sng" algn="ctr">
              <a:solidFill>
                <a:sysClr val="windowText" lastClr="000000"/>
              </a:solidFill>
              <a:prstDash val="solid"/>
              <a:miter lim="800000"/>
            </a:ln>
            <a:effectLst/>
          </p:spPr>
        </p:cxnSp>
        <p:cxnSp>
          <p:nvCxnSpPr>
            <p:cNvPr id="30" name="直接连接符 29">
              <a:extLst>
                <a:ext uri="{FF2B5EF4-FFF2-40B4-BE49-F238E27FC236}">
                  <a16:creationId xmlns:a16="http://schemas.microsoft.com/office/drawing/2014/main" id="{F14A9FF7-7BD3-38A5-0C85-AC2529B1A0A9}"/>
                </a:ext>
              </a:extLst>
            </p:cNvPr>
            <p:cNvCxnSpPr>
              <a:cxnSpLocks/>
            </p:cNvCxnSpPr>
            <p:nvPr/>
          </p:nvCxnSpPr>
          <p:spPr>
            <a:xfrm>
              <a:off x="2865869" y="4776517"/>
              <a:ext cx="0" cy="1586180"/>
            </a:xfrm>
            <a:prstGeom prst="line">
              <a:avLst/>
            </a:prstGeom>
            <a:noFill/>
            <a:ln w="19050" cap="flat" cmpd="sng" algn="ctr">
              <a:solidFill>
                <a:sysClr val="windowText" lastClr="000000"/>
              </a:solidFill>
              <a:prstDash val="solid"/>
              <a:miter lim="800000"/>
            </a:ln>
            <a:effectLst/>
          </p:spPr>
        </p:cxnSp>
        <p:cxnSp>
          <p:nvCxnSpPr>
            <p:cNvPr id="31" name="直接箭头连接符 30">
              <a:extLst>
                <a:ext uri="{FF2B5EF4-FFF2-40B4-BE49-F238E27FC236}">
                  <a16:creationId xmlns:a16="http://schemas.microsoft.com/office/drawing/2014/main" id="{E1B56B47-F87A-FDF6-8EFD-23880D05CE90}"/>
                </a:ext>
              </a:extLst>
            </p:cNvPr>
            <p:cNvCxnSpPr>
              <a:cxnSpLocks/>
              <a:endCxn id="23" idx="1"/>
            </p:cNvCxnSpPr>
            <p:nvPr/>
          </p:nvCxnSpPr>
          <p:spPr>
            <a:xfrm>
              <a:off x="2863850" y="4776517"/>
              <a:ext cx="518668" cy="5828"/>
            </a:xfrm>
            <a:prstGeom prst="straightConnector1">
              <a:avLst/>
            </a:prstGeom>
            <a:noFill/>
            <a:ln w="19050" cap="flat" cmpd="sng" algn="ctr">
              <a:solidFill>
                <a:sysClr val="windowText" lastClr="000000"/>
              </a:solidFill>
              <a:prstDash val="solid"/>
              <a:miter lim="800000"/>
              <a:tailEnd type="triangle"/>
            </a:ln>
            <a:effectLst/>
          </p:spPr>
        </p:cxnSp>
      </p:grpSp>
      <p:cxnSp>
        <p:nvCxnSpPr>
          <p:cNvPr id="43" name="直接箭头连接符 42">
            <a:extLst>
              <a:ext uri="{FF2B5EF4-FFF2-40B4-BE49-F238E27FC236}">
                <a16:creationId xmlns:a16="http://schemas.microsoft.com/office/drawing/2014/main" id="{0008BC01-EC18-2E7C-38DE-A93DF99305E0}"/>
              </a:ext>
            </a:extLst>
          </p:cNvPr>
          <p:cNvCxnSpPr>
            <a:cxnSpLocks/>
            <a:stCxn id="20" idx="3"/>
            <a:endCxn id="5" idx="1"/>
          </p:cNvCxnSpPr>
          <p:nvPr/>
        </p:nvCxnSpPr>
        <p:spPr>
          <a:xfrm flipV="1">
            <a:off x="3790192" y="4779663"/>
            <a:ext cx="322308" cy="2682"/>
          </a:xfrm>
          <a:prstGeom prst="straightConnector1">
            <a:avLst/>
          </a:prstGeom>
          <a:noFill/>
          <a:ln w="19050" cap="flat" cmpd="sng" algn="ctr">
            <a:solidFill>
              <a:sysClr val="windowText" lastClr="000000"/>
            </a:solidFill>
            <a:prstDash val="solid"/>
            <a:miter lim="800000"/>
            <a:tailEnd type="triangle"/>
          </a:ln>
          <a:effectLst/>
        </p:spPr>
      </p:cxnSp>
      <p:sp>
        <p:nvSpPr>
          <p:cNvPr id="47" name="矩形 46">
            <a:extLst>
              <a:ext uri="{FF2B5EF4-FFF2-40B4-BE49-F238E27FC236}">
                <a16:creationId xmlns:a16="http://schemas.microsoft.com/office/drawing/2014/main" id="{13209C43-7609-D2C1-2D2B-390D120F8DEA}"/>
              </a:ext>
            </a:extLst>
          </p:cNvPr>
          <p:cNvSpPr/>
          <p:nvPr/>
        </p:nvSpPr>
        <p:spPr>
          <a:xfrm>
            <a:off x="4228313" y="3508291"/>
            <a:ext cx="1263282" cy="334461"/>
          </a:xfrm>
          <a:prstGeom prst="rect">
            <a:avLst/>
          </a:prstGeom>
          <a:solidFill>
            <a:srgbClr val="FFC000"/>
          </a:solidFill>
          <a:ln w="12700" cap="flat" cmpd="sng" algn="ctr">
            <a:noFill/>
            <a:prstDash val="solid"/>
            <a:miter lim="800000"/>
          </a:ln>
          <a:effectLst>
            <a:outerShdw blurRad="50800" dist="38100" dir="2700000" algn="tl" rotWithShape="0">
              <a:prstClr val="black">
                <a:alpha val="40000"/>
              </a:prstClr>
            </a:outerShdw>
          </a:effectLst>
        </p:spPr>
        <p:txBody>
          <a:bodyPr vert="horz"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Scheduler</a:t>
            </a:r>
          </a:p>
        </p:txBody>
      </p:sp>
      <p:sp>
        <p:nvSpPr>
          <p:cNvPr id="48" name="矩形 47">
            <a:extLst>
              <a:ext uri="{FF2B5EF4-FFF2-40B4-BE49-F238E27FC236}">
                <a16:creationId xmlns:a16="http://schemas.microsoft.com/office/drawing/2014/main" id="{29DE5D98-FB5F-95F1-4282-22CACA439B7F}"/>
              </a:ext>
            </a:extLst>
          </p:cNvPr>
          <p:cNvSpPr/>
          <p:nvPr/>
        </p:nvSpPr>
        <p:spPr>
          <a:xfrm>
            <a:off x="4228313" y="3964958"/>
            <a:ext cx="1263282" cy="650157"/>
          </a:xfrm>
          <a:prstGeom prst="rect">
            <a:avLst/>
          </a:prstGeom>
          <a:solidFill>
            <a:srgbClr val="FFC000"/>
          </a:solidFill>
          <a:ln w="12700" cap="flat" cmpd="sng" algn="ctr">
            <a:noFill/>
            <a:prstDash val="solid"/>
            <a:miter lim="800000"/>
          </a:ln>
          <a:effectLst>
            <a:outerShdw blurRad="50800" dist="38100" dir="2700000" algn="tl" rotWithShape="0">
              <a:prstClr val="black">
                <a:alpha val="40000"/>
              </a:prstClr>
            </a:outerShdw>
          </a:effectLst>
        </p:spPr>
        <p:txBody>
          <a:bodyPr vert="horz"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PE Context</a:t>
            </a:r>
          </a:p>
        </p:txBody>
      </p:sp>
      <p:sp>
        <p:nvSpPr>
          <p:cNvPr id="51" name="矩形 365">
            <a:extLst>
              <a:ext uri="{FF2B5EF4-FFF2-40B4-BE49-F238E27FC236}">
                <a16:creationId xmlns:a16="http://schemas.microsoft.com/office/drawing/2014/main" id="{21720777-C5DF-A271-5E06-66534491FDC9}"/>
              </a:ext>
            </a:extLst>
          </p:cNvPr>
          <p:cNvSpPr/>
          <p:nvPr/>
        </p:nvSpPr>
        <p:spPr>
          <a:xfrm rot="5400000">
            <a:off x="7090871" y="4461437"/>
            <a:ext cx="2686198" cy="651571"/>
          </a:xfrm>
          <a:custGeom>
            <a:avLst/>
            <a:gdLst>
              <a:gd name="connsiteX0" fmla="*/ 0 w 1514088"/>
              <a:gd name="connsiteY0" fmla="*/ 0 h 461666"/>
              <a:gd name="connsiteX1" fmla="*/ 1514088 w 1514088"/>
              <a:gd name="connsiteY1" fmla="*/ 0 h 461666"/>
              <a:gd name="connsiteX2" fmla="*/ 1514088 w 1514088"/>
              <a:gd name="connsiteY2" fmla="*/ 461666 h 461666"/>
              <a:gd name="connsiteX3" fmla="*/ 0 w 1514088"/>
              <a:gd name="connsiteY3" fmla="*/ 461666 h 461666"/>
              <a:gd name="connsiteX4" fmla="*/ 0 w 1514088"/>
              <a:gd name="connsiteY4" fmla="*/ 0 h 461666"/>
              <a:gd name="connsiteX0" fmla="*/ 0 w 1514088"/>
              <a:gd name="connsiteY0" fmla="*/ 0 h 461666"/>
              <a:gd name="connsiteX1" fmla="*/ 1514088 w 1514088"/>
              <a:gd name="connsiteY1" fmla="*/ 0 h 461666"/>
              <a:gd name="connsiteX2" fmla="*/ 1514088 w 1514088"/>
              <a:gd name="connsiteY2" fmla="*/ 461666 h 461666"/>
              <a:gd name="connsiteX3" fmla="*/ 943068 w 1514088"/>
              <a:gd name="connsiteY3" fmla="*/ 461019 h 461666"/>
              <a:gd name="connsiteX4" fmla="*/ 0 w 1514088"/>
              <a:gd name="connsiteY4" fmla="*/ 461666 h 461666"/>
              <a:gd name="connsiteX5" fmla="*/ 0 w 1514088"/>
              <a:gd name="connsiteY5" fmla="*/ 0 h 461666"/>
              <a:gd name="connsiteX0" fmla="*/ 0 w 1514088"/>
              <a:gd name="connsiteY0" fmla="*/ 0 h 461666"/>
              <a:gd name="connsiteX1" fmla="*/ 1514088 w 1514088"/>
              <a:gd name="connsiteY1" fmla="*/ 0 h 461666"/>
              <a:gd name="connsiteX2" fmla="*/ 1514088 w 1514088"/>
              <a:gd name="connsiteY2" fmla="*/ 461666 h 461666"/>
              <a:gd name="connsiteX3" fmla="*/ 0 w 1514088"/>
              <a:gd name="connsiteY3" fmla="*/ 461666 h 461666"/>
              <a:gd name="connsiteX4" fmla="*/ 0 w 1514088"/>
              <a:gd name="connsiteY4" fmla="*/ 0 h 461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14088" h="461666">
                <a:moveTo>
                  <a:pt x="0" y="0"/>
                </a:moveTo>
                <a:lnTo>
                  <a:pt x="1514088" y="0"/>
                </a:lnTo>
                <a:lnTo>
                  <a:pt x="1514088" y="461666"/>
                </a:lnTo>
                <a:lnTo>
                  <a:pt x="0" y="461666"/>
                </a:lnTo>
                <a:lnTo>
                  <a:pt x="0" y="0"/>
                </a:lnTo>
                <a:close/>
              </a:path>
            </a:pathLst>
          </a:custGeom>
          <a:solidFill>
            <a:srgbClr val="D9D9D9"/>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rPr>
              <a:t>Programmable Interconnect</a:t>
            </a:r>
          </a:p>
        </p:txBody>
      </p:sp>
    </p:spTree>
    <p:extLst>
      <p:ext uri="{BB962C8B-B14F-4D97-AF65-F5344CB8AC3E}">
        <p14:creationId xmlns:p14="http://schemas.microsoft.com/office/powerpoint/2010/main" val="2589382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p:bldP spid="47" grpId="0" animBg="1"/>
      <p:bldP spid="48" grpId="0" animBg="1"/>
      <p:bldP spid="5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14C135-029E-40F8-8162-90490539D01E}"/>
              </a:ext>
            </a:extLst>
          </p:cNvPr>
          <p:cNvSpPr>
            <a:spLocks noGrp="1"/>
          </p:cNvSpPr>
          <p:nvPr>
            <p:ph type="title"/>
          </p:nvPr>
        </p:nvSpPr>
        <p:spPr/>
        <p:txBody>
          <a:bodyPr/>
          <a:lstStyle/>
          <a:p>
            <a:r>
              <a:rPr lang="en-US" dirty="0"/>
              <a:t>See paper for</a:t>
            </a:r>
          </a:p>
        </p:txBody>
      </p:sp>
      <p:sp>
        <p:nvSpPr>
          <p:cNvPr id="3" name="灯片编号占位符 2">
            <a:extLst>
              <a:ext uri="{FF2B5EF4-FFF2-40B4-BE49-F238E27FC236}">
                <a16:creationId xmlns:a16="http://schemas.microsoft.com/office/drawing/2014/main" id="{8707505D-C896-4134-A43E-F3B696890A94}"/>
              </a:ext>
            </a:extLst>
          </p:cNvPr>
          <p:cNvSpPr>
            <a:spLocks noGrp="1"/>
          </p:cNvSpPr>
          <p:nvPr>
            <p:ph type="sldNum" sz="quarter" idx="12"/>
          </p:nvPr>
        </p:nvSpPr>
        <p:spPr/>
        <p:txBody>
          <a:bodyPr/>
          <a:lstStyle/>
          <a:p>
            <a:fld id="{4C1CFA8C-DA4D-4CD0-9494-B47934E8DF77}" type="slidenum">
              <a:rPr lang="en-US" smtClean="0"/>
              <a:t>13</a:t>
            </a:fld>
            <a:endParaRPr lang="en-US"/>
          </a:p>
        </p:txBody>
      </p:sp>
      <p:sp>
        <p:nvSpPr>
          <p:cNvPr id="4" name="内容占位符 3">
            <a:extLst>
              <a:ext uri="{FF2B5EF4-FFF2-40B4-BE49-F238E27FC236}">
                <a16:creationId xmlns:a16="http://schemas.microsoft.com/office/drawing/2014/main" id="{44077C65-4AA8-40DB-A552-18028802041F}"/>
              </a:ext>
            </a:extLst>
          </p:cNvPr>
          <p:cNvSpPr>
            <a:spLocks noGrp="1"/>
          </p:cNvSpPr>
          <p:nvPr>
            <p:ph sz="quarter" idx="1"/>
          </p:nvPr>
        </p:nvSpPr>
        <p:spPr/>
        <p:txBody>
          <a:bodyPr>
            <a:normAutofit/>
          </a:bodyPr>
          <a:lstStyle/>
          <a:p>
            <a:r>
              <a:rPr lang="en-US" dirty="0"/>
              <a:t>Loop nest description of the IS-OS dataflow</a:t>
            </a:r>
          </a:p>
          <a:p>
            <a:endParaRPr lang="en-US" dirty="0"/>
          </a:p>
          <a:p>
            <a:r>
              <a:rPr lang="en-US" dirty="0"/>
              <a:t>Inter-lane communication in </a:t>
            </a:r>
            <a:r>
              <a:rPr lang="en-US" dirty="0" err="1"/>
              <a:t>ISOSceles</a:t>
            </a:r>
            <a:endParaRPr lang="en-US" dirty="0"/>
          </a:p>
          <a:p>
            <a:endParaRPr lang="en-US" dirty="0"/>
          </a:p>
          <a:p>
            <a:r>
              <a:rPr lang="en-US" dirty="0"/>
              <a:t>Handling different layer sizes and types</a:t>
            </a:r>
          </a:p>
          <a:p>
            <a:pPr lvl="1"/>
            <a:r>
              <a:rPr lang="en-US" dirty="0"/>
              <a:t>Tiling, fully connected layer, depth-wise convolution, etc.</a:t>
            </a:r>
          </a:p>
          <a:p>
            <a:endParaRPr lang="en-US" dirty="0"/>
          </a:p>
          <a:p>
            <a:r>
              <a:rPr lang="en-US" dirty="0"/>
              <a:t>How to map sparse CNN models to </a:t>
            </a:r>
            <a:r>
              <a:rPr lang="en-US" dirty="0" err="1"/>
              <a:t>ISOSceles</a:t>
            </a:r>
            <a:endParaRPr lang="en-US" dirty="0"/>
          </a:p>
        </p:txBody>
      </p:sp>
    </p:spTree>
    <p:extLst>
      <p:ext uri="{BB962C8B-B14F-4D97-AF65-F5344CB8AC3E}">
        <p14:creationId xmlns:p14="http://schemas.microsoft.com/office/powerpoint/2010/main" val="3980128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52BBB2-5C71-4257-B905-89D9DBBB6E5B}"/>
              </a:ext>
            </a:extLst>
          </p:cNvPr>
          <p:cNvSpPr>
            <a:spLocks noGrp="1"/>
          </p:cNvSpPr>
          <p:nvPr>
            <p:ph type="title"/>
          </p:nvPr>
        </p:nvSpPr>
        <p:spPr/>
        <p:txBody>
          <a:bodyPr/>
          <a:lstStyle/>
          <a:p>
            <a:r>
              <a:rPr lang="en-US" dirty="0"/>
              <a:t>Evaluation Methodology</a:t>
            </a:r>
          </a:p>
        </p:txBody>
      </p:sp>
      <p:sp>
        <p:nvSpPr>
          <p:cNvPr id="3" name="灯片编号占位符 2">
            <a:extLst>
              <a:ext uri="{FF2B5EF4-FFF2-40B4-BE49-F238E27FC236}">
                <a16:creationId xmlns:a16="http://schemas.microsoft.com/office/drawing/2014/main" id="{E5F2E4E1-C9F6-4FA4-A45C-71D0A0C28B49}"/>
              </a:ext>
            </a:extLst>
          </p:cNvPr>
          <p:cNvSpPr>
            <a:spLocks noGrp="1"/>
          </p:cNvSpPr>
          <p:nvPr>
            <p:ph type="sldNum" sz="quarter" idx="12"/>
          </p:nvPr>
        </p:nvSpPr>
        <p:spPr/>
        <p:txBody>
          <a:bodyPr/>
          <a:lstStyle/>
          <a:p>
            <a:fld id="{4C1CFA8C-DA4D-4CD0-9494-B47934E8DF77}" type="slidenum">
              <a:rPr lang="en-US" smtClean="0"/>
              <a:t>14</a:t>
            </a:fld>
            <a:endParaRPr lang="en-US"/>
          </a:p>
        </p:txBody>
      </p:sp>
      <p:sp>
        <p:nvSpPr>
          <p:cNvPr id="4" name="内容占位符 3">
            <a:extLst>
              <a:ext uri="{FF2B5EF4-FFF2-40B4-BE49-F238E27FC236}">
                <a16:creationId xmlns:a16="http://schemas.microsoft.com/office/drawing/2014/main" id="{F78DF003-C5DF-496B-AE98-A36FE434530D}"/>
              </a:ext>
            </a:extLst>
          </p:cNvPr>
          <p:cNvSpPr>
            <a:spLocks noGrp="1"/>
          </p:cNvSpPr>
          <p:nvPr>
            <p:ph sz="quarter" idx="1"/>
          </p:nvPr>
        </p:nvSpPr>
        <p:spPr>
          <a:xfrm>
            <a:off x="101601" y="990600"/>
            <a:ext cx="5994399" cy="3067050"/>
          </a:xfrm>
        </p:spPr>
        <p:txBody>
          <a:bodyPr>
            <a:normAutofit/>
          </a:bodyPr>
          <a:lstStyle/>
          <a:p>
            <a:r>
              <a:rPr lang="en-US" sz="2800" dirty="0"/>
              <a:t>Modeled system</a:t>
            </a:r>
          </a:p>
          <a:p>
            <a:pPr lvl="1"/>
            <a:r>
              <a:rPr lang="en-US" sz="2400" dirty="0"/>
              <a:t>4096 8b MAC units</a:t>
            </a:r>
          </a:p>
          <a:p>
            <a:pPr lvl="1"/>
            <a:r>
              <a:rPr lang="en-US" sz="2400" dirty="0"/>
              <a:t>2MB on-chip buffer</a:t>
            </a:r>
          </a:p>
          <a:p>
            <a:pPr lvl="1"/>
            <a:r>
              <a:rPr lang="en-US" sz="2400" dirty="0"/>
              <a:t>64 lanes</a:t>
            </a:r>
          </a:p>
          <a:p>
            <a:pPr lvl="1"/>
            <a:r>
              <a:rPr lang="en-US" sz="2400" dirty="0"/>
              <a:t>128GB/s HBM</a:t>
            </a:r>
          </a:p>
          <a:p>
            <a:pPr lvl="1"/>
            <a:r>
              <a:rPr lang="en-US" sz="2400" dirty="0"/>
              <a:t>1GHz</a:t>
            </a:r>
          </a:p>
        </p:txBody>
      </p:sp>
      <p:sp>
        <p:nvSpPr>
          <p:cNvPr id="6" name="内容占位符 3">
            <a:extLst>
              <a:ext uri="{FF2B5EF4-FFF2-40B4-BE49-F238E27FC236}">
                <a16:creationId xmlns:a16="http://schemas.microsoft.com/office/drawing/2014/main" id="{820BB4DD-FA8F-42CE-9BD2-54A3CD85C6ED}"/>
              </a:ext>
            </a:extLst>
          </p:cNvPr>
          <p:cNvSpPr txBox="1">
            <a:spLocks/>
          </p:cNvSpPr>
          <p:nvPr/>
        </p:nvSpPr>
        <p:spPr>
          <a:xfrm>
            <a:off x="101600" y="3895110"/>
            <a:ext cx="5994399" cy="3291707"/>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dirty="0"/>
              <a:t>Baselines (scaled to </a:t>
            </a:r>
            <a:r>
              <a:rPr lang="en-US" sz="2800" dirty="0" err="1"/>
              <a:t>ISOSceles</a:t>
            </a:r>
            <a:r>
              <a:rPr lang="en-US" sz="2800" dirty="0"/>
              <a:t> resources)</a:t>
            </a:r>
          </a:p>
          <a:p>
            <a:pPr lvl="1"/>
            <a:r>
              <a:rPr lang="en-US" sz="2400" dirty="0"/>
              <a:t>Fused-Layer</a:t>
            </a:r>
            <a:r>
              <a:rPr lang="en-US" sz="2400" baseline="30000" dirty="0"/>
              <a:t>[MICRO 16]</a:t>
            </a:r>
            <a:r>
              <a:rPr lang="en-US" sz="2400" dirty="0"/>
              <a:t>: a dense accelerator using tiled inter-layer pipelining</a:t>
            </a:r>
          </a:p>
          <a:p>
            <a:pPr lvl="1"/>
            <a:r>
              <a:rPr lang="en-US" sz="2400" dirty="0" err="1"/>
              <a:t>SparTen</a:t>
            </a:r>
            <a:r>
              <a:rPr lang="en-US" sz="2400" baseline="30000" dirty="0"/>
              <a:t>[MICRO 19]</a:t>
            </a:r>
            <a:r>
              <a:rPr lang="en-US" sz="2400" dirty="0"/>
              <a:t>: a single-layer sparse accelerator</a:t>
            </a:r>
          </a:p>
        </p:txBody>
      </p:sp>
      <p:sp>
        <p:nvSpPr>
          <p:cNvPr id="5" name="内容占位符 3">
            <a:extLst>
              <a:ext uri="{FF2B5EF4-FFF2-40B4-BE49-F238E27FC236}">
                <a16:creationId xmlns:a16="http://schemas.microsoft.com/office/drawing/2014/main" id="{E8729B1D-D838-F4E0-5BFA-0FA9E57E6197}"/>
              </a:ext>
            </a:extLst>
          </p:cNvPr>
          <p:cNvSpPr txBox="1">
            <a:spLocks/>
          </p:cNvSpPr>
          <p:nvPr/>
        </p:nvSpPr>
        <p:spPr>
          <a:xfrm>
            <a:off x="6096000" y="3862684"/>
            <a:ext cx="5943599" cy="2533650"/>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sz="2800" dirty="0"/>
              <a:t>Benchmarks</a:t>
            </a:r>
          </a:p>
          <a:p>
            <a:pPr lvl="1"/>
            <a:r>
              <a:rPr lang="en-US" sz="2400" dirty="0"/>
              <a:t>ResNet-50, MobileNetV1, VGG-16, </a:t>
            </a:r>
            <a:r>
              <a:rPr lang="en-US" sz="2400" dirty="0" err="1"/>
              <a:t>GoogLeNet</a:t>
            </a:r>
            <a:r>
              <a:rPr lang="en-US" sz="2400" dirty="0"/>
              <a:t> with various levels of weight and activation sparsity</a:t>
            </a:r>
          </a:p>
          <a:p>
            <a:pPr lvl="1"/>
            <a:r>
              <a:rPr lang="en-US" sz="2400" dirty="0"/>
              <a:t>Pipeline as deep as hardware resource permits (2-15 layers)</a:t>
            </a:r>
          </a:p>
        </p:txBody>
      </p:sp>
      <p:pic>
        <p:nvPicPr>
          <p:cNvPr id="9" name="图片 8" descr="表格&#10;&#10;描述已自动生成">
            <a:extLst>
              <a:ext uri="{FF2B5EF4-FFF2-40B4-BE49-F238E27FC236}">
                <a16:creationId xmlns:a16="http://schemas.microsoft.com/office/drawing/2014/main" id="{414DF389-9C9C-15E3-3EF9-E368878B4A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8290" y="1446948"/>
            <a:ext cx="4359018" cy="2263336"/>
          </a:xfrm>
          <a:prstGeom prst="rect">
            <a:avLst/>
          </a:prstGeom>
        </p:spPr>
      </p:pic>
      <p:sp>
        <p:nvSpPr>
          <p:cNvPr id="10" name="文本框 9">
            <a:extLst>
              <a:ext uri="{FF2B5EF4-FFF2-40B4-BE49-F238E27FC236}">
                <a16:creationId xmlns:a16="http://schemas.microsoft.com/office/drawing/2014/main" id="{1B99986A-8287-EE83-25FC-4FC7BDC0A4CF}"/>
              </a:ext>
            </a:extLst>
          </p:cNvPr>
          <p:cNvSpPr txBox="1"/>
          <p:nvPr/>
        </p:nvSpPr>
        <p:spPr>
          <a:xfrm>
            <a:off x="6401790" y="1132201"/>
            <a:ext cx="5332019" cy="324693"/>
          </a:xfrm>
          <a:prstGeom prst="rect">
            <a:avLst/>
          </a:prstGeom>
        </p:spPr>
        <p:txBody>
          <a:bodyPr vert="horz" wrap="none" rtlCol="0" anchor="b">
            <a:noAutofit/>
          </a:bodyPr>
          <a:lstStyle/>
          <a:p>
            <a:pPr algn="l"/>
            <a:r>
              <a:rPr lang="en-US" sz="2000" dirty="0">
                <a:solidFill>
                  <a:schemeClr val="tx1"/>
                </a:solidFill>
                <a:latin typeface="+mj-lt"/>
              </a:rPr>
              <a:t>Area breakdown of </a:t>
            </a:r>
            <a:r>
              <a:rPr lang="en-US" sz="2000" dirty="0" err="1">
                <a:solidFill>
                  <a:schemeClr val="tx1"/>
                </a:solidFill>
                <a:latin typeface="+mj-lt"/>
              </a:rPr>
              <a:t>ISOSceles</a:t>
            </a:r>
            <a:r>
              <a:rPr lang="en-US" sz="2000" dirty="0">
                <a:solidFill>
                  <a:schemeClr val="tx1"/>
                </a:solidFill>
                <a:latin typeface="+mj-lt"/>
              </a:rPr>
              <a:t> at 45nm technology</a:t>
            </a:r>
          </a:p>
        </p:txBody>
      </p:sp>
    </p:spTree>
    <p:extLst>
      <p:ext uri="{BB962C8B-B14F-4D97-AF65-F5344CB8AC3E}">
        <p14:creationId xmlns:p14="http://schemas.microsoft.com/office/powerpoint/2010/main" val="121744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5"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7F594F-1863-103B-9FFD-818A68B9F6D8}"/>
              </a:ext>
            </a:extLst>
          </p:cNvPr>
          <p:cNvSpPr>
            <a:spLocks noGrp="1"/>
          </p:cNvSpPr>
          <p:nvPr>
            <p:ph type="title"/>
          </p:nvPr>
        </p:nvSpPr>
        <p:spPr/>
        <p:txBody>
          <a:bodyPr/>
          <a:lstStyle/>
          <a:p>
            <a:r>
              <a:rPr lang="en-US" dirty="0"/>
              <a:t>Speedup over Fused-Layer</a:t>
            </a:r>
          </a:p>
        </p:txBody>
      </p:sp>
      <p:sp>
        <p:nvSpPr>
          <p:cNvPr id="3" name="灯片编号占位符 2">
            <a:extLst>
              <a:ext uri="{FF2B5EF4-FFF2-40B4-BE49-F238E27FC236}">
                <a16:creationId xmlns:a16="http://schemas.microsoft.com/office/drawing/2014/main" id="{5630F537-E1BC-28C6-4F1E-5D287D8F6DF2}"/>
              </a:ext>
            </a:extLst>
          </p:cNvPr>
          <p:cNvSpPr>
            <a:spLocks noGrp="1"/>
          </p:cNvSpPr>
          <p:nvPr>
            <p:ph type="sldNum" sz="quarter" idx="12"/>
          </p:nvPr>
        </p:nvSpPr>
        <p:spPr/>
        <p:txBody>
          <a:bodyPr/>
          <a:lstStyle/>
          <a:p>
            <a:fld id="{4C1CFA8C-DA4D-4CD0-9494-B47934E8DF77}" type="slidenum">
              <a:rPr lang="en-US" smtClean="0"/>
              <a:t>15</a:t>
            </a:fld>
            <a:endParaRPr lang="en-US"/>
          </a:p>
        </p:txBody>
      </p:sp>
      <p:pic>
        <p:nvPicPr>
          <p:cNvPr id="10" name="内容占位符 9" descr="图表, 条形图&#10;&#10;描述已自动生成">
            <a:extLst>
              <a:ext uri="{FF2B5EF4-FFF2-40B4-BE49-F238E27FC236}">
                <a16:creationId xmlns:a16="http://schemas.microsoft.com/office/drawing/2014/main" id="{0042005F-A95D-0F8B-A27C-C3DDDF40E52A}"/>
              </a:ext>
            </a:extLst>
          </p:cNvPr>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t="233" b="350"/>
          <a:stretch/>
        </p:blipFill>
        <p:spPr>
          <a:xfrm>
            <a:off x="2158817" y="1155700"/>
            <a:ext cx="7874365" cy="5403850"/>
          </a:xfrm>
        </p:spPr>
      </p:pic>
      <p:sp>
        <p:nvSpPr>
          <p:cNvPr id="11" name="文本框 10">
            <a:extLst>
              <a:ext uri="{FF2B5EF4-FFF2-40B4-BE49-F238E27FC236}">
                <a16:creationId xmlns:a16="http://schemas.microsoft.com/office/drawing/2014/main" id="{822E6239-7683-CB85-CA8D-C4E8891060EE}"/>
              </a:ext>
            </a:extLst>
          </p:cNvPr>
          <p:cNvSpPr txBox="1"/>
          <p:nvPr/>
        </p:nvSpPr>
        <p:spPr>
          <a:xfrm>
            <a:off x="9474200" y="4908550"/>
            <a:ext cx="488950" cy="342900"/>
          </a:xfrm>
          <a:prstGeom prst="rect">
            <a:avLst/>
          </a:prstGeom>
        </p:spPr>
        <p:txBody>
          <a:bodyPr vert="horz" wrap="none" rtlCol="0" anchor="b">
            <a:normAutofit fontScale="92500" lnSpcReduction="20000"/>
          </a:bodyPr>
          <a:lstStyle/>
          <a:p>
            <a:pPr algn="l"/>
            <a:r>
              <a:rPr lang="en-US" sz="2000" dirty="0">
                <a:solidFill>
                  <a:schemeClr val="tx1"/>
                </a:solidFill>
                <a:latin typeface="+mj-lt"/>
              </a:rPr>
              <a:t>1.7</a:t>
            </a:r>
          </a:p>
        </p:txBody>
      </p:sp>
      <p:sp>
        <p:nvSpPr>
          <p:cNvPr id="12" name="文本框 11">
            <a:extLst>
              <a:ext uri="{FF2B5EF4-FFF2-40B4-BE49-F238E27FC236}">
                <a16:creationId xmlns:a16="http://schemas.microsoft.com/office/drawing/2014/main" id="{08F86AE7-6125-8C04-0CF1-ACA0FAAFA3B5}"/>
              </a:ext>
            </a:extLst>
          </p:cNvPr>
          <p:cNvSpPr txBox="1"/>
          <p:nvPr/>
        </p:nvSpPr>
        <p:spPr>
          <a:xfrm>
            <a:off x="9620250" y="3797300"/>
            <a:ext cx="488950" cy="342900"/>
          </a:xfrm>
          <a:prstGeom prst="rect">
            <a:avLst/>
          </a:prstGeom>
        </p:spPr>
        <p:txBody>
          <a:bodyPr vert="horz" wrap="none" rtlCol="0" anchor="b">
            <a:normAutofit fontScale="92500" lnSpcReduction="20000"/>
          </a:bodyPr>
          <a:lstStyle/>
          <a:p>
            <a:pPr algn="l"/>
            <a:r>
              <a:rPr lang="en-US" sz="2000" dirty="0">
                <a:solidFill>
                  <a:schemeClr val="tx1"/>
                </a:solidFill>
                <a:latin typeface="+mj-lt"/>
              </a:rPr>
              <a:t>7.5</a:t>
            </a:r>
          </a:p>
        </p:txBody>
      </p:sp>
    </p:spTree>
    <p:extLst>
      <p:ext uri="{BB962C8B-B14F-4D97-AF65-F5344CB8AC3E}">
        <p14:creationId xmlns:p14="http://schemas.microsoft.com/office/powerpoint/2010/main" val="3088837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9C4DC8-8148-7C22-290C-F1515C040A64}"/>
              </a:ext>
            </a:extLst>
          </p:cNvPr>
          <p:cNvSpPr>
            <a:spLocks noGrp="1"/>
          </p:cNvSpPr>
          <p:nvPr>
            <p:ph type="title"/>
          </p:nvPr>
        </p:nvSpPr>
        <p:spPr/>
        <p:txBody>
          <a:bodyPr/>
          <a:lstStyle/>
          <a:p>
            <a:r>
              <a:rPr lang="en-US" dirty="0"/>
              <a:t>Off-chip traffic normalized to Fused-Layer</a:t>
            </a:r>
          </a:p>
        </p:txBody>
      </p:sp>
      <p:sp>
        <p:nvSpPr>
          <p:cNvPr id="3" name="灯片编号占位符 2">
            <a:extLst>
              <a:ext uri="{FF2B5EF4-FFF2-40B4-BE49-F238E27FC236}">
                <a16:creationId xmlns:a16="http://schemas.microsoft.com/office/drawing/2014/main" id="{81E5C4BD-C2E1-A925-C459-97F47CA62C80}"/>
              </a:ext>
            </a:extLst>
          </p:cNvPr>
          <p:cNvSpPr>
            <a:spLocks noGrp="1"/>
          </p:cNvSpPr>
          <p:nvPr>
            <p:ph type="sldNum" sz="quarter" idx="12"/>
          </p:nvPr>
        </p:nvSpPr>
        <p:spPr/>
        <p:txBody>
          <a:bodyPr/>
          <a:lstStyle/>
          <a:p>
            <a:fld id="{4C1CFA8C-DA4D-4CD0-9494-B47934E8DF77}" type="slidenum">
              <a:rPr lang="en-US" smtClean="0"/>
              <a:t>16</a:t>
            </a:fld>
            <a:endParaRPr lang="en-US"/>
          </a:p>
        </p:txBody>
      </p:sp>
      <p:pic>
        <p:nvPicPr>
          <p:cNvPr id="8" name="内容占位符 7" descr="手机屏幕截图&#10;&#10;中度可信度描述已自动生成">
            <a:extLst>
              <a:ext uri="{FF2B5EF4-FFF2-40B4-BE49-F238E27FC236}">
                <a16:creationId xmlns:a16="http://schemas.microsoft.com/office/drawing/2014/main" id="{67CF5DF2-00B6-74B4-138C-17CE02FDF8CF}"/>
              </a:ext>
            </a:extLst>
          </p:cNvPr>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l="259" t="287" b="432"/>
          <a:stretch/>
        </p:blipFill>
        <p:spPr>
          <a:xfrm>
            <a:off x="1508157" y="1142616"/>
            <a:ext cx="9175686" cy="5467329"/>
          </a:xfrm>
        </p:spPr>
      </p:pic>
    </p:spTree>
    <p:extLst>
      <p:ext uri="{BB962C8B-B14F-4D97-AF65-F5344CB8AC3E}">
        <p14:creationId xmlns:p14="http://schemas.microsoft.com/office/powerpoint/2010/main" val="2430887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FFB2D1-2775-0B6B-70A9-F54864C7346A}"/>
              </a:ext>
            </a:extLst>
          </p:cNvPr>
          <p:cNvSpPr>
            <a:spLocks noGrp="1"/>
          </p:cNvSpPr>
          <p:nvPr>
            <p:ph type="title"/>
          </p:nvPr>
        </p:nvSpPr>
        <p:spPr/>
        <p:txBody>
          <a:bodyPr/>
          <a:lstStyle/>
          <a:p>
            <a:r>
              <a:rPr lang="en-US" dirty="0" err="1"/>
              <a:t>ISOSceles</a:t>
            </a:r>
            <a:r>
              <a:rPr lang="en-US" dirty="0"/>
              <a:t> energy breakdown</a:t>
            </a:r>
          </a:p>
        </p:txBody>
      </p:sp>
      <p:sp>
        <p:nvSpPr>
          <p:cNvPr id="3" name="灯片编号占位符 2">
            <a:extLst>
              <a:ext uri="{FF2B5EF4-FFF2-40B4-BE49-F238E27FC236}">
                <a16:creationId xmlns:a16="http://schemas.microsoft.com/office/drawing/2014/main" id="{56A58CA1-014A-4C39-6063-8AAF88B3B90E}"/>
              </a:ext>
            </a:extLst>
          </p:cNvPr>
          <p:cNvSpPr>
            <a:spLocks noGrp="1"/>
          </p:cNvSpPr>
          <p:nvPr>
            <p:ph type="sldNum" sz="quarter" idx="12"/>
          </p:nvPr>
        </p:nvSpPr>
        <p:spPr/>
        <p:txBody>
          <a:bodyPr/>
          <a:lstStyle/>
          <a:p>
            <a:fld id="{4C1CFA8C-DA4D-4CD0-9494-B47934E8DF77}" type="slidenum">
              <a:rPr lang="en-US" smtClean="0"/>
              <a:t>17</a:t>
            </a:fld>
            <a:endParaRPr lang="en-US"/>
          </a:p>
        </p:txBody>
      </p:sp>
      <p:pic>
        <p:nvPicPr>
          <p:cNvPr id="6" name="内容占位符 5" descr="图表, 条形图, 瀑布图&#10;&#10;描述已自动生成">
            <a:extLst>
              <a:ext uri="{FF2B5EF4-FFF2-40B4-BE49-F238E27FC236}">
                <a16:creationId xmlns:a16="http://schemas.microsoft.com/office/drawing/2014/main" id="{F10BA2D7-1571-B5A4-4CCA-F5387CBCC331}"/>
              </a:ext>
            </a:extLst>
          </p:cNvPr>
          <p:cNvPicPr>
            <a:picLocks noGrp="1" noChangeAspect="1"/>
          </p:cNvPicPr>
          <p:nvPr>
            <p:ph sz="quarter" idx="1"/>
          </p:nvPr>
        </p:nvPicPr>
        <p:blipFill>
          <a:blip r:embed="rId3">
            <a:extLst>
              <a:ext uri="{28A0092B-C50C-407E-A947-70E740481C1C}">
                <a14:useLocalDpi xmlns:a14="http://schemas.microsoft.com/office/drawing/2010/main" val="0"/>
              </a:ext>
            </a:extLst>
          </a:blip>
          <a:stretch>
            <a:fillRect/>
          </a:stretch>
        </p:blipFill>
        <p:spPr>
          <a:xfrm>
            <a:off x="3361607" y="1009650"/>
            <a:ext cx="5468785" cy="5638800"/>
          </a:xfrm>
        </p:spPr>
      </p:pic>
      <p:sp>
        <p:nvSpPr>
          <p:cNvPr id="4" name="椭圆 3">
            <a:extLst>
              <a:ext uri="{FF2B5EF4-FFF2-40B4-BE49-F238E27FC236}">
                <a16:creationId xmlns:a16="http://schemas.microsoft.com/office/drawing/2014/main" id="{4A703C28-8BBC-A08D-F18D-8E7C4CB7FE93}"/>
              </a:ext>
            </a:extLst>
          </p:cNvPr>
          <p:cNvSpPr/>
          <p:nvPr/>
        </p:nvSpPr>
        <p:spPr>
          <a:xfrm>
            <a:off x="3873500" y="1038225"/>
            <a:ext cx="619125" cy="625475"/>
          </a:xfrm>
          <a:prstGeom prst="ellipse">
            <a:avLst/>
          </a:prstGeom>
          <a:noFill/>
          <a:ln w="571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05028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40FAE-31E6-46E5-AFA6-7E4D70211F49}"/>
              </a:ext>
            </a:extLst>
          </p:cNvPr>
          <p:cNvSpPr>
            <a:spLocks noGrp="1"/>
          </p:cNvSpPr>
          <p:nvPr>
            <p:ph type="title"/>
          </p:nvPr>
        </p:nvSpPr>
        <p:spPr/>
        <p:txBody>
          <a:bodyPr/>
          <a:lstStyle/>
          <a:p>
            <a:r>
              <a:rPr lang="en-US" dirty="0"/>
              <a:t>Conclusions</a:t>
            </a:r>
          </a:p>
        </p:txBody>
      </p:sp>
      <p:sp>
        <p:nvSpPr>
          <p:cNvPr id="3" name="灯片编号占位符 2">
            <a:extLst>
              <a:ext uri="{FF2B5EF4-FFF2-40B4-BE49-F238E27FC236}">
                <a16:creationId xmlns:a16="http://schemas.microsoft.com/office/drawing/2014/main" id="{57E4DC48-A3C3-4BBF-9A77-85921BC8C7C1}"/>
              </a:ext>
            </a:extLst>
          </p:cNvPr>
          <p:cNvSpPr>
            <a:spLocks noGrp="1"/>
          </p:cNvSpPr>
          <p:nvPr>
            <p:ph type="sldNum" sz="quarter" idx="12"/>
          </p:nvPr>
        </p:nvSpPr>
        <p:spPr/>
        <p:txBody>
          <a:bodyPr/>
          <a:lstStyle/>
          <a:p>
            <a:fld id="{4C1CFA8C-DA4D-4CD0-9494-B47934E8DF77}" type="slidenum">
              <a:rPr lang="en-US" smtClean="0"/>
              <a:t>18</a:t>
            </a:fld>
            <a:endParaRPr lang="en-US"/>
          </a:p>
        </p:txBody>
      </p:sp>
      <p:sp>
        <p:nvSpPr>
          <p:cNvPr id="4" name="内容占位符 3">
            <a:extLst>
              <a:ext uri="{FF2B5EF4-FFF2-40B4-BE49-F238E27FC236}">
                <a16:creationId xmlns:a16="http://schemas.microsoft.com/office/drawing/2014/main" id="{1398A143-3F21-422E-ACF3-34CA76823B1A}"/>
              </a:ext>
            </a:extLst>
          </p:cNvPr>
          <p:cNvSpPr>
            <a:spLocks noGrp="1"/>
          </p:cNvSpPr>
          <p:nvPr>
            <p:ph sz="quarter" idx="1"/>
          </p:nvPr>
        </p:nvSpPr>
        <p:spPr/>
        <p:txBody>
          <a:bodyPr/>
          <a:lstStyle/>
          <a:p>
            <a:r>
              <a:rPr lang="en-US" dirty="0"/>
              <a:t>Sparse CNNs are memory bound due to limited data reuse</a:t>
            </a:r>
          </a:p>
          <a:p>
            <a:endParaRPr lang="en-US" dirty="0"/>
          </a:p>
          <a:p>
            <a:r>
              <a:rPr lang="en-US" dirty="0"/>
              <a:t>Inter-layer pipelining is an effective way to reduce traffic and improve performance of sparse CNN inference </a:t>
            </a:r>
          </a:p>
          <a:p>
            <a:pPr lvl="1"/>
            <a:r>
              <a:rPr lang="en-US" dirty="0"/>
              <a:t>The input-stationary output-stationary (IS-OS) dataflow allows pipelining with minimal intermediate state</a:t>
            </a:r>
          </a:p>
          <a:p>
            <a:pPr lvl="1"/>
            <a:r>
              <a:rPr lang="en-US" dirty="0"/>
              <a:t>The </a:t>
            </a:r>
            <a:r>
              <a:rPr lang="en-US" dirty="0" err="1"/>
              <a:t>ISOSceles</a:t>
            </a:r>
            <a:r>
              <a:rPr lang="en-US" dirty="0"/>
              <a:t> accelerator implements IS-OS dataflow and uses time-multiplexing to alleviate load imbalance</a:t>
            </a:r>
          </a:p>
          <a:p>
            <a:pPr lvl="1"/>
            <a:endParaRPr lang="en-US" dirty="0"/>
          </a:p>
          <a:p>
            <a:r>
              <a:rPr lang="en-US" dirty="0" err="1"/>
              <a:t>ISOSceles</a:t>
            </a:r>
            <a:r>
              <a:rPr lang="en-US" dirty="0"/>
              <a:t> significantly outperforms state-of-the-art dense and sparse accelerators</a:t>
            </a:r>
          </a:p>
        </p:txBody>
      </p:sp>
    </p:spTree>
    <p:extLst>
      <p:ext uri="{BB962C8B-B14F-4D97-AF65-F5344CB8AC3E}">
        <p14:creationId xmlns:p14="http://schemas.microsoft.com/office/powerpoint/2010/main" val="118584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4EB86D-8995-4CAC-A321-26B5957D7CDE}"/>
              </a:ext>
            </a:extLst>
          </p:cNvPr>
          <p:cNvSpPr>
            <a:spLocks noGrp="1"/>
          </p:cNvSpPr>
          <p:nvPr>
            <p:ph type="ctrTitle"/>
          </p:nvPr>
        </p:nvSpPr>
        <p:spPr/>
        <p:txBody>
          <a:bodyPr/>
          <a:lstStyle/>
          <a:p>
            <a:r>
              <a:rPr lang="en-US" sz="4400" b="1" dirty="0">
                <a:solidFill>
                  <a:srgbClr val="000000"/>
                </a:solidFill>
              </a:rPr>
              <a:t>Thanks For Your Attention!</a:t>
            </a:r>
            <a:endParaRPr lang="en-US" dirty="0"/>
          </a:p>
        </p:txBody>
      </p:sp>
      <p:sp>
        <p:nvSpPr>
          <p:cNvPr id="5" name="文本占位符 4">
            <a:extLst>
              <a:ext uri="{FF2B5EF4-FFF2-40B4-BE49-F238E27FC236}">
                <a16:creationId xmlns:a16="http://schemas.microsoft.com/office/drawing/2014/main" id="{A1B21640-6E84-C5DF-7C42-4F6F7020293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33275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461764-3535-DE30-128B-CFDB4280ADE9}"/>
              </a:ext>
            </a:extLst>
          </p:cNvPr>
          <p:cNvSpPr>
            <a:spLocks noGrp="1"/>
          </p:cNvSpPr>
          <p:nvPr>
            <p:ph type="title"/>
          </p:nvPr>
        </p:nvSpPr>
        <p:spPr/>
        <p:txBody>
          <a:bodyPr/>
          <a:lstStyle/>
          <a:p>
            <a:r>
              <a:rPr lang="en-US" dirty="0"/>
              <a:t>Sparsity improves CNN inference efficiency</a:t>
            </a:r>
          </a:p>
        </p:txBody>
      </p:sp>
      <p:sp>
        <p:nvSpPr>
          <p:cNvPr id="3" name="灯片编号占位符 2">
            <a:extLst>
              <a:ext uri="{FF2B5EF4-FFF2-40B4-BE49-F238E27FC236}">
                <a16:creationId xmlns:a16="http://schemas.microsoft.com/office/drawing/2014/main" id="{E123F066-9637-7204-2A7E-60B9322F67C3}"/>
              </a:ext>
            </a:extLst>
          </p:cNvPr>
          <p:cNvSpPr>
            <a:spLocks noGrp="1"/>
          </p:cNvSpPr>
          <p:nvPr>
            <p:ph type="sldNum" sz="quarter" idx="12"/>
          </p:nvPr>
        </p:nvSpPr>
        <p:spPr/>
        <p:txBody>
          <a:bodyPr/>
          <a:lstStyle/>
          <a:p>
            <a:fld id="{4C1CFA8C-DA4D-4CD0-9494-B47934E8DF77}" type="slidenum">
              <a:rPr lang="en-US" smtClean="0"/>
              <a:t>2</a:t>
            </a:fld>
            <a:endParaRPr lang="en-US"/>
          </a:p>
        </p:txBody>
      </p:sp>
      <p:sp>
        <p:nvSpPr>
          <p:cNvPr id="4" name="内容占位符 3">
            <a:extLst>
              <a:ext uri="{FF2B5EF4-FFF2-40B4-BE49-F238E27FC236}">
                <a16:creationId xmlns:a16="http://schemas.microsoft.com/office/drawing/2014/main" id="{E5FC2537-2612-6167-8AB7-185F57C9DC38}"/>
              </a:ext>
            </a:extLst>
          </p:cNvPr>
          <p:cNvSpPr>
            <a:spLocks noGrp="1"/>
          </p:cNvSpPr>
          <p:nvPr>
            <p:ph sz="quarter" idx="1"/>
          </p:nvPr>
        </p:nvSpPr>
        <p:spPr/>
        <p:txBody>
          <a:bodyPr/>
          <a:lstStyle/>
          <a:p>
            <a:r>
              <a:rPr lang="en-US" dirty="0"/>
              <a:t>CNNs show good performance at many tasks but require lots of compute</a:t>
            </a:r>
          </a:p>
          <a:p>
            <a:r>
              <a:rPr lang="en-US" dirty="0"/>
              <a:t>Leveraging sparsity significantly improve its efficiency</a:t>
            </a:r>
          </a:p>
          <a:p>
            <a:pPr lvl="1"/>
            <a:r>
              <a:rPr lang="en-US" dirty="0"/>
              <a:t>Reduce data movement by not storing/transferring zero values</a:t>
            </a:r>
          </a:p>
          <a:p>
            <a:pPr lvl="1"/>
            <a:endParaRPr lang="en-US" dirty="0"/>
          </a:p>
          <a:p>
            <a:pPr lvl="1"/>
            <a:r>
              <a:rPr lang="en-US" dirty="0"/>
              <a:t>Avoid ineffectual computation by skipping multiplies/adds with zero</a:t>
            </a:r>
          </a:p>
          <a:p>
            <a:pPr lvl="1"/>
            <a:endParaRPr lang="en-US" dirty="0"/>
          </a:p>
          <a:p>
            <a:pPr lvl="1"/>
            <a:endParaRPr lang="en-US" dirty="0"/>
          </a:p>
          <a:p>
            <a:r>
              <a:rPr lang="en-US" dirty="0"/>
              <a:t>Sparsity arises from two sources</a:t>
            </a:r>
          </a:p>
          <a:p>
            <a:endParaRPr lang="en-US" dirty="0"/>
          </a:p>
          <a:p>
            <a:endParaRPr lang="en-US" dirty="0"/>
          </a:p>
        </p:txBody>
      </p:sp>
      <p:grpSp>
        <p:nvGrpSpPr>
          <p:cNvPr id="25" name="组合 24">
            <a:extLst>
              <a:ext uri="{FF2B5EF4-FFF2-40B4-BE49-F238E27FC236}">
                <a16:creationId xmlns:a16="http://schemas.microsoft.com/office/drawing/2014/main" id="{C9F0CE2E-11DE-F466-B3A4-3612B4724ACC}"/>
              </a:ext>
            </a:extLst>
          </p:cNvPr>
          <p:cNvGrpSpPr/>
          <p:nvPr/>
        </p:nvGrpSpPr>
        <p:grpSpPr>
          <a:xfrm>
            <a:off x="2888910" y="2665883"/>
            <a:ext cx="4326955" cy="216040"/>
            <a:chOff x="1369144" y="2665883"/>
            <a:chExt cx="4326955" cy="216040"/>
          </a:xfrm>
        </p:grpSpPr>
        <p:grpSp>
          <p:nvGrpSpPr>
            <p:cNvPr id="13" name="组合 12">
              <a:extLst>
                <a:ext uri="{FF2B5EF4-FFF2-40B4-BE49-F238E27FC236}">
                  <a16:creationId xmlns:a16="http://schemas.microsoft.com/office/drawing/2014/main" id="{4C2D1766-7163-50B9-971B-0DB6D6D67F25}"/>
                </a:ext>
              </a:extLst>
            </p:cNvPr>
            <p:cNvGrpSpPr/>
            <p:nvPr/>
          </p:nvGrpSpPr>
          <p:grpSpPr>
            <a:xfrm>
              <a:off x="1369144" y="2665883"/>
              <a:ext cx="1728312" cy="216040"/>
              <a:chOff x="7079064" y="2843683"/>
              <a:chExt cx="1728312" cy="216040"/>
            </a:xfrm>
          </p:grpSpPr>
          <p:sp>
            <p:nvSpPr>
              <p:cNvPr id="5" name="矩形 4">
                <a:extLst>
                  <a:ext uri="{FF2B5EF4-FFF2-40B4-BE49-F238E27FC236}">
                    <a16:creationId xmlns:a16="http://schemas.microsoft.com/office/drawing/2014/main" id="{75B8860D-34D2-63F7-B284-323445DDF7B3}"/>
                  </a:ext>
                </a:extLst>
              </p:cNvPr>
              <p:cNvSpPr/>
              <p:nvPr/>
            </p:nvSpPr>
            <p:spPr>
              <a:xfrm>
                <a:off x="7079064" y="2843684"/>
                <a:ext cx="216039" cy="2160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矩形 5">
                <a:extLst>
                  <a:ext uri="{FF2B5EF4-FFF2-40B4-BE49-F238E27FC236}">
                    <a16:creationId xmlns:a16="http://schemas.microsoft.com/office/drawing/2014/main" id="{AE905CFC-7C3D-9A54-CAFB-8785A593436F}"/>
                  </a:ext>
                </a:extLst>
              </p:cNvPr>
              <p:cNvSpPr/>
              <p:nvPr/>
            </p:nvSpPr>
            <p:spPr>
              <a:xfrm>
                <a:off x="7295103" y="284368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矩形 6">
                <a:extLst>
                  <a:ext uri="{FF2B5EF4-FFF2-40B4-BE49-F238E27FC236}">
                    <a16:creationId xmlns:a16="http://schemas.microsoft.com/office/drawing/2014/main" id="{CCF42A9E-8C01-D11E-5B56-CBB4FE90E2FF}"/>
                  </a:ext>
                </a:extLst>
              </p:cNvPr>
              <p:cNvSpPr/>
              <p:nvPr/>
            </p:nvSpPr>
            <p:spPr>
              <a:xfrm>
                <a:off x="7511142" y="2843684"/>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矩形 7">
                <a:extLst>
                  <a:ext uri="{FF2B5EF4-FFF2-40B4-BE49-F238E27FC236}">
                    <a16:creationId xmlns:a16="http://schemas.microsoft.com/office/drawing/2014/main" id="{8F20BAFE-9AD9-23CF-4C01-F6F1DDC97159}"/>
                  </a:ext>
                </a:extLst>
              </p:cNvPr>
              <p:cNvSpPr/>
              <p:nvPr/>
            </p:nvSpPr>
            <p:spPr>
              <a:xfrm>
                <a:off x="7727181" y="2843683"/>
                <a:ext cx="216039" cy="2160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矩形 8">
                <a:extLst>
                  <a:ext uri="{FF2B5EF4-FFF2-40B4-BE49-F238E27FC236}">
                    <a16:creationId xmlns:a16="http://schemas.microsoft.com/office/drawing/2014/main" id="{C35F8D23-B368-7DE2-3118-CA45B74E23FA}"/>
                  </a:ext>
                </a:extLst>
              </p:cNvPr>
              <p:cNvSpPr/>
              <p:nvPr/>
            </p:nvSpPr>
            <p:spPr>
              <a:xfrm>
                <a:off x="7943220" y="2843684"/>
                <a:ext cx="216039" cy="21603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9F2D4F72-B20B-2031-78B1-B1FEC0D1C988}"/>
                  </a:ext>
                </a:extLst>
              </p:cNvPr>
              <p:cNvSpPr/>
              <p:nvPr/>
            </p:nvSpPr>
            <p:spPr>
              <a:xfrm>
                <a:off x="8159259" y="284368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FFA929DC-1621-3F79-1FB4-796E1AEC56DF}"/>
                  </a:ext>
                </a:extLst>
              </p:cNvPr>
              <p:cNvSpPr/>
              <p:nvPr/>
            </p:nvSpPr>
            <p:spPr>
              <a:xfrm>
                <a:off x="8375298" y="2843684"/>
                <a:ext cx="216039" cy="2160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5ED96026-F026-8C14-531F-E2EA0FAAD310}"/>
                  </a:ext>
                </a:extLst>
              </p:cNvPr>
              <p:cNvSpPr/>
              <p:nvPr/>
            </p:nvSpPr>
            <p:spPr>
              <a:xfrm>
                <a:off x="8591337" y="284368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5" name="直接箭头连接符 14">
              <a:extLst>
                <a:ext uri="{FF2B5EF4-FFF2-40B4-BE49-F238E27FC236}">
                  <a16:creationId xmlns:a16="http://schemas.microsoft.com/office/drawing/2014/main" id="{2503E568-012A-EF3C-1FEA-A222FBF57847}"/>
                </a:ext>
              </a:extLst>
            </p:cNvPr>
            <p:cNvCxnSpPr/>
            <p:nvPr/>
          </p:nvCxnSpPr>
          <p:spPr>
            <a:xfrm>
              <a:off x="3586480" y="2778760"/>
              <a:ext cx="7264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16" name="组合 15">
              <a:extLst>
                <a:ext uri="{FF2B5EF4-FFF2-40B4-BE49-F238E27FC236}">
                  <a16:creationId xmlns:a16="http://schemas.microsoft.com/office/drawing/2014/main" id="{E81DBE30-6DF9-90F5-8487-FA5321D800BF}"/>
                </a:ext>
              </a:extLst>
            </p:cNvPr>
            <p:cNvGrpSpPr/>
            <p:nvPr/>
          </p:nvGrpSpPr>
          <p:grpSpPr>
            <a:xfrm>
              <a:off x="4831943" y="2665883"/>
              <a:ext cx="864156" cy="216040"/>
              <a:chOff x="7079064" y="2843683"/>
              <a:chExt cx="864156" cy="216040"/>
            </a:xfrm>
          </p:grpSpPr>
          <p:sp>
            <p:nvSpPr>
              <p:cNvPr id="17" name="矩形 16">
                <a:extLst>
                  <a:ext uri="{FF2B5EF4-FFF2-40B4-BE49-F238E27FC236}">
                    <a16:creationId xmlns:a16="http://schemas.microsoft.com/office/drawing/2014/main" id="{C88108CD-4A82-D445-F287-CB1797721D05}"/>
                  </a:ext>
                </a:extLst>
              </p:cNvPr>
              <p:cNvSpPr/>
              <p:nvPr/>
            </p:nvSpPr>
            <p:spPr>
              <a:xfrm>
                <a:off x="7079064" y="2843684"/>
                <a:ext cx="216039" cy="2160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矩形 17">
                <a:extLst>
                  <a:ext uri="{FF2B5EF4-FFF2-40B4-BE49-F238E27FC236}">
                    <a16:creationId xmlns:a16="http://schemas.microsoft.com/office/drawing/2014/main" id="{6D86499F-0536-687D-EFD7-B520EBCA8004}"/>
                  </a:ext>
                </a:extLst>
              </p:cNvPr>
              <p:cNvSpPr/>
              <p:nvPr/>
            </p:nvSpPr>
            <p:spPr>
              <a:xfrm>
                <a:off x="7295103" y="2843683"/>
                <a:ext cx="216039" cy="2160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矩形 18">
                <a:extLst>
                  <a:ext uri="{FF2B5EF4-FFF2-40B4-BE49-F238E27FC236}">
                    <a16:creationId xmlns:a16="http://schemas.microsoft.com/office/drawing/2014/main" id="{3504B60D-AF24-3E70-D718-2B306948BC35}"/>
                  </a:ext>
                </a:extLst>
              </p:cNvPr>
              <p:cNvSpPr/>
              <p:nvPr/>
            </p:nvSpPr>
            <p:spPr>
              <a:xfrm>
                <a:off x="7511142" y="2843684"/>
                <a:ext cx="216039" cy="21603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矩形 19">
                <a:extLst>
                  <a:ext uri="{FF2B5EF4-FFF2-40B4-BE49-F238E27FC236}">
                    <a16:creationId xmlns:a16="http://schemas.microsoft.com/office/drawing/2014/main" id="{7B4472FF-1A82-0FFE-8959-BB7B428C37D3}"/>
                  </a:ext>
                </a:extLst>
              </p:cNvPr>
              <p:cNvSpPr/>
              <p:nvPr/>
            </p:nvSpPr>
            <p:spPr>
              <a:xfrm>
                <a:off x="7727181" y="2843683"/>
                <a:ext cx="216039" cy="2160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52" name="文本框 51">
            <a:extLst>
              <a:ext uri="{FF2B5EF4-FFF2-40B4-BE49-F238E27FC236}">
                <a16:creationId xmlns:a16="http://schemas.microsoft.com/office/drawing/2014/main" id="{6979A4BD-4869-6D60-8447-0899B41D9183}"/>
              </a:ext>
            </a:extLst>
          </p:cNvPr>
          <p:cNvSpPr txBox="1"/>
          <p:nvPr/>
        </p:nvSpPr>
        <p:spPr>
          <a:xfrm>
            <a:off x="3594100" y="3992033"/>
            <a:ext cx="914400" cy="914400"/>
          </a:xfrm>
          <a:prstGeom prst="rect">
            <a:avLst/>
          </a:prstGeom>
        </p:spPr>
        <p:txBody>
          <a:bodyPr vert="horz" wrap="none" rtlCol="0" anchor="b">
            <a:normAutofit/>
          </a:bodyPr>
          <a:lstStyle/>
          <a:p>
            <a:pPr algn="l"/>
            <a:endParaRPr lang="en-US" sz="3200" dirty="0">
              <a:solidFill>
                <a:schemeClr val="tx1"/>
              </a:solidFill>
              <a:latin typeface="+mj-lt"/>
            </a:endParaRPr>
          </a:p>
        </p:txBody>
      </p:sp>
      <p:grpSp>
        <p:nvGrpSpPr>
          <p:cNvPr id="66" name="组合 65">
            <a:extLst>
              <a:ext uri="{FF2B5EF4-FFF2-40B4-BE49-F238E27FC236}">
                <a16:creationId xmlns:a16="http://schemas.microsoft.com/office/drawing/2014/main" id="{C18DAA1F-B4D8-09F3-B7FE-489ED0592983}"/>
              </a:ext>
            </a:extLst>
          </p:cNvPr>
          <p:cNvGrpSpPr/>
          <p:nvPr/>
        </p:nvGrpSpPr>
        <p:grpSpPr>
          <a:xfrm>
            <a:off x="2888910" y="3593960"/>
            <a:ext cx="3894877" cy="749440"/>
            <a:chOff x="2888910" y="3593960"/>
            <a:chExt cx="3894877" cy="749440"/>
          </a:xfrm>
        </p:grpSpPr>
        <p:cxnSp>
          <p:nvCxnSpPr>
            <p:cNvPr id="28" name="直接箭头连接符 27">
              <a:extLst>
                <a:ext uri="{FF2B5EF4-FFF2-40B4-BE49-F238E27FC236}">
                  <a16:creationId xmlns:a16="http://schemas.microsoft.com/office/drawing/2014/main" id="{0A0757A1-E525-AC45-0773-226F8D8FD7AA}"/>
                </a:ext>
              </a:extLst>
            </p:cNvPr>
            <p:cNvCxnSpPr/>
            <p:nvPr/>
          </p:nvCxnSpPr>
          <p:spPr>
            <a:xfrm>
              <a:off x="5106246" y="3990470"/>
              <a:ext cx="7264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65" name="组合 64">
              <a:extLst>
                <a:ext uri="{FF2B5EF4-FFF2-40B4-BE49-F238E27FC236}">
                  <a16:creationId xmlns:a16="http://schemas.microsoft.com/office/drawing/2014/main" id="{21A603DE-08C7-68AF-9BED-CEAA7421F223}"/>
                </a:ext>
              </a:extLst>
            </p:cNvPr>
            <p:cNvGrpSpPr/>
            <p:nvPr/>
          </p:nvGrpSpPr>
          <p:grpSpPr>
            <a:xfrm>
              <a:off x="2888910" y="3593960"/>
              <a:ext cx="1728312" cy="749440"/>
              <a:chOff x="2888910" y="3593960"/>
              <a:chExt cx="1728312" cy="749440"/>
            </a:xfrm>
          </p:grpSpPr>
          <p:grpSp>
            <p:nvGrpSpPr>
              <p:cNvPr id="27" name="组合 26">
                <a:extLst>
                  <a:ext uri="{FF2B5EF4-FFF2-40B4-BE49-F238E27FC236}">
                    <a16:creationId xmlns:a16="http://schemas.microsoft.com/office/drawing/2014/main" id="{5DCBAE2B-B0F2-0279-C340-7FDFE4FD9A25}"/>
                  </a:ext>
                </a:extLst>
              </p:cNvPr>
              <p:cNvGrpSpPr/>
              <p:nvPr/>
            </p:nvGrpSpPr>
            <p:grpSpPr>
              <a:xfrm>
                <a:off x="2888910" y="3593960"/>
                <a:ext cx="1728312" cy="216040"/>
                <a:chOff x="7079064" y="2843683"/>
                <a:chExt cx="1728312" cy="216040"/>
              </a:xfrm>
            </p:grpSpPr>
            <p:sp>
              <p:nvSpPr>
                <p:cNvPr id="34" name="矩形 33">
                  <a:extLst>
                    <a:ext uri="{FF2B5EF4-FFF2-40B4-BE49-F238E27FC236}">
                      <a16:creationId xmlns:a16="http://schemas.microsoft.com/office/drawing/2014/main" id="{CA381087-D5B5-74AD-57F0-F35B2B20A3DA}"/>
                    </a:ext>
                  </a:extLst>
                </p:cNvPr>
                <p:cNvSpPr/>
                <p:nvPr/>
              </p:nvSpPr>
              <p:spPr>
                <a:xfrm>
                  <a:off x="7079064" y="2843684"/>
                  <a:ext cx="216039" cy="2160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矩形 34">
                  <a:extLst>
                    <a:ext uri="{FF2B5EF4-FFF2-40B4-BE49-F238E27FC236}">
                      <a16:creationId xmlns:a16="http://schemas.microsoft.com/office/drawing/2014/main" id="{71D2A6C3-DF72-0F73-354F-5F828BE6DEB8}"/>
                    </a:ext>
                  </a:extLst>
                </p:cNvPr>
                <p:cNvSpPr/>
                <p:nvPr/>
              </p:nvSpPr>
              <p:spPr>
                <a:xfrm>
                  <a:off x="7295103" y="284368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矩形 35">
                  <a:extLst>
                    <a:ext uri="{FF2B5EF4-FFF2-40B4-BE49-F238E27FC236}">
                      <a16:creationId xmlns:a16="http://schemas.microsoft.com/office/drawing/2014/main" id="{E9EA6B41-CED9-EA24-CE4C-FDE10AC743EE}"/>
                    </a:ext>
                  </a:extLst>
                </p:cNvPr>
                <p:cNvSpPr/>
                <p:nvPr/>
              </p:nvSpPr>
              <p:spPr>
                <a:xfrm>
                  <a:off x="7511142" y="2843684"/>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矩形 36">
                  <a:extLst>
                    <a:ext uri="{FF2B5EF4-FFF2-40B4-BE49-F238E27FC236}">
                      <a16:creationId xmlns:a16="http://schemas.microsoft.com/office/drawing/2014/main" id="{25215DB7-E0B0-7F44-6601-4411506D8BF0}"/>
                    </a:ext>
                  </a:extLst>
                </p:cNvPr>
                <p:cNvSpPr/>
                <p:nvPr/>
              </p:nvSpPr>
              <p:spPr>
                <a:xfrm>
                  <a:off x="7727181" y="2843683"/>
                  <a:ext cx="216039" cy="216039"/>
                </a:xfrm>
                <a:prstGeom prst="rect">
                  <a:avLst/>
                </a:prstGeom>
                <a:solidFill>
                  <a:schemeClr val="bg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矩形 37">
                  <a:extLst>
                    <a:ext uri="{FF2B5EF4-FFF2-40B4-BE49-F238E27FC236}">
                      <a16:creationId xmlns:a16="http://schemas.microsoft.com/office/drawing/2014/main" id="{35F8076C-9A69-FF32-C957-2E050F58AA67}"/>
                    </a:ext>
                  </a:extLst>
                </p:cNvPr>
                <p:cNvSpPr/>
                <p:nvPr/>
              </p:nvSpPr>
              <p:spPr>
                <a:xfrm>
                  <a:off x="7943220" y="2843684"/>
                  <a:ext cx="216039" cy="21603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矩形 38">
                  <a:extLst>
                    <a:ext uri="{FF2B5EF4-FFF2-40B4-BE49-F238E27FC236}">
                      <a16:creationId xmlns:a16="http://schemas.microsoft.com/office/drawing/2014/main" id="{86E1A9DA-7782-001D-B059-594DE61C962E}"/>
                    </a:ext>
                  </a:extLst>
                </p:cNvPr>
                <p:cNvSpPr/>
                <p:nvPr/>
              </p:nvSpPr>
              <p:spPr>
                <a:xfrm>
                  <a:off x="8159259" y="284368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矩形 39">
                  <a:extLst>
                    <a:ext uri="{FF2B5EF4-FFF2-40B4-BE49-F238E27FC236}">
                      <a16:creationId xmlns:a16="http://schemas.microsoft.com/office/drawing/2014/main" id="{02EF7EA1-5F9C-E5CF-DA05-CEC9F41D9BE0}"/>
                    </a:ext>
                  </a:extLst>
                </p:cNvPr>
                <p:cNvSpPr/>
                <p:nvPr/>
              </p:nvSpPr>
              <p:spPr>
                <a:xfrm>
                  <a:off x="8375298" y="2843684"/>
                  <a:ext cx="216039" cy="216039"/>
                </a:xfrm>
                <a:prstGeom prst="rect">
                  <a:avLst/>
                </a:prstGeom>
                <a:solidFill>
                  <a:schemeClr val="accent2"/>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矩形 40">
                  <a:extLst>
                    <a:ext uri="{FF2B5EF4-FFF2-40B4-BE49-F238E27FC236}">
                      <a16:creationId xmlns:a16="http://schemas.microsoft.com/office/drawing/2014/main" id="{5583F1A1-BECD-5F43-7672-F10598B104F0}"/>
                    </a:ext>
                  </a:extLst>
                </p:cNvPr>
                <p:cNvSpPr/>
                <p:nvPr/>
              </p:nvSpPr>
              <p:spPr>
                <a:xfrm>
                  <a:off x="8591337" y="284368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组合 41">
                <a:extLst>
                  <a:ext uri="{FF2B5EF4-FFF2-40B4-BE49-F238E27FC236}">
                    <a16:creationId xmlns:a16="http://schemas.microsoft.com/office/drawing/2014/main" id="{67CCC76A-CDCB-E255-11D9-8F00D2B548E6}"/>
                  </a:ext>
                </a:extLst>
              </p:cNvPr>
              <p:cNvGrpSpPr/>
              <p:nvPr/>
            </p:nvGrpSpPr>
            <p:grpSpPr>
              <a:xfrm>
                <a:off x="2888910" y="4127360"/>
                <a:ext cx="1728312" cy="216040"/>
                <a:chOff x="7079064" y="2843683"/>
                <a:chExt cx="1728312" cy="216040"/>
              </a:xfrm>
            </p:grpSpPr>
            <p:sp>
              <p:nvSpPr>
                <p:cNvPr id="43" name="矩形 42">
                  <a:extLst>
                    <a:ext uri="{FF2B5EF4-FFF2-40B4-BE49-F238E27FC236}">
                      <a16:creationId xmlns:a16="http://schemas.microsoft.com/office/drawing/2014/main" id="{4B1A6914-1DB0-F0B2-16F7-0B9BD71B41F5}"/>
                    </a:ext>
                  </a:extLst>
                </p:cNvPr>
                <p:cNvSpPr/>
                <p:nvPr/>
              </p:nvSpPr>
              <p:spPr>
                <a:xfrm>
                  <a:off x="7079064" y="2843684"/>
                  <a:ext cx="216039" cy="216039"/>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矩形 43">
                  <a:extLst>
                    <a:ext uri="{FF2B5EF4-FFF2-40B4-BE49-F238E27FC236}">
                      <a16:creationId xmlns:a16="http://schemas.microsoft.com/office/drawing/2014/main" id="{26D5E15B-7301-6BA2-3B1E-EB78034E53B0}"/>
                    </a:ext>
                  </a:extLst>
                </p:cNvPr>
                <p:cNvSpPr/>
                <p:nvPr/>
              </p:nvSpPr>
              <p:spPr>
                <a:xfrm>
                  <a:off x="7295103" y="284368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矩形 44">
                  <a:extLst>
                    <a:ext uri="{FF2B5EF4-FFF2-40B4-BE49-F238E27FC236}">
                      <a16:creationId xmlns:a16="http://schemas.microsoft.com/office/drawing/2014/main" id="{7AFE8A75-B85E-849A-B339-FF10160F5C76}"/>
                    </a:ext>
                  </a:extLst>
                </p:cNvPr>
                <p:cNvSpPr/>
                <p:nvPr/>
              </p:nvSpPr>
              <p:spPr>
                <a:xfrm>
                  <a:off x="7511142" y="2843684"/>
                  <a:ext cx="216039" cy="216039"/>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矩形 45">
                  <a:extLst>
                    <a:ext uri="{FF2B5EF4-FFF2-40B4-BE49-F238E27FC236}">
                      <a16:creationId xmlns:a16="http://schemas.microsoft.com/office/drawing/2014/main" id="{90F745BD-3146-9A6C-1630-3F68D673D14B}"/>
                    </a:ext>
                  </a:extLst>
                </p:cNvPr>
                <p:cNvSpPr/>
                <p:nvPr/>
              </p:nvSpPr>
              <p:spPr>
                <a:xfrm>
                  <a:off x="7727181" y="284368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矩形 46">
                  <a:extLst>
                    <a:ext uri="{FF2B5EF4-FFF2-40B4-BE49-F238E27FC236}">
                      <a16:creationId xmlns:a16="http://schemas.microsoft.com/office/drawing/2014/main" id="{132CB9B6-D9EE-6B80-4EF4-E3FEB469FAD2}"/>
                    </a:ext>
                  </a:extLst>
                </p:cNvPr>
                <p:cNvSpPr/>
                <p:nvPr/>
              </p:nvSpPr>
              <p:spPr>
                <a:xfrm>
                  <a:off x="7943220" y="2843684"/>
                  <a:ext cx="216039" cy="216039"/>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矩形 47">
                  <a:extLst>
                    <a:ext uri="{FF2B5EF4-FFF2-40B4-BE49-F238E27FC236}">
                      <a16:creationId xmlns:a16="http://schemas.microsoft.com/office/drawing/2014/main" id="{7F14F0B8-0889-0A4D-B9A0-2430ED1E65ED}"/>
                    </a:ext>
                  </a:extLst>
                </p:cNvPr>
                <p:cNvSpPr/>
                <p:nvPr/>
              </p:nvSpPr>
              <p:spPr>
                <a:xfrm>
                  <a:off x="8159259" y="2843683"/>
                  <a:ext cx="216039" cy="216039"/>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矩形 48">
                  <a:extLst>
                    <a:ext uri="{FF2B5EF4-FFF2-40B4-BE49-F238E27FC236}">
                      <a16:creationId xmlns:a16="http://schemas.microsoft.com/office/drawing/2014/main" id="{99C0F5C7-E6BD-9F24-5273-C85270E261C2}"/>
                    </a:ext>
                  </a:extLst>
                </p:cNvPr>
                <p:cNvSpPr/>
                <p:nvPr/>
              </p:nvSpPr>
              <p:spPr>
                <a:xfrm>
                  <a:off x="8375298" y="2843684"/>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矩形 49">
                  <a:extLst>
                    <a:ext uri="{FF2B5EF4-FFF2-40B4-BE49-F238E27FC236}">
                      <a16:creationId xmlns:a16="http://schemas.microsoft.com/office/drawing/2014/main" id="{186BF14A-7003-0713-5A4D-68158F6B55FF}"/>
                    </a:ext>
                  </a:extLst>
                </p:cNvPr>
                <p:cNvSpPr/>
                <p:nvPr/>
              </p:nvSpPr>
              <p:spPr>
                <a:xfrm>
                  <a:off x="8591337" y="284368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3" name="文本框 52">
                <a:extLst>
                  <a:ext uri="{FF2B5EF4-FFF2-40B4-BE49-F238E27FC236}">
                    <a16:creationId xmlns:a16="http://schemas.microsoft.com/office/drawing/2014/main" id="{EA2D708E-1A72-C937-4464-6BF9419308F1}"/>
                  </a:ext>
                </a:extLst>
              </p:cNvPr>
              <p:cNvSpPr txBox="1"/>
              <p:nvPr/>
            </p:nvSpPr>
            <p:spPr>
              <a:xfrm>
                <a:off x="3575089" y="3736833"/>
                <a:ext cx="298450" cy="416985"/>
              </a:xfrm>
              <a:prstGeom prst="rect">
                <a:avLst/>
              </a:prstGeom>
            </p:spPr>
            <p:txBody>
              <a:bodyPr vert="horz" wrap="none" rtlCol="0" anchor="b">
                <a:normAutofit/>
              </a:bodyPr>
              <a:lstStyle/>
              <a:p>
                <a:pPr algn="l"/>
                <a:r>
                  <a:rPr lang="en-US" sz="2000" dirty="0">
                    <a:solidFill>
                      <a:schemeClr val="tx1"/>
                    </a:solidFill>
                    <a:latin typeface="+mj-lt"/>
                  </a:rPr>
                  <a:t>×</a:t>
                </a:r>
              </a:p>
            </p:txBody>
          </p:sp>
        </p:grpSp>
        <p:grpSp>
          <p:nvGrpSpPr>
            <p:cNvPr id="64" name="组合 63">
              <a:extLst>
                <a:ext uri="{FF2B5EF4-FFF2-40B4-BE49-F238E27FC236}">
                  <a16:creationId xmlns:a16="http://schemas.microsoft.com/office/drawing/2014/main" id="{C6075F05-D966-F8DC-79D7-6510B8DEC21A}"/>
                </a:ext>
              </a:extLst>
            </p:cNvPr>
            <p:cNvGrpSpPr/>
            <p:nvPr/>
          </p:nvGrpSpPr>
          <p:grpSpPr>
            <a:xfrm>
              <a:off x="6349224" y="3593960"/>
              <a:ext cx="434563" cy="749439"/>
              <a:chOff x="6349224" y="3593960"/>
              <a:chExt cx="434563" cy="749439"/>
            </a:xfrm>
          </p:grpSpPr>
          <p:grpSp>
            <p:nvGrpSpPr>
              <p:cNvPr id="29" name="组合 28">
                <a:extLst>
                  <a:ext uri="{FF2B5EF4-FFF2-40B4-BE49-F238E27FC236}">
                    <a16:creationId xmlns:a16="http://schemas.microsoft.com/office/drawing/2014/main" id="{BAF9DCF6-19A4-58EF-D643-840707F9EF2D}"/>
                  </a:ext>
                </a:extLst>
              </p:cNvPr>
              <p:cNvGrpSpPr/>
              <p:nvPr/>
            </p:nvGrpSpPr>
            <p:grpSpPr>
              <a:xfrm>
                <a:off x="6351709" y="3593960"/>
                <a:ext cx="432078" cy="216040"/>
                <a:chOff x="7079064" y="2843683"/>
                <a:chExt cx="432078" cy="216040"/>
              </a:xfrm>
            </p:grpSpPr>
            <p:sp>
              <p:nvSpPr>
                <p:cNvPr id="30" name="矩形 29">
                  <a:extLst>
                    <a:ext uri="{FF2B5EF4-FFF2-40B4-BE49-F238E27FC236}">
                      <a16:creationId xmlns:a16="http://schemas.microsoft.com/office/drawing/2014/main" id="{B54C3B1C-0B01-545B-DFD9-614C152D20C8}"/>
                    </a:ext>
                  </a:extLst>
                </p:cNvPr>
                <p:cNvSpPr/>
                <p:nvPr/>
              </p:nvSpPr>
              <p:spPr>
                <a:xfrm>
                  <a:off x="7079064" y="2843684"/>
                  <a:ext cx="216039" cy="21603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矩形 30">
                  <a:extLst>
                    <a:ext uri="{FF2B5EF4-FFF2-40B4-BE49-F238E27FC236}">
                      <a16:creationId xmlns:a16="http://schemas.microsoft.com/office/drawing/2014/main" id="{55EA0344-AC25-36E5-4789-A88983F58594}"/>
                    </a:ext>
                  </a:extLst>
                </p:cNvPr>
                <p:cNvSpPr/>
                <p:nvPr/>
              </p:nvSpPr>
              <p:spPr>
                <a:xfrm>
                  <a:off x="7295103" y="2843683"/>
                  <a:ext cx="216039" cy="216039"/>
                </a:xfrm>
                <a:prstGeom prst="rect">
                  <a:avLst/>
                </a:prstGeom>
                <a:solidFill>
                  <a:schemeClr val="accent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4" name="组合 53">
                <a:extLst>
                  <a:ext uri="{FF2B5EF4-FFF2-40B4-BE49-F238E27FC236}">
                    <a16:creationId xmlns:a16="http://schemas.microsoft.com/office/drawing/2014/main" id="{266867A4-E98D-8644-4F65-CF2548539A20}"/>
                  </a:ext>
                </a:extLst>
              </p:cNvPr>
              <p:cNvGrpSpPr/>
              <p:nvPr/>
            </p:nvGrpSpPr>
            <p:grpSpPr>
              <a:xfrm>
                <a:off x="6349224" y="4127359"/>
                <a:ext cx="432078" cy="216040"/>
                <a:chOff x="7079064" y="2843683"/>
                <a:chExt cx="432078" cy="216040"/>
              </a:xfrm>
            </p:grpSpPr>
            <p:sp>
              <p:nvSpPr>
                <p:cNvPr id="55" name="矩形 54">
                  <a:extLst>
                    <a:ext uri="{FF2B5EF4-FFF2-40B4-BE49-F238E27FC236}">
                      <a16:creationId xmlns:a16="http://schemas.microsoft.com/office/drawing/2014/main" id="{F13E2BD1-15C6-E92C-5CA7-364210F02062}"/>
                    </a:ext>
                  </a:extLst>
                </p:cNvPr>
                <p:cNvSpPr/>
                <p:nvPr/>
              </p:nvSpPr>
              <p:spPr>
                <a:xfrm>
                  <a:off x="7079064" y="2843684"/>
                  <a:ext cx="216039" cy="216039"/>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矩形 55">
                  <a:extLst>
                    <a:ext uri="{FF2B5EF4-FFF2-40B4-BE49-F238E27FC236}">
                      <a16:creationId xmlns:a16="http://schemas.microsoft.com/office/drawing/2014/main" id="{92D6D727-DAE6-2C32-C1C7-2DE61A058A4F}"/>
                    </a:ext>
                  </a:extLst>
                </p:cNvPr>
                <p:cNvSpPr/>
                <p:nvPr/>
              </p:nvSpPr>
              <p:spPr>
                <a:xfrm>
                  <a:off x="7295103" y="2843683"/>
                  <a:ext cx="216039" cy="216039"/>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3" name="文本框 62">
                <a:extLst>
                  <a:ext uri="{FF2B5EF4-FFF2-40B4-BE49-F238E27FC236}">
                    <a16:creationId xmlns:a16="http://schemas.microsoft.com/office/drawing/2014/main" id="{8597C1E7-EB46-DD7A-5097-712E560D5450}"/>
                  </a:ext>
                </a:extLst>
              </p:cNvPr>
              <p:cNvSpPr txBox="1"/>
              <p:nvPr/>
            </p:nvSpPr>
            <p:spPr>
              <a:xfrm>
                <a:off x="6388380" y="3736832"/>
                <a:ext cx="298450" cy="416985"/>
              </a:xfrm>
              <a:prstGeom prst="rect">
                <a:avLst/>
              </a:prstGeom>
            </p:spPr>
            <p:txBody>
              <a:bodyPr vert="horz" wrap="none" rtlCol="0" anchor="b">
                <a:normAutofit/>
              </a:bodyPr>
              <a:lstStyle/>
              <a:p>
                <a:pPr algn="l"/>
                <a:r>
                  <a:rPr lang="en-US" sz="2000" dirty="0">
                    <a:solidFill>
                      <a:schemeClr val="tx1"/>
                    </a:solidFill>
                    <a:latin typeface="+mj-lt"/>
                  </a:rPr>
                  <a:t>×</a:t>
                </a:r>
              </a:p>
            </p:txBody>
          </p:sp>
        </p:grpSp>
      </p:grpSp>
      <p:grpSp>
        <p:nvGrpSpPr>
          <p:cNvPr id="77" name="组合 76">
            <a:extLst>
              <a:ext uri="{FF2B5EF4-FFF2-40B4-BE49-F238E27FC236}">
                <a16:creationId xmlns:a16="http://schemas.microsoft.com/office/drawing/2014/main" id="{88E09238-78B2-224F-AF2F-1D6860ED17B1}"/>
              </a:ext>
            </a:extLst>
          </p:cNvPr>
          <p:cNvGrpSpPr/>
          <p:nvPr/>
        </p:nvGrpSpPr>
        <p:grpSpPr>
          <a:xfrm>
            <a:off x="1324269" y="4971929"/>
            <a:ext cx="3129281" cy="1809870"/>
            <a:chOff x="869778" y="4971929"/>
            <a:chExt cx="3129281" cy="1809870"/>
          </a:xfrm>
        </p:grpSpPr>
        <p:grpSp>
          <p:nvGrpSpPr>
            <p:cNvPr id="73" name="组合 72">
              <a:extLst>
                <a:ext uri="{FF2B5EF4-FFF2-40B4-BE49-F238E27FC236}">
                  <a16:creationId xmlns:a16="http://schemas.microsoft.com/office/drawing/2014/main" id="{797D718B-7604-D0B5-C679-804E42E79B35}"/>
                </a:ext>
              </a:extLst>
            </p:cNvPr>
            <p:cNvGrpSpPr/>
            <p:nvPr/>
          </p:nvGrpSpPr>
          <p:grpSpPr>
            <a:xfrm>
              <a:off x="884755" y="4971929"/>
              <a:ext cx="3099327" cy="1393007"/>
              <a:chOff x="1301856" y="5365523"/>
              <a:chExt cx="3099327" cy="1393007"/>
            </a:xfrm>
          </p:grpSpPr>
          <p:pic>
            <p:nvPicPr>
              <p:cNvPr id="67" name="Picture 2">
                <a:extLst>
                  <a:ext uri="{FF2B5EF4-FFF2-40B4-BE49-F238E27FC236}">
                    <a16:creationId xmlns:a16="http://schemas.microsoft.com/office/drawing/2014/main" id="{68CDDCAD-FC27-AB78-3D5C-86F27A7A329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215" r="57876"/>
              <a:stretch/>
            </p:blipFill>
            <p:spPr bwMode="auto">
              <a:xfrm>
                <a:off x="1301856" y="5365523"/>
                <a:ext cx="1195809" cy="1379991"/>
              </a:xfrm>
              <a:prstGeom prst="rect">
                <a:avLst/>
              </a:prstGeom>
              <a:noFill/>
              <a:extLst>
                <a:ext uri="{909E8E84-426E-40DD-AFC4-6F175D3DCCD1}">
                  <a14:hiddenFill xmlns:a14="http://schemas.microsoft.com/office/drawing/2010/main">
                    <a:solidFill>
                      <a:srgbClr val="FFFFFF"/>
                    </a:solidFill>
                  </a14:hiddenFill>
                </a:ext>
              </a:extLst>
            </p:spPr>
          </p:pic>
          <p:grpSp>
            <p:nvGrpSpPr>
              <p:cNvPr id="70" name="组合 69">
                <a:extLst>
                  <a:ext uri="{FF2B5EF4-FFF2-40B4-BE49-F238E27FC236}">
                    <a16:creationId xmlns:a16="http://schemas.microsoft.com/office/drawing/2014/main" id="{E7AF4EAC-03EB-A09C-3451-0F5F9471E5FC}"/>
                  </a:ext>
                </a:extLst>
              </p:cNvPr>
              <p:cNvGrpSpPr/>
              <p:nvPr/>
            </p:nvGrpSpPr>
            <p:grpSpPr>
              <a:xfrm>
                <a:off x="3174013" y="5378540"/>
                <a:ext cx="1227170" cy="1379990"/>
                <a:chOff x="9994899" y="4284133"/>
                <a:chExt cx="1561747" cy="1756232"/>
              </a:xfrm>
            </p:grpSpPr>
            <p:pic>
              <p:nvPicPr>
                <p:cNvPr id="1026" name="Picture 2">
                  <a:extLst>
                    <a:ext uri="{FF2B5EF4-FFF2-40B4-BE49-F238E27FC236}">
                      <a16:creationId xmlns:a16="http://schemas.microsoft.com/office/drawing/2014/main" id="{F4728967-F17E-96EF-94F6-C25ED6694EB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6771" t="10215"/>
                <a:stretch/>
              </p:blipFill>
              <p:spPr bwMode="auto">
                <a:xfrm>
                  <a:off x="9994899" y="4284133"/>
                  <a:ext cx="1561747" cy="1756232"/>
                </a:xfrm>
                <a:prstGeom prst="rect">
                  <a:avLst/>
                </a:prstGeom>
                <a:noFill/>
                <a:extLst>
                  <a:ext uri="{909E8E84-426E-40DD-AFC4-6F175D3DCCD1}">
                    <a14:hiddenFill xmlns:a14="http://schemas.microsoft.com/office/drawing/2010/main">
                      <a:solidFill>
                        <a:srgbClr val="FFFFFF"/>
                      </a:solidFill>
                    </a14:hiddenFill>
                  </a:ext>
                </a:extLst>
              </p:spPr>
            </p:pic>
            <p:sp>
              <p:nvSpPr>
                <p:cNvPr id="68" name="矩形 67">
                  <a:extLst>
                    <a:ext uri="{FF2B5EF4-FFF2-40B4-BE49-F238E27FC236}">
                      <a16:creationId xmlns:a16="http://schemas.microsoft.com/office/drawing/2014/main" id="{7240A8EE-BDF5-5927-848E-E53217DE11C3}"/>
                    </a:ext>
                  </a:extLst>
                </p:cNvPr>
                <p:cNvSpPr/>
                <p:nvPr/>
              </p:nvSpPr>
              <p:spPr>
                <a:xfrm>
                  <a:off x="9994899" y="4645025"/>
                  <a:ext cx="301626" cy="185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矩形 68">
                  <a:extLst>
                    <a:ext uri="{FF2B5EF4-FFF2-40B4-BE49-F238E27FC236}">
                      <a16:creationId xmlns:a16="http://schemas.microsoft.com/office/drawing/2014/main" id="{F59FB49E-9A9F-26EA-D051-3FD312BFAD57}"/>
                    </a:ext>
                  </a:extLst>
                </p:cNvPr>
                <p:cNvSpPr/>
                <p:nvPr/>
              </p:nvSpPr>
              <p:spPr>
                <a:xfrm>
                  <a:off x="9994899" y="5372100"/>
                  <a:ext cx="301626" cy="1857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1" name="直接箭头连接符 70">
                <a:extLst>
                  <a:ext uri="{FF2B5EF4-FFF2-40B4-BE49-F238E27FC236}">
                    <a16:creationId xmlns:a16="http://schemas.microsoft.com/office/drawing/2014/main" id="{329D5A5E-D274-3EDE-1BCE-741D7FC11E15}"/>
                  </a:ext>
                </a:extLst>
              </p:cNvPr>
              <p:cNvCxnSpPr>
                <a:cxnSpLocks/>
              </p:cNvCxnSpPr>
              <p:nvPr/>
            </p:nvCxnSpPr>
            <p:spPr>
              <a:xfrm>
                <a:off x="2617339" y="6012310"/>
                <a:ext cx="505251"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sp>
          <p:nvSpPr>
            <p:cNvPr id="74" name="文本框 73">
              <a:extLst>
                <a:ext uri="{FF2B5EF4-FFF2-40B4-BE49-F238E27FC236}">
                  <a16:creationId xmlns:a16="http://schemas.microsoft.com/office/drawing/2014/main" id="{F2D2E44E-909B-44C2-335F-3ADE438A5138}"/>
                </a:ext>
              </a:extLst>
            </p:cNvPr>
            <p:cNvSpPr txBox="1"/>
            <p:nvPr/>
          </p:nvSpPr>
          <p:spPr>
            <a:xfrm>
              <a:off x="869778" y="6333295"/>
              <a:ext cx="3129281" cy="448504"/>
            </a:xfrm>
            <a:prstGeom prst="rect">
              <a:avLst/>
            </a:prstGeom>
          </p:spPr>
          <p:txBody>
            <a:bodyPr vert="horz" wrap="none" rtlCol="0" anchor="b">
              <a:normAutofit lnSpcReduction="10000"/>
            </a:bodyPr>
            <a:lstStyle/>
            <a:p>
              <a:pPr algn="l"/>
              <a:r>
                <a:rPr lang="en-US" sz="2400" dirty="0"/>
                <a:t>Weight sparsity: pruning</a:t>
              </a:r>
              <a:endParaRPr lang="en-US" sz="2400" dirty="0">
                <a:solidFill>
                  <a:schemeClr val="tx1"/>
                </a:solidFill>
              </a:endParaRPr>
            </a:p>
          </p:txBody>
        </p:sp>
      </p:grpSp>
      <p:grpSp>
        <p:nvGrpSpPr>
          <p:cNvPr id="76" name="组合 75">
            <a:extLst>
              <a:ext uri="{FF2B5EF4-FFF2-40B4-BE49-F238E27FC236}">
                <a16:creationId xmlns:a16="http://schemas.microsoft.com/office/drawing/2014/main" id="{7A55D1F1-40A8-F76D-B084-81660B1E65CA}"/>
              </a:ext>
            </a:extLst>
          </p:cNvPr>
          <p:cNvGrpSpPr/>
          <p:nvPr/>
        </p:nvGrpSpPr>
        <p:grpSpPr>
          <a:xfrm>
            <a:off x="6096000" y="4968558"/>
            <a:ext cx="3814234" cy="1819522"/>
            <a:chOff x="5659966" y="4968558"/>
            <a:chExt cx="3814234" cy="1819522"/>
          </a:xfrm>
        </p:grpSpPr>
        <p:pic>
          <p:nvPicPr>
            <p:cNvPr id="1028" name="Picture 4" descr="ReLU activation function | Download Scientific Diagram">
              <a:extLst>
                <a:ext uri="{FF2B5EF4-FFF2-40B4-BE49-F238E27FC236}">
                  <a16:creationId xmlns:a16="http://schemas.microsoft.com/office/drawing/2014/main" id="{47C97732-1178-2C71-BA89-D37F0DE4781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2212" y="4968558"/>
              <a:ext cx="1569742" cy="1364738"/>
            </a:xfrm>
            <a:prstGeom prst="rect">
              <a:avLst/>
            </a:prstGeom>
            <a:noFill/>
            <a:extLst>
              <a:ext uri="{909E8E84-426E-40DD-AFC4-6F175D3DCCD1}">
                <a14:hiddenFill xmlns:a14="http://schemas.microsoft.com/office/drawing/2010/main">
                  <a:solidFill>
                    <a:srgbClr val="FFFFFF"/>
                  </a:solidFill>
                </a14:hiddenFill>
              </a:ext>
            </a:extLst>
          </p:spPr>
        </p:pic>
        <p:sp>
          <p:nvSpPr>
            <p:cNvPr id="75" name="文本框 74">
              <a:extLst>
                <a:ext uri="{FF2B5EF4-FFF2-40B4-BE49-F238E27FC236}">
                  <a16:creationId xmlns:a16="http://schemas.microsoft.com/office/drawing/2014/main" id="{407641D5-F42C-712E-719C-C9754BB49FA9}"/>
                </a:ext>
              </a:extLst>
            </p:cNvPr>
            <p:cNvSpPr txBox="1"/>
            <p:nvPr/>
          </p:nvSpPr>
          <p:spPr>
            <a:xfrm>
              <a:off x="5659966" y="6339576"/>
              <a:ext cx="3814234" cy="448504"/>
            </a:xfrm>
            <a:prstGeom prst="rect">
              <a:avLst/>
            </a:prstGeom>
          </p:spPr>
          <p:txBody>
            <a:bodyPr vert="horz" wrap="none" rtlCol="0" anchor="b">
              <a:normAutofit lnSpcReduction="10000"/>
            </a:bodyPr>
            <a:lstStyle/>
            <a:p>
              <a:pPr algn="l"/>
              <a:r>
                <a:rPr lang="en-US" sz="2400" dirty="0"/>
                <a:t>Activation sparsity: </a:t>
              </a:r>
              <a:r>
                <a:rPr lang="en-US" sz="2400" dirty="0" err="1"/>
                <a:t>ReLU</a:t>
              </a:r>
              <a:r>
                <a:rPr lang="en-US" sz="2400" dirty="0"/>
                <a:t>, etc.</a:t>
              </a:r>
              <a:endParaRPr lang="en-US" sz="2400" dirty="0">
                <a:solidFill>
                  <a:schemeClr val="tx1"/>
                </a:solidFill>
              </a:endParaRPr>
            </a:p>
          </p:txBody>
        </p:sp>
      </p:grpSp>
    </p:spTree>
    <p:extLst>
      <p:ext uri="{BB962C8B-B14F-4D97-AF65-F5344CB8AC3E}">
        <p14:creationId xmlns:p14="http://schemas.microsoft.com/office/powerpoint/2010/main" val="3072600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C32B0-EC94-F4C6-4D49-6DADEA5B7EC2}"/>
              </a:ext>
            </a:extLst>
          </p:cNvPr>
          <p:cNvSpPr>
            <a:spLocks noGrp="1"/>
          </p:cNvSpPr>
          <p:nvPr>
            <p:ph type="title"/>
          </p:nvPr>
        </p:nvSpPr>
        <p:spPr/>
        <p:txBody>
          <a:bodyPr>
            <a:normAutofit/>
          </a:bodyPr>
          <a:lstStyle/>
          <a:p>
            <a:r>
              <a:rPr lang="en-US" dirty="0"/>
              <a:t>Challenges of sparse processing</a:t>
            </a:r>
          </a:p>
        </p:txBody>
      </p:sp>
      <p:sp>
        <p:nvSpPr>
          <p:cNvPr id="3" name="灯片编号占位符 2">
            <a:extLst>
              <a:ext uri="{FF2B5EF4-FFF2-40B4-BE49-F238E27FC236}">
                <a16:creationId xmlns:a16="http://schemas.microsoft.com/office/drawing/2014/main" id="{C27A276C-0A56-8F62-373A-6D05F67F5386}"/>
              </a:ext>
            </a:extLst>
          </p:cNvPr>
          <p:cNvSpPr>
            <a:spLocks noGrp="1"/>
          </p:cNvSpPr>
          <p:nvPr>
            <p:ph type="sldNum" sz="quarter" idx="12"/>
          </p:nvPr>
        </p:nvSpPr>
        <p:spPr/>
        <p:txBody>
          <a:bodyPr/>
          <a:lstStyle/>
          <a:p>
            <a:fld id="{4C1CFA8C-DA4D-4CD0-9494-B47934E8DF77}" type="slidenum">
              <a:rPr lang="en-US" smtClean="0"/>
              <a:t>3</a:t>
            </a:fld>
            <a:endParaRPr lang="en-US"/>
          </a:p>
        </p:txBody>
      </p:sp>
      <p:sp>
        <p:nvSpPr>
          <p:cNvPr id="4" name="内容占位符 3">
            <a:extLst>
              <a:ext uri="{FF2B5EF4-FFF2-40B4-BE49-F238E27FC236}">
                <a16:creationId xmlns:a16="http://schemas.microsoft.com/office/drawing/2014/main" id="{4A9E1D67-5953-04D4-ACF9-6CB44B912B11}"/>
              </a:ext>
            </a:extLst>
          </p:cNvPr>
          <p:cNvSpPr>
            <a:spLocks noGrp="1"/>
          </p:cNvSpPr>
          <p:nvPr>
            <p:ph sz="quarter" idx="1"/>
          </p:nvPr>
        </p:nvSpPr>
        <p:spPr>
          <a:xfrm>
            <a:off x="101601" y="990600"/>
            <a:ext cx="11988800" cy="1701800"/>
          </a:xfrm>
        </p:spPr>
        <p:txBody>
          <a:bodyPr/>
          <a:lstStyle/>
          <a:p>
            <a:r>
              <a:rPr lang="en-US" dirty="0"/>
              <a:t>Sparse CNNs have low data reuse due to lots of ineffectual work</a:t>
            </a:r>
          </a:p>
          <a:p>
            <a:pPr lvl="1"/>
            <a:r>
              <a:rPr lang="en-US" dirty="0"/>
              <a:t>Low arithmetic intensity: 10x lower in sparse ResNet-50 vs dense ResNet-50</a:t>
            </a:r>
          </a:p>
          <a:p>
            <a:r>
              <a:rPr lang="en-US" dirty="0"/>
              <a:t>Sparse CNN inference is bounded by data movement</a:t>
            </a:r>
          </a:p>
        </p:txBody>
      </p:sp>
      <p:graphicFrame>
        <p:nvGraphicFramePr>
          <p:cNvPr id="6" name="图表 5">
            <a:extLst>
              <a:ext uri="{FF2B5EF4-FFF2-40B4-BE49-F238E27FC236}">
                <a16:creationId xmlns:a16="http://schemas.microsoft.com/office/drawing/2014/main" id="{ABA0C09E-852A-F503-F104-D551BFAE6A63}"/>
              </a:ext>
            </a:extLst>
          </p:cNvPr>
          <p:cNvGraphicFramePr>
            <a:graphicFrameLocks/>
          </p:cNvGraphicFramePr>
          <p:nvPr>
            <p:extLst>
              <p:ext uri="{D42A27DB-BD31-4B8C-83A1-F6EECF244321}">
                <p14:modId xmlns:p14="http://schemas.microsoft.com/office/powerpoint/2010/main" val="3273935713"/>
              </p:ext>
            </p:extLst>
          </p:nvPr>
        </p:nvGraphicFramePr>
        <p:xfrm>
          <a:off x="8175050" y="2836007"/>
          <a:ext cx="3418574" cy="3376186"/>
        </p:xfrm>
        <a:graphic>
          <a:graphicData uri="http://schemas.openxmlformats.org/drawingml/2006/chart">
            <c:chart xmlns:c="http://schemas.openxmlformats.org/drawingml/2006/chart" xmlns:r="http://schemas.openxmlformats.org/officeDocument/2006/relationships" r:id="rId3"/>
          </a:graphicData>
        </a:graphic>
      </p:graphicFrame>
      <p:sp>
        <p:nvSpPr>
          <p:cNvPr id="7" name="文本框 6">
            <a:extLst>
              <a:ext uri="{FF2B5EF4-FFF2-40B4-BE49-F238E27FC236}">
                <a16:creationId xmlns:a16="http://schemas.microsoft.com/office/drawing/2014/main" id="{460E69FB-D669-A690-AC9B-276666404BBB}"/>
              </a:ext>
            </a:extLst>
          </p:cNvPr>
          <p:cNvSpPr txBox="1"/>
          <p:nvPr/>
        </p:nvSpPr>
        <p:spPr>
          <a:xfrm>
            <a:off x="9148865" y="6059100"/>
            <a:ext cx="977630" cy="276999"/>
          </a:xfrm>
          <a:prstGeom prst="rect">
            <a:avLst/>
          </a:prstGeom>
          <a:noFill/>
        </p:spPr>
        <p:txBody>
          <a:bodyPr wrap="square" rtlCol="0">
            <a:spAutoFit/>
          </a:bodyPr>
          <a:lstStyle/>
          <a:p>
            <a:r>
              <a:rPr lang="en-US" sz="1200" dirty="0"/>
              <a:t>[MICRO 19]</a:t>
            </a:r>
          </a:p>
        </p:txBody>
      </p:sp>
      <p:sp>
        <p:nvSpPr>
          <p:cNvPr id="8" name="内容占位符 3">
            <a:extLst>
              <a:ext uri="{FF2B5EF4-FFF2-40B4-BE49-F238E27FC236}">
                <a16:creationId xmlns:a16="http://schemas.microsoft.com/office/drawing/2014/main" id="{970D0AA6-B5FB-64F0-F46E-180182594A3D}"/>
              </a:ext>
            </a:extLst>
          </p:cNvPr>
          <p:cNvSpPr txBox="1">
            <a:spLocks/>
          </p:cNvSpPr>
          <p:nvPr/>
        </p:nvSpPr>
        <p:spPr>
          <a:xfrm>
            <a:off x="101599" y="4697206"/>
            <a:ext cx="7797801" cy="1883794"/>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Most accelerators process CNNs layer by layer</a:t>
            </a:r>
          </a:p>
          <a:p>
            <a:pPr lvl="1"/>
            <a:r>
              <a:rPr lang="en-US" dirty="0"/>
              <a:t>Intermediate activations between layers are large and spilled off-chip</a:t>
            </a:r>
          </a:p>
        </p:txBody>
      </p:sp>
      <p:sp>
        <p:nvSpPr>
          <p:cNvPr id="10" name="文本框 9">
            <a:extLst>
              <a:ext uri="{FF2B5EF4-FFF2-40B4-BE49-F238E27FC236}">
                <a16:creationId xmlns:a16="http://schemas.microsoft.com/office/drawing/2014/main" id="{3C9D2FF1-BF19-DFDA-16D3-3C0747EB89AB}"/>
              </a:ext>
            </a:extLst>
          </p:cNvPr>
          <p:cNvSpPr txBox="1"/>
          <p:nvPr/>
        </p:nvSpPr>
        <p:spPr>
          <a:xfrm>
            <a:off x="6014720" y="2039111"/>
            <a:ext cx="2367280" cy="509681"/>
          </a:xfrm>
          <a:prstGeom prst="rect">
            <a:avLst/>
          </a:prstGeom>
          <a:solidFill>
            <a:schemeClr val="bg1"/>
          </a:solidFill>
        </p:spPr>
        <p:txBody>
          <a:bodyPr vert="horz" wrap="none" rtlCol="0" anchor="b">
            <a:normAutofit lnSpcReduction="10000"/>
          </a:bodyPr>
          <a:lstStyle/>
          <a:p>
            <a:pPr algn="l"/>
            <a:r>
              <a:rPr lang="en-US" sz="2900" b="1" dirty="0">
                <a:solidFill>
                  <a:schemeClr val="tx1"/>
                </a:solidFill>
              </a:rPr>
              <a:t>activations</a:t>
            </a:r>
          </a:p>
        </p:txBody>
      </p:sp>
      <p:sp>
        <p:nvSpPr>
          <p:cNvPr id="11" name="文本框 10">
            <a:extLst>
              <a:ext uri="{FF2B5EF4-FFF2-40B4-BE49-F238E27FC236}">
                <a16:creationId xmlns:a16="http://schemas.microsoft.com/office/drawing/2014/main" id="{CC6B2484-6EC1-B73B-4F2C-F59DB32DE989}"/>
              </a:ext>
            </a:extLst>
          </p:cNvPr>
          <p:cNvSpPr txBox="1"/>
          <p:nvPr/>
        </p:nvSpPr>
        <p:spPr>
          <a:xfrm>
            <a:off x="10584235" y="6059100"/>
            <a:ext cx="591765" cy="276999"/>
          </a:xfrm>
          <a:prstGeom prst="rect">
            <a:avLst/>
          </a:prstGeom>
          <a:noFill/>
        </p:spPr>
        <p:txBody>
          <a:bodyPr wrap="square" rtlCol="0">
            <a:spAutoFit/>
          </a:bodyPr>
          <a:lstStyle/>
          <a:p>
            <a:r>
              <a:rPr lang="en-US" sz="1200" dirty="0"/>
              <a:t>(Ours)</a:t>
            </a:r>
          </a:p>
        </p:txBody>
      </p:sp>
      <p:sp>
        <p:nvSpPr>
          <p:cNvPr id="9" name="矩形 8">
            <a:extLst>
              <a:ext uri="{FF2B5EF4-FFF2-40B4-BE49-F238E27FC236}">
                <a16:creationId xmlns:a16="http://schemas.microsoft.com/office/drawing/2014/main" id="{99A7CD9D-C72C-D23D-EB26-C0770BD81AAA}"/>
              </a:ext>
            </a:extLst>
          </p:cNvPr>
          <p:cNvSpPr/>
          <p:nvPr/>
        </p:nvSpPr>
        <p:spPr>
          <a:xfrm>
            <a:off x="10306050" y="5054599"/>
            <a:ext cx="1287574" cy="1281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3" name="组合 72">
            <a:extLst>
              <a:ext uri="{FF2B5EF4-FFF2-40B4-BE49-F238E27FC236}">
                <a16:creationId xmlns:a16="http://schemas.microsoft.com/office/drawing/2014/main" id="{36D7F24D-C093-16AE-B14C-ED39558ACADD}"/>
              </a:ext>
            </a:extLst>
          </p:cNvPr>
          <p:cNvGrpSpPr/>
          <p:nvPr/>
        </p:nvGrpSpPr>
        <p:grpSpPr>
          <a:xfrm>
            <a:off x="1575676" y="2619651"/>
            <a:ext cx="5467579" cy="1783339"/>
            <a:chOff x="1663225" y="2340489"/>
            <a:chExt cx="5467579" cy="1783339"/>
          </a:xfrm>
        </p:grpSpPr>
        <p:cxnSp>
          <p:nvCxnSpPr>
            <p:cNvPr id="74" name="直接箭头连接符 73">
              <a:extLst>
                <a:ext uri="{FF2B5EF4-FFF2-40B4-BE49-F238E27FC236}">
                  <a16:creationId xmlns:a16="http://schemas.microsoft.com/office/drawing/2014/main" id="{CF18F69C-2748-5061-9CE9-9EBAA36B1DDC}"/>
                </a:ext>
              </a:extLst>
            </p:cNvPr>
            <p:cNvCxnSpPr/>
            <p:nvPr/>
          </p:nvCxnSpPr>
          <p:spPr>
            <a:xfrm>
              <a:off x="4050795" y="3350965"/>
              <a:ext cx="726440" cy="0"/>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grpSp>
          <p:nvGrpSpPr>
            <p:cNvPr id="75" name="组合 74">
              <a:extLst>
                <a:ext uri="{FF2B5EF4-FFF2-40B4-BE49-F238E27FC236}">
                  <a16:creationId xmlns:a16="http://schemas.microsoft.com/office/drawing/2014/main" id="{D9082090-4C20-1F3F-44A6-04C4F2AA3AC5}"/>
                </a:ext>
              </a:extLst>
            </p:cNvPr>
            <p:cNvGrpSpPr/>
            <p:nvPr/>
          </p:nvGrpSpPr>
          <p:grpSpPr>
            <a:xfrm>
              <a:off x="1663225" y="2341724"/>
              <a:ext cx="2033199" cy="1782104"/>
              <a:chOff x="1663225" y="2341724"/>
              <a:chExt cx="2033199" cy="1782104"/>
            </a:xfrm>
          </p:grpSpPr>
          <p:grpSp>
            <p:nvGrpSpPr>
              <p:cNvPr id="109" name="组合 108">
                <a:extLst>
                  <a:ext uri="{FF2B5EF4-FFF2-40B4-BE49-F238E27FC236}">
                    <a16:creationId xmlns:a16="http://schemas.microsoft.com/office/drawing/2014/main" id="{BA658202-2C61-8AE7-682B-BC664263961F}"/>
                  </a:ext>
                </a:extLst>
              </p:cNvPr>
              <p:cNvGrpSpPr/>
              <p:nvPr/>
            </p:nvGrpSpPr>
            <p:grpSpPr>
              <a:xfrm>
                <a:off x="1663225" y="2797208"/>
                <a:ext cx="864156" cy="864156"/>
                <a:chOff x="2888910" y="2665884"/>
                <a:chExt cx="864156" cy="864156"/>
              </a:xfrm>
            </p:grpSpPr>
            <p:sp>
              <p:nvSpPr>
                <p:cNvPr id="124" name="矩形 123">
                  <a:extLst>
                    <a:ext uri="{FF2B5EF4-FFF2-40B4-BE49-F238E27FC236}">
                      <a16:creationId xmlns:a16="http://schemas.microsoft.com/office/drawing/2014/main" id="{736108F3-C9BA-0C8A-D82D-B543935E85B9}"/>
                    </a:ext>
                  </a:extLst>
                </p:cNvPr>
                <p:cNvSpPr/>
                <p:nvPr/>
              </p:nvSpPr>
              <p:spPr>
                <a:xfrm>
                  <a:off x="2888910" y="2665884"/>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矩形 124">
                  <a:extLst>
                    <a:ext uri="{FF2B5EF4-FFF2-40B4-BE49-F238E27FC236}">
                      <a16:creationId xmlns:a16="http://schemas.microsoft.com/office/drawing/2014/main" id="{4AE59653-5525-4DD6-80CA-10119AA3B1F8}"/>
                    </a:ext>
                  </a:extLst>
                </p:cNvPr>
                <p:cNvSpPr/>
                <p:nvPr/>
              </p:nvSpPr>
              <p:spPr>
                <a:xfrm>
                  <a:off x="3104949" y="2665884"/>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矩形 125">
                  <a:extLst>
                    <a:ext uri="{FF2B5EF4-FFF2-40B4-BE49-F238E27FC236}">
                      <a16:creationId xmlns:a16="http://schemas.microsoft.com/office/drawing/2014/main" id="{995F3E93-9F06-4B85-F56C-D5184290B9CC}"/>
                    </a:ext>
                  </a:extLst>
                </p:cNvPr>
                <p:cNvSpPr/>
                <p:nvPr/>
              </p:nvSpPr>
              <p:spPr>
                <a:xfrm>
                  <a:off x="3104949" y="2881923"/>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矩形 126">
                  <a:extLst>
                    <a:ext uri="{FF2B5EF4-FFF2-40B4-BE49-F238E27FC236}">
                      <a16:creationId xmlns:a16="http://schemas.microsoft.com/office/drawing/2014/main" id="{C1A959A6-A3BE-5487-4C0C-A8F6761D0183}"/>
                    </a:ext>
                  </a:extLst>
                </p:cNvPr>
                <p:cNvSpPr/>
                <p:nvPr/>
              </p:nvSpPr>
              <p:spPr>
                <a:xfrm>
                  <a:off x="3320988" y="2665884"/>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矩形 127">
                  <a:extLst>
                    <a:ext uri="{FF2B5EF4-FFF2-40B4-BE49-F238E27FC236}">
                      <a16:creationId xmlns:a16="http://schemas.microsoft.com/office/drawing/2014/main" id="{F5F06012-1568-53B1-7039-8A50F10AFFA1}"/>
                    </a:ext>
                  </a:extLst>
                </p:cNvPr>
                <p:cNvSpPr/>
                <p:nvPr/>
              </p:nvSpPr>
              <p:spPr>
                <a:xfrm>
                  <a:off x="3537027" y="2665884"/>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矩形 128">
                  <a:extLst>
                    <a:ext uri="{FF2B5EF4-FFF2-40B4-BE49-F238E27FC236}">
                      <a16:creationId xmlns:a16="http://schemas.microsoft.com/office/drawing/2014/main" id="{DDA6E001-D916-2F65-8834-B80DA971068D}"/>
                    </a:ext>
                  </a:extLst>
                </p:cNvPr>
                <p:cNvSpPr/>
                <p:nvPr/>
              </p:nvSpPr>
              <p:spPr>
                <a:xfrm>
                  <a:off x="3320988" y="2881923"/>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矩形 129">
                  <a:extLst>
                    <a:ext uri="{FF2B5EF4-FFF2-40B4-BE49-F238E27FC236}">
                      <a16:creationId xmlns:a16="http://schemas.microsoft.com/office/drawing/2014/main" id="{799E5632-EE74-53B6-3440-73D07F131B38}"/>
                    </a:ext>
                  </a:extLst>
                </p:cNvPr>
                <p:cNvSpPr/>
                <p:nvPr/>
              </p:nvSpPr>
              <p:spPr>
                <a:xfrm>
                  <a:off x="3537027" y="2881923"/>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矩形 130">
                  <a:extLst>
                    <a:ext uri="{FF2B5EF4-FFF2-40B4-BE49-F238E27FC236}">
                      <a16:creationId xmlns:a16="http://schemas.microsoft.com/office/drawing/2014/main" id="{662CD64C-4EB2-A16D-A0EC-E1DDB0536608}"/>
                    </a:ext>
                  </a:extLst>
                </p:cNvPr>
                <p:cNvSpPr/>
                <p:nvPr/>
              </p:nvSpPr>
              <p:spPr>
                <a:xfrm>
                  <a:off x="2888910" y="3097962"/>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矩形 131">
                  <a:extLst>
                    <a:ext uri="{FF2B5EF4-FFF2-40B4-BE49-F238E27FC236}">
                      <a16:creationId xmlns:a16="http://schemas.microsoft.com/office/drawing/2014/main" id="{BD516970-F8F1-4200-764D-5C69C0E1A38C}"/>
                    </a:ext>
                  </a:extLst>
                </p:cNvPr>
                <p:cNvSpPr/>
                <p:nvPr/>
              </p:nvSpPr>
              <p:spPr>
                <a:xfrm>
                  <a:off x="3104949" y="3097962"/>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矩形 132">
                  <a:extLst>
                    <a:ext uri="{FF2B5EF4-FFF2-40B4-BE49-F238E27FC236}">
                      <a16:creationId xmlns:a16="http://schemas.microsoft.com/office/drawing/2014/main" id="{0687613E-E738-D599-76FD-FE8DF3E1116B}"/>
                    </a:ext>
                  </a:extLst>
                </p:cNvPr>
                <p:cNvSpPr/>
                <p:nvPr/>
              </p:nvSpPr>
              <p:spPr>
                <a:xfrm>
                  <a:off x="2888910" y="3314001"/>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矩形 133">
                  <a:extLst>
                    <a:ext uri="{FF2B5EF4-FFF2-40B4-BE49-F238E27FC236}">
                      <a16:creationId xmlns:a16="http://schemas.microsoft.com/office/drawing/2014/main" id="{A34ADD76-0BE5-1878-1812-0745ED927F59}"/>
                    </a:ext>
                  </a:extLst>
                </p:cNvPr>
                <p:cNvSpPr/>
                <p:nvPr/>
              </p:nvSpPr>
              <p:spPr>
                <a:xfrm>
                  <a:off x="3104949" y="3314001"/>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矩形 134">
                  <a:extLst>
                    <a:ext uri="{FF2B5EF4-FFF2-40B4-BE49-F238E27FC236}">
                      <a16:creationId xmlns:a16="http://schemas.microsoft.com/office/drawing/2014/main" id="{E0101130-89E0-FC6B-D82F-68A3831835B2}"/>
                    </a:ext>
                  </a:extLst>
                </p:cNvPr>
                <p:cNvSpPr/>
                <p:nvPr/>
              </p:nvSpPr>
              <p:spPr>
                <a:xfrm>
                  <a:off x="3320988" y="3097962"/>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矩形 135">
                  <a:extLst>
                    <a:ext uri="{FF2B5EF4-FFF2-40B4-BE49-F238E27FC236}">
                      <a16:creationId xmlns:a16="http://schemas.microsoft.com/office/drawing/2014/main" id="{767C593A-5068-3132-F23F-D61DE6536AAC}"/>
                    </a:ext>
                  </a:extLst>
                </p:cNvPr>
                <p:cNvSpPr/>
                <p:nvPr/>
              </p:nvSpPr>
              <p:spPr>
                <a:xfrm>
                  <a:off x="3537027" y="3097962"/>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矩形 136">
                  <a:extLst>
                    <a:ext uri="{FF2B5EF4-FFF2-40B4-BE49-F238E27FC236}">
                      <a16:creationId xmlns:a16="http://schemas.microsoft.com/office/drawing/2014/main" id="{77D69AD1-3E90-ABFF-E6BD-C8A1045BC8C4}"/>
                    </a:ext>
                  </a:extLst>
                </p:cNvPr>
                <p:cNvSpPr/>
                <p:nvPr/>
              </p:nvSpPr>
              <p:spPr>
                <a:xfrm>
                  <a:off x="3320988" y="3314001"/>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矩形 137">
                  <a:extLst>
                    <a:ext uri="{FF2B5EF4-FFF2-40B4-BE49-F238E27FC236}">
                      <a16:creationId xmlns:a16="http://schemas.microsoft.com/office/drawing/2014/main" id="{9892B51B-C261-CF8D-0460-08120E5159A0}"/>
                    </a:ext>
                  </a:extLst>
                </p:cNvPr>
                <p:cNvSpPr/>
                <p:nvPr/>
              </p:nvSpPr>
              <p:spPr>
                <a:xfrm>
                  <a:off x="3537027" y="3314001"/>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矩形 138">
                  <a:extLst>
                    <a:ext uri="{FF2B5EF4-FFF2-40B4-BE49-F238E27FC236}">
                      <a16:creationId xmlns:a16="http://schemas.microsoft.com/office/drawing/2014/main" id="{F698CF81-BF64-6829-CC82-DEBFBD40AA8E}"/>
                    </a:ext>
                  </a:extLst>
                </p:cNvPr>
                <p:cNvSpPr/>
                <p:nvPr/>
              </p:nvSpPr>
              <p:spPr>
                <a:xfrm>
                  <a:off x="2888910" y="2881923"/>
                  <a:ext cx="216039" cy="216039"/>
                </a:xfrm>
                <a:prstGeom prst="rect">
                  <a:avLst/>
                </a:prstGeom>
                <a:solidFill>
                  <a:srgbClr val="5B9BD5"/>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组合 109">
                <a:extLst>
                  <a:ext uri="{FF2B5EF4-FFF2-40B4-BE49-F238E27FC236}">
                    <a16:creationId xmlns:a16="http://schemas.microsoft.com/office/drawing/2014/main" id="{BD65444C-F463-5F42-D9C0-8E1A679CE301}"/>
                  </a:ext>
                </a:extLst>
              </p:cNvPr>
              <p:cNvGrpSpPr/>
              <p:nvPr/>
            </p:nvGrpSpPr>
            <p:grpSpPr>
              <a:xfrm>
                <a:off x="3010762" y="2912206"/>
                <a:ext cx="649252" cy="648118"/>
                <a:chOff x="4346513" y="2836006"/>
                <a:chExt cx="649252" cy="648118"/>
              </a:xfrm>
            </p:grpSpPr>
            <p:sp>
              <p:nvSpPr>
                <p:cNvPr id="115" name="矩形 114">
                  <a:extLst>
                    <a:ext uri="{FF2B5EF4-FFF2-40B4-BE49-F238E27FC236}">
                      <a16:creationId xmlns:a16="http://schemas.microsoft.com/office/drawing/2014/main" id="{6C5FE52F-7F58-CAC4-190A-BC391527B0C2}"/>
                    </a:ext>
                  </a:extLst>
                </p:cNvPr>
                <p:cNvSpPr/>
                <p:nvPr/>
              </p:nvSpPr>
              <p:spPr>
                <a:xfrm>
                  <a:off x="4346513" y="2836007"/>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矩形 115">
                  <a:extLst>
                    <a:ext uri="{FF2B5EF4-FFF2-40B4-BE49-F238E27FC236}">
                      <a16:creationId xmlns:a16="http://schemas.microsoft.com/office/drawing/2014/main" id="{C8B22599-9D0D-AD89-B288-34DF63E5AA90}"/>
                    </a:ext>
                  </a:extLst>
                </p:cNvPr>
                <p:cNvSpPr/>
                <p:nvPr/>
              </p:nvSpPr>
              <p:spPr>
                <a:xfrm>
                  <a:off x="4563687" y="2836006"/>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矩形 116">
                  <a:extLst>
                    <a:ext uri="{FF2B5EF4-FFF2-40B4-BE49-F238E27FC236}">
                      <a16:creationId xmlns:a16="http://schemas.microsoft.com/office/drawing/2014/main" id="{A32FCA44-E68F-9368-11AD-75BC586FEB23}"/>
                    </a:ext>
                  </a:extLst>
                </p:cNvPr>
                <p:cNvSpPr/>
                <p:nvPr/>
              </p:nvSpPr>
              <p:spPr>
                <a:xfrm>
                  <a:off x="4779726" y="2836006"/>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矩形 117">
                  <a:extLst>
                    <a:ext uri="{FF2B5EF4-FFF2-40B4-BE49-F238E27FC236}">
                      <a16:creationId xmlns:a16="http://schemas.microsoft.com/office/drawing/2014/main" id="{F286875E-CD68-24B4-03CF-AA9716F4F6CC}"/>
                    </a:ext>
                  </a:extLst>
                </p:cNvPr>
                <p:cNvSpPr/>
                <p:nvPr/>
              </p:nvSpPr>
              <p:spPr>
                <a:xfrm>
                  <a:off x="4346513" y="3052046"/>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矩形 118">
                  <a:extLst>
                    <a:ext uri="{FF2B5EF4-FFF2-40B4-BE49-F238E27FC236}">
                      <a16:creationId xmlns:a16="http://schemas.microsoft.com/office/drawing/2014/main" id="{BD707FA3-F89B-0C10-C0AD-6015EE2AADE4}"/>
                    </a:ext>
                  </a:extLst>
                </p:cNvPr>
                <p:cNvSpPr/>
                <p:nvPr/>
              </p:nvSpPr>
              <p:spPr>
                <a:xfrm>
                  <a:off x="4563687" y="3052045"/>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矩形 119">
                  <a:extLst>
                    <a:ext uri="{FF2B5EF4-FFF2-40B4-BE49-F238E27FC236}">
                      <a16:creationId xmlns:a16="http://schemas.microsoft.com/office/drawing/2014/main" id="{9F4C5744-F911-0A41-C4CD-35F18364AE15}"/>
                    </a:ext>
                  </a:extLst>
                </p:cNvPr>
                <p:cNvSpPr/>
                <p:nvPr/>
              </p:nvSpPr>
              <p:spPr>
                <a:xfrm>
                  <a:off x="4779726" y="3052045"/>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矩形 120">
                  <a:extLst>
                    <a:ext uri="{FF2B5EF4-FFF2-40B4-BE49-F238E27FC236}">
                      <a16:creationId xmlns:a16="http://schemas.microsoft.com/office/drawing/2014/main" id="{DB3D7B1C-8B25-85B7-2F79-1BC59837F475}"/>
                    </a:ext>
                  </a:extLst>
                </p:cNvPr>
                <p:cNvSpPr/>
                <p:nvPr/>
              </p:nvSpPr>
              <p:spPr>
                <a:xfrm>
                  <a:off x="4346513" y="3268085"/>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矩形 121">
                  <a:extLst>
                    <a:ext uri="{FF2B5EF4-FFF2-40B4-BE49-F238E27FC236}">
                      <a16:creationId xmlns:a16="http://schemas.microsoft.com/office/drawing/2014/main" id="{4D0B9615-9CA5-F8BA-A0F6-00253941D157}"/>
                    </a:ext>
                  </a:extLst>
                </p:cNvPr>
                <p:cNvSpPr/>
                <p:nvPr/>
              </p:nvSpPr>
              <p:spPr>
                <a:xfrm>
                  <a:off x="4563687" y="3268084"/>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矩形 122">
                  <a:extLst>
                    <a:ext uri="{FF2B5EF4-FFF2-40B4-BE49-F238E27FC236}">
                      <a16:creationId xmlns:a16="http://schemas.microsoft.com/office/drawing/2014/main" id="{E16917B7-7C01-CBE7-02A3-F155C24D568A}"/>
                    </a:ext>
                  </a:extLst>
                </p:cNvPr>
                <p:cNvSpPr/>
                <p:nvPr/>
              </p:nvSpPr>
              <p:spPr>
                <a:xfrm>
                  <a:off x="4779726" y="3268084"/>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E038D0D9-D6A4-0CAA-A862-E59C4758BFE9}"/>
                      </a:ext>
                    </a:extLst>
                  </p:cNvPr>
                  <p:cNvSpPr txBox="1"/>
                  <p:nvPr/>
                </p:nvSpPr>
                <p:spPr>
                  <a:xfrm>
                    <a:off x="2562734" y="3020225"/>
                    <a:ext cx="423333" cy="356160"/>
                  </a:xfrm>
                  <a:prstGeom prst="rect">
                    <a:avLst/>
                  </a:prstGeom>
                </p:spPr>
                <p:txBody>
                  <a:bodyPr vert="horz" wrap="none" lIns="0" tIns="0" rIns="0" bIns="0" rtlCol="0" anchor="b">
                    <a:normAutofit/>
                  </a:bodyPr>
                  <a:lstStyle/>
                  <a:p>
                    <a:pPr algn="l"/>
                    <a14:m>
                      <m:oMathPara xmlns:m="http://schemas.openxmlformats.org/officeDocument/2006/math">
                        <m:oMathParaPr>
                          <m:jc m:val="centerGroup"/>
                        </m:oMathParaPr>
                        <m:oMath xmlns:m="http://schemas.openxmlformats.org/officeDocument/2006/math">
                          <m:r>
                            <a:rPr lang="en-US" sz="2000" dirty="0" smtClean="0">
                              <a:solidFill>
                                <a:schemeClr val="tx1"/>
                              </a:solidFill>
                              <a:latin typeface="Cambria Math" panose="02040503050406030204" pitchFamily="18" charset="0"/>
                            </a:rPr>
                            <m:t>⊗</m:t>
                          </m:r>
                        </m:oMath>
                      </m:oMathPara>
                    </a14:m>
                    <a:endParaRPr lang="en-US" sz="2000" dirty="0">
                      <a:solidFill>
                        <a:schemeClr val="tx1"/>
                      </a:solidFill>
                      <a:latin typeface="+mj-lt"/>
                    </a:endParaRPr>
                  </a:p>
                </p:txBody>
              </p:sp>
            </mc:Choice>
            <mc:Fallback xmlns="">
              <p:sp>
                <p:nvSpPr>
                  <p:cNvPr id="111" name="文本框 110">
                    <a:extLst>
                      <a:ext uri="{FF2B5EF4-FFF2-40B4-BE49-F238E27FC236}">
                        <a16:creationId xmlns:a16="http://schemas.microsoft.com/office/drawing/2014/main" id="{E038D0D9-D6A4-0CAA-A862-E59C4758BFE9}"/>
                      </a:ext>
                    </a:extLst>
                  </p:cNvPr>
                  <p:cNvSpPr txBox="1">
                    <a:spLocks noRot="1" noChangeAspect="1" noMove="1" noResize="1" noEditPoints="1" noAdjustHandles="1" noChangeArrowheads="1" noChangeShapeType="1" noTextEdit="1"/>
                  </p:cNvSpPr>
                  <p:nvPr/>
                </p:nvSpPr>
                <p:spPr>
                  <a:xfrm>
                    <a:off x="2562734" y="3020225"/>
                    <a:ext cx="423333" cy="356160"/>
                  </a:xfrm>
                  <a:prstGeom prst="rect">
                    <a:avLst/>
                  </a:prstGeom>
                  <a:blipFill>
                    <a:blip r:embed="rId4"/>
                    <a:stretch>
                      <a:fillRect l="-5797" r="-8696" b="-22034"/>
                    </a:stretch>
                  </a:blipFill>
                </p:spPr>
                <p:txBody>
                  <a:bodyPr/>
                  <a:lstStyle/>
                  <a:p>
                    <a:r>
                      <a:rPr lang="en-US">
                        <a:noFill/>
                      </a:rPr>
                      <a:t> </a:t>
                    </a:r>
                  </a:p>
                </p:txBody>
              </p:sp>
            </mc:Fallback>
          </mc:AlternateContent>
          <p:sp>
            <p:nvSpPr>
              <p:cNvPr id="112" name="文本框 111">
                <a:extLst>
                  <a:ext uri="{FF2B5EF4-FFF2-40B4-BE49-F238E27FC236}">
                    <a16:creationId xmlns:a16="http://schemas.microsoft.com/office/drawing/2014/main" id="{9545ED14-7F52-4ADC-48DE-6C9A4B0F98AA}"/>
                  </a:ext>
                </a:extLst>
              </p:cNvPr>
              <p:cNvSpPr txBox="1"/>
              <p:nvPr/>
            </p:nvSpPr>
            <p:spPr>
              <a:xfrm>
                <a:off x="1879264" y="3675324"/>
                <a:ext cx="1612966" cy="448504"/>
              </a:xfrm>
              <a:prstGeom prst="rect">
                <a:avLst/>
              </a:prstGeom>
            </p:spPr>
            <p:txBody>
              <a:bodyPr vert="horz" wrap="none" rtlCol="0" anchor="b">
                <a:normAutofit lnSpcReduction="10000"/>
              </a:bodyPr>
              <a:lstStyle/>
              <a:p>
                <a:pPr algn="l"/>
                <a:r>
                  <a:rPr lang="en-US" sz="2400" dirty="0"/>
                  <a:t>9 </a:t>
                </a:r>
                <a:r>
                  <a:rPr lang="en-US" sz="2400" dirty="0" err="1"/>
                  <a:t>mul</a:t>
                </a:r>
                <a:r>
                  <a:rPr lang="en-US" sz="2400" dirty="0"/>
                  <a:t>/input</a:t>
                </a:r>
                <a:endParaRPr lang="en-US" sz="2400" dirty="0">
                  <a:solidFill>
                    <a:schemeClr val="tx1"/>
                  </a:solidFill>
                </a:endParaRPr>
              </a:p>
            </p:txBody>
          </p:sp>
          <p:sp>
            <p:nvSpPr>
              <p:cNvPr id="113" name="文本框 112">
                <a:extLst>
                  <a:ext uri="{FF2B5EF4-FFF2-40B4-BE49-F238E27FC236}">
                    <a16:creationId xmlns:a16="http://schemas.microsoft.com/office/drawing/2014/main" id="{C2031355-71DB-C3A8-AD48-DA169A383DC2}"/>
                  </a:ext>
                </a:extLst>
              </p:cNvPr>
              <p:cNvSpPr txBox="1"/>
              <p:nvPr/>
            </p:nvSpPr>
            <p:spPr>
              <a:xfrm>
                <a:off x="1734833" y="2341724"/>
                <a:ext cx="720939" cy="448504"/>
              </a:xfrm>
              <a:prstGeom prst="rect">
                <a:avLst/>
              </a:prstGeom>
            </p:spPr>
            <p:txBody>
              <a:bodyPr vert="horz" wrap="none" rtlCol="0" anchor="b">
                <a:normAutofit lnSpcReduction="10000"/>
              </a:bodyPr>
              <a:lstStyle/>
              <a:p>
                <a:pPr algn="l"/>
                <a:r>
                  <a:rPr lang="en-US" sz="2400" dirty="0"/>
                  <a:t>input</a:t>
                </a:r>
                <a:endParaRPr lang="en-US" sz="2400" dirty="0">
                  <a:solidFill>
                    <a:schemeClr val="tx1"/>
                  </a:solidFill>
                </a:endParaRPr>
              </a:p>
            </p:txBody>
          </p:sp>
          <p:sp>
            <p:nvSpPr>
              <p:cNvPr id="114" name="文本框 113">
                <a:extLst>
                  <a:ext uri="{FF2B5EF4-FFF2-40B4-BE49-F238E27FC236}">
                    <a16:creationId xmlns:a16="http://schemas.microsoft.com/office/drawing/2014/main" id="{0CC96D62-AB6C-F934-193F-2FB58FD31480}"/>
                  </a:ext>
                </a:extLst>
              </p:cNvPr>
              <p:cNvSpPr txBox="1"/>
              <p:nvPr/>
            </p:nvSpPr>
            <p:spPr>
              <a:xfrm>
                <a:off x="2975485" y="2341724"/>
                <a:ext cx="720939" cy="448504"/>
              </a:xfrm>
              <a:prstGeom prst="rect">
                <a:avLst/>
              </a:prstGeom>
            </p:spPr>
            <p:txBody>
              <a:bodyPr vert="horz" wrap="none" rtlCol="0" anchor="b">
                <a:normAutofit lnSpcReduction="10000"/>
              </a:bodyPr>
              <a:lstStyle/>
              <a:p>
                <a:pPr algn="l"/>
                <a:r>
                  <a:rPr lang="en-US" sz="2400" dirty="0"/>
                  <a:t>filter</a:t>
                </a:r>
                <a:endParaRPr lang="en-US" sz="2400" dirty="0">
                  <a:solidFill>
                    <a:schemeClr val="tx1"/>
                  </a:solidFill>
                </a:endParaRPr>
              </a:p>
            </p:txBody>
          </p:sp>
        </p:grpSp>
        <p:grpSp>
          <p:nvGrpSpPr>
            <p:cNvPr id="76" name="组合 75">
              <a:extLst>
                <a:ext uri="{FF2B5EF4-FFF2-40B4-BE49-F238E27FC236}">
                  <a16:creationId xmlns:a16="http://schemas.microsoft.com/office/drawing/2014/main" id="{A76E50F8-CBED-F721-AE8C-6B436755252E}"/>
                </a:ext>
              </a:extLst>
            </p:cNvPr>
            <p:cNvGrpSpPr/>
            <p:nvPr/>
          </p:nvGrpSpPr>
          <p:grpSpPr>
            <a:xfrm>
              <a:off x="5097605" y="2340489"/>
              <a:ext cx="2033199" cy="1783339"/>
              <a:chOff x="5097605" y="2340489"/>
              <a:chExt cx="2033199" cy="1783339"/>
            </a:xfrm>
          </p:grpSpPr>
          <p:grpSp>
            <p:nvGrpSpPr>
              <p:cNvPr id="77" name="组合 76">
                <a:extLst>
                  <a:ext uri="{FF2B5EF4-FFF2-40B4-BE49-F238E27FC236}">
                    <a16:creationId xmlns:a16="http://schemas.microsoft.com/office/drawing/2014/main" id="{F112AFBC-BC61-491E-7F65-352FA696A5E6}"/>
                  </a:ext>
                </a:extLst>
              </p:cNvPr>
              <p:cNvGrpSpPr/>
              <p:nvPr/>
            </p:nvGrpSpPr>
            <p:grpSpPr>
              <a:xfrm>
                <a:off x="5097605" y="2797208"/>
                <a:ext cx="1996789" cy="1326620"/>
                <a:chOff x="1663225" y="2797208"/>
                <a:chExt cx="1996789" cy="1326620"/>
              </a:xfrm>
            </p:grpSpPr>
            <p:grpSp>
              <p:nvGrpSpPr>
                <p:cNvPr id="80" name="组合 79">
                  <a:extLst>
                    <a:ext uri="{FF2B5EF4-FFF2-40B4-BE49-F238E27FC236}">
                      <a16:creationId xmlns:a16="http://schemas.microsoft.com/office/drawing/2014/main" id="{949795C0-DC37-099B-BA10-8D1223C8C008}"/>
                    </a:ext>
                  </a:extLst>
                </p:cNvPr>
                <p:cNvGrpSpPr/>
                <p:nvPr/>
              </p:nvGrpSpPr>
              <p:grpSpPr>
                <a:xfrm>
                  <a:off x="1663225" y="2797208"/>
                  <a:ext cx="864156" cy="864156"/>
                  <a:chOff x="2888910" y="2665884"/>
                  <a:chExt cx="864156" cy="864156"/>
                </a:xfrm>
              </p:grpSpPr>
              <p:sp>
                <p:nvSpPr>
                  <p:cNvPr id="93" name="矩形 92">
                    <a:extLst>
                      <a:ext uri="{FF2B5EF4-FFF2-40B4-BE49-F238E27FC236}">
                        <a16:creationId xmlns:a16="http://schemas.microsoft.com/office/drawing/2014/main" id="{BCB677D7-78E6-672A-1539-B1A9E40733DD}"/>
                      </a:ext>
                    </a:extLst>
                  </p:cNvPr>
                  <p:cNvSpPr/>
                  <p:nvPr/>
                </p:nvSpPr>
                <p:spPr>
                  <a:xfrm>
                    <a:off x="2888910" y="2665884"/>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矩形 93">
                    <a:extLst>
                      <a:ext uri="{FF2B5EF4-FFF2-40B4-BE49-F238E27FC236}">
                        <a16:creationId xmlns:a16="http://schemas.microsoft.com/office/drawing/2014/main" id="{4B939C09-A45A-DA3E-C392-90029DA2D38B}"/>
                      </a:ext>
                    </a:extLst>
                  </p:cNvPr>
                  <p:cNvSpPr/>
                  <p:nvPr/>
                </p:nvSpPr>
                <p:spPr>
                  <a:xfrm>
                    <a:off x="3104949" y="2665884"/>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矩形 94">
                    <a:extLst>
                      <a:ext uri="{FF2B5EF4-FFF2-40B4-BE49-F238E27FC236}">
                        <a16:creationId xmlns:a16="http://schemas.microsoft.com/office/drawing/2014/main" id="{DA0825DB-1C3B-2CE9-E3F3-0C30D39E2C05}"/>
                      </a:ext>
                    </a:extLst>
                  </p:cNvPr>
                  <p:cNvSpPr/>
                  <p:nvPr/>
                </p:nvSpPr>
                <p:spPr>
                  <a:xfrm>
                    <a:off x="3104949" y="2881923"/>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矩形 95">
                    <a:extLst>
                      <a:ext uri="{FF2B5EF4-FFF2-40B4-BE49-F238E27FC236}">
                        <a16:creationId xmlns:a16="http://schemas.microsoft.com/office/drawing/2014/main" id="{96DEF736-9556-5CD5-D32A-391BA404F23D}"/>
                      </a:ext>
                    </a:extLst>
                  </p:cNvPr>
                  <p:cNvSpPr/>
                  <p:nvPr/>
                </p:nvSpPr>
                <p:spPr>
                  <a:xfrm>
                    <a:off x="3320988" y="2665884"/>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矩形 96">
                    <a:extLst>
                      <a:ext uri="{FF2B5EF4-FFF2-40B4-BE49-F238E27FC236}">
                        <a16:creationId xmlns:a16="http://schemas.microsoft.com/office/drawing/2014/main" id="{0538E424-C785-2E5E-868F-8C704D2B1E22}"/>
                      </a:ext>
                    </a:extLst>
                  </p:cNvPr>
                  <p:cNvSpPr/>
                  <p:nvPr/>
                </p:nvSpPr>
                <p:spPr>
                  <a:xfrm>
                    <a:off x="3537027" y="2665884"/>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矩形 97">
                    <a:extLst>
                      <a:ext uri="{FF2B5EF4-FFF2-40B4-BE49-F238E27FC236}">
                        <a16:creationId xmlns:a16="http://schemas.microsoft.com/office/drawing/2014/main" id="{34F601E8-68D6-BC5D-81E5-A1C7D9D042D0}"/>
                      </a:ext>
                    </a:extLst>
                  </p:cNvPr>
                  <p:cNvSpPr/>
                  <p:nvPr/>
                </p:nvSpPr>
                <p:spPr>
                  <a:xfrm>
                    <a:off x="3320988" y="288192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矩形 98">
                    <a:extLst>
                      <a:ext uri="{FF2B5EF4-FFF2-40B4-BE49-F238E27FC236}">
                        <a16:creationId xmlns:a16="http://schemas.microsoft.com/office/drawing/2014/main" id="{53498683-64D9-35FD-E4F0-11BD6B869059}"/>
                      </a:ext>
                    </a:extLst>
                  </p:cNvPr>
                  <p:cNvSpPr/>
                  <p:nvPr/>
                </p:nvSpPr>
                <p:spPr>
                  <a:xfrm>
                    <a:off x="3537027" y="2881923"/>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矩形 99">
                    <a:extLst>
                      <a:ext uri="{FF2B5EF4-FFF2-40B4-BE49-F238E27FC236}">
                        <a16:creationId xmlns:a16="http://schemas.microsoft.com/office/drawing/2014/main" id="{C681FCBB-5436-B112-CDB7-70E446845EA6}"/>
                      </a:ext>
                    </a:extLst>
                  </p:cNvPr>
                  <p:cNvSpPr/>
                  <p:nvPr/>
                </p:nvSpPr>
                <p:spPr>
                  <a:xfrm>
                    <a:off x="2888910" y="3097962"/>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矩形 100">
                    <a:extLst>
                      <a:ext uri="{FF2B5EF4-FFF2-40B4-BE49-F238E27FC236}">
                        <a16:creationId xmlns:a16="http://schemas.microsoft.com/office/drawing/2014/main" id="{4162DECE-121B-C6D5-4981-80B1F7FD2FC3}"/>
                      </a:ext>
                    </a:extLst>
                  </p:cNvPr>
                  <p:cNvSpPr/>
                  <p:nvPr/>
                </p:nvSpPr>
                <p:spPr>
                  <a:xfrm>
                    <a:off x="3104949" y="3097962"/>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矩形 101">
                    <a:extLst>
                      <a:ext uri="{FF2B5EF4-FFF2-40B4-BE49-F238E27FC236}">
                        <a16:creationId xmlns:a16="http://schemas.microsoft.com/office/drawing/2014/main" id="{AD681BB3-2D64-7DDB-06FF-BF1FAD1FFD34}"/>
                      </a:ext>
                    </a:extLst>
                  </p:cNvPr>
                  <p:cNvSpPr/>
                  <p:nvPr/>
                </p:nvSpPr>
                <p:spPr>
                  <a:xfrm>
                    <a:off x="2888910" y="3314001"/>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矩形 102">
                    <a:extLst>
                      <a:ext uri="{FF2B5EF4-FFF2-40B4-BE49-F238E27FC236}">
                        <a16:creationId xmlns:a16="http://schemas.microsoft.com/office/drawing/2014/main" id="{04737785-B91B-1153-B1F5-7358FD4C774A}"/>
                      </a:ext>
                    </a:extLst>
                  </p:cNvPr>
                  <p:cNvSpPr/>
                  <p:nvPr/>
                </p:nvSpPr>
                <p:spPr>
                  <a:xfrm>
                    <a:off x="3104949" y="3314001"/>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矩形 103">
                    <a:extLst>
                      <a:ext uri="{FF2B5EF4-FFF2-40B4-BE49-F238E27FC236}">
                        <a16:creationId xmlns:a16="http://schemas.microsoft.com/office/drawing/2014/main" id="{418253CD-DB2A-61CE-A303-D4C02815E22D}"/>
                      </a:ext>
                    </a:extLst>
                  </p:cNvPr>
                  <p:cNvSpPr/>
                  <p:nvPr/>
                </p:nvSpPr>
                <p:spPr>
                  <a:xfrm>
                    <a:off x="3320988" y="3097962"/>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矩形 104">
                    <a:extLst>
                      <a:ext uri="{FF2B5EF4-FFF2-40B4-BE49-F238E27FC236}">
                        <a16:creationId xmlns:a16="http://schemas.microsoft.com/office/drawing/2014/main" id="{3DDBB858-A2EF-4644-0CA2-2C0C41B41498}"/>
                      </a:ext>
                    </a:extLst>
                  </p:cNvPr>
                  <p:cNvSpPr/>
                  <p:nvPr/>
                </p:nvSpPr>
                <p:spPr>
                  <a:xfrm>
                    <a:off x="3537027" y="3097962"/>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矩形 105">
                    <a:extLst>
                      <a:ext uri="{FF2B5EF4-FFF2-40B4-BE49-F238E27FC236}">
                        <a16:creationId xmlns:a16="http://schemas.microsoft.com/office/drawing/2014/main" id="{39079ADB-75E5-0666-1F5C-84B6A4F2C306}"/>
                      </a:ext>
                    </a:extLst>
                  </p:cNvPr>
                  <p:cNvSpPr/>
                  <p:nvPr/>
                </p:nvSpPr>
                <p:spPr>
                  <a:xfrm>
                    <a:off x="3320988" y="3314001"/>
                    <a:ext cx="216039" cy="216039"/>
                  </a:xfrm>
                  <a:prstGeom prst="rect">
                    <a:avLst/>
                  </a:prstGeom>
                  <a:solidFill>
                    <a:srgbClr val="5B9BD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矩形 106">
                    <a:extLst>
                      <a:ext uri="{FF2B5EF4-FFF2-40B4-BE49-F238E27FC236}">
                        <a16:creationId xmlns:a16="http://schemas.microsoft.com/office/drawing/2014/main" id="{52FB8D58-00CE-99A9-7963-BF9993C4EABE}"/>
                      </a:ext>
                    </a:extLst>
                  </p:cNvPr>
                  <p:cNvSpPr/>
                  <p:nvPr/>
                </p:nvSpPr>
                <p:spPr>
                  <a:xfrm>
                    <a:off x="3537027" y="3314001"/>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矩形 107">
                    <a:extLst>
                      <a:ext uri="{FF2B5EF4-FFF2-40B4-BE49-F238E27FC236}">
                        <a16:creationId xmlns:a16="http://schemas.microsoft.com/office/drawing/2014/main" id="{061D916A-C0CB-4342-E6D4-B891081625DD}"/>
                      </a:ext>
                    </a:extLst>
                  </p:cNvPr>
                  <p:cNvSpPr/>
                  <p:nvPr/>
                </p:nvSpPr>
                <p:spPr>
                  <a:xfrm>
                    <a:off x="2888910" y="2881923"/>
                    <a:ext cx="216039" cy="216039"/>
                  </a:xfrm>
                  <a:prstGeom prst="rect">
                    <a:avLst/>
                  </a:prstGeom>
                  <a:solidFill>
                    <a:srgbClr val="5B9BD5"/>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组合 80">
                  <a:extLst>
                    <a:ext uri="{FF2B5EF4-FFF2-40B4-BE49-F238E27FC236}">
                      <a16:creationId xmlns:a16="http://schemas.microsoft.com/office/drawing/2014/main" id="{EDFA55B7-BCC4-CC5B-32DD-3D65FB49C237}"/>
                    </a:ext>
                  </a:extLst>
                </p:cNvPr>
                <p:cNvGrpSpPr/>
                <p:nvPr/>
              </p:nvGrpSpPr>
              <p:grpSpPr>
                <a:xfrm>
                  <a:off x="3010762" y="2912206"/>
                  <a:ext cx="649252" cy="648118"/>
                  <a:chOff x="4346513" y="2836006"/>
                  <a:chExt cx="649252" cy="648118"/>
                </a:xfrm>
              </p:grpSpPr>
              <p:sp>
                <p:nvSpPr>
                  <p:cNvPr id="84" name="矩形 83">
                    <a:extLst>
                      <a:ext uri="{FF2B5EF4-FFF2-40B4-BE49-F238E27FC236}">
                        <a16:creationId xmlns:a16="http://schemas.microsoft.com/office/drawing/2014/main" id="{9C4FD1D4-3F20-6013-9779-8E1199FEBF34}"/>
                      </a:ext>
                    </a:extLst>
                  </p:cNvPr>
                  <p:cNvSpPr/>
                  <p:nvPr/>
                </p:nvSpPr>
                <p:spPr>
                  <a:xfrm>
                    <a:off x="4346513" y="2836007"/>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矩形 84">
                    <a:extLst>
                      <a:ext uri="{FF2B5EF4-FFF2-40B4-BE49-F238E27FC236}">
                        <a16:creationId xmlns:a16="http://schemas.microsoft.com/office/drawing/2014/main" id="{6069C745-1018-D0D0-DD8F-E41C0E3C1985}"/>
                      </a:ext>
                    </a:extLst>
                  </p:cNvPr>
                  <p:cNvSpPr/>
                  <p:nvPr/>
                </p:nvSpPr>
                <p:spPr>
                  <a:xfrm>
                    <a:off x="4563687" y="2836006"/>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矩形 85">
                    <a:extLst>
                      <a:ext uri="{FF2B5EF4-FFF2-40B4-BE49-F238E27FC236}">
                        <a16:creationId xmlns:a16="http://schemas.microsoft.com/office/drawing/2014/main" id="{40CDEED1-B2E8-2C1D-EAE3-03EC1EDDFABE}"/>
                      </a:ext>
                    </a:extLst>
                  </p:cNvPr>
                  <p:cNvSpPr/>
                  <p:nvPr/>
                </p:nvSpPr>
                <p:spPr>
                  <a:xfrm>
                    <a:off x="4779726" y="2836006"/>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矩形 86">
                    <a:extLst>
                      <a:ext uri="{FF2B5EF4-FFF2-40B4-BE49-F238E27FC236}">
                        <a16:creationId xmlns:a16="http://schemas.microsoft.com/office/drawing/2014/main" id="{85464561-2F1B-1C08-8597-45F0FE45400D}"/>
                      </a:ext>
                    </a:extLst>
                  </p:cNvPr>
                  <p:cNvSpPr/>
                  <p:nvPr/>
                </p:nvSpPr>
                <p:spPr>
                  <a:xfrm>
                    <a:off x="4346513" y="3052046"/>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矩形 87">
                    <a:extLst>
                      <a:ext uri="{FF2B5EF4-FFF2-40B4-BE49-F238E27FC236}">
                        <a16:creationId xmlns:a16="http://schemas.microsoft.com/office/drawing/2014/main" id="{423FFAE8-E9BE-4C5B-6D72-FEFE835D5A46}"/>
                      </a:ext>
                    </a:extLst>
                  </p:cNvPr>
                  <p:cNvSpPr/>
                  <p:nvPr/>
                </p:nvSpPr>
                <p:spPr>
                  <a:xfrm>
                    <a:off x="4563687" y="3052045"/>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矩形 88">
                    <a:extLst>
                      <a:ext uri="{FF2B5EF4-FFF2-40B4-BE49-F238E27FC236}">
                        <a16:creationId xmlns:a16="http://schemas.microsoft.com/office/drawing/2014/main" id="{BB3D1C1D-D032-5D1C-F9A5-77C717CF4D24}"/>
                      </a:ext>
                    </a:extLst>
                  </p:cNvPr>
                  <p:cNvSpPr/>
                  <p:nvPr/>
                </p:nvSpPr>
                <p:spPr>
                  <a:xfrm>
                    <a:off x="4779726" y="3052045"/>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矩形 89">
                    <a:extLst>
                      <a:ext uri="{FF2B5EF4-FFF2-40B4-BE49-F238E27FC236}">
                        <a16:creationId xmlns:a16="http://schemas.microsoft.com/office/drawing/2014/main" id="{D25E8F63-8958-3C59-2F02-F1E00CDC5046}"/>
                      </a:ext>
                    </a:extLst>
                  </p:cNvPr>
                  <p:cNvSpPr/>
                  <p:nvPr/>
                </p:nvSpPr>
                <p:spPr>
                  <a:xfrm>
                    <a:off x="4346513" y="3268085"/>
                    <a:ext cx="216039" cy="216039"/>
                  </a:xfrm>
                  <a:prstGeom prst="rect">
                    <a:avLst/>
                  </a:prstGeom>
                  <a:solidFill>
                    <a:srgbClr val="70AD47"/>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矩形 90">
                    <a:extLst>
                      <a:ext uri="{FF2B5EF4-FFF2-40B4-BE49-F238E27FC236}">
                        <a16:creationId xmlns:a16="http://schemas.microsoft.com/office/drawing/2014/main" id="{F76572CC-14E9-7D06-1775-FEE49575D991}"/>
                      </a:ext>
                    </a:extLst>
                  </p:cNvPr>
                  <p:cNvSpPr/>
                  <p:nvPr/>
                </p:nvSpPr>
                <p:spPr>
                  <a:xfrm>
                    <a:off x="4563687" y="3268084"/>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矩形 91">
                    <a:extLst>
                      <a:ext uri="{FF2B5EF4-FFF2-40B4-BE49-F238E27FC236}">
                        <a16:creationId xmlns:a16="http://schemas.microsoft.com/office/drawing/2014/main" id="{BC2A7E15-2488-37AA-F926-F78A0289AD69}"/>
                      </a:ext>
                    </a:extLst>
                  </p:cNvPr>
                  <p:cNvSpPr/>
                  <p:nvPr/>
                </p:nvSpPr>
                <p:spPr>
                  <a:xfrm>
                    <a:off x="4779726" y="3268084"/>
                    <a:ext cx="216039" cy="2160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CECA36FE-7B84-C440-37DA-6E035A803967}"/>
                        </a:ext>
                      </a:extLst>
                    </p:cNvPr>
                    <p:cNvSpPr txBox="1"/>
                    <p:nvPr/>
                  </p:nvSpPr>
                  <p:spPr>
                    <a:xfrm>
                      <a:off x="2562734" y="3020225"/>
                      <a:ext cx="423333" cy="356160"/>
                    </a:xfrm>
                    <a:prstGeom prst="rect">
                      <a:avLst/>
                    </a:prstGeom>
                  </p:spPr>
                  <p:txBody>
                    <a:bodyPr vert="horz" wrap="none" lIns="0" tIns="0" rIns="0" bIns="0" rtlCol="0" anchor="b">
                      <a:normAutofit/>
                    </a:bodyPr>
                    <a:lstStyle/>
                    <a:p>
                      <a:pPr algn="l"/>
                      <a14:m>
                        <m:oMathPara xmlns:m="http://schemas.openxmlformats.org/officeDocument/2006/math">
                          <m:oMathParaPr>
                            <m:jc m:val="centerGroup"/>
                          </m:oMathParaPr>
                          <m:oMath xmlns:m="http://schemas.openxmlformats.org/officeDocument/2006/math">
                            <m:r>
                              <a:rPr lang="en-US" sz="2000" dirty="0" smtClean="0">
                                <a:solidFill>
                                  <a:schemeClr val="tx1"/>
                                </a:solidFill>
                                <a:latin typeface="Cambria Math" panose="02040503050406030204" pitchFamily="18" charset="0"/>
                              </a:rPr>
                              <m:t>⊗</m:t>
                            </m:r>
                          </m:oMath>
                        </m:oMathPara>
                      </a14:m>
                      <a:endParaRPr lang="en-US" sz="2000" dirty="0">
                        <a:solidFill>
                          <a:schemeClr val="tx1"/>
                        </a:solidFill>
                        <a:latin typeface="+mj-lt"/>
                      </a:endParaRPr>
                    </a:p>
                  </p:txBody>
                </p:sp>
              </mc:Choice>
              <mc:Fallback xmlns="">
                <p:sp>
                  <p:nvSpPr>
                    <p:cNvPr id="82" name="文本框 81">
                      <a:extLst>
                        <a:ext uri="{FF2B5EF4-FFF2-40B4-BE49-F238E27FC236}">
                          <a16:creationId xmlns:a16="http://schemas.microsoft.com/office/drawing/2014/main" id="{CECA36FE-7B84-C440-37DA-6E035A803967}"/>
                        </a:ext>
                      </a:extLst>
                    </p:cNvPr>
                    <p:cNvSpPr txBox="1">
                      <a:spLocks noRot="1" noChangeAspect="1" noMove="1" noResize="1" noEditPoints="1" noAdjustHandles="1" noChangeArrowheads="1" noChangeShapeType="1" noTextEdit="1"/>
                    </p:cNvSpPr>
                    <p:nvPr/>
                  </p:nvSpPr>
                  <p:spPr>
                    <a:xfrm>
                      <a:off x="2562734" y="3020225"/>
                      <a:ext cx="423333" cy="356160"/>
                    </a:xfrm>
                    <a:prstGeom prst="rect">
                      <a:avLst/>
                    </a:prstGeom>
                    <a:blipFill>
                      <a:blip r:embed="rId5"/>
                      <a:stretch>
                        <a:fillRect l="-5714" r="-7143" b="-22034"/>
                      </a:stretch>
                    </a:blipFill>
                  </p:spPr>
                  <p:txBody>
                    <a:bodyPr/>
                    <a:lstStyle/>
                    <a:p>
                      <a:r>
                        <a:rPr lang="en-US">
                          <a:noFill/>
                        </a:rPr>
                        <a:t> </a:t>
                      </a:r>
                    </a:p>
                  </p:txBody>
                </p:sp>
              </mc:Fallback>
            </mc:AlternateContent>
            <p:sp>
              <p:nvSpPr>
                <p:cNvPr id="83" name="文本框 82">
                  <a:extLst>
                    <a:ext uri="{FF2B5EF4-FFF2-40B4-BE49-F238E27FC236}">
                      <a16:creationId xmlns:a16="http://schemas.microsoft.com/office/drawing/2014/main" id="{C77B2888-8EB6-D3D4-D2E0-6919141ABAC9}"/>
                    </a:ext>
                  </a:extLst>
                </p:cNvPr>
                <p:cNvSpPr txBox="1"/>
                <p:nvPr/>
              </p:nvSpPr>
              <p:spPr>
                <a:xfrm>
                  <a:off x="1879264" y="3675324"/>
                  <a:ext cx="1612966" cy="448504"/>
                </a:xfrm>
                <a:prstGeom prst="rect">
                  <a:avLst/>
                </a:prstGeom>
              </p:spPr>
              <p:txBody>
                <a:bodyPr vert="horz" wrap="none" rtlCol="0" anchor="b">
                  <a:normAutofit lnSpcReduction="10000"/>
                </a:bodyPr>
                <a:lstStyle/>
                <a:p>
                  <a:pPr algn="l"/>
                  <a:r>
                    <a:rPr lang="en-US" sz="2400" dirty="0"/>
                    <a:t>2 </a:t>
                  </a:r>
                  <a:r>
                    <a:rPr lang="en-US" sz="2400" dirty="0" err="1"/>
                    <a:t>mul</a:t>
                  </a:r>
                  <a:r>
                    <a:rPr lang="en-US" sz="2400" dirty="0"/>
                    <a:t>/input</a:t>
                  </a:r>
                  <a:endParaRPr lang="en-US" sz="2400" dirty="0">
                    <a:solidFill>
                      <a:schemeClr val="tx1"/>
                    </a:solidFill>
                  </a:endParaRPr>
                </a:p>
              </p:txBody>
            </p:sp>
          </p:grpSp>
          <p:sp>
            <p:nvSpPr>
              <p:cNvPr id="78" name="文本框 77">
                <a:extLst>
                  <a:ext uri="{FF2B5EF4-FFF2-40B4-BE49-F238E27FC236}">
                    <a16:creationId xmlns:a16="http://schemas.microsoft.com/office/drawing/2014/main" id="{B5701EDE-52A0-D950-C33E-978358375057}"/>
                  </a:ext>
                </a:extLst>
              </p:cNvPr>
              <p:cNvSpPr txBox="1"/>
              <p:nvPr/>
            </p:nvSpPr>
            <p:spPr>
              <a:xfrm>
                <a:off x="5169213" y="2340489"/>
                <a:ext cx="720939" cy="448504"/>
              </a:xfrm>
              <a:prstGeom prst="rect">
                <a:avLst/>
              </a:prstGeom>
            </p:spPr>
            <p:txBody>
              <a:bodyPr vert="horz" wrap="none" rtlCol="0" anchor="b">
                <a:normAutofit lnSpcReduction="10000"/>
              </a:bodyPr>
              <a:lstStyle/>
              <a:p>
                <a:pPr algn="l"/>
                <a:r>
                  <a:rPr lang="en-US" sz="2400" dirty="0"/>
                  <a:t>input</a:t>
                </a:r>
                <a:endParaRPr lang="en-US" sz="2400" dirty="0">
                  <a:solidFill>
                    <a:schemeClr val="tx1"/>
                  </a:solidFill>
                </a:endParaRPr>
              </a:p>
            </p:txBody>
          </p:sp>
          <p:sp>
            <p:nvSpPr>
              <p:cNvPr id="79" name="文本框 78">
                <a:extLst>
                  <a:ext uri="{FF2B5EF4-FFF2-40B4-BE49-F238E27FC236}">
                    <a16:creationId xmlns:a16="http://schemas.microsoft.com/office/drawing/2014/main" id="{EA0EFA09-D118-4806-CCB4-1110855B1D63}"/>
                  </a:ext>
                </a:extLst>
              </p:cNvPr>
              <p:cNvSpPr txBox="1"/>
              <p:nvPr/>
            </p:nvSpPr>
            <p:spPr>
              <a:xfrm>
                <a:off x="6409865" y="2340489"/>
                <a:ext cx="720939" cy="448504"/>
              </a:xfrm>
              <a:prstGeom prst="rect">
                <a:avLst/>
              </a:prstGeom>
            </p:spPr>
            <p:txBody>
              <a:bodyPr vert="horz" wrap="none" rtlCol="0" anchor="b">
                <a:normAutofit lnSpcReduction="10000"/>
              </a:bodyPr>
              <a:lstStyle/>
              <a:p>
                <a:pPr algn="l"/>
                <a:r>
                  <a:rPr lang="en-US" sz="2400" dirty="0"/>
                  <a:t>filter</a:t>
                </a:r>
                <a:endParaRPr lang="en-US" sz="2400" dirty="0">
                  <a:solidFill>
                    <a:schemeClr val="tx1"/>
                  </a:solidFill>
                </a:endParaRPr>
              </a:p>
            </p:txBody>
          </p:sp>
        </p:grpSp>
      </p:grpSp>
    </p:spTree>
    <p:extLst>
      <p:ext uri="{BB962C8B-B14F-4D97-AF65-F5344CB8AC3E}">
        <p14:creationId xmlns:p14="http://schemas.microsoft.com/office/powerpoint/2010/main" val="2559506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Graphic spid="6" grpId="0">
        <p:bldAsOne/>
      </p:bldGraphic>
      <p:bldP spid="7" grpId="0"/>
      <p:bldP spid="8" grpId="0" uiExpand="1" build="p"/>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65B95F-5983-EAC8-7DED-1D6FBEC5DB9B}"/>
              </a:ext>
            </a:extLst>
          </p:cNvPr>
          <p:cNvSpPr>
            <a:spLocks noGrp="1"/>
          </p:cNvSpPr>
          <p:nvPr>
            <p:ph type="title"/>
          </p:nvPr>
        </p:nvSpPr>
        <p:spPr/>
        <p:txBody>
          <a:bodyPr/>
          <a:lstStyle/>
          <a:p>
            <a:r>
              <a:rPr lang="en-US" dirty="0"/>
              <a:t>Our solution</a:t>
            </a:r>
          </a:p>
        </p:txBody>
      </p:sp>
      <p:sp>
        <p:nvSpPr>
          <p:cNvPr id="3" name="灯片编号占位符 2">
            <a:extLst>
              <a:ext uri="{FF2B5EF4-FFF2-40B4-BE49-F238E27FC236}">
                <a16:creationId xmlns:a16="http://schemas.microsoft.com/office/drawing/2014/main" id="{B159C25C-2407-9CF2-9DE8-E3DBB2F7CCEF}"/>
              </a:ext>
            </a:extLst>
          </p:cNvPr>
          <p:cNvSpPr>
            <a:spLocks noGrp="1"/>
          </p:cNvSpPr>
          <p:nvPr>
            <p:ph type="sldNum" sz="quarter" idx="12"/>
          </p:nvPr>
        </p:nvSpPr>
        <p:spPr/>
        <p:txBody>
          <a:bodyPr/>
          <a:lstStyle/>
          <a:p>
            <a:fld id="{4C1CFA8C-DA4D-4CD0-9494-B47934E8DF77}" type="slidenum">
              <a:rPr lang="en-US" smtClean="0"/>
              <a:t>4</a:t>
            </a:fld>
            <a:endParaRPr lang="en-US"/>
          </a:p>
        </p:txBody>
      </p:sp>
      <p:sp>
        <p:nvSpPr>
          <p:cNvPr id="4" name="内容占位符 3">
            <a:extLst>
              <a:ext uri="{FF2B5EF4-FFF2-40B4-BE49-F238E27FC236}">
                <a16:creationId xmlns:a16="http://schemas.microsoft.com/office/drawing/2014/main" id="{690FFC11-72F7-F6C3-C258-D752D8B394A6}"/>
              </a:ext>
            </a:extLst>
          </p:cNvPr>
          <p:cNvSpPr>
            <a:spLocks noGrp="1"/>
          </p:cNvSpPr>
          <p:nvPr>
            <p:ph sz="quarter" idx="1"/>
          </p:nvPr>
        </p:nvSpPr>
        <p:spPr>
          <a:xfrm>
            <a:off x="101601" y="990600"/>
            <a:ext cx="11988800" cy="1721501"/>
          </a:xfrm>
        </p:spPr>
        <p:txBody>
          <a:bodyPr/>
          <a:lstStyle/>
          <a:p>
            <a:r>
              <a:rPr lang="en-US" b="1" dirty="0"/>
              <a:t>Key insight</a:t>
            </a:r>
            <a:r>
              <a:rPr lang="en-US" dirty="0"/>
              <a:t>: pipelining the execution of multiple layers effectively reduces activation traffic</a:t>
            </a:r>
          </a:p>
          <a:p>
            <a:pPr lvl="1"/>
            <a:r>
              <a:rPr lang="en-US" dirty="0"/>
              <a:t>Intermediate activations are consumed immediately without spilling them off-chip</a:t>
            </a:r>
          </a:p>
          <a:p>
            <a:endParaRPr lang="en-US" dirty="0"/>
          </a:p>
        </p:txBody>
      </p:sp>
      <p:graphicFrame>
        <p:nvGraphicFramePr>
          <p:cNvPr id="11" name="图表 10">
            <a:extLst>
              <a:ext uri="{FF2B5EF4-FFF2-40B4-BE49-F238E27FC236}">
                <a16:creationId xmlns:a16="http://schemas.microsoft.com/office/drawing/2014/main" id="{EF95D985-164E-8F97-56AC-DC67E5B3FB6C}"/>
              </a:ext>
            </a:extLst>
          </p:cNvPr>
          <p:cNvGraphicFramePr>
            <a:graphicFrameLocks/>
          </p:cNvGraphicFramePr>
          <p:nvPr>
            <p:extLst>
              <p:ext uri="{D42A27DB-BD31-4B8C-83A1-F6EECF244321}">
                <p14:modId xmlns:p14="http://schemas.microsoft.com/office/powerpoint/2010/main" val="4165654466"/>
              </p:ext>
            </p:extLst>
          </p:nvPr>
        </p:nvGraphicFramePr>
        <p:xfrm>
          <a:off x="8175050" y="2836007"/>
          <a:ext cx="3418574" cy="3376186"/>
        </p:xfrm>
        <a:graphic>
          <a:graphicData uri="http://schemas.openxmlformats.org/drawingml/2006/chart">
            <c:chart xmlns:c="http://schemas.openxmlformats.org/drawingml/2006/chart" xmlns:r="http://schemas.openxmlformats.org/officeDocument/2006/relationships" r:id="rId3"/>
          </a:graphicData>
        </a:graphic>
      </p:graphicFrame>
      <p:sp>
        <p:nvSpPr>
          <p:cNvPr id="13" name="文本框 12">
            <a:extLst>
              <a:ext uri="{FF2B5EF4-FFF2-40B4-BE49-F238E27FC236}">
                <a16:creationId xmlns:a16="http://schemas.microsoft.com/office/drawing/2014/main" id="{710B929C-7A86-5E16-5FAD-1F5015A834DC}"/>
              </a:ext>
            </a:extLst>
          </p:cNvPr>
          <p:cNvSpPr txBox="1"/>
          <p:nvPr/>
        </p:nvSpPr>
        <p:spPr>
          <a:xfrm>
            <a:off x="9148865" y="6059100"/>
            <a:ext cx="977630" cy="276999"/>
          </a:xfrm>
          <a:prstGeom prst="rect">
            <a:avLst/>
          </a:prstGeom>
          <a:noFill/>
        </p:spPr>
        <p:txBody>
          <a:bodyPr wrap="square" rtlCol="0">
            <a:spAutoFit/>
          </a:bodyPr>
          <a:lstStyle/>
          <a:p>
            <a:r>
              <a:rPr lang="en-US" sz="1200" dirty="0"/>
              <a:t>[MICRO 19]</a:t>
            </a:r>
          </a:p>
        </p:txBody>
      </p:sp>
      <p:sp>
        <p:nvSpPr>
          <p:cNvPr id="14" name="内容占位符 3">
            <a:extLst>
              <a:ext uri="{FF2B5EF4-FFF2-40B4-BE49-F238E27FC236}">
                <a16:creationId xmlns:a16="http://schemas.microsoft.com/office/drawing/2014/main" id="{B015DAC0-C64C-59D8-B636-12BB2FF233CF}"/>
              </a:ext>
            </a:extLst>
          </p:cNvPr>
          <p:cNvSpPr txBox="1">
            <a:spLocks/>
          </p:cNvSpPr>
          <p:nvPr/>
        </p:nvSpPr>
        <p:spPr>
          <a:xfrm>
            <a:off x="101601" y="2712101"/>
            <a:ext cx="7978709" cy="3949956"/>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r>
              <a:rPr lang="en-US" dirty="0"/>
              <a:t>A </a:t>
            </a:r>
            <a:r>
              <a:rPr lang="en-US" b="1" dirty="0"/>
              <a:t>dataflow</a:t>
            </a:r>
            <a:r>
              <a:rPr lang="en-US" dirty="0"/>
              <a:t>, IS-OS, that allows efficient pipelining of sparse layers</a:t>
            </a:r>
          </a:p>
          <a:p>
            <a:endParaRPr lang="en-US" dirty="0"/>
          </a:p>
          <a:p>
            <a:r>
              <a:rPr lang="en-US" dirty="0"/>
              <a:t>A </a:t>
            </a:r>
            <a:r>
              <a:rPr lang="en-US" b="1" dirty="0"/>
              <a:t>hardware accelerator</a:t>
            </a:r>
            <a:r>
              <a:rPr lang="en-US" dirty="0"/>
              <a:t>, </a:t>
            </a:r>
            <a:r>
              <a:rPr lang="en-US" dirty="0" err="1"/>
              <a:t>ISOSceles</a:t>
            </a:r>
            <a:r>
              <a:rPr lang="en-US" dirty="0"/>
              <a:t>, that implements the dataflow</a:t>
            </a:r>
          </a:p>
        </p:txBody>
      </p:sp>
      <p:sp>
        <p:nvSpPr>
          <p:cNvPr id="15" name="文本框 14">
            <a:extLst>
              <a:ext uri="{FF2B5EF4-FFF2-40B4-BE49-F238E27FC236}">
                <a16:creationId xmlns:a16="http://schemas.microsoft.com/office/drawing/2014/main" id="{10D02034-24E6-FA2A-01AA-3248F28798C1}"/>
              </a:ext>
            </a:extLst>
          </p:cNvPr>
          <p:cNvSpPr txBox="1"/>
          <p:nvPr/>
        </p:nvSpPr>
        <p:spPr>
          <a:xfrm>
            <a:off x="10584235" y="6059100"/>
            <a:ext cx="591765" cy="276999"/>
          </a:xfrm>
          <a:prstGeom prst="rect">
            <a:avLst/>
          </a:prstGeom>
          <a:noFill/>
        </p:spPr>
        <p:txBody>
          <a:bodyPr wrap="square" rtlCol="0">
            <a:spAutoFit/>
          </a:bodyPr>
          <a:lstStyle/>
          <a:p>
            <a:r>
              <a:rPr lang="en-US" sz="1200" dirty="0"/>
              <a:t>(Ours)</a:t>
            </a:r>
          </a:p>
        </p:txBody>
      </p:sp>
      <p:sp>
        <p:nvSpPr>
          <p:cNvPr id="12" name="矩形 11">
            <a:extLst>
              <a:ext uri="{FF2B5EF4-FFF2-40B4-BE49-F238E27FC236}">
                <a16:creationId xmlns:a16="http://schemas.microsoft.com/office/drawing/2014/main" id="{6216F870-9B36-B22E-6657-A46F13F8EEB2}"/>
              </a:ext>
            </a:extLst>
          </p:cNvPr>
          <p:cNvSpPr/>
          <p:nvPr/>
        </p:nvSpPr>
        <p:spPr>
          <a:xfrm>
            <a:off x="10306050" y="5054599"/>
            <a:ext cx="1287574" cy="12814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460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4" grpId="0" uiExpand="1" build="p"/>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图片包含 图表&#10;&#10;描述已自动生成">
            <a:extLst>
              <a:ext uri="{FF2B5EF4-FFF2-40B4-BE49-F238E27FC236}">
                <a16:creationId xmlns:a16="http://schemas.microsoft.com/office/drawing/2014/main" id="{ECCCA224-3655-5E00-11B1-1A6263FD77B1}"/>
              </a:ext>
            </a:extLst>
          </p:cNvPr>
          <p:cNvPicPr>
            <a:picLocks noChangeAspect="1"/>
          </p:cNvPicPr>
          <p:nvPr/>
        </p:nvPicPr>
        <p:blipFill rotWithShape="1">
          <a:blip r:embed="rId3">
            <a:extLst>
              <a:ext uri="{28A0092B-C50C-407E-A947-70E740481C1C}">
                <a14:useLocalDpi xmlns:a14="http://schemas.microsoft.com/office/drawing/2010/main" val="0"/>
              </a:ext>
            </a:extLst>
          </a:blip>
          <a:srcRect t="27347" r="34184" b="31873"/>
          <a:stretch/>
        </p:blipFill>
        <p:spPr>
          <a:xfrm>
            <a:off x="37712" y="3820133"/>
            <a:ext cx="8024327" cy="2796703"/>
          </a:xfrm>
          <a:prstGeom prst="rect">
            <a:avLst/>
          </a:prstGeom>
        </p:spPr>
      </p:pic>
      <p:sp>
        <p:nvSpPr>
          <p:cNvPr id="2" name="标题 1">
            <a:extLst>
              <a:ext uri="{FF2B5EF4-FFF2-40B4-BE49-F238E27FC236}">
                <a16:creationId xmlns:a16="http://schemas.microsoft.com/office/drawing/2014/main" id="{B73CBF9F-7DFA-EB3A-7046-AAC0171E0CA6}"/>
              </a:ext>
            </a:extLst>
          </p:cNvPr>
          <p:cNvSpPr>
            <a:spLocks noGrp="1"/>
          </p:cNvSpPr>
          <p:nvPr>
            <p:ph type="title"/>
          </p:nvPr>
        </p:nvSpPr>
        <p:spPr/>
        <p:txBody>
          <a:bodyPr/>
          <a:lstStyle/>
          <a:p>
            <a:r>
              <a:rPr lang="en-US" dirty="0"/>
              <a:t>IS-OS dataflow overview</a:t>
            </a:r>
          </a:p>
        </p:txBody>
      </p:sp>
      <p:sp>
        <p:nvSpPr>
          <p:cNvPr id="3" name="灯片编号占位符 2">
            <a:extLst>
              <a:ext uri="{FF2B5EF4-FFF2-40B4-BE49-F238E27FC236}">
                <a16:creationId xmlns:a16="http://schemas.microsoft.com/office/drawing/2014/main" id="{9CB982C2-5E0C-7625-9E7B-99913A3D7A9C}"/>
              </a:ext>
            </a:extLst>
          </p:cNvPr>
          <p:cNvSpPr>
            <a:spLocks noGrp="1"/>
          </p:cNvSpPr>
          <p:nvPr>
            <p:ph type="sldNum" sz="quarter" idx="12"/>
          </p:nvPr>
        </p:nvSpPr>
        <p:spPr/>
        <p:txBody>
          <a:bodyPr/>
          <a:lstStyle/>
          <a:p>
            <a:fld id="{4C1CFA8C-DA4D-4CD0-9494-B47934E8DF77}" type="slidenum">
              <a:rPr lang="en-US" smtClean="0"/>
              <a:t>5</a:t>
            </a:fld>
            <a:endParaRPr lang="en-US"/>
          </a:p>
        </p:txBody>
      </p:sp>
      <p:sp>
        <p:nvSpPr>
          <p:cNvPr id="4" name="内容占位符 3">
            <a:extLst>
              <a:ext uri="{FF2B5EF4-FFF2-40B4-BE49-F238E27FC236}">
                <a16:creationId xmlns:a16="http://schemas.microsoft.com/office/drawing/2014/main" id="{D1FA0851-0848-01F2-3921-DEDEF595A1F9}"/>
              </a:ext>
            </a:extLst>
          </p:cNvPr>
          <p:cNvSpPr>
            <a:spLocks noGrp="1"/>
          </p:cNvSpPr>
          <p:nvPr>
            <p:ph sz="quarter" idx="1"/>
          </p:nvPr>
        </p:nvSpPr>
        <p:spPr/>
        <p:txBody>
          <a:bodyPr>
            <a:normAutofit/>
          </a:bodyPr>
          <a:lstStyle/>
          <a:p>
            <a:r>
              <a:rPr lang="en-US" sz="2400" dirty="0"/>
              <a:t>Each layer consumes inputs and produces outputs in thin </a:t>
            </a:r>
            <a:r>
              <a:rPr lang="en-US" sz="2400" b="1" dirty="0"/>
              <a:t>wavefronts</a:t>
            </a:r>
            <a:endParaRPr lang="en-US" sz="2400" dirty="0"/>
          </a:p>
          <a:p>
            <a:r>
              <a:rPr lang="en-US" sz="2400" dirty="0"/>
              <a:t>Input-stationary (IS): each input wavefront is fully used with all relevant filters before moving onto next wavefront</a:t>
            </a:r>
          </a:p>
          <a:p>
            <a:r>
              <a:rPr lang="en-US" sz="2400" dirty="0"/>
              <a:t>Output-stationary (OS): each output wavefront is fully accumulated before moving onto next wavefront</a:t>
            </a:r>
          </a:p>
          <a:p>
            <a:r>
              <a:rPr lang="en-US" sz="2400" dirty="0"/>
              <a:t>We call this dataflow input-stationary output-stationary (IS-OS)</a:t>
            </a:r>
          </a:p>
          <a:p>
            <a:endParaRPr lang="en-US" sz="2400" dirty="0"/>
          </a:p>
        </p:txBody>
      </p:sp>
      <p:pic>
        <p:nvPicPr>
          <p:cNvPr id="7" name="图片 6" descr="图示&#10;&#10;描述已自动生成">
            <a:extLst>
              <a:ext uri="{FF2B5EF4-FFF2-40B4-BE49-F238E27FC236}">
                <a16:creationId xmlns:a16="http://schemas.microsoft.com/office/drawing/2014/main" id="{F3B8CB64-CADE-3BAD-EFA3-F6E347336E6B}"/>
              </a:ext>
            </a:extLst>
          </p:cNvPr>
          <p:cNvPicPr>
            <a:picLocks noChangeAspect="1"/>
          </p:cNvPicPr>
          <p:nvPr/>
        </p:nvPicPr>
        <p:blipFill rotWithShape="1">
          <a:blip r:embed="rId4">
            <a:extLst>
              <a:ext uri="{28A0092B-C50C-407E-A947-70E740481C1C}">
                <a14:useLocalDpi xmlns:a14="http://schemas.microsoft.com/office/drawing/2010/main" val="0"/>
              </a:ext>
            </a:extLst>
          </a:blip>
          <a:srcRect l="-126" t="27376" r="7845" b="31844"/>
          <a:stretch/>
        </p:blipFill>
        <p:spPr>
          <a:xfrm>
            <a:off x="28187" y="3819725"/>
            <a:ext cx="11250832" cy="2796703"/>
          </a:xfrm>
          <a:prstGeom prst="rect">
            <a:avLst/>
          </a:prstGeom>
        </p:spPr>
      </p:pic>
    </p:spTree>
    <p:extLst>
      <p:ext uri="{BB962C8B-B14F-4D97-AF65-F5344CB8AC3E}">
        <p14:creationId xmlns:p14="http://schemas.microsoft.com/office/powerpoint/2010/main" val="2398749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73402D-AF52-96D6-9781-993944197FE4}"/>
              </a:ext>
            </a:extLst>
          </p:cNvPr>
          <p:cNvSpPr>
            <a:spLocks noGrp="1"/>
          </p:cNvSpPr>
          <p:nvPr>
            <p:ph type="title"/>
          </p:nvPr>
        </p:nvSpPr>
        <p:spPr/>
        <p:txBody>
          <a:bodyPr/>
          <a:lstStyle/>
          <a:p>
            <a:r>
              <a:rPr lang="en-US" dirty="0"/>
              <a:t>Comparison with prior work</a:t>
            </a:r>
          </a:p>
        </p:txBody>
      </p:sp>
      <p:sp>
        <p:nvSpPr>
          <p:cNvPr id="3" name="灯片编号占位符 2">
            <a:extLst>
              <a:ext uri="{FF2B5EF4-FFF2-40B4-BE49-F238E27FC236}">
                <a16:creationId xmlns:a16="http://schemas.microsoft.com/office/drawing/2014/main" id="{0DF91F7E-F2ED-2F6F-C84F-E43FDA44928B}"/>
              </a:ext>
            </a:extLst>
          </p:cNvPr>
          <p:cNvSpPr>
            <a:spLocks noGrp="1"/>
          </p:cNvSpPr>
          <p:nvPr>
            <p:ph type="sldNum" sz="quarter" idx="12"/>
          </p:nvPr>
        </p:nvSpPr>
        <p:spPr/>
        <p:txBody>
          <a:bodyPr/>
          <a:lstStyle/>
          <a:p>
            <a:fld id="{4C1CFA8C-DA4D-4CD0-9494-B47934E8DF77}" type="slidenum">
              <a:rPr lang="en-US" smtClean="0"/>
              <a:t>6</a:t>
            </a:fld>
            <a:endParaRPr lang="en-US"/>
          </a:p>
        </p:txBody>
      </p:sp>
      <p:sp>
        <p:nvSpPr>
          <p:cNvPr id="4" name="内容占位符 3">
            <a:extLst>
              <a:ext uri="{FF2B5EF4-FFF2-40B4-BE49-F238E27FC236}">
                <a16:creationId xmlns:a16="http://schemas.microsoft.com/office/drawing/2014/main" id="{40ABF0AB-109B-9E7D-81B2-E121B0771325}"/>
              </a:ext>
            </a:extLst>
          </p:cNvPr>
          <p:cNvSpPr>
            <a:spLocks noGrp="1"/>
          </p:cNvSpPr>
          <p:nvPr>
            <p:ph sz="quarter" idx="1"/>
          </p:nvPr>
        </p:nvSpPr>
        <p:spPr>
          <a:xfrm>
            <a:off x="1687210" y="3629909"/>
            <a:ext cx="2646463" cy="535021"/>
          </a:xfrm>
        </p:spPr>
        <p:txBody>
          <a:bodyPr/>
          <a:lstStyle/>
          <a:p>
            <a:pPr marL="0" indent="0">
              <a:buNone/>
            </a:pPr>
            <a:r>
              <a:rPr lang="en-US" b="1" dirty="0"/>
              <a:t>IS-OS dataflow</a:t>
            </a:r>
          </a:p>
        </p:txBody>
      </p:sp>
      <p:pic>
        <p:nvPicPr>
          <p:cNvPr id="6" name="图片 5" descr="图示&#10;&#10;低可信度描述已自动生成">
            <a:extLst>
              <a:ext uri="{FF2B5EF4-FFF2-40B4-BE49-F238E27FC236}">
                <a16:creationId xmlns:a16="http://schemas.microsoft.com/office/drawing/2014/main" id="{D1A8F83F-A6C7-4932-2341-885836091DEC}"/>
              </a:ext>
            </a:extLst>
          </p:cNvPr>
          <p:cNvPicPr>
            <a:picLocks noChangeAspect="1"/>
          </p:cNvPicPr>
          <p:nvPr/>
        </p:nvPicPr>
        <p:blipFill rotWithShape="1">
          <a:blip r:embed="rId3">
            <a:extLst>
              <a:ext uri="{28A0092B-C50C-407E-A947-70E740481C1C}">
                <a14:useLocalDpi xmlns:a14="http://schemas.microsoft.com/office/drawing/2010/main" val="0"/>
              </a:ext>
            </a:extLst>
          </a:blip>
          <a:srcRect l="22182" t="13759" r="27832" b="41135"/>
          <a:stretch/>
        </p:blipFill>
        <p:spPr>
          <a:xfrm>
            <a:off x="549745" y="984457"/>
            <a:ext cx="4923685" cy="2499196"/>
          </a:xfrm>
          <a:prstGeom prst="rect">
            <a:avLst/>
          </a:prstGeom>
        </p:spPr>
      </p:pic>
      <p:sp>
        <p:nvSpPr>
          <p:cNvPr id="7" name="内容占位符 3">
            <a:extLst>
              <a:ext uri="{FF2B5EF4-FFF2-40B4-BE49-F238E27FC236}">
                <a16:creationId xmlns:a16="http://schemas.microsoft.com/office/drawing/2014/main" id="{265CA312-3581-9EDA-4ED5-87E3A8C14493}"/>
              </a:ext>
            </a:extLst>
          </p:cNvPr>
          <p:cNvSpPr txBox="1">
            <a:spLocks/>
          </p:cNvSpPr>
          <p:nvPr/>
        </p:nvSpPr>
        <p:spPr>
          <a:xfrm>
            <a:off x="6687095" y="3629908"/>
            <a:ext cx="5403306" cy="535021"/>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b="1" dirty="0"/>
              <a:t>Fused-Layer</a:t>
            </a:r>
            <a:r>
              <a:rPr lang="en-US" b="1" baseline="30000" dirty="0"/>
              <a:t>[MICRO 16]</a:t>
            </a:r>
            <a:r>
              <a:rPr lang="en-US" b="1" dirty="0"/>
              <a:t> OS dataflow</a:t>
            </a:r>
          </a:p>
        </p:txBody>
      </p:sp>
      <p:grpSp>
        <p:nvGrpSpPr>
          <p:cNvPr id="35" name="组合 34">
            <a:extLst>
              <a:ext uri="{FF2B5EF4-FFF2-40B4-BE49-F238E27FC236}">
                <a16:creationId xmlns:a16="http://schemas.microsoft.com/office/drawing/2014/main" id="{52D67597-80D0-9D7A-9469-9D892DF4CEBF}"/>
              </a:ext>
            </a:extLst>
          </p:cNvPr>
          <p:cNvGrpSpPr/>
          <p:nvPr/>
        </p:nvGrpSpPr>
        <p:grpSpPr>
          <a:xfrm>
            <a:off x="6718572" y="4192639"/>
            <a:ext cx="3548975" cy="540000"/>
            <a:chOff x="6718572" y="4192639"/>
            <a:chExt cx="3548975" cy="540000"/>
          </a:xfrm>
        </p:grpSpPr>
        <p:pic>
          <p:nvPicPr>
            <p:cNvPr id="17" name="图形 16" descr="关闭 纯色填充">
              <a:extLst>
                <a:ext uri="{FF2B5EF4-FFF2-40B4-BE49-F238E27FC236}">
                  <a16:creationId xmlns:a16="http://schemas.microsoft.com/office/drawing/2014/main" id="{C64F6F21-D245-E042-BA4B-94841E87C96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18572" y="4192639"/>
              <a:ext cx="540000" cy="540000"/>
            </a:xfrm>
            <a:prstGeom prst="rect">
              <a:avLst/>
            </a:prstGeom>
          </p:spPr>
        </p:pic>
        <p:sp>
          <p:nvSpPr>
            <p:cNvPr id="18" name="内容占位符 3">
              <a:extLst>
                <a:ext uri="{FF2B5EF4-FFF2-40B4-BE49-F238E27FC236}">
                  <a16:creationId xmlns:a16="http://schemas.microsoft.com/office/drawing/2014/main" id="{B3482460-889C-3DAB-40AA-E46E4BF302FE}"/>
                </a:ext>
              </a:extLst>
            </p:cNvPr>
            <p:cNvSpPr txBox="1">
              <a:spLocks/>
            </p:cNvSpPr>
            <p:nvPr/>
          </p:nvSpPr>
          <p:spPr>
            <a:xfrm>
              <a:off x="7446525" y="4195129"/>
              <a:ext cx="2821022" cy="535021"/>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2800" dirty="0"/>
                <a:t>Poor input reuse</a:t>
              </a:r>
            </a:p>
          </p:txBody>
        </p:sp>
      </p:grpSp>
      <p:grpSp>
        <p:nvGrpSpPr>
          <p:cNvPr id="32" name="组合 31">
            <a:extLst>
              <a:ext uri="{FF2B5EF4-FFF2-40B4-BE49-F238E27FC236}">
                <a16:creationId xmlns:a16="http://schemas.microsoft.com/office/drawing/2014/main" id="{1543F9BF-8E6E-1B6C-E393-CA41B9AA4E4B}"/>
              </a:ext>
            </a:extLst>
          </p:cNvPr>
          <p:cNvGrpSpPr/>
          <p:nvPr/>
        </p:nvGrpSpPr>
        <p:grpSpPr>
          <a:xfrm>
            <a:off x="565889" y="4190150"/>
            <a:ext cx="4907541" cy="540000"/>
            <a:chOff x="565889" y="4190150"/>
            <a:chExt cx="4907541" cy="540000"/>
          </a:xfrm>
        </p:grpSpPr>
        <p:pic>
          <p:nvPicPr>
            <p:cNvPr id="15" name="图形 14" descr="复选标记 纯色填充">
              <a:extLst>
                <a:ext uri="{FF2B5EF4-FFF2-40B4-BE49-F238E27FC236}">
                  <a16:creationId xmlns:a16="http://schemas.microsoft.com/office/drawing/2014/main" id="{0922A193-B0BC-6407-E621-609047BAA17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889" y="4190150"/>
              <a:ext cx="540000" cy="540000"/>
            </a:xfrm>
            <a:prstGeom prst="rect">
              <a:avLst/>
            </a:prstGeom>
          </p:spPr>
        </p:pic>
        <p:sp>
          <p:nvSpPr>
            <p:cNvPr id="20" name="内容占位符 3">
              <a:extLst>
                <a:ext uri="{FF2B5EF4-FFF2-40B4-BE49-F238E27FC236}">
                  <a16:creationId xmlns:a16="http://schemas.microsoft.com/office/drawing/2014/main" id="{04995BB5-7305-33E6-E611-AA7BFB6E9450}"/>
                </a:ext>
              </a:extLst>
            </p:cNvPr>
            <p:cNvSpPr txBox="1">
              <a:spLocks/>
            </p:cNvSpPr>
            <p:nvPr/>
          </p:nvSpPr>
          <p:spPr>
            <a:xfrm>
              <a:off x="1297021" y="4241304"/>
              <a:ext cx="4176409" cy="437693"/>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2800" dirty="0"/>
                <a:t>Good input &amp; output reuse</a:t>
              </a:r>
            </a:p>
          </p:txBody>
        </p:sp>
      </p:grpSp>
      <p:grpSp>
        <p:nvGrpSpPr>
          <p:cNvPr id="36" name="组合 35">
            <a:extLst>
              <a:ext uri="{FF2B5EF4-FFF2-40B4-BE49-F238E27FC236}">
                <a16:creationId xmlns:a16="http://schemas.microsoft.com/office/drawing/2014/main" id="{66DEA388-CBD4-262D-9493-4ADB274C980F}"/>
              </a:ext>
            </a:extLst>
          </p:cNvPr>
          <p:cNvGrpSpPr/>
          <p:nvPr/>
        </p:nvGrpSpPr>
        <p:grpSpPr>
          <a:xfrm>
            <a:off x="6718572" y="4780890"/>
            <a:ext cx="5236721" cy="540000"/>
            <a:chOff x="6718572" y="4780890"/>
            <a:chExt cx="5236721" cy="540000"/>
          </a:xfrm>
        </p:grpSpPr>
        <p:pic>
          <p:nvPicPr>
            <p:cNvPr id="25" name="图形 24" descr="关闭 纯色填充">
              <a:extLst>
                <a:ext uri="{FF2B5EF4-FFF2-40B4-BE49-F238E27FC236}">
                  <a16:creationId xmlns:a16="http://schemas.microsoft.com/office/drawing/2014/main" id="{6723C309-34A1-B7D7-5393-DDB9897379A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18572" y="4780890"/>
              <a:ext cx="540000" cy="540000"/>
            </a:xfrm>
            <a:prstGeom prst="rect">
              <a:avLst/>
            </a:prstGeom>
          </p:spPr>
        </p:pic>
        <p:sp>
          <p:nvSpPr>
            <p:cNvPr id="26" name="内容占位符 3">
              <a:extLst>
                <a:ext uri="{FF2B5EF4-FFF2-40B4-BE49-F238E27FC236}">
                  <a16:creationId xmlns:a16="http://schemas.microsoft.com/office/drawing/2014/main" id="{135C2EDC-9392-FE6C-4BDE-D5DBB73E99C9}"/>
                </a:ext>
              </a:extLst>
            </p:cNvPr>
            <p:cNvSpPr txBox="1">
              <a:spLocks/>
            </p:cNvSpPr>
            <p:nvPr/>
          </p:nvSpPr>
          <p:spPr>
            <a:xfrm>
              <a:off x="7446524" y="4783380"/>
              <a:ext cx="4508769" cy="535021"/>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2800" dirty="0"/>
                <a:t>Large intermediate storage</a:t>
              </a:r>
            </a:p>
          </p:txBody>
        </p:sp>
      </p:grpSp>
      <p:grpSp>
        <p:nvGrpSpPr>
          <p:cNvPr id="33" name="组合 32">
            <a:extLst>
              <a:ext uri="{FF2B5EF4-FFF2-40B4-BE49-F238E27FC236}">
                <a16:creationId xmlns:a16="http://schemas.microsoft.com/office/drawing/2014/main" id="{FF224F3E-8A6A-93EC-5F81-9D136FE4FA0D}"/>
              </a:ext>
            </a:extLst>
          </p:cNvPr>
          <p:cNvGrpSpPr/>
          <p:nvPr/>
        </p:nvGrpSpPr>
        <p:grpSpPr>
          <a:xfrm>
            <a:off x="565889" y="4778401"/>
            <a:ext cx="4907541" cy="540000"/>
            <a:chOff x="565889" y="4778401"/>
            <a:chExt cx="4907541" cy="540000"/>
          </a:xfrm>
        </p:grpSpPr>
        <p:pic>
          <p:nvPicPr>
            <p:cNvPr id="24" name="图形 23" descr="复选标记 纯色填充">
              <a:extLst>
                <a:ext uri="{FF2B5EF4-FFF2-40B4-BE49-F238E27FC236}">
                  <a16:creationId xmlns:a16="http://schemas.microsoft.com/office/drawing/2014/main" id="{403D6257-8028-8D85-DCF3-4CDD5401AE1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889" y="4778401"/>
              <a:ext cx="540000" cy="540000"/>
            </a:xfrm>
            <a:prstGeom prst="rect">
              <a:avLst/>
            </a:prstGeom>
          </p:spPr>
        </p:pic>
        <p:sp>
          <p:nvSpPr>
            <p:cNvPr id="27" name="内容占位符 3">
              <a:extLst>
                <a:ext uri="{FF2B5EF4-FFF2-40B4-BE49-F238E27FC236}">
                  <a16:creationId xmlns:a16="http://schemas.microsoft.com/office/drawing/2014/main" id="{EFA99EC4-979D-6C35-2E03-4274204D5BED}"/>
                </a:ext>
              </a:extLst>
            </p:cNvPr>
            <p:cNvSpPr txBox="1">
              <a:spLocks/>
            </p:cNvSpPr>
            <p:nvPr/>
          </p:nvSpPr>
          <p:spPr>
            <a:xfrm>
              <a:off x="1297021" y="4829555"/>
              <a:ext cx="4176409" cy="437693"/>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2800" dirty="0"/>
                <a:t>Small intermediate storage</a:t>
              </a:r>
            </a:p>
          </p:txBody>
        </p:sp>
      </p:grpSp>
      <p:grpSp>
        <p:nvGrpSpPr>
          <p:cNvPr id="37" name="组合 36">
            <a:extLst>
              <a:ext uri="{FF2B5EF4-FFF2-40B4-BE49-F238E27FC236}">
                <a16:creationId xmlns:a16="http://schemas.microsoft.com/office/drawing/2014/main" id="{92EA622F-2400-23E2-9EE3-2D449208CB71}"/>
              </a:ext>
            </a:extLst>
          </p:cNvPr>
          <p:cNvGrpSpPr/>
          <p:nvPr/>
        </p:nvGrpSpPr>
        <p:grpSpPr>
          <a:xfrm>
            <a:off x="6718572" y="5424044"/>
            <a:ext cx="5236721" cy="540000"/>
            <a:chOff x="6718572" y="5424044"/>
            <a:chExt cx="5236721" cy="540000"/>
          </a:xfrm>
        </p:grpSpPr>
        <p:pic>
          <p:nvPicPr>
            <p:cNvPr id="29" name="图形 28" descr="关闭 纯色填充">
              <a:extLst>
                <a:ext uri="{FF2B5EF4-FFF2-40B4-BE49-F238E27FC236}">
                  <a16:creationId xmlns:a16="http://schemas.microsoft.com/office/drawing/2014/main" id="{FB2622A0-0C7F-A9AA-7D5C-F5A41724D31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718572" y="5424044"/>
              <a:ext cx="540000" cy="540000"/>
            </a:xfrm>
            <a:prstGeom prst="rect">
              <a:avLst/>
            </a:prstGeom>
          </p:spPr>
        </p:pic>
        <p:sp>
          <p:nvSpPr>
            <p:cNvPr id="30" name="内容占位符 3">
              <a:extLst>
                <a:ext uri="{FF2B5EF4-FFF2-40B4-BE49-F238E27FC236}">
                  <a16:creationId xmlns:a16="http://schemas.microsoft.com/office/drawing/2014/main" id="{5E8759C5-AA40-2E99-12B5-89220ABB0338}"/>
                </a:ext>
              </a:extLst>
            </p:cNvPr>
            <p:cNvSpPr txBox="1">
              <a:spLocks/>
            </p:cNvSpPr>
            <p:nvPr/>
          </p:nvSpPr>
          <p:spPr>
            <a:xfrm>
              <a:off x="7446524" y="5426534"/>
              <a:ext cx="4508769" cy="535021"/>
            </a:xfrm>
            <a:prstGeom prst="rect">
              <a:avLst/>
            </a:prstGeom>
          </p:spPr>
          <p:txBody>
            <a:bodyPr vert="horz">
              <a:norm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2800" dirty="0"/>
                <a:t>Sparsity unfriendly</a:t>
              </a:r>
            </a:p>
          </p:txBody>
        </p:sp>
      </p:grpSp>
      <p:grpSp>
        <p:nvGrpSpPr>
          <p:cNvPr id="34" name="组合 33">
            <a:extLst>
              <a:ext uri="{FF2B5EF4-FFF2-40B4-BE49-F238E27FC236}">
                <a16:creationId xmlns:a16="http://schemas.microsoft.com/office/drawing/2014/main" id="{9B17C5F8-257B-7D7D-0633-26F6DBE6AE1D}"/>
              </a:ext>
            </a:extLst>
          </p:cNvPr>
          <p:cNvGrpSpPr/>
          <p:nvPr/>
        </p:nvGrpSpPr>
        <p:grpSpPr>
          <a:xfrm>
            <a:off x="565889" y="5421555"/>
            <a:ext cx="4907541" cy="540000"/>
            <a:chOff x="565889" y="5421555"/>
            <a:chExt cx="4907541" cy="540000"/>
          </a:xfrm>
        </p:grpSpPr>
        <p:pic>
          <p:nvPicPr>
            <p:cNvPr id="28" name="图形 27" descr="复选标记 纯色填充">
              <a:extLst>
                <a:ext uri="{FF2B5EF4-FFF2-40B4-BE49-F238E27FC236}">
                  <a16:creationId xmlns:a16="http://schemas.microsoft.com/office/drawing/2014/main" id="{33A28C19-4812-D5FD-F2C7-7EDF4F62F83D}"/>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65889" y="5421555"/>
              <a:ext cx="540000" cy="540000"/>
            </a:xfrm>
            <a:prstGeom prst="rect">
              <a:avLst/>
            </a:prstGeom>
          </p:spPr>
        </p:pic>
        <p:sp>
          <p:nvSpPr>
            <p:cNvPr id="31" name="内容占位符 3">
              <a:extLst>
                <a:ext uri="{FF2B5EF4-FFF2-40B4-BE49-F238E27FC236}">
                  <a16:creationId xmlns:a16="http://schemas.microsoft.com/office/drawing/2014/main" id="{CA03F2FA-F6D6-615E-EB55-A653D5A6C8BF}"/>
                </a:ext>
              </a:extLst>
            </p:cNvPr>
            <p:cNvSpPr txBox="1">
              <a:spLocks/>
            </p:cNvSpPr>
            <p:nvPr/>
          </p:nvSpPr>
          <p:spPr>
            <a:xfrm>
              <a:off x="1297021" y="5472709"/>
              <a:ext cx="4176409" cy="437693"/>
            </a:xfrm>
            <a:prstGeom prst="rect">
              <a:avLst/>
            </a:prstGeom>
          </p:spPr>
          <p:txBody>
            <a:bodyPr vert="horz">
              <a:noAutofit/>
            </a:bodyPr>
            <a:lstStyle>
              <a:lvl1pPr marL="320024" indent="-320024"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47" indent="-274306"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353" indent="-228588"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530" indent="-228588"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706" indent="-228588"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012" indent="-228588"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318" indent="-228588"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624" indent="-228588"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5930" indent="-228588"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a:lstStyle>
            <a:p>
              <a:pPr marL="0" indent="0">
                <a:buFont typeface="Wingdings"/>
                <a:buNone/>
              </a:pPr>
              <a:r>
                <a:rPr lang="en-US" sz="2800" dirty="0"/>
                <a:t>Sparsity friendly</a:t>
              </a:r>
            </a:p>
          </p:txBody>
        </p:sp>
      </p:grpSp>
      <p:pic>
        <p:nvPicPr>
          <p:cNvPr id="39" name="图片 38" descr="图示, 工程绘图&#10;&#10;描述已自动生成">
            <a:extLst>
              <a:ext uri="{FF2B5EF4-FFF2-40B4-BE49-F238E27FC236}">
                <a16:creationId xmlns:a16="http://schemas.microsoft.com/office/drawing/2014/main" id="{FDEA6AAA-DBAC-49D6-7DD7-9AAB641E928E}"/>
              </a:ext>
            </a:extLst>
          </p:cNvPr>
          <p:cNvPicPr>
            <a:picLocks noChangeAspect="1"/>
          </p:cNvPicPr>
          <p:nvPr/>
        </p:nvPicPr>
        <p:blipFill rotWithShape="1">
          <a:blip r:embed="rId8">
            <a:extLst>
              <a:ext uri="{28A0092B-C50C-407E-A947-70E740481C1C}">
                <a14:useLocalDpi xmlns:a14="http://schemas.microsoft.com/office/drawing/2010/main" val="0"/>
              </a:ext>
            </a:extLst>
          </a:blip>
          <a:srcRect l="22194" t="13817" r="28062" b="41898"/>
          <a:stretch/>
        </p:blipFill>
        <p:spPr>
          <a:xfrm>
            <a:off x="6522097" y="986412"/>
            <a:ext cx="4996025" cy="2501836"/>
          </a:xfrm>
          <a:prstGeom prst="rect">
            <a:avLst/>
          </a:prstGeom>
        </p:spPr>
      </p:pic>
    </p:spTree>
    <p:extLst>
      <p:ext uri="{BB962C8B-B14F-4D97-AF65-F5344CB8AC3E}">
        <p14:creationId xmlns:p14="http://schemas.microsoft.com/office/powerpoint/2010/main" val="3655512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356CB-64F3-B154-8395-42BDD9F09B97}"/>
              </a:ext>
            </a:extLst>
          </p:cNvPr>
          <p:cNvSpPr>
            <a:spLocks noGrp="1"/>
          </p:cNvSpPr>
          <p:nvPr>
            <p:ph type="title"/>
          </p:nvPr>
        </p:nvSpPr>
        <p:spPr/>
        <p:txBody>
          <a:bodyPr/>
          <a:lstStyle/>
          <a:p>
            <a:r>
              <a:rPr lang="en-US" dirty="0"/>
              <a:t>IS-OS dataflow details</a:t>
            </a:r>
          </a:p>
        </p:txBody>
      </p:sp>
      <p:sp>
        <p:nvSpPr>
          <p:cNvPr id="3" name="灯片编号占位符 2">
            <a:extLst>
              <a:ext uri="{FF2B5EF4-FFF2-40B4-BE49-F238E27FC236}">
                <a16:creationId xmlns:a16="http://schemas.microsoft.com/office/drawing/2014/main" id="{B70C0969-B35F-3B3F-F3ED-44D40D37CABA}"/>
              </a:ext>
            </a:extLst>
          </p:cNvPr>
          <p:cNvSpPr>
            <a:spLocks noGrp="1"/>
          </p:cNvSpPr>
          <p:nvPr>
            <p:ph type="sldNum" sz="quarter" idx="12"/>
          </p:nvPr>
        </p:nvSpPr>
        <p:spPr/>
        <p:txBody>
          <a:bodyPr/>
          <a:lstStyle/>
          <a:p>
            <a:fld id="{4C1CFA8C-DA4D-4CD0-9494-B47934E8DF77}" type="slidenum">
              <a:rPr lang="en-US" smtClean="0"/>
              <a:t>7</a:t>
            </a:fld>
            <a:endParaRPr lang="en-US"/>
          </a:p>
        </p:txBody>
      </p:sp>
      <p:sp>
        <p:nvSpPr>
          <p:cNvPr id="4" name="内容占位符 3">
            <a:extLst>
              <a:ext uri="{FF2B5EF4-FFF2-40B4-BE49-F238E27FC236}">
                <a16:creationId xmlns:a16="http://schemas.microsoft.com/office/drawing/2014/main" id="{F97D9E68-1CF9-2C2A-4DDC-83904690D43F}"/>
              </a:ext>
            </a:extLst>
          </p:cNvPr>
          <p:cNvSpPr>
            <a:spLocks noGrp="1"/>
          </p:cNvSpPr>
          <p:nvPr>
            <p:ph sz="quarter" idx="1"/>
          </p:nvPr>
        </p:nvSpPr>
        <p:spPr/>
        <p:txBody>
          <a:bodyPr>
            <a:normAutofit/>
          </a:bodyPr>
          <a:lstStyle/>
          <a:p>
            <a:r>
              <a:rPr lang="en-US" sz="2800" dirty="0"/>
              <a:t>Wavefront advances through channel dimension (C, K) and then column dimension (W, Q)</a:t>
            </a:r>
          </a:p>
          <a:p>
            <a:r>
              <a:rPr lang="en-US" sz="2800" dirty="0"/>
              <a:t>At each step, one input wavefront is consumed, one output wavefront is produced</a:t>
            </a:r>
          </a:p>
        </p:txBody>
      </p:sp>
      <p:pic>
        <p:nvPicPr>
          <p:cNvPr id="6" name="图片 5" descr="图示&#10;&#10;描述已自动生成">
            <a:extLst>
              <a:ext uri="{FF2B5EF4-FFF2-40B4-BE49-F238E27FC236}">
                <a16:creationId xmlns:a16="http://schemas.microsoft.com/office/drawing/2014/main" id="{C83A04D1-FAB2-9699-D68E-9490C23DB1DA}"/>
              </a:ext>
            </a:extLst>
          </p:cNvPr>
          <p:cNvPicPr>
            <a:picLocks noChangeAspect="1"/>
          </p:cNvPicPr>
          <p:nvPr/>
        </p:nvPicPr>
        <p:blipFill rotWithShape="1">
          <a:blip r:embed="rId3">
            <a:extLst>
              <a:ext uri="{28A0092B-C50C-407E-A947-70E740481C1C}">
                <a14:useLocalDpi xmlns:a14="http://schemas.microsoft.com/office/drawing/2010/main" val="0"/>
              </a:ext>
            </a:extLst>
          </a:blip>
          <a:srcRect l="8954" t="22993" r="4567" b="26122"/>
          <a:stretch/>
        </p:blipFill>
        <p:spPr>
          <a:xfrm>
            <a:off x="824204" y="2788058"/>
            <a:ext cx="10543591" cy="3489650"/>
          </a:xfrm>
          <a:prstGeom prst="rect">
            <a:avLst/>
          </a:prstGeom>
        </p:spPr>
      </p:pic>
    </p:spTree>
    <p:extLst>
      <p:ext uri="{BB962C8B-B14F-4D97-AF65-F5344CB8AC3E}">
        <p14:creationId xmlns:p14="http://schemas.microsoft.com/office/powerpoint/2010/main" val="4010274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4356CB-64F3-B154-8395-42BDD9F09B97}"/>
              </a:ext>
            </a:extLst>
          </p:cNvPr>
          <p:cNvSpPr>
            <a:spLocks noGrp="1"/>
          </p:cNvSpPr>
          <p:nvPr>
            <p:ph type="title"/>
          </p:nvPr>
        </p:nvSpPr>
        <p:spPr/>
        <p:txBody>
          <a:bodyPr/>
          <a:lstStyle/>
          <a:p>
            <a:r>
              <a:rPr lang="en-US" dirty="0"/>
              <a:t>IS-OS dataflow breakdown</a:t>
            </a:r>
          </a:p>
        </p:txBody>
      </p:sp>
      <p:sp>
        <p:nvSpPr>
          <p:cNvPr id="3" name="灯片编号占位符 2">
            <a:extLst>
              <a:ext uri="{FF2B5EF4-FFF2-40B4-BE49-F238E27FC236}">
                <a16:creationId xmlns:a16="http://schemas.microsoft.com/office/drawing/2014/main" id="{B70C0969-B35F-3B3F-F3ED-44D40D37CABA}"/>
              </a:ext>
            </a:extLst>
          </p:cNvPr>
          <p:cNvSpPr>
            <a:spLocks noGrp="1"/>
          </p:cNvSpPr>
          <p:nvPr>
            <p:ph type="sldNum" sz="quarter" idx="12"/>
          </p:nvPr>
        </p:nvSpPr>
        <p:spPr/>
        <p:txBody>
          <a:bodyPr/>
          <a:lstStyle/>
          <a:p>
            <a:fld id="{4C1CFA8C-DA4D-4CD0-9494-B47934E8DF77}" type="slidenum">
              <a:rPr lang="en-US" smtClean="0"/>
              <a:t>8</a:t>
            </a:fld>
            <a:endParaRPr lang="en-US"/>
          </a:p>
        </p:txBody>
      </p:sp>
      <p:sp>
        <p:nvSpPr>
          <p:cNvPr id="4" name="内容占位符 3">
            <a:extLst>
              <a:ext uri="{FF2B5EF4-FFF2-40B4-BE49-F238E27FC236}">
                <a16:creationId xmlns:a16="http://schemas.microsoft.com/office/drawing/2014/main" id="{F97D9E68-1CF9-2C2A-4DDC-83904690D43F}"/>
              </a:ext>
            </a:extLst>
          </p:cNvPr>
          <p:cNvSpPr>
            <a:spLocks noGrp="1"/>
          </p:cNvSpPr>
          <p:nvPr>
            <p:ph sz="quarter" idx="1"/>
          </p:nvPr>
        </p:nvSpPr>
        <p:spPr/>
        <p:txBody>
          <a:bodyPr/>
          <a:lstStyle/>
          <a:p>
            <a:endParaRPr lang="en-US" dirty="0"/>
          </a:p>
        </p:txBody>
      </p:sp>
      <p:grpSp>
        <p:nvGrpSpPr>
          <p:cNvPr id="32" name="组合 31">
            <a:extLst>
              <a:ext uri="{FF2B5EF4-FFF2-40B4-BE49-F238E27FC236}">
                <a16:creationId xmlns:a16="http://schemas.microsoft.com/office/drawing/2014/main" id="{9122EC8F-A023-FAA4-003B-1DE52E7535A9}"/>
              </a:ext>
            </a:extLst>
          </p:cNvPr>
          <p:cNvGrpSpPr/>
          <p:nvPr/>
        </p:nvGrpSpPr>
        <p:grpSpPr>
          <a:xfrm>
            <a:off x="1290908" y="4891005"/>
            <a:ext cx="9463858" cy="1521536"/>
            <a:chOff x="1290908" y="5127165"/>
            <a:chExt cx="9463858" cy="1521536"/>
          </a:xfrm>
        </p:grpSpPr>
        <p:sp>
          <p:nvSpPr>
            <p:cNvPr id="5" name="矩形 4">
              <a:extLst>
                <a:ext uri="{FF2B5EF4-FFF2-40B4-BE49-F238E27FC236}">
                  <a16:creationId xmlns:a16="http://schemas.microsoft.com/office/drawing/2014/main" id="{B0B1A8EC-45D9-7CB5-2551-AB3E1726D7EF}"/>
                </a:ext>
              </a:extLst>
            </p:cNvPr>
            <p:cNvSpPr/>
            <p:nvPr/>
          </p:nvSpPr>
          <p:spPr>
            <a:xfrm>
              <a:off x="3458663" y="5127165"/>
              <a:ext cx="1649689" cy="86415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3200" b="1" dirty="0">
                  <a:solidFill>
                    <a:schemeClr val="tx1"/>
                  </a:solidFill>
                </a:rPr>
                <a:t>IS frontend</a:t>
              </a:r>
            </a:p>
          </p:txBody>
        </p:sp>
        <p:sp>
          <p:nvSpPr>
            <p:cNvPr id="6" name="矩形 5">
              <a:extLst>
                <a:ext uri="{FF2B5EF4-FFF2-40B4-BE49-F238E27FC236}">
                  <a16:creationId xmlns:a16="http://schemas.microsoft.com/office/drawing/2014/main" id="{E05E63BA-EEFF-9C88-267C-FBC2C1B14CD9}"/>
                </a:ext>
              </a:extLst>
            </p:cNvPr>
            <p:cNvSpPr/>
            <p:nvPr/>
          </p:nvSpPr>
          <p:spPr>
            <a:xfrm>
              <a:off x="7031088" y="5127165"/>
              <a:ext cx="1649689" cy="864157"/>
            </a:xfrm>
            <a:prstGeom prst="rect">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80000"/>
                </a:lnSpc>
              </a:pPr>
              <a:r>
                <a:rPr lang="en-US" sz="3200" b="1" dirty="0">
                  <a:solidFill>
                    <a:schemeClr val="tx1"/>
                  </a:solidFill>
                </a:rPr>
                <a:t>OS backend</a:t>
              </a:r>
            </a:p>
          </p:txBody>
        </p:sp>
        <p:sp>
          <p:nvSpPr>
            <p:cNvPr id="7" name="矩形 6">
              <a:extLst>
                <a:ext uri="{FF2B5EF4-FFF2-40B4-BE49-F238E27FC236}">
                  <a16:creationId xmlns:a16="http://schemas.microsoft.com/office/drawing/2014/main" id="{F93DA25F-C6AB-907D-F610-6D1A43E616E3}"/>
                </a:ext>
              </a:extLst>
            </p:cNvPr>
            <p:cNvSpPr/>
            <p:nvPr/>
          </p:nvSpPr>
          <p:spPr>
            <a:xfrm>
              <a:off x="5244875" y="5127165"/>
              <a:ext cx="1649689" cy="864157"/>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C000"/>
                  </a:solidFill>
                </a:rPr>
                <a:t>Partial results</a:t>
              </a:r>
            </a:p>
          </p:txBody>
        </p:sp>
        <p:sp>
          <p:nvSpPr>
            <p:cNvPr id="9" name="矩形 8">
              <a:extLst>
                <a:ext uri="{FF2B5EF4-FFF2-40B4-BE49-F238E27FC236}">
                  <a16:creationId xmlns:a16="http://schemas.microsoft.com/office/drawing/2014/main" id="{8730D68D-5090-7308-9956-4245D1EA46B4}"/>
                </a:ext>
              </a:extLst>
            </p:cNvPr>
            <p:cNvSpPr/>
            <p:nvPr/>
          </p:nvSpPr>
          <p:spPr>
            <a:xfrm>
              <a:off x="1290908" y="5127165"/>
              <a:ext cx="1963744" cy="864157"/>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5A9CD6"/>
                  </a:solidFill>
                </a:rPr>
                <a:t>Input wavefront</a:t>
              </a:r>
            </a:p>
          </p:txBody>
        </p:sp>
        <p:sp>
          <p:nvSpPr>
            <p:cNvPr id="10" name="矩形 9">
              <a:extLst>
                <a:ext uri="{FF2B5EF4-FFF2-40B4-BE49-F238E27FC236}">
                  <a16:creationId xmlns:a16="http://schemas.microsoft.com/office/drawing/2014/main" id="{44FF767C-7701-9758-EC7B-0AF6261098B3}"/>
                </a:ext>
              </a:extLst>
            </p:cNvPr>
            <p:cNvSpPr/>
            <p:nvPr/>
          </p:nvSpPr>
          <p:spPr>
            <a:xfrm>
              <a:off x="8791022" y="5127165"/>
              <a:ext cx="1963744" cy="864157"/>
            </a:xfrm>
            <a:prstGeom prst="rect">
              <a:avLst/>
            </a:prstGeom>
            <a:solidFill>
              <a:schemeClr val="bg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Output wavefront</a:t>
              </a:r>
            </a:p>
          </p:txBody>
        </p:sp>
        <p:cxnSp>
          <p:nvCxnSpPr>
            <p:cNvPr id="12" name="直接箭头连接符 11">
              <a:extLst>
                <a:ext uri="{FF2B5EF4-FFF2-40B4-BE49-F238E27FC236}">
                  <a16:creationId xmlns:a16="http://schemas.microsoft.com/office/drawing/2014/main" id="{DD468A90-B198-0258-2B59-A06BAC3CD992}"/>
                </a:ext>
              </a:extLst>
            </p:cNvPr>
            <p:cNvCxnSpPr>
              <a:cxnSpLocks/>
              <a:endCxn id="5" idx="1"/>
            </p:cNvCxnSpPr>
            <p:nvPr/>
          </p:nvCxnSpPr>
          <p:spPr>
            <a:xfrm>
              <a:off x="1290908" y="5559244"/>
              <a:ext cx="2167755"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5EABD66A-61BF-2695-912C-CB2514CE8A01}"/>
                </a:ext>
              </a:extLst>
            </p:cNvPr>
            <p:cNvCxnSpPr>
              <a:cxnSpLocks/>
              <a:stCxn id="5" idx="3"/>
              <a:endCxn id="6" idx="1"/>
            </p:cNvCxnSpPr>
            <p:nvPr/>
          </p:nvCxnSpPr>
          <p:spPr>
            <a:xfrm>
              <a:off x="5108352" y="5559244"/>
              <a:ext cx="192273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cxnSp>
          <p:nvCxnSpPr>
            <p:cNvPr id="20" name="直接箭头连接符 19">
              <a:extLst>
                <a:ext uri="{FF2B5EF4-FFF2-40B4-BE49-F238E27FC236}">
                  <a16:creationId xmlns:a16="http://schemas.microsoft.com/office/drawing/2014/main" id="{00726328-1795-1388-C06E-5796D9810924}"/>
                </a:ext>
              </a:extLst>
            </p:cNvPr>
            <p:cNvCxnSpPr>
              <a:cxnSpLocks/>
              <a:stCxn id="6" idx="3"/>
              <a:endCxn id="10" idx="3"/>
            </p:cNvCxnSpPr>
            <p:nvPr/>
          </p:nvCxnSpPr>
          <p:spPr>
            <a:xfrm>
              <a:off x="8680777" y="5559244"/>
              <a:ext cx="2073989"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7674BC35-EED2-85BD-10EF-7623637E0E90}"/>
                </a:ext>
              </a:extLst>
            </p:cNvPr>
            <p:cNvSpPr txBox="1"/>
            <p:nvPr/>
          </p:nvSpPr>
          <p:spPr>
            <a:xfrm rot="20088736">
              <a:off x="2154913" y="6063926"/>
              <a:ext cx="1224631" cy="584775"/>
            </a:xfrm>
            <a:prstGeom prst="rect">
              <a:avLst/>
            </a:prstGeom>
            <a:noFill/>
          </p:spPr>
          <p:txBody>
            <a:bodyPr wrap="none" rtlCol="0">
              <a:spAutoFit/>
            </a:bodyPr>
            <a:lstStyle/>
            <a:p>
              <a:r>
                <a:rPr lang="en-US" sz="3200" b="1" dirty="0">
                  <a:solidFill>
                    <a:srgbClr val="70AD47"/>
                  </a:solidFill>
                </a:rPr>
                <a:t>Filters</a:t>
              </a:r>
            </a:p>
          </p:txBody>
        </p:sp>
        <p:cxnSp>
          <p:nvCxnSpPr>
            <p:cNvPr id="28" name="直接箭头连接符 27">
              <a:extLst>
                <a:ext uri="{FF2B5EF4-FFF2-40B4-BE49-F238E27FC236}">
                  <a16:creationId xmlns:a16="http://schemas.microsoft.com/office/drawing/2014/main" id="{DE96448C-C279-A287-F16E-2F89D94DC8EF}"/>
                </a:ext>
              </a:extLst>
            </p:cNvPr>
            <p:cNvCxnSpPr>
              <a:cxnSpLocks/>
            </p:cNvCxnSpPr>
            <p:nvPr/>
          </p:nvCxnSpPr>
          <p:spPr>
            <a:xfrm flipV="1">
              <a:off x="2089013" y="5800412"/>
              <a:ext cx="1369650" cy="63053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13" name="云形 12">
            <a:extLst>
              <a:ext uri="{FF2B5EF4-FFF2-40B4-BE49-F238E27FC236}">
                <a16:creationId xmlns:a16="http://schemas.microsoft.com/office/drawing/2014/main" id="{972A2CC9-DCD9-97BC-871D-90EA13BC4115}"/>
              </a:ext>
            </a:extLst>
          </p:cNvPr>
          <p:cNvSpPr/>
          <p:nvPr/>
        </p:nvSpPr>
        <p:spPr>
          <a:xfrm>
            <a:off x="3378388" y="5809934"/>
            <a:ext cx="1649689" cy="78440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pipeline</a:t>
            </a:r>
          </a:p>
        </p:txBody>
      </p:sp>
      <p:sp>
        <p:nvSpPr>
          <p:cNvPr id="14" name="云形 13">
            <a:extLst>
              <a:ext uri="{FF2B5EF4-FFF2-40B4-BE49-F238E27FC236}">
                <a16:creationId xmlns:a16="http://schemas.microsoft.com/office/drawing/2014/main" id="{0D194D84-5274-B0AC-0EAE-D5C101DB382C}"/>
              </a:ext>
            </a:extLst>
          </p:cNvPr>
          <p:cNvSpPr/>
          <p:nvPr/>
        </p:nvSpPr>
        <p:spPr>
          <a:xfrm>
            <a:off x="7031088" y="5810344"/>
            <a:ext cx="1649689" cy="784405"/>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solidFill>
              </a:rPr>
              <a:t>pipeline</a:t>
            </a:r>
          </a:p>
        </p:txBody>
      </p:sp>
      <p:pic>
        <p:nvPicPr>
          <p:cNvPr id="11" name="图片 10" descr="图示&#10;&#10;描述已自动生成">
            <a:extLst>
              <a:ext uri="{FF2B5EF4-FFF2-40B4-BE49-F238E27FC236}">
                <a16:creationId xmlns:a16="http://schemas.microsoft.com/office/drawing/2014/main" id="{AB9574FF-BCC3-801E-5A3D-5ED52DE29744}"/>
              </a:ext>
            </a:extLst>
          </p:cNvPr>
          <p:cNvPicPr>
            <a:picLocks noChangeAspect="1"/>
          </p:cNvPicPr>
          <p:nvPr/>
        </p:nvPicPr>
        <p:blipFill rotWithShape="1">
          <a:blip r:embed="rId3">
            <a:extLst>
              <a:ext uri="{28A0092B-C50C-407E-A947-70E740481C1C}">
                <a14:useLocalDpi xmlns:a14="http://schemas.microsoft.com/office/drawing/2010/main" val="0"/>
              </a:ext>
            </a:extLst>
          </a:blip>
          <a:srcRect l="8954" t="22993" r="4567" b="26122"/>
          <a:stretch/>
        </p:blipFill>
        <p:spPr>
          <a:xfrm>
            <a:off x="824204" y="957806"/>
            <a:ext cx="10543591" cy="3489650"/>
          </a:xfrm>
          <a:prstGeom prst="rect">
            <a:avLst/>
          </a:prstGeom>
        </p:spPr>
      </p:pic>
      <p:sp>
        <p:nvSpPr>
          <p:cNvPr id="25" name="右大括号 24">
            <a:extLst>
              <a:ext uri="{FF2B5EF4-FFF2-40B4-BE49-F238E27FC236}">
                <a16:creationId xmlns:a16="http://schemas.microsoft.com/office/drawing/2014/main" id="{B0BF35FE-332B-3FD7-C423-A5822DC95C13}"/>
              </a:ext>
            </a:extLst>
          </p:cNvPr>
          <p:cNvSpPr/>
          <p:nvPr/>
        </p:nvSpPr>
        <p:spPr>
          <a:xfrm rot="16200000">
            <a:off x="5556902" y="-78955"/>
            <a:ext cx="864157" cy="9396142"/>
          </a:xfrm>
          <a:prstGeom prst="rightBrace">
            <a:avLst>
              <a:gd name="adj1" fmla="val 94608"/>
              <a:gd name="adj2" fmla="val 50000"/>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grpSp>
        <p:nvGrpSpPr>
          <p:cNvPr id="19" name="组合 18">
            <a:extLst>
              <a:ext uri="{FF2B5EF4-FFF2-40B4-BE49-F238E27FC236}">
                <a16:creationId xmlns:a16="http://schemas.microsoft.com/office/drawing/2014/main" id="{B743AFF4-9659-7CF5-958A-04C4CCF554F9}"/>
              </a:ext>
            </a:extLst>
          </p:cNvPr>
          <p:cNvGrpSpPr/>
          <p:nvPr/>
        </p:nvGrpSpPr>
        <p:grpSpPr>
          <a:xfrm>
            <a:off x="5156824" y="5907561"/>
            <a:ext cx="1676387" cy="584775"/>
            <a:chOff x="5165640" y="6008766"/>
            <a:chExt cx="1676387" cy="584775"/>
          </a:xfrm>
        </p:grpSpPr>
        <p:pic>
          <p:nvPicPr>
            <p:cNvPr id="15" name="图形 14" descr="复选标记 纯色填充">
              <a:extLst>
                <a:ext uri="{FF2B5EF4-FFF2-40B4-BE49-F238E27FC236}">
                  <a16:creationId xmlns:a16="http://schemas.microsoft.com/office/drawing/2014/main" id="{A401B37A-76F0-79C2-0D79-325649DCE9D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165640" y="6035439"/>
              <a:ext cx="540000" cy="540000"/>
            </a:xfrm>
            <a:prstGeom prst="rect">
              <a:avLst/>
            </a:prstGeom>
          </p:spPr>
        </p:pic>
        <p:sp>
          <p:nvSpPr>
            <p:cNvPr id="18" name="文本框 17">
              <a:extLst>
                <a:ext uri="{FF2B5EF4-FFF2-40B4-BE49-F238E27FC236}">
                  <a16:creationId xmlns:a16="http://schemas.microsoft.com/office/drawing/2014/main" id="{6C1C8BBC-3FF4-BCCD-652E-6535739E2835}"/>
                </a:ext>
              </a:extLst>
            </p:cNvPr>
            <p:cNvSpPr txBox="1"/>
            <p:nvPr/>
          </p:nvSpPr>
          <p:spPr>
            <a:xfrm>
              <a:off x="5705177" y="6008766"/>
              <a:ext cx="1136850" cy="584775"/>
            </a:xfrm>
            <a:prstGeom prst="rect">
              <a:avLst/>
            </a:prstGeom>
            <a:noFill/>
          </p:spPr>
          <p:txBody>
            <a:bodyPr wrap="none" rtlCol="0">
              <a:spAutoFit/>
            </a:bodyPr>
            <a:lstStyle/>
            <a:p>
              <a:r>
                <a:rPr lang="en-US" sz="3200" b="1" dirty="0"/>
                <a:t>Small</a:t>
              </a:r>
            </a:p>
          </p:txBody>
        </p:sp>
      </p:grpSp>
    </p:spTree>
    <p:extLst>
      <p:ext uri="{BB962C8B-B14F-4D97-AF65-F5344CB8AC3E}">
        <p14:creationId xmlns:p14="http://schemas.microsoft.com/office/powerpoint/2010/main" val="626447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2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6D723-F083-861F-AE5C-9A3C83F35A29}"/>
              </a:ext>
            </a:extLst>
          </p:cNvPr>
          <p:cNvSpPr>
            <a:spLocks noGrp="1"/>
          </p:cNvSpPr>
          <p:nvPr>
            <p:ph type="title"/>
          </p:nvPr>
        </p:nvSpPr>
        <p:spPr/>
        <p:txBody>
          <a:bodyPr/>
          <a:lstStyle/>
          <a:p>
            <a:r>
              <a:rPr lang="en-US" dirty="0"/>
              <a:t>IS frontend and hardware implementation</a:t>
            </a:r>
          </a:p>
        </p:txBody>
      </p:sp>
      <p:sp>
        <p:nvSpPr>
          <p:cNvPr id="3" name="灯片编号占位符 2">
            <a:extLst>
              <a:ext uri="{FF2B5EF4-FFF2-40B4-BE49-F238E27FC236}">
                <a16:creationId xmlns:a16="http://schemas.microsoft.com/office/drawing/2014/main" id="{48784EE8-3462-CC94-CF32-83CDCBCA3214}"/>
              </a:ext>
            </a:extLst>
          </p:cNvPr>
          <p:cNvSpPr>
            <a:spLocks noGrp="1"/>
          </p:cNvSpPr>
          <p:nvPr>
            <p:ph type="sldNum" sz="quarter" idx="12"/>
          </p:nvPr>
        </p:nvSpPr>
        <p:spPr/>
        <p:txBody>
          <a:bodyPr/>
          <a:lstStyle/>
          <a:p>
            <a:fld id="{4C1CFA8C-DA4D-4CD0-9494-B47934E8DF77}" type="slidenum">
              <a:rPr lang="en-US" smtClean="0"/>
              <a:t>9</a:t>
            </a:fld>
            <a:endParaRPr lang="en-US"/>
          </a:p>
        </p:txBody>
      </p:sp>
      <p:sp>
        <p:nvSpPr>
          <p:cNvPr id="4" name="内容占位符 3">
            <a:extLst>
              <a:ext uri="{FF2B5EF4-FFF2-40B4-BE49-F238E27FC236}">
                <a16:creationId xmlns:a16="http://schemas.microsoft.com/office/drawing/2014/main" id="{0340926A-1723-E21D-8A21-9818A5B9D67D}"/>
              </a:ext>
            </a:extLst>
          </p:cNvPr>
          <p:cNvSpPr>
            <a:spLocks noGrp="1"/>
          </p:cNvSpPr>
          <p:nvPr>
            <p:ph sz="quarter" idx="1"/>
          </p:nvPr>
        </p:nvSpPr>
        <p:spPr>
          <a:xfrm>
            <a:off x="101601" y="990600"/>
            <a:ext cx="11988800" cy="1792691"/>
          </a:xfrm>
        </p:spPr>
        <p:txBody>
          <a:bodyPr/>
          <a:lstStyle/>
          <a:p>
            <a:r>
              <a:rPr lang="en-US" dirty="0"/>
              <a:t>Sequential traversal of sparse input activations and filters</a:t>
            </a:r>
          </a:p>
          <a:p>
            <a:r>
              <a:rPr lang="en-US" dirty="0"/>
              <a:t>Cartesian product between input wavefront and filter weights</a:t>
            </a:r>
          </a:p>
          <a:p>
            <a:r>
              <a:rPr lang="en-US" dirty="0"/>
              <a:t>Partial accumulation on filter width S dimension</a:t>
            </a:r>
          </a:p>
          <a:p>
            <a:endParaRPr lang="en-US" dirty="0"/>
          </a:p>
        </p:txBody>
      </p:sp>
      <p:sp>
        <p:nvSpPr>
          <p:cNvPr id="2171" name="矩形 2170">
            <a:extLst>
              <a:ext uri="{FF2B5EF4-FFF2-40B4-BE49-F238E27FC236}">
                <a16:creationId xmlns:a16="http://schemas.microsoft.com/office/drawing/2014/main" id="{3B0BDB69-9C89-4971-19BC-7E25A78FA81C}"/>
              </a:ext>
            </a:extLst>
          </p:cNvPr>
          <p:cNvSpPr/>
          <p:nvPr/>
        </p:nvSpPr>
        <p:spPr>
          <a:xfrm>
            <a:off x="6530116" y="4380146"/>
            <a:ext cx="4339156" cy="2077720"/>
          </a:xfrm>
          <a:prstGeom prst="rect">
            <a:avLst/>
          </a:prstGeom>
          <a:solidFill>
            <a:sysClr val="window" lastClr="FFFFFF">
              <a:lumMod val="95000"/>
            </a:sysClr>
          </a:solidFill>
          <a:ln w="12700" cap="flat" cmpd="sng" algn="ctr">
            <a:noFill/>
            <a:prstDash val="solid"/>
            <a:miter lim="800000"/>
          </a:ln>
          <a:effectLst>
            <a:outerShdw blurRad="50800" dist="38100" algn="l" rotWithShape="0">
              <a:prstClr val="black">
                <a:alpha val="40000"/>
              </a:prstClr>
            </a:outerShdw>
          </a:effectLst>
        </p:spPr>
        <p:txBody>
          <a:bodyPr rtlCol="0" anchor="b"/>
          <a:lstStyle/>
          <a:p>
            <a:pPr marL="0" marR="0" lvl="0" indent="0" algn="r" defTabSz="457200" eaLnBrk="1" fontAlgn="auto" latinLnBrk="0" hangingPunct="1">
              <a:lnSpc>
                <a:spcPct val="7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rPr>
              <a:t>OS Backend</a:t>
            </a:r>
          </a:p>
        </p:txBody>
      </p:sp>
      <p:sp>
        <p:nvSpPr>
          <p:cNvPr id="1902" name="矩形 1901">
            <a:extLst>
              <a:ext uri="{FF2B5EF4-FFF2-40B4-BE49-F238E27FC236}">
                <a16:creationId xmlns:a16="http://schemas.microsoft.com/office/drawing/2014/main" id="{A9BB4766-3E22-4930-EA98-1EE449034153}"/>
              </a:ext>
            </a:extLst>
          </p:cNvPr>
          <p:cNvSpPr/>
          <p:nvPr/>
        </p:nvSpPr>
        <p:spPr>
          <a:xfrm rot="16200000">
            <a:off x="3562529" y="3496495"/>
            <a:ext cx="272473" cy="986326"/>
          </a:xfrm>
          <a:prstGeom prst="rect">
            <a:avLst/>
          </a:prstGeom>
          <a:solidFill>
            <a:srgbClr val="548235"/>
          </a:solidFill>
          <a:ln w="19050" cap="flat" cmpd="sng" algn="ctr">
            <a:noFill/>
            <a:prstDash val="solid"/>
            <a:miter lim="800000"/>
          </a:ln>
          <a:effectLst>
            <a:outerShdw blurRad="50800" dist="38100" dir="2700000" algn="tl" rotWithShape="0">
              <a:prstClr val="black">
                <a:alpha val="40000"/>
              </a:prstClr>
            </a:outerShdw>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prstClr val="black"/>
                </a:solidFill>
                <a:effectLst/>
                <a:uLnTx/>
                <a:uFillTx/>
                <a:latin typeface="Calibri" panose="020F0502020204030204"/>
                <a:ea typeface="+mn-ea"/>
                <a:cs typeface="+mn-cs"/>
              </a:rPr>
              <a:t>Filter Buffer</a:t>
            </a:r>
          </a:p>
        </p:txBody>
      </p:sp>
      <p:sp>
        <p:nvSpPr>
          <p:cNvPr id="1910" name="矩形 1909">
            <a:extLst>
              <a:ext uri="{FF2B5EF4-FFF2-40B4-BE49-F238E27FC236}">
                <a16:creationId xmlns:a16="http://schemas.microsoft.com/office/drawing/2014/main" id="{5890301E-7BD3-F0A2-3890-774C645470DE}"/>
              </a:ext>
            </a:extLst>
          </p:cNvPr>
          <p:cNvSpPr/>
          <p:nvPr/>
        </p:nvSpPr>
        <p:spPr>
          <a:xfrm>
            <a:off x="1084621" y="3429000"/>
            <a:ext cx="10022754" cy="267062"/>
          </a:xfrm>
          <a:prstGeom prst="rect">
            <a:avLst/>
          </a:prstGeom>
          <a:solidFill>
            <a:srgbClr val="D9D9D9"/>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Memory</a:t>
            </a:r>
          </a:p>
        </p:txBody>
      </p:sp>
      <p:cxnSp>
        <p:nvCxnSpPr>
          <p:cNvPr id="1911" name="直接箭头连接符 1910">
            <a:extLst>
              <a:ext uri="{FF2B5EF4-FFF2-40B4-BE49-F238E27FC236}">
                <a16:creationId xmlns:a16="http://schemas.microsoft.com/office/drawing/2014/main" id="{E1838475-E4F6-EBCD-07D4-187A155CCB5A}"/>
              </a:ext>
            </a:extLst>
          </p:cNvPr>
          <p:cNvCxnSpPr>
            <a:cxnSpLocks/>
            <a:endCxn id="1902" idx="3"/>
          </p:cNvCxnSpPr>
          <p:nvPr/>
        </p:nvCxnSpPr>
        <p:spPr>
          <a:xfrm>
            <a:off x="3698766" y="3696062"/>
            <a:ext cx="0" cy="157360"/>
          </a:xfrm>
          <a:prstGeom prst="straightConnector1">
            <a:avLst/>
          </a:prstGeom>
          <a:noFill/>
          <a:ln w="19050" cap="flat" cmpd="sng" algn="ctr">
            <a:solidFill>
              <a:srgbClr val="70AD47">
                <a:lumMod val="75000"/>
              </a:srgbClr>
            </a:solidFill>
            <a:prstDash val="solid"/>
            <a:miter lim="800000"/>
            <a:tailEnd type="triangle"/>
          </a:ln>
          <a:effectLst/>
        </p:spPr>
      </p:cxnSp>
      <p:sp>
        <p:nvSpPr>
          <p:cNvPr id="2146" name="矩形 2145">
            <a:extLst>
              <a:ext uri="{FF2B5EF4-FFF2-40B4-BE49-F238E27FC236}">
                <a16:creationId xmlns:a16="http://schemas.microsoft.com/office/drawing/2014/main" id="{24BE9DDF-B82F-C077-0738-B69CBD285261}"/>
              </a:ext>
            </a:extLst>
          </p:cNvPr>
          <p:cNvSpPr/>
          <p:nvPr/>
        </p:nvSpPr>
        <p:spPr>
          <a:xfrm>
            <a:off x="1084621" y="4377139"/>
            <a:ext cx="4512811" cy="2077720"/>
          </a:xfrm>
          <a:prstGeom prst="rect">
            <a:avLst/>
          </a:prstGeom>
          <a:solidFill>
            <a:sysClr val="window" lastClr="FFFFFF">
              <a:lumMod val="95000"/>
            </a:sysClr>
          </a:solidFill>
          <a:ln w="12700" cap="flat" cmpd="sng" algn="ctr">
            <a:noFill/>
            <a:prstDash val="solid"/>
            <a:miter lim="800000"/>
          </a:ln>
          <a:effectLst>
            <a:outerShdw blurRad="50800" dist="38100" dir="2700000" algn="tl" rotWithShape="0">
              <a:prstClr val="black">
                <a:alpha val="40000"/>
              </a:prstClr>
            </a:outerShdw>
          </a:effectLst>
        </p:spPr>
        <p:txBody>
          <a:bodyPr rtlCol="0" anchor="b"/>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Calibri" panose="020F0502020204030204"/>
                <a:ea typeface="+mn-ea"/>
                <a:cs typeface="+mn-cs"/>
              </a:rPr>
              <a:t>IS Frontend</a:t>
            </a:r>
          </a:p>
        </p:txBody>
      </p:sp>
      <p:sp>
        <p:nvSpPr>
          <p:cNvPr id="2147" name="矩形 2146">
            <a:extLst>
              <a:ext uri="{FF2B5EF4-FFF2-40B4-BE49-F238E27FC236}">
                <a16:creationId xmlns:a16="http://schemas.microsoft.com/office/drawing/2014/main" id="{7BC428E3-F083-7047-03D4-E725F688E87B}"/>
              </a:ext>
            </a:extLst>
          </p:cNvPr>
          <p:cNvSpPr/>
          <p:nvPr/>
        </p:nvSpPr>
        <p:spPr>
          <a:xfrm>
            <a:off x="2159925" y="4430132"/>
            <a:ext cx="882178" cy="267062"/>
          </a:xfrm>
          <a:prstGeom prst="rect">
            <a:avLst/>
          </a:prstGeom>
          <a:solidFill>
            <a:srgbClr val="9DC3E6"/>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Fetch </a:t>
            </a:r>
            <a:r>
              <a:rPr kumimoji="0" lang="en-US" sz="1800" b="1" i="0" u="none" strike="noStrike" kern="0" cap="none" spc="0" normalizeH="0" baseline="0" noProof="0" dirty="0">
                <a:ln>
                  <a:noFill/>
                </a:ln>
                <a:solidFill>
                  <a:prstClr val="black"/>
                </a:solidFill>
                <a:effectLst/>
                <a:uLnTx/>
                <a:uFillTx/>
                <a:latin typeface="Consolas" panose="020B0609020204030204" pitchFamily="49" charset="0"/>
                <a:ea typeface="+mn-ea"/>
                <a:cs typeface="+mn-cs"/>
              </a:rPr>
              <a:t>I</a:t>
            </a:r>
          </a:p>
        </p:txBody>
      </p:sp>
      <p:cxnSp>
        <p:nvCxnSpPr>
          <p:cNvPr id="1919" name="直接箭头连接符 1918">
            <a:extLst>
              <a:ext uri="{FF2B5EF4-FFF2-40B4-BE49-F238E27FC236}">
                <a16:creationId xmlns:a16="http://schemas.microsoft.com/office/drawing/2014/main" id="{E0621739-1EE5-6E45-F23A-7975CC6763AD}"/>
              </a:ext>
            </a:extLst>
          </p:cNvPr>
          <p:cNvCxnSpPr>
            <a:cxnSpLocks/>
          </p:cNvCxnSpPr>
          <p:nvPr/>
        </p:nvCxnSpPr>
        <p:spPr>
          <a:xfrm>
            <a:off x="4068933" y="4896440"/>
            <a:ext cx="337671" cy="185583"/>
          </a:xfrm>
          <a:prstGeom prst="straightConnector1">
            <a:avLst/>
          </a:prstGeom>
          <a:noFill/>
          <a:ln w="19050" cap="flat" cmpd="sng" algn="ctr">
            <a:solidFill>
              <a:srgbClr val="548235"/>
            </a:solidFill>
            <a:prstDash val="solid"/>
            <a:miter lim="800000"/>
            <a:tailEnd type="triangle"/>
          </a:ln>
          <a:effectLst/>
        </p:spPr>
      </p:cxnSp>
      <p:grpSp>
        <p:nvGrpSpPr>
          <p:cNvPr id="2107" name="组合 2106">
            <a:extLst>
              <a:ext uri="{FF2B5EF4-FFF2-40B4-BE49-F238E27FC236}">
                <a16:creationId xmlns:a16="http://schemas.microsoft.com/office/drawing/2014/main" id="{7A9320EA-FEA2-7F68-D7DA-4927A5A15AFD}"/>
              </a:ext>
            </a:extLst>
          </p:cNvPr>
          <p:cNvGrpSpPr/>
          <p:nvPr/>
        </p:nvGrpSpPr>
        <p:grpSpPr>
          <a:xfrm>
            <a:off x="4484057" y="4963055"/>
            <a:ext cx="883215" cy="523004"/>
            <a:chOff x="8154122" y="9252918"/>
            <a:chExt cx="711443" cy="523004"/>
          </a:xfrm>
        </p:grpSpPr>
        <p:grpSp>
          <p:nvGrpSpPr>
            <p:cNvPr id="2108" name="组合 2107">
              <a:extLst>
                <a:ext uri="{FF2B5EF4-FFF2-40B4-BE49-F238E27FC236}">
                  <a16:creationId xmlns:a16="http://schemas.microsoft.com/office/drawing/2014/main" id="{CF6CC773-8E00-A38F-EEA3-D27D47809906}"/>
                </a:ext>
              </a:extLst>
            </p:cNvPr>
            <p:cNvGrpSpPr/>
            <p:nvPr/>
          </p:nvGrpSpPr>
          <p:grpSpPr>
            <a:xfrm>
              <a:off x="8154122" y="9252919"/>
              <a:ext cx="711443" cy="523003"/>
              <a:chOff x="8158164" y="9252919"/>
              <a:chExt cx="711443" cy="523003"/>
            </a:xfrm>
          </p:grpSpPr>
          <p:grpSp>
            <p:nvGrpSpPr>
              <p:cNvPr id="2110" name="组合 2109">
                <a:extLst>
                  <a:ext uri="{FF2B5EF4-FFF2-40B4-BE49-F238E27FC236}">
                    <a16:creationId xmlns:a16="http://schemas.microsoft.com/office/drawing/2014/main" id="{182120B5-513F-F1E4-7735-A05086F86E5D}"/>
                  </a:ext>
                </a:extLst>
              </p:cNvPr>
              <p:cNvGrpSpPr/>
              <p:nvPr/>
            </p:nvGrpSpPr>
            <p:grpSpPr>
              <a:xfrm>
                <a:off x="8158957" y="9252919"/>
                <a:ext cx="153193" cy="153193"/>
                <a:chOff x="8339932" y="9756086"/>
                <a:chExt cx="360000" cy="360000"/>
              </a:xfrm>
            </p:grpSpPr>
            <p:sp>
              <p:nvSpPr>
                <p:cNvPr id="2144" name="矩形 2143">
                  <a:extLst>
                    <a:ext uri="{FF2B5EF4-FFF2-40B4-BE49-F238E27FC236}">
                      <a16:creationId xmlns:a16="http://schemas.microsoft.com/office/drawing/2014/main" id="{0D6E15F7-0479-BC54-DA3D-D9CBE09CEEC3}"/>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45" name="矩形 2144">
                  <a:extLst>
                    <a:ext uri="{FF2B5EF4-FFF2-40B4-BE49-F238E27FC236}">
                      <a16:creationId xmlns:a16="http://schemas.microsoft.com/office/drawing/2014/main" id="{A5650521-8FF4-E77D-FF79-77BCB08C5E42}"/>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1" name="组合 2110">
                <a:extLst>
                  <a:ext uri="{FF2B5EF4-FFF2-40B4-BE49-F238E27FC236}">
                    <a16:creationId xmlns:a16="http://schemas.microsoft.com/office/drawing/2014/main" id="{7E203301-9736-4147-CA21-B0851E75A4E5}"/>
                  </a:ext>
                </a:extLst>
              </p:cNvPr>
              <p:cNvGrpSpPr/>
              <p:nvPr/>
            </p:nvGrpSpPr>
            <p:grpSpPr>
              <a:xfrm>
                <a:off x="8344100" y="9252919"/>
                <a:ext cx="153193" cy="153193"/>
                <a:chOff x="8339932" y="9756086"/>
                <a:chExt cx="360000" cy="360000"/>
              </a:xfrm>
            </p:grpSpPr>
            <p:sp>
              <p:nvSpPr>
                <p:cNvPr id="2142" name="矩形 2141">
                  <a:extLst>
                    <a:ext uri="{FF2B5EF4-FFF2-40B4-BE49-F238E27FC236}">
                      <a16:creationId xmlns:a16="http://schemas.microsoft.com/office/drawing/2014/main" id="{4C98C221-65B1-7233-B147-35ABC1D4707E}"/>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43" name="矩形 2142">
                  <a:extLst>
                    <a:ext uri="{FF2B5EF4-FFF2-40B4-BE49-F238E27FC236}">
                      <a16:creationId xmlns:a16="http://schemas.microsoft.com/office/drawing/2014/main" id="{9EEA0F3F-EE15-8829-FA59-1035C210981E}"/>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2" name="组合 2111">
                <a:extLst>
                  <a:ext uri="{FF2B5EF4-FFF2-40B4-BE49-F238E27FC236}">
                    <a16:creationId xmlns:a16="http://schemas.microsoft.com/office/drawing/2014/main" id="{9669426D-8C89-5D4E-E75D-0C37B69A30A4}"/>
                  </a:ext>
                </a:extLst>
              </p:cNvPr>
              <p:cNvGrpSpPr/>
              <p:nvPr/>
            </p:nvGrpSpPr>
            <p:grpSpPr>
              <a:xfrm>
                <a:off x="8531271" y="9252919"/>
                <a:ext cx="153193" cy="153193"/>
                <a:chOff x="8339932" y="9756086"/>
                <a:chExt cx="360000" cy="360000"/>
              </a:xfrm>
            </p:grpSpPr>
            <p:sp>
              <p:nvSpPr>
                <p:cNvPr id="2140" name="矩形 2139">
                  <a:extLst>
                    <a:ext uri="{FF2B5EF4-FFF2-40B4-BE49-F238E27FC236}">
                      <a16:creationId xmlns:a16="http://schemas.microsoft.com/office/drawing/2014/main" id="{E8575236-299C-326E-337E-9F68EA950314}"/>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41" name="矩形 2140">
                  <a:extLst>
                    <a:ext uri="{FF2B5EF4-FFF2-40B4-BE49-F238E27FC236}">
                      <a16:creationId xmlns:a16="http://schemas.microsoft.com/office/drawing/2014/main" id="{EA34FB08-AA9A-EB3F-EA5C-58BD80F81377}"/>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3" name="组合 2112">
                <a:extLst>
                  <a:ext uri="{FF2B5EF4-FFF2-40B4-BE49-F238E27FC236}">
                    <a16:creationId xmlns:a16="http://schemas.microsoft.com/office/drawing/2014/main" id="{25628041-1A2A-96A2-65B8-674A3E71CA4F}"/>
                  </a:ext>
                </a:extLst>
              </p:cNvPr>
              <p:cNvGrpSpPr/>
              <p:nvPr/>
            </p:nvGrpSpPr>
            <p:grpSpPr>
              <a:xfrm>
                <a:off x="8716414" y="9252919"/>
                <a:ext cx="153193" cy="153193"/>
                <a:chOff x="8339932" y="9756086"/>
                <a:chExt cx="360000" cy="360000"/>
              </a:xfrm>
            </p:grpSpPr>
            <p:sp>
              <p:nvSpPr>
                <p:cNvPr id="2138" name="矩形 2137">
                  <a:extLst>
                    <a:ext uri="{FF2B5EF4-FFF2-40B4-BE49-F238E27FC236}">
                      <a16:creationId xmlns:a16="http://schemas.microsoft.com/office/drawing/2014/main" id="{E8A231F6-2DDD-AB96-E707-68082671C4B2}"/>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39" name="矩形 2138">
                  <a:extLst>
                    <a:ext uri="{FF2B5EF4-FFF2-40B4-BE49-F238E27FC236}">
                      <a16:creationId xmlns:a16="http://schemas.microsoft.com/office/drawing/2014/main" id="{CD3EFA8D-9717-D5AF-266A-27C9ADB2BC8F}"/>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4" name="组合 2113">
                <a:extLst>
                  <a:ext uri="{FF2B5EF4-FFF2-40B4-BE49-F238E27FC236}">
                    <a16:creationId xmlns:a16="http://schemas.microsoft.com/office/drawing/2014/main" id="{F0A88923-AD1A-AEE4-BECF-2C407F03E5D2}"/>
                  </a:ext>
                </a:extLst>
              </p:cNvPr>
              <p:cNvGrpSpPr/>
              <p:nvPr/>
            </p:nvGrpSpPr>
            <p:grpSpPr>
              <a:xfrm>
                <a:off x="8158957" y="9436895"/>
                <a:ext cx="153193" cy="153193"/>
                <a:chOff x="8339932" y="9756086"/>
                <a:chExt cx="360000" cy="360000"/>
              </a:xfrm>
            </p:grpSpPr>
            <p:sp>
              <p:nvSpPr>
                <p:cNvPr id="2136" name="矩形 2135">
                  <a:extLst>
                    <a:ext uri="{FF2B5EF4-FFF2-40B4-BE49-F238E27FC236}">
                      <a16:creationId xmlns:a16="http://schemas.microsoft.com/office/drawing/2014/main" id="{886A5838-B87B-EA29-CB93-BC77FB1FD9EB}"/>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37" name="矩形 2136">
                  <a:extLst>
                    <a:ext uri="{FF2B5EF4-FFF2-40B4-BE49-F238E27FC236}">
                      <a16:creationId xmlns:a16="http://schemas.microsoft.com/office/drawing/2014/main" id="{3C0E9388-1A80-4509-B301-71F2ECC8B0F9}"/>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5" name="组合 2114">
                <a:extLst>
                  <a:ext uri="{FF2B5EF4-FFF2-40B4-BE49-F238E27FC236}">
                    <a16:creationId xmlns:a16="http://schemas.microsoft.com/office/drawing/2014/main" id="{414A3CEB-FFF3-0B89-C74B-E3DF3527B286}"/>
                  </a:ext>
                </a:extLst>
              </p:cNvPr>
              <p:cNvGrpSpPr/>
              <p:nvPr/>
            </p:nvGrpSpPr>
            <p:grpSpPr>
              <a:xfrm>
                <a:off x="8344100" y="9436895"/>
                <a:ext cx="153193" cy="153193"/>
                <a:chOff x="8339932" y="9756086"/>
                <a:chExt cx="360000" cy="360000"/>
              </a:xfrm>
            </p:grpSpPr>
            <p:sp>
              <p:nvSpPr>
                <p:cNvPr id="2134" name="矩形 2133">
                  <a:extLst>
                    <a:ext uri="{FF2B5EF4-FFF2-40B4-BE49-F238E27FC236}">
                      <a16:creationId xmlns:a16="http://schemas.microsoft.com/office/drawing/2014/main" id="{1D5C33D7-91E9-34F5-34E2-02F9CC054D99}"/>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35" name="矩形 2134">
                  <a:extLst>
                    <a:ext uri="{FF2B5EF4-FFF2-40B4-BE49-F238E27FC236}">
                      <a16:creationId xmlns:a16="http://schemas.microsoft.com/office/drawing/2014/main" id="{54D743E8-074F-DAA3-AB17-8DDADD675F8E}"/>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6" name="组合 2115">
                <a:extLst>
                  <a:ext uri="{FF2B5EF4-FFF2-40B4-BE49-F238E27FC236}">
                    <a16:creationId xmlns:a16="http://schemas.microsoft.com/office/drawing/2014/main" id="{5F597D92-D530-97CE-AB1F-28B7580214DE}"/>
                  </a:ext>
                </a:extLst>
              </p:cNvPr>
              <p:cNvGrpSpPr/>
              <p:nvPr/>
            </p:nvGrpSpPr>
            <p:grpSpPr>
              <a:xfrm>
                <a:off x="8531271" y="9436895"/>
                <a:ext cx="153193" cy="153193"/>
                <a:chOff x="8339932" y="9756086"/>
                <a:chExt cx="360000" cy="360000"/>
              </a:xfrm>
            </p:grpSpPr>
            <p:sp>
              <p:nvSpPr>
                <p:cNvPr id="2132" name="矩形 2131">
                  <a:extLst>
                    <a:ext uri="{FF2B5EF4-FFF2-40B4-BE49-F238E27FC236}">
                      <a16:creationId xmlns:a16="http://schemas.microsoft.com/office/drawing/2014/main" id="{469142DF-BCD8-1E17-3CDC-169E4665C5A0}"/>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33" name="矩形 2132">
                  <a:extLst>
                    <a:ext uri="{FF2B5EF4-FFF2-40B4-BE49-F238E27FC236}">
                      <a16:creationId xmlns:a16="http://schemas.microsoft.com/office/drawing/2014/main" id="{184A1E13-32AE-43B1-BFE5-2AED21E6DA76}"/>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7" name="组合 2116">
                <a:extLst>
                  <a:ext uri="{FF2B5EF4-FFF2-40B4-BE49-F238E27FC236}">
                    <a16:creationId xmlns:a16="http://schemas.microsoft.com/office/drawing/2014/main" id="{859021F1-71C4-250E-CF57-B367F4B32932}"/>
                  </a:ext>
                </a:extLst>
              </p:cNvPr>
              <p:cNvGrpSpPr/>
              <p:nvPr/>
            </p:nvGrpSpPr>
            <p:grpSpPr>
              <a:xfrm>
                <a:off x="8716414" y="9436895"/>
                <a:ext cx="153193" cy="153193"/>
                <a:chOff x="8339932" y="9756086"/>
                <a:chExt cx="360000" cy="360000"/>
              </a:xfrm>
            </p:grpSpPr>
            <p:sp>
              <p:nvSpPr>
                <p:cNvPr id="2130" name="矩形 2129">
                  <a:extLst>
                    <a:ext uri="{FF2B5EF4-FFF2-40B4-BE49-F238E27FC236}">
                      <a16:creationId xmlns:a16="http://schemas.microsoft.com/office/drawing/2014/main" id="{18698CC1-C15A-0B15-878F-26DDF1396E15}"/>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31" name="矩形 2130">
                  <a:extLst>
                    <a:ext uri="{FF2B5EF4-FFF2-40B4-BE49-F238E27FC236}">
                      <a16:creationId xmlns:a16="http://schemas.microsoft.com/office/drawing/2014/main" id="{02F781BD-81DF-4108-B117-C764AA898026}"/>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8" name="组合 2117">
                <a:extLst>
                  <a:ext uri="{FF2B5EF4-FFF2-40B4-BE49-F238E27FC236}">
                    <a16:creationId xmlns:a16="http://schemas.microsoft.com/office/drawing/2014/main" id="{CD88CCF4-F9D3-B229-91B4-5F5697839116}"/>
                  </a:ext>
                </a:extLst>
              </p:cNvPr>
              <p:cNvGrpSpPr/>
              <p:nvPr/>
            </p:nvGrpSpPr>
            <p:grpSpPr>
              <a:xfrm>
                <a:off x="8158164" y="9622729"/>
                <a:ext cx="153193" cy="153193"/>
                <a:chOff x="8339932" y="9756086"/>
                <a:chExt cx="360000" cy="360000"/>
              </a:xfrm>
            </p:grpSpPr>
            <p:sp>
              <p:nvSpPr>
                <p:cNvPr id="2128" name="矩形 2127">
                  <a:extLst>
                    <a:ext uri="{FF2B5EF4-FFF2-40B4-BE49-F238E27FC236}">
                      <a16:creationId xmlns:a16="http://schemas.microsoft.com/office/drawing/2014/main" id="{23CCB69D-A8A7-E0C1-1F78-5C4D5FF2729F}"/>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29" name="矩形 2128">
                  <a:extLst>
                    <a:ext uri="{FF2B5EF4-FFF2-40B4-BE49-F238E27FC236}">
                      <a16:creationId xmlns:a16="http://schemas.microsoft.com/office/drawing/2014/main" id="{CF2C97B7-EA09-9C26-2686-6B68FA3B7545}"/>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19" name="组合 2118">
                <a:extLst>
                  <a:ext uri="{FF2B5EF4-FFF2-40B4-BE49-F238E27FC236}">
                    <a16:creationId xmlns:a16="http://schemas.microsoft.com/office/drawing/2014/main" id="{77723807-C3AF-1FDA-5632-C1E0ACDCAEBA}"/>
                  </a:ext>
                </a:extLst>
              </p:cNvPr>
              <p:cNvGrpSpPr/>
              <p:nvPr/>
            </p:nvGrpSpPr>
            <p:grpSpPr>
              <a:xfrm>
                <a:off x="8343307" y="9622729"/>
                <a:ext cx="153193" cy="153193"/>
                <a:chOff x="8339932" y="9756086"/>
                <a:chExt cx="360000" cy="360000"/>
              </a:xfrm>
            </p:grpSpPr>
            <p:sp>
              <p:nvSpPr>
                <p:cNvPr id="2126" name="矩形 2125">
                  <a:extLst>
                    <a:ext uri="{FF2B5EF4-FFF2-40B4-BE49-F238E27FC236}">
                      <a16:creationId xmlns:a16="http://schemas.microsoft.com/office/drawing/2014/main" id="{DA968096-8BA0-0919-8AA5-79FAFD090F2B}"/>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27" name="矩形 2126">
                  <a:extLst>
                    <a:ext uri="{FF2B5EF4-FFF2-40B4-BE49-F238E27FC236}">
                      <a16:creationId xmlns:a16="http://schemas.microsoft.com/office/drawing/2014/main" id="{25B82AB3-C0CB-FD02-5A31-ACE78394CA5F}"/>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20" name="组合 2119">
                <a:extLst>
                  <a:ext uri="{FF2B5EF4-FFF2-40B4-BE49-F238E27FC236}">
                    <a16:creationId xmlns:a16="http://schemas.microsoft.com/office/drawing/2014/main" id="{D3D45806-55A5-7AB5-0A15-C826D26514F5}"/>
                  </a:ext>
                </a:extLst>
              </p:cNvPr>
              <p:cNvGrpSpPr/>
              <p:nvPr/>
            </p:nvGrpSpPr>
            <p:grpSpPr>
              <a:xfrm>
                <a:off x="8530478" y="9622729"/>
                <a:ext cx="153193" cy="153193"/>
                <a:chOff x="8339932" y="9756086"/>
                <a:chExt cx="360000" cy="360000"/>
              </a:xfrm>
            </p:grpSpPr>
            <p:sp>
              <p:nvSpPr>
                <p:cNvPr id="2124" name="矩形 2123">
                  <a:extLst>
                    <a:ext uri="{FF2B5EF4-FFF2-40B4-BE49-F238E27FC236}">
                      <a16:creationId xmlns:a16="http://schemas.microsoft.com/office/drawing/2014/main" id="{425ECCE9-FA72-6161-D29F-3FD06D7F2567}"/>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25" name="矩形 2124">
                  <a:extLst>
                    <a:ext uri="{FF2B5EF4-FFF2-40B4-BE49-F238E27FC236}">
                      <a16:creationId xmlns:a16="http://schemas.microsoft.com/office/drawing/2014/main" id="{0B80646D-E7F3-E5B5-CDEB-B5B3E449893C}"/>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121" name="组合 2120">
                <a:extLst>
                  <a:ext uri="{FF2B5EF4-FFF2-40B4-BE49-F238E27FC236}">
                    <a16:creationId xmlns:a16="http://schemas.microsoft.com/office/drawing/2014/main" id="{075BE208-5B4A-35B8-C221-248946CA8CF2}"/>
                  </a:ext>
                </a:extLst>
              </p:cNvPr>
              <p:cNvGrpSpPr/>
              <p:nvPr/>
            </p:nvGrpSpPr>
            <p:grpSpPr>
              <a:xfrm>
                <a:off x="8715621" y="9622729"/>
                <a:ext cx="153193" cy="153193"/>
                <a:chOff x="8339932" y="9756086"/>
                <a:chExt cx="360000" cy="360000"/>
              </a:xfrm>
            </p:grpSpPr>
            <p:sp>
              <p:nvSpPr>
                <p:cNvPr id="2122" name="矩形 2121">
                  <a:extLst>
                    <a:ext uri="{FF2B5EF4-FFF2-40B4-BE49-F238E27FC236}">
                      <a16:creationId xmlns:a16="http://schemas.microsoft.com/office/drawing/2014/main" id="{D3B88051-53F7-283B-7753-7B1406DD14DA}"/>
                    </a:ext>
                  </a:extLst>
                </p:cNvPr>
                <p:cNvSpPr/>
                <p:nvPr/>
              </p:nvSpPr>
              <p:spPr>
                <a:xfrm rot="16200000">
                  <a:off x="8339932" y="9756086"/>
                  <a:ext cx="360000" cy="360000"/>
                </a:xfrm>
                <a:prstGeom prst="rect">
                  <a:avLst/>
                </a:prstGeom>
                <a:solidFill>
                  <a:srgbClr val="FFC000"/>
                </a:solidFill>
                <a:ln w="19050" cap="flat" cmpd="sng" algn="ctr">
                  <a:noFill/>
                  <a:prstDash val="solid"/>
                  <a:miter lim="800000"/>
                </a:ln>
                <a:effectLst>
                  <a:outerShdw blurRad="50800" dist="38100" dir="2700000" algn="tl" rotWithShape="0">
                    <a:prstClr val="black">
                      <a:alpha val="40000"/>
                    </a:prstClr>
                  </a:outerShdw>
                </a:effectLst>
              </p:spPr>
              <p:txBody>
                <a:bodyPr vert="eaVert" wrap="square" lIns="180000" tIns="36000" rIns="0" rtlCol="0" anchor="ctr" anchorCtr="0"/>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2123" name="矩形 2122">
                  <a:extLst>
                    <a:ext uri="{FF2B5EF4-FFF2-40B4-BE49-F238E27FC236}">
                      <a16:creationId xmlns:a16="http://schemas.microsoft.com/office/drawing/2014/main" id="{94941DF5-1DC2-AC22-4C50-FF2CAB729B57}"/>
                    </a:ext>
                  </a:extLst>
                </p:cNvPr>
                <p:cNvSpPr/>
                <p:nvPr/>
              </p:nvSpPr>
              <p:spPr>
                <a:xfrm rot="16200000">
                  <a:off x="8447426" y="9866131"/>
                  <a:ext cx="145012" cy="284919"/>
                </a:xfrm>
                <a:prstGeom prst="rect">
                  <a:avLst/>
                </a:prstGeom>
                <a:solidFill>
                  <a:srgbClr val="FFFF00"/>
                </a:solidFill>
                <a:ln w="19050" cap="flat" cmpd="sng" algn="ctr">
                  <a:no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2109" name="矩形 2108">
              <a:extLst>
                <a:ext uri="{FF2B5EF4-FFF2-40B4-BE49-F238E27FC236}">
                  <a16:creationId xmlns:a16="http://schemas.microsoft.com/office/drawing/2014/main" id="{DDAD01D4-7C2F-899C-7F08-179D03E4FBA8}"/>
                </a:ext>
              </a:extLst>
            </p:cNvPr>
            <p:cNvSpPr/>
            <p:nvPr/>
          </p:nvSpPr>
          <p:spPr>
            <a:xfrm>
              <a:off x="8154915" y="9252918"/>
              <a:ext cx="709857" cy="522006"/>
            </a:xfrm>
            <a:prstGeom prst="rect">
              <a:avLst/>
            </a:prstGeom>
            <a:solidFill>
              <a:srgbClr val="FFFFFF">
                <a:alpha val="25000"/>
              </a:srgbClr>
            </a:solidFill>
            <a:ln w="12700" cap="flat" cmpd="sng" algn="ctr">
              <a:noFill/>
              <a:prstDash val="solid"/>
              <a:miter lim="800000"/>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PE</a:t>
              </a:r>
            </a:p>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Array</a:t>
              </a:r>
            </a:p>
          </p:txBody>
        </p:sp>
      </p:grpSp>
      <p:cxnSp>
        <p:nvCxnSpPr>
          <p:cNvPr id="1926" name="直接箭头连接符 1925">
            <a:extLst>
              <a:ext uri="{FF2B5EF4-FFF2-40B4-BE49-F238E27FC236}">
                <a16:creationId xmlns:a16="http://schemas.microsoft.com/office/drawing/2014/main" id="{DC7C2514-05CC-E5C3-E60D-47FC73B67A9A}"/>
              </a:ext>
            </a:extLst>
          </p:cNvPr>
          <p:cNvCxnSpPr>
            <a:cxnSpLocks/>
          </p:cNvCxnSpPr>
          <p:nvPr/>
        </p:nvCxnSpPr>
        <p:spPr>
          <a:xfrm>
            <a:off x="2601014" y="4932000"/>
            <a:ext cx="604588" cy="0"/>
          </a:xfrm>
          <a:prstGeom prst="straightConnector1">
            <a:avLst/>
          </a:prstGeom>
          <a:noFill/>
          <a:ln w="19050" cap="flat" cmpd="sng" algn="ctr">
            <a:solidFill>
              <a:srgbClr val="2E75B6"/>
            </a:solidFill>
            <a:prstDash val="solid"/>
            <a:miter lim="800000"/>
            <a:tailEnd type="triangle"/>
          </a:ln>
          <a:effectLst/>
        </p:spPr>
      </p:cxnSp>
      <p:cxnSp>
        <p:nvCxnSpPr>
          <p:cNvPr id="1934" name="直接箭头连接符 1933">
            <a:extLst>
              <a:ext uri="{FF2B5EF4-FFF2-40B4-BE49-F238E27FC236}">
                <a16:creationId xmlns:a16="http://schemas.microsoft.com/office/drawing/2014/main" id="{C8E4DC46-F287-BDEF-73CF-62BB88CADF09}"/>
              </a:ext>
            </a:extLst>
          </p:cNvPr>
          <p:cNvCxnSpPr>
            <a:cxnSpLocks/>
            <a:endCxn id="1949" idx="0"/>
          </p:cNvCxnSpPr>
          <p:nvPr/>
        </p:nvCxnSpPr>
        <p:spPr>
          <a:xfrm>
            <a:off x="3633256" y="4125454"/>
            <a:ext cx="6350" cy="677784"/>
          </a:xfrm>
          <a:prstGeom prst="straightConnector1">
            <a:avLst/>
          </a:prstGeom>
          <a:noFill/>
          <a:ln w="19050" cap="flat" cmpd="sng" algn="ctr">
            <a:solidFill>
              <a:srgbClr val="70AD47">
                <a:lumMod val="75000"/>
              </a:srgbClr>
            </a:solidFill>
            <a:prstDash val="solid"/>
            <a:miter lim="800000"/>
            <a:tailEnd type="triangle"/>
          </a:ln>
          <a:effectLst/>
        </p:spPr>
      </p:cxnSp>
      <p:cxnSp>
        <p:nvCxnSpPr>
          <p:cNvPr id="1935" name="直接箭头连接符 1934">
            <a:extLst>
              <a:ext uri="{FF2B5EF4-FFF2-40B4-BE49-F238E27FC236}">
                <a16:creationId xmlns:a16="http://schemas.microsoft.com/office/drawing/2014/main" id="{C17D7846-5C25-6D9B-B06D-453F7F6D32CC}"/>
              </a:ext>
            </a:extLst>
          </p:cNvPr>
          <p:cNvCxnSpPr>
            <a:cxnSpLocks/>
          </p:cNvCxnSpPr>
          <p:nvPr/>
        </p:nvCxnSpPr>
        <p:spPr>
          <a:xfrm>
            <a:off x="5422900" y="5223627"/>
            <a:ext cx="1313316" cy="0"/>
          </a:xfrm>
          <a:prstGeom prst="straightConnector1">
            <a:avLst/>
          </a:prstGeom>
          <a:noFill/>
          <a:ln w="19050" cap="flat" cmpd="sng" algn="ctr">
            <a:solidFill>
              <a:srgbClr val="FFC000"/>
            </a:solidFill>
            <a:prstDash val="solid"/>
            <a:miter lim="800000"/>
            <a:tailEnd type="triangle"/>
          </a:ln>
          <a:effectLst/>
        </p:spPr>
      </p:cxnSp>
      <p:cxnSp>
        <p:nvCxnSpPr>
          <p:cNvPr id="1940" name="直接连接符 1939">
            <a:extLst>
              <a:ext uri="{FF2B5EF4-FFF2-40B4-BE49-F238E27FC236}">
                <a16:creationId xmlns:a16="http://schemas.microsoft.com/office/drawing/2014/main" id="{C36C4530-DF37-3E22-BE95-D1C12AC78047}"/>
              </a:ext>
            </a:extLst>
          </p:cNvPr>
          <p:cNvCxnSpPr>
            <a:cxnSpLocks/>
          </p:cNvCxnSpPr>
          <p:nvPr/>
        </p:nvCxnSpPr>
        <p:spPr>
          <a:xfrm>
            <a:off x="5876925" y="5223627"/>
            <a:ext cx="0" cy="669880"/>
          </a:xfrm>
          <a:prstGeom prst="line">
            <a:avLst/>
          </a:prstGeom>
          <a:noFill/>
          <a:ln w="19050" cap="flat" cmpd="sng" algn="ctr">
            <a:solidFill>
              <a:sysClr val="windowText" lastClr="000000"/>
            </a:solidFill>
            <a:prstDash val="sysDot"/>
            <a:miter lim="800000"/>
          </a:ln>
          <a:effectLst/>
        </p:spPr>
      </p:cxnSp>
      <p:cxnSp>
        <p:nvCxnSpPr>
          <p:cNvPr id="1941" name="直接连接符 1940">
            <a:extLst>
              <a:ext uri="{FF2B5EF4-FFF2-40B4-BE49-F238E27FC236}">
                <a16:creationId xmlns:a16="http://schemas.microsoft.com/office/drawing/2014/main" id="{F928F758-5DF5-FF00-4E7F-BBCEA590AD18}"/>
              </a:ext>
            </a:extLst>
          </p:cNvPr>
          <p:cNvCxnSpPr>
            <a:cxnSpLocks/>
          </p:cNvCxnSpPr>
          <p:nvPr/>
        </p:nvCxnSpPr>
        <p:spPr>
          <a:xfrm flipH="1">
            <a:off x="5876925" y="5882547"/>
            <a:ext cx="157229" cy="0"/>
          </a:xfrm>
          <a:prstGeom prst="line">
            <a:avLst/>
          </a:prstGeom>
          <a:noFill/>
          <a:ln w="19050" cap="flat" cmpd="sng" algn="ctr">
            <a:solidFill>
              <a:sysClr val="windowText" lastClr="000000"/>
            </a:solidFill>
            <a:prstDash val="sysDot"/>
            <a:miter lim="800000"/>
          </a:ln>
          <a:effectLst/>
        </p:spPr>
      </p:cxnSp>
      <p:cxnSp>
        <p:nvCxnSpPr>
          <p:cNvPr id="1942" name="直接箭头连接符 1941">
            <a:extLst>
              <a:ext uri="{FF2B5EF4-FFF2-40B4-BE49-F238E27FC236}">
                <a16:creationId xmlns:a16="http://schemas.microsoft.com/office/drawing/2014/main" id="{F772EE2C-0ED1-6C0F-E5C1-9BEED74D843F}"/>
              </a:ext>
            </a:extLst>
          </p:cNvPr>
          <p:cNvCxnSpPr>
            <a:cxnSpLocks/>
            <a:endCxn id="2147" idx="0"/>
          </p:cNvCxnSpPr>
          <p:nvPr/>
        </p:nvCxnSpPr>
        <p:spPr>
          <a:xfrm>
            <a:off x="2601014" y="3702911"/>
            <a:ext cx="0" cy="727221"/>
          </a:xfrm>
          <a:prstGeom prst="straightConnector1">
            <a:avLst/>
          </a:prstGeom>
          <a:noFill/>
          <a:ln w="19050" cap="flat" cmpd="sng" algn="ctr">
            <a:solidFill>
              <a:srgbClr val="5B9BD5">
                <a:lumMod val="75000"/>
              </a:srgbClr>
            </a:solidFill>
            <a:prstDash val="solid"/>
            <a:miter lim="800000"/>
            <a:tailEnd type="triangle"/>
          </a:ln>
          <a:effectLst/>
        </p:spPr>
      </p:cxnSp>
      <p:sp>
        <p:nvSpPr>
          <p:cNvPr id="1949" name="矩形 1948">
            <a:extLst>
              <a:ext uri="{FF2B5EF4-FFF2-40B4-BE49-F238E27FC236}">
                <a16:creationId xmlns:a16="http://schemas.microsoft.com/office/drawing/2014/main" id="{11ABE238-1B52-99AF-A4EE-23C0B5EA9E61}"/>
              </a:ext>
            </a:extLst>
          </p:cNvPr>
          <p:cNvSpPr/>
          <p:nvPr/>
        </p:nvSpPr>
        <p:spPr>
          <a:xfrm>
            <a:off x="3205882" y="4803238"/>
            <a:ext cx="867447" cy="267062"/>
          </a:xfrm>
          <a:prstGeom prst="rect">
            <a:avLst/>
          </a:prstGeom>
          <a:solidFill>
            <a:srgbClr val="A9D18E"/>
          </a:solidFill>
          <a:ln w="12700" cap="flat" cmpd="sng" algn="ctr">
            <a:noFill/>
            <a:prstDash val="solid"/>
            <a:miter lim="800000"/>
          </a:ln>
          <a:effectLst>
            <a:outerShdw blurRad="50800" dist="38100" dir="2700000" algn="tl" rotWithShape="0">
              <a:prstClr val="black">
                <a:alpha val="40000"/>
              </a:prstClr>
            </a:outerShdw>
          </a:effectLst>
        </p:spPr>
        <p:txBody>
          <a:bodyPr rtlCol="0" anchor="ctr"/>
          <a:lstStyle/>
          <a:p>
            <a:pPr marL="0" marR="0" lvl="0" indent="0" algn="ctr" defTabSz="457200" eaLnBrk="1" fontAlgn="auto" latinLnBrk="0" hangingPunct="1">
              <a:lnSpc>
                <a:spcPts val="15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latin typeface="Calibri" panose="020F0502020204030204"/>
                <a:ea typeface="+mn-ea"/>
                <a:cs typeface="+mn-cs"/>
              </a:rPr>
              <a:t>Fetch F</a:t>
            </a:r>
          </a:p>
        </p:txBody>
      </p:sp>
      <p:cxnSp>
        <p:nvCxnSpPr>
          <p:cNvPr id="1953" name="直接箭头连接符 1952">
            <a:extLst>
              <a:ext uri="{FF2B5EF4-FFF2-40B4-BE49-F238E27FC236}">
                <a16:creationId xmlns:a16="http://schemas.microsoft.com/office/drawing/2014/main" id="{89BC1816-D30C-6269-F639-88E7C33068E0}"/>
              </a:ext>
            </a:extLst>
          </p:cNvPr>
          <p:cNvCxnSpPr>
            <a:cxnSpLocks/>
          </p:cNvCxnSpPr>
          <p:nvPr/>
        </p:nvCxnSpPr>
        <p:spPr>
          <a:xfrm>
            <a:off x="4073043" y="4949008"/>
            <a:ext cx="337671" cy="185583"/>
          </a:xfrm>
          <a:prstGeom prst="straightConnector1">
            <a:avLst/>
          </a:prstGeom>
          <a:noFill/>
          <a:ln w="19050" cap="flat" cmpd="sng" algn="ctr">
            <a:solidFill>
              <a:srgbClr val="2E75B6"/>
            </a:solidFill>
            <a:prstDash val="solid"/>
            <a:miter lim="800000"/>
            <a:tailEnd type="triangle"/>
          </a:ln>
          <a:effectLst/>
        </p:spPr>
      </p:cxnSp>
      <p:grpSp>
        <p:nvGrpSpPr>
          <p:cNvPr id="1958" name="组合 1957">
            <a:extLst>
              <a:ext uri="{FF2B5EF4-FFF2-40B4-BE49-F238E27FC236}">
                <a16:creationId xmlns:a16="http://schemas.microsoft.com/office/drawing/2014/main" id="{179EC4E5-963B-51A9-8B43-B38B209CBFAC}"/>
              </a:ext>
            </a:extLst>
          </p:cNvPr>
          <p:cNvGrpSpPr/>
          <p:nvPr/>
        </p:nvGrpSpPr>
        <p:grpSpPr>
          <a:xfrm>
            <a:off x="5992068" y="5628233"/>
            <a:ext cx="348172" cy="598932"/>
            <a:chOff x="9001506" y="6980293"/>
            <a:chExt cx="348172" cy="598932"/>
          </a:xfrm>
          <a:effectLst>
            <a:outerShdw blurRad="50800" dist="38100" dir="2700000" algn="tl" rotWithShape="0">
              <a:prstClr val="black">
                <a:alpha val="40000"/>
              </a:prstClr>
            </a:outerShdw>
          </a:effectLst>
        </p:grpSpPr>
        <p:sp>
          <p:nvSpPr>
            <p:cNvPr id="1959" name="矩形 1958">
              <a:extLst>
                <a:ext uri="{FF2B5EF4-FFF2-40B4-BE49-F238E27FC236}">
                  <a16:creationId xmlns:a16="http://schemas.microsoft.com/office/drawing/2014/main" id="{938A98D5-B168-EAEA-1B68-5F65C38108CC}"/>
                </a:ext>
              </a:extLst>
            </p:cNvPr>
            <p:cNvSpPr/>
            <p:nvPr/>
          </p:nvSpPr>
          <p:spPr>
            <a:xfrm>
              <a:off x="9052234" y="6980293"/>
              <a:ext cx="265830" cy="538107"/>
            </a:xfrm>
            <a:prstGeom prst="rect">
              <a:avLst/>
            </a:prstGeom>
            <a:solidFill>
              <a:srgbClr val="D9D9D9"/>
            </a:solidFill>
            <a:ln w="12700" cap="flat" cmpd="sng" algn="ctr">
              <a:noFill/>
              <a:prstDash val="solid"/>
              <a:miter lim="800000"/>
            </a:ln>
            <a:effectLst/>
          </p:spPr>
          <p:txBody>
            <a:bodyPr rtlCol="0" anchor="b"/>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2400" b="1" i="0" u="none" strike="noStrike" kern="0" cap="none" spc="0" normalizeH="0" baseline="0" noProof="0" dirty="0">
                <a:ln>
                  <a:noFill/>
                </a:ln>
                <a:solidFill>
                  <a:prstClr val="black"/>
                </a:solidFill>
                <a:effectLst/>
                <a:uLnTx/>
                <a:uFillTx/>
                <a:latin typeface="Calibri" panose="020F0502020204030204"/>
                <a:ea typeface="+mn-ea"/>
                <a:cs typeface="+mn-cs"/>
              </a:endParaRPr>
            </a:p>
          </p:txBody>
        </p:sp>
        <p:grpSp>
          <p:nvGrpSpPr>
            <p:cNvPr id="1960" name="组合 1959">
              <a:extLst>
                <a:ext uri="{FF2B5EF4-FFF2-40B4-BE49-F238E27FC236}">
                  <a16:creationId xmlns:a16="http://schemas.microsoft.com/office/drawing/2014/main" id="{D36ED802-C9D9-28DF-1D72-2E9FCFC58552}"/>
                </a:ext>
              </a:extLst>
            </p:cNvPr>
            <p:cNvGrpSpPr/>
            <p:nvPr/>
          </p:nvGrpSpPr>
          <p:grpSpPr>
            <a:xfrm>
              <a:off x="9071690" y="7015956"/>
              <a:ext cx="213341" cy="85398"/>
              <a:chOff x="3989917" y="10594193"/>
              <a:chExt cx="489585" cy="260690"/>
            </a:xfrm>
          </p:grpSpPr>
          <p:sp>
            <p:nvSpPr>
              <p:cNvPr id="1976" name="矩形 1975">
                <a:extLst>
                  <a:ext uri="{FF2B5EF4-FFF2-40B4-BE49-F238E27FC236}">
                    <a16:creationId xmlns:a16="http://schemas.microsoft.com/office/drawing/2014/main" id="{7A924195-2E75-ABB4-C206-61C4D29BE87B}"/>
                  </a:ext>
                </a:extLst>
              </p:cNvPr>
              <p:cNvSpPr/>
              <p:nvPr/>
            </p:nvSpPr>
            <p:spPr>
              <a:xfrm>
                <a:off x="4375149"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77" name="矩形 1976">
                <a:extLst>
                  <a:ext uri="{FF2B5EF4-FFF2-40B4-BE49-F238E27FC236}">
                    <a16:creationId xmlns:a16="http://schemas.microsoft.com/office/drawing/2014/main" id="{18F35A1F-4E3C-2112-B6E7-2173428154D3}"/>
                  </a:ext>
                </a:extLst>
              </p:cNvPr>
              <p:cNvSpPr/>
              <p:nvPr/>
            </p:nvSpPr>
            <p:spPr>
              <a:xfrm>
                <a:off x="4270796"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78" name="矩形 1977">
                <a:extLst>
                  <a:ext uri="{FF2B5EF4-FFF2-40B4-BE49-F238E27FC236}">
                    <a16:creationId xmlns:a16="http://schemas.microsoft.com/office/drawing/2014/main" id="{78E080DD-5EFB-C9C9-F80C-5C1F55EEC161}"/>
                  </a:ext>
                </a:extLst>
              </p:cNvPr>
              <p:cNvSpPr/>
              <p:nvPr/>
            </p:nvSpPr>
            <p:spPr>
              <a:xfrm>
                <a:off x="4176181"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79" name="矩形 1978">
                <a:extLst>
                  <a:ext uri="{FF2B5EF4-FFF2-40B4-BE49-F238E27FC236}">
                    <a16:creationId xmlns:a16="http://schemas.microsoft.com/office/drawing/2014/main" id="{89E93F08-78D1-EE50-5EC3-2633FFC9EFAE}"/>
                  </a:ext>
                </a:extLst>
              </p:cNvPr>
              <p:cNvSpPr/>
              <p:nvPr/>
            </p:nvSpPr>
            <p:spPr>
              <a:xfrm>
                <a:off x="4071828" y="10594193"/>
                <a:ext cx="104353" cy="260690"/>
              </a:xfrm>
              <a:prstGeom prst="rect">
                <a:avLst/>
              </a:prstGeom>
              <a:no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980" name="直接连接符 1979">
                <a:extLst>
                  <a:ext uri="{FF2B5EF4-FFF2-40B4-BE49-F238E27FC236}">
                    <a16:creationId xmlns:a16="http://schemas.microsoft.com/office/drawing/2014/main" id="{B782BAA4-6F90-8393-4BBC-046C3A396FB3}"/>
                  </a:ext>
                </a:extLst>
              </p:cNvPr>
              <p:cNvCxnSpPr>
                <a:cxnSpLocks/>
                <a:stCxn id="1979" idx="0"/>
              </p:cNvCxnSpPr>
              <p:nvPr/>
            </p:nvCxnSpPr>
            <p:spPr>
              <a:xfrm flipH="1">
                <a:off x="3989917" y="10594193"/>
                <a:ext cx="134088" cy="0"/>
              </a:xfrm>
              <a:prstGeom prst="line">
                <a:avLst/>
              </a:prstGeom>
              <a:noFill/>
              <a:ln w="12700" cap="flat" cmpd="sng" algn="ctr">
                <a:solidFill>
                  <a:sysClr val="windowText" lastClr="000000"/>
                </a:solidFill>
                <a:prstDash val="solid"/>
                <a:miter lim="800000"/>
              </a:ln>
              <a:effectLst/>
            </p:spPr>
          </p:cxnSp>
          <p:cxnSp>
            <p:nvCxnSpPr>
              <p:cNvPr id="1981" name="直接连接符 1980">
                <a:extLst>
                  <a:ext uri="{FF2B5EF4-FFF2-40B4-BE49-F238E27FC236}">
                    <a16:creationId xmlns:a16="http://schemas.microsoft.com/office/drawing/2014/main" id="{69DD8FDF-CEAA-A87D-4C06-259BCA5A64D9}"/>
                  </a:ext>
                </a:extLst>
              </p:cNvPr>
              <p:cNvCxnSpPr>
                <a:cxnSpLocks/>
              </p:cNvCxnSpPr>
              <p:nvPr/>
            </p:nvCxnSpPr>
            <p:spPr>
              <a:xfrm flipH="1">
                <a:off x="3989917" y="10854883"/>
                <a:ext cx="134088" cy="0"/>
              </a:xfrm>
              <a:prstGeom prst="line">
                <a:avLst/>
              </a:prstGeom>
              <a:noFill/>
              <a:ln w="12700" cap="flat" cmpd="sng" algn="ctr">
                <a:solidFill>
                  <a:sysClr val="windowText" lastClr="000000"/>
                </a:solidFill>
                <a:prstDash val="solid"/>
                <a:miter lim="800000"/>
              </a:ln>
              <a:effectLst/>
            </p:spPr>
          </p:cxnSp>
        </p:grpSp>
        <p:grpSp>
          <p:nvGrpSpPr>
            <p:cNvPr id="1961" name="组合 1960">
              <a:extLst>
                <a:ext uri="{FF2B5EF4-FFF2-40B4-BE49-F238E27FC236}">
                  <a16:creationId xmlns:a16="http://schemas.microsoft.com/office/drawing/2014/main" id="{D8916353-321A-1380-EEB5-00E8635B0453}"/>
                </a:ext>
              </a:extLst>
            </p:cNvPr>
            <p:cNvGrpSpPr/>
            <p:nvPr/>
          </p:nvGrpSpPr>
          <p:grpSpPr>
            <a:xfrm>
              <a:off x="9074915" y="7149209"/>
              <a:ext cx="213341" cy="85398"/>
              <a:chOff x="3989917" y="10594193"/>
              <a:chExt cx="489585" cy="260690"/>
            </a:xfrm>
          </p:grpSpPr>
          <p:sp>
            <p:nvSpPr>
              <p:cNvPr id="1970" name="矩形 1969">
                <a:extLst>
                  <a:ext uri="{FF2B5EF4-FFF2-40B4-BE49-F238E27FC236}">
                    <a16:creationId xmlns:a16="http://schemas.microsoft.com/office/drawing/2014/main" id="{2EE08FB8-E737-DC86-8DAD-FF91504A982F}"/>
                  </a:ext>
                </a:extLst>
              </p:cNvPr>
              <p:cNvSpPr/>
              <p:nvPr/>
            </p:nvSpPr>
            <p:spPr>
              <a:xfrm>
                <a:off x="4375149"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71" name="矩形 1970">
                <a:extLst>
                  <a:ext uri="{FF2B5EF4-FFF2-40B4-BE49-F238E27FC236}">
                    <a16:creationId xmlns:a16="http://schemas.microsoft.com/office/drawing/2014/main" id="{AE262A29-42ED-3923-72FD-61BC9556670E}"/>
                  </a:ext>
                </a:extLst>
              </p:cNvPr>
              <p:cNvSpPr/>
              <p:nvPr/>
            </p:nvSpPr>
            <p:spPr>
              <a:xfrm>
                <a:off x="4270796"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72" name="矩形 1971">
                <a:extLst>
                  <a:ext uri="{FF2B5EF4-FFF2-40B4-BE49-F238E27FC236}">
                    <a16:creationId xmlns:a16="http://schemas.microsoft.com/office/drawing/2014/main" id="{869AC728-18F4-38F4-84FB-58B6A154F5D6}"/>
                  </a:ext>
                </a:extLst>
              </p:cNvPr>
              <p:cNvSpPr/>
              <p:nvPr/>
            </p:nvSpPr>
            <p:spPr>
              <a:xfrm>
                <a:off x="4176181"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73" name="矩形 1972">
                <a:extLst>
                  <a:ext uri="{FF2B5EF4-FFF2-40B4-BE49-F238E27FC236}">
                    <a16:creationId xmlns:a16="http://schemas.microsoft.com/office/drawing/2014/main" id="{ABD6AB21-01FE-693C-0A49-CF118487F560}"/>
                  </a:ext>
                </a:extLst>
              </p:cNvPr>
              <p:cNvSpPr/>
              <p:nvPr/>
            </p:nvSpPr>
            <p:spPr>
              <a:xfrm>
                <a:off x="4071828" y="10594193"/>
                <a:ext cx="104353" cy="260690"/>
              </a:xfrm>
              <a:prstGeom prst="rect">
                <a:avLst/>
              </a:prstGeom>
              <a:no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974" name="直接连接符 1973">
                <a:extLst>
                  <a:ext uri="{FF2B5EF4-FFF2-40B4-BE49-F238E27FC236}">
                    <a16:creationId xmlns:a16="http://schemas.microsoft.com/office/drawing/2014/main" id="{4A4C6314-3ACE-0987-55AE-69EF2B29207A}"/>
                  </a:ext>
                </a:extLst>
              </p:cNvPr>
              <p:cNvCxnSpPr>
                <a:cxnSpLocks/>
                <a:stCxn id="1973" idx="0"/>
              </p:cNvCxnSpPr>
              <p:nvPr/>
            </p:nvCxnSpPr>
            <p:spPr>
              <a:xfrm flipH="1">
                <a:off x="3989917" y="10594193"/>
                <a:ext cx="134088" cy="0"/>
              </a:xfrm>
              <a:prstGeom prst="line">
                <a:avLst/>
              </a:prstGeom>
              <a:noFill/>
              <a:ln w="12700" cap="flat" cmpd="sng" algn="ctr">
                <a:solidFill>
                  <a:sysClr val="windowText" lastClr="000000"/>
                </a:solidFill>
                <a:prstDash val="solid"/>
                <a:miter lim="800000"/>
              </a:ln>
              <a:effectLst/>
            </p:spPr>
          </p:cxnSp>
          <p:cxnSp>
            <p:nvCxnSpPr>
              <p:cNvPr id="1975" name="直接连接符 1974">
                <a:extLst>
                  <a:ext uri="{FF2B5EF4-FFF2-40B4-BE49-F238E27FC236}">
                    <a16:creationId xmlns:a16="http://schemas.microsoft.com/office/drawing/2014/main" id="{0AC2EF5F-8C45-E67C-763E-7EDF7628A758}"/>
                  </a:ext>
                </a:extLst>
              </p:cNvPr>
              <p:cNvCxnSpPr>
                <a:cxnSpLocks/>
              </p:cNvCxnSpPr>
              <p:nvPr/>
            </p:nvCxnSpPr>
            <p:spPr>
              <a:xfrm flipH="1">
                <a:off x="3989917" y="10854883"/>
                <a:ext cx="134088" cy="0"/>
              </a:xfrm>
              <a:prstGeom prst="line">
                <a:avLst/>
              </a:prstGeom>
              <a:noFill/>
              <a:ln w="12700" cap="flat" cmpd="sng" algn="ctr">
                <a:solidFill>
                  <a:sysClr val="windowText" lastClr="000000"/>
                </a:solidFill>
                <a:prstDash val="solid"/>
                <a:miter lim="800000"/>
              </a:ln>
              <a:effectLst/>
            </p:spPr>
          </p:cxnSp>
        </p:grpSp>
        <p:sp>
          <p:nvSpPr>
            <p:cNvPr id="1962" name="TextBox 42">
              <a:extLst>
                <a:ext uri="{FF2B5EF4-FFF2-40B4-BE49-F238E27FC236}">
                  <a16:creationId xmlns:a16="http://schemas.microsoft.com/office/drawing/2014/main" id="{DD03146E-03FE-71FA-F710-2892B8EB092F}"/>
                </a:ext>
              </a:extLst>
            </p:cNvPr>
            <p:cNvSpPr txBox="1"/>
            <p:nvPr/>
          </p:nvSpPr>
          <p:spPr>
            <a:xfrm>
              <a:off x="9001506" y="7209893"/>
              <a:ext cx="348172" cy="369332"/>
            </a:xfrm>
            <a:prstGeom prst="rect">
              <a:avLst/>
            </a:prstGeom>
            <a:noFill/>
          </p:spPr>
          <p:txBody>
            <a:bodyPr wrap="none" rtlCol="0">
              <a:spAutoFit/>
            </a:bodyPr>
            <a:lstStyle/>
            <a:p>
              <a:pPr marL="0" marR="0" lvl="0" indent="0" defTabSz="4572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prstClr val="black"/>
                  </a:solidFill>
                  <a:effectLst/>
                  <a:uLnTx/>
                  <a:uFillTx/>
                </a:rPr>
                <a:t>…</a:t>
              </a:r>
            </a:p>
          </p:txBody>
        </p:sp>
        <p:grpSp>
          <p:nvGrpSpPr>
            <p:cNvPr id="1963" name="组合 1962">
              <a:extLst>
                <a:ext uri="{FF2B5EF4-FFF2-40B4-BE49-F238E27FC236}">
                  <a16:creationId xmlns:a16="http://schemas.microsoft.com/office/drawing/2014/main" id="{C1B0BAF2-DAD6-C47C-08B9-FB751D65A444}"/>
                </a:ext>
              </a:extLst>
            </p:cNvPr>
            <p:cNvGrpSpPr/>
            <p:nvPr/>
          </p:nvGrpSpPr>
          <p:grpSpPr>
            <a:xfrm>
              <a:off x="9074915" y="7284996"/>
              <a:ext cx="213341" cy="85398"/>
              <a:chOff x="3989917" y="10594193"/>
              <a:chExt cx="489585" cy="260690"/>
            </a:xfrm>
          </p:grpSpPr>
          <p:sp>
            <p:nvSpPr>
              <p:cNvPr id="1964" name="矩形 1963">
                <a:extLst>
                  <a:ext uri="{FF2B5EF4-FFF2-40B4-BE49-F238E27FC236}">
                    <a16:creationId xmlns:a16="http://schemas.microsoft.com/office/drawing/2014/main" id="{FA06D2E3-296D-41FA-9206-71AF8D5FE7FE}"/>
                  </a:ext>
                </a:extLst>
              </p:cNvPr>
              <p:cNvSpPr/>
              <p:nvPr/>
            </p:nvSpPr>
            <p:spPr>
              <a:xfrm>
                <a:off x="4375149"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65" name="矩形 1964">
                <a:extLst>
                  <a:ext uri="{FF2B5EF4-FFF2-40B4-BE49-F238E27FC236}">
                    <a16:creationId xmlns:a16="http://schemas.microsoft.com/office/drawing/2014/main" id="{87C7DFBA-FE58-5BBA-D910-F7E115A81738}"/>
                  </a:ext>
                </a:extLst>
              </p:cNvPr>
              <p:cNvSpPr/>
              <p:nvPr/>
            </p:nvSpPr>
            <p:spPr>
              <a:xfrm>
                <a:off x="4270796"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66" name="矩形 1965">
                <a:extLst>
                  <a:ext uri="{FF2B5EF4-FFF2-40B4-BE49-F238E27FC236}">
                    <a16:creationId xmlns:a16="http://schemas.microsoft.com/office/drawing/2014/main" id="{206698BC-D7F3-CF08-95AE-9401CDD77A38}"/>
                  </a:ext>
                </a:extLst>
              </p:cNvPr>
              <p:cNvSpPr/>
              <p:nvPr/>
            </p:nvSpPr>
            <p:spPr>
              <a:xfrm>
                <a:off x="4176181" y="10594193"/>
                <a:ext cx="104353" cy="260690"/>
              </a:xfrm>
              <a:prstGeom prst="rect">
                <a:avLst/>
              </a:prstGeom>
              <a:solidFill>
                <a:srgbClr val="FFC000"/>
              </a:solid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sp>
            <p:nvSpPr>
              <p:cNvPr id="1967" name="矩形 1966">
                <a:extLst>
                  <a:ext uri="{FF2B5EF4-FFF2-40B4-BE49-F238E27FC236}">
                    <a16:creationId xmlns:a16="http://schemas.microsoft.com/office/drawing/2014/main" id="{EB7DE4CD-152F-D096-BADF-BFA9FE98AD15}"/>
                  </a:ext>
                </a:extLst>
              </p:cNvPr>
              <p:cNvSpPr/>
              <p:nvPr/>
            </p:nvSpPr>
            <p:spPr>
              <a:xfrm>
                <a:off x="4071828" y="10594193"/>
                <a:ext cx="104353" cy="260690"/>
              </a:xfrm>
              <a:prstGeom prst="rect">
                <a:avLst/>
              </a:prstGeom>
              <a:noFill/>
              <a:ln w="12700" cap="flat" cmpd="sng" algn="ctr">
                <a:solidFill>
                  <a:sysClr val="windowText" lastClr="000000"/>
                </a:solidFill>
                <a:prstDash val="solid"/>
                <a:miter lim="800000"/>
              </a:ln>
              <a:effectLst/>
            </p:spPr>
            <p:txBody>
              <a:bodyPr vert="eaVert"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dirty="0">
                  <a:ln>
                    <a:noFill/>
                  </a:ln>
                  <a:solidFill>
                    <a:prstClr val="black"/>
                  </a:solidFill>
                  <a:effectLst/>
                  <a:uLnTx/>
                  <a:uFillTx/>
                  <a:latin typeface="Calibri" panose="020F0502020204030204"/>
                  <a:ea typeface="+mn-ea"/>
                  <a:cs typeface="+mn-cs"/>
                </a:endParaRPr>
              </a:p>
            </p:txBody>
          </p:sp>
          <p:cxnSp>
            <p:nvCxnSpPr>
              <p:cNvPr id="1968" name="直接连接符 1967">
                <a:extLst>
                  <a:ext uri="{FF2B5EF4-FFF2-40B4-BE49-F238E27FC236}">
                    <a16:creationId xmlns:a16="http://schemas.microsoft.com/office/drawing/2014/main" id="{41F1DD58-3BE5-781C-20A6-216D0542C104}"/>
                  </a:ext>
                </a:extLst>
              </p:cNvPr>
              <p:cNvCxnSpPr>
                <a:cxnSpLocks/>
                <a:stCxn id="1967" idx="0"/>
              </p:cNvCxnSpPr>
              <p:nvPr/>
            </p:nvCxnSpPr>
            <p:spPr>
              <a:xfrm flipH="1">
                <a:off x="3989917" y="10594193"/>
                <a:ext cx="134088" cy="0"/>
              </a:xfrm>
              <a:prstGeom prst="line">
                <a:avLst/>
              </a:prstGeom>
              <a:noFill/>
              <a:ln w="12700" cap="flat" cmpd="sng" algn="ctr">
                <a:solidFill>
                  <a:sysClr val="windowText" lastClr="000000"/>
                </a:solidFill>
                <a:prstDash val="solid"/>
                <a:miter lim="800000"/>
              </a:ln>
              <a:effectLst/>
            </p:spPr>
          </p:cxnSp>
          <p:cxnSp>
            <p:nvCxnSpPr>
              <p:cNvPr id="1969" name="直接连接符 1968">
                <a:extLst>
                  <a:ext uri="{FF2B5EF4-FFF2-40B4-BE49-F238E27FC236}">
                    <a16:creationId xmlns:a16="http://schemas.microsoft.com/office/drawing/2014/main" id="{C804EA20-1BC6-8DE6-6A20-6E1E609AD1B8}"/>
                  </a:ext>
                </a:extLst>
              </p:cNvPr>
              <p:cNvCxnSpPr>
                <a:cxnSpLocks/>
              </p:cNvCxnSpPr>
              <p:nvPr/>
            </p:nvCxnSpPr>
            <p:spPr>
              <a:xfrm flipH="1">
                <a:off x="3989917" y="10854883"/>
                <a:ext cx="134088" cy="0"/>
              </a:xfrm>
              <a:prstGeom prst="line">
                <a:avLst/>
              </a:prstGeom>
              <a:noFill/>
              <a:ln w="12700" cap="flat" cmpd="sng" algn="ctr">
                <a:solidFill>
                  <a:sysClr val="windowText" lastClr="000000"/>
                </a:solidFill>
                <a:prstDash val="solid"/>
                <a:miter lim="800000"/>
              </a:ln>
              <a:effectLst/>
            </p:spPr>
          </p:cxnSp>
        </p:grpSp>
      </p:grpSp>
      <p:sp>
        <p:nvSpPr>
          <p:cNvPr id="2177" name="文本框 2176">
            <a:extLst>
              <a:ext uri="{FF2B5EF4-FFF2-40B4-BE49-F238E27FC236}">
                <a16:creationId xmlns:a16="http://schemas.microsoft.com/office/drawing/2014/main" id="{3B43669F-76A2-1421-57D5-7EF722CBA6C0}"/>
              </a:ext>
            </a:extLst>
          </p:cNvPr>
          <p:cNvSpPr txBox="1"/>
          <p:nvPr/>
        </p:nvSpPr>
        <p:spPr>
          <a:xfrm>
            <a:off x="5901150" y="6127400"/>
            <a:ext cx="1530172" cy="369332"/>
          </a:xfrm>
          <a:prstGeom prst="rect">
            <a:avLst/>
          </a:prstGeom>
          <a:noFill/>
        </p:spPr>
        <p:txBody>
          <a:bodyPr wrap="square" rtlCol="0">
            <a:spAutoFit/>
          </a:bodyPr>
          <a:lstStyle/>
          <a:p>
            <a:pPr defTabSz="457200"/>
            <a:r>
              <a:rPr lang="en-US" b="1" dirty="0">
                <a:solidFill>
                  <a:prstClr val="black"/>
                </a:solidFill>
                <a:latin typeface="Calibri" panose="020F0502020204030204"/>
              </a:rPr>
              <a:t>Partial results</a:t>
            </a:r>
          </a:p>
        </p:txBody>
      </p:sp>
      <p:sp>
        <p:nvSpPr>
          <p:cNvPr id="2178" name="右大括号 2177">
            <a:extLst>
              <a:ext uri="{FF2B5EF4-FFF2-40B4-BE49-F238E27FC236}">
                <a16:creationId xmlns:a16="http://schemas.microsoft.com/office/drawing/2014/main" id="{31895F88-5653-89F1-3612-E081318CF9CC}"/>
              </a:ext>
            </a:extLst>
          </p:cNvPr>
          <p:cNvSpPr/>
          <p:nvPr/>
        </p:nvSpPr>
        <p:spPr>
          <a:xfrm>
            <a:off x="6354099" y="5642575"/>
            <a:ext cx="121338" cy="508713"/>
          </a:xfrm>
          <a:prstGeom prst="rightBrace">
            <a:avLst>
              <a:gd name="adj1" fmla="val 48385"/>
              <a:gd name="adj2" fmla="val 50000"/>
            </a:avLst>
          </a:prstGeom>
          <a:ln w="19050">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79" name="文本框 2178">
            <a:extLst>
              <a:ext uri="{FF2B5EF4-FFF2-40B4-BE49-F238E27FC236}">
                <a16:creationId xmlns:a16="http://schemas.microsoft.com/office/drawing/2014/main" id="{0F74BF36-61D7-4B68-89A8-4C510B082098}"/>
              </a:ext>
            </a:extLst>
          </p:cNvPr>
          <p:cNvSpPr txBox="1"/>
          <p:nvPr/>
        </p:nvSpPr>
        <p:spPr>
          <a:xfrm>
            <a:off x="6496211" y="5697881"/>
            <a:ext cx="1530172" cy="369332"/>
          </a:xfrm>
          <a:prstGeom prst="rect">
            <a:avLst/>
          </a:prstGeom>
          <a:noFill/>
        </p:spPr>
        <p:txBody>
          <a:bodyPr wrap="square" rtlCol="0">
            <a:spAutoFit/>
          </a:bodyPr>
          <a:lstStyle/>
          <a:p>
            <a:pPr defTabSz="457200"/>
            <a:r>
              <a:rPr lang="en-US" b="1" dirty="0">
                <a:solidFill>
                  <a:prstClr val="black"/>
                </a:solidFill>
                <a:latin typeface="Calibri" panose="020F0502020204030204"/>
              </a:rPr>
              <a:t>K*R streams</a:t>
            </a:r>
          </a:p>
        </p:txBody>
      </p:sp>
      <p:cxnSp>
        <p:nvCxnSpPr>
          <p:cNvPr id="2184" name="直接箭头连接符 2183">
            <a:extLst>
              <a:ext uri="{FF2B5EF4-FFF2-40B4-BE49-F238E27FC236}">
                <a16:creationId xmlns:a16="http://schemas.microsoft.com/office/drawing/2014/main" id="{6E34F203-2815-0B8D-44F8-21983AC10516}"/>
              </a:ext>
            </a:extLst>
          </p:cNvPr>
          <p:cNvCxnSpPr>
            <a:cxnSpLocks/>
            <a:stCxn id="2147" idx="2"/>
          </p:cNvCxnSpPr>
          <p:nvPr/>
        </p:nvCxnSpPr>
        <p:spPr>
          <a:xfrm>
            <a:off x="2601014" y="4697194"/>
            <a:ext cx="0" cy="251814"/>
          </a:xfrm>
          <a:prstGeom prst="straightConnector1">
            <a:avLst/>
          </a:prstGeom>
          <a:noFill/>
          <a:ln w="19050" cap="flat" cmpd="sng" algn="ctr">
            <a:solidFill>
              <a:srgbClr val="2E75B6"/>
            </a:solidFill>
            <a:prstDash val="solid"/>
            <a:miter lim="800000"/>
            <a:tailEnd type="none"/>
          </a:ln>
          <a:effectLst/>
        </p:spPr>
      </p:cxnSp>
    </p:spTree>
    <p:extLst>
      <p:ext uri="{BB962C8B-B14F-4D97-AF65-F5344CB8AC3E}">
        <p14:creationId xmlns:p14="http://schemas.microsoft.com/office/powerpoint/2010/main" val="2978992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9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4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1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2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0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5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10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17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17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9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94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902" grpId="0" animBg="1"/>
      <p:bldP spid="1910" grpId="0" animBg="1"/>
      <p:bldP spid="2147" grpId="0" animBg="1"/>
      <p:bldP spid="1949" grpId="0" animBg="1"/>
      <p:bldP spid="2177" grpId="0"/>
      <p:bldP spid="2178" grpId="0" animBg="1"/>
      <p:bldP spid="2179"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SanchezGroupTheme1">
  <a:themeElements>
    <a:clrScheme name="中性">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txDef>
      <a:spPr/>
      <a:bodyPr vert="horz" anchor="b">
        <a:normAutofit/>
      </a:bodyPr>
      <a:lstStyle>
        <a:defPPr algn="l">
          <a:defRPr sz="3200" dirty="0">
            <a:solidFill>
              <a:schemeClr val="tx1"/>
            </a:solidFill>
            <a:latin typeface="+mj-lt"/>
          </a:defRPr>
        </a:defPPr>
      </a:lstStyle>
    </a:txDef>
  </a:objectDefaults>
  <a:extraClrSchemeLst/>
  <a:extLst>
    <a:ext uri="{05A4C25C-085E-4340-85A3-A5531E510DB2}">
      <thm15:themeFamily xmlns:thm15="http://schemas.microsoft.com/office/thememl/2012/main" name="csail.potx" id="{5675CFC8-03E4-4B5D-9C74-D6A33B71C607}" vid="{EEAA4A83-A7CB-4B81-9A26-02543488447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
  <TotalTime>68087</TotalTime>
  <Words>3552</Words>
  <Application>Microsoft Office PowerPoint</Application>
  <PresentationFormat>宽屏</PresentationFormat>
  <Paragraphs>244</Paragraphs>
  <Slides>19</Slides>
  <Notes>19</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Arial</vt:lpstr>
      <vt:lpstr>Calibri</vt:lpstr>
      <vt:lpstr>Cambria Math</vt:lpstr>
      <vt:lpstr>Consolas</vt:lpstr>
      <vt:lpstr>Times New Roman</vt:lpstr>
      <vt:lpstr>Tw Cen MT</vt:lpstr>
      <vt:lpstr>Wingdings</vt:lpstr>
      <vt:lpstr>Wingdings 2</vt:lpstr>
      <vt:lpstr>SanchezGroupTheme1</vt:lpstr>
      <vt:lpstr>ISOSceles: Accelerating Sparse CNNs through Inter-Layer Pipelining</vt:lpstr>
      <vt:lpstr>Sparsity improves CNN inference efficiency</vt:lpstr>
      <vt:lpstr>Challenges of sparse processing</vt:lpstr>
      <vt:lpstr>Our solution</vt:lpstr>
      <vt:lpstr>IS-OS dataflow overview</vt:lpstr>
      <vt:lpstr>Comparison with prior work</vt:lpstr>
      <vt:lpstr>IS-OS dataflow details</vt:lpstr>
      <vt:lpstr>IS-OS dataflow breakdown</vt:lpstr>
      <vt:lpstr>IS frontend and hardware implementation</vt:lpstr>
      <vt:lpstr>OS backend and hardware implementation</vt:lpstr>
      <vt:lpstr>Lanes and NoC overview</vt:lpstr>
      <vt:lpstr>Pipelining multiple layers</vt:lpstr>
      <vt:lpstr>See paper for</vt:lpstr>
      <vt:lpstr>Evaluation Methodology</vt:lpstr>
      <vt:lpstr>Speedup over Fused-Layer</vt:lpstr>
      <vt:lpstr>Off-chip traffic normalized to Fused-Layer</vt:lpstr>
      <vt:lpstr>ISOSceles energy breakdown</vt:lpstr>
      <vt:lpstr>Conclusions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SpZip: Architectural Support for Effective Data Compression In Irregular Applications</dc:title>
  <dc:creator>Yifan Yang</dc:creator>
  <cp:lastModifiedBy>Yifan Yang</cp:lastModifiedBy>
  <cp:revision>2751</cp:revision>
  <dcterms:created xsi:type="dcterms:W3CDTF">2020-12-06T22:03:15Z</dcterms:created>
  <dcterms:modified xsi:type="dcterms:W3CDTF">2023-03-04T03:24:18Z</dcterms:modified>
</cp:coreProperties>
</file>