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691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1293" autoAdjust="0"/>
  </p:normalViewPr>
  <p:slideViewPr>
    <p:cSldViewPr snapToGrid="0">
      <p:cViewPr varScale="1">
        <p:scale>
          <a:sx n="62" d="100"/>
          <a:sy n="62" d="100"/>
        </p:scale>
        <p:origin x="1692" y="4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BECBC-AFCF-4204-AF12-E75316D48A6C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AD6C9-C90D-447D-B027-46A0A6416C2F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這個例子含 </a:t>
            </a:r>
            <a:r>
              <a:rPr lang="en-US" altLang="zh-TW" dirty="0"/>
              <a:t> </a:t>
            </a:r>
            <a:r>
              <a:rPr lang="zh-TW" altLang="en-US" dirty="0"/>
              <a:t>寫入時</a:t>
            </a:r>
            <a:r>
              <a:rPr lang="en-US" altLang="zh-TW" dirty="0"/>
              <a:t>exclusive / </a:t>
            </a:r>
            <a:r>
              <a:rPr lang="zh-TW" altLang="en-US" dirty="0"/>
              <a:t>讀取時</a:t>
            </a:r>
            <a:r>
              <a:rPr lang="en-US" altLang="zh-TW" dirty="0"/>
              <a:t>shared lock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0B6F0-2797-4191-9D45-6F1A5672DBED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3328-C488-493B-8764-12635C208BAB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8614F-D065-4C34-A3FE-C299AFD0CEAD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061B-3851-459B-904E-8C5F4427C61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rewind</a:t>
            </a:r>
            <a:r>
              <a:rPr lang="zh-TW" altLang="en-US" dirty="0"/>
              <a:t>往回奏走  或</a:t>
            </a:r>
            <a:r>
              <a:rPr lang="en-US" altLang="zh-TW" dirty="0"/>
              <a:t>reset </a:t>
            </a:r>
            <a:r>
              <a:rPr lang="zh-TW" altLang="en-US" dirty="0"/>
              <a:t>拉到最開始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8FD57-225C-47DE-B220-BAA8A6CE1B35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direct</a:t>
            </a:r>
            <a:r>
              <a:rPr lang="zh-TW" altLang="en-US" dirty="0"/>
              <a:t>可以模擬 </a:t>
            </a:r>
            <a:r>
              <a:rPr lang="en-US" altLang="zh-TW" dirty="0"/>
              <a:t>sequential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723F3-9737-4045-A631-F6139363D033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social security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社會安全保險    這跟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DB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有點像   原檔是右邊   建一個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index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檔雞塊搜尋速度  找到再用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pointer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指回原檔位置</a:t>
            </a:r>
          </a:p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BE5CF-4960-43E0-BC98-AE283E44B5CB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分割區可能因為磁頭刮傷或損壞導致壞掉不能讀   可以用</a:t>
            </a:r>
            <a:r>
              <a:rPr lang="en-US" altLang="zh-TW" dirty="0"/>
              <a:t>RAID</a:t>
            </a:r>
            <a:r>
              <a:rPr lang="zh-TW" altLang="en-US" dirty="0"/>
              <a:t>救回來  放好幾個</a:t>
            </a:r>
            <a:r>
              <a:rPr lang="en-US" altLang="zh-TW" dirty="0"/>
              <a:t>copy</a:t>
            </a:r>
            <a:r>
              <a:rPr lang="zh-TW" altLang="en-US" dirty="0"/>
              <a:t>在不同的</a:t>
            </a:r>
            <a:r>
              <a:rPr lang="en-US" altLang="zh-TW" dirty="0"/>
              <a:t>disk      volume:</a:t>
            </a:r>
            <a:r>
              <a:rPr lang="zh-TW" altLang="en-US" dirty="0"/>
              <a:t>是一個</a:t>
            </a:r>
            <a:r>
              <a:rPr lang="en-US" altLang="zh-TW" dirty="0"/>
              <a:t>partition</a:t>
            </a:r>
            <a:r>
              <a:rPr lang="zh-TW" altLang="en-US" dirty="0"/>
              <a:t>  上面是一個檔案系統      一個</a:t>
            </a:r>
            <a:r>
              <a:rPr lang="en-US" altLang="zh-TW" dirty="0"/>
              <a:t>OS</a:t>
            </a:r>
            <a:r>
              <a:rPr lang="zh-TW" altLang="en-US" dirty="0"/>
              <a:t>裡面可以有很多種檔案系統   例如</a:t>
            </a:r>
            <a:r>
              <a:rPr lang="en-US" altLang="zh-TW" dirty="0"/>
              <a:t>Remote File System  </a:t>
            </a:r>
            <a:r>
              <a:rPr lang="zh-TW" altLang="en-US" dirty="0"/>
              <a:t>檔案可以存在其他電腦     </a:t>
            </a:r>
            <a:r>
              <a:rPr lang="en-US" altLang="zh-TW" dirty="0"/>
              <a:t>10-3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5833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3AB94-428C-41EA-899B-2A119B6626D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C</a:t>
            </a:r>
            <a:r>
              <a:rPr lang="zh-TW" altLang="en-US" dirty="0"/>
              <a:t> 是把兩個</a:t>
            </a:r>
            <a:r>
              <a:rPr lang="en-US" altLang="zh-TW" dirty="0"/>
              <a:t>disk</a:t>
            </a:r>
            <a:r>
              <a:rPr lang="zh-TW" altLang="en-US" dirty="0"/>
              <a:t>合併在一起變一個</a:t>
            </a:r>
            <a:r>
              <a:rPr lang="en-US" altLang="zh-TW" dirty="0" err="1"/>
              <a:t>dir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D5415-3520-410B-B90C-3B7846C34D59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EFCBE-6FB4-4666-9AA5-8788E1C7FD5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AAA7-D1BB-425B-91F3-8D4CEC7A2B5A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01E03-8C70-4C2A-A102-25A39A05835B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新細明體" charset="-120"/>
              </a:rPr>
              <a:t>ex</a:t>
            </a:r>
            <a:r>
              <a:rPr lang="zh-TW" altLang="en-US" sz="1200" dirty="0">
                <a:ea typeface="新細明體" charset="-120"/>
              </a:rPr>
              <a:t>同檔案多人共享   每個人取不同名字 但是這樣會無法</a:t>
            </a:r>
            <a:r>
              <a:rPr lang="en-US" altLang="zh-TW" sz="1200" dirty="0">
                <a:ea typeface="新細明體" charset="-120"/>
              </a:rPr>
              <a:t>group</a:t>
            </a:r>
            <a:r>
              <a:rPr lang="zh-TW" altLang="en-US" sz="1200" dirty="0">
                <a:ea typeface="新細明體" charset="-120"/>
              </a:rPr>
              <a:t> 還有不能在單一</a:t>
            </a:r>
            <a:r>
              <a:rPr lang="en-US" altLang="zh-TW" sz="1200" dirty="0" err="1">
                <a:ea typeface="新細明體" charset="-120"/>
              </a:rPr>
              <a:t>dirj</a:t>
            </a:r>
            <a:r>
              <a:rPr lang="zh-TW" altLang="en-US" sz="1200" dirty="0">
                <a:ea typeface="新細明體" charset="-120"/>
              </a:rPr>
              <a:t>做到因為檔名可能會重複   所以出現雙層</a:t>
            </a:r>
            <a:endParaRPr lang="en-US" altLang="zh-TW" sz="1200" dirty="0">
              <a:ea typeface="新細明體" charset="-120"/>
            </a:endParaRPr>
          </a:p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F336D-8FE9-4677-8980-073C4CCCE0CC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第一階就分  </a:t>
            </a:r>
            <a:r>
              <a:rPr lang="en-US" altLang="zh-TW" dirty="0"/>
              <a:t>User     </a:t>
            </a:r>
            <a:r>
              <a:rPr lang="zh-TW" altLang="en-US" dirty="0"/>
              <a:t>   </a:t>
            </a:r>
            <a:r>
              <a:rPr lang="en-US" altLang="zh-TW" dirty="0"/>
              <a:t>user1\a  user2\a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27DB0-1DEA-400B-8178-C3BFEE90E17E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多階   就可以更進一步做到</a:t>
            </a:r>
            <a:r>
              <a:rPr lang="en-US" altLang="zh-TW" dirty="0"/>
              <a:t>Grouping</a:t>
            </a:r>
            <a:r>
              <a:rPr lang="zh-TW" altLang="en-US" dirty="0"/>
              <a:t>  同類型的放在同個</a:t>
            </a:r>
            <a:r>
              <a:rPr lang="en-US" altLang="zh-TW" dirty="0"/>
              <a:t>folder</a:t>
            </a:r>
            <a:r>
              <a:rPr lang="zh-TW" altLang="en-US" dirty="0"/>
              <a:t>下  就是</a:t>
            </a:r>
            <a:r>
              <a:rPr lang="en-US" altLang="zh-TW" dirty="0"/>
              <a:t>group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0CBCD-39F1-48AA-8762-93D361214119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CE7C-28F3-4F94-A778-0D6F0DD8A9BB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7C191-653C-45C2-9918-5E489C9DE51B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Directed Acyclic Graph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實際上說有向無環圖更精準    因為無向的話 上面就產生環了  多個箭頭指向同個檔案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58EAA-81A7-44B0-AA9B-CFB7AE1C4F0F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7CE21-1EBB-4543-881C-C837780FA6C8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EC897-8DD9-4680-B333-99EF17F5996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呼叫那些</a:t>
            </a:r>
            <a:r>
              <a:rPr lang="en-US" altLang="zh-TW" dirty="0"/>
              <a:t>interface</a:t>
            </a:r>
            <a:r>
              <a:rPr lang="zh-TW" altLang="en-US" dirty="0"/>
              <a:t>呼叫使用檔案系統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30961-C360-4A73-95C5-D1ED85AE2F4A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ABD9A-B0F8-4EA3-950C-3A299D30BC53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6E2CE-EB17-47E0-8F3F-6F1611AAF52B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這根樹的插入一樣  資結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CABC1-5F2A-4AB2-B1EE-4F925819E70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21115-14CB-4B27-A34A-9187A1B350BE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dirty="0">
                <a:ea typeface="新細明體" charset="-120"/>
              </a:rPr>
              <a:t>desirable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值得嚮往的</a:t>
            </a:r>
          </a:p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3DF64-241E-4557-81A2-F31861EF8C32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EB49F-267A-4722-8403-7146EED92AB3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LDAP  </a:t>
            </a:r>
            <a:r>
              <a:rPr lang="zh-TW" altLang="en-US" dirty="0"/>
              <a:t>很多企業有用  登入時去身分認證檢查   然後就能遠端存取目錄   </a:t>
            </a:r>
            <a:r>
              <a:rPr lang="en-US" altLang="zh-TW" dirty="0"/>
              <a:t>Active Dir </a:t>
            </a:r>
            <a:r>
              <a:rPr lang="zh-TW" altLang="en-US" dirty="0"/>
              <a:t>企業也常用    可能各地有很多不同子公司     但是想看成一個完整的目錄統一管理  但事實上 檔案放在很多不同電腦 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ACF8-CDD2-4506-A92F-3171C19BF3FD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有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 代表   每一步之間互相有關係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F4DD1-9921-407C-B207-0ABBA8D9331A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2DD00-AB35-4629-BE15-3A2ECB1DC7C8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C08E6-7422-4D9D-8107-FA7FB717C1F3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92559-958A-4240-8288-B639A8975820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AE698-DC71-4ED1-B0A4-4A6860C46A3C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40FB8-0775-4868-94EB-996487FB6942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第一個字</a:t>
            </a:r>
            <a:r>
              <a:rPr lang="en-US" altLang="zh-TW" dirty="0"/>
              <a:t>d  </a:t>
            </a:r>
            <a:r>
              <a:rPr lang="zh-TW" altLang="en-US" dirty="0"/>
              <a:t>表資料夾   </a:t>
            </a:r>
            <a:r>
              <a:rPr lang="en-US" altLang="zh-TW" dirty="0"/>
              <a:t>-</a:t>
            </a:r>
            <a:r>
              <a:rPr lang="zh-TW" altLang="en-US" dirty="0"/>
              <a:t>表檔案 後面就是</a:t>
            </a:r>
            <a:r>
              <a:rPr lang="en-US" altLang="zh-TW" dirty="0" err="1"/>
              <a:t>rwxrwxrwx</a:t>
            </a:r>
            <a:r>
              <a:rPr lang="en-US" altLang="zh-TW" dirty="0"/>
              <a:t>  </a:t>
            </a:r>
            <a:r>
              <a:rPr lang="zh-TW" altLang="en-US" dirty="0"/>
              <a:t>三組分別是給</a:t>
            </a:r>
            <a:r>
              <a:rPr lang="en-US" altLang="zh-TW" dirty="0"/>
              <a:t>own gr </a:t>
            </a:r>
            <a:r>
              <a:rPr lang="en-US" altLang="zh-TW" dirty="0" err="1"/>
              <a:t>uni</a:t>
            </a:r>
            <a:r>
              <a:rPr lang="zh-TW" altLang="en-US" dirty="0"/>
              <a:t>的授權   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F29B8-CDA6-4BFA-9338-25DDDF3A74E5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97F5B-EECB-4BCB-BCBE-7B5EA08DA723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9C600-A1C5-4321-A9A5-ACD1E1CAED82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063A-487D-434A-A9EE-430C2D53DEFE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10-2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716BD-D98D-4AA5-8E82-FE081BCFA91D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A2451-E6A6-46C3-8C64-3136656C9F8E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最後一點是  </a:t>
            </a:r>
            <a:r>
              <a:rPr lang="en-US" altLang="zh-TW" dirty="0"/>
              <a:t>OS</a:t>
            </a:r>
            <a:r>
              <a:rPr lang="zh-TW" altLang="en-US" dirty="0"/>
              <a:t>不會檔你去碰</a:t>
            </a:r>
            <a:r>
              <a:rPr lang="en-US" altLang="zh-TW" dirty="0"/>
              <a:t>locked file  </a:t>
            </a:r>
            <a:r>
              <a:rPr lang="zh-TW" altLang="en-US" dirty="0"/>
              <a:t>但寫程式的自己要注意要先取得</a:t>
            </a:r>
            <a:r>
              <a:rPr lang="en-US" altLang="zh-TW" dirty="0"/>
              <a:t>lock</a:t>
            </a:r>
            <a:endParaRPr lang="zh-TW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10.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842" y="144256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Chapter 10  </a:t>
            </a:r>
            <a:br>
              <a:rPr lang="en-US" altLang="zh-TW" sz="5400" dirty="0">
                <a:ea typeface="新細明體" charset="-120"/>
              </a:rPr>
            </a:br>
            <a:r>
              <a:rPr lang="en-US" altLang="zh-TW" sz="5400" dirty="0">
                <a:ea typeface="新細明體" charset="-120"/>
              </a:rPr>
              <a:t>File-System</a:t>
            </a:r>
            <a:r>
              <a:rPr lang="zh-TW" altLang="en-US" sz="5400" dirty="0">
                <a:ea typeface="新細明體" charset="-120"/>
              </a:rPr>
              <a:t>  </a:t>
            </a:r>
            <a:r>
              <a:rPr lang="en-US" altLang="zh-TW" sz="5400" dirty="0">
                <a:ea typeface="新細明體" charset="-120"/>
              </a:rPr>
              <a:t> </a:t>
            </a:r>
            <a:br>
              <a:rPr lang="en-US" altLang="zh-TW" sz="5400" dirty="0">
                <a:ea typeface="新細明體" charset="-120"/>
              </a:rPr>
            </a:br>
            <a:endParaRPr lang="en-US" altLang="zh-TW" sz="54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26" y="997002"/>
            <a:ext cx="8558274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java.io.*;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java.nio.channels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class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LockingExample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SHARED = true;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void main(String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arsg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[]) throws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IOException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try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new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("file.txt", "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rw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");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FileChannel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raf.getChannel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(0</a:t>
            </a:r>
            <a:r>
              <a:rPr lang="zh-TW" altLang="en-US" sz="1800" dirty="0">
                <a:solidFill>
                  <a:srgbClr val="FF0000"/>
                </a:solidFill>
                <a:ea typeface="新細明體" charset="-120"/>
              </a:rPr>
              <a:t>零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()/2, EXCLUSIVE);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15018" y="2680142"/>
            <a:ext cx="3136266" cy="59908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8" y="3358055"/>
            <a:ext cx="6452279" cy="48347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76562" y="3857296"/>
            <a:ext cx="4628736" cy="5728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71307" y="4403834"/>
            <a:ext cx="559568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50286" y="5108027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29265" y="5812220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8413"/>
            <a:ext cx="8345487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()/2+1,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(), SHARED);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catch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java.io.IOException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System.err.println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}finally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07790" y="1234965"/>
            <a:ext cx="6257838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9" y="2112578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65748" y="2816771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Types – Name, Extension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 l="15715" t="1186" r="15715" b="1186"/>
          <a:stretch>
            <a:fillRect/>
          </a:stretch>
        </p:blipFill>
        <p:spPr bwMode="auto">
          <a:xfrm>
            <a:off x="1836683" y="1077475"/>
            <a:ext cx="5222646" cy="557557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0096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zh-TW" altLang="en-US" sz="2400" dirty="0">
                <a:solidFill>
                  <a:srgbClr val="0033CC"/>
                </a:solidFill>
                <a:ea typeface="新細明體" charset="-120"/>
              </a:rPr>
              <a:t>都用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pointer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position to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 = relative block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Sequential-access File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09" y="1927124"/>
            <a:ext cx="7662314" cy="24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68" y="-47298"/>
            <a:ext cx="8469312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Simulation of Sequential Access on Direct-access File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160" y="1902044"/>
            <a:ext cx="8139410" cy="3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of Index and Relative Files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191" y="1279690"/>
            <a:ext cx="7200244" cy="485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Directory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78881"/>
            <a:ext cx="8142288" cy="36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A collection of nodes containing information about all files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292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054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816600" y="25908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1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2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3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4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136650" y="22383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Directory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350963" y="4143375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Files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90600" y="5701864"/>
            <a:ext cx="7645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Both the directory structure and the files reside on disk</a:t>
            </a:r>
          </a:p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Structure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4294967295"/>
          </p:nvPr>
        </p:nvSpPr>
        <p:spPr>
          <a:xfrm>
            <a:off x="687388" y="9620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can be subdivided into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partitions</a:t>
            </a:r>
          </a:p>
          <a:p>
            <a:r>
              <a:rPr lang="en-US" altLang="zh-TW" sz="2400" dirty="0">
                <a:ea typeface="新細明體" charset="-120"/>
              </a:rPr>
              <a:t>Disks or partitions can be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RAID </a:t>
            </a:r>
            <a:r>
              <a:rPr lang="en-US" altLang="zh-TW" sz="2400" dirty="0">
                <a:ea typeface="新細明體" charset="-120"/>
              </a:rPr>
              <a:t>protected against failure</a:t>
            </a:r>
          </a:p>
          <a:p>
            <a:r>
              <a:rPr lang="en-US" altLang="zh-TW" sz="2400" dirty="0">
                <a:ea typeface="新細明體" charset="-120"/>
              </a:rPr>
              <a:t>Disk or partition can be used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raw </a:t>
            </a:r>
            <a:r>
              <a:rPr lang="en-US" altLang="zh-TW" sz="2400" dirty="0">
                <a:ea typeface="新細明體" charset="-120"/>
              </a:rPr>
              <a:t>– without a file system, or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formatted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with a file system</a:t>
            </a:r>
            <a:r>
              <a:rPr lang="zh-TW" altLang="en-US" sz="2400" dirty="0">
                <a:ea typeface="新細明體" charset="-120"/>
              </a:rPr>
              <a:t>   硬碟格式化</a:t>
            </a:r>
            <a:r>
              <a:rPr lang="zh-TW" altLang="en-US" dirty="0">
                <a:ea typeface="新細明體" charset="-120"/>
              </a:rPr>
              <a:t>成特定檔案系統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Partitions also known as minidisks, slices</a:t>
            </a:r>
          </a:p>
          <a:p>
            <a:r>
              <a:rPr lang="en-US" altLang="zh-TW" sz="2400" dirty="0">
                <a:ea typeface="新細明體" charset="-120"/>
              </a:rPr>
              <a:t>Entity containing file system known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volume</a:t>
            </a:r>
          </a:p>
          <a:p>
            <a:r>
              <a:rPr lang="en-US" altLang="zh-TW" sz="2400" dirty="0">
                <a:ea typeface="新細明體" charset="-120"/>
              </a:rPr>
              <a:t>Each volume containing file system also tracks that file system’s info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device directory </a:t>
            </a:r>
            <a:r>
              <a:rPr lang="en-US" altLang="zh-TW" sz="2400" dirty="0">
                <a:ea typeface="新細明體" charset="-120"/>
              </a:rPr>
              <a:t>or</a:t>
            </a:r>
            <a:r>
              <a:rPr lang="zh-TW" altLang="en-US" sz="2400" dirty="0">
                <a:ea typeface="新細明體" charset="-120"/>
              </a:rPr>
              <a:t>或稱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volume table of contents</a:t>
            </a:r>
          </a:p>
          <a:p>
            <a:r>
              <a:rPr lang="en-US" altLang="zh-TW" sz="2400" dirty="0">
                <a:ea typeface="新細明體" charset="-120"/>
              </a:rPr>
              <a:t>As well as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general-purpose file systems </a:t>
            </a:r>
            <a:r>
              <a:rPr lang="en-US" altLang="zh-TW" sz="2400" dirty="0">
                <a:ea typeface="新細明體" charset="-120"/>
              </a:rPr>
              <a:t>there are many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special-purpose file systems</a:t>
            </a:r>
            <a:r>
              <a:rPr lang="en-US" altLang="zh-TW" sz="2400" dirty="0">
                <a:ea typeface="新細明體" charset="-120"/>
              </a:rPr>
              <a:t>, frequently all within the same operating system or computer (Solaris)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Typical File-system Organization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824" y="1485790"/>
            <a:ext cx="7460037" cy="434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709448" y="1119352"/>
            <a:ext cx="3894083" cy="2238703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57200" y="3337034"/>
            <a:ext cx="3894084" cy="1975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4556234" y="1108841"/>
            <a:ext cx="4093781" cy="5023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Chapter 10:  File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82688"/>
            <a:ext cx="5705475" cy="3494087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File Concept</a:t>
            </a:r>
          </a:p>
          <a:p>
            <a:r>
              <a:rPr lang="en-US" altLang="zh-TW" sz="3200" dirty="0">
                <a:ea typeface="新細明體" charset="-120"/>
              </a:rPr>
              <a:t>Access Methods</a:t>
            </a:r>
          </a:p>
          <a:p>
            <a:r>
              <a:rPr lang="en-US" altLang="zh-TW" sz="3200" dirty="0">
                <a:ea typeface="新細明體" charset="-120"/>
              </a:rPr>
              <a:t>Directory Structure</a:t>
            </a:r>
          </a:p>
          <a:p>
            <a:r>
              <a:rPr lang="en-US" altLang="zh-TW" sz="3200" dirty="0">
                <a:ea typeface="新細明體" charset="-120"/>
              </a:rPr>
              <a:t>File-System Mounting</a:t>
            </a:r>
          </a:p>
          <a:p>
            <a:r>
              <a:rPr lang="en-US" altLang="zh-TW" sz="3200" dirty="0">
                <a:ea typeface="新細明體" charset="-120"/>
              </a:rPr>
              <a:t>File Sharing</a:t>
            </a:r>
          </a:p>
          <a:p>
            <a:r>
              <a:rPr lang="en-US" altLang="zh-TW" sz="3200" dirty="0">
                <a:ea typeface="新細明體" charset="-120"/>
              </a:rPr>
              <a:t>Protection   </a:t>
            </a:r>
            <a:r>
              <a:rPr lang="zh-TW" altLang="en-US" sz="320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例如</a:t>
            </a:r>
            <a:r>
              <a:rPr lang="en-US" altLang="zh-TW" sz="320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owner</a:t>
            </a:r>
            <a:r>
              <a:rPr lang="zh-TW" altLang="en-US" sz="320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誰可讀可寫</a:t>
            </a:r>
            <a:endParaRPr lang="en-US" altLang="zh-TW" sz="3200" dirty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81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Operations Performed on Directory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Search for a file</a:t>
            </a:r>
          </a:p>
          <a:p>
            <a:r>
              <a:rPr lang="en-US" altLang="zh-TW" sz="2800">
                <a:ea typeface="新細明體" charset="-120"/>
              </a:rPr>
              <a:t>Create a file</a:t>
            </a:r>
          </a:p>
          <a:p>
            <a:r>
              <a:rPr lang="en-US" altLang="zh-TW" sz="2800">
                <a:ea typeface="新細明體" charset="-120"/>
              </a:rPr>
              <a:t>Delete a file</a:t>
            </a:r>
          </a:p>
          <a:p>
            <a:r>
              <a:rPr lang="en-US" altLang="zh-TW" sz="2800">
                <a:ea typeface="新細明體" charset="-120"/>
              </a:rPr>
              <a:t>List a directory</a:t>
            </a:r>
          </a:p>
          <a:p>
            <a:r>
              <a:rPr lang="en-US" altLang="zh-TW" sz="2800">
                <a:ea typeface="新細明體" charset="-120"/>
              </a:rPr>
              <a:t>Rename a file</a:t>
            </a:r>
          </a:p>
          <a:p>
            <a:r>
              <a:rPr lang="en-US" altLang="zh-TW" sz="2800">
                <a:ea typeface="新細明體" charset="-120"/>
              </a:rPr>
              <a:t>Traverse the file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21" y="324177"/>
            <a:ext cx="9001965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Organize the Directory (Logically) to Obtain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219200"/>
            <a:ext cx="8456612" cy="446087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Efficiency</a:t>
            </a:r>
            <a:r>
              <a:rPr lang="en-US" altLang="zh-TW" sz="2800" dirty="0">
                <a:ea typeface="新細明體" charset="-120"/>
              </a:rPr>
              <a:t> – locating a file quickly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Naming </a:t>
            </a:r>
            <a:r>
              <a:rPr lang="en-US" altLang="zh-TW" sz="2800" dirty="0">
                <a:ea typeface="新細明體" charset="-120"/>
              </a:rPr>
              <a:t>– convenient to users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Two users can have same name for different files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The same file can have several different names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Grouping </a:t>
            </a:r>
            <a:r>
              <a:rPr lang="en-US" altLang="zh-TW" sz="2800" dirty="0">
                <a:ea typeface="新細明體" charset="-120"/>
              </a:rPr>
              <a:t>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Single-Level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58" y="1071065"/>
            <a:ext cx="7029450" cy="561975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single directory </a:t>
            </a:r>
            <a:r>
              <a:rPr lang="en-US" altLang="zh-TW" sz="3200" dirty="0">
                <a:ea typeface="新細明體" charset="-120"/>
              </a:rPr>
              <a:t>for all users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050925" y="4238625"/>
            <a:ext cx="7432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Naming problem</a:t>
            </a:r>
            <a:br>
              <a:rPr lang="en-US" altLang="zh-TW" sz="2800" b="1" dirty="0">
                <a:latin typeface="Candara" pitchFamily="34" charset="0"/>
                <a:ea typeface="新細明體" charset="-120"/>
              </a:rPr>
            </a:br>
            <a:endParaRPr lang="en-US" altLang="zh-TW" sz="2800" b="1" dirty="0">
              <a:latin typeface="Candara" pitchFamily="34" charset="0"/>
              <a:ea typeface="新細明體" charset="-12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Grouping problem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Two-Level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662" y="956656"/>
            <a:ext cx="7869238" cy="555625"/>
          </a:xfrm>
        </p:spPr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Separate directory </a:t>
            </a:r>
            <a:r>
              <a:rPr lang="en-US" altLang="zh-TW" sz="3200" dirty="0">
                <a:ea typeface="新細明體" charset="-120"/>
              </a:rPr>
              <a:t>for each user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98513" y="44735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No grouping capability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914400" y="1567968"/>
            <a:ext cx="3706838" cy="3106134"/>
          </a:xfrm>
          <a:custGeom>
            <a:avLst/>
            <a:gdLst>
              <a:gd name="connsiteX0" fmla="*/ 2916621 w 3706838"/>
              <a:gd name="connsiteY0" fmla="*/ 87411 h 3106134"/>
              <a:gd name="connsiteX1" fmla="*/ 2554014 w 3706838"/>
              <a:gd name="connsiteY1" fmla="*/ 71646 h 3106134"/>
              <a:gd name="connsiteX2" fmla="*/ 1891862 w 3706838"/>
              <a:gd name="connsiteY2" fmla="*/ 118942 h 3106134"/>
              <a:gd name="connsiteX3" fmla="*/ 1844566 w 3706838"/>
              <a:gd name="connsiteY3" fmla="*/ 150473 h 3106134"/>
              <a:gd name="connsiteX4" fmla="*/ 1813034 w 3706838"/>
              <a:gd name="connsiteY4" fmla="*/ 197770 h 3106134"/>
              <a:gd name="connsiteX5" fmla="*/ 1797269 w 3706838"/>
              <a:gd name="connsiteY5" fmla="*/ 245066 h 3106134"/>
              <a:gd name="connsiteX6" fmla="*/ 1718441 w 3706838"/>
              <a:gd name="connsiteY6" fmla="*/ 323894 h 3106134"/>
              <a:gd name="connsiteX7" fmla="*/ 1686910 w 3706838"/>
              <a:gd name="connsiteY7" fmla="*/ 371191 h 3106134"/>
              <a:gd name="connsiteX8" fmla="*/ 1671145 w 3706838"/>
              <a:gd name="connsiteY8" fmla="*/ 418487 h 3106134"/>
              <a:gd name="connsiteX9" fmla="*/ 1608083 w 3706838"/>
              <a:gd name="connsiteY9" fmla="*/ 513080 h 3106134"/>
              <a:gd name="connsiteX10" fmla="*/ 1592317 w 3706838"/>
              <a:gd name="connsiteY10" fmla="*/ 560377 h 3106134"/>
              <a:gd name="connsiteX11" fmla="*/ 1545021 w 3706838"/>
              <a:gd name="connsiteY11" fmla="*/ 591908 h 3106134"/>
              <a:gd name="connsiteX12" fmla="*/ 1513490 w 3706838"/>
              <a:gd name="connsiteY12" fmla="*/ 639204 h 3106134"/>
              <a:gd name="connsiteX13" fmla="*/ 1466193 w 3706838"/>
              <a:gd name="connsiteY13" fmla="*/ 654970 h 3106134"/>
              <a:gd name="connsiteX14" fmla="*/ 1418897 w 3706838"/>
              <a:gd name="connsiteY14" fmla="*/ 686501 h 3106134"/>
              <a:gd name="connsiteX15" fmla="*/ 1324303 w 3706838"/>
              <a:gd name="connsiteY15" fmla="*/ 749563 h 3106134"/>
              <a:gd name="connsiteX16" fmla="*/ 1292772 w 3706838"/>
              <a:gd name="connsiteY16" fmla="*/ 796860 h 3106134"/>
              <a:gd name="connsiteX17" fmla="*/ 1135117 w 3706838"/>
              <a:gd name="connsiteY17" fmla="*/ 875687 h 3106134"/>
              <a:gd name="connsiteX18" fmla="*/ 1103586 w 3706838"/>
              <a:gd name="connsiteY18" fmla="*/ 922984 h 3106134"/>
              <a:gd name="connsiteX19" fmla="*/ 993228 w 3706838"/>
              <a:gd name="connsiteY19" fmla="*/ 970280 h 3106134"/>
              <a:gd name="connsiteX20" fmla="*/ 898634 w 3706838"/>
              <a:gd name="connsiteY20" fmla="*/ 1033342 h 3106134"/>
              <a:gd name="connsiteX21" fmla="*/ 851338 w 3706838"/>
              <a:gd name="connsiteY21" fmla="*/ 1064873 h 3106134"/>
              <a:gd name="connsiteX22" fmla="*/ 725214 w 3706838"/>
              <a:gd name="connsiteY22" fmla="*/ 1112170 h 3106134"/>
              <a:gd name="connsiteX23" fmla="*/ 677917 w 3706838"/>
              <a:gd name="connsiteY23" fmla="*/ 1143701 h 3106134"/>
              <a:gd name="connsiteX24" fmla="*/ 583324 w 3706838"/>
              <a:gd name="connsiteY24" fmla="*/ 1175232 h 3106134"/>
              <a:gd name="connsiteX25" fmla="*/ 520262 w 3706838"/>
              <a:gd name="connsiteY25" fmla="*/ 1206763 h 3106134"/>
              <a:gd name="connsiteX26" fmla="*/ 472966 w 3706838"/>
              <a:gd name="connsiteY26" fmla="*/ 1238294 h 3106134"/>
              <a:gd name="connsiteX27" fmla="*/ 394138 w 3706838"/>
              <a:gd name="connsiteY27" fmla="*/ 1254060 h 3106134"/>
              <a:gd name="connsiteX28" fmla="*/ 220717 w 3706838"/>
              <a:gd name="connsiteY28" fmla="*/ 1285591 h 3106134"/>
              <a:gd name="connsiteX29" fmla="*/ 173421 w 3706838"/>
              <a:gd name="connsiteY29" fmla="*/ 1317122 h 3106134"/>
              <a:gd name="connsiteX30" fmla="*/ 157655 w 3706838"/>
              <a:gd name="connsiteY30" fmla="*/ 1364418 h 3106134"/>
              <a:gd name="connsiteX31" fmla="*/ 78828 w 3706838"/>
              <a:gd name="connsiteY31" fmla="*/ 1443246 h 3106134"/>
              <a:gd name="connsiteX32" fmla="*/ 63062 w 3706838"/>
              <a:gd name="connsiteY32" fmla="*/ 1490542 h 3106134"/>
              <a:gd name="connsiteX33" fmla="*/ 31531 w 3706838"/>
              <a:gd name="connsiteY33" fmla="*/ 1537839 h 3106134"/>
              <a:gd name="connsiteX34" fmla="*/ 0 w 3706838"/>
              <a:gd name="connsiteY34" fmla="*/ 1679729 h 3106134"/>
              <a:gd name="connsiteX35" fmla="*/ 15766 w 3706838"/>
              <a:gd name="connsiteY35" fmla="*/ 2026570 h 3106134"/>
              <a:gd name="connsiteX36" fmla="*/ 31531 w 3706838"/>
              <a:gd name="connsiteY36" fmla="*/ 2247287 h 3106134"/>
              <a:gd name="connsiteX37" fmla="*/ 47297 w 3706838"/>
              <a:gd name="connsiteY37" fmla="*/ 2294584 h 3106134"/>
              <a:gd name="connsiteX38" fmla="*/ 63062 w 3706838"/>
              <a:gd name="connsiteY38" fmla="*/ 2357646 h 3106134"/>
              <a:gd name="connsiteX39" fmla="*/ 94593 w 3706838"/>
              <a:gd name="connsiteY39" fmla="*/ 2452239 h 3106134"/>
              <a:gd name="connsiteX40" fmla="*/ 157655 w 3706838"/>
              <a:gd name="connsiteY40" fmla="*/ 2546832 h 3106134"/>
              <a:gd name="connsiteX41" fmla="*/ 204952 w 3706838"/>
              <a:gd name="connsiteY41" fmla="*/ 2578363 h 3106134"/>
              <a:gd name="connsiteX42" fmla="*/ 236483 w 3706838"/>
              <a:gd name="connsiteY42" fmla="*/ 2625660 h 3106134"/>
              <a:gd name="connsiteX43" fmla="*/ 331076 w 3706838"/>
              <a:gd name="connsiteY43" fmla="*/ 2672956 h 3106134"/>
              <a:gd name="connsiteX44" fmla="*/ 394138 w 3706838"/>
              <a:gd name="connsiteY44" fmla="*/ 2704487 h 3106134"/>
              <a:gd name="connsiteX45" fmla="*/ 441434 w 3706838"/>
              <a:gd name="connsiteY45" fmla="*/ 2736018 h 3106134"/>
              <a:gd name="connsiteX46" fmla="*/ 472966 w 3706838"/>
              <a:gd name="connsiteY46" fmla="*/ 2767549 h 3106134"/>
              <a:gd name="connsiteX47" fmla="*/ 520262 w 3706838"/>
              <a:gd name="connsiteY47" fmla="*/ 2783315 h 3106134"/>
              <a:gd name="connsiteX48" fmla="*/ 662152 w 3706838"/>
              <a:gd name="connsiteY48" fmla="*/ 2862142 h 3106134"/>
              <a:gd name="connsiteX49" fmla="*/ 756745 w 3706838"/>
              <a:gd name="connsiteY49" fmla="*/ 2877908 h 3106134"/>
              <a:gd name="connsiteX50" fmla="*/ 930166 w 3706838"/>
              <a:gd name="connsiteY50" fmla="*/ 2925204 h 3106134"/>
              <a:gd name="connsiteX51" fmla="*/ 2033752 w 3706838"/>
              <a:gd name="connsiteY51" fmla="*/ 2940970 h 3106134"/>
              <a:gd name="connsiteX52" fmla="*/ 2364828 w 3706838"/>
              <a:gd name="connsiteY52" fmla="*/ 2956735 h 3106134"/>
              <a:gd name="connsiteX53" fmla="*/ 3310759 w 3706838"/>
              <a:gd name="connsiteY53" fmla="*/ 2909439 h 3106134"/>
              <a:gd name="connsiteX54" fmla="*/ 3342290 w 3706838"/>
              <a:gd name="connsiteY54" fmla="*/ 2814846 h 3106134"/>
              <a:gd name="connsiteX55" fmla="*/ 3373821 w 3706838"/>
              <a:gd name="connsiteY55" fmla="*/ 2499535 h 3106134"/>
              <a:gd name="connsiteX56" fmla="*/ 3389586 w 3706838"/>
              <a:gd name="connsiteY56" fmla="*/ 1017577 h 3106134"/>
              <a:gd name="connsiteX57" fmla="*/ 3436883 w 3706838"/>
              <a:gd name="connsiteY57" fmla="*/ 922984 h 3106134"/>
              <a:gd name="connsiteX58" fmla="*/ 3531476 w 3706838"/>
              <a:gd name="connsiteY58" fmla="*/ 891453 h 3106134"/>
              <a:gd name="connsiteX59" fmla="*/ 3578772 w 3706838"/>
              <a:gd name="connsiteY59" fmla="*/ 859922 h 3106134"/>
              <a:gd name="connsiteX60" fmla="*/ 3626069 w 3706838"/>
              <a:gd name="connsiteY60" fmla="*/ 844156 h 3106134"/>
              <a:gd name="connsiteX61" fmla="*/ 3673366 w 3706838"/>
              <a:gd name="connsiteY61" fmla="*/ 749563 h 3106134"/>
              <a:gd name="connsiteX62" fmla="*/ 3673366 w 3706838"/>
              <a:gd name="connsiteY62" fmla="*/ 182004 h 3106134"/>
              <a:gd name="connsiteX63" fmla="*/ 3641834 w 3706838"/>
              <a:gd name="connsiteY63" fmla="*/ 87411 h 3106134"/>
              <a:gd name="connsiteX64" fmla="*/ 3547241 w 3706838"/>
              <a:gd name="connsiteY64" fmla="*/ 24349 h 3106134"/>
              <a:gd name="connsiteX65" fmla="*/ 3042745 w 3706838"/>
              <a:gd name="connsiteY65" fmla="*/ 40115 h 3106134"/>
              <a:gd name="connsiteX66" fmla="*/ 2995448 w 3706838"/>
              <a:gd name="connsiteY66" fmla="*/ 55880 h 3106134"/>
              <a:gd name="connsiteX67" fmla="*/ 2916621 w 3706838"/>
              <a:gd name="connsiteY67" fmla="*/ 87411 h 31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706838" h="3106134">
                <a:moveTo>
                  <a:pt x="2916621" y="87411"/>
                </a:moveTo>
                <a:cubicBezTo>
                  <a:pt x="2843049" y="90039"/>
                  <a:pt x="2674997" y="71646"/>
                  <a:pt x="2554014" y="71646"/>
                </a:cubicBezTo>
                <a:cubicBezTo>
                  <a:pt x="2216956" y="71646"/>
                  <a:pt x="2100009" y="0"/>
                  <a:pt x="1891862" y="118942"/>
                </a:cubicBezTo>
                <a:cubicBezTo>
                  <a:pt x="1875411" y="128343"/>
                  <a:pt x="1860331" y="139963"/>
                  <a:pt x="1844566" y="150473"/>
                </a:cubicBezTo>
                <a:cubicBezTo>
                  <a:pt x="1834055" y="166239"/>
                  <a:pt x="1821508" y="180822"/>
                  <a:pt x="1813034" y="197770"/>
                </a:cubicBezTo>
                <a:cubicBezTo>
                  <a:pt x="1805602" y="212634"/>
                  <a:pt x="1807240" y="231772"/>
                  <a:pt x="1797269" y="245066"/>
                </a:cubicBezTo>
                <a:cubicBezTo>
                  <a:pt x="1774973" y="274794"/>
                  <a:pt x="1739053" y="292975"/>
                  <a:pt x="1718441" y="323894"/>
                </a:cubicBezTo>
                <a:lnTo>
                  <a:pt x="1686910" y="371191"/>
                </a:lnTo>
                <a:cubicBezTo>
                  <a:pt x="1681655" y="386956"/>
                  <a:pt x="1679215" y="403960"/>
                  <a:pt x="1671145" y="418487"/>
                </a:cubicBezTo>
                <a:cubicBezTo>
                  <a:pt x="1652741" y="451614"/>
                  <a:pt x="1620067" y="477129"/>
                  <a:pt x="1608083" y="513080"/>
                </a:cubicBezTo>
                <a:cubicBezTo>
                  <a:pt x="1602828" y="528846"/>
                  <a:pt x="1602698" y="547400"/>
                  <a:pt x="1592317" y="560377"/>
                </a:cubicBezTo>
                <a:cubicBezTo>
                  <a:pt x="1580481" y="575173"/>
                  <a:pt x="1560786" y="581398"/>
                  <a:pt x="1545021" y="591908"/>
                </a:cubicBezTo>
                <a:cubicBezTo>
                  <a:pt x="1534511" y="607673"/>
                  <a:pt x="1528286" y="627368"/>
                  <a:pt x="1513490" y="639204"/>
                </a:cubicBezTo>
                <a:cubicBezTo>
                  <a:pt x="1500513" y="649585"/>
                  <a:pt x="1481057" y="647538"/>
                  <a:pt x="1466193" y="654970"/>
                </a:cubicBezTo>
                <a:cubicBezTo>
                  <a:pt x="1449246" y="663444"/>
                  <a:pt x="1434662" y="675991"/>
                  <a:pt x="1418897" y="686501"/>
                </a:cubicBezTo>
                <a:cubicBezTo>
                  <a:pt x="1339737" y="805243"/>
                  <a:pt x="1446470" y="668119"/>
                  <a:pt x="1324303" y="749563"/>
                </a:cubicBezTo>
                <a:cubicBezTo>
                  <a:pt x="1308537" y="760073"/>
                  <a:pt x="1307032" y="784383"/>
                  <a:pt x="1292772" y="796860"/>
                </a:cubicBezTo>
                <a:cubicBezTo>
                  <a:pt x="1217691" y="862556"/>
                  <a:pt x="1213479" y="856097"/>
                  <a:pt x="1135117" y="875687"/>
                </a:cubicBezTo>
                <a:cubicBezTo>
                  <a:pt x="1124607" y="891453"/>
                  <a:pt x="1116984" y="909586"/>
                  <a:pt x="1103586" y="922984"/>
                </a:cubicBezTo>
                <a:cubicBezTo>
                  <a:pt x="1067294" y="959276"/>
                  <a:pt x="1041472" y="958220"/>
                  <a:pt x="993228" y="970280"/>
                </a:cubicBezTo>
                <a:lnTo>
                  <a:pt x="898634" y="1033342"/>
                </a:lnTo>
                <a:cubicBezTo>
                  <a:pt x="882869" y="1043852"/>
                  <a:pt x="869720" y="1060277"/>
                  <a:pt x="851338" y="1064873"/>
                </a:cubicBezTo>
                <a:cubicBezTo>
                  <a:pt x="782367" y="1082116"/>
                  <a:pt x="789336" y="1075529"/>
                  <a:pt x="725214" y="1112170"/>
                </a:cubicBezTo>
                <a:cubicBezTo>
                  <a:pt x="708763" y="1121571"/>
                  <a:pt x="695232" y="1136006"/>
                  <a:pt x="677917" y="1143701"/>
                </a:cubicBezTo>
                <a:cubicBezTo>
                  <a:pt x="647545" y="1157200"/>
                  <a:pt x="613052" y="1160368"/>
                  <a:pt x="583324" y="1175232"/>
                </a:cubicBezTo>
                <a:cubicBezTo>
                  <a:pt x="562303" y="1185742"/>
                  <a:pt x="540667" y="1195103"/>
                  <a:pt x="520262" y="1206763"/>
                </a:cubicBezTo>
                <a:cubicBezTo>
                  <a:pt x="503811" y="1216164"/>
                  <a:pt x="490707" y="1231641"/>
                  <a:pt x="472966" y="1238294"/>
                </a:cubicBezTo>
                <a:cubicBezTo>
                  <a:pt x="447876" y="1247703"/>
                  <a:pt x="420134" y="1247561"/>
                  <a:pt x="394138" y="1254060"/>
                </a:cubicBezTo>
                <a:cubicBezTo>
                  <a:pt x="248325" y="1290513"/>
                  <a:pt x="512023" y="1249177"/>
                  <a:pt x="220717" y="1285591"/>
                </a:cubicBezTo>
                <a:cubicBezTo>
                  <a:pt x="204952" y="1296101"/>
                  <a:pt x="185258" y="1302326"/>
                  <a:pt x="173421" y="1317122"/>
                </a:cubicBezTo>
                <a:cubicBezTo>
                  <a:pt x="163040" y="1330099"/>
                  <a:pt x="165087" y="1349554"/>
                  <a:pt x="157655" y="1364418"/>
                </a:cubicBezTo>
                <a:cubicBezTo>
                  <a:pt x="131378" y="1416971"/>
                  <a:pt x="126125" y="1411714"/>
                  <a:pt x="78828" y="1443246"/>
                </a:cubicBezTo>
                <a:cubicBezTo>
                  <a:pt x="73573" y="1459011"/>
                  <a:pt x="70494" y="1475678"/>
                  <a:pt x="63062" y="1490542"/>
                </a:cubicBezTo>
                <a:cubicBezTo>
                  <a:pt x="54588" y="1507489"/>
                  <a:pt x="38995" y="1520423"/>
                  <a:pt x="31531" y="1537839"/>
                </a:cubicBezTo>
                <a:cubicBezTo>
                  <a:pt x="23184" y="1557316"/>
                  <a:pt x="2805" y="1665705"/>
                  <a:pt x="0" y="1679729"/>
                </a:cubicBezTo>
                <a:cubicBezTo>
                  <a:pt x="5255" y="1795343"/>
                  <a:pt x="9346" y="1911015"/>
                  <a:pt x="15766" y="2026570"/>
                </a:cubicBezTo>
                <a:cubicBezTo>
                  <a:pt x="19857" y="2100216"/>
                  <a:pt x="22913" y="2174032"/>
                  <a:pt x="31531" y="2247287"/>
                </a:cubicBezTo>
                <a:cubicBezTo>
                  <a:pt x="33473" y="2263792"/>
                  <a:pt x="42732" y="2278605"/>
                  <a:pt x="47297" y="2294584"/>
                </a:cubicBezTo>
                <a:cubicBezTo>
                  <a:pt x="53250" y="2315418"/>
                  <a:pt x="56836" y="2336892"/>
                  <a:pt x="63062" y="2357646"/>
                </a:cubicBezTo>
                <a:cubicBezTo>
                  <a:pt x="72612" y="2389481"/>
                  <a:pt x="76157" y="2424584"/>
                  <a:pt x="94593" y="2452239"/>
                </a:cubicBezTo>
                <a:cubicBezTo>
                  <a:pt x="115614" y="2483770"/>
                  <a:pt x="126124" y="2525811"/>
                  <a:pt x="157655" y="2546832"/>
                </a:cubicBezTo>
                <a:lnTo>
                  <a:pt x="204952" y="2578363"/>
                </a:lnTo>
                <a:cubicBezTo>
                  <a:pt x="215462" y="2594129"/>
                  <a:pt x="223085" y="2612262"/>
                  <a:pt x="236483" y="2625660"/>
                </a:cubicBezTo>
                <a:cubicBezTo>
                  <a:pt x="274356" y="2663533"/>
                  <a:pt x="286196" y="2653722"/>
                  <a:pt x="331076" y="2672956"/>
                </a:cubicBezTo>
                <a:cubicBezTo>
                  <a:pt x="352678" y="2682214"/>
                  <a:pt x="373733" y="2692827"/>
                  <a:pt x="394138" y="2704487"/>
                </a:cubicBezTo>
                <a:cubicBezTo>
                  <a:pt x="410589" y="2713888"/>
                  <a:pt x="426638" y="2724182"/>
                  <a:pt x="441434" y="2736018"/>
                </a:cubicBezTo>
                <a:cubicBezTo>
                  <a:pt x="453041" y="2745303"/>
                  <a:pt x="460220" y="2759901"/>
                  <a:pt x="472966" y="2767549"/>
                </a:cubicBezTo>
                <a:cubicBezTo>
                  <a:pt x="487216" y="2776099"/>
                  <a:pt x="505735" y="2775244"/>
                  <a:pt x="520262" y="2783315"/>
                </a:cubicBezTo>
                <a:cubicBezTo>
                  <a:pt x="601551" y="2828476"/>
                  <a:pt x="590802" y="2846286"/>
                  <a:pt x="662152" y="2862142"/>
                </a:cubicBezTo>
                <a:cubicBezTo>
                  <a:pt x="693357" y="2869076"/>
                  <a:pt x="725214" y="2872653"/>
                  <a:pt x="756745" y="2877908"/>
                </a:cubicBezTo>
                <a:cubicBezTo>
                  <a:pt x="832206" y="2915639"/>
                  <a:pt x="829488" y="2922589"/>
                  <a:pt x="930166" y="2925204"/>
                </a:cubicBezTo>
                <a:cubicBezTo>
                  <a:pt x="1297941" y="2934757"/>
                  <a:pt x="1665890" y="2935715"/>
                  <a:pt x="2033752" y="2940970"/>
                </a:cubicBezTo>
                <a:cubicBezTo>
                  <a:pt x="2144111" y="2946225"/>
                  <a:pt x="2254344" y="2956735"/>
                  <a:pt x="2364828" y="2956735"/>
                </a:cubicBezTo>
                <a:cubicBezTo>
                  <a:pt x="3258261" y="2956735"/>
                  <a:pt x="3015714" y="3106134"/>
                  <a:pt x="3310759" y="2909439"/>
                </a:cubicBezTo>
                <a:cubicBezTo>
                  <a:pt x="3321269" y="2877908"/>
                  <a:pt x="3339922" y="2847998"/>
                  <a:pt x="3342290" y="2814846"/>
                </a:cubicBezTo>
                <a:cubicBezTo>
                  <a:pt x="3360332" y="2562244"/>
                  <a:pt x="3345929" y="2666885"/>
                  <a:pt x="3373821" y="2499535"/>
                </a:cubicBezTo>
                <a:cubicBezTo>
                  <a:pt x="3379076" y="2005549"/>
                  <a:pt x="3379402" y="1511486"/>
                  <a:pt x="3389586" y="1017577"/>
                </a:cubicBezTo>
                <a:cubicBezTo>
                  <a:pt x="3390012" y="996909"/>
                  <a:pt x="3420455" y="933251"/>
                  <a:pt x="3436883" y="922984"/>
                </a:cubicBezTo>
                <a:cubicBezTo>
                  <a:pt x="3465068" y="905369"/>
                  <a:pt x="3531476" y="891453"/>
                  <a:pt x="3531476" y="891453"/>
                </a:cubicBezTo>
                <a:cubicBezTo>
                  <a:pt x="3547241" y="880943"/>
                  <a:pt x="3561825" y="868396"/>
                  <a:pt x="3578772" y="859922"/>
                </a:cubicBezTo>
                <a:cubicBezTo>
                  <a:pt x="3593636" y="852490"/>
                  <a:pt x="3613092" y="854537"/>
                  <a:pt x="3626069" y="844156"/>
                </a:cubicBezTo>
                <a:cubicBezTo>
                  <a:pt x="3653853" y="821929"/>
                  <a:pt x="3662980" y="780720"/>
                  <a:pt x="3673366" y="749563"/>
                </a:cubicBezTo>
                <a:cubicBezTo>
                  <a:pt x="3706838" y="515248"/>
                  <a:pt x="3706240" y="565536"/>
                  <a:pt x="3673366" y="182004"/>
                </a:cubicBezTo>
                <a:cubicBezTo>
                  <a:pt x="3670528" y="148889"/>
                  <a:pt x="3669489" y="105847"/>
                  <a:pt x="3641834" y="87411"/>
                </a:cubicBezTo>
                <a:lnTo>
                  <a:pt x="3547241" y="24349"/>
                </a:lnTo>
                <a:cubicBezTo>
                  <a:pt x="3379076" y="29604"/>
                  <a:pt x="3210718" y="30517"/>
                  <a:pt x="3042745" y="40115"/>
                </a:cubicBezTo>
                <a:cubicBezTo>
                  <a:pt x="3026154" y="41063"/>
                  <a:pt x="3011427" y="51315"/>
                  <a:pt x="2995448" y="55880"/>
                </a:cubicBezTo>
                <a:cubicBezTo>
                  <a:pt x="2931344" y="74195"/>
                  <a:pt x="2990193" y="84783"/>
                  <a:pt x="2916621" y="8741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5862144" y="1311418"/>
            <a:ext cx="3076904" cy="3449768"/>
          </a:xfrm>
          <a:custGeom>
            <a:avLst/>
            <a:gdLst>
              <a:gd name="connsiteX0" fmla="*/ 2628 w 3076904"/>
              <a:gd name="connsiteY0" fmla="*/ 265134 h 3449768"/>
              <a:gd name="connsiteX1" fmla="*/ 34159 w 3076904"/>
              <a:gd name="connsiteY1" fmla="*/ 1006113 h 3449768"/>
              <a:gd name="connsiteX2" fmla="*/ 49925 w 3076904"/>
              <a:gd name="connsiteY2" fmla="*/ 1132237 h 3449768"/>
              <a:gd name="connsiteX3" fmla="*/ 34159 w 3076904"/>
              <a:gd name="connsiteY3" fmla="*/ 1179534 h 3449768"/>
              <a:gd name="connsiteX4" fmla="*/ 49925 w 3076904"/>
              <a:gd name="connsiteY4" fmla="*/ 1289892 h 3449768"/>
              <a:gd name="connsiteX5" fmla="*/ 81456 w 3076904"/>
              <a:gd name="connsiteY5" fmla="*/ 1337189 h 3449768"/>
              <a:gd name="connsiteX6" fmla="*/ 428297 w 3076904"/>
              <a:gd name="connsiteY6" fmla="*/ 1384485 h 3449768"/>
              <a:gd name="connsiteX7" fmla="*/ 570187 w 3076904"/>
              <a:gd name="connsiteY7" fmla="*/ 1416016 h 3449768"/>
              <a:gd name="connsiteX8" fmla="*/ 601718 w 3076904"/>
              <a:gd name="connsiteY8" fmla="*/ 1463313 h 3449768"/>
              <a:gd name="connsiteX9" fmla="*/ 649015 w 3076904"/>
              <a:gd name="connsiteY9" fmla="*/ 1494844 h 3449768"/>
              <a:gd name="connsiteX10" fmla="*/ 664780 w 3076904"/>
              <a:gd name="connsiteY10" fmla="*/ 1636734 h 3449768"/>
              <a:gd name="connsiteX11" fmla="*/ 680546 w 3076904"/>
              <a:gd name="connsiteY11" fmla="*/ 1920513 h 3449768"/>
              <a:gd name="connsiteX12" fmla="*/ 696311 w 3076904"/>
              <a:gd name="connsiteY12" fmla="*/ 1967810 h 3449768"/>
              <a:gd name="connsiteX13" fmla="*/ 727842 w 3076904"/>
              <a:gd name="connsiteY13" fmla="*/ 2093934 h 3449768"/>
              <a:gd name="connsiteX14" fmla="*/ 743608 w 3076904"/>
              <a:gd name="connsiteY14" fmla="*/ 2787616 h 3449768"/>
              <a:gd name="connsiteX15" fmla="*/ 759373 w 3076904"/>
              <a:gd name="connsiteY15" fmla="*/ 2866444 h 3449768"/>
              <a:gd name="connsiteX16" fmla="*/ 790904 w 3076904"/>
              <a:gd name="connsiteY16" fmla="*/ 2961037 h 3449768"/>
              <a:gd name="connsiteX17" fmla="*/ 806670 w 3076904"/>
              <a:gd name="connsiteY17" fmla="*/ 3024099 h 3449768"/>
              <a:gd name="connsiteX18" fmla="*/ 917028 w 3076904"/>
              <a:gd name="connsiteY18" fmla="*/ 3165989 h 3449768"/>
              <a:gd name="connsiteX19" fmla="*/ 980090 w 3076904"/>
              <a:gd name="connsiteY19" fmla="*/ 3229051 h 3449768"/>
              <a:gd name="connsiteX20" fmla="*/ 1074684 w 3076904"/>
              <a:gd name="connsiteY20" fmla="*/ 3292113 h 3449768"/>
              <a:gd name="connsiteX21" fmla="*/ 1121980 w 3076904"/>
              <a:gd name="connsiteY21" fmla="*/ 3323644 h 3449768"/>
              <a:gd name="connsiteX22" fmla="*/ 1295401 w 3076904"/>
              <a:gd name="connsiteY22" fmla="*/ 3370941 h 3449768"/>
              <a:gd name="connsiteX23" fmla="*/ 1342697 w 3076904"/>
              <a:gd name="connsiteY23" fmla="*/ 3402472 h 3449768"/>
              <a:gd name="connsiteX24" fmla="*/ 1468822 w 3076904"/>
              <a:gd name="connsiteY24" fmla="*/ 3434003 h 3449768"/>
              <a:gd name="connsiteX25" fmla="*/ 1516118 w 3076904"/>
              <a:gd name="connsiteY25" fmla="*/ 3449768 h 3449768"/>
              <a:gd name="connsiteX26" fmla="*/ 1973318 w 3076904"/>
              <a:gd name="connsiteY26" fmla="*/ 3434003 h 3449768"/>
              <a:gd name="connsiteX27" fmla="*/ 2036380 w 3076904"/>
              <a:gd name="connsiteY27" fmla="*/ 3418237 h 3449768"/>
              <a:gd name="connsiteX28" fmla="*/ 2115208 w 3076904"/>
              <a:gd name="connsiteY28" fmla="*/ 3402472 h 3449768"/>
              <a:gd name="connsiteX29" fmla="*/ 2178270 w 3076904"/>
              <a:gd name="connsiteY29" fmla="*/ 3386706 h 3449768"/>
              <a:gd name="connsiteX30" fmla="*/ 2320159 w 3076904"/>
              <a:gd name="connsiteY30" fmla="*/ 3370941 h 3449768"/>
              <a:gd name="connsiteX31" fmla="*/ 2430518 w 3076904"/>
              <a:gd name="connsiteY31" fmla="*/ 3339410 h 3449768"/>
              <a:gd name="connsiteX32" fmla="*/ 2588173 w 3076904"/>
              <a:gd name="connsiteY32" fmla="*/ 3307879 h 3449768"/>
              <a:gd name="connsiteX33" fmla="*/ 2682766 w 3076904"/>
              <a:gd name="connsiteY33" fmla="*/ 3276348 h 3449768"/>
              <a:gd name="connsiteX34" fmla="*/ 2777359 w 3076904"/>
              <a:gd name="connsiteY34" fmla="*/ 3213285 h 3449768"/>
              <a:gd name="connsiteX35" fmla="*/ 2824656 w 3076904"/>
              <a:gd name="connsiteY35" fmla="*/ 3181754 h 3449768"/>
              <a:gd name="connsiteX36" fmla="*/ 2840422 w 3076904"/>
              <a:gd name="connsiteY36" fmla="*/ 3134458 h 3449768"/>
              <a:gd name="connsiteX37" fmla="*/ 2935015 w 3076904"/>
              <a:gd name="connsiteY37" fmla="*/ 3055630 h 3449768"/>
              <a:gd name="connsiteX38" fmla="*/ 2998077 w 3076904"/>
              <a:gd name="connsiteY38" fmla="*/ 2992568 h 3449768"/>
              <a:gd name="connsiteX39" fmla="*/ 3045373 w 3076904"/>
              <a:gd name="connsiteY39" fmla="*/ 2850679 h 3449768"/>
              <a:gd name="connsiteX40" fmla="*/ 3061139 w 3076904"/>
              <a:gd name="connsiteY40" fmla="*/ 2803382 h 3449768"/>
              <a:gd name="connsiteX41" fmla="*/ 3076904 w 3076904"/>
              <a:gd name="connsiteY41" fmla="*/ 2756085 h 3449768"/>
              <a:gd name="connsiteX42" fmla="*/ 3045373 w 3076904"/>
              <a:gd name="connsiteY42" fmla="*/ 1983575 h 3449768"/>
              <a:gd name="connsiteX43" fmla="*/ 3029608 w 3076904"/>
              <a:gd name="connsiteY43" fmla="*/ 1857451 h 3449768"/>
              <a:gd name="connsiteX44" fmla="*/ 3013842 w 3076904"/>
              <a:gd name="connsiteY44" fmla="*/ 1699796 h 3449768"/>
              <a:gd name="connsiteX45" fmla="*/ 2998077 w 3076904"/>
              <a:gd name="connsiteY45" fmla="*/ 1636734 h 3449768"/>
              <a:gd name="connsiteX46" fmla="*/ 2935015 w 3076904"/>
              <a:gd name="connsiteY46" fmla="*/ 1479079 h 3449768"/>
              <a:gd name="connsiteX47" fmla="*/ 2887718 w 3076904"/>
              <a:gd name="connsiteY47" fmla="*/ 1416016 h 3449768"/>
              <a:gd name="connsiteX48" fmla="*/ 2714297 w 3076904"/>
              <a:gd name="connsiteY48" fmla="*/ 1274127 h 3449768"/>
              <a:gd name="connsiteX49" fmla="*/ 2651235 w 3076904"/>
              <a:gd name="connsiteY49" fmla="*/ 1242596 h 3449768"/>
              <a:gd name="connsiteX50" fmla="*/ 2556642 w 3076904"/>
              <a:gd name="connsiteY50" fmla="*/ 1179534 h 3449768"/>
              <a:gd name="connsiteX51" fmla="*/ 2509346 w 3076904"/>
              <a:gd name="connsiteY51" fmla="*/ 1148003 h 3449768"/>
              <a:gd name="connsiteX52" fmla="*/ 2414753 w 3076904"/>
              <a:gd name="connsiteY52" fmla="*/ 1100706 h 3449768"/>
              <a:gd name="connsiteX53" fmla="*/ 2272863 w 3076904"/>
              <a:gd name="connsiteY53" fmla="*/ 1053410 h 3449768"/>
              <a:gd name="connsiteX54" fmla="*/ 2162504 w 3076904"/>
              <a:gd name="connsiteY54" fmla="*/ 1021879 h 3449768"/>
              <a:gd name="connsiteX55" fmla="*/ 1642242 w 3076904"/>
              <a:gd name="connsiteY55" fmla="*/ 1006113 h 3449768"/>
              <a:gd name="connsiteX56" fmla="*/ 1563415 w 3076904"/>
              <a:gd name="connsiteY56" fmla="*/ 958816 h 3449768"/>
              <a:gd name="connsiteX57" fmla="*/ 1516118 w 3076904"/>
              <a:gd name="connsiteY57" fmla="*/ 943051 h 3449768"/>
              <a:gd name="connsiteX58" fmla="*/ 1437290 w 3076904"/>
              <a:gd name="connsiteY58" fmla="*/ 864223 h 3449768"/>
              <a:gd name="connsiteX59" fmla="*/ 1342697 w 3076904"/>
              <a:gd name="connsiteY59" fmla="*/ 801161 h 3449768"/>
              <a:gd name="connsiteX60" fmla="*/ 1279635 w 3076904"/>
              <a:gd name="connsiteY60" fmla="*/ 706568 h 3449768"/>
              <a:gd name="connsiteX61" fmla="*/ 1185042 w 3076904"/>
              <a:gd name="connsiteY61" fmla="*/ 611975 h 3449768"/>
              <a:gd name="connsiteX62" fmla="*/ 1121980 w 3076904"/>
              <a:gd name="connsiteY62" fmla="*/ 517382 h 3449768"/>
              <a:gd name="connsiteX63" fmla="*/ 1090449 w 3076904"/>
              <a:gd name="connsiteY63" fmla="*/ 470085 h 3449768"/>
              <a:gd name="connsiteX64" fmla="*/ 1043153 w 3076904"/>
              <a:gd name="connsiteY64" fmla="*/ 438554 h 3449768"/>
              <a:gd name="connsiteX65" fmla="*/ 964325 w 3076904"/>
              <a:gd name="connsiteY65" fmla="*/ 296665 h 3449768"/>
              <a:gd name="connsiteX66" fmla="*/ 885497 w 3076904"/>
              <a:gd name="connsiteY66" fmla="*/ 202072 h 3449768"/>
              <a:gd name="connsiteX67" fmla="*/ 838201 w 3076904"/>
              <a:gd name="connsiteY67" fmla="*/ 186306 h 3449768"/>
              <a:gd name="connsiteX68" fmla="*/ 696311 w 3076904"/>
              <a:gd name="connsiteY68" fmla="*/ 107479 h 3449768"/>
              <a:gd name="connsiteX69" fmla="*/ 223346 w 3076904"/>
              <a:gd name="connsiteY69" fmla="*/ 91713 h 3449768"/>
              <a:gd name="connsiteX70" fmla="*/ 128753 w 3076904"/>
              <a:gd name="connsiteY70" fmla="*/ 123244 h 3449768"/>
              <a:gd name="connsiteX71" fmla="*/ 49925 w 3076904"/>
              <a:gd name="connsiteY71" fmla="*/ 202072 h 3449768"/>
              <a:gd name="connsiteX72" fmla="*/ 2628 w 3076904"/>
              <a:gd name="connsiteY72" fmla="*/ 265134 h 34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6904" h="3449768">
                <a:moveTo>
                  <a:pt x="2628" y="265134"/>
                </a:moveTo>
                <a:cubicBezTo>
                  <a:pt x="0" y="399141"/>
                  <a:pt x="5382" y="257915"/>
                  <a:pt x="34159" y="1006113"/>
                </a:cubicBezTo>
                <a:cubicBezTo>
                  <a:pt x="35787" y="1048450"/>
                  <a:pt x="44670" y="1090196"/>
                  <a:pt x="49925" y="1132237"/>
                </a:cubicBezTo>
                <a:cubicBezTo>
                  <a:pt x="44670" y="1148003"/>
                  <a:pt x="34159" y="1162915"/>
                  <a:pt x="34159" y="1179534"/>
                </a:cubicBezTo>
                <a:cubicBezTo>
                  <a:pt x="34159" y="1216693"/>
                  <a:pt x="39247" y="1254300"/>
                  <a:pt x="49925" y="1289892"/>
                </a:cubicBezTo>
                <a:cubicBezTo>
                  <a:pt x="55370" y="1308041"/>
                  <a:pt x="68058" y="1323791"/>
                  <a:pt x="81456" y="1337189"/>
                </a:cubicBezTo>
                <a:cubicBezTo>
                  <a:pt x="166032" y="1421765"/>
                  <a:pt x="352116" y="1380476"/>
                  <a:pt x="428297" y="1384485"/>
                </a:cubicBezTo>
                <a:cubicBezTo>
                  <a:pt x="429261" y="1384646"/>
                  <a:pt x="549762" y="1399676"/>
                  <a:pt x="570187" y="1416016"/>
                </a:cubicBezTo>
                <a:cubicBezTo>
                  <a:pt x="584983" y="1427853"/>
                  <a:pt x="588320" y="1449915"/>
                  <a:pt x="601718" y="1463313"/>
                </a:cubicBezTo>
                <a:cubicBezTo>
                  <a:pt x="615116" y="1476711"/>
                  <a:pt x="633249" y="1484334"/>
                  <a:pt x="649015" y="1494844"/>
                </a:cubicBezTo>
                <a:cubicBezTo>
                  <a:pt x="654270" y="1542141"/>
                  <a:pt x="661265" y="1589276"/>
                  <a:pt x="664780" y="1636734"/>
                </a:cubicBezTo>
                <a:cubicBezTo>
                  <a:pt x="671779" y="1731214"/>
                  <a:pt x="671564" y="1826201"/>
                  <a:pt x="680546" y="1920513"/>
                </a:cubicBezTo>
                <a:cubicBezTo>
                  <a:pt x="682122" y="1937057"/>
                  <a:pt x="692280" y="1951688"/>
                  <a:pt x="696311" y="1967810"/>
                </a:cubicBezTo>
                <a:lnTo>
                  <a:pt x="727842" y="2093934"/>
                </a:lnTo>
                <a:cubicBezTo>
                  <a:pt x="733097" y="2325161"/>
                  <a:pt x="734176" y="2556521"/>
                  <a:pt x="743608" y="2787616"/>
                </a:cubicBezTo>
                <a:cubicBezTo>
                  <a:pt x="744701" y="2814390"/>
                  <a:pt x="752323" y="2840592"/>
                  <a:pt x="759373" y="2866444"/>
                </a:cubicBezTo>
                <a:cubicBezTo>
                  <a:pt x="768118" y="2898509"/>
                  <a:pt x="782843" y="2928793"/>
                  <a:pt x="790904" y="2961037"/>
                </a:cubicBezTo>
                <a:cubicBezTo>
                  <a:pt x="796159" y="2982058"/>
                  <a:pt x="796980" y="3004719"/>
                  <a:pt x="806670" y="3024099"/>
                </a:cubicBezTo>
                <a:cubicBezTo>
                  <a:pt x="844384" y="3099527"/>
                  <a:pt x="865126" y="3114086"/>
                  <a:pt x="917028" y="3165989"/>
                </a:cubicBezTo>
                <a:cubicBezTo>
                  <a:pt x="947059" y="3256077"/>
                  <a:pt x="908019" y="3181003"/>
                  <a:pt x="980090" y="3229051"/>
                </a:cubicBezTo>
                <a:cubicBezTo>
                  <a:pt x="1098180" y="3307779"/>
                  <a:pt x="962228" y="3254629"/>
                  <a:pt x="1074684" y="3292113"/>
                </a:cubicBezTo>
                <a:cubicBezTo>
                  <a:pt x="1090449" y="3302623"/>
                  <a:pt x="1104665" y="3315949"/>
                  <a:pt x="1121980" y="3323644"/>
                </a:cubicBezTo>
                <a:cubicBezTo>
                  <a:pt x="1187441" y="3352738"/>
                  <a:pt x="1227965" y="3357453"/>
                  <a:pt x="1295401" y="3370941"/>
                </a:cubicBezTo>
                <a:cubicBezTo>
                  <a:pt x="1311166" y="3381451"/>
                  <a:pt x="1324890" y="3395997"/>
                  <a:pt x="1342697" y="3402472"/>
                </a:cubicBezTo>
                <a:cubicBezTo>
                  <a:pt x="1383423" y="3417282"/>
                  <a:pt x="1427710" y="3420299"/>
                  <a:pt x="1468822" y="3434003"/>
                </a:cubicBezTo>
                <a:lnTo>
                  <a:pt x="1516118" y="3449768"/>
                </a:lnTo>
                <a:cubicBezTo>
                  <a:pt x="1668518" y="3444513"/>
                  <a:pt x="1821107" y="3443228"/>
                  <a:pt x="1973318" y="3434003"/>
                </a:cubicBezTo>
                <a:cubicBezTo>
                  <a:pt x="1994946" y="3432692"/>
                  <a:pt x="2015228" y="3422937"/>
                  <a:pt x="2036380" y="3418237"/>
                </a:cubicBezTo>
                <a:cubicBezTo>
                  <a:pt x="2062538" y="3412424"/>
                  <a:pt x="2089050" y="3408285"/>
                  <a:pt x="2115208" y="3402472"/>
                </a:cubicBezTo>
                <a:cubicBezTo>
                  <a:pt x="2136360" y="3397772"/>
                  <a:pt x="2156854" y="3390001"/>
                  <a:pt x="2178270" y="3386706"/>
                </a:cubicBezTo>
                <a:cubicBezTo>
                  <a:pt x="2225304" y="3379470"/>
                  <a:pt x="2272863" y="3376196"/>
                  <a:pt x="2320159" y="3370941"/>
                </a:cubicBezTo>
                <a:cubicBezTo>
                  <a:pt x="2369796" y="3354395"/>
                  <a:pt x="2375083" y="3351289"/>
                  <a:pt x="2430518" y="3339410"/>
                </a:cubicBezTo>
                <a:cubicBezTo>
                  <a:pt x="2482921" y="3328181"/>
                  <a:pt x="2536181" y="3320877"/>
                  <a:pt x="2588173" y="3307879"/>
                </a:cubicBezTo>
                <a:cubicBezTo>
                  <a:pt x="2620417" y="3299818"/>
                  <a:pt x="2682766" y="3276348"/>
                  <a:pt x="2682766" y="3276348"/>
                </a:cubicBezTo>
                <a:lnTo>
                  <a:pt x="2777359" y="3213285"/>
                </a:lnTo>
                <a:lnTo>
                  <a:pt x="2824656" y="3181754"/>
                </a:lnTo>
                <a:cubicBezTo>
                  <a:pt x="2829911" y="3165989"/>
                  <a:pt x="2831204" y="3148285"/>
                  <a:pt x="2840422" y="3134458"/>
                </a:cubicBezTo>
                <a:cubicBezTo>
                  <a:pt x="2876870" y="3079786"/>
                  <a:pt x="2889772" y="3094409"/>
                  <a:pt x="2935015" y="3055630"/>
                </a:cubicBezTo>
                <a:cubicBezTo>
                  <a:pt x="2957586" y="3036284"/>
                  <a:pt x="2977056" y="3013589"/>
                  <a:pt x="2998077" y="2992568"/>
                </a:cubicBezTo>
                <a:lnTo>
                  <a:pt x="3045373" y="2850679"/>
                </a:lnTo>
                <a:lnTo>
                  <a:pt x="3061139" y="2803382"/>
                </a:lnTo>
                <a:lnTo>
                  <a:pt x="3076904" y="2756085"/>
                </a:lnTo>
                <a:cubicBezTo>
                  <a:pt x="3069469" y="2518142"/>
                  <a:pt x="3065102" y="2230185"/>
                  <a:pt x="3045373" y="1983575"/>
                </a:cubicBezTo>
                <a:cubicBezTo>
                  <a:pt x="3041994" y="1941341"/>
                  <a:pt x="3034287" y="1899560"/>
                  <a:pt x="3029608" y="1857451"/>
                </a:cubicBezTo>
                <a:cubicBezTo>
                  <a:pt x="3023776" y="1804960"/>
                  <a:pt x="3021311" y="1752079"/>
                  <a:pt x="3013842" y="1699796"/>
                </a:cubicBezTo>
                <a:cubicBezTo>
                  <a:pt x="3010778" y="1678346"/>
                  <a:pt x="3004303" y="1657488"/>
                  <a:pt x="2998077" y="1636734"/>
                </a:cubicBezTo>
                <a:cubicBezTo>
                  <a:pt x="2981748" y="1582305"/>
                  <a:pt x="2965405" y="1527703"/>
                  <a:pt x="2935015" y="1479079"/>
                </a:cubicBezTo>
                <a:cubicBezTo>
                  <a:pt x="2921089" y="1456797"/>
                  <a:pt x="2905175" y="1435655"/>
                  <a:pt x="2887718" y="1416016"/>
                </a:cubicBezTo>
                <a:cubicBezTo>
                  <a:pt x="2836040" y="1357879"/>
                  <a:pt x="2784794" y="1309375"/>
                  <a:pt x="2714297" y="1274127"/>
                </a:cubicBezTo>
                <a:cubicBezTo>
                  <a:pt x="2693276" y="1263617"/>
                  <a:pt x="2671388" y="1254688"/>
                  <a:pt x="2651235" y="1242596"/>
                </a:cubicBezTo>
                <a:cubicBezTo>
                  <a:pt x="2618740" y="1223099"/>
                  <a:pt x="2588173" y="1200555"/>
                  <a:pt x="2556642" y="1179534"/>
                </a:cubicBezTo>
                <a:cubicBezTo>
                  <a:pt x="2540877" y="1169024"/>
                  <a:pt x="2527321" y="1153995"/>
                  <a:pt x="2509346" y="1148003"/>
                </a:cubicBezTo>
                <a:cubicBezTo>
                  <a:pt x="2336842" y="1090500"/>
                  <a:pt x="2598137" y="1182210"/>
                  <a:pt x="2414753" y="1100706"/>
                </a:cubicBezTo>
                <a:cubicBezTo>
                  <a:pt x="2414746" y="1100703"/>
                  <a:pt x="2296515" y="1061294"/>
                  <a:pt x="2272863" y="1053410"/>
                </a:cubicBezTo>
                <a:cubicBezTo>
                  <a:pt x="2247618" y="1044995"/>
                  <a:pt x="2186136" y="1023156"/>
                  <a:pt x="2162504" y="1021879"/>
                </a:cubicBezTo>
                <a:cubicBezTo>
                  <a:pt x="1989257" y="1012514"/>
                  <a:pt x="1815663" y="1011368"/>
                  <a:pt x="1642242" y="1006113"/>
                </a:cubicBezTo>
                <a:cubicBezTo>
                  <a:pt x="1508259" y="961453"/>
                  <a:pt x="1671621" y="1023740"/>
                  <a:pt x="1563415" y="958816"/>
                </a:cubicBezTo>
                <a:cubicBezTo>
                  <a:pt x="1549165" y="950266"/>
                  <a:pt x="1531884" y="948306"/>
                  <a:pt x="1516118" y="943051"/>
                </a:cubicBezTo>
                <a:cubicBezTo>
                  <a:pt x="1489842" y="916775"/>
                  <a:pt x="1468209" y="884836"/>
                  <a:pt x="1437290" y="864223"/>
                </a:cubicBezTo>
                <a:lnTo>
                  <a:pt x="1342697" y="801161"/>
                </a:lnTo>
                <a:cubicBezTo>
                  <a:pt x="1321676" y="769630"/>
                  <a:pt x="1306431" y="733364"/>
                  <a:pt x="1279635" y="706568"/>
                </a:cubicBezTo>
                <a:cubicBezTo>
                  <a:pt x="1248104" y="675037"/>
                  <a:pt x="1209777" y="649077"/>
                  <a:pt x="1185042" y="611975"/>
                </a:cubicBezTo>
                <a:lnTo>
                  <a:pt x="1121980" y="517382"/>
                </a:lnTo>
                <a:cubicBezTo>
                  <a:pt x="1111470" y="501616"/>
                  <a:pt x="1106215" y="480595"/>
                  <a:pt x="1090449" y="470085"/>
                </a:cubicBezTo>
                <a:lnTo>
                  <a:pt x="1043153" y="438554"/>
                </a:lnTo>
                <a:cubicBezTo>
                  <a:pt x="1015403" y="355307"/>
                  <a:pt x="1036605" y="405086"/>
                  <a:pt x="964325" y="296665"/>
                </a:cubicBezTo>
                <a:cubicBezTo>
                  <a:pt x="941057" y="261763"/>
                  <a:pt x="921917" y="226352"/>
                  <a:pt x="885497" y="202072"/>
                </a:cubicBezTo>
                <a:cubicBezTo>
                  <a:pt x="871670" y="192854"/>
                  <a:pt x="852728" y="194377"/>
                  <a:pt x="838201" y="186306"/>
                </a:cubicBezTo>
                <a:cubicBezTo>
                  <a:pt x="675578" y="95959"/>
                  <a:pt x="803329" y="143150"/>
                  <a:pt x="696311" y="107479"/>
                </a:cubicBezTo>
                <a:cubicBezTo>
                  <a:pt x="535094" y="0"/>
                  <a:pt x="636334" y="54169"/>
                  <a:pt x="223346" y="91713"/>
                </a:cubicBezTo>
                <a:cubicBezTo>
                  <a:pt x="190246" y="94722"/>
                  <a:pt x="128753" y="123244"/>
                  <a:pt x="128753" y="123244"/>
                </a:cubicBezTo>
                <a:cubicBezTo>
                  <a:pt x="81455" y="154776"/>
                  <a:pt x="76202" y="149519"/>
                  <a:pt x="49925" y="202072"/>
                </a:cubicBezTo>
                <a:cubicBezTo>
                  <a:pt x="13693" y="274536"/>
                  <a:pt x="5256" y="131127"/>
                  <a:pt x="2628" y="26513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090041" y="2942897"/>
            <a:ext cx="5249916" cy="609599"/>
            <a:chOff x="3090041" y="2942897"/>
            <a:chExt cx="5249916" cy="609599"/>
          </a:xfrm>
        </p:grpSpPr>
        <p:sp>
          <p:nvSpPr>
            <p:cNvPr id="8" name="橢圓 7"/>
            <p:cNvSpPr/>
            <p:nvPr/>
          </p:nvSpPr>
          <p:spPr bwMode="auto">
            <a:xfrm>
              <a:off x="3090041" y="296391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4267200" y="294289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5475889" y="298493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1" name="橢圓 10"/>
            <p:cNvSpPr/>
            <p:nvPr/>
          </p:nvSpPr>
          <p:spPr bwMode="auto">
            <a:xfrm>
              <a:off x="7756633" y="296391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24" y="1385888"/>
            <a:ext cx="7992351" cy="50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659561" y="1150883"/>
            <a:ext cx="5153262" cy="5517931"/>
          </a:xfrm>
          <a:custGeom>
            <a:avLst/>
            <a:gdLst>
              <a:gd name="connsiteX0" fmla="*/ 2335887 w 5153262"/>
              <a:gd name="connsiteY0" fmla="*/ 47296 h 5517931"/>
              <a:gd name="connsiteX1" fmla="*/ 2115170 w 5153262"/>
              <a:gd name="connsiteY1" fmla="*/ 189186 h 5517931"/>
              <a:gd name="connsiteX2" fmla="*/ 2036342 w 5153262"/>
              <a:gd name="connsiteY2" fmla="*/ 252248 h 5517931"/>
              <a:gd name="connsiteX3" fmla="*/ 1957515 w 5153262"/>
              <a:gd name="connsiteY3" fmla="*/ 346841 h 5517931"/>
              <a:gd name="connsiteX4" fmla="*/ 1878687 w 5153262"/>
              <a:gd name="connsiteY4" fmla="*/ 425669 h 5517931"/>
              <a:gd name="connsiteX5" fmla="*/ 1768329 w 5153262"/>
              <a:gd name="connsiteY5" fmla="*/ 567558 h 5517931"/>
              <a:gd name="connsiteX6" fmla="*/ 1721032 w 5153262"/>
              <a:gd name="connsiteY6" fmla="*/ 614855 h 5517931"/>
              <a:gd name="connsiteX7" fmla="*/ 1657970 w 5153262"/>
              <a:gd name="connsiteY7" fmla="*/ 646386 h 5517931"/>
              <a:gd name="connsiteX8" fmla="*/ 1563377 w 5153262"/>
              <a:gd name="connsiteY8" fmla="*/ 677917 h 5517931"/>
              <a:gd name="connsiteX9" fmla="*/ 1516080 w 5153262"/>
              <a:gd name="connsiteY9" fmla="*/ 693683 h 5517931"/>
              <a:gd name="connsiteX10" fmla="*/ 1374191 w 5153262"/>
              <a:gd name="connsiteY10" fmla="*/ 740979 h 5517931"/>
              <a:gd name="connsiteX11" fmla="*/ 1326894 w 5153262"/>
              <a:gd name="connsiteY11" fmla="*/ 756745 h 5517931"/>
              <a:gd name="connsiteX12" fmla="*/ 1216536 w 5153262"/>
              <a:gd name="connsiteY12" fmla="*/ 772510 h 5517931"/>
              <a:gd name="connsiteX13" fmla="*/ 1106177 w 5153262"/>
              <a:gd name="connsiteY13" fmla="*/ 804041 h 5517931"/>
              <a:gd name="connsiteX14" fmla="*/ 869694 w 5153262"/>
              <a:gd name="connsiteY14" fmla="*/ 819807 h 5517931"/>
              <a:gd name="connsiteX15" fmla="*/ 806632 w 5153262"/>
              <a:gd name="connsiteY15" fmla="*/ 835572 h 5517931"/>
              <a:gd name="connsiteX16" fmla="*/ 712039 w 5153262"/>
              <a:gd name="connsiteY16" fmla="*/ 867103 h 5517931"/>
              <a:gd name="connsiteX17" fmla="*/ 585915 w 5153262"/>
              <a:gd name="connsiteY17" fmla="*/ 898634 h 5517931"/>
              <a:gd name="connsiteX18" fmla="*/ 538618 w 5153262"/>
              <a:gd name="connsiteY18" fmla="*/ 930165 h 5517931"/>
              <a:gd name="connsiteX19" fmla="*/ 475556 w 5153262"/>
              <a:gd name="connsiteY19" fmla="*/ 945931 h 5517931"/>
              <a:gd name="connsiteX20" fmla="*/ 428260 w 5153262"/>
              <a:gd name="connsiteY20" fmla="*/ 961696 h 5517931"/>
              <a:gd name="connsiteX21" fmla="*/ 317901 w 5153262"/>
              <a:gd name="connsiteY21" fmla="*/ 1008993 h 5517931"/>
              <a:gd name="connsiteX22" fmla="*/ 239073 w 5153262"/>
              <a:gd name="connsiteY22" fmla="*/ 1087820 h 5517931"/>
              <a:gd name="connsiteX23" fmla="*/ 128715 w 5153262"/>
              <a:gd name="connsiteY23" fmla="*/ 1229710 h 5517931"/>
              <a:gd name="connsiteX24" fmla="*/ 49887 w 5153262"/>
              <a:gd name="connsiteY24" fmla="*/ 1324303 h 5517931"/>
              <a:gd name="connsiteX25" fmla="*/ 2591 w 5153262"/>
              <a:gd name="connsiteY25" fmla="*/ 1592317 h 5517931"/>
              <a:gd name="connsiteX26" fmla="*/ 18356 w 5153262"/>
              <a:gd name="connsiteY26" fmla="*/ 4351283 h 5517931"/>
              <a:gd name="connsiteX27" fmla="*/ 34122 w 5153262"/>
              <a:gd name="connsiteY27" fmla="*/ 4414345 h 5517931"/>
              <a:gd name="connsiteX28" fmla="*/ 81418 w 5153262"/>
              <a:gd name="connsiteY28" fmla="*/ 4587765 h 5517931"/>
              <a:gd name="connsiteX29" fmla="*/ 112949 w 5153262"/>
              <a:gd name="connsiteY29" fmla="*/ 4635062 h 5517931"/>
              <a:gd name="connsiteX30" fmla="*/ 128715 w 5153262"/>
              <a:gd name="connsiteY30" fmla="*/ 4682358 h 5517931"/>
              <a:gd name="connsiteX31" fmla="*/ 160246 w 5153262"/>
              <a:gd name="connsiteY31" fmla="*/ 4745420 h 5517931"/>
              <a:gd name="connsiteX32" fmla="*/ 223308 w 5153262"/>
              <a:gd name="connsiteY32" fmla="*/ 4887310 h 5517931"/>
              <a:gd name="connsiteX33" fmla="*/ 254839 w 5153262"/>
              <a:gd name="connsiteY33" fmla="*/ 4981903 h 5517931"/>
              <a:gd name="connsiteX34" fmla="*/ 270605 w 5153262"/>
              <a:gd name="connsiteY34" fmla="*/ 5029200 h 5517931"/>
              <a:gd name="connsiteX35" fmla="*/ 302136 w 5153262"/>
              <a:gd name="connsiteY35" fmla="*/ 5076496 h 5517931"/>
              <a:gd name="connsiteX36" fmla="*/ 317901 w 5153262"/>
              <a:gd name="connsiteY36" fmla="*/ 5123793 h 5517931"/>
              <a:gd name="connsiteX37" fmla="*/ 412494 w 5153262"/>
              <a:gd name="connsiteY37" fmla="*/ 5186855 h 5517931"/>
              <a:gd name="connsiteX38" fmla="*/ 475556 w 5153262"/>
              <a:gd name="connsiteY38" fmla="*/ 5218386 h 5517931"/>
              <a:gd name="connsiteX39" fmla="*/ 522853 w 5153262"/>
              <a:gd name="connsiteY39" fmla="*/ 5249917 h 5517931"/>
              <a:gd name="connsiteX40" fmla="*/ 617446 w 5153262"/>
              <a:gd name="connsiteY40" fmla="*/ 5281448 h 5517931"/>
              <a:gd name="connsiteX41" fmla="*/ 727805 w 5153262"/>
              <a:gd name="connsiteY41" fmla="*/ 5344510 h 5517931"/>
              <a:gd name="connsiteX42" fmla="*/ 790867 w 5153262"/>
              <a:gd name="connsiteY42" fmla="*/ 5360276 h 5517931"/>
              <a:gd name="connsiteX43" fmla="*/ 1374191 w 5153262"/>
              <a:gd name="connsiteY43" fmla="*/ 5376041 h 5517931"/>
              <a:gd name="connsiteX44" fmla="*/ 1594908 w 5153262"/>
              <a:gd name="connsiteY44" fmla="*/ 5391807 h 5517931"/>
              <a:gd name="connsiteX45" fmla="*/ 1689501 w 5153262"/>
              <a:gd name="connsiteY45" fmla="*/ 5407572 h 5517931"/>
              <a:gd name="connsiteX46" fmla="*/ 1799860 w 5153262"/>
              <a:gd name="connsiteY46" fmla="*/ 5423338 h 5517931"/>
              <a:gd name="connsiteX47" fmla="*/ 2020577 w 5153262"/>
              <a:gd name="connsiteY47" fmla="*/ 5470634 h 5517931"/>
              <a:gd name="connsiteX48" fmla="*/ 2162467 w 5153262"/>
              <a:gd name="connsiteY48" fmla="*/ 5502165 h 5517931"/>
              <a:gd name="connsiteX49" fmla="*/ 2209763 w 5153262"/>
              <a:gd name="connsiteY49" fmla="*/ 5517931 h 5517931"/>
              <a:gd name="connsiteX50" fmla="*/ 2934977 w 5153262"/>
              <a:gd name="connsiteY50" fmla="*/ 5502165 h 5517931"/>
              <a:gd name="connsiteX51" fmla="*/ 3029570 w 5153262"/>
              <a:gd name="connsiteY51" fmla="*/ 5486400 h 5517931"/>
              <a:gd name="connsiteX52" fmla="*/ 3549832 w 5153262"/>
              <a:gd name="connsiteY52" fmla="*/ 5454869 h 5517931"/>
              <a:gd name="connsiteX53" fmla="*/ 4338108 w 5153262"/>
              <a:gd name="connsiteY53" fmla="*/ 5423338 h 5517931"/>
              <a:gd name="connsiteX54" fmla="*/ 4558825 w 5153262"/>
              <a:gd name="connsiteY54" fmla="*/ 5407572 h 5517931"/>
              <a:gd name="connsiteX55" fmla="*/ 4637653 w 5153262"/>
              <a:gd name="connsiteY55" fmla="*/ 5391807 h 5517931"/>
              <a:gd name="connsiteX56" fmla="*/ 4684949 w 5153262"/>
              <a:gd name="connsiteY56" fmla="*/ 5360276 h 5517931"/>
              <a:gd name="connsiteX57" fmla="*/ 4748011 w 5153262"/>
              <a:gd name="connsiteY57" fmla="*/ 5344510 h 5517931"/>
              <a:gd name="connsiteX58" fmla="*/ 4811073 w 5153262"/>
              <a:gd name="connsiteY58" fmla="*/ 5249917 h 5517931"/>
              <a:gd name="connsiteX59" fmla="*/ 4905667 w 5153262"/>
              <a:gd name="connsiteY59" fmla="*/ 5155324 h 5517931"/>
              <a:gd name="connsiteX60" fmla="*/ 5016025 w 5153262"/>
              <a:gd name="connsiteY60" fmla="*/ 5013434 h 5517931"/>
              <a:gd name="connsiteX61" fmla="*/ 5063322 w 5153262"/>
              <a:gd name="connsiteY61" fmla="*/ 4918841 h 5517931"/>
              <a:gd name="connsiteX62" fmla="*/ 5110618 w 5153262"/>
              <a:gd name="connsiteY62" fmla="*/ 4855779 h 5517931"/>
              <a:gd name="connsiteX63" fmla="*/ 5142149 w 5153262"/>
              <a:gd name="connsiteY63" fmla="*/ 4808483 h 5517931"/>
              <a:gd name="connsiteX64" fmla="*/ 5110618 w 5153262"/>
              <a:gd name="connsiteY64" fmla="*/ 4303986 h 5517931"/>
              <a:gd name="connsiteX65" fmla="*/ 5079087 w 5153262"/>
              <a:gd name="connsiteY65" fmla="*/ 4193627 h 5517931"/>
              <a:gd name="connsiteX66" fmla="*/ 5016025 w 5153262"/>
              <a:gd name="connsiteY66" fmla="*/ 4099034 h 5517931"/>
              <a:gd name="connsiteX67" fmla="*/ 4984494 w 5153262"/>
              <a:gd name="connsiteY67" fmla="*/ 4051738 h 5517931"/>
              <a:gd name="connsiteX68" fmla="*/ 4952963 w 5153262"/>
              <a:gd name="connsiteY68" fmla="*/ 4004441 h 5517931"/>
              <a:gd name="connsiteX69" fmla="*/ 4905667 w 5153262"/>
              <a:gd name="connsiteY69" fmla="*/ 3972910 h 5517931"/>
              <a:gd name="connsiteX70" fmla="*/ 4826839 w 5153262"/>
              <a:gd name="connsiteY70" fmla="*/ 3878317 h 5517931"/>
              <a:gd name="connsiteX71" fmla="*/ 4684949 w 5153262"/>
              <a:gd name="connsiteY71" fmla="*/ 3815255 h 5517931"/>
              <a:gd name="connsiteX72" fmla="*/ 4022798 w 5153262"/>
              <a:gd name="connsiteY72" fmla="*/ 3799489 h 5517931"/>
              <a:gd name="connsiteX73" fmla="*/ 3928205 w 5153262"/>
              <a:gd name="connsiteY73" fmla="*/ 3767958 h 5517931"/>
              <a:gd name="connsiteX74" fmla="*/ 3880908 w 5153262"/>
              <a:gd name="connsiteY74" fmla="*/ 3752193 h 5517931"/>
              <a:gd name="connsiteX75" fmla="*/ 3786315 w 5153262"/>
              <a:gd name="connsiteY75" fmla="*/ 3689131 h 5517931"/>
              <a:gd name="connsiteX76" fmla="*/ 3707487 w 5153262"/>
              <a:gd name="connsiteY76" fmla="*/ 3594538 h 5517931"/>
              <a:gd name="connsiteX77" fmla="*/ 3675956 w 5153262"/>
              <a:gd name="connsiteY77" fmla="*/ 3531476 h 5517931"/>
              <a:gd name="connsiteX78" fmla="*/ 3644425 w 5153262"/>
              <a:gd name="connsiteY78" fmla="*/ 3484179 h 5517931"/>
              <a:gd name="connsiteX79" fmla="*/ 3597129 w 5153262"/>
              <a:gd name="connsiteY79" fmla="*/ 3405351 h 5517931"/>
              <a:gd name="connsiteX80" fmla="*/ 3565598 w 5153262"/>
              <a:gd name="connsiteY80" fmla="*/ 3310758 h 5517931"/>
              <a:gd name="connsiteX81" fmla="*/ 3549832 w 5153262"/>
              <a:gd name="connsiteY81" fmla="*/ 3247696 h 5517931"/>
              <a:gd name="connsiteX82" fmla="*/ 3518301 w 5153262"/>
              <a:gd name="connsiteY82" fmla="*/ 3153103 h 5517931"/>
              <a:gd name="connsiteX83" fmla="*/ 3486770 w 5153262"/>
              <a:gd name="connsiteY83" fmla="*/ 3058510 h 5517931"/>
              <a:gd name="connsiteX84" fmla="*/ 3455239 w 5153262"/>
              <a:gd name="connsiteY84" fmla="*/ 2963917 h 5517931"/>
              <a:gd name="connsiteX85" fmla="*/ 3439473 w 5153262"/>
              <a:gd name="connsiteY85" fmla="*/ 2916620 h 5517931"/>
              <a:gd name="connsiteX86" fmla="*/ 3329115 w 5153262"/>
              <a:gd name="connsiteY86" fmla="*/ 2758965 h 5517931"/>
              <a:gd name="connsiteX87" fmla="*/ 3297584 w 5153262"/>
              <a:gd name="connsiteY87" fmla="*/ 2711669 h 5517931"/>
              <a:gd name="connsiteX88" fmla="*/ 3266053 w 5153262"/>
              <a:gd name="connsiteY88" fmla="*/ 2664372 h 5517931"/>
              <a:gd name="connsiteX89" fmla="*/ 3218756 w 5153262"/>
              <a:gd name="connsiteY89" fmla="*/ 2617076 h 5517931"/>
              <a:gd name="connsiteX90" fmla="*/ 3202991 w 5153262"/>
              <a:gd name="connsiteY90" fmla="*/ 2569779 h 5517931"/>
              <a:gd name="connsiteX91" fmla="*/ 3155694 w 5153262"/>
              <a:gd name="connsiteY91" fmla="*/ 2522483 h 5517931"/>
              <a:gd name="connsiteX92" fmla="*/ 3061101 w 5153262"/>
              <a:gd name="connsiteY92" fmla="*/ 2475186 h 5517931"/>
              <a:gd name="connsiteX93" fmla="*/ 2966508 w 5153262"/>
              <a:gd name="connsiteY93" fmla="*/ 2396358 h 5517931"/>
              <a:gd name="connsiteX94" fmla="*/ 2871915 w 5153262"/>
              <a:gd name="connsiteY94" fmla="*/ 2364827 h 5517931"/>
              <a:gd name="connsiteX95" fmla="*/ 2824618 w 5153262"/>
              <a:gd name="connsiteY95" fmla="*/ 2349062 h 5517931"/>
              <a:gd name="connsiteX96" fmla="*/ 2777322 w 5153262"/>
              <a:gd name="connsiteY96" fmla="*/ 2317531 h 5517931"/>
              <a:gd name="connsiteX97" fmla="*/ 2730025 w 5153262"/>
              <a:gd name="connsiteY97" fmla="*/ 2301765 h 5517931"/>
              <a:gd name="connsiteX98" fmla="*/ 2698494 w 5153262"/>
              <a:gd name="connsiteY98" fmla="*/ 2254469 h 5517931"/>
              <a:gd name="connsiteX99" fmla="*/ 2651198 w 5153262"/>
              <a:gd name="connsiteY99" fmla="*/ 2222938 h 5517931"/>
              <a:gd name="connsiteX100" fmla="*/ 2588136 w 5153262"/>
              <a:gd name="connsiteY100" fmla="*/ 2128345 h 5517931"/>
              <a:gd name="connsiteX101" fmla="*/ 2556605 w 5153262"/>
              <a:gd name="connsiteY101" fmla="*/ 2081048 h 5517931"/>
              <a:gd name="connsiteX102" fmla="*/ 2525073 w 5153262"/>
              <a:gd name="connsiteY102" fmla="*/ 2049517 h 5517931"/>
              <a:gd name="connsiteX103" fmla="*/ 2477777 w 5153262"/>
              <a:gd name="connsiteY103" fmla="*/ 1939158 h 5517931"/>
              <a:gd name="connsiteX104" fmla="*/ 2446246 w 5153262"/>
              <a:gd name="connsiteY104" fmla="*/ 1828800 h 5517931"/>
              <a:gd name="connsiteX105" fmla="*/ 2462011 w 5153262"/>
              <a:gd name="connsiteY105" fmla="*/ 1308538 h 5517931"/>
              <a:gd name="connsiteX106" fmla="*/ 2493542 w 5153262"/>
              <a:gd name="connsiteY106" fmla="*/ 1261241 h 5517931"/>
              <a:gd name="connsiteX107" fmla="*/ 2540839 w 5153262"/>
              <a:gd name="connsiteY107" fmla="*/ 1229710 h 5517931"/>
              <a:gd name="connsiteX108" fmla="*/ 2619667 w 5153262"/>
              <a:gd name="connsiteY108" fmla="*/ 1166648 h 5517931"/>
              <a:gd name="connsiteX109" fmla="*/ 2714260 w 5153262"/>
              <a:gd name="connsiteY109" fmla="*/ 1103586 h 5517931"/>
              <a:gd name="connsiteX110" fmla="*/ 2808853 w 5153262"/>
              <a:gd name="connsiteY110" fmla="*/ 1072055 h 5517931"/>
              <a:gd name="connsiteX111" fmla="*/ 2856149 w 5153262"/>
              <a:gd name="connsiteY111" fmla="*/ 1056289 h 5517931"/>
              <a:gd name="connsiteX112" fmla="*/ 2903446 w 5153262"/>
              <a:gd name="connsiteY112" fmla="*/ 1024758 h 5517931"/>
              <a:gd name="connsiteX113" fmla="*/ 3045336 w 5153262"/>
              <a:gd name="connsiteY113" fmla="*/ 977462 h 5517931"/>
              <a:gd name="connsiteX114" fmla="*/ 3092632 w 5153262"/>
              <a:gd name="connsiteY114" fmla="*/ 961696 h 5517931"/>
              <a:gd name="connsiteX115" fmla="*/ 3139929 w 5153262"/>
              <a:gd name="connsiteY115" fmla="*/ 945931 h 5517931"/>
              <a:gd name="connsiteX116" fmla="*/ 3202991 w 5153262"/>
              <a:gd name="connsiteY116" fmla="*/ 914400 h 5517931"/>
              <a:gd name="connsiteX117" fmla="*/ 3297584 w 5153262"/>
              <a:gd name="connsiteY117" fmla="*/ 882869 h 5517931"/>
              <a:gd name="connsiteX118" fmla="*/ 3329115 w 5153262"/>
              <a:gd name="connsiteY118" fmla="*/ 835572 h 5517931"/>
              <a:gd name="connsiteX119" fmla="*/ 3376411 w 5153262"/>
              <a:gd name="connsiteY119" fmla="*/ 804041 h 5517931"/>
              <a:gd name="connsiteX120" fmla="*/ 3455239 w 5153262"/>
              <a:gd name="connsiteY120" fmla="*/ 677917 h 5517931"/>
              <a:gd name="connsiteX121" fmla="*/ 3486770 w 5153262"/>
              <a:gd name="connsiteY121" fmla="*/ 630620 h 5517931"/>
              <a:gd name="connsiteX122" fmla="*/ 3518301 w 5153262"/>
              <a:gd name="connsiteY122" fmla="*/ 536027 h 5517931"/>
              <a:gd name="connsiteX123" fmla="*/ 3565598 w 5153262"/>
              <a:gd name="connsiteY123" fmla="*/ 441434 h 5517931"/>
              <a:gd name="connsiteX124" fmla="*/ 3518301 w 5153262"/>
              <a:gd name="connsiteY124" fmla="*/ 126124 h 5517931"/>
              <a:gd name="connsiteX125" fmla="*/ 3471005 w 5153262"/>
              <a:gd name="connsiteY125" fmla="*/ 110358 h 5517931"/>
              <a:gd name="connsiteX126" fmla="*/ 3392177 w 5153262"/>
              <a:gd name="connsiteY126" fmla="*/ 63062 h 5517931"/>
              <a:gd name="connsiteX127" fmla="*/ 3344880 w 5153262"/>
              <a:gd name="connsiteY127" fmla="*/ 31531 h 5517931"/>
              <a:gd name="connsiteX128" fmla="*/ 3250287 w 5153262"/>
              <a:gd name="connsiteY128" fmla="*/ 0 h 5517931"/>
              <a:gd name="connsiteX129" fmla="*/ 2304356 w 5153262"/>
              <a:gd name="connsiteY129" fmla="*/ 15765 h 5517931"/>
              <a:gd name="connsiteX130" fmla="*/ 2257060 w 5153262"/>
              <a:gd name="connsiteY130" fmla="*/ 47296 h 551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153262" h="5517931">
                <a:moveTo>
                  <a:pt x="2335887" y="47296"/>
                </a:moveTo>
                <a:cubicBezTo>
                  <a:pt x="2223151" y="84876"/>
                  <a:pt x="2291838" y="56685"/>
                  <a:pt x="2115170" y="189186"/>
                </a:cubicBezTo>
                <a:cubicBezTo>
                  <a:pt x="2088250" y="209376"/>
                  <a:pt x="2055007" y="224250"/>
                  <a:pt x="2036342" y="252248"/>
                </a:cubicBezTo>
                <a:cubicBezTo>
                  <a:pt x="1958056" y="369678"/>
                  <a:pt x="2058672" y="225451"/>
                  <a:pt x="1957515" y="346841"/>
                </a:cubicBezTo>
                <a:cubicBezTo>
                  <a:pt x="1891825" y="425669"/>
                  <a:pt x="1965398" y="367862"/>
                  <a:pt x="1878687" y="425669"/>
                </a:cubicBezTo>
                <a:cubicBezTo>
                  <a:pt x="1848821" y="515268"/>
                  <a:pt x="1874673" y="461214"/>
                  <a:pt x="1768329" y="567558"/>
                </a:cubicBezTo>
                <a:cubicBezTo>
                  <a:pt x="1752563" y="583324"/>
                  <a:pt x="1740974" y="604884"/>
                  <a:pt x="1721032" y="614855"/>
                </a:cubicBezTo>
                <a:cubicBezTo>
                  <a:pt x="1700011" y="625365"/>
                  <a:pt x="1679791" y="637658"/>
                  <a:pt x="1657970" y="646386"/>
                </a:cubicBezTo>
                <a:cubicBezTo>
                  <a:pt x="1627111" y="658730"/>
                  <a:pt x="1594908" y="667407"/>
                  <a:pt x="1563377" y="677917"/>
                </a:cubicBezTo>
                <a:lnTo>
                  <a:pt x="1516080" y="693683"/>
                </a:lnTo>
                <a:lnTo>
                  <a:pt x="1374191" y="740979"/>
                </a:lnTo>
                <a:cubicBezTo>
                  <a:pt x="1358425" y="746234"/>
                  <a:pt x="1343345" y="754395"/>
                  <a:pt x="1326894" y="756745"/>
                </a:cubicBezTo>
                <a:lnTo>
                  <a:pt x="1216536" y="772510"/>
                </a:lnTo>
                <a:cubicBezTo>
                  <a:pt x="1187222" y="782282"/>
                  <a:pt x="1135114" y="800995"/>
                  <a:pt x="1106177" y="804041"/>
                </a:cubicBezTo>
                <a:cubicBezTo>
                  <a:pt x="1027608" y="812311"/>
                  <a:pt x="948522" y="814552"/>
                  <a:pt x="869694" y="819807"/>
                </a:cubicBezTo>
                <a:cubicBezTo>
                  <a:pt x="848673" y="825062"/>
                  <a:pt x="827386" y="829346"/>
                  <a:pt x="806632" y="835572"/>
                </a:cubicBezTo>
                <a:cubicBezTo>
                  <a:pt x="774797" y="845122"/>
                  <a:pt x="744630" y="860585"/>
                  <a:pt x="712039" y="867103"/>
                </a:cubicBezTo>
                <a:cubicBezTo>
                  <a:pt x="616916" y="886128"/>
                  <a:pt x="658632" y="874395"/>
                  <a:pt x="585915" y="898634"/>
                </a:cubicBezTo>
                <a:cubicBezTo>
                  <a:pt x="570149" y="909144"/>
                  <a:pt x="556034" y="922701"/>
                  <a:pt x="538618" y="930165"/>
                </a:cubicBezTo>
                <a:cubicBezTo>
                  <a:pt x="518702" y="938700"/>
                  <a:pt x="496390" y="939978"/>
                  <a:pt x="475556" y="945931"/>
                </a:cubicBezTo>
                <a:cubicBezTo>
                  <a:pt x="459577" y="950496"/>
                  <a:pt x="443534" y="955150"/>
                  <a:pt x="428260" y="961696"/>
                </a:cubicBezTo>
                <a:cubicBezTo>
                  <a:pt x="291881" y="1020144"/>
                  <a:pt x="428826" y="972017"/>
                  <a:pt x="317901" y="1008993"/>
                </a:cubicBezTo>
                <a:cubicBezTo>
                  <a:pt x="291625" y="1035269"/>
                  <a:pt x="259685" y="1056901"/>
                  <a:pt x="239073" y="1087820"/>
                </a:cubicBezTo>
                <a:cubicBezTo>
                  <a:pt x="79686" y="1326903"/>
                  <a:pt x="252203" y="1081524"/>
                  <a:pt x="128715" y="1229710"/>
                </a:cubicBezTo>
                <a:cubicBezTo>
                  <a:pt x="18977" y="1361397"/>
                  <a:pt x="188055" y="1186138"/>
                  <a:pt x="49887" y="1324303"/>
                </a:cubicBezTo>
                <a:cubicBezTo>
                  <a:pt x="0" y="1473963"/>
                  <a:pt x="21365" y="1385796"/>
                  <a:pt x="2591" y="1592317"/>
                </a:cubicBezTo>
                <a:cubicBezTo>
                  <a:pt x="7846" y="2511972"/>
                  <a:pt x="8081" y="3431670"/>
                  <a:pt x="18356" y="4351283"/>
                </a:cubicBezTo>
                <a:cubicBezTo>
                  <a:pt x="18598" y="4372949"/>
                  <a:pt x="29422" y="4393193"/>
                  <a:pt x="34122" y="4414345"/>
                </a:cubicBezTo>
                <a:cubicBezTo>
                  <a:pt x="43994" y="4458768"/>
                  <a:pt x="56808" y="4550849"/>
                  <a:pt x="81418" y="4587765"/>
                </a:cubicBezTo>
                <a:cubicBezTo>
                  <a:pt x="91928" y="4603531"/>
                  <a:pt x="104475" y="4618115"/>
                  <a:pt x="112949" y="4635062"/>
                </a:cubicBezTo>
                <a:cubicBezTo>
                  <a:pt x="120381" y="4649926"/>
                  <a:pt x="122169" y="4667084"/>
                  <a:pt x="128715" y="4682358"/>
                </a:cubicBezTo>
                <a:cubicBezTo>
                  <a:pt x="137973" y="4703960"/>
                  <a:pt x="151518" y="4723599"/>
                  <a:pt x="160246" y="4745420"/>
                </a:cubicBezTo>
                <a:cubicBezTo>
                  <a:pt x="216530" y="4886131"/>
                  <a:pt x="162645" y="4796316"/>
                  <a:pt x="223308" y="4887310"/>
                </a:cubicBezTo>
                <a:lnTo>
                  <a:pt x="254839" y="4981903"/>
                </a:lnTo>
                <a:cubicBezTo>
                  <a:pt x="260094" y="4997669"/>
                  <a:pt x="261387" y="5015373"/>
                  <a:pt x="270605" y="5029200"/>
                </a:cubicBezTo>
                <a:lnTo>
                  <a:pt x="302136" y="5076496"/>
                </a:lnTo>
                <a:cubicBezTo>
                  <a:pt x="307391" y="5092262"/>
                  <a:pt x="308683" y="5109966"/>
                  <a:pt x="317901" y="5123793"/>
                </a:cubicBezTo>
                <a:cubicBezTo>
                  <a:pt x="357554" y="5183273"/>
                  <a:pt x="358502" y="5163715"/>
                  <a:pt x="412494" y="5186855"/>
                </a:cubicBezTo>
                <a:cubicBezTo>
                  <a:pt x="434096" y="5196113"/>
                  <a:pt x="455151" y="5206726"/>
                  <a:pt x="475556" y="5218386"/>
                </a:cubicBezTo>
                <a:cubicBezTo>
                  <a:pt x="492007" y="5227787"/>
                  <a:pt x="505538" y="5242222"/>
                  <a:pt x="522853" y="5249917"/>
                </a:cubicBezTo>
                <a:cubicBezTo>
                  <a:pt x="553225" y="5263416"/>
                  <a:pt x="617446" y="5281448"/>
                  <a:pt x="617446" y="5281448"/>
                </a:cubicBezTo>
                <a:cubicBezTo>
                  <a:pt x="656654" y="5307587"/>
                  <a:pt x="682082" y="5327364"/>
                  <a:pt x="727805" y="5344510"/>
                </a:cubicBezTo>
                <a:cubicBezTo>
                  <a:pt x="748093" y="5352118"/>
                  <a:pt x="769225" y="5359220"/>
                  <a:pt x="790867" y="5360276"/>
                </a:cubicBezTo>
                <a:cubicBezTo>
                  <a:pt x="985148" y="5369753"/>
                  <a:pt x="1179750" y="5370786"/>
                  <a:pt x="1374191" y="5376041"/>
                </a:cubicBezTo>
                <a:cubicBezTo>
                  <a:pt x="1447763" y="5381296"/>
                  <a:pt x="1521514" y="5384468"/>
                  <a:pt x="1594908" y="5391807"/>
                </a:cubicBezTo>
                <a:cubicBezTo>
                  <a:pt x="1626715" y="5394988"/>
                  <a:pt x="1657907" y="5402711"/>
                  <a:pt x="1689501" y="5407572"/>
                </a:cubicBezTo>
                <a:cubicBezTo>
                  <a:pt x="1726229" y="5413222"/>
                  <a:pt x="1763074" y="5418083"/>
                  <a:pt x="1799860" y="5423338"/>
                </a:cubicBezTo>
                <a:cubicBezTo>
                  <a:pt x="1934647" y="5468267"/>
                  <a:pt x="1861473" y="5450747"/>
                  <a:pt x="2020577" y="5470634"/>
                </a:cubicBezTo>
                <a:cubicBezTo>
                  <a:pt x="2127047" y="5506126"/>
                  <a:pt x="1995989" y="5465170"/>
                  <a:pt x="2162467" y="5502165"/>
                </a:cubicBezTo>
                <a:cubicBezTo>
                  <a:pt x="2178689" y="5505770"/>
                  <a:pt x="2193998" y="5512676"/>
                  <a:pt x="2209763" y="5517931"/>
                </a:cubicBezTo>
                <a:lnTo>
                  <a:pt x="2934977" y="5502165"/>
                </a:lnTo>
                <a:cubicBezTo>
                  <a:pt x="2966919" y="5500936"/>
                  <a:pt x="2997748" y="5489431"/>
                  <a:pt x="3029570" y="5486400"/>
                </a:cubicBezTo>
                <a:cubicBezTo>
                  <a:pt x="3107321" y="5478995"/>
                  <a:pt x="3490879" y="5457432"/>
                  <a:pt x="3549832" y="5454869"/>
                </a:cubicBezTo>
                <a:cubicBezTo>
                  <a:pt x="3939371" y="5437933"/>
                  <a:pt x="3975882" y="5443462"/>
                  <a:pt x="4338108" y="5423338"/>
                </a:cubicBezTo>
                <a:cubicBezTo>
                  <a:pt x="4411754" y="5419247"/>
                  <a:pt x="4485253" y="5412827"/>
                  <a:pt x="4558825" y="5407572"/>
                </a:cubicBezTo>
                <a:cubicBezTo>
                  <a:pt x="4585101" y="5402317"/>
                  <a:pt x="4612563" y="5401216"/>
                  <a:pt x="4637653" y="5391807"/>
                </a:cubicBezTo>
                <a:cubicBezTo>
                  <a:pt x="4655394" y="5385154"/>
                  <a:pt x="4667533" y="5367740"/>
                  <a:pt x="4684949" y="5360276"/>
                </a:cubicBezTo>
                <a:cubicBezTo>
                  <a:pt x="4704865" y="5351741"/>
                  <a:pt x="4726990" y="5349765"/>
                  <a:pt x="4748011" y="5344510"/>
                </a:cubicBezTo>
                <a:cubicBezTo>
                  <a:pt x="4769032" y="5312979"/>
                  <a:pt x="4784277" y="5276713"/>
                  <a:pt x="4811073" y="5249917"/>
                </a:cubicBezTo>
                <a:cubicBezTo>
                  <a:pt x="4842604" y="5218386"/>
                  <a:pt x="4880932" y="5192427"/>
                  <a:pt x="4905667" y="5155324"/>
                </a:cubicBezTo>
                <a:cubicBezTo>
                  <a:pt x="5065048" y="4916253"/>
                  <a:pt x="4892541" y="5161616"/>
                  <a:pt x="5016025" y="5013434"/>
                </a:cubicBezTo>
                <a:cubicBezTo>
                  <a:pt x="5090926" y="4923552"/>
                  <a:pt x="5011610" y="5009337"/>
                  <a:pt x="5063322" y="4918841"/>
                </a:cubicBezTo>
                <a:cubicBezTo>
                  <a:pt x="5076358" y="4896027"/>
                  <a:pt x="5095346" y="4877160"/>
                  <a:pt x="5110618" y="4855779"/>
                </a:cubicBezTo>
                <a:cubicBezTo>
                  <a:pt x="5121631" y="4840361"/>
                  <a:pt x="5131639" y="4824248"/>
                  <a:pt x="5142149" y="4808483"/>
                </a:cubicBezTo>
                <a:cubicBezTo>
                  <a:pt x="5130526" y="4494651"/>
                  <a:pt x="5153262" y="4495884"/>
                  <a:pt x="5110618" y="4303986"/>
                </a:cubicBezTo>
                <a:cubicBezTo>
                  <a:pt x="5107593" y="4290375"/>
                  <a:pt x="5088842" y="4211186"/>
                  <a:pt x="5079087" y="4193627"/>
                </a:cubicBezTo>
                <a:cubicBezTo>
                  <a:pt x="5060683" y="4160500"/>
                  <a:pt x="5037046" y="4130565"/>
                  <a:pt x="5016025" y="4099034"/>
                </a:cubicBezTo>
                <a:lnTo>
                  <a:pt x="4984494" y="4051738"/>
                </a:lnTo>
                <a:cubicBezTo>
                  <a:pt x="4973984" y="4035972"/>
                  <a:pt x="4968729" y="4014951"/>
                  <a:pt x="4952963" y="4004441"/>
                </a:cubicBezTo>
                <a:cubicBezTo>
                  <a:pt x="4937198" y="3993931"/>
                  <a:pt x="4920223" y="3985040"/>
                  <a:pt x="4905667" y="3972910"/>
                </a:cubicBezTo>
                <a:cubicBezTo>
                  <a:pt x="4750695" y="3843768"/>
                  <a:pt x="4950858" y="4002336"/>
                  <a:pt x="4826839" y="3878317"/>
                </a:cubicBezTo>
                <a:cubicBezTo>
                  <a:pt x="4797829" y="3849307"/>
                  <a:pt x="4716931" y="3816017"/>
                  <a:pt x="4684949" y="3815255"/>
                </a:cubicBezTo>
                <a:lnTo>
                  <a:pt x="4022798" y="3799489"/>
                </a:lnTo>
                <a:lnTo>
                  <a:pt x="3928205" y="3767958"/>
                </a:lnTo>
                <a:lnTo>
                  <a:pt x="3880908" y="3752193"/>
                </a:lnTo>
                <a:cubicBezTo>
                  <a:pt x="3849377" y="3731172"/>
                  <a:pt x="3807336" y="3720662"/>
                  <a:pt x="3786315" y="3689131"/>
                </a:cubicBezTo>
                <a:cubicBezTo>
                  <a:pt x="3742417" y="3623283"/>
                  <a:pt x="3768182" y="3655232"/>
                  <a:pt x="3707487" y="3594538"/>
                </a:cubicBezTo>
                <a:cubicBezTo>
                  <a:pt x="3696977" y="3573517"/>
                  <a:pt x="3687616" y="3551881"/>
                  <a:pt x="3675956" y="3531476"/>
                </a:cubicBezTo>
                <a:cubicBezTo>
                  <a:pt x="3666555" y="3515025"/>
                  <a:pt x="3652899" y="3501127"/>
                  <a:pt x="3644425" y="3484179"/>
                </a:cubicBezTo>
                <a:cubicBezTo>
                  <a:pt x="3603493" y="3402315"/>
                  <a:pt x="3658717" y="3466941"/>
                  <a:pt x="3597129" y="3405351"/>
                </a:cubicBezTo>
                <a:cubicBezTo>
                  <a:pt x="3586619" y="3373820"/>
                  <a:pt x="3573659" y="3343002"/>
                  <a:pt x="3565598" y="3310758"/>
                </a:cubicBezTo>
                <a:cubicBezTo>
                  <a:pt x="3560343" y="3289737"/>
                  <a:pt x="3556058" y="3268450"/>
                  <a:pt x="3549832" y="3247696"/>
                </a:cubicBezTo>
                <a:cubicBezTo>
                  <a:pt x="3540281" y="3215861"/>
                  <a:pt x="3528811" y="3184634"/>
                  <a:pt x="3518301" y="3153103"/>
                </a:cubicBezTo>
                <a:lnTo>
                  <a:pt x="3486770" y="3058510"/>
                </a:lnTo>
                <a:lnTo>
                  <a:pt x="3455239" y="2963917"/>
                </a:lnTo>
                <a:cubicBezTo>
                  <a:pt x="3449984" y="2948151"/>
                  <a:pt x="3449444" y="2929915"/>
                  <a:pt x="3439473" y="2916620"/>
                </a:cubicBezTo>
                <a:cubicBezTo>
                  <a:pt x="3369438" y="2823239"/>
                  <a:pt x="3406755" y="2875424"/>
                  <a:pt x="3329115" y="2758965"/>
                </a:cubicBezTo>
                <a:lnTo>
                  <a:pt x="3297584" y="2711669"/>
                </a:lnTo>
                <a:cubicBezTo>
                  <a:pt x="3287074" y="2695903"/>
                  <a:pt x="3279451" y="2677770"/>
                  <a:pt x="3266053" y="2664372"/>
                </a:cubicBezTo>
                <a:lnTo>
                  <a:pt x="3218756" y="2617076"/>
                </a:lnTo>
                <a:cubicBezTo>
                  <a:pt x="3213501" y="2601310"/>
                  <a:pt x="3212209" y="2583606"/>
                  <a:pt x="3202991" y="2569779"/>
                </a:cubicBezTo>
                <a:cubicBezTo>
                  <a:pt x="3190624" y="2551228"/>
                  <a:pt x="3174245" y="2534850"/>
                  <a:pt x="3155694" y="2522483"/>
                </a:cubicBezTo>
                <a:cubicBezTo>
                  <a:pt x="3013500" y="2427687"/>
                  <a:pt x="3209931" y="2599212"/>
                  <a:pt x="3061101" y="2475186"/>
                </a:cubicBezTo>
                <a:cubicBezTo>
                  <a:pt x="3018667" y="2439824"/>
                  <a:pt x="3016838" y="2418727"/>
                  <a:pt x="2966508" y="2396358"/>
                </a:cubicBezTo>
                <a:cubicBezTo>
                  <a:pt x="2936136" y="2382859"/>
                  <a:pt x="2903446" y="2375337"/>
                  <a:pt x="2871915" y="2364827"/>
                </a:cubicBezTo>
                <a:lnTo>
                  <a:pt x="2824618" y="2349062"/>
                </a:lnTo>
                <a:cubicBezTo>
                  <a:pt x="2808853" y="2338552"/>
                  <a:pt x="2794269" y="2326005"/>
                  <a:pt x="2777322" y="2317531"/>
                </a:cubicBezTo>
                <a:cubicBezTo>
                  <a:pt x="2762458" y="2310099"/>
                  <a:pt x="2743002" y="2312146"/>
                  <a:pt x="2730025" y="2301765"/>
                </a:cubicBezTo>
                <a:cubicBezTo>
                  <a:pt x="2715229" y="2289929"/>
                  <a:pt x="2711892" y="2267867"/>
                  <a:pt x="2698494" y="2254469"/>
                </a:cubicBezTo>
                <a:cubicBezTo>
                  <a:pt x="2685096" y="2241071"/>
                  <a:pt x="2666963" y="2233448"/>
                  <a:pt x="2651198" y="2222938"/>
                </a:cubicBezTo>
                <a:lnTo>
                  <a:pt x="2588136" y="2128345"/>
                </a:lnTo>
                <a:cubicBezTo>
                  <a:pt x="2577626" y="2112579"/>
                  <a:pt x="2570003" y="2094446"/>
                  <a:pt x="2556605" y="2081048"/>
                </a:cubicBezTo>
                <a:lnTo>
                  <a:pt x="2525073" y="2049517"/>
                </a:lnTo>
                <a:cubicBezTo>
                  <a:pt x="2492264" y="1918278"/>
                  <a:pt x="2532213" y="2048028"/>
                  <a:pt x="2477777" y="1939158"/>
                </a:cubicBezTo>
                <a:cubicBezTo>
                  <a:pt x="2466466" y="1916536"/>
                  <a:pt x="2451299" y="1849012"/>
                  <a:pt x="2446246" y="1828800"/>
                </a:cubicBezTo>
                <a:cubicBezTo>
                  <a:pt x="2451501" y="1655379"/>
                  <a:pt x="2447603" y="1481439"/>
                  <a:pt x="2462011" y="1308538"/>
                </a:cubicBezTo>
                <a:cubicBezTo>
                  <a:pt x="2463585" y="1289656"/>
                  <a:pt x="2480144" y="1274639"/>
                  <a:pt x="2493542" y="1261241"/>
                </a:cubicBezTo>
                <a:cubicBezTo>
                  <a:pt x="2506940" y="1247843"/>
                  <a:pt x="2525073" y="1240220"/>
                  <a:pt x="2540839" y="1229710"/>
                </a:cubicBezTo>
                <a:cubicBezTo>
                  <a:pt x="2599099" y="1142321"/>
                  <a:pt x="2539037" y="1211443"/>
                  <a:pt x="2619667" y="1166648"/>
                </a:cubicBezTo>
                <a:cubicBezTo>
                  <a:pt x="2652794" y="1148244"/>
                  <a:pt x="2678309" y="1115570"/>
                  <a:pt x="2714260" y="1103586"/>
                </a:cubicBezTo>
                <a:lnTo>
                  <a:pt x="2808853" y="1072055"/>
                </a:lnTo>
                <a:cubicBezTo>
                  <a:pt x="2824618" y="1066800"/>
                  <a:pt x="2842322" y="1065507"/>
                  <a:pt x="2856149" y="1056289"/>
                </a:cubicBezTo>
                <a:cubicBezTo>
                  <a:pt x="2871915" y="1045779"/>
                  <a:pt x="2886131" y="1032453"/>
                  <a:pt x="2903446" y="1024758"/>
                </a:cubicBezTo>
                <a:cubicBezTo>
                  <a:pt x="2903466" y="1024749"/>
                  <a:pt x="3021678" y="985348"/>
                  <a:pt x="3045336" y="977462"/>
                </a:cubicBezTo>
                <a:lnTo>
                  <a:pt x="3092632" y="961696"/>
                </a:lnTo>
                <a:cubicBezTo>
                  <a:pt x="3108398" y="956441"/>
                  <a:pt x="3125065" y="953363"/>
                  <a:pt x="3139929" y="945931"/>
                </a:cubicBezTo>
                <a:cubicBezTo>
                  <a:pt x="3160950" y="935421"/>
                  <a:pt x="3181170" y="923128"/>
                  <a:pt x="3202991" y="914400"/>
                </a:cubicBezTo>
                <a:cubicBezTo>
                  <a:pt x="3233850" y="902056"/>
                  <a:pt x="3297584" y="882869"/>
                  <a:pt x="3297584" y="882869"/>
                </a:cubicBezTo>
                <a:cubicBezTo>
                  <a:pt x="3308094" y="867103"/>
                  <a:pt x="3315717" y="848970"/>
                  <a:pt x="3329115" y="835572"/>
                </a:cubicBezTo>
                <a:cubicBezTo>
                  <a:pt x="3342513" y="822174"/>
                  <a:pt x="3366369" y="820109"/>
                  <a:pt x="3376411" y="804041"/>
                </a:cubicBezTo>
                <a:cubicBezTo>
                  <a:pt x="3470217" y="653951"/>
                  <a:pt x="3348201" y="749275"/>
                  <a:pt x="3455239" y="677917"/>
                </a:cubicBezTo>
                <a:cubicBezTo>
                  <a:pt x="3465749" y="662151"/>
                  <a:pt x="3479075" y="647935"/>
                  <a:pt x="3486770" y="630620"/>
                </a:cubicBezTo>
                <a:cubicBezTo>
                  <a:pt x="3500269" y="600248"/>
                  <a:pt x="3499865" y="563681"/>
                  <a:pt x="3518301" y="536027"/>
                </a:cubicBezTo>
                <a:cubicBezTo>
                  <a:pt x="3559050" y="474904"/>
                  <a:pt x="3543840" y="506706"/>
                  <a:pt x="3565598" y="441434"/>
                </a:cubicBezTo>
                <a:cubicBezTo>
                  <a:pt x="3565286" y="436124"/>
                  <a:pt x="3595966" y="188257"/>
                  <a:pt x="3518301" y="126124"/>
                </a:cubicBezTo>
                <a:cubicBezTo>
                  <a:pt x="3505324" y="115743"/>
                  <a:pt x="3486770" y="115613"/>
                  <a:pt x="3471005" y="110358"/>
                </a:cubicBezTo>
                <a:cubicBezTo>
                  <a:pt x="3409415" y="48770"/>
                  <a:pt x="3474041" y="103994"/>
                  <a:pt x="3392177" y="63062"/>
                </a:cubicBezTo>
                <a:cubicBezTo>
                  <a:pt x="3375229" y="54588"/>
                  <a:pt x="3362195" y="39226"/>
                  <a:pt x="3344880" y="31531"/>
                </a:cubicBezTo>
                <a:cubicBezTo>
                  <a:pt x="3314508" y="18032"/>
                  <a:pt x="3250287" y="0"/>
                  <a:pt x="3250287" y="0"/>
                </a:cubicBezTo>
                <a:cubicBezTo>
                  <a:pt x="2934977" y="5255"/>
                  <a:pt x="2619353" y="765"/>
                  <a:pt x="2304356" y="15765"/>
                </a:cubicBezTo>
                <a:cubicBezTo>
                  <a:pt x="2285430" y="16666"/>
                  <a:pt x="2257060" y="47296"/>
                  <a:pt x="2257060" y="472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193878" y="993228"/>
            <a:ext cx="4429860" cy="4524143"/>
          </a:xfrm>
          <a:custGeom>
            <a:avLst/>
            <a:gdLst>
              <a:gd name="connsiteX0" fmla="*/ 693432 w 4429860"/>
              <a:gd name="connsiteY0" fmla="*/ 126124 h 4524143"/>
              <a:gd name="connsiteX1" fmla="*/ 677667 w 4429860"/>
              <a:gd name="connsiteY1" fmla="*/ 236482 h 4524143"/>
              <a:gd name="connsiteX2" fmla="*/ 661901 w 4429860"/>
              <a:gd name="connsiteY2" fmla="*/ 315310 h 4524143"/>
              <a:gd name="connsiteX3" fmla="*/ 646136 w 4429860"/>
              <a:gd name="connsiteY3" fmla="*/ 425669 h 4524143"/>
              <a:gd name="connsiteX4" fmla="*/ 661901 w 4429860"/>
              <a:gd name="connsiteY4" fmla="*/ 851338 h 4524143"/>
              <a:gd name="connsiteX5" fmla="*/ 709198 w 4429860"/>
              <a:gd name="connsiteY5" fmla="*/ 945931 h 4524143"/>
              <a:gd name="connsiteX6" fmla="*/ 756494 w 4429860"/>
              <a:gd name="connsiteY6" fmla="*/ 961696 h 4524143"/>
              <a:gd name="connsiteX7" fmla="*/ 803791 w 4429860"/>
              <a:gd name="connsiteY7" fmla="*/ 993227 h 4524143"/>
              <a:gd name="connsiteX8" fmla="*/ 851088 w 4429860"/>
              <a:gd name="connsiteY8" fmla="*/ 1008993 h 4524143"/>
              <a:gd name="connsiteX9" fmla="*/ 992977 w 4429860"/>
              <a:gd name="connsiteY9" fmla="*/ 1103586 h 4524143"/>
              <a:gd name="connsiteX10" fmla="*/ 1040274 w 4429860"/>
              <a:gd name="connsiteY10" fmla="*/ 1135117 h 4524143"/>
              <a:gd name="connsiteX11" fmla="*/ 1087570 w 4429860"/>
              <a:gd name="connsiteY11" fmla="*/ 1150882 h 4524143"/>
              <a:gd name="connsiteX12" fmla="*/ 1229460 w 4429860"/>
              <a:gd name="connsiteY12" fmla="*/ 1213944 h 4524143"/>
              <a:gd name="connsiteX13" fmla="*/ 1276756 w 4429860"/>
              <a:gd name="connsiteY13" fmla="*/ 1229710 h 4524143"/>
              <a:gd name="connsiteX14" fmla="*/ 1324053 w 4429860"/>
              <a:gd name="connsiteY14" fmla="*/ 1261241 h 4524143"/>
              <a:gd name="connsiteX15" fmla="*/ 1434412 w 4429860"/>
              <a:gd name="connsiteY15" fmla="*/ 1292772 h 4524143"/>
              <a:gd name="connsiteX16" fmla="*/ 1529005 w 4429860"/>
              <a:gd name="connsiteY16" fmla="*/ 1324303 h 4524143"/>
              <a:gd name="connsiteX17" fmla="*/ 1576301 w 4429860"/>
              <a:gd name="connsiteY17" fmla="*/ 1340069 h 4524143"/>
              <a:gd name="connsiteX18" fmla="*/ 1639363 w 4429860"/>
              <a:gd name="connsiteY18" fmla="*/ 1434662 h 4524143"/>
              <a:gd name="connsiteX19" fmla="*/ 1670894 w 4429860"/>
              <a:gd name="connsiteY19" fmla="*/ 1529255 h 4524143"/>
              <a:gd name="connsiteX20" fmla="*/ 1655129 w 4429860"/>
              <a:gd name="connsiteY20" fmla="*/ 2144110 h 4524143"/>
              <a:gd name="connsiteX21" fmla="*/ 1639363 w 4429860"/>
              <a:gd name="connsiteY21" fmla="*/ 2191406 h 4524143"/>
              <a:gd name="connsiteX22" fmla="*/ 1513239 w 4429860"/>
              <a:gd name="connsiteY22" fmla="*/ 2301765 h 4524143"/>
              <a:gd name="connsiteX23" fmla="*/ 1402881 w 4429860"/>
              <a:gd name="connsiteY23" fmla="*/ 2443655 h 4524143"/>
              <a:gd name="connsiteX24" fmla="*/ 1292522 w 4429860"/>
              <a:gd name="connsiteY24" fmla="*/ 2569779 h 4524143"/>
              <a:gd name="connsiteX25" fmla="*/ 1197929 w 4429860"/>
              <a:gd name="connsiteY25" fmla="*/ 2648606 h 4524143"/>
              <a:gd name="connsiteX26" fmla="*/ 803791 w 4429860"/>
              <a:gd name="connsiteY26" fmla="*/ 2664372 h 4524143"/>
              <a:gd name="connsiteX27" fmla="*/ 709198 w 4429860"/>
              <a:gd name="connsiteY27" fmla="*/ 2695903 h 4524143"/>
              <a:gd name="connsiteX28" fmla="*/ 283529 w 4429860"/>
              <a:gd name="connsiteY28" fmla="*/ 2727434 h 4524143"/>
              <a:gd name="connsiteX29" fmla="*/ 141639 w 4429860"/>
              <a:gd name="connsiteY29" fmla="*/ 2806262 h 4524143"/>
              <a:gd name="connsiteX30" fmla="*/ 94343 w 4429860"/>
              <a:gd name="connsiteY30" fmla="*/ 2837793 h 4524143"/>
              <a:gd name="connsiteX31" fmla="*/ 78577 w 4429860"/>
              <a:gd name="connsiteY31" fmla="*/ 3547241 h 4524143"/>
              <a:gd name="connsiteX32" fmla="*/ 125874 w 4429860"/>
              <a:gd name="connsiteY32" fmla="*/ 3641834 h 4524143"/>
              <a:gd name="connsiteX33" fmla="*/ 173170 w 4429860"/>
              <a:gd name="connsiteY33" fmla="*/ 3862551 h 4524143"/>
              <a:gd name="connsiteX34" fmla="*/ 220467 w 4429860"/>
              <a:gd name="connsiteY34" fmla="*/ 3909848 h 4524143"/>
              <a:gd name="connsiteX35" fmla="*/ 267763 w 4429860"/>
              <a:gd name="connsiteY35" fmla="*/ 3925613 h 4524143"/>
              <a:gd name="connsiteX36" fmla="*/ 378122 w 4429860"/>
              <a:gd name="connsiteY36" fmla="*/ 3972910 h 4524143"/>
              <a:gd name="connsiteX37" fmla="*/ 1056039 w 4429860"/>
              <a:gd name="connsiteY37" fmla="*/ 4020206 h 4524143"/>
              <a:gd name="connsiteX38" fmla="*/ 1134867 w 4429860"/>
              <a:gd name="connsiteY38" fmla="*/ 4035972 h 4524143"/>
              <a:gd name="connsiteX39" fmla="*/ 1355584 w 4429860"/>
              <a:gd name="connsiteY39" fmla="*/ 4067503 h 4524143"/>
              <a:gd name="connsiteX40" fmla="*/ 1418646 w 4429860"/>
              <a:gd name="connsiteY40" fmla="*/ 4083269 h 4524143"/>
              <a:gd name="connsiteX41" fmla="*/ 1465943 w 4429860"/>
              <a:gd name="connsiteY41" fmla="*/ 4099034 h 4524143"/>
              <a:gd name="connsiteX42" fmla="*/ 1686660 w 4429860"/>
              <a:gd name="connsiteY42" fmla="*/ 4130565 h 4524143"/>
              <a:gd name="connsiteX43" fmla="*/ 1749722 w 4429860"/>
              <a:gd name="connsiteY43" fmla="*/ 4146331 h 4524143"/>
              <a:gd name="connsiteX44" fmla="*/ 1891612 w 4429860"/>
              <a:gd name="connsiteY44" fmla="*/ 4193627 h 4524143"/>
              <a:gd name="connsiteX45" fmla="*/ 2033501 w 4429860"/>
              <a:gd name="connsiteY45" fmla="*/ 4209393 h 4524143"/>
              <a:gd name="connsiteX46" fmla="*/ 2128094 w 4429860"/>
              <a:gd name="connsiteY46" fmla="*/ 4240924 h 4524143"/>
              <a:gd name="connsiteX47" fmla="*/ 2254219 w 4429860"/>
              <a:gd name="connsiteY47" fmla="*/ 4272455 h 4524143"/>
              <a:gd name="connsiteX48" fmla="*/ 2301515 w 4429860"/>
              <a:gd name="connsiteY48" fmla="*/ 4303986 h 4524143"/>
              <a:gd name="connsiteX49" fmla="*/ 2348812 w 4429860"/>
              <a:gd name="connsiteY49" fmla="*/ 4319751 h 4524143"/>
              <a:gd name="connsiteX50" fmla="*/ 2522232 w 4429860"/>
              <a:gd name="connsiteY50" fmla="*/ 4382813 h 4524143"/>
              <a:gd name="connsiteX51" fmla="*/ 2569529 w 4429860"/>
              <a:gd name="connsiteY51" fmla="*/ 4398579 h 4524143"/>
              <a:gd name="connsiteX52" fmla="*/ 2774481 w 4429860"/>
              <a:gd name="connsiteY52" fmla="*/ 4430110 h 4524143"/>
              <a:gd name="connsiteX53" fmla="*/ 3578522 w 4429860"/>
              <a:gd name="connsiteY53" fmla="*/ 4430110 h 4524143"/>
              <a:gd name="connsiteX54" fmla="*/ 3673115 w 4429860"/>
              <a:gd name="connsiteY54" fmla="*/ 4398579 h 4524143"/>
              <a:gd name="connsiteX55" fmla="*/ 3767708 w 4429860"/>
              <a:gd name="connsiteY55" fmla="*/ 4335517 h 4524143"/>
              <a:gd name="connsiteX56" fmla="*/ 3815005 w 4429860"/>
              <a:gd name="connsiteY56" fmla="*/ 4303986 h 4524143"/>
              <a:gd name="connsiteX57" fmla="*/ 3862301 w 4429860"/>
              <a:gd name="connsiteY57" fmla="*/ 4288220 h 4524143"/>
              <a:gd name="connsiteX58" fmla="*/ 4004191 w 4429860"/>
              <a:gd name="connsiteY58" fmla="*/ 4177862 h 4524143"/>
              <a:gd name="connsiteX59" fmla="*/ 4051488 w 4429860"/>
              <a:gd name="connsiteY59" fmla="*/ 4146331 h 4524143"/>
              <a:gd name="connsiteX60" fmla="*/ 4067253 w 4429860"/>
              <a:gd name="connsiteY60" fmla="*/ 4004441 h 4524143"/>
              <a:gd name="connsiteX61" fmla="*/ 4098784 w 4429860"/>
              <a:gd name="connsiteY61" fmla="*/ 3563006 h 4524143"/>
              <a:gd name="connsiteX62" fmla="*/ 4114550 w 4429860"/>
              <a:gd name="connsiteY62" fmla="*/ 2648606 h 4524143"/>
              <a:gd name="connsiteX63" fmla="*/ 4146081 w 4429860"/>
              <a:gd name="connsiteY63" fmla="*/ 2554013 h 4524143"/>
              <a:gd name="connsiteX64" fmla="*/ 4177612 w 4429860"/>
              <a:gd name="connsiteY64" fmla="*/ 2506717 h 4524143"/>
              <a:gd name="connsiteX65" fmla="*/ 4193377 w 4429860"/>
              <a:gd name="connsiteY65" fmla="*/ 2459420 h 4524143"/>
              <a:gd name="connsiteX66" fmla="*/ 4303736 w 4429860"/>
              <a:gd name="connsiteY66" fmla="*/ 2286000 h 4524143"/>
              <a:gd name="connsiteX67" fmla="*/ 4335267 w 4429860"/>
              <a:gd name="connsiteY67" fmla="*/ 2175641 h 4524143"/>
              <a:gd name="connsiteX68" fmla="*/ 4366798 w 4429860"/>
              <a:gd name="connsiteY68" fmla="*/ 2128344 h 4524143"/>
              <a:gd name="connsiteX69" fmla="*/ 4398329 w 4429860"/>
              <a:gd name="connsiteY69" fmla="*/ 2065282 h 4524143"/>
              <a:gd name="connsiteX70" fmla="*/ 4429860 w 4429860"/>
              <a:gd name="connsiteY70" fmla="*/ 1954924 h 4524143"/>
              <a:gd name="connsiteX71" fmla="*/ 4414094 w 4429860"/>
              <a:gd name="connsiteY71" fmla="*/ 1623848 h 4524143"/>
              <a:gd name="connsiteX72" fmla="*/ 4382563 w 4429860"/>
              <a:gd name="connsiteY72" fmla="*/ 1529255 h 4524143"/>
              <a:gd name="connsiteX73" fmla="*/ 4351032 w 4429860"/>
              <a:gd name="connsiteY73" fmla="*/ 1434662 h 4524143"/>
              <a:gd name="connsiteX74" fmla="*/ 4287970 w 4429860"/>
              <a:gd name="connsiteY74" fmla="*/ 1324303 h 4524143"/>
              <a:gd name="connsiteX75" fmla="*/ 4272205 w 4429860"/>
              <a:gd name="connsiteY75" fmla="*/ 1277006 h 4524143"/>
              <a:gd name="connsiteX76" fmla="*/ 4193377 w 4429860"/>
              <a:gd name="connsiteY76" fmla="*/ 1182413 h 4524143"/>
              <a:gd name="connsiteX77" fmla="*/ 4114550 w 4429860"/>
              <a:gd name="connsiteY77" fmla="*/ 1135117 h 4524143"/>
              <a:gd name="connsiteX78" fmla="*/ 4004191 w 4429860"/>
              <a:gd name="connsiteY78" fmla="*/ 1103586 h 4524143"/>
              <a:gd name="connsiteX79" fmla="*/ 3956894 w 4429860"/>
              <a:gd name="connsiteY79" fmla="*/ 1072055 h 4524143"/>
              <a:gd name="connsiteX80" fmla="*/ 3846536 w 4429860"/>
              <a:gd name="connsiteY80" fmla="*/ 1040524 h 4524143"/>
              <a:gd name="connsiteX81" fmla="*/ 3326274 w 4429860"/>
              <a:gd name="connsiteY81" fmla="*/ 1024758 h 4524143"/>
              <a:gd name="connsiteX82" fmla="*/ 3105556 w 4429860"/>
              <a:gd name="connsiteY82" fmla="*/ 1056289 h 4524143"/>
              <a:gd name="connsiteX83" fmla="*/ 3026729 w 4429860"/>
              <a:gd name="connsiteY83" fmla="*/ 1072055 h 4524143"/>
              <a:gd name="connsiteX84" fmla="*/ 2932136 w 4429860"/>
              <a:gd name="connsiteY84" fmla="*/ 1087820 h 4524143"/>
              <a:gd name="connsiteX85" fmla="*/ 2806012 w 4429860"/>
              <a:gd name="connsiteY85" fmla="*/ 1119351 h 4524143"/>
              <a:gd name="connsiteX86" fmla="*/ 2222688 w 4429860"/>
              <a:gd name="connsiteY86" fmla="*/ 1103586 h 4524143"/>
              <a:gd name="connsiteX87" fmla="*/ 2175391 w 4429860"/>
              <a:gd name="connsiteY87" fmla="*/ 1072055 h 4524143"/>
              <a:gd name="connsiteX88" fmla="*/ 2080798 w 4429860"/>
              <a:gd name="connsiteY88" fmla="*/ 1024758 h 4524143"/>
              <a:gd name="connsiteX89" fmla="*/ 2001970 w 4429860"/>
              <a:gd name="connsiteY89" fmla="*/ 945931 h 4524143"/>
              <a:gd name="connsiteX90" fmla="*/ 1970439 w 4429860"/>
              <a:gd name="connsiteY90" fmla="*/ 898634 h 4524143"/>
              <a:gd name="connsiteX91" fmla="*/ 1891612 w 4429860"/>
              <a:gd name="connsiteY91" fmla="*/ 756744 h 4524143"/>
              <a:gd name="connsiteX92" fmla="*/ 1860081 w 4429860"/>
              <a:gd name="connsiteY92" fmla="*/ 709448 h 4524143"/>
              <a:gd name="connsiteX93" fmla="*/ 1797019 w 4429860"/>
              <a:gd name="connsiteY93" fmla="*/ 520262 h 4524143"/>
              <a:gd name="connsiteX94" fmla="*/ 1781253 w 4429860"/>
              <a:gd name="connsiteY94" fmla="*/ 472965 h 4524143"/>
              <a:gd name="connsiteX95" fmla="*/ 1765488 w 4429860"/>
              <a:gd name="connsiteY95" fmla="*/ 425669 h 4524143"/>
              <a:gd name="connsiteX96" fmla="*/ 1670894 w 4429860"/>
              <a:gd name="connsiteY96" fmla="*/ 299544 h 4524143"/>
              <a:gd name="connsiteX97" fmla="*/ 1639363 w 4429860"/>
              <a:gd name="connsiteY97" fmla="*/ 252248 h 4524143"/>
              <a:gd name="connsiteX98" fmla="*/ 1544770 w 4429860"/>
              <a:gd name="connsiteY98" fmla="*/ 173420 h 4524143"/>
              <a:gd name="connsiteX99" fmla="*/ 1513239 w 4429860"/>
              <a:gd name="connsiteY99" fmla="*/ 126124 h 4524143"/>
              <a:gd name="connsiteX100" fmla="*/ 1418646 w 4429860"/>
              <a:gd name="connsiteY100" fmla="*/ 63062 h 4524143"/>
              <a:gd name="connsiteX101" fmla="*/ 1324053 w 4429860"/>
              <a:gd name="connsiteY101" fmla="*/ 31531 h 4524143"/>
              <a:gd name="connsiteX102" fmla="*/ 1213694 w 4429860"/>
              <a:gd name="connsiteY102" fmla="*/ 0 h 4524143"/>
              <a:gd name="connsiteX103" fmla="*/ 788025 w 4429860"/>
              <a:gd name="connsiteY103" fmla="*/ 15765 h 4524143"/>
              <a:gd name="connsiteX104" fmla="*/ 740729 w 4429860"/>
              <a:gd name="connsiteY104" fmla="*/ 31531 h 4524143"/>
              <a:gd name="connsiteX105" fmla="*/ 646136 w 4429860"/>
              <a:gd name="connsiteY105" fmla="*/ 94593 h 4524143"/>
              <a:gd name="connsiteX106" fmla="*/ 693432 w 4429860"/>
              <a:gd name="connsiteY106" fmla="*/ 126124 h 45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429860" h="4524143">
                <a:moveTo>
                  <a:pt x="693432" y="126124"/>
                </a:moveTo>
                <a:cubicBezTo>
                  <a:pt x="698687" y="149772"/>
                  <a:pt x="683776" y="199828"/>
                  <a:pt x="677667" y="236482"/>
                </a:cubicBezTo>
                <a:cubicBezTo>
                  <a:pt x="673262" y="262914"/>
                  <a:pt x="666306" y="288878"/>
                  <a:pt x="661901" y="315310"/>
                </a:cubicBezTo>
                <a:cubicBezTo>
                  <a:pt x="655792" y="351964"/>
                  <a:pt x="651391" y="388883"/>
                  <a:pt x="646136" y="425669"/>
                </a:cubicBezTo>
                <a:cubicBezTo>
                  <a:pt x="651391" y="567559"/>
                  <a:pt x="652456" y="709666"/>
                  <a:pt x="661901" y="851338"/>
                </a:cubicBezTo>
                <a:cubicBezTo>
                  <a:pt x="663510" y="875473"/>
                  <a:pt x="691423" y="931711"/>
                  <a:pt x="709198" y="945931"/>
                </a:cubicBezTo>
                <a:cubicBezTo>
                  <a:pt x="722175" y="956312"/>
                  <a:pt x="740729" y="956441"/>
                  <a:pt x="756494" y="961696"/>
                </a:cubicBezTo>
                <a:cubicBezTo>
                  <a:pt x="772260" y="972206"/>
                  <a:pt x="786843" y="984753"/>
                  <a:pt x="803791" y="993227"/>
                </a:cubicBezTo>
                <a:cubicBezTo>
                  <a:pt x="818655" y="1000659"/>
                  <a:pt x="836561" y="1000922"/>
                  <a:pt x="851088" y="1008993"/>
                </a:cubicBezTo>
                <a:cubicBezTo>
                  <a:pt x="851098" y="1008999"/>
                  <a:pt x="969324" y="1087817"/>
                  <a:pt x="992977" y="1103586"/>
                </a:cubicBezTo>
                <a:cubicBezTo>
                  <a:pt x="1008743" y="1114096"/>
                  <a:pt x="1022298" y="1129125"/>
                  <a:pt x="1040274" y="1135117"/>
                </a:cubicBezTo>
                <a:lnTo>
                  <a:pt x="1087570" y="1150882"/>
                </a:lnTo>
                <a:cubicBezTo>
                  <a:pt x="1162523" y="1200850"/>
                  <a:pt x="1116890" y="1176420"/>
                  <a:pt x="1229460" y="1213944"/>
                </a:cubicBezTo>
                <a:cubicBezTo>
                  <a:pt x="1245225" y="1219199"/>
                  <a:pt x="1262929" y="1220492"/>
                  <a:pt x="1276756" y="1229710"/>
                </a:cubicBezTo>
                <a:cubicBezTo>
                  <a:pt x="1292522" y="1240220"/>
                  <a:pt x="1307105" y="1252767"/>
                  <a:pt x="1324053" y="1261241"/>
                </a:cubicBezTo>
                <a:cubicBezTo>
                  <a:pt x="1350539" y="1274484"/>
                  <a:pt x="1409163" y="1285197"/>
                  <a:pt x="1434412" y="1292772"/>
                </a:cubicBezTo>
                <a:cubicBezTo>
                  <a:pt x="1466247" y="1302323"/>
                  <a:pt x="1497474" y="1313793"/>
                  <a:pt x="1529005" y="1324303"/>
                </a:cubicBezTo>
                <a:lnTo>
                  <a:pt x="1576301" y="1340069"/>
                </a:lnTo>
                <a:cubicBezTo>
                  <a:pt x="1597322" y="1371600"/>
                  <a:pt x="1627379" y="1398711"/>
                  <a:pt x="1639363" y="1434662"/>
                </a:cubicBezTo>
                <a:lnTo>
                  <a:pt x="1670894" y="1529255"/>
                </a:lnTo>
                <a:cubicBezTo>
                  <a:pt x="1665639" y="1734207"/>
                  <a:pt x="1664881" y="1939323"/>
                  <a:pt x="1655129" y="2144110"/>
                </a:cubicBezTo>
                <a:cubicBezTo>
                  <a:pt x="1654339" y="2160709"/>
                  <a:pt x="1649334" y="2178111"/>
                  <a:pt x="1639363" y="2191406"/>
                </a:cubicBezTo>
                <a:cubicBezTo>
                  <a:pt x="1593248" y="2252892"/>
                  <a:pt x="1567943" y="2265296"/>
                  <a:pt x="1513239" y="2301765"/>
                </a:cubicBezTo>
                <a:cubicBezTo>
                  <a:pt x="1470164" y="2430996"/>
                  <a:pt x="1544670" y="2230972"/>
                  <a:pt x="1402881" y="2443655"/>
                </a:cubicBezTo>
                <a:cubicBezTo>
                  <a:pt x="1289897" y="2613131"/>
                  <a:pt x="1391056" y="2487669"/>
                  <a:pt x="1292522" y="2569779"/>
                </a:cubicBezTo>
                <a:cubicBezTo>
                  <a:pt x="1277599" y="2582215"/>
                  <a:pt x="1224878" y="2645719"/>
                  <a:pt x="1197929" y="2648606"/>
                </a:cubicBezTo>
                <a:cubicBezTo>
                  <a:pt x="1067193" y="2662614"/>
                  <a:pt x="935170" y="2659117"/>
                  <a:pt x="803791" y="2664372"/>
                </a:cubicBezTo>
                <a:cubicBezTo>
                  <a:pt x="772260" y="2674882"/>
                  <a:pt x="741982" y="2690439"/>
                  <a:pt x="709198" y="2695903"/>
                </a:cubicBezTo>
                <a:cubicBezTo>
                  <a:pt x="505625" y="2729833"/>
                  <a:pt x="646535" y="2710149"/>
                  <a:pt x="283529" y="2727434"/>
                </a:cubicBezTo>
                <a:cubicBezTo>
                  <a:pt x="200282" y="2755184"/>
                  <a:pt x="250059" y="2733982"/>
                  <a:pt x="141639" y="2806262"/>
                </a:cubicBezTo>
                <a:lnTo>
                  <a:pt x="94343" y="2837793"/>
                </a:lnTo>
                <a:cubicBezTo>
                  <a:pt x="0" y="3120823"/>
                  <a:pt x="49497" y="2936551"/>
                  <a:pt x="78577" y="3547241"/>
                </a:cubicBezTo>
                <a:cubicBezTo>
                  <a:pt x="80251" y="3582387"/>
                  <a:pt x="108024" y="3615059"/>
                  <a:pt x="125874" y="3641834"/>
                </a:cubicBezTo>
                <a:cubicBezTo>
                  <a:pt x="129398" y="3670028"/>
                  <a:pt x="141077" y="3830458"/>
                  <a:pt x="173170" y="3862551"/>
                </a:cubicBezTo>
                <a:cubicBezTo>
                  <a:pt x="188936" y="3878317"/>
                  <a:pt x="201916" y="3897480"/>
                  <a:pt x="220467" y="3909848"/>
                </a:cubicBezTo>
                <a:cubicBezTo>
                  <a:pt x="234294" y="3919066"/>
                  <a:pt x="251998" y="3920358"/>
                  <a:pt x="267763" y="3925613"/>
                </a:cubicBezTo>
                <a:cubicBezTo>
                  <a:pt x="342800" y="3975637"/>
                  <a:pt x="285573" y="3945145"/>
                  <a:pt x="378122" y="3972910"/>
                </a:cubicBezTo>
                <a:cubicBezTo>
                  <a:pt x="691326" y="4066872"/>
                  <a:pt x="240038" y="3998153"/>
                  <a:pt x="1056039" y="4020206"/>
                </a:cubicBezTo>
                <a:cubicBezTo>
                  <a:pt x="1082315" y="4025461"/>
                  <a:pt x="1108399" y="4031793"/>
                  <a:pt x="1134867" y="4035972"/>
                </a:cubicBezTo>
                <a:cubicBezTo>
                  <a:pt x="1208277" y="4047563"/>
                  <a:pt x="1283484" y="4049477"/>
                  <a:pt x="1355584" y="4067503"/>
                </a:cubicBezTo>
                <a:cubicBezTo>
                  <a:pt x="1376605" y="4072758"/>
                  <a:pt x="1397812" y="4077316"/>
                  <a:pt x="1418646" y="4083269"/>
                </a:cubicBezTo>
                <a:cubicBezTo>
                  <a:pt x="1434625" y="4087834"/>
                  <a:pt x="1449577" y="4096146"/>
                  <a:pt x="1465943" y="4099034"/>
                </a:cubicBezTo>
                <a:cubicBezTo>
                  <a:pt x="1539131" y="4111949"/>
                  <a:pt x="1614560" y="4112539"/>
                  <a:pt x="1686660" y="4130565"/>
                </a:cubicBezTo>
                <a:cubicBezTo>
                  <a:pt x="1707681" y="4135820"/>
                  <a:pt x="1729013" y="4139959"/>
                  <a:pt x="1749722" y="4146331"/>
                </a:cubicBezTo>
                <a:cubicBezTo>
                  <a:pt x="1797372" y="4160993"/>
                  <a:pt x="1842062" y="4188121"/>
                  <a:pt x="1891612" y="4193627"/>
                </a:cubicBezTo>
                <a:lnTo>
                  <a:pt x="2033501" y="4209393"/>
                </a:lnTo>
                <a:cubicBezTo>
                  <a:pt x="2065032" y="4219903"/>
                  <a:pt x="2095503" y="4234406"/>
                  <a:pt x="2128094" y="4240924"/>
                </a:cubicBezTo>
                <a:cubicBezTo>
                  <a:pt x="2158080" y="4246921"/>
                  <a:pt x="2221898" y="4256294"/>
                  <a:pt x="2254219" y="4272455"/>
                </a:cubicBezTo>
                <a:cubicBezTo>
                  <a:pt x="2271166" y="4280929"/>
                  <a:pt x="2284568" y="4295512"/>
                  <a:pt x="2301515" y="4303986"/>
                </a:cubicBezTo>
                <a:cubicBezTo>
                  <a:pt x="2316379" y="4311418"/>
                  <a:pt x="2333252" y="4313916"/>
                  <a:pt x="2348812" y="4319751"/>
                </a:cubicBezTo>
                <a:cubicBezTo>
                  <a:pt x="2524343" y="4385574"/>
                  <a:pt x="2323460" y="4316555"/>
                  <a:pt x="2522232" y="4382813"/>
                </a:cubicBezTo>
                <a:cubicBezTo>
                  <a:pt x="2537998" y="4388068"/>
                  <a:pt x="2553233" y="4395320"/>
                  <a:pt x="2569529" y="4398579"/>
                </a:cubicBezTo>
                <a:cubicBezTo>
                  <a:pt x="2689902" y="4422653"/>
                  <a:pt x="2621767" y="4411020"/>
                  <a:pt x="2774481" y="4430110"/>
                </a:cubicBezTo>
                <a:cubicBezTo>
                  <a:pt x="3056585" y="4524143"/>
                  <a:pt x="2874214" y="4469238"/>
                  <a:pt x="3578522" y="4430110"/>
                </a:cubicBezTo>
                <a:cubicBezTo>
                  <a:pt x="3611707" y="4428266"/>
                  <a:pt x="3673115" y="4398579"/>
                  <a:pt x="3673115" y="4398579"/>
                </a:cubicBezTo>
                <a:lnTo>
                  <a:pt x="3767708" y="4335517"/>
                </a:lnTo>
                <a:cubicBezTo>
                  <a:pt x="3783474" y="4325007"/>
                  <a:pt x="3797030" y="4309978"/>
                  <a:pt x="3815005" y="4303986"/>
                </a:cubicBezTo>
                <a:lnTo>
                  <a:pt x="3862301" y="4288220"/>
                </a:lnTo>
                <a:cubicBezTo>
                  <a:pt x="3936394" y="4214129"/>
                  <a:pt x="3891048" y="4253291"/>
                  <a:pt x="4004191" y="4177862"/>
                </a:cubicBezTo>
                <a:lnTo>
                  <a:pt x="4051488" y="4146331"/>
                </a:lnTo>
                <a:cubicBezTo>
                  <a:pt x="4056743" y="4099034"/>
                  <a:pt x="4063863" y="4051908"/>
                  <a:pt x="4067253" y="4004441"/>
                </a:cubicBezTo>
                <a:cubicBezTo>
                  <a:pt x="4103786" y="3492974"/>
                  <a:pt x="4063284" y="3882516"/>
                  <a:pt x="4098784" y="3563006"/>
                </a:cubicBezTo>
                <a:cubicBezTo>
                  <a:pt x="4104039" y="3258206"/>
                  <a:pt x="4100276" y="2953117"/>
                  <a:pt x="4114550" y="2648606"/>
                </a:cubicBezTo>
                <a:cubicBezTo>
                  <a:pt x="4116106" y="2615406"/>
                  <a:pt x="4127645" y="2581667"/>
                  <a:pt x="4146081" y="2554013"/>
                </a:cubicBezTo>
                <a:lnTo>
                  <a:pt x="4177612" y="2506717"/>
                </a:lnTo>
                <a:cubicBezTo>
                  <a:pt x="4182867" y="2490951"/>
                  <a:pt x="4185306" y="2473947"/>
                  <a:pt x="4193377" y="2459420"/>
                </a:cubicBezTo>
                <a:cubicBezTo>
                  <a:pt x="4255846" y="2346975"/>
                  <a:pt x="4251166" y="2391141"/>
                  <a:pt x="4303736" y="2286000"/>
                </a:cubicBezTo>
                <a:cubicBezTo>
                  <a:pt x="4334406" y="2224659"/>
                  <a:pt x="4304970" y="2246335"/>
                  <a:pt x="4335267" y="2175641"/>
                </a:cubicBezTo>
                <a:cubicBezTo>
                  <a:pt x="4342731" y="2158225"/>
                  <a:pt x="4357397" y="2144795"/>
                  <a:pt x="4366798" y="2128344"/>
                </a:cubicBezTo>
                <a:cubicBezTo>
                  <a:pt x="4378458" y="2107939"/>
                  <a:pt x="4389071" y="2086884"/>
                  <a:pt x="4398329" y="2065282"/>
                </a:cubicBezTo>
                <a:cubicBezTo>
                  <a:pt x="4411898" y="2033622"/>
                  <a:pt x="4421861" y="1986919"/>
                  <a:pt x="4429860" y="1954924"/>
                </a:cubicBezTo>
                <a:cubicBezTo>
                  <a:pt x="4424605" y="1844565"/>
                  <a:pt x="4426295" y="1733656"/>
                  <a:pt x="4414094" y="1623848"/>
                </a:cubicBezTo>
                <a:cubicBezTo>
                  <a:pt x="4410424" y="1590815"/>
                  <a:pt x="4393073" y="1560786"/>
                  <a:pt x="4382563" y="1529255"/>
                </a:cubicBezTo>
                <a:cubicBezTo>
                  <a:pt x="4382559" y="1529244"/>
                  <a:pt x="4351037" y="1434673"/>
                  <a:pt x="4351032" y="1434662"/>
                </a:cubicBezTo>
                <a:cubicBezTo>
                  <a:pt x="4311027" y="1354652"/>
                  <a:pt x="4332537" y="1391155"/>
                  <a:pt x="4287970" y="1324303"/>
                </a:cubicBezTo>
                <a:cubicBezTo>
                  <a:pt x="4282715" y="1308537"/>
                  <a:pt x="4279637" y="1291870"/>
                  <a:pt x="4272205" y="1277006"/>
                </a:cubicBezTo>
                <a:cubicBezTo>
                  <a:pt x="4256183" y="1244961"/>
                  <a:pt x="4221269" y="1203332"/>
                  <a:pt x="4193377" y="1182413"/>
                </a:cubicBezTo>
                <a:cubicBezTo>
                  <a:pt x="4168863" y="1164028"/>
                  <a:pt x="4141957" y="1148821"/>
                  <a:pt x="4114550" y="1135117"/>
                </a:cubicBezTo>
                <a:cubicBezTo>
                  <a:pt x="4091929" y="1123807"/>
                  <a:pt x="4024401" y="1108638"/>
                  <a:pt x="4004191" y="1103586"/>
                </a:cubicBezTo>
                <a:cubicBezTo>
                  <a:pt x="3988425" y="1093076"/>
                  <a:pt x="3973841" y="1080529"/>
                  <a:pt x="3956894" y="1072055"/>
                </a:cubicBezTo>
                <a:cubicBezTo>
                  <a:pt x="3934272" y="1060744"/>
                  <a:pt x="3866748" y="1045577"/>
                  <a:pt x="3846536" y="1040524"/>
                </a:cubicBezTo>
                <a:cubicBezTo>
                  <a:pt x="3651670" y="943091"/>
                  <a:pt x="3777193" y="993299"/>
                  <a:pt x="3326274" y="1024758"/>
                </a:cubicBezTo>
                <a:cubicBezTo>
                  <a:pt x="3252135" y="1029930"/>
                  <a:pt x="3178432" y="1041713"/>
                  <a:pt x="3105556" y="1056289"/>
                </a:cubicBezTo>
                <a:lnTo>
                  <a:pt x="3026729" y="1072055"/>
                </a:lnTo>
                <a:cubicBezTo>
                  <a:pt x="2995279" y="1077773"/>
                  <a:pt x="2963392" y="1081122"/>
                  <a:pt x="2932136" y="1087820"/>
                </a:cubicBezTo>
                <a:cubicBezTo>
                  <a:pt x="2889763" y="1096900"/>
                  <a:pt x="2806012" y="1119351"/>
                  <a:pt x="2806012" y="1119351"/>
                </a:cubicBezTo>
                <a:cubicBezTo>
                  <a:pt x="2611571" y="1114096"/>
                  <a:pt x="2416656" y="1118133"/>
                  <a:pt x="2222688" y="1103586"/>
                </a:cubicBezTo>
                <a:cubicBezTo>
                  <a:pt x="2203793" y="1102169"/>
                  <a:pt x="2192339" y="1080529"/>
                  <a:pt x="2175391" y="1072055"/>
                </a:cubicBezTo>
                <a:cubicBezTo>
                  <a:pt x="2044852" y="1006785"/>
                  <a:pt x="2216335" y="1115117"/>
                  <a:pt x="2080798" y="1024758"/>
                </a:cubicBezTo>
                <a:cubicBezTo>
                  <a:pt x="1996713" y="898632"/>
                  <a:pt x="2107076" y="1051037"/>
                  <a:pt x="2001970" y="945931"/>
                </a:cubicBezTo>
                <a:cubicBezTo>
                  <a:pt x="1988572" y="932533"/>
                  <a:pt x="1980949" y="914400"/>
                  <a:pt x="1970439" y="898634"/>
                </a:cubicBezTo>
                <a:cubicBezTo>
                  <a:pt x="1942691" y="815387"/>
                  <a:pt x="1963891" y="865164"/>
                  <a:pt x="1891612" y="756744"/>
                </a:cubicBezTo>
                <a:cubicBezTo>
                  <a:pt x="1881102" y="740979"/>
                  <a:pt x="1866073" y="727423"/>
                  <a:pt x="1860081" y="709448"/>
                </a:cubicBezTo>
                <a:lnTo>
                  <a:pt x="1797019" y="520262"/>
                </a:lnTo>
                <a:lnTo>
                  <a:pt x="1781253" y="472965"/>
                </a:lnTo>
                <a:cubicBezTo>
                  <a:pt x="1775998" y="457200"/>
                  <a:pt x="1777239" y="437420"/>
                  <a:pt x="1765488" y="425669"/>
                </a:cubicBezTo>
                <a:cubicBezTo>
                  <a:pt x="1707159" y="367341"/>
                  <a:pt x="1742203" y="406507"/>
                  <a:pt x="1670894" y="299544"/>
                </a:cubicBezTo>
                <a:cubicBezTo>
                  <a:pt x="1660384" y="283779"/>
                  <a:pt x="1652761" y="265646"/>
                  <a:pt x="1639363" y="252248"/>
                </a:cubicBezTo>
                <a:cubicBezTo>
                  <a:pt x="1578669" y="191553"/>
                  <a:pt x="1610618" y="217318"/>
                  <a:pt x="1544770" y="173420"/>
                </a:cubicBezTo>
                <a:cubicBezTo>
                  <a:pt x="1534260" y="157655"/>
                  <a:pt x="1527499" y="138601"/>
                  <a:pt x="1513239" y="126124"/>
                </a:cubicBezTo>
                <a:cubicBezTo>
                  <a:pt x="1484720" y="101170"/>
                  <a:pt x="1454597" y="75046"/>
                  <a:pt x="1418646" y="63062"/>
                </a:cubicBezTo>
                <a:cubicBezTo>
                  <a:pt x="1387115" y="52552"/>
                  <a:pt x="1356297" y="39592"/>
                  <a:pt x="1324053" y="31531"/>
                </a:cubicBezTo>
                <a:cubicBezTo>
                  <a:pt x="1244869" y="11734"/>
                  <a:pt x="1281547" y="22617"/>
                  <a:pt x="1213694" y="0"/>
                </a:cubicBezTo>
                <a:cubicBezTo>
                  <a:pt x="1071804" y="5255"/>
                  <a:pt x="929697" y="6320"/>
                  <a:pt x="788025" y="15765"/>
                </a:cubicBezTo>
                <a:cubicBezTo>
                  <a:pt x="771444" y="16870"/>
                  <a:pt x="755256" y="23460"/>
                  <a:pt x="740729" y="31531"/>
                </a:cubicBezTo>
                <a:cubicBezTo>
                  <a:pt x="707602" y="49935"/>
                  <a:pt x="646136" y="94593"/>
                  <a:pt x="646136" y="94593"/>
                </a:cubicBezTo>
                <a:cubicBezTo>
                  <a:pt x="665225" y="151860"/>
                  <a:pt x="688177" y="102476"/>
                  <a:pt x="693432" y="12612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Tree-Structured Directories (</a:t>
            </a:r>
            <a:r>
              <a:rPr lang="en-US" altLang="zh-TW" dirty="0" err="1">
                <a:ea typeface="新細明體" charset="-120"/>
              </a:rPr>
              <a:t>Cont</a:t>
            </a:r>
            <a:r>
              <a:rPr lang="en-US" altLang="zh-TW" dirty="0">
                <a:ea typeface="新細明體" charset="-120"/>
              </a:rPr>
              <a:t>)</a:t>
            </a:r>
            <a:r>
              <a:rPr lang="zh-TW" altLang="en-US" dirty="0">
                <a:ea typeface="新細明體" charset="-120"/>
              </a:rPr>
              <a:t>多階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Efficient searching</a:t>
            </a:r>
          </a:p>
          <a:p>
            <a:r>
              <a:rPr lang="en-US" altLang="zh-TW" sz="3200" dirty="0">
                <a:ea typeface="新細明體" charset="-120"/>
              </a:rPr>
              <a:t>Grouping Capability</a:t>
            </a:r>
            <a:r>
              <a:rPr lang="zh-TW" altLang="en-US" sz="3200" dirty="0">
                <a:ea typeface="新細明體" charset="-120"/>
              </a:rPr>
              <a:t>就能做到這些</a:t>
            </a:r>
            <a:endParaRPr lang="en-US" altLang="zh-TW" sz="3200" dirty="0">
              <a:ea typeface="新細明體" charset="-120"/>
            </a:endParaRPr>
          </a:p>
          <a:p>
            <a:r>
              <a:rPr lang="en-US" altLang="zh-TW" sz="3200" dirty="0">
                <a:ea typeface="新細明體" charset="-120"/>
              </a:rPr>
              <a:t>Current directory (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working directory</a:t>
            </a:r>
            <a:r>
              <a:rPr lang="en-US" altLang="zh-TW" sz="3200" dirty="0">
                <a:ea typeface="新細明體" charset="-120"/>
              </a:rPr>
              <a:t>)</a:t>
            </a:r>
            <a:r>
              <a:rPr lang="zh-TW" altLang="en-US" sz="3200" dirty="0">
                <a:ea typeface="新細明體" charset="-120"/>
              </a:rPr>
              <a:t>目前在哪個目錄  </a:t>
            </a:r>
            <a:r>
              <a:rPr lang="en-US" altLang="zh-TW" sz="3200" dirty="0" err="1">
                <a:ea typeface="新細明體" charset="-120"/>
              </a:rPr>
              <a:t>cmd</a:t>
            </a:r>
            <a:r>
              <a:rPr lang="zh-TW" altLang="en-US" sz="3200" dirty="0">
                <a:ea typeface="新細明體" charset="-120"/>
              </a:rPr>
              <a:t>的前面那串路徑  要換就</a:t>
            </a:r>
            <a:r>
              <a:rPr lang="en-US" altLang="zh-TW" sz="3200" dirty="0">
                <a:ea typeface="新細明體" charset="-120"/>
              </a:rPr>
              <a:t>cd  </a:t>
            </a:r>
            <a:r>
              <a:rPr lang="zh-TW" altLang="en-US" sz="3200" dirty="0">
                <a:ea typeface="新細明體" charset="-120"/>
              </a:rPr>
              <a:t>或者指定絕對路徑</a:t>
            </a:r>
            <a:r>
              <a:rPr lang="en-US" altLang="zh-TW" sz="3200" dirty="0">
                <a:ea typeface="新細明體" charset="-120"/>
              </a:rPr>
              <a:t>rm </a:t>
            </a:r>
            <a:r>
              <a:rPr lang="zh-TW" altLang="en-US" sz="3200" dirty="0">
                <a:ea typeface="新細明體" charset="-120"/>
              </a:rPr>
              <a:t>或</a:t>
            </a:r>
            <a:r>
              <a:rPr lang="en-US" altLang="zh-TW" sz="3200" dirty="0" err="1">
                <a:ea typeface="新細明體" charset="-120"/>
              </a:rPr>
              <a:t>mkdir</a:t>
            </a:r>
            <a:endParaRPr lang="en-US" altLang="zh-TW" sz="3200" dirty="0">
              <a:ea typeface="新細明體" charset="-120"/>
            </a:endParaRPr>
          </a:p>
          <a:p>
            <a:pPr lvl="1"/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cd</a:t>
            </a:r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 /spell/mail/</a:t>
            </a:r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prog</a:t>
            </a:r>
            <a:endParaRPr lang="en-US" altLang="zh-TW" sz="3200" dirty="0">
              <a:solidFill>
                <a:srgbClr val="0033CC"/>
              </a:solidFill>
              <a:ea typeface="新細明體" charset="-120"/>
            </a:endParaRPr>
          </a:p>
          <a:p>
            <a:pPr lvl="1"/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917575"/>
            <a:ext cx="8035925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b="1" dirty="0">
                <a:ea typeface="新細明體" charset="-120"/>
              </a:rPr>
              <a:t>Absolute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relative</a:t>
            </a:r>
            <a:r>
              <a:rPr lang="en-US" altLang="zh-TW" sz="2400" dirty="0">
                <a:ea typeface="新細明體" charset="-120"/>
              </a:rPr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file is done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rm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&lt;dir-name&gt;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Example:  if in current directory   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/mail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count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38608" y="4684059"/>
            <a:ext cx="3035300" cy="974725"/>
            <a:chOff x="2533650" y="4589463"/>
            <a:chExt cx="3035300" cy="974725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724275" y="4589463"/>
              <a:ext cx="879475" cy="331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mail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533650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prog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254375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copy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975100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prt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416425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exp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862513" y="5232400"/>
              <a:ext cx="706437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 dirty="0">
                  <a:solidFill>
                    <a:srgbClr val="0070C0"/>
                  </a:solidFill>
                  <a:latin typeface="Helvetica" charset="0"/>
                  <a:ea typeface="新細明體" charset="-120"/>
                </a:rPr>
                <a:t>count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881438" y="4921250"/>
              <a:ext cx="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58146" y="5854264"/>
            <a:ext cx="8680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Deleting “mail” 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 deleting the entire </a:t>
            </a:r>
            <a:r>
              <a:rPr lang="en-US" altLang="zh-TW" sz="2400" b="1" dirty="0" err="1">
                <a:latin typeface="Candara" pitchFamily="34" charset="0"/>
                <a:ea typeface="新細明體" charset="-120"/>
                <a:sym typeface="Symbol" charset="2"/>
              </a:rPr>
              <a:t>subtree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 rooted by “mail”</a:t>
            </a:r>
            <a:endParaRPr lang="en-US" altLang="zh-TW" sz="2400" b="1" dirty="0">
              <a:latin typeface="Candar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Acyclic</a:t>
            </a:r>
            <a:r>
              <a:rPr lang="zh-TW" altLang="en-US" dirty="0">
                <a:ea typeface="新細明體" charset="-120"/>
              </a:rPr>
              <a:t>無環</a:t>
            </a:r>
            <a:r>
              <a:rPr lang="en-US" altLang="zh-TW" dirty="0">
                <a:ea typeface="新細明體" charset="-120"/>
              </a:rPr>
              <a:t>-Graph Directories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57263"/>
            <a:ext cx="8037513" cy="5222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Have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subdirectories and files</a:t>
            </a:r>
            <a:r>
              <a:rPr lang="en-US" altLang="zh-TW" dirty="0">
                <a:ea typeface="新細明體" charset="-120"/>
              </a:rPr>
              <a:t>, for joined project, for example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0288" y="1935368"/>
            <a:ext cx="5431494" cy="439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手繪多邊形 4"/>
          <p:cNvSpPr/>
          <p:nvPr/>
        </p:nvSpPr>
        <p:spPr bwMode="auto">
          <a:xfrm>
            <a:off x="4761186" y="3645334"/>
            <a:ext cx="1008993" cy="848628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94689" y="4854024"/>
            <a:ext cx="2448911" cy="1026514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7750"/>
            <a:ext cx="7943412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Allows directories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share subdirectories and files</a:t>
            </a:r>
            <a:r>
              <a:rPr lang="en-US" altLang="zh-TW" sz="2400" dirty="0">
                <a:ea typeface="新細明體" charset="-120"/>
              </a:rPr>
              <a:t>. The same file or subdirector</a:t>
            </a:r>
            <a:r>
              <a:rPr lang="en-US" altLang="zh-TW" dirty="0">
                <a:ea typeface="新細明體" charset="-120"/>
              </a:rPr>
              <a:t>y may be in two different directories</a:t>
            </a:r>
          </a:p>
          <a:p>
            <a:r>
              <a:rPr lang="en-US" altLang="zh-TW" sz="2400" dirty="0">
                <a:ea typeface="新細明體" charset="-120"/>
              </a:rPr>
              <a:t>Shared files </a:t>
            </a:r>
            <a:r>
              <a:rPr lang="en-US" altLang="zh-TW" dirty="0">
                <a:ea typeface="新細明體" charset="-120"/>
              </a:rPr>
              <a:t>and subdirectories can be implemented in several ways.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Create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new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directory entry  </a:t>
            </a:r>
            <a:r>
              <a:rPr lang="en-US" altLang="zh-TW" sz="2400" dirty="0">
                <a:ea typeface="新細明體" charset="-120"/>
              </a:rPr>
              <a:t>-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Link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Link</a:t>
            </a:r>
            <a:r>
              <a:rPr lang="en-US" altLang="zh-TW" sz="2400" dirty="0">
                <a:ea typeface="新細明體" charset="-120"/>
              </a:rPr>
              <a:t> – a pointer to another file or subdirectory. A link may be implemented as an </a:t>
            </a:r>
            <a:r>
              <a:rPr lang="en-US" altLang="zh-TW" dirty="0">
                <a:ea typeface="新細明體" charset="-120"/>
              </a:rPr>
              <a:t>absolute or a relative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path name</a:t>
            </a:r>
            <a:r>
              <a:rPr lang="en-US" altLang="zh-TW" dirty="0">
                <a:ea typeface="新細明體" charset="-120"/>
              </a:rPr>
              <a:t>. 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Resolve the link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</a:t>
            </a:r>
            <a:r>
              <a:rPr lang="en-US" altLang="zh-TW" sz="2400" dirty="0" err="1">
                <a:ea typeface="新細明體" charset="-120"/>
              </a:rPr>
              <a:t>usin</a:t>
            </a:r>
            <a:r>
              <a:rPr lang="en-US" altLang="zh-TW" sz="2400" dirty="0">
                <a:ea typeface="新細明體" charset="-120"/>
              </a:rPr>
              <a:t>	g that path name to locate the real file. Links are easily identified by their format in the directory entry and are effectively indirect</a:t>
            </a:r>
            <a:r>
              <a:rPr lang="zh-TW" altLang="en-US" sz="2400" dirty="0">
                <a:ea typeface="新細明體" charset="-120"/>
              </a:rPr>
              <a:t>迂迴的</a:t>
            </a:r>
            <a:r>
              <a:rPr lang="en-US" altLang="zh-TW" sz="2400" dirty="0">
                <a:ea typeface="新細明體" charset="-120"/>
              </a:rPr>
              <a:t> pointers.</a:t>
            </a:r>
            <a:endParaRPr lang="en-US" altLang="zh-TW" sz="2400" b="1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572" y="2911343"/>
            <a:ext cx="5217800" cy="350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590" y="968921"/>
            <a:ext cx="868440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 serious problem with using acyclic-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graph structure is </a:t>
            </a:r>
            <a:r>
              <a:rPr kumimoji="1" lang="en-US" altLang="zh-TW" sz="24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ensuring that there is no cycles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However,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 when we 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add links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, the tree structure is destroyed, resulting in a simple graph structure. 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621732" y="4341396"/>
            <a:ext cx="952157" cy="1633735"/>
          </a:xfrm>
          <a:custGeom>
            <a:avLst/>
            <a:gdLst>
              <a:gd name="connsiteX0" fmla="*/ 950268 w 952157"/>
              <a:gd name="connsiteY0" fmla="*/ 1397252 h 1633735"/>
              <a:gd name="connsiteX1" fmla="*/ 934502 w 952157"/>
              <a:gd name="connsiteY1" fmla="*/ 1602204 h 1633735"/>
              <a:gd name="connsiteX2" fmla="*/ 887206 w 952157"/>
              <a:gd name="connsiteY2" fmla="*/ 1633735 h 1633735"/>
              <a:gd name="connsiteX3" fmla="*/ 177758 w 952157"/>
              <a:gd name="connsiteY3" fmla="*/ 1617970 h 1633735"/>
              <a:gd name="connsiteX4" fmla="*/ 83164 w 952157"/>
              <a:gd name="connsiteY4" fmla="*/ 1586438 h 1633735"/>
              <a:gd name="connsiteX5" fmla="*/ 51633 w 952157"/>
              <a:gd name="connsiteY5" fmla="*/ 1491845 h 1633735"/>
              <a:gd name="connsiteX6" fmla="*/ 35868 w 952157"/>
              <a:gd name="connsiteY6" fmla="*/ 1444549 h 1633735"/>
              <a:gd name="connsiteX7" fmla="*/ 20102 w 952157"/>
              <a:gd name="connsiteY7" fmla="*/ 703570 h 1633735"/>
              <a:gd name="connsiteX8" fmla="*/ 4337 w 952157"/>
              <a:gd name="connsiteY8" fmla="*/ 41418 h 163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157" h="1633735">
                <a:moveTo>
                  <a:pt x="950268" y="1397252"/>
                </a:moveTo>
                <a:cubicBezTo>
                  <a:pt x="945013" y="1465569"/>
                  <a:pt x="952157" y="1535998"/>
                  <a:pt x="934502" y="1602204"/>
                </a:cubicBezTo>
                <a:cubicBezTo>
                  <a:pt x="929620" y="1620512"/>
                  <a:pt x="906150" y="1633340"/>
                  <a:pt x="887206" y="1633735"/>
                </a:cubicBezTo>
                <a:lnTo>
                  <a:pt x="177758" y="1617970"/>
                </a:lnTo>
                <a:cubicBezTo>
                  <a:pt x="146227" y="1607459"/>
                  <a:pt x="93674" y="1617969"/>
                  <a:pt x="83164" y="1586438"/>
                </a:cubicBezTo>
                <a:lnTo>
                  <a:pt x="51633" y="1491845"/>
                </a:lnTo>
                <a:lnTo>
                  <a:pt x="35868" y="1444549"/>
                </a:lnTo>
                <a:cubicBezTo>
                  <a:pt x="30613" y="1197556"/>
                  <a:pt x="27158" y="950518"/>
                  <a:pt x="20102" y="703570"/>
                </a:cubicBezTo>
                <a:cubicBezTo>
                  <a:pt x="0" y="0"/>
                  <a:pt x="4337" y="661018"/>
                  <a:pt x="4337" y="4141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06039" y="3815255"/>
            <a:ext cx="1292085" cy="2601311"/>
          </a:xfrm>
          <a:custGeom>
            <a:avLst/>
            <a:gdLst>
              <a:gd name="connsiteX0" fmla="*/ 30844 w 1292085"/>
              <a:gd name="connsiteY0" fmla="*/ 236483 h 2601311"/>
              <a:gd name="connsiteX1" fmla="*/ 15078 w 1292085"/>
              <a:gd name="connsiteY1" fmla="*/ 1024759 h 2601311"/>
              <a:gd name="connsiteX2" fmla="*/ 46609 w 1292085"/>
              <a:gd name="connsiteY2" fmla="*/ 1844566 h 2601311"/>
              <a:gd name="connsiteX3" fmla="*/ 62375 w 1292085"/>
              <a:gd name="connsiteY3" fmla="*/ 1891862 h 2601311"/>
              <a:gd name="connsiteX4" fmla="*/ 93906 w 1292085"/>
              <a:gd name="connsiteY4" fmla="*/ 2207173 h 2601311"/>
              <a:gd name="connsiteX5" fmla="*/ 109671 w 1292085"/>
              <a:gd name="connsiteY5" fmla="*/ 2270235 h 2601311"/>
              <a:gd name="connsiteX6" fmla="*/ 172733 w 1292085"/>
              <a:gd name="connsiteY6" fmla="*/ 2364828 h 2601311"/>
              <a:gd name="connsiteX7" fmla="*/ 188499 w 1292085"/>
              <a:gd name="connsiteY7" fmla="*/ 2412124 h 2601311"/>
              <a:gd name="connsiteX8" fmla="*/ 267327 w 1292085"/>
              <a:gd name="connsiteY8" fmla="*/ 2506717 h 2601311"/>
              <a:gd name="connsiteX9" fmla="*/ 377685 w 1292085"/>
              <a:gd name="connsiteY9" fmla="*/ 2569779 h 2601311"/>
              <a:gd name="connsiteX10" fmla="*/ 472278 w 1292085"/>
              <a:gd name="connsiteY10" fmla="*/ 2601311 h 2601311"/>
              <a:gd name="connsiteX11" fmla="*/ 1165961 w 1292085"/>
              <a:gd name="connsiteY11" fmla="*/ 2585545 h 2601311"/>
              <a:gd name="connsiteX12" fmla="*/ 1213258 w 1292085"/>
              <a:gd name="connsiteY12" fmla="*/ 2569779 h 2601311"/>
              <a:gd name="connsiteX13" fmla="*/ 1260554 w 1292085"/>
              <a:gd name="connsiteY13" fmla="*/ 2427890 h 2601311"/>
              <a:gd name="connsiteX14" fmla="*/ 1276320 w 1292085"/>
              <a:gd name="connsiteY14" fmla="*/ 2380593 h 2601311"/>
              <a:gd name="connsiteX15" fmla="*/ 1292085 w 1292085"/>
              <a:gd name="connsiteY15" fmla="*/ 2333297 h 2601311"/>
              <a:gd name="connsiteX16" fmla="*/ 1276320 w 1292085"/>
              <a:gd name="connsiteY16" fmla="*/ 1608083 h 2601311"/>
              <a:gd name="connsiteX17" fmla="*/ 1213258 w 1292085"/>
              <a:gd name="connsiteY17" fmla="*/ 1466193 h 2601311"/>
              <a:gd name="connsiteX18" fmla="*/ 1165961 w 1292085"/>
              <a:gd name="connsiteY18" fmla="*/ 1434662 h 2601311"/>
              <a:gd name="connsiteX19" fmla="*/ 1134430 w 1292085"/>
              <a:gd name="connsiteY19" fmla="*/ 1387366 h 2601311"/>
              <a:gd name="connsiteX20" fmla="*/ 1118664 w 1292085"/>
              <a:gd name="connsiteY20" fmla="*/ 1340069 h 2601311"/>
              <a:gd name="connsiteX21" fmla="*/ 1071368 w 1292085"/>
              <a:gd name="connsiteY21" fmla="*/ 1292773 h 2601311"/>
              <a:gd name="connsiteX22" fmla="*/ 1008306 w 1292085"/>
              <a:gd name="connsiteY22" fmla="*/ 1198179 h 2601311"/>
              <a:gd name="connsiteX23" fmla="*/ 945244 w 1292085"/>
              <a:gd name="connsiteY23" fmla="*/ 1103586 h 2601311"/>
              <a:gd name="connsiteX24" fmla="*/ 913713 w 1292085"/>
              <a:gd name="connsiteY24" fmla="*/ 1056290 h 2601311"/>
              <a:gd name="connsiteX25" fmla="*/ 882182 w 1292085"/>
              <a:gd name="connsiteY25" fmla="*/ 961697 h 2601311"/>
              <a:gd name="connsiteX26" fmla="*/ 834885 w 1292085"/>
              <a:gd name="connsiteY26" fmla="*/ 788276 h 2601311"/>
              <a:gd name="connsiteX27" fmla="*/ 819120 w 1292085"/>
              <a:gd name="connsiteY27" fmla="*/ 725214 h 2601311"/>
              <a:gd name="connsiteX28" fmla="*/ 803354 w 1292085"/>
              <a:gd name="connsiteY28" fmla="*/ 520262 h 2601311"/>
              <a:gd name="connsiteX29" fmla="*/ 771823 w 1292085"/>
              <a:gd name="connsiteY29" fmla="*/ 425669 h 2601311"/>
              <a:gd name="connsiteX30" fmla="*/ 756058 w 1292085"/>
              <a:gd name="connsiteY30" fmla="*/ 378373 h 2601311"/>
              <a:gd name="connsiteX31" fmla="*/ 724527 w 1292085"/>
              <a:gd name="connsiteY31" fmla="*/ 331076 h 2601311"/>
              <a:gd name="connsiteX32" fmla="*/ 677230 w 1292085"/>
              <a:gd name="connsiteY32" fmla="*/ 236483 h 2601311"/>
              <a:gd name="connsiteX33" fmla="*/ 629933 w 1292085"/>
              <a:gd name="connsiteY33" fmla="*/ 204952 h 2601311"/>
              <a:gd name="connsiteX34" fmla="*/ 566871 w 1292085"/>
              <a:gd name="connsiteY34" fmla="*/ 126124 h 2601311"/>
              <a:gd name="connsiteX35" fmla="*/ 551106 w 1292085"/>
              <a:gd name="connsiteY35" fmla="*/ 78828 h 2601311"/>
              <a:gd name="connsiteX36" fmla="*/ 503809 w 1292085"/>
              <a:gd name="connsiteY36" fmla="*/ 63062 h 2601311"/>
              <a:gd name="connsiteX37" fmla="*/ 456513 w 1292085"/>
              <a:gd name="connsiteY37" fmla="*/ 31531 h 2601311"/>
              <a:gd name="connsiteX38" fmla="*/ 361920 w 1292085"/>
              <a:gd name="connsiteY38" fmla="*/ 0 h 2601311"/>
              <a:gd name="connsiteX39" fmla="*/ 125437 w 1292085"/>
              <a:gd name="connsiteY39" fmla="*/ 15766 h 2601311"/>
              <a:gd name="connsiteX40" fmla="*/ 78140 w 1292085"/>
              <a:gd name="connsiteY40" fmla="*/ 31531 h 2601311"/>
              <a:gd name="connsiteX41" fmla="*/ 15078 w 1292085"/>
              <a:gd name="connsiteY41" fmla="*/ 126124 h 26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92085" h="2601311">
                <a:moveTo>
                  <a:pt x="30844" y="236483"/>
                </a:moveTo>
                <a:cubicBezTo>
                  <a:pt x="25589" y="499242"/>
                  <a:pt x="15078" y="761948"/>
                  <a:pt x="15078" y="1024759"/>
                </a:cubicBezTo>
                <a:cubicBezTo>
                  <a:pt x="15078" y="1061753"/>
                  <a:pt x="0" y="1611520"/>
                  <a:pt x="46609" y="1844566"/>
                </a:cubicBezTo>
                <a:cubicBezTo>
                  <a:pt x="49868" y="1860861"/>
                  <a:pt x="57120" y="1876097"/>
                  <a:pt x="62375" y="1891862"/>
                </a:cubicBezTo>
                <a:cubicBezTo>
                  <a:pt x="75535" y="2089271"/>
                  <a:pt x="64134" y="2073199"/>
                  <a:pt x="93906" y="2207173"/>
                </a:cubicBezTo>
                <a:cubicBezTo>
                  <a:pt x="98606" y="2228325"/>
                  <a:pt x="99981" y="2250855"/>
                  <a:pt x="109671" y="2270235"/>
                </a:cubicBezTo>
                <a:cubicBezTo>
                  <a:pt x="126618" y="2304130"/>
                  <a:pt x="160749" y="2328877"/>
                  <a:pt x="172733" y="2364828"/>
                </a:cubicBezTo>
                <a:cubicBezTo>
                  <a:pt x="177988" y="2380593"/>
                  <a:pt x="180254" y="2397695"/>
                  <a:pt x="188499" y="2412124"/>
                </a:cubicBezTo>
                <a:cubicBezTo>
                  <a:pt x="201412" y="2434722"/>
                  <a:pt x="241710" y="2486224"/>
                  <a:pt x="267327" y="2506717"/>
                </a:cubicBezTo>
                <a:cubicBezTo>
                  <a:pt x="295770" y="2529471"/>
                  <a:pt x="345315" y="2556831"/>
                  <a:pt x="377685" y="2569779"/>
                </a:cubicBezTo>
                <a:cubicBezTo>
                  <a:pt x="408544" y="2582123"/>
                  <a:pt x="472278" y="2601311"/>
                  <a:pt x="472278" y="2601311"/>
                </a:cubicBezTo>
                <a:lnTo>
                  <a:pt x="1165961" y="2585545"/>
                </a:lnTo>
                <a:cubicBezTo>
                  <a:pt x="1182564" y="2584838"/>
                  <a:pt x="1203599" y="2583302"/>
                  <a:pt x="1213258" y="2569779"/>
                </a:cubicBezTo>
                <a:cubicBezTo>
                  <a:pt x="1213260" y="2569776"/>
                  <a:pt x="1252671" y="2451540"/>
                  <a:pt x="1260554" y="2427890"/>
                </a:cubicBezTo>
                <a:lnTo>
                  <a:pt x="1276320" y="2380593"/>
                </a:lnTo>
                <a:lnTo>
                  <a:pt x="1292085" y="2333297"/>
                </a:lnTo>
                <a:cubicBezTo>
                  <a:pt x="1286830" y="2091559"/>
                  <a:pt x="1290246" y="1849477"/>
                  <a:pt x="1276320" y="1608083"/>
                </a:cubicBezTo>
                <a:cubicBezTo>
                  <a:pt x="1274409" y="1574951"/>
                  <a:pt x="1242923" y="1495858"/>
                  <a:pt x="1213258" y="1466193"/>
                </a:cubicBezTo>
                <a:cubicBezTo>
                  <a:pt x="1199860" y="1452795"/>
                  <a:pt x="1181727" y="1445172"/>
                  <a:pt x="1165961" y="1434662"/>
                </a:cubicBezTo>
                <a:cubicBezTo>
                  <a:pt x="1155451" y="1418897"/>
                  <a:pt x="1142904" y="1404313"/>
                  <a:pt x="1134430" y="1387366"/>
                </a:cubicBezTo>
                <a:cubicBezTo>
                  <a:pt x="1126998" y="1372502"/>
                  <a:pt x="1127882" y="1353896"/>
                  <a:pt x="1118664" y="1340069"/>
                </a:cubicBezTo>
                <a:cubicBezTo>
                  <a:pt x="1106297" y="1321518"/>
                  <a:pt x="1085056" y="1310372"/>
                  <a:pt x="1071368" y="1292773"/>
                </a:cubicBezTo>
                <a:cubicBezTo>
                  <a:pt x="1048102" y="1262860"/>
                  <a:pt x="1029327" y="1229710"/>
                  <a:pt x="1008306" y="1198179"/>
                </a:cubicBezTo>
                <a:lnTo>
                  <a:pt x="945244" y="1103586"/>
                </a:lnTo>
                <a:cubicBezTo>
                  <a:pt x="934734" y="1087821"/>
                  <a:pt x="919705" y="1074265"/>
                  <a:pt x="913713" y="1056290"/>
                </a:cubicBezTo>
                <a:lnTo>
                  <a:pt x="882182" y="961697"/>
                </a:lnTo>
                <a:cubicBezTo>
                  <a:pt x="852711" y="873285"/>
                  <a:pt x="870448" y="930531"/>
                  <a:pt x="834885" y="788276"/>
                </a:cubicBezTo>
                <a:lnTo>
                  <a:pt x="819120" y="725214"/>
                </a:lnTo>
                <a:cubicBezTo>
                  <a:pt x="813865" y="656897"/>
                  <a:pt x="814041" y="587943"/>
                  <a:pt x="803354" y="520262"/>
                </a:cubicBezTo>
                <a:cubicBezTo>
                  <a:pt x="798170" y="487432"/>
                  <a:pt x="782333" y="457200"/>
                  <a:pt x="771823" y="425669"/>
                </a:cubicBezTo>
                <a:cubicBezTo>
                  <a:pt x="766568" y="409904"/>
                  <a:pt x="765276" y="392200"/>
                  <a:pt x="756058" y="378373"/>
                </a:cubicBezTo>
                <a:cubicBezTo>
                  <a:pt x="745548" y="362607"/>
                  <a:pt x="733001" y="348024"/>
                  <a:pt x="724527" y="331076"/>
                </a:cubicBezTo>
                <a:cubicBezTo>
                  <a:pt x="698883" y="279787"/>
                  <a:pt x="722410" y="281663"/>
                  <a:pt x="677230" y="236483"/>
                </a:cubicBezTo>
                <a:cubicBezTo>
                  <a:pt x="663832" y="223085"/>
                  <a:pt x="645699" y="215462"/>
                  <a:pt x="629933" y="204952"/>
                </a:cubicBezTo>
                <a:cubicBezTo>
                  <a:pt x="590308" y="86072"/>
                  <a:pt x="648369" y="227995"/>
                  <a:pt x="566871" y="126124"/>
                </a:cubicBezTo>
                <a:cubicBezTo>
                  <a:pt x="556490" y="113147"/>
                  <a:pt x="562857" y="90579"/>
                  <a:pt x="551106" y="78828"/>
                </a:cubicBezTo>
                <a:cubicBezTo>
                  <a:pt x="539355" y="67077"/>
                  <a:pt x="518673" y="70494"/>
                  <a:pt x="503809" y="63062"/>
                </a:cubicBezTo>
                <a:cubicBezTo>
                  <a:pt x="486862" y="54588"/>
                  <a:pt x="473828" y="39226"/>
                  <a:pt x="456513" y="31531"/>
                </a:cubicBezTo>
                <a:cubicBezTo>
                  <a:pt x="426141" y="18032"/>
                  <a:pt x="361920" y="0"/>
                  <a:pt x="361920" y="0"/>
                </a:cubicBezTo>
                <a:cubicBezTo>
                  <a:pt x="283092" y="5255"/>
                  <a:pt x="203956" y="7042"/>
                  <a:pt x="125437" y="15766"/>
                </a:cubicBezTo>
                <a:cubicBezTo>
                  <a:pt x="108920" y="17601"/>
                  <a:pt x="89891" y="19780"/>
                  <a:pt x="78140" y="31531"/>
                </a:cubicBezTo>
                <a:cubicBezTo>
                  <a:pt x="51344" y="58327"/>
                  <a:pt x="15078" y="126124"/>
                  <a:pt x="15078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06715" y="5486401"/>
            <a:ext cx="8803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Cycle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63" y="118854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To explain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function of file systems</a:t>
            </a:r>
          </a:p>
          <a:p>
            <a:r>
              <a:rPr lang="en-US" altLang="zh-TW" sz="2800" dirty="0">
                <a:ea typeface="新細明體" charset="-120"/>
              </a:rPr>
              <a:t>To describe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interfaces to file systems</a:t>
            </a:r>
          </a:p>
          <a:p>
            <a:r>
              <a:rPr lang="en-US" altLang="zh-TW" sz="2800" dirty="0">
                <a:ea typeface="新細明體" charset="-120"/>
              </a:rPr>
              <a:t>To discuss file-system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design tradeoffs</a:t>
            </a:r>
            <a:r>
              <a:rPr lang="en-US" altLang="zh-TW" sz="2800" dirty="0">
                <a:ea typeface="新細明體" charset="-120"/>
              </a:rPr>
              <a:t>, including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access methods(sequential </a:t>
            </a:r>
            <a:r>
              <a:rPr lang="zh-TW" altLang="en-US" sz="2800" dirty="0">
                <a:ea typeface="新細明體" charset="-120"/>
              </a:rPr>
              <a:t>或</a:t>
            </a:r>
            <a:r>
              <a:rPr lang="en-US" altLang="zh-TW" sz="2800" dirty="0">
                <a:ea typeface="新細明體" charset="-120"/>
              </a:rPr>
              <a:t>random access),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sharing,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locking, and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directory structures</a:t>
            </a:r>
          </a:p>
          <a:p>
            <a:r>
              <a:rPr lang="en-US" altLang="zh-TW" sz="2800" dirty="0">
                <a:ea typeface="新細明體" charset="-120"/>
              </a:rPr>
              <a:t>To explore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file-system protection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29" y="113889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If cycles are allowed to exist in the directory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infinite loop</a:t>
            </a:r>
            <a:r>
              <a:rPr lang="en-US" altLang="zh-TW" sz="2800" dirty="0">
                <a:ea typeface="新細明體" charset="-120"/>
              </a:rPr>
              <a:t> continually searching through the cycle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When a file can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deleted</a:t>
            </a:r>
            <a:r>
              <a:rPr lang="en-US" altLang="zh-TW" sz="2800" dirty="0">
                <a:ea typeface="新細明體" charset="-120"/>
              </a:rPr>
              <a:t> ?</a:t>
            </a:r>
          </a:p>
          <a:p>
            <a:pPr lvl="2"/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Garbage collection scheme </a:t>
            </a:r>
            <a:r>
              <a:rPr lang="en-US" altLang="zh-TW" dirty="0">
                <a:ea typeface="新細明體" charset="-120"/>
              </a:rPr>
              <a:t>is used to determine when the last reference has been deleted and the disk space can be reallocated.   ex</a:t>
            </a:r>
            <a:r>
              <a:rPr lang="zh-TW" altLang="en-US" dirty="0">
                <a:ea typeface="新細明體" charset="-120"/>
              </a:rPr>
              <a:t>一個檔案被五個人用  四個人刪掉了  還是不能刪 要五人都刪才行 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sz="2800" dirty="0">
                <a:ea typeface="新細明體" charset="-120"/>
              </a:rPr>
              <a:t>Every time a new link is added use 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cycle detection algorithm</a:t>
            </a:r>
            <a:r>
              <a:rPr lang="en-US" altLang="zh-TW" sz="2800" dirty="0">
                <a:ea typeface="新細明體" charset="-120"/>
              </a:rPr>
              <a:t>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System Mounting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59178" cy="3067050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file system must be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mounted</a:t>
            </a:r>
            <a:r>
              <a:rPr lang="en-US" altLang="zh-TW" sz="3200" dirty="0">
                <a:ea typeface="新細明體" charset="-120"/>
              </a:rPr>
              <a:t> before it can be accessed</a:t>
            </a:r>
          </a:p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 err="1">
                <a:ea typeface="新細明體" charset="-120"/>
              </a:rPr>
              <a:t>unmounted</a:t>
            </a:r>
            <a:r>
              <a:rPr lang="en-US" altLang="zh-TW" sz="3200" dirty="0">
                <a:ea typeface="新細明體" charset="-120"/>
              </a:rPr>
              <a:t> file system is mounted at a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 point</a:t>
            </a:r>
            <a:endParaRPr lang="en-US" altLang="zh-TW" sz="3200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8634" y="551196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(a) Existing.                        (b) </a:t>
            </a:r>
            <a:r>
              <a:rPr lang="en-US" altLang="zh-TW" sz="2400" dirty="0" err="1">
                <a:ea typeface="新細明體" charset="-120"/>
              </a:rPr>
              <a:t>Unmounted</a:t>
            </a:r>
            <a:r>
              <a:rPr lang="en-US" altLang="zh-TW" sz="2400" dirty="0">
                <a:ea typeface="新細明體" charset="-120"/>
              </a:rPr>
              <a:t> Partition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/>
          <a:srcRect l="821" t="11902" r="1038" b="12450"/>
          <a:stretch>
            <a:fillRect/>
          </a:stretch>
        </p:blipFill>
        <p:spPr bwMode="auto">
          <a:xfrm>
            <a:off x="1082456" y="1173217"/>
            <a:ext cx="7208838" cy="41671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File System Mounting</a:t>
            </a:r>
            <a:endParaRPr kumimoji="0" lang="en-US" altLang="zh-TW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44110" y="2175641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>
            <a:endCxn id="5" idx="6"/>
          </p:cNvCxnSpPr>
          <p:nvPr/>
        </p:nvCxnSpPr>
        <p:spPr bwMode="auto">
          <a:xfrm flipH="1">
            <a:off x="2522483" y="2333297"/>
            <a:ext cx="3767958" cy="236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07323" y="1470732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Mounting the volume residing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Mount Point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553" y="1071726"/>
            <a:ext cx="4611523" cy="52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727393" y="2554014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75786" y="1849105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The volume residing 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is mounted 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cxnSp>
        <p:nvCxnSpPr>
          <p:cNvPr id="7" name="直線接點 6"/>
          <p:cNvCxnSpPr>
            <a:stCxn id="4" idx="7"/>
          </p:cNvCxnSpPr>
          <p:nvPr/>
        </p:nvCxnSpPr>
        <p:spPr bwMode="auto">
          <a:xfrm flipV="1">
            <a:off x="3050355" y="2017986"/>
            <a:ext cx="733369" cy="589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7" y="1123129"/>
            <a:ext cx="8337550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Sharing of files </a:t>
            </a:r>
            <a:r>
              <a:rPr lang="en-US" altLang="zh-TW" sz="2800" dirty="0">
                <a:ea typeface="新細明體" charset="-120"/>
              </a:rPr>
              <a:t>on multi-user systems is desirable</a:t>
            </a:r>
          </a:p>
          <a:p>
            <a:r>
              <a:rPr lang="en-US" altLang="zh-TW" sz="2800" dirty="0">
                <a:ea typeface="新細明體" charset="-120"/>
              </a:rPr>
              <a:t>Sharing may be done through 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scheme</a:t>
            </a:r>
          </a:p>
          <a:p>
            <a:r>
              <a:rPr lang="en-US" altLang="zh-TW" sz="2800" dirty="0">
                <a:ea typeface="新細明體" charset="-120"/>
              </a:rPr>
              <a:t>On distributed systems, files may be shared across a network</a:t>
            </a:r>
            <a:r>
              <a:rPr lang="zh-TW" altLang="en-US" sz="2800" dirty="0">
                <a:ea typeface="新細明體" charset="-120"/>
              </a:rPr>
              <a:t>  跨電腦的一個大目錄  由</a:t>
            </a:r>
            <a:r>
              <a:rPr lang="en-US" altLang="zh-TW" sz="2800" dirty="0">
                <a:ea typeface="新細明體" charset="-120"/>
              </a:rPr>
              <a:t>NFS</a:t>
            </a:r>
            <a:r>
              <a:rPr lang="zh-TW" altLang="en-US" sz="2800" dirty="0">
                <a:ea typeface="新細明體" charset="-120"/>
              </a:rPr>
              <a:t>幫忙管理</a:t>
            </a:r>
            <a:endParaRPr lang="en-US" altLang="zh-TW" sz="2800" dirty="0">
              <a:ea typeface="新細明體" charset="-120"/>
            </a:endParaRPr>
          </a:p>
          <a:p>
            <a:r>
              <a:rPr lang="en-US" altLang="zh-TW" sz="2800" dirty="0">
                <a:ea typeface="新細明體" charset="-120"/>
              </a:rPr>
              <a:t>Network File System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Multiple Users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81088"/>
            <a:ext cx="8150225" cy="3516312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User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identify users, allowing permissions and protections to be per-user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Group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allow users to be in groups, permitting group access rights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Manually </a:t>
            </a:r>
            <a:r>
              <a:rPr lang="en-US" altLang="zh-TW" sz="2800" dirty="0">
                <a:ea typeface="新細明體" charset="-120"/>
              </a:rPr>
              <a:t>via programs like FTP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Automatically,</a:t>
            </a:r>
            <a:r>
              <a:rPr lang="en-US" altLang="zh-TW" sz="2800" dirty="0">
                <a:ea typeface="新細明體" charset="-120"/>
              </a:rPr>
              <a:t> seamlessly</a:t>
            </a:r>
            <a:r>
              <a:rPr lang="zh-TW" altLang="en-US" b="0" dirty="0"/>
              <a:t> 無縫地</a:t>
            </a:r>
            <a:r>
              <a:rPr lang="en-US" altLang="zh-TW" sz="2800" dirty="0">
                <a:ea typeface="新細明體" charset="-120"/>
              </a:rPr>
              <a:t> using </a:t>
            </a:r>
            <a:r>
              <a:rPr lang="en-US" altLang="zh-TW" sz="2800" b="1" dirty="0">
                <a:ea typeface="新細明體" charset="-120"/>
              </a:rPr>
              <a:t>distributed file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Semi automatically </a:t>
            </a:r>
            <a:r>
              <a:rPr lang="en-US" altLang="zh-TW" sz="2800" dirty="0">
                <a:ea typeface="新細明體" charset="-120"/>
              </a:rPr>
              <a:t>via the</a:t>
            </a:r>
            <a:r>
              <a:rPr lang="en-US" altLang="zh-TW" sz="2800" b="1" dirty="0">
                <a:ea typeface="新細明體" charset="-120"/>
              </a:rPr>
              <a:t> WWW</a:t>
            </a:r>
          </a:p>
          <a:p>
            <a:pPr>
              <a:buFont typeface="Monotype Sorts" charset="2"/>
              <a:buNone/>
            </a:pP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Remote File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030288"/>
            <a:ext cx="8413750" cy="5237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Client-server</a:t>
            </a:r>
            <a:r>
              <a:rPr lang="en-US" altLang="zh-TW" sz="2400" dirty="0">
                <a:ea typeface="新細明體" charset="-120"/>
              </a:rPr>
              <a:t> X allows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Client and user-on-client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identification</a:t>
            </a:r>
            <a:r>
              <a:rPr lang="en-US" altLang="zh-TW" sz="2400" dirty="0">
                <a:ea typeface="新細明體" charset="-120"/>
              </a:rPr>
              <a:t> is insecure or complicated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NFS</a:t>
            </a:r>
            <a:r>
              <a:rPr lang="en-US" altLang="zh-TW" sz="2400" dirty="0">
                <a:ea typeface="新細明體" charset="-120"/>
              </a:rPr>
              <a:t> is standard UNIX client-server file sharing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CIFS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(Common Internet File System) </a:t>
            </a:r>
            <a:r>
              <a:rPr lang="en-US" altLang="zh-TW" sz="2400" dirty="0">
                <a:ea typeface="新細明體" charset="-120"/>
              </a:rPr>
              <a:t>is standard Windows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Standard OS file calls are translated into remote calls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Distributed Information Systems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(distributed naming services)</a:t>
            </a:r>
            <a:r>
              <a:rPr lang="en-US" altLang="zh-TW" sz="2400" dirty="0">
                <a:ea typeface="新細明體" charset="-120"/>
              </a:rPr>
              <a:t> such as LDAP (lightweight directory access protocol), DNS, NIS, Active Directory (Windows XP and Windows 2z`000) implement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unified access </a:t>
            </a:r>
            <a:r>
              <a:rPr lang="en-US" altLang="zh-TW" sz="2400" dirty="0">
                <a:ea typeface="新細明體" charset="-120"/>
              </a:rPr>
              <a:t>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Failure Modes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81" y="1328081"/>
            <a:ext cx="8148309" cy="44291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Remote file systems add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new failure modes</a:t>
            </a:r>
            <a:r>
              <a:rPr lang="en-US" altLang="zh-TW" sz="2800" dirty="0">
                <a:ea typeface="新細明體" charset="-120"/>
              </a:rPr>
              <a:t>, due to network failure, server failure  </a:t>
            </a:r>
            <a:r>
              <a:rPr lang="zh-TW" altLang="en-US" sz="2800" dirty="0">
                <a:ea typeface="新細明體" charset="-120"/>
              </a:rPr>
              <a:t>例如網路不通  </a:t>
            </a:r>
            <a:r>
              <a:rPr lang="en-US" altLang="zh-TW" sz="2800" dirty="0">
                <a:ea typeface="新細明體" charset="-120"/>
              </a:rPr>
              <a:t>Server</a:t>
            </a:r>
            <a:r>
              <a:rPr lang="zh-TW" altLang="en-US" sz="2800" dirty="0">
                <a:ea typeface="新細明體" charset="-120"/>
              </a:rPr>
              <a:t>斷電當機</a:t>
            </a:r>
            <a:endParaRPr lang="en-US" altLang="zh-TW" sz="2800" dirty="0">
              <a:ea typeface="新細明體" charset="-120"/>
            </a:endParaRPr>
          </a:p>
          <a:p>
            <a:r>
              <a:rPr lang="en-US" altLang="zh-TW" sz="2800" dirty="0">
                <a:ea typeface="新細明體" charset="-120"/>
              </a:rPr>
              <a:t>Recovery from failure can involve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 information </a:t>
            </a:r>
            <a:r>
              <a:rPr lang="en-US" altLang="zh-TW" sz="2800" dirty="0">
                <a:ea typeface="新細明體" charset="-120"/>
              </a:rPr>
              <a:t>about status of each remote request</a:t>
            </a:r>
          </a:p>
          <a:p>
            <a:r>
              <a:rPr lang="zh-TW" altLang="en-US" sz="2800" dirty="0">
                <a:ea typeface="新細明體" charset="-120"/>
              </a:rPr>
              <a:t>等到恢復了重試</a:t>
            </a:r>
            <a:endParaRPr lang="en-US" altLang="zh-TW" sz="2800" dirty="0">
              <a:ea typeface="新細明體" charset="-120"/>
            </a:endParaRP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Stateless protocols</a:t>
            </a:r>
            <a:r>
              <a:rPr lang="en-US" altLang="zh-TW" sz="2800" dirty="0">
                <a:ea typeface="新細明體" charset="-120"/>
              </a:rPr>
              <a:t> (</a:t>
            </a:r>
            <a:r>
              <a:rPr lang="zh-TW" altLang="en-US" sz="2800" dirty="0">
                <a:ea typeface="新細明體" charset="-120"/>
              </a:rPr>
              <a:t>每個</a:t>
            </a:r>
            <a:r>
              <a:rPr lang="en-US" altLang="zh-TW" sz="2800" dirty="0">
                <a:ea typeface="新細明體" charset="-120"/>
              </a:rPr>
              <a:t>Request</a:t>
            </a:r>
            <a:r>
              <a:rPr lang="zh-TW" altLang="en-US" sz="2800" dirty="0">
                <a:ea typeface="新細明體" charset="-120"/>
              </a:rPr>
              <a:t>間沒有相依關係</a:t>
            </a:r>
            <a:r>
              <a:rPr lang="en-US" altLang="zh-TW" sz="2800" dirty="0">
                <a:ea typeface="新細明體" charset="-120"/>
              </a:rPr>
              <a:t>)such as NFS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40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Sharing – Consistency Semantics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754" y="1165116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Consistency semantics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語意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specify how multiple users are to access a shared file simultaneously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Similar to Ch 6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process synchronization algorithms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Tend to be less complex due to disk I/O and network latency (for remote file systems)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Andrew File System 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dirty="0">
                <a:solidFill>
                  <a:srgbClr val="0070C0"/>
                </a:solidFill>
                <a:ea typeface="新細明體" charset="-120"/>
              </a:rPr>
              <a:t>AFS</a:t>
            </a:r>
            <a:r>
              <a:rPr lang="en-US" altLang="zh-TW" sz="2000" dirty="0">
                <a:ea typeface="新細明體" charset="-120"/>
              </a:rPr>
              <a:t>, Chapter 17) implemented complex remote file sharing semantics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Unix file system </a:t>
            </a:r>
            <a:r>
              <a:rPr lang="en-US" altLang="zh-TW" sz="2000" dirty="0">
                <a:ea typeface="新細明體" charset="-120"/>
              </a:rPr>
              <a:t>(UFS, Chapter 17) implements: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to an open file visible immediately to other users of the same open file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Sharing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file pointer </a:t>
            </a:r>
            <a:r>
              <a:rPr lang="en-US" altLang="zh-TW" sz="2000" dirty="0">
                <a:ea typeface="新細明體" charset="-120"/>
              </a:rPr>
              <a:t>to allow multiple users to read and write concurrently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0070C0"/>
                </a:solidFill>
                <a:ea typeface="新細明體" charset="-120"/>
              </a:rPr>
              <a:t>AFS</a:t>
            </a:r>
            <a:r>
              <a:rPr lang="en-US" altLang="zh-TW" sz="2000" dirty="0">
                <a:ea typeface="新細明體" charset="-120"/>
              </a:rPr>
              <a:t> has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session semantics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only visible to sessions starting after the file is closed</a:t>
            </a:r>
          </a:p>
          <a:p>
            <a:pPr lvl="2"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Protection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918" y="94970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owner/creator should be able to control: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what can be done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by whom</a:t>
            </a:r>
          </a:p>
          <a:p>
            <a:r>
              <a:rPr lang="en-US" altLang="zh-TW" sz="2800" dirty="0">
                <a:ea typeface="新細明體" charset="-120"/>
              </a:rPr>
              <a:t>Types of access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Read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Write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Execute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Append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Delete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Contiguous logical address space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logical</a:t>
            </a:r>
            <a:r>
              <a:rPr lang="zh-TW" altLang="en-US" sz="2800" dirty="0">
                <a:solidFill>
                  <a:srgbClr val="FF0000"/>
                </a:solidFill>
                <a:ea typeface="新細明體" charset="-120"/>
              </a:rPr>
              <a:t>連續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physical</a:t>
            </a:r>
            <a:r>
              <a:rPr lang="zh-TW" altLang="en-US" sz="2800" dirty="0">
                <a:solidFill>
                  <a:srgbClr val="FF0000"/>
                </a:solidFill>
                <a:ea typeface="新細明體" charset="-120"/>
              </a:rPr>
              <a:t>存在硬碟可能不連續  但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user</a:t>
            </a:r>
            <a:r>
              <a:rPr lang="zh-TW" altLang="en-US" sz="2800" dirty="0">
                <a:solidFill>
                  <a:srgbClr val="FF0000"/>
                </a:solidFill>
                <a:ea typeface="新細明體" charset="-120"/>
              </a:rPr>
              <a:t>不用想那麼多</a:t>
            </a:r>
            <a:endParaRPr lang="en-US" altLang="zh-TW" sz="2800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3200" dirty="0">
                <a:ea typeface="新細明體" charset="-120"/>
              </a:rPr>
              <a:t>Types: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Data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numeric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character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binary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Lists and Groups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28688"/>
            <a:ext cx="7999413" cy="32734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Three classes of users   </a:t>
            </a:r>
            <a:r>
              <a:rPr lang="zh-TW" altLang="en-US" sz="2000" dirty="0">
                <a:ea typeface="新細明體" charset="-120"/>
              </a:rPr>
              <a:t>三個等級舉例</a:t>
            </a: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a)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owner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	7	</a:t>
            </a:r>
            <a:r>
              <a:rPr lang="en-US" altLang="zh-TW" sz="2000" dirty="0">
                <a:ea typeface="新細明體" charset="-120"/>
                <a:sym typeface="Symbol" charset="2"/>
              </a:rPr>
              <a:t>	1  1   1</a:t>
            </a:r>
            <a:br>
              <a:rPr lang="en-US" altLang="zh-TW" sz="2000" dirty="0">
                <a:ea typeface="新細明體" charset="-120"/>
                <a:sym typeface="Symbol" charset="2"/>
              </a:rPr>
            </a:br>
            <a:r>
              <a:rPr lang="en-US" altLang="zh-TW" sz="2000" dirty="0">
                <a:ea typeface="新細明體" charset="-120"/>
                <a:sym typeface="Symbol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b)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group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charset="2"/>
              </a:rPr>
              <a:t> </a:t>
            </a:r>
            <a:r>
              <a:rPr lang="en-US" altLang="zh-TW" sz="2000" dirty="0">
                <a:ea typeface="新細明體" charset="-120"/>
                <a:sym typeface="Symbol" charset="2"/>
              </a:rPr>
              <a:t>	6	 	1  1 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c)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public access</a:t>
            </a:r>
            <a:r>
              <a:rPr lang="en-US" altLang="zh-TW" sz="2000" dirty="0">
                <a:ea typeface="新細明體" charset="-120"/>
                <a:sym typeface="Symbol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For a particular file (say </a:t>
            </a:r>
            <a:r>
              <a:rPr lang="en-US" altLang="zh-TW" sz="2000" i="1" dirty="0">
                <a:ea typeface="新細明體" charset="-120"/>
                <a:sym typeface="Symbol" charset="2"/>
              </a:rPr>
              <a:t>game</a:t>
            </a:r>
            <a:r>
              <a:rPr lang="en-US" altLang="zh-TW" sz="2000" dirty="0">
                <a:ea typeface="新細明體" charset="-120"/>
                <a:sym typeface="Symbol" charset="2"/>
              </a:rPr>
              <a:t>) or subdirectory, define an appropriate access.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owner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group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public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chmod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761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game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Attach a group to a file</a:t>
            </a:r>
            <a:br>
              <a:rPr kumimoji="1" lang="en-US" altLang="zh-TW">
                <a:latin typeface="Arial" charset="0"/>
                <a:ea typeface="新細明體" charset="-120"/>
                <a:sym typeface="Symbol" charset="2"/>
              </a:rPr>
            </a:b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95" y="182563"/>
            <a:ext cx="8518205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Windows XP Access-control List Management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</p:spPr>
      </p:pic>
      <p:sp>
        <p:nvSpPr>
          <p:cNvPr id="4" name="手繪多邊形 3"/>
          <p:cNvSpPr/>
          <p:nvPr/>
        </p:nvSpPr>
        <p:spPr bwMode="auto">
          <a:xfrm>
            <a:off x="7299435" y="2207172"/>
            <a:ext cx="599089" cy="1639614"/>
          </a:xfrm>
          <a:custGeom>
            <a:avLst/>
            <a:gdLst>
              <a:gd name="connsiteX0" fmla="*/ 0 w 599089"/>
              <a:gd name="connsiteY0" fmla="*/ 0 h 1639614"/>
              <a:gd name="connsiteX1" fmla="*/ 252248 w 599089"/>
              <a:gd name="connsiteY1" fmla="*/ 31531 h 1639614"/>
              <a:gd name="connsiteX2" fmla="*/ 299545 w 599089"/>
              <a:gd name="connsiteY2" fmla="*/ 63062 h 1639614"/>
              <a:gd name="connsiteX3" fmla="*/ 394138 w 599089"/>
              <a:gd name="connsiteY3" fmla="*/ 94593 h 1639614"/>
              <a:gd name="connsiteX4" fmla="*/ 441434 w 599089"/>
              <a:gd name="connsiteY4" fmla="*/ 110359 h 1639614"/>
              <a:gd name="connsiteX5" fmla="*/ 488731 w 599089"/>
              <a:gd name="connsiteY5" fmla="*/ 141890 h 1639614"/>
              <a:gd name="connsiteX6" fmla="*/ 520262 w 599089"/>
              <a:gd name="connsiteY6" fmla="*/ 204952 h 1639614"/>
              <a:gd name="connsiteX7" fmla="*/ 536027 w 599089"/>
              <a:gd name="connsiteY7" fmla="*/ 252249 h 1639614"/>
              <a:gd name="connsiteX8" fmla="*/ 567558 w 599089"/>
              <a:gd name="connsiteY8" fmla="*/ 299545 h 1639614"/>
              <a:gd name="connsiteX9" fmla="*/ 599089 w 599089"/>
              <a:gd name="connsiteY9" fmla="*/ 394138 h 1639614"/>
              <a:gd name="connsiteX10" fmla="*/ 583324 w 599089"/>
              <a:gd name="connsiteY10" fmla="*/ 867104 h 1639614"/>
              <a:gd name="connsiteX11" fmla="*/ 536027 w 599089"/>
              <a:gd name="connsiteY11" fmla="*/ 1087821 h 1639614"/>
              <a:gd name="connsiteX12" fmla="*/ 520262 w 599089"/>
              <a:gd name="connsiteY12" fmla="*/ 1135118 h 1639614"/>
              <a:gd name="connsiteX13" fmla="*/ 425669 w 599089"/>
              <a:gd name="connsiteY13" fmla="*/ 1213945 h 1639614"/>
              <a:gd name="connsiteX14" fmla="*/ 346841 w 599089"/>
              <a:gd name="connsiteY14" fmla="*/ 1292773 h 1639614"/>
              <a:gd name="connsiteX15" fmla="*/ 315310 w 599089"/>
              <a:gd name="connsiteY15" fmla="*/ 1340069 h 1639614"/>
              <a:gd name="connsiteX16" fmla="*/ 268014 w 599089"/>
              <a:gd name="connsiteY16" fmla="*/ 1371600 h 1639614"/>
              <a:gd name="connsiteX17" fmla="*/ 204951 w 599089"/>
              <a:gd name="connsiteY17" fmla="*/ 1450428 h 1639614"/>
              <a:gd name="connsiteX18" fmla="*/ 157655 w 599089"/>
              <a:gd name="connsiteY18" fmla="*/ 1481959 h 1639614"/>
              <a:gd name="connsiteX19" fmla="*/ 94593 w 599089"/>
              <a:gd name="connsiteY19" fmla="*/ 1576552 h 1639614"/>
              <a:gd name="connsiteX20" fmla="*/ 47296 w 599089"/>
              <a:gd name="connsiteY20" fmla="*/ 1639614 h 163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9089" h="1639614">
                <a:moveTo>
                  <a:pt x="0" y="0"/>
                </a:moveTo>
                <a:cubicBezTo>
                  <a:pt x="11049" y="1228"/>
                  <a:pt x="225789" y="23593"/>
                  <a:pt x="252248" y="31531"/>
                </a:cubicBezTo>
                <a:cubicBezTo>
                  <a:pt x="270397" y="36976"/>
                  <a:pt x="282230" y="55367"/>
                  <a:pt x="299545" y="63062"/>
                </a:cubicBezTo>
                <a:cubicBezTo>
                  <a:pt x="329917" y="76561"/>
                  <a:pt x="362607" y="84083"/>
                  <a:pt x="394138" y="94593"/>
                </a:cubicBezTo>
                <a:cubicBezTo>
                  <a:pt x="409903" y="99848"/>
                  <a:pt x="427607" y="101141"/>
                  <a:pt x="441434" y="110359"/>
                </a:cubicBezTo>
                <a:lnTo>
                  <a:pt x="488731" y="141890"/>
                </a:lnTo>
                <a:cubicBezTo>
                  <a:pt x="499241" y="162911"/>
                  <a:pt x="511004" y="183350"/>
                  <a:pt x="520262" y="204952"/>
                </a:cubicBezTo>
                <a:cubicBezTo>
                  <a:pt x="526808" y="220227"/>
                  <a:pt x="528595" y="237385"/>
                  <a:pt x="536027" y="252249"/>
                </a:cubicBezTo>
                <a:cubicBezTo>
                  <a:pt x="544501" y="269196"/>
                  <a:pt x="559863" y="282230"/>
                  <a:pt x="567558" y="299545"/>
                </a:cubicBezTo>
                <a:cubicBezTo>
                  <a:pt x="581057" y="329917"/>
                  <a:pt x="599089" y="394138"/>
                  <a:pt x="599089" y="394138"/>
                </a:cubicBezTo>
                <a:cubicBezTo>
                  <a:pt x="593834" y="551793"/>
                  <a:pt x="591615" y="709579"/>
                  <a:pt x="583324" y="867104"/>
                </a:cubicBezTo>
                <a:cubicBezTo>
                  <a:pt x="577109" y="985189"/>
                  <a:pt x="570230" y="985212"/>
                  <a:pt x="536027" y="1087821"/>
                </a:cubicBezTo>
                <a:cubicBezTo>
                  <a:pt x="530772" y="1103587"/>
                  <a:pt x="532013" y="1123367"/>
                  <a:pt x="520262" y="1135118"/>
                </a:cubicBezTo>
                <a:cubicBezTo>
                  <a:pt x="459567" y="1195812"/>
                  <a:pt x="491516" y="1170046"/>
                  <a:pt x="425669" y="1213945"/>
                </a:cubicBezTo>
                <a:cubicBezTo>
                  <a:pt x="341589" y="1340066"/>
                  <a:pt x="451942" y="1187673"/>
                  <a:pt x="346841" y="1292773"/>
                </a:cubicBezTo>
                <a:cubicBezTo>
                  <a:pt x="333443" y="1306171"/>
                  <a:pt x="328708" y="1326671"/>
                  <a:pt x="315310" y="1340069"/>
                </a:cubicBezTo>
                <a:cubicBezTo>
                  <a:pt x="301912" y="1353467"/>
                  <a:pt x="282810" y="1359764"/>
                  <a:pt x="268014" y="1371600"/>
                </a:cubicBezTo>
                <a:cubicBezTo>
                  <a:pt x="190003" y="1434009"/>
                  <a:pt x="286897" y="1368481"/>
                  <a:pt x="204951" y="1450428"/>
                </a:cubicBezTo>
                <a:cubicBezTo>
                  <a:pt x="191553" y="1463826"/>
                  <a:pt x="173420" y="1471449"/>
                  <a:pt x="157655" y="1481959"/>
                </a:cubicBezTo>
                <a:lnTo>
                  <a:pt x="94593" y="1576552"/>
                </a:lnTo>
                <a:cubicBezTo>
                  <a:pt x="58939" y="1630034"/>
                  <a:pt x="76461" y="1610451"/>
                  <a:pt x="47296" y="1639614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686910" y="3238893"/>
            <a:ext cx="5628290" cy="1979493"/>
          </a:xfrm>
          <a:custGeom>
            <a:avLst/>
            <a:gdLst>
              <a:gd name="connsiteX0" fmla="*/ 693683 w 5628290"/>
              <a:gd name="connsiteY0" fmla="*/ 166459 h 1979493"/>
              <a:gd name="connsiteX1" fmla="*/ 583324 w 5628290"/>
              <a:gd name="connsiteY1" fmla="*/ 229521 h 1979493"/>
              <a:gd name="connsiteX2" fmla="*/ 394138 w 5628290"/>
              <a:gd name="connsiteY2" fmla="*/ 402941 h 1979493"/>
              <a:gd name="connsiteX3" fmla="*/ 346842 w 5628290"/>
              <a:gd name="connsiteY3" fmla="*/ 418707 h 1979493"/>
              <a:gd name="connsiteX4" fmla="*/ 268014 w 5628290"/>
              <a:gd name="connsiteY4" fmla="*/ 513300 h 1979493"/>
              <a:gd name="connsiteX5" fmla="*/ 173421 w 5628290"/>
              <a:gd name="connsiteY5" fmla="*/ 592128 h 1979493"/>
              <a:gd name="connsiteX6" fmla="*/ 63062 w 5628290"/>
              <a:gd name="connsiteY6" fmla="*/ 734017 h 1979493"/>
              <a:gd name="connsiteX7" fmla="*/ 31531 w 5628290"/>
              <a:gd name="connsiteY7" fmla="*/ 797079 h 1979493"/>
              <a:gd name="connsiteX8" fmla="*/ 15766 w 5628290"/>
              <a:gd name="connsiteY8" fmla="*/ 875907 h 1979493"/>
              <a:gd name="connsiteX9" fmla="*/ 0 w 5628290"/>
              <a:gd name="connsiteY9" fmla="*/ 938969 h 1979493"/>
              <a:gd name="connsiteX10" fmla="*/ 47297 w 5628290"/>
              <a:gd name="connsiteY10" fmla="*/ 1238514 h 1979493"/>
              <a:gd name="connsiteX11" fmla="*/ 78828 w 5628290"/>
              <a:gd name="connsiteY11" fmla="*/ 1285810 h 1979493"/>
              <a:gd name="connsiteX12" fmla="*/ 141890 w 5628290"/>
              <a:gd name="connsiteY12" fmla="*/ 1380404 h 1979493"/>
              <a:gd name="connsiteX13" fmla="*/ 157656 w 5628290"/>
              <a:gd name="connsiteY13" fmla="*/ 1427700 h 1979493"/>
              <a:gd name="connsiteX14" fmla="*/ 252249 w 5628290"/>
              <a:gd name="connsiteY14" fmla="*/ 1522293 h 1979493"/>
              <a:gd name="connsiteX15" fmla="*/ 346842 w 5628290"/>
              <a:gd name="connsiteY15" fmla="*/ 1601121 h 1979493"/>
              <a:gd name="connsiteX16" fmla="*/ 362607 w 5628290"/>
              <a:gd name="connsiteY16" fmla="*/ 1648417 h 1979493"/>
              <a:gd name="connsiteX17" fmla="*/ 504497 w 5628290"/>
              <a:gd name="connsiteY17" fmla="*/ 1743010 h 1979493"/>
              <a:gd name="connsiteX18" fmla="*/ 551793 w 5628290"/>
              <a:gd name="connsiteY18" fmla="*/ 1774541 h 1979493"/>
              <a:gd name="connsiteX19" fmla="*/ 599090 w 5628290"/>
              <a:gd name="connsiteY19" fmla="*/ 1790307 h 1979493"/>
              <a:gd name="connsiteX20" fmla="*/ 646387 w 5628290"/>
              <a:gd name="connsiteY20" fmla="*/ 1821838 h 1979493"/>
              <a:gd name="connsiteX21" fmla="*/ 772511 w 5628290"/>
              <a:gd name="connsiteY21" fmla="*/ 1853369 h 1979493"/>
              <a:gd name="connsiteX22" fmla="*/ 945931 w 5628290"/>
              <a:gd name="connsiteY22" fmla="*/ 1900666 h 1979493"/>
              <a:gd name="connsiteX23" fmla="*/ 1166649 w 5628290"/>
              <a:gd name="connsiteY23" fmla="*/ 1963728 h 1979493"/>
              <a:gd name="connsiteX24" fmla="*/ 1292773 w 5628290"/>
              <a:gd name="connsiteY24" fmla="*/ 1979493 h 1979493"/>
              <a:gd name="connsiteX25" fmla="*/ 4461642 w 5628290"/>
              <a:gd name="connsiteY25" fmla="*/ 1963728 h 1979493"/>
              <a:gd name="connsiteX26" fmla="*/ 4619297 w 5628290"/>
              <a:gd name="connsiteY26" fmla="*/ 1947962 h 1979493"/>
              <a:gd name="connsiteX27" fmla="*/ 4887311 w 5628290"/>
              <a:gd name="connsiteY27" fmla="*/ 1932197 h 1979493"/>
              <a:gd name="connsiteX28" fmla="*/ 4934607 w 5628290"/>
              <a:gd name="connsiteY28" fmla="*/ 1916431 h 1979493"/>
              <a:gd name="connsiteX29" fmla="*/ 4997669 w 5628290"/>
              <a:gd name="connsiteY29" fmla="*/ 1900666 h 1979493"/>
              <a:gd name="connsiteX30" fmla="*/ 5044966 w 5628290"/>
              <a:gd name="connsiteY30" fmla="*/ 1869135 h 1979493"/>
              <a:gd name="connsiteX31" fmla="*/ 5092262 w 5628290"/>
              <a:gd name="connsiteY31" fmla="*/ 1853369 h 1979493"/>
              <a:gd name="connsiteX32" fmla="*/ 5186856 w 5628290"/>
              <a:gd name="connsiteY32" fmla="*/ 1790307 h 1979493"/>
              <a:gd name="connsiteX33" fmla="*/ 5297214 w 5628290"/>
              <a:gd name="connsiteY33" fmla="*/ 1727245 h 1979493"/>
              <a:gd name="connsiteX34" fmla="*/ 5407573 w 5628290"/>
              <a:gd name="connsiteY34" fmla="*/ 1664183 h 1979493"/>
              <a:gd name="connsiteX35" fmla="*/ 5517931 w 5628290"/>
              <a:gd name="connsiteY35" fmla="*/ 1538059 h 1979493"/>
              <a:gd name="connsiteX36" fmla="*/ 5549462 w 5628290"/>
              <a:gd name="connsiteY36" fmla="*/ 1490762 h 1979493"/>
              <a:gd name="connsiteX37" fmla="*/ 5580993 w 5628290"/>
              <a:gd name="connsiteY37" fmla="*/ 1396169 h 1979493"/>
              <a:gd name="connsiteX38" fmla="*/ 5596759 w 5628290"/>
              <a:gd name="connsiteY38" fmla="*/ 1348873 h 1979493"/>
              <a:gd name="connsiteX39" fmla="*/ 5612524 w 5628290"/>
              <a:gd name="connsiteY39" fmla="*/ 1301576 h 1979493"/>
              <a:gd name="connsiteX40" fmla="*/ 5628290 w 5628290"/>
              <a:gd name="connsiteY40" fmla="*/ 1254279 h 1979493"/>
              <a:gd name="connsiteX41" fmla="*/ 5612524 w 5628290"/>
              <a:gd name="connsiteY41" fmla="*/ 544831 h 1979493"/>
              <a:gd name="connsiteX42" fmla="*/ 5549462 w 5628290"/>
              <a:gd name="connsiteY42" fmla="*/ 402941 h 1979493"/>
              <a:gd name="connsiteX43" fmla="*/ 5502166 w 5628290"/>
              <a:gd name="connsiteY43" fmla="*/ 371410 h 1979493"/>
              <a:gd name="connsiteX44" fmla="*/ 5470635 w 5628290"/>
              <a:gd name="connsiteY44" fmla="*/ 324114 h 1979493"/>
              <a:gd name="connsiteX45" fmla="*/ 5360276 w 5628290"/>
              <a:gd name="connsiteY45" fmla="*/ 245286 h 1979493"/>
              <a:gd name="connsiteX46" fmla="*/ 5312980 w 5628290"/>
              <a:gd name="connsiteY46" fmla="*/ 229521 h 1979493"/>
              <a:gd name="connsiteX47" fmla="*/ 5171090 w 5628290"/>
              <a:gd name="connsiteY47" fmla="*/ 182224 h 1979493"/>
              <a:gd name="connsiteX48" fmla="*/ 3972911 w 5628290"/>
              <a:gd name="connsiteY48" fmla="*/ 166459 h 1979493"/>
              <a:gd name="connsiteX49" fmla="*/ 3499945 w 5628290"/>
              <a:gd name="connsiteY49" fmla="*/ 134928 h 1979493"/>
              <a:gd name="connsiteX50" fmla="*/ 3042745 w 5628290"/>
              <a:gd name="connsiteY50" fmla="*/ 103397 h 1979493"/>
              <a:gd name="connsiteX51" fmla="*/ 2727435 w 5628290"/>
              <a:gd name="connsiteY51" fmla="*/ 71866 h 1979493"/>
              <a:gd name="connsiteX52" fmla="*/ 2191407 w 5628290"/>
              <a:gd name="connsiteY52" fmla="*/ 56100 h 1979493"/>
              <a:gd name="connsiteX53" fmla="*/ 851338 w 5628290"/>
              <a:gd name="connsiteY53" fmla="*/ 87631 h 1979493"/>
              <a:gd name="connsiteX54" fmla="*/ 772511 w 5628290"/>
              <a:gd name="connsiteY54" fmla="*/ 103397 h 1979493"/>
              <a:gd name="connsiteX55" fmla="*/ 725214 w 5628290"/>
              <a:gd name="connsiteY55" fmla="*/ 119162 h 1979493"/>
              <a:gd name="connsiteX56" fmla="*/ 693683 w 5628290"/>
              <a:gd name="connsiteY56" fmla="*/ 166459 h 197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628290" h="1979493">
                <a:moveTo>
                  <a:pt x="693683" y="166459"/>
                </a:moveTo>
                <a:cubicBezTo>
                  <a:pt x="670035" y="184852"/>
                  <a:pt x="616207" y="202804"/>
                  <a:pt x="583324" y="229521"/>
                </a:cubicBezTo>
                <a:cubicBezTo>
                  <a:pt x="528676" y="273922"/>
                  <a:pt x="468579" y="365720"/>
                  <a:pt x="394138" y="402941"/>
                </a:cubicBezTo>
                <a:cubicBezTo>
                  <a:pt x="379274" y="410373"/>
                  <a:pt x="362607" y="413452"/>
                  <a:pt x="346842" y="418707"/>
                </a:cubicBezTo>
                <a:cubicBezTo>
                  <a:pt x="315837" y="465214"/>
                  <a:pt x="313537" y="475364"/>
                  <a:pt x="268014" y="513300"/>
                </a:cubicBezTo>
                <a:cubicBezTo>
                  <a:pt x="210485" y="561240"/>
                  <a:pt x="224327" y="526677"/>
                  <a:pt x="173421" y="592128"/>
                </a:cubicBezTo>
                <a:cubicBezTo>
                  <a:pt x="41423" y="761840"/>
                  <a:pt x="170437" y="626644"/>
                  <a:pt x="63062" y="734017"/>
                </a:cubicBezTo>
                <a:cubicBezTo>
                  <a:pt x="52552" y="755038"/>
                  <a:pt x="38963" y="774783"/>
                  <a:pt x="31531" y="797079"/>
                </a:cubicBezTo>
                <a:cubicBezTo>
                  <a:pt x="23057" y="822500"/>
                  <a:pt x="21579" y="849749"/>
                  <a:pt x="15766" y="875907"/>
                </a:cubicBezTo>
                <a:cubicBezTo>
                  <a:pt x="11066" y="897059"/>
                  <a:pt x="5255" y="917948"/>
                  <a:pt x="0" y="938969"/>
                </a:cubicBezTo>
                <a:cubicBezTo>
                  <a:pt x="4010" y="991091"/>
                  <a:pt x="1038" y="1169126"/>
                  <a:pt x="47297" y="1238514"/>
                </a:cubicBezTo>
                <a:lnTo>
                  <a:pt x="78828" y="1285810"/>
                </a:lnTo>
                <a:cubicBezTo>
                  <a:pt x="116312" y="1398266"/>
                  <a:pt x="63162" y="1262314"/>
                  <a:pt x="141890" y="1380404"/>
                </a:cubicBezTo>
                <a:cubicBezTo>
                  <a:pt x="151108" y="1394231"/>
                  <a:pt x="147453" y="1414582"/>
                  <a:pt x="157656" y="1427700"/>
                </a:cubicBezTo>
                <a:cubicBezTo>
                  <a:pt x="185033" y="1462898"/>
                  <a:pt x="220718" y="1490762"/>
                  <a:pt x="252249" y="1522293"/>
                </a:cubicBezTo>
                <a:cubicBezTo>
                  <a:pt x="312946" y="1582990"/>
                  <a:pt x="280992" y="1557221"/>
                  <a:pt x="346842" y="1601121"/>
                </a:cubicBezTo>
                <a:cubicBezTo>
                  <a:pt x="352097" y="1616886"/>
                  <a:pt x="350856" y="1636666"/>
                  <a:pt x="362607" y="1648417"/>
                </a:cubicBezTo>
                <a:cubicBezTo>
                  <a:pt x="362610" y="1648420"/>
                  <a:pt x="480847" y="1727243"/>
                  <a:pt x="504497" y="1743010"/>
                </a:cubicBezTo>
                <a:cubicBezTo>
                  <a:pt x="520262" y="1753520"/>
                  <a:pt x="533818" y="1768549"/>
                  <a:pt x="551793" y="1774541"/>
                </a:cubicBezTo>
                <a:cubicBezTo>
                  <a:pt x="567559" y="1779796"/>
                  <a:pt x="584226" y="1782875"/>
                  <a:pt x="599090" y="1790307"/>
                </a:cubicBezTo>
                <a:cubicBezTo>
                  <a:pt x="616038" y="1798781"/>
                  <a:pt x="628580" y="1815363"/>
                  <a:pt x="646387" y="1821838"/>
                </a:cubicBezTo>
                <a:cubicBezTo>
                  <a:pt x="687113" y="1836647"/>
                  <a:pt x="731400" y="1839665"/>
                  <a:pt x="772511" y="1853369"/>
                </a:cubicBezTo>
                <a:cubicBezTo>
                  <a:pt x="1058363" y="1948653"/>
                  <a:pt x="700810" y="1833814"/>
                  <a:pt x="945931" y="1900666"/>
                </a:cubicBezTo>
                <a:cubicBezTo>
                  <a:pt x="1034531" y="1924830"/>
                  <a:pt x="1069698" y="1951609"/>
                  <a:pt x="1166649" y="1963728"/>
                </a:cubicBezTo>
                <a:lnTo>
                  <a:pt x="1292773" y="1979493"/>
                </a:lnTo>
                <a:lnTo>
                  <a:pt x="4461642" y="1963728"/>
                </a:lnTo>
                <a:cubicBezTo>
                  <a:pt x="4514453" y="1963227"/>
                  <a:pt x="4566628" y="1951863"/>
                  <a:pt x="4619297" y="1947962"/>
                </a:cubicBezTo>
                <a:cubicBezTo>
                  <a:pt x="4708545" y="1941351"/>
                  <a:pt x="4797973" y="1937452"/>
                  <a:pt x="4887311" y="1932197"/>
                </a:cubicBezTo>
                <a:cubicBezTo>
                  <a:pt x="4903076" y="1926942"/>
                  <a:pt x="4918628" y="1920996"/>
                  <a:pt x="4934607" y="1916431"/>
                </a:cubicBezTo>
                <a:cubicBezTo>
                  <a:pt x="4955441" y="1910478"/>
                  <a:pt x="4977753" y="1909201"/>
                  <a:pt x="4997669" y="1900666"/>
                </a:cubicBezTo>
                <a:cubicBezTo>
                  <a:pt x="5015085" y="1893202"/>
                  <a:pt x="5028019" y="1877609"/>
                  <a:pt x="5044966" y="1869135"/>
                </a:cubicBezTo>
                <a:cubicBezTo>
                  <a:pt x="5059830" y="1861703"/>
                  <a:pt x="5077735" y="1861440"/>
                  <a:pt x="5092262" y="1853369"/>
                </a:cubicBezTo>
                <a:cubicBezTo>
                  <a:pt x="5125389" y="1834965"/>
                  <a:pt x="5152961" y="1807255"/>
                  <a:pt x="5186856" y="1790307"/>
                </a:cubicBezTo>
                <a:cubicBezTo>
                  <a:pt x="5377425" y="1695023"/>
                  <a:pt x="5141228" y="1816380"/>
                  <a:pt x="5297214" y="1727245"/>
                </a:cubicBezTo>
                <a:cubicBezTo>
                  <a:pt x="5437239" y="1647230"/>
                  <a:pt x="5292335" y="1741008"/>
                  <a:pt x="5407573" y="1664183"/>
                </a:cubicBezTo>
                <a:cubicBezTo>
                  <a:pt x="5481145" y="1553825"/>
                  <a:pt x="5439104" y="1590611"/>
                  <a:pt x="5517931" y="1538059"/>
                </a:cubicBezTo>
                <a:cubicBezTo>
                  <a:pt x="5528441" y="1522293"/>
                  <a:pt x="5541767" y="1508077"/>
                  <a:pt x="5549462" y="1490762"/>
                </a:cubicBezTo>
                <a:cubicBezTo>
                  <a:pt x="5562961" y="1460390"/>
                  <a:pt x="5570483" y="1427700"/>
                  <a:pt x="5580993" y="1396169"/>
                </a:cubicBezTo>
                <a:lnTo>
                  <a:pt x="5596759" y="1348873"/>
                </a:lnTo>
                <a:lnTo>
                  <a:pt x="5612524" y="1301576"/>
                </a:lnTo>
                <a:lnTo>
                  <a:pt x="5628290" y="1254279"/>
                </a:lnTo>
                <a:cubicBezTo>
                  <a:pt x="5623035" y="1017796"/>
                  <a:pt x="5626414" y="780964"/>
                  <a:pt x="5612524" y="544831"/>
                </a:cubicBezTo>
                <a:cubicBezTo>
                  <a:pt x="5610573" y="511658"/>
                  <a:pt x="5579150" y="432630"/>
                  <a:pt x="5549462" y="402941"/>
                </a:cubicBezTo>
                <a:cubicBezTo>
                  <a:pt x="5536064" y="389543"/>
                  <a:pt x="5517931" y="381920"/>
                  <a:pt x="5502166" y="371410"/>
                </a:cubicBezTo>
                <a:cubicBezTo>
                  <a:pt x="5491656" y="355645"/>
                  <a:pt x="5484033" y="337512"/>
                  <a:pt x="5470635" y="324114"/>
                </a:cubicBezTo>
                <a:cubicBezTo>
                  <a:pt x="5463492" y="316971"/>
                  <a:pt x="5378182" y="254239"/>
                  <a:pt x="5360276" y="245286"/>
                </a:cubicBezTo>
                <a:cubicBezTo>
                  <a:pt x="5345412" y="237854"/>
                  <a:pt x="5328254" y="236067"/>
                  <a:pt x="5312980" y="229521"/>
                </a:cubicBezTo>
                <a:cubicBezTo>
                  <a:pt x="5249342" y="202248"/>
                  <a:pt x="5246293" y="184081"/>
                  <a:pt x="5171090" y="182224"/>
                </a:cubicBezTo>
                <a:cubicBezTo>
                  <a:pt x="4771784" y="172365"/>
                  <a:pt x="4372304" y="171714"/>
                  <a:pt x="3972911" y="166459"/>
                </a:cubicBezTo>
                <a:cubicBezTo>
                  <a:pt x="3590995" y="134632"/>
                  <a:pt x="3994100" y="166469"/>
                  <a:pt x="3499945" y="134928"/>
                </a:cubicBezTo>
                <a:cubicBezTo>
                  <a:pt x="3347493" y="125197"/>
                  <a:pt x="3194327" y="122345"/>
                  <a:pt x="3042745" y="103397"/>
                </a:cubicBezTo>
                <a:cubicBezTo>
                  <a:pt x="2929567" y="89249"/>
                  <a:pt x="2845723" y="77009"/>
                  <a:pt x="2727435" y="71866"/>
                </a:cubicBezTo>
                <a:cubicBezTo>
                  <a:pt x="2548850" y="64101"/>
                  <a:pt x="2370083" y="61355"/>
                  <a:pt x="2191407" y="56100"/>
                </a:cubicBezTo>
                <a:cubicBezTo>
                  <a:pt x="1744717" y="66610"/>
                  <a:pt x="1289474" y="0"/>
                  <a:pt x="851338" y="87631"/>
                </a:cubicBezTo>
                <a:cubicBezTo>
                  <a:pt x="825062" y="92886"/>
                  <a:pt x="798507" y="96898"/>
                  <a:pt x="772511" y="103397"/>
                </a:cubicBezTo>
                <a:cubicBezTo>
                  <a:pt x="756389" y="107428"/>
                  <a:pt x="740980" y="113907"/>
                  <a:pt x="725214" y="119162"/>
                </a:cubicBezTo>
                <a:cubicBezTo>
                  <a:pt x="669173" y="156523"/>
                  <a:pt x="717331" y="148066"/>
                  <a:pt x="693683" y="166459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Sample UNIX Directory Listing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</p:spPr>
      </p:pic>
      <p:grpSp>
        <p:nvGrpSpPr>
          <p:cNvPr id="9" name="群組 8"/>
          <p:cNvGrpSpPr/>
          <p:nvPr/>
        </p:nvGrpSpPr>
        <p:grpSpPr>
          <a:xfrm>
            <a:off x="362606" y="1040519"/>
            <a:ext cx="2753341" cy="1418901"/>
            <a:chOff x="362606" y="1040519"/>
            <a:chExt cx="2753341" cy="1418901"/>
          </a:xfrm>
        </p:grpSpPr>
        <p:sp>
          <p:nvSpPr>
            <p:cNvPr id="5" name="橢圓 4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7" name="直線接點 6"/>
            <p:cNvCxnSpPr>
              <a:endCxn id="8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文字方塊 7"/>
            <p:cNvSpPr txBox="1"/>
            <p:nvPr/>
          </p:nvSpPr>
          <p:spPr>
            <a:xfrm>
              <a:off x="1182404" y="1040519"/>
              <a:ext cx="19335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subdirectory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07323" y="1019498"/>
            <a:ext cx="5667600" cy="1418901"/>
            <a:chOff x="362606" y="1040519"/>
            <a:chExt cx="5667600" cy="1418901"/>
          </a:xfrm>
        </p:grpSpPr>
        <p:sp>
          <p:nvSpPr>
            <p:cNvPr id="11" name="橢圓 10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2" name="直線接點 11"/>
            <p:cNvCxnSpPr>
              <a:endCxn id="13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字方塊 12"/>
            <p:cNvSpPr txBox="1"/>
            <p:nvPr/>
          </p:nvSpPr>
          <p:spPr>
            <a:xfrm>
              <a:off x="1182404" y="1040519"/>
              <a:ext cx="484780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The number of links to the file</a:t>
              </a:r>
              <a:r>
                <a:rPr lang="zh-TW" altLang="en-US" sz="2400" b="1" dirty="0">
                  <a:solidFill>
                    <a:srgbClr val="FF0000"/>
                  </a:solidFill>
                  <a:latin typeface="Candara" pitchFamily="34" charset="0"/>
                </a:rPr>
                <a:t>分享</a:t>
              </a:r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62606" y="4903074"/>
            <a:ext cx="3282694" cy="1551924"/>
            <a:chOff x="362606" y="4903074"/>
            <a:chExt cx="3282694" cy="1551924"/>
          </a:xfrm>
        </p:grpSpPr>
        <p:sp>
          <p:nvSpPr>
            <p:cNvPr id="14" name="手繪多邊形 13"/>
            <p:cNvSpPr/>
            <p:nvPr/>
          </p:nvSpPr>
          <p:spPr bwMode="auto">
            <a:xfrm>
              <a:off x="528486" y="4903074"/>
              <a:ext cx="1697040" cy="614856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62606" y="5993333"/>
              <a:ext cx="3282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Owner, group, universe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17" name="直線接點 16"/>
            <p:cNvCxnSpPr>
              <a:stCxn id="14" idx="13"/>
            </p:cNvCxnSpPr>
            <p:nvPr/>
          </p:nvCxnSpPr>
          <p:spPr bwMode="auto">
            <a:xfrm>
              <a:off x="1954922" y="5486399"/>
              <a:ext cx="204954" cy="3626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群組 18"/>
          <p:cNvGrpSpPr/>
          <p:nvPr/>
        </p:nvGrpSpPr>
        <p:grpSpPr>
          <a:xfrm>
            <a:off x="2302711" y="5184047"/>
            <a:ext cx="3521880" cy="1355043"/>
            <a:chOff x="544252" y="4892568"/>
            <a:chExt cx="3521880" cy="1355043"/>
          </a:xfrm>
        </p:grpSpPr>
        <p:sp>
          <p:nvSpPr>
            <p:cNvPr id="20" name="手繪多邊形 19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970687" y="5785946"/>
              <a:ext cx="20954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2" name="直線接點 21"/>
            <p:cNvCxnSpPr>
              <a:stCxn id="20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群組 23"/>
          <p:cNvGrpSpPr/>
          <p:nvPr/>
        </p:nvGrpSpPr>
        <p:grpSpPr>
          <a:xfrm>
            <a:off x="3119356" y="4913580"/>
            <a:ext cx="3438524" cy="1355043"/>
            <a:chOff x="544252" y="4892568"/>
            <a:chExt cx="3438524" cy="1355043"/>
          </a:xfrm>
        </p:grpSpPr>
        <p:sp>
          <p:nvSpPr>
            <p:cNvPr id="25" name="手繪多邊形 24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70687" y="5785946"/>
              <a:ext cx="20120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Group’s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7" name="直線接點 26"/>
            <p:cNvCxnSpPr>
              <a:stCxn id="25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03130"/>
            <a:ext cx="7772400" cy="1409919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680734"/>
            <a:ext cx="1081362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None </a:t>
            </a:r>
            <a:r>
              <a:rPr lang="en-US" altLang="zh-TW" sz="2400" dirty="0">
                <a:ea typeface="新細明體" charset="-120"/>
              </a:rPr>
              <a:t>- sequence of words, bytes    </a:t>
            </a:r>
            <a:r>
              <a:rPr lang="zh-TW" altLang="en-US" sz="2400" dirty="0">
                <a:ea typeface="新細明體" charset="-120"/>
              </a:rPr>
              <a:t>沒有特定格式  使用不方便速度慢   沒辦法迅速定位到特定的資訊</a:t>
            </a:r>
            <a:endParaRPr lang="en-US" altLang="zh-TW" sz="24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Simple record structure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   一行行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Relocatable load file	</a:t>
            </a:r>
            <a:r>
              <a:rPr lang="zh-TW" altLang="en-US" sz="2400" dirty="0">
                <a:ea typeface="新細明體" charset="-120"/>
              </a:rPr>
              <a:t>程式可以放在記憶體不同位置  會有特定格式才能做到</a:t>
            </a:r>
            <a:endParaRPr lang="en-US" altLang="zh-TW" sz="24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Can simulate last two methods with first method by inserting appropriate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control characters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(CR, LF)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carriage return/line feed(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迴車 換行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Who decides</a:t>
            </a:r>
            <a:r>
              <a:rPr lang="zh-TW" altLang="en-US" sz="2400" dirty="0">
                <a:ea typeface="新細明體" charset="-120"/>
              </a:rPr>
              <a:t>  檔案格式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Operating system</a:t>
            </a:r>
            <a:r>
              <a:rPr lang="zh-TW" altLang="en-US" sz="2400" dirty="0">
                <a:ea typeface="新細明體" charset="-120"/>
              </a:rPr>
              <a:t>  </a:t>
            </a:r>
            <a:endParaRPr lang="en-US" altLang="zh-TW" sz="2400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Name</a:t>
            </a:r>
            <a:r>
              <a:rPr lang="en-US" altLang="zh-TW" sz="2400" dirty="0">
                <a:ea typeface="新細明體" charset="-120"/>
              </a:rPr>
              <a:t> – only information kept in human-readable form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Identifier</a:t>
            </a:r>
            <a:r>
              <a:rPr lang="en-US" altLang="zh-TW" sz="2400" dirty="0">
                <a:ea typeface="新細明體" charset="-120"/>
              </a:rPr>
              <a:t> – unique tag (number) identifies file within file system</a:t>
            </a:r>
            <a:r>
              <a:rPr lang="zh-TW" altLang="en-US" sz="2400" dirty="0">
                <a:ea typeface="新細明體" charset="-120"/>
              </a:rPr>
              <a:t>    </a:t>
            </a:r>
            <a:r>
              <a:rPr lang="en-US" altLang="zh-TW" sz="2400" dirty="0">
                <a:ea typeface="新細明體" charset="-120"/>
              </a:rPr>
              <a:t>ID</a:t>
            </a:r>
            <a:r>
              <a:rPr lang="zh-TW" altLang="en-US" sz="2400" dirty="0">
                <a:ea typeface="新細明體" charset="-120"/>
              </a:rPr>
              <a:t> 系統給的編號  系統用的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Type</a:t>
            </a:r>
            <a:r>
              <a:rPr lang="en-US" altLang="zh-TW" sz="2400" dirty="0">
                <a:ea typeface="新細明體" charset="-120"/>
              </a:rPr>
              <a:t> – needed for systems that support different types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Location</a:t>
            </a:r>
            <a:r>
              <a:rPr lang="en-US" altLang="zh-TW" sz="2400" dirty="0">
                <a:ea typeface="新細明體" charset="-120"/>
              </a:rPr>
              <a:t> – pointer to file location on device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Size</a:t>
            </a:r>
            <a:r>
              <a:rPr lang="en-US" altLang="zh-TW" sz="2400" dirty="0">
                <a:ea typeface="新細明體" charset="-120"/>
              </a:rPr>
              <a:t> – current file size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controls who can do reading, writing, executing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Time, date, and user identification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data for protection, security, and usage</a:t>
            </a:r>
            <a:r>
              <a:rPr lang="zh-TW" altLang="en-US" sz="2400" dirty="0">
                <a:ea typeface="新細明體" charset="-120"/>
              </a:rPr>
              <a:t>查字典</a:t>
            </a:r>
            <a:r>
              <a:rPr lang="en-US" altLang="zh-TW" sz="2400" dirty="0">
                <a:ea typeface="新細明體" charset="-120"/>
              </a:rPr>
              <a:t> monitoring</a:t>
            </a:r>
          </a:p>
          <a:p>
            <a:r>
              <a:rPr lang="en-US" altLang="zh-TW" sz="2400" dirty="0">
                <a:ea typeface="新細明體" charset="-120"/>
              </a:rPr>
              <a:t>Information about files are kept in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directory structure</a:t>
            </a:r>
            <a:r>
              <a:rPr lang="en-US" altLang="zh-TW" sz="2400" dirty="0">
                <a:ea typeface="新細明體" charset="-120"/>
              </a:rPr>
              <a:t>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378" y="1039046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is an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abstract data type</a:t>
            </a:r>
          </a:p>
          <a:p>
            <a:r>
              <a:rPr lang="en-US" altLang="zh-TW" sz="2400" b="1" dirty="0">
                <a:ea typeface="新細明體" charset="-120"/>
              </a:rPr>
              <a:t>Create</a:t>
            </a:r>
          </a:p>
          <a:p>
            <a:r>
              <a:rPr lang="en-US" altLang="zh-TW" sz="2400" b="1" dirty="0">
                <a:ea typeface="新細明體" charset="-120"/>
              </a:rPr>
              <a:t>Write</a:t>
            </a:r>
          </a:p>
          <a:p>
            <a:r>
              <a:rPr lang="en-US" altLang="zh-TW" sz="2400" b="1" dirty="0">
                <a:ea typeface="新細明體" charset="-120"/>
              </a:rPr>
              <a:t>Read</a:t>
            </a:r>
          </a:p>
          <a:p>
            <a:r>
              <a:rPr lang="en-US" altLang="zh-TW" sz="2400" b="1" dirty="0">
                <a:ea typeface="新細明體" charset="-120"/>
              </a:rPr>
              <a:t>Reposition within file  </a:t>
            </a:r>
            <a:r>
              <a:rPr lang="zh-TW" altLang="en-US" sz="2400" b="1" dirty="0">
                <a:ea typeface="新細明體" charset="-120"/>
              </a:rPr>
              <a:t>要讀寫的位置</a:t>
            </a:r>
            <a:endParaRPr lang="en-US" altLang="zh-TW" sz="2400" b="1" dirty="0"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Delete</a:t>
            </a:r>
          </a:p>
          <a:p>
            <a:r>
              <a:rPr lang="en-US" altLang="zh-TW" sz="2400" b="1" dirty="0">
                <a:ea typeface="新細明體" charset="-120"/>
              </a:rPr>
              <a:t>Truncate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Open(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search the directory structure on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400" dirty="0">
                <a:ea typeface="新細明體" charset="-120"/>
              </a:rPr>
              <a:t> for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and move the content of entry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memory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Close 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move the content of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memory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</a:t>
            </a:r>
            <a:r>
              <a:rPr lang="en-US" altLang="zh-TW" sz="2400" dirty="0">
                <a:ea typeface="新細明體" charset="-120"/>
              </a:rPr>
              <a:t> directory structure on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066087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Several pieces of data are needed to manage open files: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 pointer</a:t>
            </a:r>
            <a:r>
              <a:rPr lang="en-US" altLang="zh-TW" dirty="0">
                <a:ea typeface="新細明體" charset="-120"/>
              </a:rPr>
              <a:t>:  pointer to last read/write location, per process that has the file open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File-open count</a:t>
            </a:r>
            <a:r>
              <a:rPr lang="en-US" altLang="zh-TW" dirty="0">
                <a:ea typeface="新細明體" charset="-120"/>
              </a:rPr>
              <a:t>: counter of number of times a file is open – to allow removal of data from open-file table when last process closes it   </a:t>
            </a:r>
            <a:r>
              <a:rPr lang="zh-TW" altLang="en-US" dirty="0">
                <a:ea typeface="新細明體" charset="-120"/>
              </a:rPr>
              <a:t>例如一個檔案被多個程序讀取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Disk location of the file</a:t>
            </a:r>
            <a:r>
              <a:rPr lang="en-US" altLang="zh-TW" dirty="0">
                <a:ea typeface="新細明體" charset="-120"/>
              </a:rPr>
              <a:t>: cache of data access information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rights</a:t>
            </a:r>
            <a:r>
              <a:rPr lang="en-US" altLang="zh-TW" dirty="0">
                <a:ea typeface="新細明體" charset="-120"/>
              </a:rPr>
              <a:t>: per-process access mode information</a:t>
            </a:r>
          </a:p>
          <a:p>
            <a:pPr lvl="1"/>
            <a:r>
              <a:rPr lang="en-US" altLang="zh-TW" dirty="0">
                <a:ea typeface="新細明體" charset="-120"/>
              </a:rPr>
              <a:t>RWX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 Locking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561" y="997004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Provided by some operating systems and file systems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Lock</a:t>
            </a:r>
            <a:r>
              <a:rPr lang="en-US" altLang="zh-TW" dirty="0">
                <a:ea typeface="新細明體" charset="-120"/>
              </a:rPr>
              <a:t>: several processes can acquire the lock concurrently (like a reader lock)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Exclusive Lock</a:t>
            </a:r>
            <a:r>
              <a:rPr lang="en-US" altLang="zh-TW" dirty="0">
                <a:ea typeface="新細明體" charset="-120"/>
              </a:rPr>
              <a:t>: Only one process at a time can acquire such a lock (like a writer lock)</a:t>
            </a:r>
          </a:p>
          <a:p>
            <a:r>
              <a:rPr lang="en-US" altLang="zh-TW" sz="2800" dirty="0">
                <a:ea typeface="新細明體" charset="-120"/>
              </a:rPr>
              <a:t>Mandatory</a:t>
            </a:r>
            <a:r>
              <a:rPr lang="zh-TW" altLang="en-US" sz="2800" dirty="0">
                <a:ea typeface="新細明體" charset="-120"/>
              </a:rPr>
              <a:t>義務的</a:t>
            </a:r>
            <a:r>
              <a:rPr lang="en-US" altLang="zh-TW" sz="2800" dirty="0">
                <a:ea typeface="新細明體" charset="-120"/>
              </a:rPr>
              <a:t> or advisory</a:t>
            </a:r>
            <a:r>
              <a:rPr lang="zh-TW" altLang="en-US" b="0" dirty="0"/>
              <a:t> 諮詢勸告的</a:t>
            </a:r>
            <a:r>
              <a:rPr lang="en-US" altLang="zh-TW" sz="2800" dirty="0">
                <a:ea typeface="新細明體" charset="-120"/>
              </a:rPr>
              <a:t> file locking mechanisms: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Mandatory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– Once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 process acquires an exclusive </a:t>
            </a:r>
            <a:r>
              <a:rPr lang="en-US" altLang="zh-TW" dirty="0">
                <a:ea typeface="新細明體" charset="-120"/>
              </a:rPr>
              <a:t>lock, the OS will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prevent any other </a:t>
            </a:r>
            <a:r>
              <a:rPr lang="en-US" altLang="zh-TW" dirty="0">
                <a:ea typeface="新細明體" charset="-120"/>
              </a:rPr>
              <a:t>process from accessing the locked file. (Windows)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Advisory</a:t>
            </a:r>
            <a:r>
              <a:rPr lang="en-US" altLang="zh-TW" dirty="0">
                <a:ea typeface="新細明體" charset="-120"/>
              </a:rPr>
              <a:t> – The OS will not prevent a process from acquiring access to a locked file. Rather, the process must be written so that it manually acquiring the lock before accessing the file.  (UNIX)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23725</TotalTime>
  <Words>2030</Words>
  <Application>Microsoft Office PowerPoint</Application>
  <PresentationFormat>On-screen Show (4:3)</PresentationFormat>
  <Paragraphs>354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Monotype Sorts</vt:lpstr>
      <vt:lpstr>Arial</vt:lpstr>
      <vt:lpstr>Calibri</vt:lpstr>
      <vt:lpstr>Candara</vt:lpstr>
      <vt:lpstr>Helvetica</vt:lpstr>
      <vt:lpstr>Times New Roman</vt:lpstr>
      <vt:lpstr>Verdana</vt:lpstr>
      <vt:lpstr>Webdings</vt:lpstr>
      <vt:lpstr>Wingdings</vt:lpstr>
      <vt:lpstr>1_os-8</vt:lpstr>
      <vt:lpstr>Chapter 10   File-System    </vt:lpstr>
      <vt:lpstr>Chapter 10:  File System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Java API (cont)</vt:lpstr>
      <vt:lpstr>File Types – Name, Extension</vt:lpstr>
      <vt:lpstr>Access Methods</vt:lpstr>
      <vt:lpstr>Sequential-access File</vt:lpstr>
      <vt:lpstr>Simulation of Sequential Access on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(Cont)多階</vt:lpstr>
      <vt:lpstr>Tree-Structured Directories (Cont)</vt:lpstr>
      <vt:lpstr>Acyclic無環-Graph Directories</vt:lpstr>
      <vt:lpstr>Acyclic-Graph Directories (Cont.)</vt:lpstr>
      <vt:lpstr>General Graph Directory</vt:lpstr>
      <vt:lpstr>General Graph Directory (Cont.)</vt:lpstr>
      <vt:lpstr>File System Mounting</vt:lpstr>
      <vt:lpstr>(a) Existing.                     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218</cp:revision>
  <cp:lastPrinted>2001-06-14T14:14:54Z</cp:lastPrinted>
  <dcterms:created xsi:type="dcterms:W3CDTF">2008-07-20T15:16:37Z</dcterms:created>
  <dcterms:modified xsi:type="dcterms:W3CDTF">2020-05-30T09:36:16Z</dcterms:modified>
</cp:coreProperties>
</file>