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5"/>
  </p:notesMasterIdLst>
  <p:handoutMasterIdLst>
    <p:handoutMasterId r:id="rId96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543" r:id="rId13"/>
    <p:sldId id="459" r:id="rId14"/>
    <p:sldId id="460" r:id="rId15"/>
    <p:sldId id="461" r:id="rId16"/>
    <p:sldId id="462" r:id="rId17"/>
    <p:sldId id="463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542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538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4" r:id="rId59"/>
    <p:sldId id="505" r:id="rId60"/>
    <p:sldId id="506" r:id="rId61"/>
    <p:sldId id="507" r:id="rId62"/>
    <p:sldId id="508" r:id="rId63"/>
    <p:sldId id="509" r:id="rId64"/>
    <p:sldId id="510" r:id="rId65"/>
    <p:sldId id="511" r:id="rId66"/>
    <p:sldId id="512" r:id="rId67"/>
    <p:sldId id="513" r:id="rId68"/>
    <p:sldId id="514" r:id="rId69"/>
    <p:sldId id="515" r:id="rId70"/>
    <p:sldId id="516" r:id="rId71"/>
    <p:sldId id="517" r:id="rId72"/>
    <p:sldId id="518" r:id="rId73"/>
    <p:sldId id="519" r:id="rId74"/>
    <p:sldId id="520" r:id="rId75"/>
    <p:sldId id="521" r:id="rId76"/>
    <p:sldId id="522" r:id="rId77"/>
    <p:sldId id="523" r:id="rId78"/>
    <p:sldId id="524" r:id="rId79"/>
    <p:sldId id="525" r:id="rId80"/>
    <p:sldId id="526" r:id="rId81"/>
    <p:sldId id="527" r:id="rId82"/>
    <p:sldId id="528" r:id="rId83"/>
    <p:sldId id="529" r:id="rId84"/>
    <p:sldId id="541" r:id="rId85"/>
    <p:sldId id="531" r:id="rId86"/>
    <p:sldId id="532" r:id="rId87"/>
    <p:sldId id="533" r:id="rId88"/>
    <p:sldId id="534" r:id="rId89"/>
    <p:sldId id="539" r:id="rId90"/>
    <p:sldId id="535" r:id="rId91"/>
    <p:sldId id="536" r:id="rId92"/>
    <p:sldId id="540" r:id="rId93"/>
    <p:sldId id="537" r:id="rId9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1821" autoAdjust="0"/>
  </p:normalViewPr>
  <p:slideViewPr>
    <p:cSldViewPr snapToGrid="0">
      <p:cViewPr varScale="1">
        <p:scale>
          <a:sx n="63" d="100"/>
          <a:sy n="63" d="100"/>
        </p:scale>
        <p:origin x="1608" y="4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8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8DFEC-CD40-4E44-BA1A-C85FF2326B28}" type="slidenum">
              <a:rPr lang="en-US" altLang="zh-TW" smtClean="0">
                <a:ea typeface="ＭＳ Ｐゴシック" pitchFamily="34" charset="-128"/>
              </a:rPr>
              <a:pPr/>
              <a:t>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電腦有很多程式執行  可能會共用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share data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資料結構     有些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讀  有些寫  就會牽涉到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synchro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問題   先後次序也有關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55883-6E47-40BE-90DE-80DB9514EABF}" type="slidenum">
              <a:rPr lang="en-US" altLang="zh-TW" smtClean="0">
                <a:ea typeface="ＭＳ Ｐゴシック" pitchFamily="34" charset="-128"/>
              </a:rPr>
              <a:pPr/>
              <a:t>10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1E08-5FBB-4B49-814B-195B916E2C0A}" type="slidenum">
              <a:rPr lang="en-US" altLang="zh-TW" smtClean="0">
                <a:ea typeface="ＭＳ Ｐゴシック" pitchFamily="34" charset="-128"/>
              </a:rPr>
              <a:pPr/>
              <a:t>11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跟前面的不同  前面是只要空了有人進去就行   但可能等待的好幾個中  有一個永遠都沒被挑到    這樣也符合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Progress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這邊就是說要加上公平性  每個提出請求的一定時間都空進空進循環過程一定次數要能進去    有限次數內要能排到進去   要有上限時間  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E8B3-5EA2-4607-B12B-1BFF623B8649}" type="slidenum">
              <a:rPr lang="en-US" altLang="zh-TW" smtClean="0">
                <a:ea typeface="ＭＳ Ｐゴシック" pitchFamily="34" charset="-128"/>
              </a:rPr>
              <a:pPr/>
              <a:t>13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22307-7414-451F-8E98-A23DB471330D}" type="slidenum">
              <a:rPr lang="en-US" altLang="zh-TW" smtClean="0">
                <a:ea typeface="ＭＳ Ｐゴシック" pitchFamily="34" charset="-128"/>
              </a:rPr>
              <a:pPr/>
              <a:t>14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看不懂為什麼有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還要有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j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是幹嘛的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?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          解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問題 關鍵在於前面的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Entry Section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和後面的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Exit Section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怎麼寫    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那邊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準備好  且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turn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 &gt;true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就分號 繞迴圈不往下        如果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turn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給對方  但是對方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flag=false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代表隊方沒有要進入   自己就可以進入       設計剛好滿足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Mut Ex / Progress / Bound Waiting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見下頁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E2A38-29E0-4C3F-909B-59735C9047EA}" type="slidenum">
              <a:rPr lang="en-US" altLang="zh-TW" smtClean="0">
                <a:ea typeface="ＭＳ Ｐゴシック" pitchFamily="34" charset="-128"/>
              </a:rPr>
              <a:pPr/>
              <a:t>15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E6AB2-2515-4FDF-B5E0-0CD53907444A}" type="slidenum">
              <a:rPr lang="en-US" altLang="zh-TW" smtClean="0">
                <a:ea typeface="ＭＳ Ｐゴシック" pitchFamily="34" charset="-128"/>
              </a:rPr>
              <a:pPr/>
              <a:t>16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右邊進不去   因為左邊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flag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設為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true 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C92A6-E104-4765-B0D2-BBFD53355C91}" type="slidenum">
              <a:rPr lang="en-US" altLang="zh-TW" smtClean="0">
                <a:ea typeface="ＭＳ Ｐゴシック" pitchFamily="34" charset="-128"/>
              </a:rPr>
              <a:pPr/>
              <a:t>17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左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flag I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設為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右邊就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就進去了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1B120-910B-4283-A541-2834F73B8010}" type="slidenum">
              <a:rPr lang="en-US" altLang="zh-TW" smtClean="0">
                <a:ea typeface="ＭＳ Ｐゴシック" pitchFamily="34" charset="-128"/>
              </a:rPr>
              <a:pPr/>
              <a:t>18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6-4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任一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請求進入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  一定次數內要能進去  不能無窮等待        左邊等待中   右通過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   flag j=false    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左邊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 false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就可繼續往下執行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假設左等待   右執行   右結束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又把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故意給右  看起來右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flag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j=true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會讓左邊還是進不去    但是因為有右設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turn=I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所以左右多出了一個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條件  如果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換給左  左就可進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 假設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還是給右  那會右會卡在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 true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停住   時間到了就再給左  左就進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 Sec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了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所以這邊的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Bounded Waiting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做到執行一次就不能繼續第二次  一定會換人   這邊一個關鍵是 思考的時候  要假設每個指令可能都是暫停點切到另個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 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順序可能交錯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6C20-54C2-43EB-AAAA-978F2FC2FCF5}" type="slidenum">
              <a:rPr lang="en-US" altLang="zh-TW" smtClean="0">
                <a:ea typeface="ＭＳ Ｐゴシック" pitchFamily="34" charset="-128"/>
              </a:rPr>
              <a:pPr/>
              <a:t>19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73A23-6E7E-4FBB-8921-F6B79B4322D1}" type="slidenum">
              <a:rPr lang="en-US" altLang="zh-TW" smtClean="0">
                <a:ea typeface="ＭＳ Ｐゴシック" pitchFamily="34" charset="-128"/>
              </a:rPr>
              <a:pPr/>
              <a:t>20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點二  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disable interrupts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  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  別的程式就進不來          點三   一般一個高階語言指令 可能編譯被拆成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8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個低階指令  每個都可以被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interrupt    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但使用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atomic </a:t>
            </a:r>
            <a:r>
              <a:rPr lang="en-US" altLang="zh-TW" sz="1200" dirty="0" err="1">
                <a:solidFill>
                  <a:srgbClr val="FF0000"/>
                </a:solidFill>
                <a:ea typeface="ＭＳ Ｐゴシック" pitchFamily="34" charset="-128"/>
              </a:rPr>
              <a:t>hardw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ea typeface="ＭＳ Ｐゴシック" pitchFamily="34" charset="-128"/>
              </a:rPr>
              <a:t>inst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拆成多個低階也不會被</a:t>
            </a:r>
            <a:r>
              <a:rPr lang="en-US" altLang="zh-TW" sz="1200" dirty="0" err="1">
                <a:solidFill>
                  <a:srgbClr val="FF0000"/>
                </a:solidFill>
                <a:ea typeface="ＭＳ Ｐゴシック" pitchFamily="34" charset="-128"/>
              </a:rPr>
              <a:t>interr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         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例如說  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test and set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的情境  或者兩個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mem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內容互換  也就是例如 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temp = a   </a:t>
            </a:r>
            <a:r>
              <a:rPr lang="en-US" altLang="zh-TW" sz="1200" dirty="0" err="1">
                <a:solidFill>
                  <a:srgbClr val="FF0000"/>
                </a:solidFill>
                <a:ea typeface="ＭＳ Ｐゴシック" pitchFamily="34" charset="-128"/>
              </a:rPr>
              <a:t>a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 =b  b=temp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這三步會被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HW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保護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atomic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84A2C-C19D-47F2-831F-0F4E3508CBB3}" type="slidenum">
              <a:rPr lang="en-US" altLang="zh-TW" smtClean="0">
                <a:ea typeface="ＭＳ Ｐゴシック" pitchFamily="34" charset="-128"/>
              </a:rPr>
              <a:pPr/>
              <a:t>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09EA4-BBEE-4D4E-AD6F-C00DF6966750}" type="slidenum">
              <a:rPr lang="en-US" altLang="zh-TW" smtClean="0">
                <a:ea typeface="ＭＳ Ｐゴシック" pitchFamily="34" charset="-128"/>
              </a:rPr>
              <a:pPr/>
              <a:t>21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Test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一個鎖   鎖可能是開放 或鎖住      先看一下他的狀態   然後不管他是開或鎖  就把他鎖起來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ex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原本開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&gt;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看完就鎖    原本鎖   看完還是鎖起來     回傳值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bool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則是鎖原本的狀態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BD96B-DFE2-417C-A684-92DB1DFF9EE2}" type="slidenum">
              <a:rPr lang="en-US" altLang="zh-TW" smtClean="0">
                <a:ea typeface="ＭＳ Ｐゴシック" pitchFamily="34" charset="-128"/>
              </a:rPr>
              <a:pPr/>
              <a:t>22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6-5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後半   假設一開始鎖是開的   那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TeASe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會把鎖設為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true(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鎖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)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所以其他人就會看到鎖起來 就不能進來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然後回傳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)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就可以繼續往下執行  離開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就把鎖打開  其他人就可以進來                假設一個程式一進來這邊看到是鎖的  就會在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繞圈圈  直到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timeout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又被拿走       這邊可以解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Mutu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Exclu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 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我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: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應該有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Progress)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不保證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bounded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waiting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26979-4C4C-482A-B968-AF71FBECCF0A}" type="slidenum">
              <a:rPr lang="en-US" altLang="zh-TW" smtClean="0">
                <a:ea typeface="ＭＳ Ｐゴシック" pitchFamily="34" charset="-128"/>
              </a:rPr>
              <a:pPr/>
              <a:t>23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6-6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中間    這也是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atomic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指令   交換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boolean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可以用在交換兩個鎖的值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40531-5706-434D-A0B9-ECDFD8956D01}" type="slidenum">
              <a:rPr lang="en-US" altLang="zh-TW" smtClean="0">
                <a:ea typeface="ＭＳ Ｐゴシック" pitchFamily="34" charset="-128"/>
              </a:rPr>
              <a:pPr/>
              <a:t>24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一開始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lock false 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key=true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代表準備進入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接著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swap key lock &gt;  key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所以跳出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繼續往下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,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lock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true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就鎖住不讓其他人進來  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如果一開始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lock true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怎進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怎麼換都是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true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就會在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繞圈      這種方式也可以做到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mutual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exclu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我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: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應該有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Progress)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不保證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bounded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waiting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6-6 </a:t>
            </a:r>
            <a:r>
              <a:rPr lang="zh-TW" altLang="en-US" dirty="0"/>
              <a:t>結束   這邊要加上支援</a:t>
            </a:r>
            <a:r>
              <a:rPr lang="en-US" altLang="zh-TW" dirty="0"/>
              <a:t>bound wait    </a:t>
            </a:r>
            <a:r>
              <a:rPr lang="zh-TW" altLang="en-US" dirty="0"/>
              <a:t>  </a:t>
            </a:r>
            <a:r>
              <a:rPr lang="en-US" altLang="zh-TW" dirty="0"/>
              <a:t>6-7</a:t>
            </a:r>
            <a:r>
              <a:rPr lang="zh-TW" altLang="en-US" dirty="0"/>
              <a:t>開始    如右上角圖     很多</a:t>
            </a:r>
            <a:r>
              <a:rPr lang="en-US" altLang="zh-TW" dirty="0"/>
              <a:t>proc </a:t>
            </a:r>
            <a:r>
              <a:rPr lang="zh-TW" altLang="en-US" dirty="0"/>
              <a:t>要輪    看動畫會秒懂           </a:t>
            </a:r>
            <a:r>
              <a:rPr lang="en-US" altLang="zh-TW" dirty="0"/>
              <a:t>while</a:t>
            </a:r>
            <a:r>
              <a:rPr lang="zh-TW" altLang="en-US" dirty="0"/>
              <a:t>那邊都是預設</a:t>
            </a:r>
            <a:r>
              <a:rPr lang="en-US" altLang="zh-TW" dirty="0"/>
              <a:t>lock</a:t>
            </a:r>
            <a:r>
              <a:rPr lang="zh-TW" altLang="en-US" dirty="0"/>
              <a:t>初始為</a:t>
            </a:r>
            <a:r>
              <a:rPr lang="en-US" altLang="zh-TW" dirty="0"/>
              <a:t>false  </a:t>
            </a:r>
            <a:r>
              <a:rPr lang="zh-TW" altLang="en-US" dirty="0"/>
              <a:t>所以</a:t>
            </a:r>
            <a:r>
              <a:rPr lang="en-US" altLang="zh-TW" dirty="0"/>
              <a:t>TAS</a:t>
            </a:r>
            <a:r>
              <a:rPr lang="zh-TW" altLang="en-US" dirty="0"/>
              <a:t>就回傳</a:t>
            </a:r>
            <a:r>
              <a:rPr lang="en-US" altLang="zh-TW" dirty="0"/>
              <a:t>false</a:t>
            </a:r>
            <a:r>
              <a:rPr lang="zh-TW" altLang="en-US" dirty="0"/>
              <a:t>  </a:t>
            </a:r>
            <a:r>
              <a:rPr lang="en-US" altLang="zh-TW" dirty="0"/>
              <a:t>key</a:t>
            </a:r>
            <a:r>
              <a:rPr lang="zh-TW" altLang="en-US" dirty="0"/>
              <a:t>變</a:t>
            </a:r>
            <a:r>
              <a:rPr lang="en-US" altLang="zh-TW" dirty="0"/>
              <a:t>false</a:t>
            </a:r>
            <a:r>
              <a:rPr lang="zh-TW" altLang="en-US" dirty="0"/>
              <a:t>跳出</a:t>
            </a:r>
            <a:r>
              <a:rPr lang="en-US" altLang="zh-TW" dirty="0"/>
              <a:t>while</a:t>
            </a:r>
            <a:r>
              <a:rPr lang="zh-TW" altLang="en-US" dirty="0"/>
              <a:t>往下  然後</a:t>
            </a:r>
            <a:r>
              <a:rPr lang="en-US" altLang="zh-TW" dirty="0"/>
              <a:t>lock=true</a:t>
            </a:r>
            <a:r>
              <a:rPr lang="zh-TW" altLang="en-US" dirty="0"/>
              <a:t>鎖起來       接著就看動畫  其他人會被</a:t>
            </a:r>
            <a:r>
              <a:rPr lang="en-US" altLang="zh-TW" dirty="0"/>
              <a:t>while</a:t>
            </a:r>
            <a:r>
              <a:rPr lang="zh-TW" altLang="en-US" dirty="0"/>
              <a:t>卡住      因為</a:t>
            </a:r>
            <a:r>
              <a:rPr lang="en-US" altLang="zh-TW" dirty="0" err="1"/>
              <a:t>wait,key</a:t>
            </a:r>
            <a:r>
              <a:rPr lang="en-US" altLang="zh-TW" dirty="0"/>
              <a:t> = true            </a:t>
            </a:r>
            <a:r>
              <a:rPr lang="zh-TW" altLang="en-US" dirty="0"/>
              <a:t>下面用 </a:t>
            </a:r>
            <a:r>
              <a:rPr lang="en-US" altLang="zh-TW" dirty="0"/>
              <a:t>i+1 %</a:t>
            </a:r>
            <a:r>
              <a:rPr lang="zh-TW" altLang="en-US" dirty="0"/>
              <a:t>就可以循環遍歷   就都一定繞一圈全部問的到   如果像是亂問例如</a:t>
            </a:r>
            <a:r>
              <a:rPr lang="en-US" altLang="zh-TW" dirty="0"/>
              <a:t>random</a:t>
            </a:r>
            <a:r>
              <a:rPr lang="zh-TW" altLang="en-US" dirty="0"/>
              <a:t>的方式可能會問不到 就可能會有某些永遠問不到就無法</a:t>
            </a:r>
            <a:r>
              <a:rPr lang="en-US" altLang="zh-TW" dirty="0"/>
              <a:t>bound waiting</a:t>
            </a:r>
            <a:r>
              <a:rPr lang="zh-TW" altLang="en-US" dirty="0"/>
              <a:t>  就是說這法有一定的意義     這邊循環一圈就可以做到 </a:t>
            </a:r>
            <a:r>
              <a:rPr lang="en-US" altLang="zh-TW" dirty="0"/>
              <a:t>bounded waiting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D1315-8B40-4541-AD52-2353AE58100A}" type="slidenum">
              <a:rPr lang="en-US" altLang="zh-TW" smtClean="0">
                <a:ea typeface="ＭＳ Ｐゴシック" pitchFamily="34" charset="-128"/>
              </a:rPr>
              <a:pPr/>
              <a:t>26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7D008-F4D7-40B2-B057-210C3414DD10}" type="slidenum">
              <a:rPr lang="en-US" altLang="zh-TW" smtClean="0">
                <a:ea typeface="ＭＳ Ｐゴシック" pitchFamily="34" charset="-128"/>
              </a:rPr>
              <a:pPr/>
              <a:t>27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6-8 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但第一點的做法對於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來說比較複雜難寫  所以創了一個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好寫一點  可能是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int 123 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負數  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可以想像過一個橋只有一個旗子  拿到才能過橋  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:Critic Sec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旗子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: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鎖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代表等待要拿旗標   旗標可拿的時候就拿走  先拿先贏  沒拿到就等   用完旗子放回去就叫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 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4AEEC-750C-471A-A3FE-CB7009A2B987}" type="slidenum">
              <a:rPr lang="en-US" altLang="zh-TW" smtClean="0">
                <a:ea typeface="ＭＳ Ｐゴシック" pitchFamily="34" charset="-128"/>
              </a:rPr>
              <a:pPr/>
              <a:t>28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看意思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&lt;=0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是被占用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&gt;0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可用  要占用就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--         6-8           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int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呼叫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就是做上面函數內的事情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代表沒旗標可拿就等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&gt;0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Sem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可拿就減一離開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假設一個拿到  另外五個在等   拿到的用完   等待的五個誰先拿就是看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怎麼安排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先給誰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		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8F69-A02B-4951-ACBF-F890C3E3FA7D}" type="slidenum">
              <a:rPr lang="en-US" altLang="zh-TW" smtClean="0">
                <a:ea typeface="ＭＳ Ｐゴシック" pitchFamily="34" charset="-128"/>
              </a:rPr>
              <a:pPr/>
              <a:t>29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ok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一點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ex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有三個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printer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多個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就可以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0123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允許同時三支各存取一個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printer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其他人輪流 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6DD00-B99D-4217-815A-272CA4ADEDE1}" type="slidenum">
              <a:rPr lang="en-US" altLang="zh-TW" smtClean="0">
                <a:ea typeface="ＭＳ Ｐゴシック" pitchFamily="34" charset="-128"/>
              </a:rPr>
              <a:pPr/>
              <a:t>30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有了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semaphore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就不用寫一堆複雜的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mutex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程式碼    一個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 / 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搞定    當然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C#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lock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語法更簡單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 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就是會跑前幾頁說的東西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    the state or fact of being composed of indivisible units.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9648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E9E0-A78C-4466-B4F4-0E4AEBCFD316}" type="slidenum">
              <a:rPr lang="en-US" altLang="zh-TW" smtClean="0">
                <a:ea typeface="ＭＳ Ｐゴシック" pitchFamily="34" charset="-128"/>
              </a:rPr>
              <a:pPr/>
              <a:t>31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Semaphore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可以做到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mutex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但不一定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bounded waiting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因為它是給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排下一個   不像之前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testandset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swap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那邊是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++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循環找一圈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最後一點是說  有兩個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哪個先執行  不一定要看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但是透過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但這邊想要做到一定先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再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其實就是想做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Synchronize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就可以先給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=0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假設先跑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就會被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卡住直到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時間用完   就會換到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1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就直接通過  然後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就能執行      所以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的值也跟執行流程有關可給不同值控制    給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就是要先等  給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就是可直接通過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06CF8-94D4-47B1-8CA4-7B65C4D7B698}" type="slidenum">
              <a:rPr lang="en-US" altLang="zh-TW" smtClean="0">
                <a:ea typeface="ＭＳ Ｐゴシック" pitchFamily="34" charset="-128"/>
              </a:rPr>
              <a:pPr/>
              <a:t>32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師有提過拉去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 q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後來又說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ready q   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不確定  但後面頁有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 q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CEB45-F823-4806-8829-1E9AA296DC48}" type="slidenum">
              <a:rPr lang="en-US" altLang="zh-TW" smtClean="0">
                <a:ea typeface="ＭＳ Ｐゴシック" pitchFamily="34" charset="-128"/>
              </a:rPr>
              <a:pPr/>
              <a:t>34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ctr"/>
            <a:r>
              <a:rPr lang="en-US" altLang="zh-TW" sz="1200" dirty="0">
                <a:ea typeface="ＭＳ Ｐゴシック" pitchFamily="34" charset="-128"/>
              </a:rPr>
              <a:t>Semaphore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（鐵路的）臂板信號；信號              這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waintQ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感覺有點像是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LinkList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資結   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waitingQ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&lt; block/wakeup   &gt;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readyQ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   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pPr fontAlgn="ctr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pointer        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基本概念  進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ReadyQ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不代表馬上能用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CPU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決定什麼時候輪到給的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pPr fontAlgn="ctr"/>
            <a:endParaRPr lang="zh-TW" altLang="en-US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1A971-7DE0-41A8-AA07-87025B00D0BB}" type="slidenum">
              <a:rPr lang="en-US" altLang="zh-TW" smtClean="0">
                <a:ea typeface="ＭＳ Ｐゴシック" pitchFamily="34" charset="-128"/>
              </a:rPr>
              <a:pPr/>
              <a:t>35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ex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S.value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初始為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2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則前兩個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proc—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block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直接繼續進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critic Sec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後面的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都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加進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S.list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再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block      &lt;0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是前面說有在等的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Value &lt; 0  indicates the number of waiting processes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E2829-AA48-49D5-A4A9-482CE59D125F}" type="slidenum">
              <a:rPr lang="en-US" altLang="zh-TW" smtClean="0">
                <a:ea typeface="ＭＳ Ｐゴシック" pitchFamily="34" charset="-128"/>
              </a:rPr>
              <a:pPr/>
              <a:t>36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不過有點怪的是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&lt;=0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怪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&gt;&gt;&gt;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因為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-2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有兩個等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++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變負一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-1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有一個在等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++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就把這一個等的叫起來跑     所以這邊顯著的進步是   等待的時候不用去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一直跑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spinlock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直接加進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waiting q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很省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</a:p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Value = 0  indicates semaphore is just occupied and no waiting process</a:t>
            </a:r>
          </a:p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Value &lt; 0  indicates the number of waiting processes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0A79-8F89-4F8B-9312-9951481994C4}" type="slidenum">
              <a:rPr lang="en-US" altLang="zh-TW" smtClean="0">
                <a:ea typeface="ＭＳ Ｐゴシック" pitchFamily="34" charset="-128"/>
              </a:rPr>
              <a:pPr/>
              <a:t>37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每個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都有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control block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紀錄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process name, memory,….,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在等哪個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semaphore	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6FA15-C81F-4BD1-906C-03183D4E5F7A}" type="slidenum">
              <a:rPr lang="en-US" altLang="zh-TW" smtClean="0">
                <a:ea typeface="ＭＳ Ｐゴシック" pitchFamily="34" charset="-128"/>
              </a:rPr>
              <a:pPr/>
              <a:t>38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semaph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很好用  但可能產生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deadlock         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拿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拿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Q  &gt;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接著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要等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Q  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要等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就死結了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E4C01-0907-4F5B-9787-5A34FEDD896F}" type="slidenum">
              <a:rPr lang="en-US" altLang="zh-TW" smtClean="0">
                <a:ea typeface="ＭＳ Ｐゴシック" pitchFamily="34" charset="-128"/>
              </a:rPr>
              <a:pPr/>
              <a:t>39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90D0D-8A63-4198-9D6A-F652887516DD}" type="slidenum">
              <a:rPr lang="en-US" altLang="zh-TW" smtClean="0">
                <a:ea typeface="ＭＳ Ｐゴシック" pitchFamily="34" charset="-128"/>
              </a:rPr>
              <a:pPr/>
              <a:t>40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26119-E0F0-411F-A88E-6E70A2C343D5}" type="slidenum">
              <a:rPr lang="en-US" altLang="zh-TW" smtClean="0">
                <a:ea typeface="ＭＳ Ｐゴシック" pitchFamily="34" charset="-128"/>
              </a:rPr>
              <a:pPr/>
              <a:t>41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1A674-76D2-40C7-AB78-D0F6E5688C06}" type="slidenum">
              <a:rPr lang="en-US" altLang="zh-TW" smtClean="0">
                <a:ea typeface="ＭＳ Ｐゴシック" pitchFamily="34" charset="-128"/>
              </a:rPr>
              <a:pPr/>
              <a:t>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1-1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6C9FE-D2B5-4D14-9B90-AA2ACF36AF2A}" type="slidenum">
              <a:rPr lang="en-US" altLang="zh-TW" smtClean="0">
                <a:ea typeface="ＭＳ Ｐゴシック" pitchFamily="34" charset="-128"/>
              </a:rPr>
              <a:pPr/>
              <a:t>42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73E33-8280-4379-87ED-073B39248EF9}" type="slidenum">
              <a:rPr lang="en-US" altLang="zh-TW" smtClean="0">
                <a:ea typeface="ＭＳ Ｐゴシック" pitchFamily="34" charset="-128"/>
              </a:rPr>
              <a:pPr/>
              <a:t>48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好像兩個人中間故意只放一根筷子   比較好探討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deadlock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04C69-E912-4F53-BA78-DA7CF24593FD}" type="slidenum">
              <a:rPr lang="en-US" altLang="zh-TW" smtClean="0">
                <a:ea typeface="ＭＳ Ｐゴシック" pitchFamily="34" charset="-128"/>
              </a:rPr>
              <a:pPr/>
              <a:t>49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這邊還是沒看很懂  怎麼拿一根  再往右拿一根  馬上就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Deadlock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再看一下好了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828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0B459-5D6A-44AD-B86A-8653D2796EC1}" type="slidenum">
              <a:rPr lang="en-US" altLang="zh-TW" smtClean="0">
                <a:ea typeface="ＭＳ Ｐゴシック" pitchFamily="34" charset="-128"/>
              </a:rPr>
              <a:pPr/>
              <a:t>51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應是先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再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F48B-1D6C-490C-98D5-9C0A38A752F8}" type="slidenum">
              <a:rPr lang="en-US" altLang="zh-TW" smtClean="0">
                <a:ea typeface="ＭＳ Ｐゴシック" pitchFamily="34" charset="-128"/>
              </a:rPr>
              <a:pPr/>
              <a:t>52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AE647-190B-469C-82C2-C9171113B91E}" type="slidenum">
              <a:rPr lang="en-US" altLang="zh-TW" smtClean="0">
                <a:ea typeface="ＭＳ Ｐゴシック" pitchFamily="34" charset="-128"/>
              </a:rPr>
              <a:pPr/>
              <a:t>53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CCBEF-8697-426B-B5E2-853F34250579}" type="slidenum">
              <a:rPr lang="en-US" altLang="zh-TW" smtClean="0">
                <a:ea typeface="ＭＳ Ｐゴシック" pitchFamily="34" charset="-128"/>
              </a:rPr>
              <a:pPr/>
              <a:t>56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BECAB-2C3E-497B-B041-AB48B6B8CFD6}" type="slidenum">
              <a:rPr lang="en-US" altLang="zh-TW" smtClean="0">
                <a:ea typeface="ＭＳ Ｐゴシック" pitchFamily="34" charset="-128"/>
              </a:rPr>
              <a:pPr/>
              <a:t>57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E0FFF-4072-4D0F-827B-183D1F033034}" type="slidenum">
              <a:rPr lang="en-US" altLang="zh-TW" smtClean="0">
                <a:ea typeface="ＭＳ Ｐゴシック" pitchFamily="34" charset="-128"/>
              </a:rPr>
              <a:pPr/>
              <a:t>59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42FDA-1E1D-4542-9D81-38DA30B3F49E}" type="slidenum">
              <a:rPr lang="en-US" altLang="zh-TW" smtClean="0">
                <a:ea typeface="ＭＳ Ｐゴシック" pitchFamily="34" charset="-128"/>
              </a:rPr>
              <a:pPr/>
              <a:t>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in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放進去的位置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out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拿出的位置      這張就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add data to buffer    in+1   count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也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+1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51F73-9E0F-420D-832A-D9A4300454AF}" type="slidenum">
              <a:rPr lang="en-US" altLang="zh-TW" smtClean="0">
                <a:ea typeface="ＭＳ Ｐゴシック" pitchFamily="34" charset="-128"/>
              </a:rPr>
              <a:pPr/>
              <a:t>60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ctr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n.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（鐵路的）臂板信號；信號</a:t>
            </a: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1CD03-4E9A-42F7-B797-51CD0AF3247C}" type="slidenum">
              <a:rPr lang="en-US" altLang="zh-TW" smtClean="0">
                <a:ea typeface="ＭＳ Ｐゴシック" pitchFamily="34" charset="-128"/>
              </a:rPr>
              <a:pPr/>
              <a:t>62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5E524-BED9-4B1E-886B-B2279D2B8C48}" type="slidenum">
              <a:rPr lang="en-US" altLang="zh-TW" smtClean="0">
                <a:ea typeface="ＭＳ Ｐゴシック" pitchFamily="34" charset="-128"/>
              </a:rPr>
              <a:pPr/>
              <a:t>63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65592-0E32-4384-A8E2-10DA882B9303}" type="slidenum">
              <a:rPr lang="en-US" altLang="zh-TW" smtClean="0">
                <a:ea typeface="ＭＳ Ｐゴシック" pitchFamily="34" charset="-128"/>
              </a:rPr>
              <a:pPr/>
              <a:t>64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9966-45CA-4A01-90B6-7EB90ECCE2F4}" type="slidenum">
              <a:rPr lang="en-US" altLang="zh-TW" smtClean="0">
                <a:ea typeface="ＭＳ Ｐゴシック" pitchFamily="34" charset="-128"/>
              </a:rPr>
              <a:pPr/>
              <a:t>65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自己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irgt’0338 pv5     []\\\\\\\\\\\\\\\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33F94-7067-48E2-BEAA-9C95F4F83377}" type="slidenum">
              <a:rPr lang="en-US" altLang="zh-TW" smtClean="0">
                <a:ea typeface="ＭＳ Ｐゴシック" pitchFamily="34" charset="-128"/>
              </a:rPr>
              <a:pPr/>
              <a:t>66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3655B-7310-47FA-B507-17E39F9991DA}" type="slidenum">
              <a:rPr lang="en-US" altLang="zh-TW" smtClean="0">
                <a:ea typeface="ＭＳ Ｐゴシック" pitchFamily="34" charset="-128"/>
              </a:rPr>
              <a:pPr/>
              <a:t>67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CE4-9FD4-4001-A16C-A451EBDEF2B0}" type="slidenum">
              <a:rPr lang="en-US" altLang="zh-TW" smtClean="0">
                <a:ea typeface="ＭＳ Ｐゴシック" pitchFamily="34" charset="-128"/>
              </a:rPr>
              <a:pPr/>
              <a:t>68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有點怪   這邊</a:t>
            </a:r>
            <a:r>
              <a:rPr lang="zh-TW" altLang="en-US">
                <a:latin typeface="Times New Roman" pitchFamily="18" charset="0"/>
                <a:ea typeface="ＭＳ Ｐゴシック" pitchFamily="34" charset="-128"/>
              </a:rPr>
              <a:t>說</a:t>
            </a:r>
            <a:r>
              <a:rPr lang="en-US" altLang="zh-TW">
                <a:latin typeface="Times New Roman" pitchFamily="18" charset="0"/>
                <a:ea typeface="ＭＳ Ｐゴシック" pitchFamily="34" charset="-128"/>
              </a:rPr>
              <a:t>shortet time alloct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A38DA-4ADF-42CA-B29E-689571D00F12}" type="slidenum">
              <a:rPr lang="en-US" altLang="zh-TW" smtClean="0">
                <a:ea typeface="ＭＳ Ｐゴシック" pitchFamily="34" charset="-128"/>
              </a:rPr>
              <a:pPr/>
              <a:t>69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24953-583A-4AB3-8192-0C324C283FA7}" type="slidenum">
              <a:rPr lang="en-US" altLang="zh-TW" smtClean="0">
                <a:ea typeface="ＭＳ Ｐゴシック" pitchFamily="34" charset="-128"/>
              </a:rPr>
              <a:pPr/>
              <a:t>70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adaptive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美式   適合的；適應的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turnstile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十字轉門      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37511-8755-4043-85A5-8597CBA7E1FD}" type="slidenum">
              <a:rPr lang="en-US" altLang="zh-TW" smtClean="0">
                <a:ea typeface="ＭＳ Ｐゴシック" pitchFamily="34" charset="-128"/>
              </a:rPr>
              <a:pPr/>
              <a:t>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DD635-685E-438C-85DD-EB2586D48770}" type="slidenum">
              <a:rPr lang="en-US" altLang="zh-TW" smtClean="0">
                <a:ea typeface="ＭＳ Ｐゴシック" pitchFamily="34" charset="-128"/>
              </a:rPr>
              <a:pPr/>
              <a:t>71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33146-C5DC-49B4-A322-86831D87BB3E}" type="slidenum">
              <a:rPr lang="en-US" altLang="zh-TW" smtClean="0">
                <a:ea typeface="ＭＳ Ｐゴシック" pitchFamily="34" charset="-128"/>
              </a:rPr>
              <a:pPr/>
              <a:t>72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3AEE7-4530-4DBE-B7CF-7D7940935E9B}" type="slidenum">
              <a:rPr lang="en-US" altLang="zh-TW" smtClean="0">
                <a:ea typeface="ＭＳ Ｐゴシック" pitchFamily="34" charset="-128"/>
              </a:rPr>
              <a:pPr/>
              <a:t>73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01DFB-FACF-45CA-8F9E-8816B3EF6247}" type="slidenum">
              <a:rPr lang="en-US" altLang="zh-TW" smtClean="0">
                <a:ea typeface="ＭＳ Ｐゴシック" pitchFamily="34" charset="-128"/>
              </a:rPr>
              <a:pPr/>
              <a:t>74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8D2D1-73A9-42F5-880F-A6477C37F9FE}" type="slidenum">
              <a:rPr lang="en-US" altLang="zh-TW" smtClean="0">
                <a:ea typeface="ＭＳ Ｐゴシック" pitchFamily="34" charset="-128"/>
              </a:rPr>
              <a:pPr/>
              <a:t>75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0E8F6-84AA-4949-A1C1-AFAD4C57B032}" type="slidenum">
              <a:rPr lang="en-US" altLang="zh-TW" smtClean="0">
                <a:ea typeface="ＭＳ Ｐゴシック" pitchFamily="34" charset="-128"/>
              </a:rPr>
              <a:pPr/>
              <a:t>76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91BE8-C1DE-44C9-B5E3-88BDBEAED6B8}" type="slidenum">
              <a:rPr lang="en-US" altLang="zh-TW" smtClean="0">
                <a:ea typeface="ＭＳ Ｐゴシック" pitchFamily="34" charset="-128"/>
              </a:rPr>
              <a:pPr/>
              <a:t>77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F7AC-8738-4920-815B-840E9321255D}" type="slidenum">
              <a:rPr lang="en-US" altLang="zh-TW" smtClean="0">
                <a:ea typeface="ＭＳ Ｐゴシック" pitchFamily="34" charset="-128"/>
              </a:rPr>
              <a:pPr/>
              <a:t>78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Idempotence  is the property of certain operations in mathematics and computer science whereby they can be applied multiple times without changing the result beyond the initial application. </a:t>
            </a: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7BD33-BFE6-47A2-9B3E-B8074BF69006}" type="slidenum">
              <a:rPr lang="en-US" altLang="zh-TW" smtClean="0">
                <a:ea typeface="ＭＳ Ｐゴシック" pitchFamily="34" charset="-128"/>
              </a:rPr>
              <a:pPr/>
              <a:t>79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80CC9-6EB4-4994-92A1-01FC52866141}" type="slidenum">
              <a:rPr lang="en-US" altLang="zh-TW" smtClean="0">
                <a:ea typeface="ＭＳ Ｐゴシック" pitchFamily="34" charset="-128"/>
              </a:rPr>
              <a:pPr/>
              <a:t>80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C9B89-C7D4-4E92-9C4C-7E26F3E5E228}" type="slidenum">
              <a:rPr lang="en-US" altLang="zh-TW" smtClean="0">
                <a:ea typeface="ＭＳ Ｐゴシック" pitchFamily="34" charset="-128"/>
              </a:rPr>
              <a:pPr/>
              <a:t>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 第一點   </a:t>
            </a:r>
            <a:r>
              <a:rPr lang="zh-TW" altLang="en-US" dirty="0">
                <a:ea typeface="ＭＳ Ｐゴシック" pitchFamily="34" charset="-128"/>
              </a:rPr>
              <a:t>翻成組合語言  </a:t>
            </a:r>
            <a:r>
              <a:rPr lang="en-US" altLang="zh-TW" dirty="0">
                <a:ea typeface="ＭＳ Ｐゴシック" pitchFamily="34" charset="-128"/>
              </a:rPr>
              <a:t>Load Store</a:t>
            </a:r>
            <a:r>
              <a:rPr lang="zh-TW" altLang="en-US" dirty="0">
                <a:ea typeface="ＭＳ Ｐゴシック" pitchFamily="34" charset="-128"/>
              </a:rPr>
              <a:t>的概念                  第三點    正常順序先</a:t>
            </a:r>
            <a:r>
              <a:rPr lang="en-US" altLang="zh-TW" dirty="0">
                <a:ea typeface="ＭＳ Ｐゴシック" pitchFamily="34" charset="-128"/>
              </a:rPr>
              <a:t>prod</a:t>
            </a:r>
            <a:r>
              <a:rPr lang="zh-TW" altLang="en-US" dirty="0">
                <a:ea typeface="ＭＳ Ｐゴシック" pitchFamily="34" charset="-128"/>
              </a:rPr>
              <a:t>再</a:t>
            </a:r>
            <a:r>
              <a:rPr lang="en-US" altLang="zh-TW" dirty="0">
                <a:ea typeface="ＭＳ Ｐゴシック" pitchFamily="34" charset="-128"/>
              </a:rPr>
              <a:t>cons</a:t>
            </a:r>
            <a:r>
              <a:rPr lang="zh-TW" altLang="en-US" dirty="0">
                <a:ea typeface="ＭＳ Ｐゴシック" pitchFamily="34" charset="-128"/>
              </a:rPr>
              <a:t>應該</a:t>
            </a:r>
            <a:r>
              <a:rPr lang="en-US" altLang="zh-TW" dirty="0">
                <a:ea typeface="ＭＳ Ｐゴシック" pitchFamily="34" charset="-128"/>
              </a:rPr>
              <a:t>+1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-1 = 5 </a:t>
            </a:r>
            <a:r>
              <a:rPr lang="zh-TW" altLang="en-US" dirty="0">
                <a:ea typeface="ＭＳ Ｐゴシック" pitchFamily="34" charset="-128"/>
              </a:rPr>
              <a:t>但這裡交錯執行</a:t>
            </a:r>
            <a:r>
              <a:rPr lang="en-US" altLang="zh-TW" dirty="0">
                <a:ea typeface="ＭＳ Ｐゴシック" pitchFamily="34" charset="-128"/>
              </a:rPr>
              <a:t>&gt; </a:t>
            </a:r>
            <a:r>
              <a:rPr lang="zh-TW" altLang="en-US" dirty="0">
                <a:ea typeface="ＭＳ Ｐゴシック" pitchFamily="34" charset="-128"/>
              </a:rPr>
              <a:t>出現了 </a:t>
            </a:r>
            <a:r>
              <a:rPr lang="en-US" altLang="zh-TW" dirty="0">
                <a:ea typeface="ＭＳ Ｐゴシック" pitchFamily="34" charset="-128"/>
              </a:rPr>
              <a:t>4  </a:t>
            </a:r>
            <a:r>
              <a:rPr lang="zh-TW" altLang="en-US" dirty="0">
                <a:ea typeface="ＭＳ Ｐゴシック" pitchFamily="34" charset="-128"/>
              </a:rPr>
              <a:t>中間被插斷   因為高階語言轉成低階語言操作步驟變多   沒特別處理可能交錯  一交錯就結果就不是原先想的依序</a:t>
            </a:r>
            <a:r>
              <a:rPr lang="en-US" altLang="zh-TW" dirty="0">
                <a:ea typeface="ＭＳ Ｐゴシック" pitchFamily="34" charset="-128"/>
              </a:rPr>
              <a:t>+</a:t>
            </a:r>
            <a:r>
              <a:rPr lang="zh-TW" altLang="en-US" dirty="0">
                <a:ea typeface="ＭＳ Ｐゴシック" pitchFamily="34" charset="-128"/>
              </a:rPr>
              <a:t>或減了    </a:t>
            </a:r>
            <a:r>
              <a:rPr lang="en-US" altLang="zh-TW" dirty="0">
                <a:ea typeface="ＭＳ Ｐゴシック" pitchFamily="34" charset="-128"/>
              </a:rPr>
              <a:t>&gt;</a:t>
            </a:r>
            <a:r>
              <a:rPr lang="zh-TW" altLang="en-US" dirty="0">
                <a:ea typeface="ＭＳ Ｐゴシック" pitchFamily="34" charset="-128"/>
              </a:rPr>
              <a:t> 有了</a:t>
            </a:r>
            <a:r>
              <a:rPr lang="en-US" altLang="zh-TW" dirty="0">
                <a:ea typeface="ＭＳ Ｐゴシック" pitchFamily="34" charset="-128"/>
              </a:rPr>
              <a:t>Critical Section</a:t>
            </a:r>
            <a:r>
              <a:rPr lang="zh-TW" altLang="en-US" dirty="0">
                <a:ea typeface="ＭＳ Ｐゴシック" pitchFamily="34" charset="-128"/>
              </a:rPr>
              <a:t>  關鍵區概念   像</a:t>
            </a:r>
            <a:r>
              <a:rPr lang="en-US" altLang="zh-TW" dirty="0">
                <a:ea typeface="ＭＳ Ｐゴシック" pitchFamily="34" charset="-128"/>
              </a:rPr>
              <a:t>count</a:t>
            </a:r>
            <a:r>
              <a:rPr lang="zh-TW" altLang="en-US" dirty="0">
                <a:ea typeface="ＭＳ Ｐゴシック" pitchFamily="34" charset="-128"/>
              </a:rPr>
              <a:t>共享值   就不能同時被多人操作  一次一個人操作</a:t>
            </a:r>
            <a:r>
              <a:rPr lang="en-US" altLang="zh-TW" dirty="0">
                <a:ea typeface="ＭＳ Ｐゴシック" pitchFamily="34" charset="-128"/>
              </a:rPr>
              <a:t>    </a:t>
            </a:r>
            <a:r>
              <a:rPr lang="zh-TW" altLang="en-US" dirty="0">
                <a:ea typeface="ＭＳ Ｐゴシック" pitchFamily="34" charset="-128"/>
              </a:rPr>
              <a:t>要設計成不能同時進入</a:t>
            </a:r>
            <a:r>
              <a:rPr lang="en-US" altLang="zh-TW" dirty="0">
                <a:ea typeface="ＭＳ Ｐゴシック" pitchFamily="34" charset="-128"/>
              </a:rPr>
              <a:t>  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0DF2-6C21-4241-90B3-F396D676E888}" type="slidenum">
              <a:rPr lang="en-US" altLang="zh-TW" smtClean="0">
                <a:ea typeface="ＭＳ Ｐゴシック" pitchFamily="34" charset="-128"/>
              </a:rPr>
              <a:pPr/>
              <a:t>81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CF5B2-398E-4EBF-82AC-03C579EFEF16}" type="slidenum">
              <a:rPr lang="en-US" altLang="zh-TW" smtClean="0">
                <a:ea typeface="ＭＳ Ｐゴシック" pitchFamily="34" charset="-128"/>
              </a:rPr>
              <a:pPr/>
              <a:t>82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8DCEF-602B-401F-9275-8389AEEA3EAE}" type="slidenum">
              <a:rPr lang="en-US" altLang="zh-TW" smtClean="0">
                <a:ea typeface="ＭＳ Ｐゴシック" pitchFamily="34" charset="-128"/>
              </a:rPr>
              <a:pPr/>
              <a:t>85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EE225-F8C6-4762-8FC7-A632A204E23B}" type="slidenum">
              <a:rPr lang="en-US" altLang="zh-TW" smtClean="0">
                <a:ea typeface="ＭＳ Ｐゴシック" pitchFamily="34" charset="-128"/>
              </a:rPr>
              <a:pPr/>
              <a:t>86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FC50B-4E30-4F8C-BC68-1C2BCCA653E3}" type="slidenum">
              <a:rPr lang="en-US" altLang="zh-TW" smtClean="0">
                <a:ea typeface="ＭＳ Ｐゴシック" pitchFamily="34" charset="-128"/>
              </a:rPr>
              <a:pPr/>
              <a:t>87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90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obsolete 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廢棄的，淘汰的；過時的，老式的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DA25E-BBCE-4915-9B87-C67DDDA24FE7}" type="slidenum">
              <a:rPr lang="en-US" altLang="zh-TW" smtClean="0">
                <a:ea typeface="ＭＳ Ｐゴシック" pitchFamily="34" charset="-128"/>
              </a:rPr>
              <a:pPr/>
              <a:t>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Remainder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剩餘            看一下動畫就很清楚  有人進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crtit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其他人就不能進去  要等待  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Entry &gt; Critical &gt; Exit &gt;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Remanider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32F01-C91E-405A-92EC-708137772311}" type="slidenum">
              <a:rPr lang="en-US" altLang="zh-TW" smtClean="0">
                <a:ea typeface="ＭＳ Ｐゴシック" pitchFamily="34" charset="-128"/>
              </a:rPr>
              <a:pPr/>
              <a:t>91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92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5E6A0-E6D6-4F92-8E4F-B0FE073D63AE}" type="slidenum">
              <a:rPr lang="en-US" altLang="zh-TW" smtClean="0">
                <a:ea typeface="ＭＳ Ｐゴシック" pitchFamily="34" charset="-128"/>
              </a:rPr>
              <a:pPr/>
              <a:t>93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DEEEA-3EA7-4F77-B837-B3CC2F065BD1}" type="slidenum">
              <a:rPr lang="en-US" altLang="zh-TW" smtClean="0">
                <a:ea typeface="ＭＳ Ｐゴシック" pitchFamily="34" charset="-128"/>
              </a:rPr>
              <a:pPr/>
              <a:t>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請看動畫     一個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可以有多個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critic sec   ex Proc1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和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共用某個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critic sec  Proc1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的另一段程式碼又跟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Proc3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共用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Critical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Sec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6699"/>
                </a:solidFill>
                <a:latin typeface="Helvetica" pitchFamily="34" charset="0"/>
              </a:rPr>
              <a:t>6.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huenlil.pixnet.net/blog/post/2399987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1905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ＭＳ Ｐゴシック" pitchFamily="34" charset="-128"/>
              </a:rPr>
              <a:t>Chapter 6: 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28700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2.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Progress(</a:t>
            </a:r>
            <a:r>
              <a:rPr lang="zh-TW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要有進展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前進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進行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  <a:r>
              <a:rPr lang="en-US" altLang="zh-TW" sz="2400" dirty="0">
                <a:ea typeface="ＭＳ Ｐゴシック" pitchFamily="34" charset="-128"/>
              </a:rPr>
              <a:t>- If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no process</a:t>
            </a:r>
            <a:r>
              <a:rPr lang="en-US" altLang="zh-TW" sz="2400" dirty="0">
                <a:ea typeface="ＭＳ Ｐゴシック" pitchFamily="34" charset="-128"/>
              </a:rPr>
              <a:t> is executing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</a:t>
            </a:r>
            <a:r>
              <a:rPr lang="en-US" altLang="zh-TW" sz="2400" dirty="0">
                <a:ea typeface="ＭＳ Ｐゴシック" pitchFamily="34" charset="-128"/>
              </a:rPr>
              <a:t> its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critical section </a:t>
            </a:r>
            <a:r>
              <a:rPr lang="en-US" altLang="zh-TW" sz="2400" dirty="0">
                <a:ea typeface="ＭＳ Ｐゴシック" pitchFamily="34" charset="-128"/>
              </a:rPr>
              <a:t>and there exist some processes that wish to enter their critical section, then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the selection of the processes </a:t>
            </a:r>
            <a:r>
              <a:rPr lang="en-US" altLang="zh-TW" sz="2400" dirty="0">
                <a:ea typeface="ＭＳ Ｐゴシック" pitchFamily="34" charset="-128"/>
              </a:rPr>
              <a:t>that will enter the critical section next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cannot be postponed indefinitely   </a:t>
            </a:r>
            <a:r>
              <a:rPr lang="zh-TW" altLang="en-US" sz="2400" dirty="0">
                <a:solidFill>
                  <a:srgbClr val="FF0000"/>
                </a:solidFill>
                <a:ea typeface="ＭＳ Ｐゴシック" pitchFamily="34" charset="-128"/>
              </a:rPr>
              <a:t>空出來之後要保證一定時間內換下個進去  也就是選擇花的時間要盡快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055813" y="3081338"/>
            <a:ext cx="6972300" cy="4413250"/>
            <a:chOff x="2055813" y="3081338"/>
            <a:chExt cx="6972300" cy="441325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027363" y="4848225"/>
              <a:ext cx="3341687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3000375" y="3595688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4" name="Rectangle 3"/>
            <p:cNvSpPr txBox="1">
              <a:spLocks noChangeArrowheads="1"/>
            </p:cNvSpPr>
            <p:nvPr/>
          </p:nvSpPr>
          <p:spPr bwMode="auto">
            <a:xfrm>
              <a:off x="2355850" y="3081338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2295" name="直線單箭頭接點 7"/>
            <p:cNvCxnSpPr>
              <a:cxnSpLocks noChangeShapeType="1"/>
            </p:cNvCxnSpPr>
            <p:nvPr/>
          </p:nvCxnSpPr>
          <p:spPr bwMode="auto">
            <a:xfrm flipV="1">
              <a:off x="2060575" y="3702050"/>
              <a:ext cx="94615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6" name="直線單箭頭接點 8"/>
            <p:cNvCxnSpPr>
              <a:cxnSpLocks noChangeShapeType="1"/>
            </p:cNvCxnSpPr>
            <p:nvPr/>
          </p:nvCxnSpPr>
          <p:spPr bwMode="auto">
            <a:xfrm flipV="1">
              <a:off x="2074863" y="3946525"/>
              <a:ext cx="944562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7" name="直線單箭頭接點 9"/>
            <p:cNvCxnSpPr>
              <a:cxnSpLocks noChangeShapeType="1"/>
            </p:cNvCxnSpPr>
            <p:nvPr/>
          </p:nvCxnSpPr>
          <p:spPr bwMode="auto">
            <a:xfrm flipV="1">
              <a:off x="2055813" y="4160838"/>
              <a:ext cx="946150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230313"/>
            <a:ext cx="8323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3.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dirty="0">
                <a:ea typeface="ＭＳ Ｐゴシック" pitchFamily="34" charset="-128"/>
              </a:rPr>
              <a:t>-  A bound must exist on the number of times that other processes are allowed to enter their critical sections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after a process has made a request to enter its critical section and before that request is granted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Assume that each process executes at a nonzero speed </a:t>
            </a:r>
            <a:r>
              <a:rPr lang="zh-TW" altLang="en-US" sz="2800" dirty="0">
                <a:ea typeface="ＭＳ Ｐゴシック" pitchFamily="34" charset="-128"/>
              </a:rPr>
              <a:t>  不適停住不動  才是正常工作現象</a:t>
            </a:r>
            <a:endParaRPr lang="en-US" altLang="zh-TW" sz="2800" dirty="0">
              <a:ea typeface="ＭＳ Ｐゴシック" pitchFamily="34" charset="-128"/>
            </a:endParaRP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No assumption concerning relative speed of the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processes</a:t>
            </a:r>
            <a:r>
              <a:rPr lang="zh-TW" altLang="en-US" sz="2800" dirty="0">
                <a:ea typeface="ＭＳ Ｐゴシック" pitchFamily="34" charset="-128"/>
              </a:rPr>
              <a:t>   不假設每個程序執行快慢  就是這邊的描述就是沒有考慮這點</a:t>
            </a:r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9983-071F-402F-845F-E95A56C7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46C1-E6E2-4DB6-B074-C6B21CD1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總結  </a:t>
            </a:r>
            <a:r>
              <a:rPr lang="en-US" altLang="zh-TW" dirty="0"/>
              <a:t>1</a:t>
            </a:r>
            <a:r>
              <a:rPr lang="zh-TW" altLang="en-US" dirty="0"/>
              <a:t>互斥  </a:t>
            </a:r>
            <a:r>
              <a:rPr lang="en-US" altLang="zh-TW" dirty="0"/>
              <a:t>2 </a:t>
            </a:r>
            <a:r>
              <a:rPr lang="zh-TW" altLang="en-US" dirty="0"/>
              <a:t>空的時候要有</a:t>
            </a:r>
            <a:r>
              <a:rPr lang="en-US" altLang="zh-TW" dirty="0"/>
              <a:t>proc</a:t>
            </a:r>
            <a:r>
              <a:rPr lang="zh-TW" altLang="en-US" dirty="0"/>
              <a:t>進  </a:t>
            </a:r>
            <a:r>
              <a:rPr lang="en-US" altLang="zh-TW" dirty="0"/>
              <a:t>3</a:t>
            </a:r>
            <a:r>
              <a:rPr lang="zh-TW" altLang="en-US" dirty="0"/>
              <a:t> 每個</a:t>
            </a:r>
            <a:r>
              <a:rPr lang="en-US" altLang="zh-TW" dirty="0"/>
              <a:t>proc</a:t>
            </a:r>
            <a:r>
              <a:rPr lang="zh-TW" altLang="en-US" dirty="0"/>
              <a:t>一定時間次數內要進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3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Peterson’s 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939800"/>
            <a:ext cx="8151812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Two-process solution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Assume that the LOAD and STORE instructions are atomic; that is, cannot be interrupted.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turn</a:t>
            </a:r>
            <a:r>
              <a:rPr lang="en-US" altLang="zh-TW" sz="2800" dirty="0">
                <a:ea typeface="ＭＳ Ｐゴシック" pitchFamily="34" charset="-128"/>
              </a:rPr>
              <a:t>; </a:t>
            </a:r>
            <a:r>
              <a:rPr lang="zh-TW" altLang="en-US" sz="2800" dirty="0">
                <a:ea typeface="ＭＳ Ｐゴシック" pitchFamily="34" charset="-128"/>
              </a:rPr>
              <a:t>   換到誰</a:t>
            </a:r>
            <a:endParaRPr lang="en-US" altLang="zh-TW" sz="28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Boolean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flag[2]</a:t>
            </a:r>
            <a:r>
              <a:rPr lang="zh-TW" altLang="en-US" sz="2800" dirty="0">
                <a:solidFill>
                  <a:srgbClr val="FF0000"/>
                </a:solidFill>
                <a:ea typeface="ＭＳ Ｐゴシック" pitchFamily="34" charset="-128"/>
              </a:rPr>
              <a:t>      是否進入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 Sec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variable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</a:t>
            </a:r>
            <a:r>
              <a:rPr lang="en-US" altLang="zh-TW" sz="2800" dirty="0">
                <a:ea typeface="ＭＳ Ｐゴシック" pitchFamily="34" charset="-128"/>
              </a:rPr>
              <a:t> indicates whose turn it is to enter the critical section.  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</a:t>
            </a:r>
            <a:r>
              <a:rPr lang="en-US" altLang="zh-TW" sz="2800" dirty="0">
                <a:ea typeface="ＭＳ Ｐゴシック" pitchFamily="34" charset="-128"/>
              </a:rPr>
              <a:t> array is used to indicate if a process is ready to enter the critical section.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] </a:t>
            </a:r>
            <a:r>
              <a:rPr lang="en-US" altLang="zh-TW" sz="2800" dirty="0">
                <a:ea typeface="ＭＳ Ｐゴシック" pitchFamily="34" charset="-128"/>
              </a:rPr>
              <a:t>= true implies that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ready</a:t>
            </a:r>
            <a:r>
              <a:rPr lang="zh-TW" altLang="en-US" sz="2800" dirty="0">
                <a:ea typeface="ＭＳ Ｐゴシック" pitchFamily="34" charset="-128"/>
              </a:rPr>
              <a:t>準備要進入</a:t>
            </a:r>
            <a:r>
              <a:rPr lang="en-US" altLang="zh-TW" sz="2800" dirty="0">
                <a:ea typeface="ＭＳ Ｐゴシック" pitchFamily="34" charset="-128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362200" y="4073525"/>
            <a:ext cx="3124200" cy="606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09813" y="1720850"/>
            <a:ext cx="4510087" cy="1797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238" y="1206500"/>
            <a:ext cx="6294437" cy="49085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TRUE;     </a:t>
            </a:r>
            <a:r>
              <a:rPr lang="zh-TW" altLang="en-US" sz="1800" dirty="0">
                <a:solidFill>
                  <a:srgbClr val="0000FF"/>
                </a:solidFill>
                <a:ea typeface="ＭＳ Ｐゴシック" pitchFamily="34" charset="-128"/>
              </a:rPr>
              <a:t>把自己設為</a:t>
            </a:r>
            <a:r>
              <a:rPr lang="en-US" altLang="zh-TW" sz="1800" dirty="0">
                <a:solidFill>
                  <a:srgbClr val="0000FF"/>
                </a:solidFill>
                <a:ea typeface="ＭＳ Ｐゴシック" pitchFamily="34" charset="-128"/>
              </a:rPr>
              <a:t>true</a:t>
            </a:r>
            <a:r>
              <a:rPr lang="zh-TW" altLang="en-US" sz="1800" dirty="0">
                <a:solidFill>
                  <a:srgbClr val="0000FF"/>
                </a:solidFill>
                <a:ea typeface="ＭＳ Ｐゴシック" pitchFamily="34" charset="-128"/>
              </a:rPr>
              <a:t>準備進入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turn = j; 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</a:rPr>
              <a:t>   </a:t>
            </a:r>
            <a:r>
              <a:rPr lang="zh-TW" altLang="en-US" sz="1800" dirty="0">
                <a:solidFill>
                  <a:srgbClr val="0000FF"/>
                </a:solidFill>
                <a:ea typeface="ＭＳ Ｐゴシック" pitchFamily="34" charset="-128"/>
              </a:rPr>
              <a:t>設給對方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while (flag[j] &amp;&amp; turn == j); 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</a:rPr>
              <a:t>見註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Algorithm for Process </a:t>
            </a:r>
            <a:r>
              <a:rPr lang="en-US" altLang="zh-TW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baseline="-25000">
                <a:solidFill>
                  <a:srgbClr val="0000FF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34421" y="173420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29161" y="2328056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39667" y="2921904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65939" y="408332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右箭號 9"/>
          <p:cNvSpPr/>
          <p:nvPr/>
        </p:nvSpPr>
        <p:spPr bwMode="auto">
          <a:xfrm>
            <a:off x="2743201" y="3515710"/>
            <a:ext cx="567558" cy="55179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</a:t>
            </a:r>
            <a:r>
              <a:rPr lang="en-US" altLang="zh-TW" sz="2800" b="1" dirty="0">
                <a:ea typeface="ＭＳ Ｐゴシック" pitchFamily="34" charset="-128"/>
              </a:rPr>
              <a:t> 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1. Mutual exclusion is preserved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4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7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7418" name="直線單箭頭接點 9"/>
          <p:cNvCxnSpPr>
            <a:cxnSpLocks noChangeShapeType="1"/>
          </p:cNvCxnSpPr>
          <p:nvPr/>
        </p:nvCxnSpPr>
        <p:spPr bwMode="auto">
          <a:xfrm flipV="1">
            <a:off x="475773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19" name="直線單箭頭接點 10"/>
          <p:cNvCxnSpPr>
            <a:cxnSpLocks noChangeShapeType="1"/>
          </p:cNvCxnSpPr>
          <p:nvPr/>
        </p:nvCxnSpPr>
        <p:spPr bwMode="auto">
          <a:xfrm>
            <a:off x="1333500" y="4106863"/>
            <a:ext cx="474663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2. The progress requirement is satisfied.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1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8442" name="直線單箭頭接點 9"/>
          <p:cNvCxnSpPr>
            <a:cxnSpLocks noChangeShapeType="1"/>
          </p:cNvCxnSpPr>
          <p:nvPr/>
        </p:nvCxnSpPr>
        <p:spPr bwMode="auto">
          <a:xfrm flipV="1">
            <a:off x="467890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線單箭頭接點 10"/>
          <p:cNvCxnSpPr>
            <a:cxnSpLocks noChangeShapeType="1"/>
          </p:cNvCxnSpPr>
          <p:nvPr/>
        </p:nvCxnSpPr>
        <p:spPr bwMode="auto">
          <a:xfrm>
            <a:off x="449263" y="3611563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0"/>
          <p:cNvCxnSpPr>
            <a:cxnSpLocks noChangeShapeType="1"/>
          </p:cNvCxnSpPr>
          <p:nvPr/>
        </p:nvCxnSpPr>
        <p:spPr bwMode="auto">
          <a:xfrm>
            <a:off x="1311133" y="4047751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10"/>
          <p:cNvCxnSpPr>
            <a:cxnSpLocks noChangeShapeType="1"/>
          </p:cNvCxnSpPr>
          <p:nvPr/>
        </p:nvCxnSpPr>
        <p:spPr bwMode="auto">
          <a:xfrm>
            <a:off x="422977" y="4531237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11"/>
          <p:cNvCxnSpPr>
            <a:cxnSpLocks noChangeShapeType="1"/>
          </p:cNvCxnSpPr>
          <p:nvPr/>
        </p:nvCxnSpPr>
        <p:spPr bwMode="auto">
          <a:xfrm flipV="1">
            <a:off x="3871913" y="3735388"/>
            <a:ext cx="2482850" cy="8651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grpSp>
        <p:nvGrpSpPr>
          <p:cNvPr id="17" name="群組 16"/>
          <p:cNvGrpSpPr/>
          <p:nvPr/>
        </p:nvGrpSpPr>
        <p:grpSpPr>
          <a:xfrm>
            <a:off x="4571985" y="3389586"/>
            <a:ext cx="1555732" cy="673713"/>
            <a:chOff x="4571985" y="3389586"/>
            <a:chExt cx="1555732" cy="673713"/>
          </a:xfrm>
        </p:grpSpPr>
        <p:cxnSp>
          <p:nvCxnSpPr>
            <p:cNvPr id="15" name="直線單箭頭接點 9"/>
            <p:cNvCxnSpPr>
              <a:cxnSpLocks noChangeShapeType="1"/>
            </p:cNvCxnSpPr>
            <p:nvPr/>
          </p:nvCxnSpPr>
          <p:spPr bwMode="auto">
            <a:xfrm flipV="1">
              <a:off x="5603842" y="4058536"/>
              <a:ext cx="523875" cy="4763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矩形 15"/>
            <p:cNvSpPr/>
            <p:nvPr/>
          </p:nvSpPr>
          <p:spPr bwMode="auto">
            <a:xfrm>
              <a:off x="4571985" y="3389586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3. The bounded waiting requirement is met</a:t>
            </a:r>
          </a:p>
          <a:p>
            <a:pPr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9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turn 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while (flag[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] &amp;&amp; turn ==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 dirty="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 dirty="0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20490" name="直線單箭頭接點 9"/>
          <p:cNvCxnSpPr>
            <a:cxnSpLocks noChangeShapeType="1"/>
          </p:cNvCxnSpPr>
          <p:nvPr/>
        </p:nvCxnSpPr>
        <p:spPr bwMode="auto">
          <a:xfrm flipV="1">
            <a:off x="5610225" y="404018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1" name="直線單箭頭接點 10"/>
          <p:cNvCxnSpPr>
            <a:cxnSpLocks noChangeShapeType="1"/>
          </p:cNvCxnSpPr>
          <p:nvPr/>
        </p:nvCxnSpPr>
        <p:spPr bwMode="auto">
          <a:xfrm>
            <a:off x="323026" y="3595688"/>
            <a:ext cx="476250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9"/>
          <p:cNvCxnSpPr>
            <a:cxnSpLocks noChangeShapeType="1"/>
          </p:cNvCxnSpPr>
          <p:nvPr/>
        </p:nvCxnSpPr>
        <p:spPr bwMode="auto">
          <a:xfrm flipV="1">
            <a:off x="4722069" y="458673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9"/>
          <p:cNvCxnSpPr>
            <a:cxnSpLocks noChangeShapeType="1"/>
          </p:cNvCxnSpPr>
          <p:nvPr/>
        </p:nvCxnSpPr>
        <p:spPr bwMode="auto">
          <a:xfrm flipV="1">
            <a:off x="4669511" y="2594962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直線單箭頭接點 9"/>
          <p:cNvCxnSpPr>
            <a:cxnSpLocks noChangeShapeType="1"/>
          </p:cNvCxnSpPr>
          <p:nvPr/>
        </p:nvCxnSpPr>
        <p:spPr bwMode="auto">
          <a:xfrm flipV="1">
            <a:off x="4632719" y="3094214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直線單箭頭接點 9"/>
          <p:cNvCxnSpPr>
            <a:cxnSpLocks noChangeShapeType="1"/>
          </p:cNvCxnSpPr>
          <p:nvPr/>
        </p:nvCxnSpPr>
        <p:spPr bwMode="auto">
          <a:xfrm flipV="1">
            <a:off x="4658991" y="3593466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9" name="群組 18"/>
          <p:cNvGrpSpPr/>
          <p:nvPr/>
        </p:nvGrpSpPr>
        <p:grpSpPr>
          <a:xfrm>
            <a:off x="157638" y="3452647"/>
            <a:ext cx="1676934" cy="634464"/>
            <a:chOff x="157638" y="3452647"/>
            <a:chExt cx="1676934" cy="634464"/>
          </a:xfrm>
        </p:grpSpPr>
        <p:cxnSp>
          <p:nvCxnSpPr>
            <p:cNvPr id="17" name="直線單箭頭接點 10"/>
            <p:cNvCxnSpPr>
              <a:cxnSpLocks noChangeShapeType="1"/>
            </p:cNvCxnSpPr>
            <p:nvPr/>
          </p:nvCxnSpPr>
          <p:spPr bwMode="auto">
            <a:xfrm>
              <a:off x="1358322" y="4079174"/>
              <a:ext cx="476250" cy="793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" name="矩形 17"/>
            <p:cNvSpPr/>
            <p:nvPr/>
          </p:nvSpPr>
          <p:spPr bwMode="auto">
            <a:xfrm>
              <a:off x="157638" y="3452647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cxnSp>
        <p:nvCxnSpPr>
          <p:cNvPr id="20" name="直線單箭頭接點 11"/>
          <p:cNvCxnSpPr>
            <a:cxnSpLocks noChangeShapeType="1"/>
          </p:cNvCxnSpPr>
          <p:nvPr/>
        </p:nvCxnSpPr>
        <p:spPr bwMode="auto">
          <a:xfrm flipH="1" flipV="1">
            <a:off x="2585546" y="3752193"/>
            <a:ext cx="2774730" cy="740979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24" name="直線單箭頭接點 11"/>
          <p:cNvCxnSpPr>
            <a:cxnSpLocks noChangeShapeType="1"/>
          </p:cNvCxnSpPr>
          <p:nvPr/>
        </p:nvCxnSpPr>
        <p:spPr bwMode="auto">
          <a:xfrm flipH="1">
            <a:off x="3957145" y="3184635"/>
            <a:ext cx="1245478" cy="268014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065102" y="4678363"/>
            <a:ext cx="2589213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7165" y="3529013"/>
            <a:ext cx="2581275" cy="454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20173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Any solution to the critical-section problem requires a simple tool – a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Race</a:t>
            </a:r>
            <a:r>
              <a:rPr lang="zh-TW" altLang="en-US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conditions</a:t>
            </a:r>
            <a:r>
              <a:rPr lang="zh-TW" altLang="en-US" sz="2400" dirty="0">
                <a:solidFill>
                  <a:srgbClr val="FF0000"/>
                </a:solidFill>
                <a:ea typeface="ＭＳ Ｐゴシック" pitchFamily="34" charset="-128"/>
              </a:rPr>
              <a:t>兩人進入讀寫會有問題</a:t>
            </a:r>
            <a:r>
              <a:rPr lang="en-US" altLang="zh-TW" sz="2400" dirty="0">
                <a:ea typeface="ＭＳ Ｐゴシック" pitchFamily="34" charset="-128"/>
              </a:rPr>
              <a:t> are prevented by requiring that critical regions be protected by locks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60240" y="2922588"/>
            <a:ext cx="7019925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acquire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  <a:r>
              <a:rPr kumimoji="1" lang="zh-TW" altLang="en-US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鎖住</a:t>
            </a:r>
            <a:endParaRPr kumimoji="1" lang="en-US" altLang="zh-TW" sz="2800" kern="0" dirty="0">
              <a:solidFill>
                <a:srgbClr val="0000FF"/>
              </a:solidFill>
              <a:latin typeface="+mn-lt"/>
              <a:ea typeface="MS PGothic" pitchFamily="34" charset="-128"/>
              <a:cs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release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  <a:r>
              <a:rPr kumimoji="1" lang="zh-TW" altLang="en-US" sz="2800" kern="0" dirty="0">
                <a:solidFill>
                  <a:srgbClr val="0000FF"/>
                </a:solidFill>
                <a:latin typeface="+mn-lt"/>
                <a:cs typeface="ＭＳ Ｐゴシック" charset="-128"/>
              </a:rPr>
              <a:t>解鎖</a:t>
            </a:r>
            <a:endParaRPr kumimoji="1" lang="en-US" altLang="zh-TW" sz="2800" kern="0" dirty="0">
              <a:solidFill>
                <a:srgbClr val="0000FF"/>
              </a:solidFill>
              <a:latin typeface="+mn-lt"/>
              <a:ea typeface="MS PGothic" pitchFamily="34" charset="-128"/>
              <a:cs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} while (TRUE);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0042" y="3253839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630886" y="3207219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 bwMode="auto">
          <a:xfrm flipV="1">
            <a:off x="2601416" y="37181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611316" y="37398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640322" y="43734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619 L 0.00225 0.0263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animBg="1"/>
      <p:bldP spid="21507" grpId="0" animBg="1"/>
      <p:bldP spid="21509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31925"/>
            <a:ext cx="7748588" cy="327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Background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The Critical-Section Problem   </a:t>
            </a:r>
            <a:r>
              <a:rPr lang="zh-TW" altLang="en-US" dirty="0">
                <a:ea typeface="ＭＳ Ｐゴシック" pitchFamily="34" charset="-128"/>
              </a:rPr>
              <a:t>到共用資料結構存取的程式   多個</a:t>
            </a:r>
            <a:r>
              <a:rPr lang="en-US" altLang="zh-TW" dirty="0">
                <a:ea typeface="ＭＳ Ｐゴシック" pitchFamily="34" charset="-128"/>
              </a:rPr>
              <a:t>proc</a:t>
            </a:r>
            <a:r>
              <a:rPr lang="zh-TW" altLang="en-US" dirty="0">
                <a:ea typeface="ＭＳ Ｐゴシック" pitchFamily="34" charset="-128"/>
              </a:rPr>
              <a:t>讀寫要特殊處理  </a:t>
            </a: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Peterson’s Solution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Synchronization Hardware   </a:t>
            </a:r>
            <a:r>
              <a:rPr lang="zh-TW" altLang="en-US" dirty="0">
                <a:ea typeface="ＭＳ Ｐゴシック" pitchFamily="34" charset="-128"/>
              </a:rPr>
              <a:t>有些</a:t>
            </a:r>
            <a:r>
              <a:rPr lang="en-US" altLang="zh-TW" dirty="0">
                <a:ea typeface="ＭＳ Ｐゴシック" pitchFamily="34" charset="-128"/>
              </a:rPr>
              <a:t>OS</a:t>
            </a:r>
            <a:r>
              <a:rPr lang="zh-TW" altLang="en-US" dirty="0">
                <a:ea typeface="ＭＳ Ｐゴシック" pitchFamily="34" charset="-128"/>
              </a:rPr>
              <a:t>提供的指令可以做</a:t>
            </a:r>
            <a:r>
              <a:rPr lang="en-US" altLang="zh-TW" dirty="0">
                <a:ea typeface="ＭＳ Ｐゴシック" pitchFamily="34" charset="-128"/>
              </a:rPr>
              <a:t>synchro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Semaphores   </a:t>
            </a:r>
            <a:r>
              <a:rPr lang="zh-TW" altLang="en-US" dirty="0">
                <a:ea typeface="ＭＳ Ｐゴシック" pitchFamily="34" charset="-128"/>
              </a:rPr>
              <a:t>旗標   要進到</a:t>
            </a:r>
            <a:r>
              <a:rPr lang="en-US" altLang="zh-TW" dirty="0">
                <a:ea typeface="ＭＳ Ｐゴシック" pitchFamily="34" charset="-128"/>
              </a:rPr>
              <a:t>critical section</a:t>
            </a:r>
            <a:r>
              <a:rPr lang="zh-TW" altLang="en-US" dirty="0">
                <a:ea typeface="ＭＳ Ｐゴシック" pitchFamily="34" charset="-128"/>
              </a:rPr>
              <a:t> 要先拿到旗標 或 </a:t>
            </a:r>
            <a:r>
              <a:rPr lang="en-US" altLang="zh-TW" dirty="0">
                <a:ea typeface="ＭＳ Ｐゴシック" pitchFamily="34" charset="-128"/>
              </a:rPr>
              <a:t>token   </a:t>
            </a:r>
            <a:r>
              <a:rPr lang="zh-TW" altLang="en-US" dirty="0">
                <a:ea typeface="ＭＳ Ｐゴシック" pitchFamily="34" charset="-128"/>
              </a:rPr>
              <a:t>執行完釋放  其他人再進去</a:t>
            </a: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Classic Problems of Synchronization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Monitors</a:t>
            </a:r>
            <a:r>
              <a:rPr lang="zh-TW" altLang="en-US" dirty="0">
                <a:ea typeface="ＭＳ Ｐゴシック" pitchFamily="34" charset="-128"/>
              </a:rPr>
              <a:t>    一種解決方案</a:t>
            </a: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Synchronization Examples 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Atomic Transactions   </a:t>
            </a:r>
            <a:r>
              <a:rPr lang="zh-TW" altLang="en-US" dirty="0">
                <a:ea typeface="ＭＳ Ｐゴシック" pitchFamily="34" charset="-128"/>
              </a:rPr>
              <a:t>不會被中斷   例如</a:t>
            </a:r>
            <a:r>
              <a:rPr lang="en-US" altLang="zh-TW" dirty="0">
                <a:ea typeface="ＭＳ Ｐゴシック" pitchFamily="34" charset="-128"/>
              </a:rPr>
              <a:t>timer</a:t>
            </a:r>
            <a:r>
              <a:rPr lang="zh-TW" altLang="en-US" dirty="0">
                <a:ea typeface="ＭＳ Ｐゴシック" pitchFamily="34" charset="-128"/>
              </a:rPr>
              <a:t>設定可能時間到收回       但是</a:t>
            </a:r>
            <a:r>
              <a:rPr lang="en-US" altLang="zh-TW" dirty="0">
                <a:ea typeface="ＭＳ Ｐゴシック" pitchFamily="34" charset="-128"/>
              </a:rPr>
              <a:t>atomic</a:t>
            </a:r>
            <a:r>
              <a:rPr lang="zh-TW" altLang="en-US" dirty="0">
                <a:ea typeface="ＭＳ Ｐゴシック" pitchFamily="34" charset="-128"/>
              </a:rPr>
              <a:t> 就會允許讓他全部執行完  </a:t>
            </a:r>
            <a:r>
              <a:rPr lang="en-US" altLang="zh-TW" dirty="0">
                <a:ea typeface="ＭＳ Ｐゴシック" pitchFamily="34" charset="-128"/>
              </a:rPr>
              <a:t>OS</a:t>
            </a:r>
            <a:r>
              <a:rPr lang="zh-TW" altLang="en-US" dirty="0">
                <a:ea typeface="ＭＳ Ｐゴシック" pitchFamily="34" charset="-128"/>
              </a:rPr>
              <a:t>不會去中斷他   這種指令很短不會花很多時間</a:t>
            </a:r>
            <a:endParaRPr lang="en-US" altLang="zh-TW" dirty="0">
              <a:ea typeface="ＭＳ Ｐゴシック" pitchFamily="34" charset="-128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2" y="117798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Many systems provide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hardware support </a:t>
            </a:r>
            <a:r>
              <a:rPr lang="en-US" altLang="zh-TW" sz="2400" dirty="0">
                <a:ea typeface="ＭＳ Ｐゴシック" pitchFamily="34" charset="-128"/>
              </a:rPr>
              <a:t>for critical section code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Uniprocessors </a:t>
            </a:r>
            <a:r>
              <a:rPr lang="zh-TW" altLang="en-US" sz="2400" dirty="0">
                <a:ea typeface="ＭＳ Ｐゴシック" pitchFamily="34" charset="-128"/>
              </a:rPr>
              <a:t>只有單</a:t>
            </a:r>
            <a:r>
              <a:rPr lang="en-US" altLang="zh-TW" sz="2400" dirty="0">
                <a:ea typeface="ＭＳ Ｐゴシック" pitchFamily="34" charset="-128"/>
              </a:rPr>
              <a:t>CPU– could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disable interrupts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Generally too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inefficient on multiprocessor </a:t>
            </a:r>
            <a:r>
              <a:rPr lang="en-US" altLang="zh-TW" sz="2400" dirty="0">
                <a:ea typeface="ＭＳ Ｐゴシック" pitchFamily="34" charset="-128"/>
              </a:rPr>
              <a:t>systems</a:t>
            </a:r>
            <a:r>
              <a:rPr lang="zh-TW" altLang="en-US" sz="2400" dirty="0">
                <a:ea typeface="ＭＳ Ｐゴシック" pitchFamily="34" charset="-128"/>
              </a:rPr>
              <a:t>因為別的程式也不能跑了</a:t>
            </a:r>
            <a:endParaRPr lang="en-US" altLang="zh-TW" sz="2400" dirty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Modern machines provide special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atomic hardware instructions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Atomic = non-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</a:rPr>
              <a:t>interruptable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Either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test</a:t>
            </a:r>
            <a:r>
              <a:rPr lang="en-US" altLang="zh-TW" sz="2400" dirty="0">
                <a:ea typeface="ＭＳ Ｐゴシック" pitchFamily="34" charset="-128"/>
              </a:rPr>
              <a:t> memory word 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set</a:t>
            </a:r>
            <a:r>
              <a:rPr lang="en-US" altLang="zh-TW" sz="2400" dirty="0">
                <a:ea typeface="ＭＳ Ｐゴシック" pitchFamily="34" charset="-128"/>
              </a:rPr>
              <a:t> value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swap contents </a:t>
            </a:r>
            <a:r>
              <a:rPr lang="en-US" altLang="zh-TW" sz="2400" dirty="0">
                <a:ea typeface="ＭＳ Ｐゴシック" pitchFamily="34" charset="-128"/>
              </a:rPr>
              <a:t>of two memory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TestAndndSet Instruction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0886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*target)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*target;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Test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*target = TRUE;          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Set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return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8794" y="2992580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794668" y="2993463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17676" y="341899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366402" y="360395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374996" y="411626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408333" y="4418013"/>
            <a:ext cx="4043362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363992" y="2711450"/>
            <a:ext cx="4989512" cy="1131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using TestAndSet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4138"/>
            <a:ext cx="7835900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Shared </a:t>
            </a:r>
            <a:r>
              <a:rPr lang="en-US" altLang="zh-TW" sz="2400" dirty="0" err="1">
                <a:ea typeface="ＭＳ Ｐゴシック" pitchFamily="34" charset="-128"/>
              </a:rPr>
              <a:t>boolean</a:t>
            </a:r>
            <a:r>
              <a:rPr lang="en-US" altLang="zh-TW" sz="2400" dirty="0">
                <a:ea typeface="ＭＳ Ｐゴシック" pitchFamily="34" charset="-128"/>
              </a:rPr>
              <a:t> variable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., initialized to false.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Solution 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while (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(&amp;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))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  ;   // do nothing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440" y="2493817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592788" y="2613451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924541" y="307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785299" y="417153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942555" y="466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4961" y="2563092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602688" y="261147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934441" y="309863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662045" y="21441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Swap  Instruction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74663"/>
            <a:ext cx="787241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         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void Swap (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*a,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temp = *a;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*a = *b;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*b = temp: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654" y="3206337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55278" y="32072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8706" y="4308761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320146" y="42740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744786" y="4423787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753380" y="504646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990275" y="4681538"/>
            <a:ext cx="4044950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61700" y="2870200"/>
            <a:ext cx="4044950" cy="14081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Solution using Swap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11263"/>
            <a:ext cx="7883525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Shared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ea typeface="ＭＳ Ｐゴシック" pitchFamily="34" charset="-128"/>
              </a:rPr>
              <a:t> initialized to FALSE; Each process has a local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Solution(Mutual-Exclusion):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while (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== TRUE)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Swap (&amp;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, 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);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140" y="2793371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04488" y="2913005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530391" y="361290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391149" y="447108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548405" y="49676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6661" y="2862646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14388" y="291103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540291" y="363468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921066" y="242789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597024" y="3552825"/>
            <a:ext cx="5528989" cy="2320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68450" y="1555750"/>
            <a:ext cx="3654425" cy="171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88729" y="228600"/>
            <a:ext cx="8716141" cy="576263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Bounded-waiting Mutual Exclusion with </a:t>
            </a:r>
            <a:r>
              <a:rPr lang="en-US" altLang="zh-TW" sz="2800" dirty="0" err="1">
                <a:ea typeface="ＭＳ Ｐゴシック" pitchFamily="34" charset="-128"/>
              </a:rPr>
              <a:t>TestandSet</a:t>
            </a:r>
            <a:r>
              <a:rPr lang="en-US" altLang="zh-TW" sz="2800" dirty="0">
                <a:ea typeface="ＭＳ Ｐゴシック" pitchFamily="34" charset="-128"/>
              </a:rPr>
              <a:t>()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代表等待進入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Crtit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Sec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key = TRUE;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也是準備進去 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&amp;&amp; key)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key 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(&amp;lock);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解除等待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j = (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+ 1) % n;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((j !=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&amp;&amp; !waiting[j])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(Find next waiting process)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j = (j + 1) % n;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if (j ==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lock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(No one is waiting)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else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waiting[j]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(process j enters next)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} while (TRUE);</a:t>
            </a:r>
          </a:p>
        </p:txBody>
      </p:sp>
      <p:grpSp>
        <p:nvGrpSpPr>
          <p:cNvPr id="82" name="群組 81"/>
          <p:cNvGrpSpPr/>
          <p:nvPr/>
        </p:nvGrpSpPr>
        <p:grpSpPr>
          <a:xfrm>
            <a:off x="6086475" y="1552575"/>
            <a:ext cx="2552700" cy="1414265"/>
            <a:chOff x="6086475" y="1552575"/>
            <a:chExt cx="2552700" cy="1414265"/>
          </a:xfrm>
        </p:grpSpPr>
        <p:sp>
          <p:nvSpPr>
            <p:cNvPr id="83" name="矩形 82"/>
            <p:cNvSpPr/>
            <p:nvPr/>
          </p:nvSpPr>
          <p:spPr bwMode="auto">
            <a:xfrm>
              <a:off x="6086475" y="155257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84" name="群組 67"/>
            <p:cNvGrpSpPr/>
            <p:nvPr/>
          </p:nvGrpSpPr>
          <p:grpSpPr>
            <a:xfrm>
              <a:off x="6308725" y="1627188"/>
              <a:ext cx="2104838" cy="1339652"/>
              <a:chOff x="6308725" y="1627188"/>
              <a:chExt cx="2104838" cy="1339652"/>
            </a:xfrm>
          </p:grpSpPr>
          <p:sp>
            <p:nvSpPr>
              <p:cNvPr id="85" name="Rectangle 8"/>
              <p:cNvSpPr>
                <a:spLocks noChangeArrowheads="1"/>
              </p:cNvSpPr>
              <p:nvPr/>
            </p:nvSpPr>
            <p:spPr bwMode="auto">
              <a:xfrm>
                <a:off x="6308725" y="16367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" name="Rectangle 9"/>
              <p:cNvSpPr>
                <a:spLocks noChangeArrowheads="1"/>
              </p:cNvSpPr>
              <p:nvPr/>
            </p:nvSpPr>
            <p:spPr bwMode="auto">
              <a:xfrm>
                <a:off x="715962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" name="Rectangle 10"/>
              <p:cNvSpPr>
                <a:spLocks noChangeArrowheads="1"/>
              </p:cNvSpPr>
              <p:nvPr/>
            </p:nvSpPr>
            <p:spPr bwMode="auto">
              <a:xfrm>
                <a:off x="6794500" y="16271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" name="Rectangle 11"/>
              <p:cNvSpPr>
                <a:spLocks noChangeArrowheads="1"/>
              </p:cNvSpPr>
              <p:nvPr/>
            </p:nvSpPr>
            <p:spPr bwMode="auto">
              <a:xfrm>
                <a:off x="813117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Rectangle 12"/>
              <p:cNvSpPr>
                <a:spLocks noChangeArrowheads="1"/>
              </p:cNvSpPr>
              <p:nvPr/>
            </p:nvSpPr>
            <p:spPr bwMode="auto">
              <a:xfrm>
                <a:off x="7651750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7664450" y="18938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8140700" y="21224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6800850" y="23002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93" name="直線單箭頭接點 92"/>
              <p:cNvCxnSpPr/>
              <p:nvPr/>
            </p:nvCxnSpPr>
            <p:spPr bwMode="auto">
              <a:xfrm>
                <a:off x="6572250" y="22669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4" name="直線單箭頭接點 93"/>
              <p:cNvCxnSpPr/>
              <p:nvPr/>
            </p:nvCxnSpPr>
            <p:spPr bwMode="auto">
              <a:xfrm>
                <a:off x="7448550" y="18192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5" name="直線單箭頭接點 94"/>
              <p:cNvCxnSpPr/>
              <p:nvPr/>
            </p:nvCxnSpPr>
            <p:spPr bwMode="auto">
              <a:xfrm>
                <a:off x="7943850" y="20288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6" name="Text Box 13"/>
              <p:cNvSpPr txBox="1">
                <a:spLocks noChangeArrowheads="1"/>
              </p:cNvSpPr>
              <p:nvPr/>
            </p:nvSpPr>
            <p:spPr bwMode="auto">
              <a:xfrm>
                <a:off x="7108825" y="26495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/>
            </p:nvSpPr>
            <p:spPr bwMode="auto">
              <a:xfrm>
                <a:off x="6813550" y="2659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8" name="Text Box 13"/>
              <p:cNvSpPr txBox="1">
                <a:spLocks noChangeArrowheads="1"/>
              </p:cNvSpPr>
              <p:nvPr/>
            </p:nvSpPr>
            <p:spPr bwMode="auto">
              <a:xfrm>
                <a:off x="7680325" y="26400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9" name="Text Box 13"/>
              <p:cNvSpPr txBox="1">
                <a:spLocks noChangeArrowheads="1"/>
              </p:cNvSpPr>
              <p:nvPr/>
            </p:nvSpPr>
            <p:spPr bwMode="auto">
              <a:xfrm>
                <a:off x="8137525" y="26400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00" name="群組 99"/>
          <p:cNvGrpSpPr/>
          <p:nvPr/>
        </p:nvGrpSpPr>
        <p:grpSpPr>
          <a:xfrm>
            <a:off x="6105525" y="1533525"/>
            <a:ext cx="2552700" cy="1461890"/>
            <a:chOff x="6143625" y="3048000"/>
            <a:chExt cx="2552700" cy="1461890"/>
          </a:xfrm>
        </p:grpSpPr>
        <p:sp>
          <p:nvSpPr>
            <p:cNvPr id="101" name="矩形 100"/>
            <p:cNvSpPr/>
            <p:nvPr/>
          </p:nvSpPr>
          <p:spPr bwMode="auto">
            <a:xfrm>
              <a:off x="6143625" y="30480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02" name="群組 68"/>
            <p:cNvGrpSpPr/>
            <p:nvPr/>
          </p:nvGrpSpPr>
          <p:grpSpPr>
            <a:xfrm>
              <a:off x="6346825" y="3170238"/>
              <a:ext cx="2104838" cy="1339652"/>
              <a:chOff x="6346825" y="3170238"/>
              <a:chExt cx="2104838" cy="1339652"/>
            </a:xfrm>
          </p:grpSpPr>
          <p:sp>
            <p:nvSpPr>
              <p:cNvPr id="103" name="Rectangle 8"/>
              <p:cNvSpPr>
                <a:spLocks noChangeArrowheads="1"/>
              </p:cNvSpPr>
              <p:nvPr/>
            </p:nvSpPr>
            <p:spPr bwMode="auto">
              <a:xfrm>
                <a:off x="6346825" y="317976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719772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Rectangle 10"/>
              <p:cNvSpPr>
                <a:spLocks noChangeArrowheads="1"/>
              </p:cNvSpPr>
              <p:nvPr/>
            </p:nvSpPr>
            <p:spPr bwMode="auto">
              <a:xfrm>
                <a:off x="6832600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Rectangle 11"/>
              <p:cNvSpPr>
                <a:spLocks noChangeArrowheads="1"/>
              </p:cNvSpPr>
              <p:nvPr/>
            </p:nvSpPr>
            <p:spPr bwMode="auto">
              <a:xfrm>
                <a:off x="816927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Rectangle 12"/>
              <p:cNvSpPr>
                <a:spLocks noChangeArrowheads="1"/>
              </p:cNvSpPr>
              <p:nvPr/>
            </p:nvSpPr>
            <p:spPr bwMode="auto">
              <a:xfrm>
                <a:off x="7689850" y="317023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7702550" y="34369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8178800" y="36655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6838950" y="38433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1" name="直線單箭頭接點 110"/>
              <p:cNvCxnSpPr/>
              <p:nvPr/>
            </p:nvCxnSpPr>
            <p:spPr bwMode="auto">
              <a:xfrm>
                <a:off x="6610350" y="396240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直線單箭頭接點 111"/>
              <p:cNvCxnSpPr/>
              <p:nvPr/>
            </p:nvCxnSpPr>
            <p:spPr bwMode="auto">
              <a:xfrm>
                <a:off x="7486650" y="33623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3" name="直線單箭頭接點 112"/>
              <p:cNvCxnSpPr/>
              <p:nvPr/>
            </p:nvCxnSpPr>
            <p:spPr bwMode="auto">
              <a:xfrm>
                <a:off x="7981950" y="35718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4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419258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15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42021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6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4183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7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418306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18" name="群組 117"/>
          <p:cNvGrpSpPr/>
          <p:nvPr/>
        </p:nvGrpSpPr>
        <p:grpSpPr>
          <a:xfrm>
            <a:off x="6162675" y="1562100"/>
            <a:ext cx="2552700" cy="1433315"/>
            <a:chOff x="6200775" y="4543425"/>
            <a:chExt cx="2552700" cy="1433315"/>
          </a:xfrm>
        </p:grpSpPr>
        <p:sp>
          <p:nvSpPr>
            <p:cNvPr id="119" name="矩形 118"/>
            <p:cNvSpPr/>
            <p:nvPr/>
          </p:nvSpPr>
          <p:spPr bwMode="auto">
            <a:xfrm>
              <a:off x="6200775" y="454342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20" name="群組 69"/>
            <p:cNvGrpSpPr/>
            <p:nvPr/>
          </p:nvGrpSpPr>
          <p:grpSpPr>
            <a:xfrm>
              <a:off x="6346825" y="4637088"/>
              <a:ext cx="2104838" cy="1339652"/>
              <a:chOff x="6346825" y="4637088"/>
              <a:chExt cx="2104838" cy="1339652"/>
            </a:xfrm>
          </p:grpSpPr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6346825" y="46466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7197725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Rectangle 10"/>
              <p:cNvSpPr>
                <a:spLocks noChangeArrowheads="1"/>
              </p:cNvSpPr>
              <p:nvPr/>
            </p:nvSpPr>
            <p:spPr bwMode="auto">
              <a:xfrm>
                <a:off x="6832600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8169275" y="46370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Rectangle 12"/>
              <p:cNvSpPr>
                <a:spLocks noChangeArrowheads="1"/>
              </p:cNvSpPr>
              <p:nvPr/>
            </p:nvSpPr>
            <p:spPr bwMode="auto">
              <a:xfrm>
                <a:off x="7689850" y="4637088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7702550" y="49037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8178800" y="51323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6838950" y="53101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9" name="直線單箭頭接點 128"/>
              <p:cNvCxnSpPr/>
              <p:nvPr/>
            </p:nvCxnSpPr>
            <p:spPr bwMode="auto">
              <a:xfrm>
                <a:off x="6610350" y="54292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0" name="直線單箭頭接點 129"/>
              <p:cNvCxnSpPr/>
              <p:nvPr/>
            </p:nvCxnSpPr>
            <p:spPr bwMode="auto">
              <a:xfrm>
                <a:off x="7486650" y="49244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1" name="直線單箭頭接點 130"/>
              <p:cNvCxnSpPr/>
              <p:nvPr/>
            </p:nvCxnSpPr>
            <p:spPr bwMode="auto">
              <a:xfrm>
                <a:off x="7981950" y="50387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2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56594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33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56689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4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56499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5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56499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36" name="群組 135"/>
          <p:cNvGrpSpPr/>
          <p:nvPr/>
        </p:nvGrpSpPr>
        <p:grpSpPr>
          <a:xfrm>
            <a:off x="6096000" y="1543050"/>
            <a:ext cx="2552700" cy="1452365"/>
            <a:chOff x="3619500" y="4495800"/>
            <a:chExt cx="2552700" cy="1452365"/>
          </a:xfrm>
        </p:grpSpPr>
        <p:sp>
          <p:nvSpPr>
            <p:cNvPr id="137" name="矩形 136"/>
            <p:cNvSpPr/>
            <p:nvPr/>
          </p:nvSpPr>
          <p:spPr bwMode="auto">
            <a:xfrm>
              <a:off x="3619500" y="44958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38" name="群組 70"/>
            <p:cNvGrpSpPr/>
            <p:nvPr/>
          </p:nvGrpSpPr>
          <p:grpSpPr>
            <a:xfrm>
              <a:off x="3822700" y="4608513"/>
              <a:ext cx="2104838" cy="1339652"/>
              <a:chOff x="3822700" y="4608513"/>
              <a:chExt cx="2104838" cy="1339652"/>
            </a:xfrm>
          </p:grpSpPr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3822700" y="46180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4673600" y="46085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4308475" y="4608513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2" name="Rectangle 11"/>
              <p:cNvSpPr>
                <a:spLocks noChangeArrowheads="1"/>
              </p:cNvSpPr>
              <p:nvPr/>
            </p:nvSpPr>
            <p:spPr bwMode="auto">
              <a:xfrm>
                <a:off x="5645150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" name="Rectangle 12"/>
              <p:cNvSpPr>
                <a:spLocks noChangeArrowheads="1"/>
              </p:cNvSpPr>
              <p:nvPr/>
            </p:nvSpPr>
            <p:spPr bwMode="auto">
              <a:xfrm>
                <a:off x="5165725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5178425" y="48752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" name="Rectangle 16"/>
              <p:cNvSpPr>
                <a:spLocks noChangeArrowheads="1"/>
              </p:cNvSpPr>
              <p:nvPr/>
            </p:nvSpPr>
            <p:spPr bwMode="auto">
              <a:xfrm>
                <a:off x="5654675" y="51038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6" name="Rectangle 17"/>
              <p:cNvSpPr>
                <a:spLocks noChangeArrowheads="1"/>
              </p:cNvSpPr>
              <p:nvPr/>
            </p:nvSpPr>
            <p:spPr bwMode="auto">
              <a:xfrm>
                <a:off x="4314825" y="52816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47" name="直線單箭頭接點 146"/>
              <p:cNvCxnSpPr/>
              <p:nvPr/>
            </p:nvCxnSpPr>
            <p:spPr bwMode="auto">
              <a:xfrm>
                <a:off x="4086225" y="54006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" name="直線單箭頭接點 147"/>
              <p:cNvCxnSpPr/>
              <p:nvPr/>
            </p:nvCxnSpPr>
            <p:spPr bwMode="auto">
              <a:xfrm>
                <a:off x="4962525" y="48958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9" name="直線單箭頭接點 148"/>
              <p:cNvCxnSpPr/>
              <p:nvPr/>
            </p:nvCxnSpPr>
            <p:spPr bwMode="auto">
              <a:xfrm>
                <a:off x="5448300" y="51339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0" name="Text Box 13"/>
              <p:cNvSpPr txBox="1">
                <a:spLocks noChangeArrowheads="1"/>
              </p:cNvSpPr>
              <p:nvPr/>
            </p:nvSpPr>
            <p:spPr bwMode="auto">
              <a:xfrm>
                <a:off x="4622800" y="5630863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51" name="Text Box 13"/>
              <p:cNvSpPr txBox="1">
                <a:spLocks noChangeArrowheads="1"/>
              </p:cNvSpPr>
              <p:nvPr/>
            </p:nvSpPr>
            <p:spPr bwMode="auto">
              <a:xfrm>
                <a:off x="4327525" y="564038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2" name="Text Box 13"/>
              <p:cNvSpPr txBox="1">
                <a:spLocks noChangeArrowheads="1"/>
              </p:cNvSpPr>
              <p:nvPr/>
            </p:nvSpPr>
            <p:spPr bwMode="auto">
              <a:xfrm>
                <a:off x="5194300" y="562133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3" name="Text Box 13"/>
              <p:cNvSpPr txBox="1">
                <a:spLocks noChangeArrowheads="1"/>
              </p:cNvSpPr>
              <p:nvPr/>
            </p:nvSpPr>
            <p:spPr bwMode="auto">
              <a:xfrm>
                <a:off x="5651500" y="5621338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sp>
        <p:nvSpPr>
          <p:cNvPr id="27660" name="Freeform 14"/>
          <p:cNvSpPr>
            <a:spLocks/>
          </p:cNvSpPr>
          <p:nvPr/>
        </p:nvSpPr>
        <p:spPr bwMode="auto">
          <a:xfrm>
            <a:off x="6084888" y="2319338"/>
            <a:ext cx="2544762" cy="682625"/>
          </a:xfrm>
          <a:custGeom>
            <a:avLst/>
            <a:gdLst>
              <a:gd name="T0" fmla="*/ 2147483647 w 1332"/>
              <a:gd name="T1" fmla="*/ 2147483647 h 430"/>
              <a:gd name="T2" fmla="*/ 2147483647 w 1332"/>
              <a:gd name="T3" fmla="*/ 2147483647 h 430"/>
              <a:gd name="T4" fmla="*/ 2147483647 w 1332"/>
              <a:gd name="T5" fmla="*/ 2147483647 h 430"/>
              <a:gd name="T6" fmla="*/ 2147483647 w 1332"/>
              <a:gd name="T7" fmla="*/ 2147483647 h 430"/>
              <a:gd name="T8" fmla="*/ 2147483647 w 1332"/>
              <a:gd name="T9" fmla="*/ 2147483647 h 430"/>
              <a:gd name="T10" fmla="*/ 2147483647 w 1332"/>
              <a:gd name="T11" fmla="*/ 2147483647 h 430"/>
              <a:gd name="T12" fmla="*/ 2147483647 w 1332"/>
              <a:gd name="T13" fmla="*/ 2147483647 h 430"/>
              <a:gd name="T14" fmla="*/ 2147483647 w 1332"/>
              <a:gd name="T15" fmla="*/ 2147483647 h 430"/>
              <a:gd name="T16" fmla="*/ 2147483647 w 1332"/>
              <a:gd name="T17" fmla="*/ 2147483647 h 430"/>
              <a:gd name="T18" fmla="*/ 2147483647 w 1332"/>
              <a:gd name="T19" fmla="*/ 2147483647 h 430"/>
              <a:gd name="T20" fmla="*/ 2147483647 w 1332"/>
              <a:gd name="T21" fmla="*/ 2147483647 h 430"/>
              <a:gd name="T22" fmla="*/ 2147483647 w 1332"/>
              <a:gd name="T23" fmla="*/ 2147483647 h 4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32"/>
              <a:gd name="T37" fmla="*/ 0 h 430"/>
              <a:gd name="T38" fmla="*/ 1332 w 1332"/>
              <a:gd name="T39" fmla="*/ 430 h 4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32" h="430">
                <a:moveTo>
                  <a:pt x="679" y="404"/>
                </a:moveTo>
                <a:cubicBezTo>
                  <a:pt x="843" y="418"/>
                  <a:pt x="966" y="417"/>
                  <a:pt x="1143" y="412"/>
                </a:cubicBezTo>
                <a:cubicBezTo>
                  <a:pt x="1219" y="401"/>
                  <a:pt x="1256" y="386"/>
                  <a:pt x="1303" y="324"/>
                </a:cubicBezTo>
                <a:cubicBezTo>
                  <a:pt x="1332" y="238"/>
                  <a:pt x="1301" y="237"/>
                  <a:pt x="1247" y="172"/>
                </a:cubicBezTo>
                <a:cubicBezTo>
                  <a:pt x="1175" y="85"/>
                  <a:pt x="951" y="77"/>
                  <a:pt x="839" y="68"/>
                </a:cubicBezTo>
                <a:cubicBezTo>
                  <a:pt x="796" y="65"/>
                  <a:pt x="754" y="62"/>
                  <a:pt x="711" y="60"/>
                </a:cubicBezTo>
                <a:cubicBezTo>
                  <a:pt x="658" y="57"/>
                  <a:pt x="604" y="55"/>
                  <a:pt x="551" y="52"/>
                </a:cubicBezTo>
                <a:cubicBezTo>
                  <a:pt x="287" y="57"/>
                  <a:pt x="198" y="0"/>
                  <a:pt x="31" y="84"/>
                </a:cubicBezTo>
                <a:cubicBezTo>
                  <a:pt x="0" y="131"/>
                  <a:pt x="7" y="140"/>
                  <a:pt x="15" y="204"/>
                </a:cubicBezTo>
                <a:cubicBezTo>
                  <a:pt x="25" y="285"/>
                  <a:pt x="34" y="360"/>
                  <a:pt x="111" y="404"/>
                </a:cubicBezTo>
                <a:cubicBezTo>
                  <a:pt x="118" y="408"/>
                  <a:pt x="155" y="427"/>
                  <a:pt x="167" y="428"/>
                </a:cubicBezTo>
                <a:cubicBezTo>
                  <a:pt x="215" y="430"/>
                  <a:pt x="263" y="428"/>
                  <a:pt x="311" y="42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5" name="直線單箭頭接點 154"/>
          <p:cNvCxnSpPr/>
          <p:nvPr/>
        </p:nvCxnSpPr>
        <p:spPr bwMode="auto">
          <a:xfrm flipV="1">
            <a:off x="1343025" y="175260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0" name="直線單箭頭接點 159"/>
          <p:cNvCxnSpPr/>
          <p:nvPr/>
        </p:nvCxnSpPr>
        <p:spPr bwMode="auto">
          <a:xfrm flipV="1">
            <a:off x="1348783" y="205164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直線單箭頭接點 160"/>
          <p:cNvCxnSpPr/>
          <p:nvPr/>
        </p:nvCxnSpPr>
        <p:spPr bwMode="auto">
          <a:xfrm flipV="1">
            <a:off x="1337289" y="23938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2" name="直線單箭頭接點 161"/>
          <p:cNvCxnSpPr/>
          <p:nvPr/>
        </p:nvCxnSpPr>
        <p:spPr bwMode="auto">
          <a:xfrm flipV="1">
            <a:off x="2153891" y="274461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 flipV="1">
            <a:off x="1331553" y="30695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4" name="直線單箭頭接點 163"/>
          <p:cNvCxnSpPr/>
          <p:nvPr/>
        </p:nvCxnSpPr>
        <p:spPr bwMode="auto">
          <a:xfrm flipV="1">
            <a:off x="2260293" y="3403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5" name="直線單箭頭接點 164"/>
          <p:cNvCxnSpPr/>
          <p:nvPr/>
        </p:nvCxnSpPr>
        <p:spPr bwMode="auto">
          <a:xfrm flipV="1">
            <a:off x="1348783" y="17497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6" name="直線單箭頭接點 165"/>
          <p:cNvCxnSpPr/>
          <p:nvPr/>
        </p:nvCxnSpPr>
        <p:spPr bwMode="auto">
          <a:xfrm flipV="1">
            <a:off x="1354541" y="204877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直線單箭頭接點 166"/>
          <p:cNvCxnSpPr/>
          <p:nvPr/>
        </p:nvCxnSpPr>
        <p:spPr bwMode="auto">
          <a:xfrm flipV="1">
            <a:off x="1343047" y="239094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 flipV="1">
            <a:off x="2159649" y="274174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9" name="直線單箭頭接點 168"/>
          <p:cNvCxnSpPr/>
          <p:nvPr/>
        </p:nvCxnSpPr>
        <p:spPr bwMode="auto">
          <a:xfrm flipV="1">
            <a:off x="1354541" y="174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0" name="直線單箭頭接點 169"/>
          <p:cNvCxnSpPr/>
          <p:nvPr/>
        </p:nvCxnSpPr>
        <p:spPr bwMode="auto">
          <a:xfrm flipV="1">
            <a:off x="1360299" y="20459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 flipV="1">
            <a:off x="1348805" y="238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2" name="直線單箭頭接點 171"/>
          <p:cNvCxnSpPr/>
          <p:nvPr/>
        </p:nvCxnSpPr>
        <p:spPr bwMode="auto">
          <a:xfrm flipV="1">
            <a:off x="2165407" y="273887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 flipV="1">
            <a:off x="2274677" y="340021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V="1">
            <a:off x="1331529" y="371651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5" name="直線單箭頭接點 174"/>
          <p:cNvCxnSpPr/>
          <p:nvPr/>
        </p:nvCxnSpPr>
        <p:spPr bwMode="auto">
          <a:xfrm flipV="1">
            <a:off x="1337241" y="404145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6" name="直線單箭頭接點 175"/>
          <p:cNvCxnSpPr/>
          <p:nvPr/>
        </p:nvCxnSpPr>
        <p:spPr bwMode="auto">
          <a:xfrm flipV="1">
            <a:off x="1325701" y="471142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7" name="直線單箭頭接點 176"/>
          <p:cNvCxnSpPr/>
          <p:nvPr/>
        </p:nvCxnSpPr>
        <p:spPr bwMode="auto">
          <a:xfrm flipV="1">
            <a:off x="2237143" y="570919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9" name="直線單箭頭接點 178"/>
          <p:cNvCxnSpPr/>
          <p:nvPr/>
        </p:nvCxnSpPr>
        <p:spPr bwMode="auto">
          <a:xfrm flipV="1">
            <a:off x="4442604" y="1958196"/>
            <a:ext cx="3165894" cy="35972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800" b="1" dirty="0">
                <a:ea typeface="ＭＳ Ｐゴシック" pitchFamily="34" charset="-128"/>
              </a:rPr>
              <a:t>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31875"/>
            <a:ext cx="8224837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The hardware-based solutions for the CS problem are complicated for application programmers to use.</a:t>
            </a:r>
            <a:r>
              <a:rPr lang="zh-TW" altLang="en-US" sz="2000" dirty="0">
                <a:ea typeface="ＭＳ Ｐゴシック" pitchFamily="34" charset="-128"/>
              </a:rPr>
              <a:t>就是前面的</a:t>
            </a:r>
            <a:r>
              <a:rPr lang="en-US" altLang="zh-TW" sz="2000" dirty="0" err="1">
                <a:ea typeface="ＭＳ Ｐゴシック" pitchFamily="34" charset="-128"/>
              </a:rPr>
              <a:t>TesASet</a:t>
            </a:r>
            <a:r>
              <a:rPr lang="en-US" altLang="zh-TW" sz="2000" dirty="0">
                <a:ea typeface="ＭＳ Ｐゴシック" pitchFamily="34" charset="-128"/>
              </a:rPr>
              <a:t>  Swap</a:t>
            </a:r>
            <a:r>
              <a:rPr lang="zh-TW" altLang="en-US" sz="2000" dirty="0">
                <a:ea typeface="ＭＳ Ｐゴシック" pitchFamily="34" charset="-128"/>
              </a:rPr>
              <a:t>寫法</a:t>
            </a:r>
            <a:endParaRPr lang="en-US" altLang="zh-TW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To overcome this difficulty, we use a synchronization tool called a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semaphore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i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Two standard operations modify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S: wait()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signal()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Originally called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P() </a:t>
            </a:r>
            <a:r>
              <a:rPr lang="en-US" altLang="zh-TW" sz="2000" dirty="0">
                <a:ea typeface="ＭＳ Ｐゴシック" pitchFamily="34" charset="-128"/>
              </a:rPr>
              <a:t>and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Less complicated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9900" y="3541838"/>
            <a:ext cx="7861176" cy="3268662"/>
            <a:chOff x="469900" y="3541838"/>
            <a:chExt cx="7861176" cy="3268662"/>
          </a:xfrm>
        </p:grpSpPr>
        <p:sp>
          <p:nvSpPr>
            <p:cNvPr id="29705" name="Line 13"/>
            <p:cNvSpPr>
              <a:spLocks noChangeShapeType="1"/>
            </p:cNvSpPr>
            <p:nvPr/>
          </p:nvSpPr>
          <p:spPr bwMode="auto">
            <a:xfrm>
              <a:off x="3548063" y="5476875"/>
              <a:ext cx="1171575" cy="80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69900" y="3541838"/>
              <a:ext cx="7861176" cy="3268662"/>
              <a:chOff x="469900" y="3541838"/>
              <a:chExt cx="7861176" cy="3268662"/>
            </a:xfrm>
          </p:grpSpPr>
          <p:sp>
            <p:nvSpPr>
              <p:cNvPr id="29700" name="Rectangle 2"/>
              <p:cNvSpPr>
                <a:spLocks noChangeArrowheads="1"/>
              </p:cNvSpPr>
              <p:nvPr/>
            </p:nvSpPr>
            <p:spPr bwMode="auto">
              <a:xfrm>
                <a:off x="1404938" y="5487988"/>
                <a:ext cx="2130425" cy="830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1" name="Arc 9"/>
              <p:cNvSpPr>
                <a:spLocks/>
              </p:cNvSpPr>
              <p:nvPr/>
            </p:nvSpPr>
            <p:spPr bwMode="auto">
              <a:xfrm>
                <a:off x="1649413" y="5732463"/>
                <a:ext cx="722312" cy="593725"/>
              </a:xfrm>
              <a:custGeom>
                <a:avLst/>
                <a:gdLst>
                  <a:gd name="T0" fmla="*/ 0 w 21600"/>
                  <a:gd name="T1" fmla="*/ 2147483647 h 21600"/>
                  <a:gd name="T2" fmla="*/ 2147483647 w 21600"/>
                  <a:gd name="T3" fmla="*/ 0 h 21600"/>
                  <a:gd name="T4" fmla="*/ 2147483647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2" name="Arc 10"/>
              <p:cNvSpPr>
                <a:spLocks/>
              </p:cNvSpPr>
              <p:nvPr/>
            </p:nvSpPr>
            <p:spPr bwMode="auto">
              <a:xfrm>
                <a:off x="2384425" y="5732463"/>
                <a:ext cx="850900" cy="579437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3" name="Rectangle 11"/>
              <p:cNvSpPr>
                <a:spLocks noChangeArrowheads="1"/>
              </p:cNvSpPr>
              <p:nvPr/>
            </p:nvSpPr>
            <p:spPr bwMode="auto">
              <a:xfrm>
                <a:off x="1655763" y="6310313"/>
                <a:ext cx="1571625" cy="57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4" name="Line 12"/>
              <p:cNvSpPr>
                <a:spLocks noChangeShapeType="1"/>
              </p:cNvSpPr>
              <p:nvPr/>
            </p:nvSpPr>
            <p:spPr bwMode="auto">
              <a:xfrm flipH="1">
                <a:off x="469900" y="5502275"/>
                <a:ext cx="935038" cy="7064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6" name="Line 14"/>
              <p:cNvSpPr>
                <a:spLocks noChangeShapeType="1"/>
              </p:cNvSpPr>
              <p:nvPr/>
            </p:nvSpPr>
            <p:spPr bwMode="auto">
              <a:xfrm>
                <a:off x="1443038" y="5159375"/>
                <a:ext cx="0" cy="3159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7" name="AutoShape 17"/>
              <p:cNvSpPr>
                <a:spLocks noChangeArrowheads="1"/>
              </p:cNvSpPr>
              <p:nvPr/>
            </p:nvSpPr>
            <p:spPr bwMode="auto">
              <a:xfrm>
                <a:off x="1447800" y="5127625"/>
                <a:ext cx="330200" cy="228600"/>
              </a:xfrm>
              <a:prstGeom prst="rtTriangl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9708" name="Picture 13" descr="http://japanesephotolog.files.wordpress.com/2011/09/kintai-bridge-yamaguchi-prefecture-japan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73389" y="3541838"/>
                <a:ext cx="4357687" cy="3268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262" y="1031875"/>
            <a:ext cx="8733738" cy="52546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wait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while S &lt;= 0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occupied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		          ; // no-op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S--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;              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available, get it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}     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signal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S++;                    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Release the semaphore S */</a:t>
            </a:r>
            <a:endParaRPr lang="en-US" altLang="zh-TW" sz="2800" b="1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93788"/>
            <a:ext cx="8399463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Counting semaphore</a:t>
            </a:r>
            <a:r>
              <a:rPr lang="en-US" altLang="zh-TW" sz="2400" dirty="0">
                <a:ea typeface="ＭＳ Ｐゴシック" pitchFamily="34" charset="-128"/>
              </a:rPr>
              <a:t> – integer range over an unrestricted domain</a:t>
            </a:r>
            <a:r>
              <a:rPr lang="zh-TW" altLang="en-US" sz="2400" dirty="0">
                <a:ea typeface="ＭＳ Ｐゴシック" pitchFamily="34" charset="-128"/>
              </a:rPr>
              <a:t>   不是只能</a:t>
            </a:r>
            <a:r>
              <a:rPr lang="en-US" altLang="zh-TW" sz="2400" dirty="0">
                <a:ea typeface="ＭＳ Ｐゴシック" pitchFamily="34" charset="-128"/>
              </a:rPr>
              <a:t>01  </a:t>
            </a:r>
            <a:r>
              <a:rPr lang="zh-TW" altLang="en-US" sz="2400" dirty="0">
                <a:ea typeface="ＭＳ Ｐゴシック" pitchFamily="34" charset="-128"/>
              </a:rPr>
              <a:t>可以多種數值</a:t>
            </a: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Binary semaphore</a:t>
            </a:r>
            <a:r>
              <a:rPr lang="en-US" altLang="zh-TW" sz="2400" dirty="0">
                <a:ea typeface="ＭＳ Ｐゴシック" pitchFamily="34" charset="-128"/>
              </a:rPr>
              <a:t> – integer value can range only between 0 and</a:t>
            </a:r>
            <a:r>
              <a:rPr lang="zh-TW" altLang="en-US" sz="2400" dirty="0">
                <a:ea typeface="ＭＳ Ｐゴシック" pitchFamily="34" charset="-128"/>
              </a:rPr>
              <a:t>或</a:t>
            </a:r>
            <a:r>
              <a:rPr lang="en-US" altLang="zh-TW" sz="2400" dirty="0">
                <a:ea typeface="ＭＳ Ｐゴシック" pitchFamily="34" charset="-128"/>
              </a:rPr>
              <a:t> 1; can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simpler to implement</a:t>
            </a:r>
          </a:p>
          <a:p>
            <a:pPr lvl="1"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Also known as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 locks 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as they are locks that provide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ual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ex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clusion.</a:t>
            </a:r>
            <a:r>
              <a:rPr lang="zh-TW" altLang="en-US" sz="2400" dirty="0">
                <a:ea typeface="ＭＳ Ｐゴシック" pitchFamily="34" charset="-128"/>
                <a:sym typeface="MT Extra" pitchFamily="18" charset="2"/>
              </a:rPr>
              <a:t>   </a:t>
            </a:r>
            <a:r>
              <a:rPr lang="en-US" altLang="zh-TW" dirty="0">
                <a:ea typeface="ＭＳ Ｐゴシック" pitchFamily="34" charset="-128"/>
                <a:sym typeface="MT Extra" pitchFamily="18" charset="2"/>
              </a:rPr>
              <a:t>01 </a:t>
            </a:r>
            <a:r>
              <a:rPr lang="zh-TW" altLang="en-US" dirty="0">
                <a:ea typeface="ＭＳ Ｐゴシック" pitchFamily="34" charset="-128"/>
                <a:sym typeface="MT Extra" pitchFamily="18" charset="2"/>
              </a:rPr>
              <a:t>通常拿來做</a:t>
            </a:r>
            <a:r>
              <a:rPr lang="en-US" altLang="zh-TW" dirty="0">
                <a:ea typeface="ＭＳ Ｐゴシック" pitchFamily="34" charset="-128"/>
                <a:sym typeface="MT Extra" pitchFamily="18" charset="2"/>
              </a:rPr>
              <a:t>mutex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We can use binary semaphore to deal with the CS problem for multiple processes.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The n processes share a semaphore,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ea typeface="ＭＳ Ｐゴシック" pitchFamily="34" charset="-128"/>
              </a:rPr>
              <a:t>, initialized to 1</a:t>
            </a:r>
            <a:r>
              <a:rPr lang="zh-TW" altLang="en-US" sz="2400" dirty="0">
                <a:ea typeface="ＭＳ Ｐゴシック" pitchFamily="34" charset="-128"/>
              </a:rPr>
              <a:t>下頁說明這種情況</a:t>
            </a: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483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To introduce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critical-section problem</a:t>
            </a:r>
            <a:r>
              <a:rPr lang="en-US" altLang="zh-TW" sz="2800" dirty="0">
                <a:ea typeface="ＭＳ Ｐゴシック" pitchFamily="34" charset="-128"/>
              </a:rPr>
              <a:t>, whose solutions can be used to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 the consistency of shared data</a:t>
            </a:r>
            <a:r>
              <a:rPr lang="zh-TW" altLang="en-US" sz="2800" dirty="0">
                <a:solidFill>
                  <a:srgbClr val="FF0000"/>
                </a:solidFill>
                <a:ea typeface="ＭＳ Ｐゴシック" pitchFamily="34" charset="-128"/>
              </a:rPr>
              <a:t>  資料一致性</a:t>
            </a:r>
            <a:endParaRPr lang="en-US" altLang="zh-TW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To present both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software and hardware solutions </a:t>
            </a:r>
            <a:r>
              <a:rPr lang="en-US" altLang="zh-TW" sz="2800" dirty="0">
                <a:ea typeface="ＭＳ Ｐゴシック" pitchFamily="34" charset="-128"/>
              </a:rPr>
              <a:t>of the critical-section problem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introduce the concept of an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atomic transaction </a:t>
            </a:r>
            <a:r>
              <a:rPr lang="en-US" altLang="zh-TW" sz="2800" dirty="0">
                <a:ea typeface="ＭＳ Ｐゴシック" pitchFamily="34" charset="-128"/>
              </a:rPr>
              <a:t>and describe mechanisms to ensure atomicity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365250" y="4057650"/>
            <a:ext cx="3127375" cy="6207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50963" y="2944813"/>
            <a:ext cx="3127375" cy="6191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67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Mutual-Exclusion Implementation with semaphores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800">
                <a:ea typeface="ＭＳ Ｐゴシック" pitchFamily="34" charset="-128"/>
                <a:sym typeface="MT Extra" pitchFamily="18" charset="2"/>
              </a:rPr>
              <a:t>Provides mutual exclusion (for Process Pi)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Semaphore </a:t>
            </a:r>
            <a:r>
              <a:rPr lang="en-US" altLang="zh-TW" sz="2800" b="1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;    //  initialized to 1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do {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wait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    // Critical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signal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	// remainder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} while (TRUE);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40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892175"/>
            <a:ext cx="8601075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Counting semaphore can be used to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control access to a given resource consisting of a finite number of instances.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The semaphore is initialized to the number of resources available.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use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wait()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release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signal()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Semaphores can be used to solve various synchronization problem.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For example, we have two processes P1 and P2.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Execute S1 and then S2</a:t>
            </a:r>
            <a:r>
              <a:rPr lang="en-US" altLang="zh-TW" sz="2400" dirty="0">
                <a:ea typeface="ＭＳ Ｐゴシック" pitchFamily="34" charset="-128"/>
              </a:rPr>
              <a:t>:</a:t>
            </a:r>
            <a:r>
              <a:rPr lang="zh-TW" altLang="en-US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Synch = 0</a:t>
            </a:r>
          </a:p>
          <a:p>
            <a:pPr>
              <a:tabLst>
                <a:tab pos="2005013" algn="ctr"/>
                <a:tab pos="4518025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49963" y="5006088"/>
            <a:ext cx="4211637" cy="1808054"/>
            <a:chOff x="2398713" y="4970463"/>
            <a:chExt cx="4211637" cy="1808054"/>
          </a:xfrm>
        </p:grpSpPr>
        <p:sp>
          <p:nvSpPr>
            <p:cNvPr id="33796" name="Rectangle 2"/>
            <p:cNvSpPr>
              <a:spLocks noChangeArrowheads="1"/>
            </p:cNvSpPr>
            <p:nvPr/>
          </p:nvSpPr>
          <p:spPr bwMode="auto">
            <a:xfrm>
              <a:off x="2398713" y="5484813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7" name="Rectangle 9"/>
            <p:cNvSpPr>
              <a:spLocks noChangeArrowheads="1"/>
            </p:cNvSpPr>
            <p:nvPr/>
          </p:nvSpPr>
          <p:spPr bwMode="auto">
            <a:xfrm>
              <a:off x="2428613" y="5527675"/>
              <a:ext cx="2013373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S1;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signal(synch);</a:t>
              </a:r>
            </a:p>
          </p:txBody>
        </p:sp>
        <p:sp>
          <p:nvSpPr>
            <p:cNvPr id="33798" name="Rectangle 10"/>
            <p:cNvSpPr>
              <a:spLocks noChangeArrowheads="1"/>
            </p:cNvSpPr>
            <p:nvPr/>
          </p:nvSpPr>
          <p:spPr bwMode="auto">
            <a:xfrm>
              <a:off x="4594225" y="5494338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9" name="Rectangle 11"/>
            <p:cNvSpPr>
              <a:spLocks noChangeArrowheads="1"/>
            </p:cNvSpPr>
            <p:nvPr/>
          </p:nvSpPr>
          <p:spPr bwMode="auto">
            <a:xfrm>
              <a:off x="4731000" y="5525325"/>
              <a:ext cx="1817806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wait(synch);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S2;</a:t>
              </a:r>
            </a:p>
          </p:txBody>
        </p:sp>
        <p:sp>
          <p:nvSpPr>
            <p:cNvPr id="33800" name="Rectangle 12"/>
            <p:cNvSpPr>
              <a:spLocks noChangeArrowheads="1"/>
            </p:cNvSpPr>
            <p:nvPr/>
          </p:nvSpPr>
          <p:spPr bwMode="auto">
            <a:xfrm>
              <a:off x="2959100" y="6356350"/>
              <a:ext cx="2930290" cy="422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>
                  <a:latin typeface="Candara" pitchFamily="34" charset="0"/>
                </a:rPr>
                <a:t>P1                                P2</a:t>
              </a:r>
            </a:p>
          </p:txBody>
        </p:sp>
        <p:sp>
          <p:nvSpPr>
            <p:cNvPr id="33801" name="AutoShape 14"/>
            <p:cNvSpPr>
              <a:spLocks noChangeArrowheads="1"/>
            </p:cNvSpPr>
            <p:nvPr/>
          </p:nvSpPr>
          <p:spPr bwMode="auto">
            <a:xfrm rot="16200000" flipH="1">
              <a:off x="4314826" y="4899025"/>
              <a:ext cx="400050" cy="542925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Semaphore Implementation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918" y="821531"/>
            <a:ext cx="827563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The main disadvantage of previous mutual-exclusion solution is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busy waiting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(CPU is wasting)</a:t>
            </a:r>
            <a:r>
              <a:rPr lang="en-US" altLang="zh-TW" sz="2800" dirty="0">
                <a:ea typeface="ＭＳ Ｐゴシック" pitchFamily="34" charset="-128"/>
              </a:rPr>
              <a:t>. </a:t>
            </a:r>
            <a:r>
              <a:rPr lang="zh-TW" altLang="en-US" sz="2800" dirty="0">
                <a:ea typeface="ＭＳ Ｐゴシック" pitchFamily="34" charset="-128"/>
              </a:rPr>
              <a:t>   就是</a:t>
            </a:r>
            <a:r>
              <a:rPr lang="en-US" altLang="zh-TW" sz="2800" dirty="0">
                <a:ea typeface="ＭＳ Ｐゴシック" pitchFamily="34" charset="-128"/>
              </a:rPr>
              <a:t>while</a:t>
            </a:r>
            <a:r>
              <a:rPr lang="zh-TW" altLang="en-US" sz="2800" dirty="0">
                <a:ea typeface="ＭＳ Ｐゴシック" pitchFamily="34" charset="-128"/>
              </a:rPr>
              <a:t>一直轉  浪費</a:t>
            </a:r>
            <a:endParaRPr lang="en-US" altLang="zh-TW" sz="2800" dirty="0"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This type of semaphore is called a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spinlock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  <a:r>
              <a:rPr lang="zh-TW" altLang="en-US" sz="2800" dirty="0">
                <a:solidFill>
                  <a:srgbClr val="FF0000"/>
                </a:solidFill>
                <a:ea typeface="ＭＳ Ｐゴシック" pitchFamily="34" charset="-128"/>
              </a:rPr>
              <a:t>旋中的轉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en-US" altLang="zh-TW" sz="28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To overcome this, we can use the concept of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operations. </a:t>
            </a:r>
            <a:r>
              <a:rPr lang="zh-TW" altLang="en-US" sz="2800" dirty="0">
                <a:ea typeface="ＭＳ Ｐゴシック" pitchFamily="34" charset="-128"/>
              </a:rPr>
              <a:t>    何不叫他去睡覺  英雄所見略同  我也是一開始就想到</a:t>
            </a:r>
            <a:r>
              <a:rPr lang="en-US" altLang="zh-TW" sz="2800" dirty="0">
                <a:ea typeface="ＭＳ Ｐゴシック" pitchFamily="34" charset="-128"/>
              </a:rPr>
              <a:t>lock</a:t>
            </a:r>
            <a:r>
              <a:rPr lang="zh-TW" altLang="en-US" sz="2800" dirty="0">
                <a:ea typeface="ＭＳ Ｐゴシック" pitchFamily="34" charset="-128"/>
              </a:rPr>
              <a:t>就呼叫</a:t>
            </a:r>
            <a:r>
              <a:rPr lang="en-US" altLang="zh-TW" sz="2800" dirty="0" err="1">
                <a:ea typeface="ＭＳ Ｐゴシック" pitchFamily="34" charset="-128"/>
              </a:rPr>
              <a:t>Thread.Sleep</a:t>
            </a:r>
            <a:r>
              <a:rPr lang="en-US" altLang="zh-TW" sz="2800" dirty="0">
                <a:ea typeface="ＭＳ Ｐゴシック" pitchFamily="34" charset="-128"/>
              </a:rPr>
              <a:t>()  </a:t>
            </a:r>
            <a:r>
              <a:rPr lang="zh-TW" altLang="en-US" sz="2800" dirty="0">
                <a:ea typeface="ＭＳ Ｐゴシック" pitchFamily="34" charset="-128"/>
              </a:rPr>
              <a:t>用</a:t>
            </a:r>
            <a:r>
              <a:rPr lang="en-US" altLang="zh-TW" sz="2800" dirty="0">
                <a:ea typeface="ＭＳ Ｐゴシック" pitchFamily="34" charset="-128"/>
              </a:rPr>
              <a:t>while</a:t>
            </a:r>
            <a:r>
              <a:rPr lang="zh-TW" altLang="en-US" sz="2800" dirty="0">
                <a:ea typeface="ＭＳ Ｐゴシック" pitchFamily="34" charset="-128"/>
              </a:rPr>
              <a:t>的</a:t>
            </a:r>
            <a:r>
              <a:rPr lang="en-US" altLang="zh-TW" sz="2800" dirty="0">
                <a:ea typeface="ＭＳ Ｐゴシック" pitchFamily="34" charset="-128"/>
              </a:rPr>
              <a:t>CPU</a:t>
            </a:r>
            <a:r>
              <a:rPr lang="zh-TW" altLang="en-US" sz="2800" dirty="0">
                <a:ea typeface="ＭＳ Ｐゴシック" pitchFamily="34" charset="-128"/>
              </a:rPr>
              <a:t>超高的  或說拉去</a:t>
            </a:r>
            <a:r>
              <a:rPr lang="en-US" altLang="zh-TW" sz="2800" dirty="0">
                <a:ea typeface="ＭＳ Ｐゴシック" pitchFamily="34" charset="-128"/>
              </a:rPr>
              <a:t>ready q</a:t>
            </a:r>
            <a:r>
              <a:rPr lang="zh-TW" altLang="en-US" sz="2800" dirty="0">
                <a:ea typeface="ＭＳ Ｐゴシック" pitchFamily="34" charset="-128"/>
              </a:rPr>
              <a:t>   其他人用完鎖再叫起來</a:t>
            </a:r>
            <a:endParaRPr lang="en-US" altLang="zh-TW" sz="2800" dirty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-3495040" y="5231447"/>
            <a:ext cx="778256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Typedef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int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value;</a:t>
            </a:r>
            <a:r>
              <a:rPr lang="zh-TW" altLang="en-US" sz="2800" b="1" dirty="0">
                <a:solidFill>
                  <a:srgbClr val="FF0000"/>
                </a:solidFill>
                <a:latin typeface="Candara" pitchFamily="34" charset="0"/>
              </a:rPr>
              <a:t>  還有沒有</a:t>
            </a:r>
            <a:r>
              <a:rPr lang="en-US" altLang="zh-TW" sz="2800" b="1" dirty="0" err="1">
                <a:solidFill>
                  <a:srgbClr val="FF0000"/>
                </a:solidFill>
                <a:latin typeface="Candara" pitchFamily="34" charset="0"/>
              </a:rPr>
              <a:t>Sema</a:t>
            </a:r>
            <a:r>
              <a:rPr lang="zh-TW" altLang="en-US" sz="2800" b="1" dirty="0">
                <a:solidFill>
                  <a:srgbClr val="FF0000"/>
                </a:solidFill>
                <a:latin typeface="Candara" pitchFamily="34" charset="0"/>
              </a:rPr>
              <a:t>可拿</a:t>
            </a:r>
            <a:endParaRPr lang="en-US" altLang="zh-TW" sz="2800" b="1" dirty="0">
              <a:solidFill>
                <a:srgbClr val="FF0000"/>
              </a:solidFill>
              <a:latin typeface="Candara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struct 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process *list;</a:t>
            </a:r>
            <a:r>
              <a:rPr lang="zh-TW" altLang="en-US" sz="2800" b="1" dirty="0">
                <a:solidFill>
                  <a:srgbClr val="FF0000"/>
                </a:solidFill>
                <a:latin typeface="Candara" pitchFamily="34" charset="0"/>
              </a:rPr>
              <a:t>   有哪些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proc</a:t>
            </a:r>
            <a:r>
              <a:rPr lang="zh-TW" altLang="en-US" sz="2800" b="1" dirty="0">
                <a:solidFill>
                  <a:srgbClr val="FF0000"/>
                </a:solidFill>
                <a:latin typeface="Candara" pitchFamily="34" charset="0"/>
              </a:rPr>
              <a:t>在等排隊</a:t>
            </a:r>
            <a:endParaRPr lang="en-US" altLang="zh-TW" sz="2800" b="1" dirty="0">
              <a:solidFill>
                <a:srgbClr val="FF0000"/>
              </a:solidFill>
              <a:latin typeface="Candara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}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  <p:bldP spid="348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83A2-79BE-4D36-BB21-69447BA8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688F-0329-43FD-AC4C-01917405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lock  </a:t>
            </a:r>
            <a:r>
              <a:rPr lang="en-US" dirty="0">
                <a:hlinkClick r:id="rId2"/>
              </a:rPr>
              <a:t>https://huenlil.pixnet.net/blog/post/23999871</a:t>
            </a:r>
            <a:endParaRPr lang="en-US" dirty="0"/>
          </a:p>
          <a:p>
            <a:r>
              <a:rPr lang="zh-TW" altLang="en-US" b="0" dirty="0"/>
              <a:t>在 </a:t>
            </a:r>
            <a:r>
              <a:rPr lang="en-US" altLang="zh-TW" b="0" dirty="0"/>
              <a:t>Linux Kernel </a:t>
            </a:r>
            <a:r>
              <a:rPr lang="zh-TW" altLang="en-US" b="0" dirty="0"/>
              <a:t>裡有著許多重要的資料結構，這些資料在作業系統的運作中扮演著舉足輕重的角色。然而，</a:t>
            </a:r>
            <a:r>
              <a:rPr lang="en-US" altLang="zh-TW" b="0" dirty="0"/>
              <a:t>Linux </a:t>
            </a:r>
            <a:r>
              <a:rPr lang="zh-TW" altLang="en-US" b="0" dirty="0"/>
              <a:t>是個多任務的作業系統，也就是在同一時間裡可以同時有許多的行程在執行，所以，很有可能某個行程在依序讀取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</a:t>
            </a:r>
            <a:r>
              <a:rPr lang="zh-TW" altLang="en-US" b="0" dirty="0"/>
              <a:t>，同時卻又有另一個在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裡加入新的 </a:t>
            </a:r>
            <a:r>
              <a:rPr lang="en-US" altLang="zh-TW" b="0" dirty="0" err="1"/>
              <a:t>inode</a:t>
            </a:r>
            <a:r>
              <a:rPr lang="zh-TW" altLang="en-US" b="0" dirty="0"/>
              <a:t>，這會造成什麼情形呢？這會造成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的不穩定。所以，在 </a:t>
            </a:r>
            <a:r>
              <a:rPr lang="en-US" altLang="zh-TW" b="0" dirty="0"/>
              <a:t>Kernel </a:t>
            </a:r>
            <a:r>
              <a:rPr lang="zh-TW" altLang="en-US" b="0" dirty="0"/>
              <a:t>裡，我們需要一個機制，可以使得當我們在修改某個重要的資料結構時，不能被中斷，即使被中斷了，這個資料結構由於還沒修改完，別的行程也都不能去讀取和修改它。</a:t>
            </a:r>
            <a:r>
              <a:rPr lang="en-US" altLang="zh-TW" b="0" dirty="0"/>
              <a:t>Linux Kernel</a:t>
            </a:r>
            <a:r>
              <a:rPr lang="zh-TW" altLang="en-US" b="0" dirty="0"/>
              <a:t>提供了 </a:t>
            </a:r>
            <a:r>
              <a:rPr lang="en-US" altLang="zh-TW" b="0" dirty="0"/>
              <a:t>spinlock </a:t>
            </a:r>
            <a:r>
              <a:rPr lang="zh-TW" altLang="en-US" b="0" dirty="0"/>
              <a:t>這個機制可以使我們做到這樣的功能。</a:t>
            </a:r>
          </a:p>
          <a:p>
            <a:r>
              <a:rPr lang="zh-TW" altLang="en-US" b="0" dirty="0"/>
              <a:t>有的人會想到當我們在修改某個重要的資料結構時，將中斷都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掉就好了，等修改完了再將中斷 </a:t>
            </a:r>
            <a:r>
              <a:rPr lang="en-US" altLang="zh-TW" b="0" dirty="0"/>
              <a:t>enable </a:t>
            </a:r>
            <a:r>
              <a:rPr lang="zh-TW" altLang="en-US" b="0" dirty="0"/>
              <a:t>不就得了，何必還要再提供一個 </a:t>
            </a:r>
            <a:r>
              <a:rPr lang="en-US" altLang="zh-TW" b="0" dirty="0"/>
              <a:t>spinlock </a:t>
            </a:r>
            <a:r>
              <a:rPr lang="zh-TW" altLang="en-US" b="0" dirty="0"/>
              <a:t>來做同樣的事。在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的環境底下，的確是如此。所謂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就是指只有一個 </a:t>
            </a:r>
            <a:r>
              <a:rPr lang="en-US" altLang="zh-TW" b="0" dirty="0"/>
              <a:t>CPU </a:t>
            </a:r>
            <a:r>
              <a:rPr lang="zh-TW" altLang="en-US" b="0" dirty="0"/>
              <a:t>的電腦，但是在</a:t>
            </a:r>
            <a:r>
              <a:rPr lang="en-US" altLang="zh-TW" b="0" dirty="0"/>
              <a:t>SMP</a:t>
            </a:r>
            <a:r>
              <a:rPr lang="zh-TW" altLang="en-US" b="0" dirty="0"/>
              <a:t>的環境下就不是這幺一回事了。</a:t>
            </a:r>
          </a:p>
          <a:p>
            <a:r>
              <a:rPr lang="zh-TW" altLang="en-US" b="0" dirty="0"/>
              <a:t>我們知道現在 </a:t>
            </a:r>
            <a:r>
              <a:rPr lang="en-US" altLang="zh-TW" b="0" dirty="0"/>
              <a:t>Linux </a:t>
            </a:r>
            <a:r>
              <a:rPr lang="zh-TW" altLang="en-US" b="0" dirty="0"/>
              <a:t>已經有支持 </a:t>
            </a:r>
            <a:r>
              <a:rPr lang="en-US" altLang="zh-TW" b="0" dirty="0"/>
              <a:t>SMP</a:t>
            </a:r>
            <a:r>
              <a:rPr lang="zh-TW" altLang="en-US" b="0" dirty="0"/>
              <a:t>，也就是可以使用多顆 </a:t>
            </a:r>
            <a:r>
              <a:rPr lang="en-US" altLang="zh-TW" b="0" dirty="0"/>
              <a:t>CPU </a:t>
            </a:r>
            <a:r>
              <a:rPr lang="zh-TW" altLang="en-US" b="0" dirty="0"/>
              <a:t>來加快系統的速度，如果當我們在修改重要的資料結構時，將執行修改工作的 </a:t>
            </a:r>
            <a:r>
              <a:rPr lang="en-US" altLang="zh-TW" b="0" dirty="0"/>
              <a:t>CPU </a:t>
            </a:r>
            <a:r>
              <a:rPr lang="zh-TW" altLang="en-US" b="0" dirty="0"/>
              <a:t>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掉的話，只有目前的這個 </a:t>
            </a:r>
            <a:r>
              <a:rPr lang="en-US" altLang="zh-TW" b="0" dirty="0"/>
              <a:t>CPU </a:t>
            </a:r>
            <a:r>
              <a:rPr lang="zh-TW" altLang="en-US" b="0" dirty="0"/>
              <a:t>的執行不會被中斷，在 </a:t>
            </a:r>
            <a:r>
              <a:rPr lang="en-US" altLang="zh-TW" b="0" dirty="0"/>
              <a:t>SMP </a:t>
            </a:r>
            <a:r>
              <a:rPr lang="zh-TW" altLang="en-US" b="0" dirty="0"/>
              <a:t>環境下，還有別的 </a:t>
            </a:r>
            <a:r>
              <a:rPr lang="en-US" altLang="zh-TW" b="0" dirty="0"/>
              <a:t>CPU </a:t>
            </a:r>
            <a:r>
              <a:rPr lang="zh-TW" altLang="en-US" b="0" dirty="0"/>
              <a:t>正同時運作，如果別的 </a:t>
            </a:r>
            <a:r>
              <a:rPr lang="en-US" altLang="zh-TW" b="0" dirty="0"/>
              <a:t>CPU </a:t>
            </a:r>
            <a:r>
              <a:rPr lang="zh-TW" altLang="en-US" b="0" dirty="0"/>
              <a:t>也去修改這個資料結構的話，就會造成同時有兩個 </a:t>
            </a:r>
            <a:r>
              <a:rPr lang="en-US" altLang="zh-TW" b="0" dirty="0"/>
              <a:t>CPU </a:t>
            </a:r>
            <a:r>
              <a:rPr lang="zh-TW" altLang="en-US" b="0" dirty="0"/>
              <a:t>在修改它，不穩定性就會產生。解決方法是將全部的 </a:t>
            </a:r>
            <a:r>
              <a:rPr lang="en-US" altLang="zh-TW" b="0" dirty="0"/>
              <a:t>CPU </a:t>
            </a:r>
            <a:r>
              <a:rPr lang="zh-TW" altLang="en-US" b="0" dirty="0"/>
              <a:t>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掉，等修改完之後，再全部都 </a:t>
            </a:r>
            <a:r>
              <a:rPr lang="en-US" altLang="zh-TW" b="0" dirty="0"/>
              <a:t>enable </a:t>
            </a:r>
            <a:r>
              <a:rPr lang="zh-TW" altLang="en-US" b="0" dirty="0"/>
              <a:t>起來。但是這樣的做法其 </a:t>
            </a:r>
            <a:r>
              <a:rPr lang="en-US" altLang="zh-TW" b="0" dirty="0"/>
              <a:t>cost </a:t>
            </a:r>
            <a:r>
              <a:rPr lang="zh-TW" altLang="en-US" b="0" dirty="0"/>
              <a:t>會很大，整個系統的效能會 </a:t>
            </a:r>
            <a:r>
              <a:rPr lang="en-US" altLang="zh-TW" b="0" dirty="0"/>
              <a:t>down </a:t>
            </a:r>
            <a:r>
              <a:rPr lang="zh-TW" altLang="en-US" b="0" dirty="0"/>
              <a:t>下來。因此，</a:t>
            </a:r>
            <a:r>
              <a:rPr lang="en-US" altLang="zh-TW" b="0" dirty="0"/>
              <a:t>Linux Kernel </a:t>
            </a:r>
            <a:r>
              <a:rPr lang="zh-TW" altLang="en-US" b="0" dirty="0"/>
              <a:t>才會提供 </a:t>
            </a:r>
            <a:r>
              <a:rPr lang="en-US" altLang="zh-TW" b="0" dirty="0"/>
              <a:t>spinlock </a:t>
            </a:r>
            <a:r>
              <a:rPr lang="zh-TW" altLang="en-US" b="0" dirty="0"/>
              <a:t>這樣的機制，它不會將全部 </a:t>
            </a:r>
            <a:r>
              <a:rPr lang="en-US" altLang="zh-TW" b="0" dirty="0"/>
              <a:t>CPU </a:t>
            </a:r>
            <a:r>
              <a:rPr lang="zh-TW" altLang="en-US" b="0" dirty="0"/>
              <a:t>的中斷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掉，所以效率比上述的方法好，但同時卻又能確保資料的穩定性，不會有某個行程在修改它，另外又有一個行程在讀取或修改它的情形發生。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56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088" y="174407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527" y="689918"/>
            <a:ext cx="817294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With each semaphore there is an associated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 Each entry in a waiting queue has two data items: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value</a:t>
            </a:r>
            <a:r>
              <a:rPr lang="en-US" altLang="zh-TW" sz="2400" dirty="0">
                <a:ea typeface="ＭＳ Ｐゴシック" pitchFamily="34" charset="-128"/>
              </a:rPr>
              <a:t> (of type integer)  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&gt; 0 indicates semaphore is still available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= 0  indicates semaphore is just occupied and </a:t>
            </a:r>
          </a:p>
          <a:p>
            <a:pPr lvl="3">
              <a:buNone/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            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no waiting process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&lt; 0  indicates the number of waiting processes  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這邊就和前一個機制不同了  前一個用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while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不會有負值</a:t>
            </a:r>
            <a:endParaRPr lang="en-US" altLang="zh-TW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pointer</a:t>
            </a:r>
            <a:r>
              <a:rPr lang="en-US" altLang="zh-TW" sz="2400" dirty="0">
                <a:ea typeface="ＭＳ Ｐゴシック" pitchFamily="34" charset="-128"/>
              </a:rPr>
              <a:t> to next record in the list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/* waiting list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*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Two operations: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the process invoking the operation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</a:t>
            </a:r>
            <a:r>
              <a:rPr lang="en-US" altLang="zh-TW" sz="2400" dirty="0">
                <a:ea typeface="ＭＳ Ｐゴシック" pitchFamily="34" charset="-128"/>
              </a:rPr>
              <a:t> the appropriate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  <a:r>
              <a:rPr lang="zh-TW" altLang="en-US" sz="2400" dirty="0">
                <a:ea typeface="ＭＳ Ｐゴシック" pitchFamily="34" charset="-128"/>
              </a:rPr>
              <a:t>  要等就去睡覺</a:t>
            </a:r>
            <a:endParaRPr lang="en-US" altLang="zh-TW" sz="2400" dirty="0">
              <a:ea typeface="ＭＳ Ｐゴシック" pitchFamily="34" charset="-128"/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remove </a:t>
            </a:r>
            <a:r>
              <a:rPr lang="en-US" altLang="zh-TW" sz="2400" dirty="0">
                <a:ea typeface="ＭＳ Ｐゴシック" pitchFamily="34" charset="-128"/>
              </a:rPr>
              <a:t>one of processes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 </a:t>
            </a:r>
            <a:r>
              <a:rPr lang="en-US" altLang="zh-TW" sz="2400" dirty="0">
                <a:ea typeface="ＭＳ Ｐゴシック" pitchFamily="34" charset="-128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it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ready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</a:t>
            </a: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可拿鎖就叫起來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98" y="204788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851775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wait: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wait(semaphore *S)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--;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add this process to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block();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544" y="158641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282700"/>
            <a:ext cx="8332788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signal: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signal(semaphore *S)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++;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&lt;=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remove a process P from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wakeup(P)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556" y="14287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100138"/>
            <a:ext cx="823912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Note that the semaphore value may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negative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Its magnitude</a:t>
            </a:r>
            <a:r>
              <a:rPr lang="zh-TW" altLang="en-US" dirty="0">
                <a:ea typeface="ＭＳ Ｐゴシック" pitchFamily="34" charset="-128"/>
              </a:rPr>
              <a:t>量</a:t>
            </a:r>
            <a:r>
              <a:rPr lang="en-US" altLang="zh-TW" dirty="0">
                <a:ea typeface="ＭＳ Ｐゴシック" pitchFamily="34" charset="-128"/>
              </a:rPr>
              <a:t>,</a:t>
            </a:r>
            <a:r>
              <a:rPr lang="zh-TW" altLang="en-US" sz="2400" dirty="0">
                <a:ea typeface="ＭＳ Ｐゴシック" pitchFamily="34" charset="-128"/>
              </a:rPr>
              <a:t>大小</a:t>
            </a:r>
            <a:r>
              <a:rPr lang="en-US" altLang="zh-TW" sz="2400" dirty="0">
                <a:ea typeface="ＭＳ Ｐゴシック" pitchFamily="34" charset="-128"/>
              </a:rPr>
              <a:t> is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number of processes waiting on that semaphore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list of waiting processes can be easily implemented by a link field in each process control block (PCB).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Deadlock and Starvation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01713"/>
            <a:ext cx="8321675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Deadlock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two or more processes are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indefinitely </a:t>
            </a:r>
            <a:r>
              <a:rPr lang="en-US" altLang="zh-TW" sz="2400" dirty="0">
                <a:ea typeface="ＭＳ Ｐゴシック" pitchFamily="34" charset="-128"/>
              </a:rPr>
              <a:t>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Let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4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Q</a:t>
            </a:r>
            <a:r>
              <a:rPr lang="en-US" altLang="zh-TW" sz="2400" dirty="0">
                <a:ea typeface="ＭＳ Ｐゴシック" pitchFamily="34" charset="-128"/>
              </a:rPr>
              <a:t> be two semaphores initialized to 1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TW" sz="2400" i="1" dirty="0">
                <a:ea typeface="ＭＳ Ｐゴシック" pitchFamily="34" charset="-128"/>
              </a:rPr>
              <a:t>	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Starvation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– indefinite blocking</a:t>
            </a:r>
            <a:r>
              <a:rPr lang="en-US" altLang="zh-TW" sz="2400" dirty="0">
                <a:ea typeface="ＭＳ Ｐゴシック" pitchFamily="34" charset="-128"/>
              </a:rPr>
              <a:t>.  A process may never be removed from the semaphore queue in which it is suspended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2670175" y="2566163"/>
            <a:ext cx="3861688" cy="2601912"/>
            <a:chOff x="2670175" y="2566163"/>
            <a:chExt cx="3861688" cy="260191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670175" y="2930525"/>
              <a:ext cx="1701800" cy="213042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40350" y="258521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>
                  <a:solidFill>
                    <a:srgbClr val="FFFFFF"/>
                  </a:solidFill>
                </a:rPr>
                <a:t>  </a:t>
              </a:r>
              <a:r>
                <a:rPr lang="en-US" altLang="zh-TW" sz="2000" dirty="0"/>
                <a:t> P0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i="1"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3325813" y="3502025"/>
              <a:ext cx="285750" cy="585788"/>
              <a:chOff x="1866" y="2365"/>
              <a:chExt cx="180" cy="369"/>
            </a:xfrm>
          </p:grpSpPr>
          <p:sp>
            <p:nvSpPr>
              <p:cNvPr id="39948" name="Rectangle 7"/>
              <p:cNvSpPr>
                <a:spLocks noChangeArrowheads="1"/>
              </p:cNvSpPr>
              <p:nvPr/>
            </p:nvSpPr>
            <p:spPr bwMode="auto">
              <a:xfrm>
                <a:off x="1869" y="2365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49" name="Rectangle 8"/>
              <p:cNvSpPr>
                <a:spLocks noChangeArrowheads="1"/>
              </p:cNvSpPr>
              <p:nvPr/>
            </p:nvSpPr>
            <p:spPr bwMode="auto">
              <a:xfrm>
                <a:off x="1866" y="2434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50" name="Rectangle 9"/>
              <p:cNvSpPr>
                <a:spLocks noChangeArrowheads="1"/>
              </p:cNvSpPr>
              <p:nvPr/>
            </p:nvSpPr>
            <p:spPr bwMode="auto">
              <a:xfrm>
                <a:off x="1872" y="2503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94250" y="2911475"/>
              <a:ext cx="1701800" cy="213042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4" name="Rectangle 11"/>
            <p:cNvSpPr>
              <a:spLocks noChangeArrowheads="1"/>
            </p:cNvSpPr>
            <p:nvPr/>
          </p:nvSpPr>
          <p:spPr bwMode="auto">
            <a:xfrm>
              <a:off x="5047550" y="256616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/>
                <a:t>   P1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  <a:endParaRPr lang="en-US" altLang="zh-TW" sz="2000" dirty="0"/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dirty="0"/>
            </a:p>
          </p:txBody>
        </p:sp>
        <p:sp>
          <p:nvSpPr>
            <p:cNvPr id="39945" name="Rectangle 12"/>
            <p:cNvSpPr>
              <a:spLocks noChangeArrowheads="1"/>
            </p:cNvSpPr>
            <p:nvPr/>
          </p:nvSpPr>
          <p:spPr bwMode="auto">
            <a:xfrm>
              <a:off x="5454650" y="3482975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6" name="Rectangle 13"/>
            <p:cNvSpPr>
              <a:spLocks noChangeArrowheads="1"/>
            </p:cNvSpPr>
            <p:nvPr/>
          </p:nvSpPr>
          <p:spPr bwMode="auto">
            <a:xfrm>
              <a:off x="5464175" y="3592513"/>
              <a:ext cx="2762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7" name="Rectangle 14"/>
            <p:cNvSpPr>
              <a:spLocks noChangeArrowheads="1"/>
            </p:cNvSpPr>
            <p:nvPr/>
          </p:nvSpPr>
          <p:spPr bwMode="auto">
            <a:xfrm>
              <a:off x="5459413" y="3702050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</p:grpSp>
      <p:cxnSp>
        <p:nvCxnSpPr>
          <p:cNvPr id="16" name="直線單箭頭接點 15"/>
          <p:cNvCxnSpPr/>
          <p:nvPr/>
        </p:nvCxnSpPr>
        <p:spPr bwMode="auto">
          <a:xfrm flipV="1">
            <a:off x="2488433" y="31389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V="1">
            <a:off x="4668495" y="31227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 flipV="1">
            <a:off x="2477272" y="34951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 flipV="1">
            <a:off x="4650792" y="347639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6840187" y="332509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Priority Inversion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31875"/>
            <a:ext cx="8229600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 Inversion  </a:t>
            </a:r>
            <a:r>
              <a:rPr lang="en-US" altLang="zh-TW" sz="2400" dirty="0">
                <a:ea typeface="ＭＳ Ｐゴシック" pitchFamily="34" charset="-128"/>
              </a:rPr>
              <a:t>- Scheduling problem when lower-priority process holds a lock needed by higher-priority process.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Three processes L, M, H with priority L &lt; M &lt; H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H requires resource R, which is using by process L.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H waits.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M becomes </a:t>
            </a:r>
            <a:r>
              <a:rPr lang="en-US" altLang="zh-TW" sz="2400" dirty="0" err="1">
                <a:ea typeface="ＭＳ Ｐゴシック" pitchFamily="34" charset="-128"/>
              </a:rPr>
              <a:t>runnable</a:t>
            </a:r>
            <a:r>
              <a:rPr lang="en-US" altLang="zh-TW" sz="2400" dirty="0">
                <a:ea typeface="ＭＳ Ｐゴシック" pitchFamily="34" charset="-128"/>
              </a:rPr>
              <a:t>, thereby preempting process L.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Indirectly, a process with lower priority – M – has affected how long H must wait for L to release R.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Priority-inheritance protocol </a:t>
            </a:r>
            <a:r>
              <a:rPr lang="en-US" altLang="zh-TW" sz="2400" dirty="0">
                <a:ea typeface="ＭＳ Ｐゴシック" pitchFamily="34" charset="-128"/>
              </a:rPr>
              <a:t>– all processes that are accessing resources needed by a higher priority process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inherit the higher priority </a:t>
            </a:r>
            <a:r>
              <a:rPr lang="en-US" altLang="zh-TW" sz="2400" dirty="0">
                <a:ea typeface="ＭＳ Ｐゴシック" pitchFamily="34" charset="-128"/>
              </a:rPr>
              <a:t>until they are finished with the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Background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71563"/>
            <a:ext cx="8069262" cy="48609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Concurrent access to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shared data </a:t>
            </a:r>
            <a:r>
              <a:rPr lang="en-US" altLang="zh-TW" sz="2400" dirty="0">
                <a:ea typeface="ＭＳ Ｐゴシック" pitchFamily="34" charset="-128"/>
              </a:rPr>
              <a:t>may result in data inconsistency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Maintaining data consistency requires mechanisms to ensure the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orderly execution</a:t>
            </a:r>
            <a:r>
              <a:rPr lang="zh-TW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要有一定順序才能確保資料一致性  例如前後相依的情境關係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of cooperating processes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Suppose that we wanted to provide a solution to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consumer-producer problem </a:t>
            </a:r>
            <a:r>
              <a:rPr lang="en-US" altLang="zh-TW" sz="2400" dirty="0">
                <a:ea typeface="ＭＳ Ｐゴシック" pitchFamily="34" charset="-128"/>
              </a:rPr>
              <a:t>that fills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all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the buffers.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We can do so by having an integer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</a:t>
            </a:r>
            <a:r>
              <a:rPr lang="en-US" altLang="zh-TW" sz="2400" dirty="0">
                <a:ea typeface="ＭＳ Ｐゴシック" pitchFamily="34" charset="-128"/>
              </a:rPr>
              <a:t> that keeps track of the number of full buffers. 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count is set to 0. It is incremented by the producer after it produces a new buffer and is decremented by the consumer after it consumes a buffer.  ok  count</a:t>
            </a:r>
            <a:r>
              <a:rPr lang="zh-TW" altLang="en-US" sz="2400" dirty="0">
                <a:ea typeface="ＭＳ Ｐゴシック" pitchFamily="34" charset="-128"/>
              </a:rPr>
              <a:t>本身是</a:t>
            </a:r>
            <a:r>
              <a:rPr lang="en-US" altLang="zh-TW" sz="2400" dirty="0">
                <a:ea typeface="ＭＳ Ｐゴシック" pitchFamily="34" charset="-128"/>
              </a:rPr>
              <a:t>share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Classical Problems of 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ＭＳ Ｐゴシック" pitchFamily="34" charset="-128"/>
              </a:rPr>
              <a:t>Bounded-Buffer Problem</a:t>
            </a:r>
          </a:p>
          <a:p>
            <a:r>
              <a:rPr lang="en-US" altLang="zh-TW" sz="2800">
                <a:ea typeface="ＭＳ Ｐゴシック" pitchFamily="34" charset="-128"/>
              </a:rPr>
              <a:t>Readers and Writers Problem</a:t>
            </a:r>
          </a:p>
          <a:p>
            <a:r>
              <a:rPr lang="en-US" altLang="zh-TW" sz="2800">
                <a:ea typeface="ＭＳ Ｐゴシック" pitchFamily="34" charset="-128"/>
              </a:rPr>
              <a:t>Dining-Philosophers Problem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Bounded-Buffer Problem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277938"/>
            <a:ext cx="8091488" cy="3725862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Used to illustrate 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power of synchronization primitives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buffers, each can hold one item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initialized to the value 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full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initialized to the value 0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empty</a:t>
            </a:r>
            <a:r>
              <a:rPr lang="en-US" altLang="zh-TW" sz="2800" dirty="0">
                <a:ea typeface="ＭＳ Ｐゴシック" pitchFamily="34" charset="-128"/>
              </a:rPr>
              <a:t> initialized to the value N.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TW" altLang="zh-TW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400" y="1581150"/>
            <a:ext cx="3951288" cy="4370388"/>
          </a:xfrm>
          <a:prstGeom prst="rect">
            <a:avLst/>
          </a:prstGeom>
          <a:gradFill rotWithShape="0">
            <a:gsLst>
              <a:gs pos="0">
                <a:srgbClr val="990B8A">
                  <a:gamma/>
                  <a:shade val="46275"/>
                  <a:invGamma/>
                </a:srgbClr>
              </a:gs>
              <a:gs pos="50000">
                <a:srgbClr val="990B8A"/>
              </a:gs>
              <a:gs pos="100000">
                <a:srgbClr val="990B8A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0076" y="1593850"/>
            <a:ext cx="4389540" cy="4387850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Bounded Buffer Problem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1016000"/>
            <a:ext cx="7848600" cy="4876800"/>
          </a:xfrm>
        </p:spPr>
        <p:txBody>
          <a:bodyPr/>
          <a:lstStyle/>
          <a:p>
            <a:r>
              <a:rPr lang="en-US" altLang="zh-TW" sz="1600" dirty="0">
                <a:ea typeface="ＭＳ Ｐゴシック" pitchFamily="34" charset="-128"/>
              </a:rPr>
              <a:t>The structure of the producer process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do  {</a:t>
            </a:r>
            <a:b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 produce an item in 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nextp</a:t>
            </a: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(empty);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add the item to the  buffer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(full);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} while (TRUE);</a:t>
            </a: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3911600" y="1047750"/>
            <a:ext cx="58213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1600" b="1" dirty="0">
                <a:latin typeface="Candara" pitchFamily="34" charset="0"/>
              </a:rPr>
              <a:t>The structure of the consumer process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solidFill>
                  <a:srgbClr val="0000FF"/>
                </a:solidFill>
                <a:latin typeface="Candara" pitchFamily="34" charset="0"/>
              </a:rPr>
              <a:t>           </a:t>
            </a:r>
            <a:r>
              <a:rPr kumimoji="1" lang="en-US" altLang="zh-TW" sz="1600" b="1" dirty="0">
                <a:latin typeface="Candar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(full);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 //  remove an item from  buffer to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(empty);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//  consume the item in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} while (TRUE);</a:t>
            </a:r>
          </a:p>
        </p:txBody>
      </p:sp>
      <p:sp>
        <p:nvSpPr>
          <p:cNvPr id="44039" name="Freeform 10"/>
          <p:cNvSpPr>
            <a:spLocks/>
          </p:cNvSpPr>
          <p:nvPr/>
        </p:nvSpPr>
        <p:spPr bwMode="auto">
          <a:xfrm>
            <a:off x="311075" y="3440113"/>
            <a:ext cx="6445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Freeform 12"/>
          <p:cNvSpPr>
            <a:spLocks/>
          </p:cNvSpPr>
          <p:nvPr/>
        </p:nvSpPr>
        <p:spPr bwMode="auto">
          <a:xfrm flipH="1">
            <a:off x="6172063" y="2571750"/>
            <a:ext cx="6318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 flipV="1">
            <a:off x="2350950" y="3173413"/>
            <a:ext cx="2452688" cy="1011237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2288275" y="2247900"/>
            <a:ext cx="2517775" cy="2817813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11936" y="6246424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ndara" pitchFamily="34" charset="0"/>
                <a:ea typeface="ＭＳ Ｐゴシック" pitchFamily="34" charset="-128"/>
              </a:rPr>
              <a:t>Initial, Empty = N, Full = 0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3177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9975"/>
            <a:ext cx="8402638" cy="3729038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 data object, such as a file or record, is to be shared among several concurrent processes.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writers are required to have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exclusive access </a:t>
            </a:r>
            <a:r>
              <a:rPr lang="en-US" altLang="zh-TW" sz="2800" dirty="0">
                <a:ea typeface="ＭＳ Ｐゴシック" pitchFamily="34" charset="-128"/>
              </a:rPr>
              <a:t>to the shared object.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readers-writers problem has several variations, all involving priorities.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First problem </a:t>
            </a:r>
            <a:r>
              <a:rPr lang="en-US" altLang="zh-TW" sz="2800" dirty="0">
                <a:ea typeface="ＭＳ Ｐゴシック" pitchFamily="34" charset="-128"/>
              </a:rPr>
              <a:t>-- require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no reader will be kept waiting unless a writer has already obtained permission to use the shared object. </a:t>
            </a:r>
            <a:r>
              <a:rPr lang="en-US" altLang="zh-TW" sz="2800" dirty="0">
                <a:ea typeface="ＭＳ Ｐゴシック" pitchFamily="34" charset="-128"/>
              </a:rPr>
              <a:t>Thus, no reader should wait for other readers to finish even a writer is waiting.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77813"/>
            <a:ext cx="8229600" cy="576262"/>
          </a:xfrm>
        </p:spPr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3625"/>
            <a:ext cx="8266113" cy="4191000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Second  problem </a:t>
            </a:r>
            <a:r>
              <a:rPr lang="en-US" altLang="zh-TW" sz="2800" dirty="0">
                <a:ea typeface="ＭＳ Ｐゴシック" pitchFamily="34" charset="-128"/>
              </a:rPr>
              <a:t>-- require once a writer is ready, that writer performs its write as soon as possible, after old readers (or writer) are completed.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Thus, if a writer is waiting to access the object, no new readers may start reading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 solution to either problem may result in </a:t>
            </a:r>
            <a:r>
              <a:rPr lang="en-US" altLang="zh-TW" sz="2800" i="1" dirty="0">
                <a:solidFill>
                  <a:srgbClr val="FF0000"/>
                </a:solidFill>
                <a:ea typeface="ＭＳ Ｐゴシック" pitchFamily="34" charset="-128"/>
              </a:rPr>
              <a:t>starvation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first problem : Writers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Writers wait, but readers come in one after one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second problem : Readers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Readers wait, but writers come in one after one</a:t>
            </a:r>
            <a:endParaRPr lang="en-US" altLang="zh-TW" sz="20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346075"/>
            <a:ext cx="7747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846388"/>
            <a:ext cx="81422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Shared Data</a:t>
            </a:r>
            <a:endParaRPr lang="en-US" altLang="zh-TW" sz="2000" dirty="0">
              <a:ea typeface="ＭＳ Ｐゴシック" pitchFamily="34" charset="-128"/>
            </a:endParaRP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Integer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000" dirty="0">
                <a:ea typeface="ＭＳ Ｐゴシック" pitchFamily="34" charset="-128"/>
              </a:rPr>
              <a:t> initialized to 0</a:t>
            </a:r>
            <a:endParaRPr lang="en-US" altLang="zh-TW" dirty="0"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is used to ensure mutual exclusion when the variable </a:t>
            </a:r>
            <a:r>
              <a:rPr lang="en-US" altLang="zh-TW" sz="2400" dirty="0" err="1">
                <a:ea typeface="ＭＳ Ｐゴシック" pitchFamily="34" charset="-128"/>
              </a:rPr>
              <a:t>readcount</a:t>
            </a:r>
            <a:r>
              <a:rPr lang="en-US" altLang="zh-TW" sz="2400" dirty="0">
                <a:ea typeface="ＭＳ Ｐゴシック" pitchFamily="34" charset="-128"/>
              </a:rPr>
              <a:t> is updated.</a:t>
            </a:r>
          </a:p>
          <a:p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keeps track of how many processes are currently reading the object.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functions as a mutual exclusion semaphore for the writers.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also is used by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first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or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 last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reader</a:t>
            </a:r>
            <a:r>
              <a:rPr lang="en-US" altLang="zh-TW" dirty="0">
                <a:ea typeface="ＭＳ Ｐゴシック" pitchFamily="34" charset="-128"/>
              </a:rPr>
              <a:t> that enters or exits the critical section.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is not used by the readers who enter or exit while other processes are in their critical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81150" y="2716213"/>
            <a:ext cx="3453988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23510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25130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334803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8325" y="812521"/>
            <a:ext cx="8353425" cy="4100512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>
                <a:ea typeface="ＭＳ Ｐゴシック" pitchFamily="34" charset="-128"/>
              </a:rPr>
              <a:t>If a writer is in the CS and </a:t>
            </a:r>
            <a:r>
              <a:rPr lang="en-US" altLang="zh-TW" sz="2000" i="1" dirty="0">
                <a:ea typeface="ＭＳ Ｐゴシック" pitchFamily="34" charset="-128"/>
              </a:rPr>
              <a:t>n </a:t>
            </a:r>
            <a:r>
              <a:rPr lang="en-US" altLang="zh-TW" sz="2000" dirty="0">
                <a:ea typeface="ＭＳ Ｐゴシック" pitchFamily="34" charset="-128"/>
              </a:rPr>
              <a:t>readers are waiting, then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one</a:t>
            </a:r>
            <a:r>
              <a:rPr lang="en-US" altLang="zh-TW" sz="2000" dirty="0">
                <a:ea typeface="ＭＳ Ｐゴシック" pitchFamily="34" charset="-128"/>
              </a:rPr>
              <a:t> reader is queued on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n-1</a:t>
            </a:r>
            <a:r>
              <a:rPr lang="en-US" altLang="zh-TW" sz="2000" dirty="0">
                <a:ea typeface="ＭＳ Ｐゴシック" pitchFamily="34" charset="-128"/>
              </a:rPr>
              <a:t> readers are queued on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When a writer executes signal(</a:t>
            </a:r>
            <a:r>
              <a:rPr lang="en-US" altLang="zh-TW" sz="2000" dirty="0" err="1"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), we may assume the execution of either the waiting writers or a single reader. The selection is made by the scheduler.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26749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93370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33258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34877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36496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356077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579630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30654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94627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945188" y="41417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522446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719140" y="362197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350334" y="1858963"/>
            <a:ext cx="3684803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154700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16557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249078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18176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07645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24685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26304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27924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270352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493905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22272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</a:t>
            </a:r>
            <a:r>
              <a:rPr kumimoji="1" lang="en-US" altLang="zh-TW" dirty="0">
                <a:solidFill>
                  <a:srgbClr val="FF0000"/>
                </a:solidFill>
                <a:latin typeface="Helvetica" pitchFamily="34" charset="0"/>
              </a:rPr>
              <a:t>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08902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</a:t>
            </a:r>
            <a:r>
              <a:rPr kumimoji="1" lang="en-US" altLang="zh-TW" sz="1600" dirty="0">
                <a:solidFill>
                  <a:srgbClr val="FF0000"/>
                </a:solidFill>
                <a:latin typeface="Helvetica" pitchFamily="34" charset="0"/>
              </a:rPr>
              <a:t>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860124" y="32845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4122738" y="2924175"/>
            <a:ext cx="2076450" cy="976313"/>
            <a:chOff x="4122738" y="3781425"/>
            <a:chExt cx="2076450" cy="976313"/>
          </a:xfrm>
        </p:grpSpPr>
        <p:sp>
          <p:nvSpPr>
            <p:cNvPr id="48147" name="Line 13"/>
            <p:cNvSpPr>
              <a:spLocks noChangeShapeType="1"/>
            </p:cNvSpPr>
            <p:nvPr/>
          </p:nvSpPr>
          <p:spPr bwMode="auto">
            <a:xfrm flipH="1" flipV="1">
              <a:off x="4122738" y="3781425"/>
              <a:ext cx="2076450" cy="9763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8" name="Line 14"/>
            <p:cNvSpPr>
              <a:spLocks noChangeShapeType="1"/>
            </p:cNvSpPr>
            <p:nvPr/>
          </p:nvSpPr>
          <p:spPr bwMode="auto">
            <a:xfrm flipV="1">
              <a:off x="5484813" y="3983038"/>
              <a:ext cx="606425" cy="4191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149" name="Line 16"/>
          <p:cNvSpPr>
            <a:spLocks noChangeShapeType="1"/>
          </p:cNvSpPr>
          <p:nvPr/>
        </p:nvSpPr>
        <p:spPr bwMode="auto">
          <a:xfrm flipV="1">
            <a:off x="4214813" y="3187700"/>
            <a:ext cx="1954212" cy="19685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436721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644709" y="276472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1451851" y="3391786"/>
            <a:ext cx="1046800" cy="68048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向右箭號 35"/>
          <p:cNvSpPr/>
          <p:nvPr/>
        </p:nvSpPr>
        <p:spPr bwMode="auto">
          <a:xfrm>
            <a:off x="16042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17566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向右箭號 37"/>
          <p:cNvSpPr/>
          <p:nvPr/>
        </p:nvSpPr>
        <p:spPr bwMode="auto">
          <a:xfrm>
            <a:off x="189000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>
            <a:off x="2032876" y="3561243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C -0.00539 0.00185 -0.00747 0.00555 -0.00938 0.01111 C -0.00886 0.02199 -0.01146 0.0456 -0.00122 0.05462 C 0.00139 0.05694 0.00868 0.05578 0.01041 0.05578 " pathEditMode="relative" rAng="0" ptsTypes="fffA">
                                      <p:cBhvr>
                                        <p:cTn id="6" dur="2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4.07407E-6 C -0.00833 0.00416 -0.00885 0.00949 -0.01059 0.01342 C -0.01215 0.01689 -0.01302 0.0162 -0.0158 0.01736 C -0.02014 0.01921 -0.02465 0.02245 -0.02882 0.0243 C -0.0309 0.02523 -0.04097 0.02685 -0.04271 0.02708 C -0.04948 0.03009 -0.05469 0.03125 -0.06198 0.0324 C -0.06701 0.03472 -0.07205 0.03726 -0.07587 0.04189 C -0.07673 0.04282 -0.07726 0.04421 -0.07812 0.04467 C -0.08021 0.0456 -0.08246 0.0456 -0.08455 0.04606 C -0.08889 0.05 -0.09149 0.05486 -0.09531 0.05949 C -0.09844 0.07083 -0.0941 0.05694 -0.09844 0.06643 C -0.10035 0.07013 -0.10087 0.07592 -0.10173 0.07986 C -0.10087 0.09583 -0.10434 0.10763 -0.09201 0.11226 C -0.08785 0.11759 -0.0842 0.11666 -0.07812 0.11782 C -0.0717 0.12939 -0.07118 0.12314 -0.05677 0.12314 " pathEditMode="relative" rAng="0" ptsTypes="ffffffffffffff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C 0.00972 0.05 0.00643 0.10277 5E-6 0.15185 C 0.00035 0.175 0.0007 0.19768 0.00122 0.22106 C 0.00139 0.23148 -0.00121 0.24305 0.00244 0.25231 C 0.00417 0.25717 0.01025 0.25347 0.01407 0.25393 C 0.03994 0.25231 0.03108 0.25231 0.0408 0.25231 " pathEditMode="relative" rAng="0" ptsTypes="fffffA">
                                      <p:cBhvr>
                                        <p:cTn id="18" dur="2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81 C 0.0125 0.06342 0.00678 0.12013 -0.00364 0.17384 C -0.00416 0.18541 -0.00243 0.23263 -0.0059 0.2375 C -0.00416 0.27824 -0.00746 0.27013 0.02431 0.27013 " pathEditMode="relative" rAng="0" ptsTypes="fffA">
                                      <p:cBhvr>
                                        <p:cTn id="21" dur="2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348 C 0.01789 0.06019 0.00539 0.01111 0.00539 0.17385 C 0.00539 0.20348 0.00261 0.22963 -0.00277 0.25764 C -0.00156 0.29699 -0.01093 0.29491 0.00295 0.29491 " pathEditMode="relative" rAng="0" ptsTypes="fffA">
                                      <p:cBhvr>
                                        <p:cTn id="24" dur="2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 C -0.03351 0.01204 -0.0349 0.00556 -0.03229 0.01944 C -0.03195 0.0213 -0.03125 0.025 -0.03125 0.02523 C -0.02535 0.11273 -0.02934 0.04815 -0.03125 0.26111 C -0.03125 0.26296 -0.03229 0.26667 -0.03229 0.2669 " pathEditMode="relative" rAng="0" ptsTypes="ffff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-1.11111E-6 C -0.01337 0.09028 -0.01337 0.18056 -0.01337 0.27083 " pathEditMode="relative" rAng="0" ptsTypes="f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C -0.00035 0.09213 -0.00105 0.27639 -0.00105 0.27639 " pathEditMode="relative" ptsTypes="f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162 C 0.00712 0.00255 0.00677 0.00093 0.00677 0.01042 C 0.00747 0.06435 0.0073 0.11782 0.00799 0.17107 C 0.00834 0.20185 0.04983 0.19445 0.0573 0.19491 C 0.07934 0.20463 0.09289 0.20278 0.11962 0.20278 " pathEditMode="relative" rAng="0" ptsTypes="ffff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C 0.00555 0.02106 0.00121 0.0662 0.00121 0.07893 " pathEditMode="relative" ptsTypes="fA">
                                      <p:cBhvr>
                                        <p:cTn id="60" dur="2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7" grpId="0" animBg="1"/>
      <p:bldP spid="48141" grpId="0" animBg="1"/>
      <p:bldP spid="48146" grpId="1" animBg="1"/>
      <p:bldP spid="48149" grpId="1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4706938"/>
            <a:ext cx="7029450" cy="1247775"/>
          </a:xfrm>
        </p:spPr>
        <p:txBody>
          <a:bodyPr/>
          <a:lstStyle/>
          <a:p>
            <a:pPr>
              <a:tabLst>
                <a:tab pos="1370013" algn="l"/>
                <a:tab pos="1541463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Shared data 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Bowl of rice (data set)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Semaphore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chopstick [5]</a:t>
            </a:r>
            <a:r>
              <a:rPr lang="en-US" altLang="zh-TW" sz="2400" dirty="0">
                <a:ea typeface="ＭＳ Ｐゴシック" pitchFamily="34" charset="-128"/>
              </a:rPr>
              <a:t> initialized to 1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1196975"/>
            <a:ext cx="3489325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54088"/>
            <a:ext cx="7681912" cy="4784725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Represent each chopstick by a semaphore.</a:t>
            </a:r>
          </a:p>
          <a:p>
            <a:pPr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Wait</a:t>
            </a:r>
            <a:r>
              <a:rPr lang="en-US" altLang="zh-TW" sz="2400" dirty="0"/>
              <a:t> and </a:t>
            </a:r>
            <a:r>
              <a:rPr lang="en-US" altLang="zh-TW" sz="2400" b="1" dirty="0">
                <a:solidFill>
                  <a:srgbClr val="FF0000"/>
                </a:solidFill>
              </a:rPr>
              <a:t>Signal</a:t>
            </a:r>
            <a:r>
              <a:rPr lang="en-US" altLang="zh-TW" sz="2400" dirty="0"/>
              <a:t> on the semaphores.</a:t>
            </a:r>
          </a:p>
          <a:p>
            <a:pPr>
              <a:defRPr/>
            </a:pP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i="1" dirty="0"/>
              <a:t>chopstick:</a:t>
            </a:r>
            <a:r>
              <a:rPr lang="en-US" altLang="zh-TW" sz="2400" dirty="0"/>
              <a:t> array [0..4] of </a:t>
            </a:r>
            <a:r>
              <a:rPr lang="en-US" altLang="zh-TW" sz="2400" i="1" dirty="0"/>
              <a:t>semaphores;</a:t>
            </a:r>
          </a:p>
          <a:p>
            <a:pPr marL="381000" indent="-381000">
              <a:lnSpc>
                <a:spcPct val="90000"/>
              </a:lnSpc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/>
              <a:t>The structure of Philosopher</a:t>
            </a:r>
            <a:r>
              <a:rPr lang="en-US" altLang="zh-TW" sz="2400" i="1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/>
              <a:t>: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do  { 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wait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wait ( 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         //  eat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       //  think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} while (TRUE);</a:t>
            </a: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3418618" y="378533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 bwMode="auto">
          <a:xfrm flipV="1">
            <a:off x="2961457" y="37794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直線單箭頭接點 5"/>
          <p:cNvCxnSpPr/>
          <p:nvPr/>
        </p:nvCxnSpPr>
        <p:spPr bwMode="auto">
          <a:xfrm flipV="1">
            <a:off x="2522034" y="377860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 flipV="1">
            <a:off x="2059039" y="37752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1290746" y="431831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1630677" y="378059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Producer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08113"/>
            <a:ext cx="7427913" cy="49466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     /*  produce an item and put in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  while (count == BUFFER_SIZE)  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滿了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; // do nothing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不能再放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buffer [in] =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      count++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}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45375" y="1320800"/>
          <a:ext cx="1455738" cy="365760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96" name="文字方塊 5"/>
          <p:cNvSpPr txBox="1">
            <a:spLocks noChangeArrowheads="1"/>
          </p:cNvSpPr>
          <p:nvPr/>
        </p:nvSpPr>
        <p:spPr bwMode="auto">
          <a:xfrm>
            <a:off x="6405563" y="3435350"/>
            <a:ext cx="427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7197" name="文字方塊 6"/>
          <p:cNvSpPr txBox="1">
            <a:spLocks noChangeArrowheads="1"/>
          </p:cNvSpPr>
          <p:nvPr/>
        </p:nvSpPr>
        <p:spPr bwMode="auto">
          <a:xfrm>
            <a:off x="6480175" y="1201738"/>
            <a:ext cx="56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7198" name="直線單箭頭接點 8"/>
          <p:cNvCxnSpPr>
            <a:cxnSpLocks noChangeShapeType="1"/>
            <a:stCxn id="7196" idx="3"/>
          </p:cNvCxnSpPr>
          <p:nvPr/>
        </p:nvCxnSpPr>
        <p:spPr bwMode="auto">
          <a:xfrm>
            <a:off x="6832600" y="3619500"/>
            <a:ext cx="560388" cy="146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9" name="直線單箭頭接點 9"/>
          <p:cNvCxnSpPr>
            <a:cxnSpLocks noChangeShapeType="1"/>
          </p:cNvCxnSpPr>
          <p:nvPr/>
        </p:nvCxnSpPr>
        <p:spPr bwMode="auto">
          <a:xfrm>
            <a:off x="7054850" y="1371600"/>
            <a:ext cx="37306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02" y="277813"/>
            <a:ext cx="8229600" cy="576262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Several possible solutions to the deadlock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68400"/>
            <a:ext cx="8228013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Allow at most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four</a:t>
            </a:r>
            <a:r>
              <a:rPr lang="en-US" altLang="zh-TW" sz="2800" dirty="0">
                <a:ea typeface="ＭＳ Ｐゴシック" pitchFamily="34" charset="-128"/>
              </a:rPr>
              <a:t> philosophers to be sitting simultaneously at the table.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Allow a philosopher to pick up her chopsticks only 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both chopsticks are available </a:t>
            </a:r>
            <a:r>
              <a:rPr lang="en-US" altLang="zh-TW" sz="2800" dirty="0">
                <a:ea typeface="ＭＳ Ｐゴシック" pitchFamily="34" charset="-128"/>
              </a:rPr>
              <a:t>(note that she must pick them up in a critical section).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Use an asymmetric solution</a:t>
            </a:r>
            <a:r>
              <a:rPr lang="en-US" altLang="zh-TW" sz="2800" dirty="0">
                <a:ea typeface="ＭＳ Ｐゴシック" pitchFamily="34" charset="-128"/>
              </a:rPr>
              <a:t>. Thus,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odd philosopher </a:t>
            </a:r>
            <a:r>
              <a:rPr lang="en-US" altLang="zh-TW" sz="2800" dirty="0">
                <a:ea typeface="ＭＳ Ｐゴシック" pitchFamily="34" charset="-128"/>
              </a:rPr>
              <a:t>picks up first her left chopstick and then her right chopstick, whereas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 philosopher</a:t>
            </a:r>
            <a:r>
              <a:rPr lang="en-US" altLang="zh-TW" sz="2800" dirty="0">
                <a:ea typeface="ＭＳ Ｐゴシック" pitchFamily="34" charset="-128"/>
              </a:rPr>
              <a:t> picks up her right chopstick and then her left chopstick.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Problems with Semaphores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323" y="1140806"/>
            <a:ext cx="8276895" cy="48609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 Correct use of semaphore operations: Otherwise, some problems may happen</a:t>
            </a:r>
            <a:br>
              <a:rPr lang="en-US" altLang="zh-TW" sz="2800" dirty="0">
                <a:ea typeface="ＭＳ Ｐゴシック" pitchFamily="34" charset="-128"/>
              </a:rPr>
            </a:br>
            <a:endParaRPr lang="en-US" altLang="zh-TW" sz="2800" dirty="0">
              <a:ea typeface="ＭＳ Ｐゴシック" pitchFamily="34" charset="-128"/>
            </a:endParaRP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….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Omitting  of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or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(or both)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Monitors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895350"/>
            <a:ext cx="7897813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ＭＳ Ｐゴシック" pitchFamily="34" charset="-128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high-level abstraction </a:t>
            </a:r>
            <a:r>
              <a:rPr lang="en-US" altLang="zh-TW" sz="2400" dirty="0">
                <a:ea typeface="ＭＳ Ｐゴシック" pitchFamily="34" charset="-128"/>
              </a:rPr>
              <a:t>that provides a convenient and effective mechanism for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synchronization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Only one process may be active within the monitor at a time</a:t>
            </a:r>
            <a:endParaRPr lang="en-US" altLang="zh-TW" sz="20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-name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{	//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 variable declarations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P1 (…) { ….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Pn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(…) {……}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Initialization code ( ….) { …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9989" y="2554019"/>
            <a:ext cx="3061322" cy="29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Schematic view of a Monitor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1041" y="1101557"/>
            <a:ext cx="5634968" cy="538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 rot="20214505">
            <a:off x="5084498" y="2021247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400">
                <a:ea typeface="ＭＳ Ｐゴシック" pitchFamily="34" charset="-128"/>
              </a:rPr>
              <a:t>Monitors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14388" y="1985963"/>
            <a:ext cx="3001962" cy="43164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60438" y="2170113"/>
            <a:ext cx="2755564" cy="4152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type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monitor-name =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monitor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variable declarations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P1(...);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P2(...);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Pn(...);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begin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       initialization code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end.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843463" y="1790700"/>
            <a:ext cx="2459037" cy="3687763"/>
          </a:xfrm>
          <a:prstGeom prst="ellipse">
            <a:avLst/>
          </a:prstGeom>
          <a:gradFill rotWithShape="0">
            <a:gsLst>
              <a:gs pos="0">
                <a:srgbClr val="990B8A"/>
              </a:gs>
              <a:gs pos="50000">
                <a:srgbClr val="470540"/>
              </a:gs>
              <a:gs pos="100000">
                <a:srgbClr val="990B8A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272088" y="3048000"/>
            <a:ext cx="315912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781675" y="3043238"/>
            <a:ext cx="315913" cy="1116012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619875" y="3038475"/>
            <a:ext cx="315913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029200" y="2670175"/>
            <a:ext cx="20875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072063" y="4727575"/>
            <a:ext cx="19875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686550" y="15906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210425" y="14001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720013" y="119538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286750" y="106203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6429375" y="1820863"/>
            <a:ext cx="244475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6915150" y="1577975"/>
            <a:ext cx="3302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7415213" y="1363663"/>
            <a:ext cx="358775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7958138" y="1192213"/>
            <a:ext cx="33020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8601075" y="12414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8780463" y="12477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8715375" y="1341438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8758238" y="1384300"/>
            <a:ext cx="8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8815388" y="1427163"/>
            <a:ext cx="1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487988" y="960438"/>
            <a:ext cx="1777732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latin typeface="Candara" pitchFamily="34" charset="0"/>
              </a:rPr>
              <a:t>entry queue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313363" y="2114550"/>
            <a:ext cx="1461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shared data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5508625" y="4224338"/>
            <a:ext cx="137537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operations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2415" y="4833938"/>
            <a:ext cx="1544638" cy="581025"/>
            <a:chOff x="3330" y="3172"/>
            <a:chExt cx="973" cy="366"/>
          </a:xfrm>
        </p:grpSpPr>
        <p:sp>
          <p:nvSpPr>
            <p:cNvPr id="55332" name="Rectangle 28"/>
            <p:cNvSpPr>
              <a:spLocks noChangeArrowheads="1"/>
            </p:cNvSpPr>
            <p:nvPr/>
          </p:nvSpPr>
          <p:spPr bwMode="auto">
            <a:xfrm>
              <a:off x="3330" y="3172"/>
              <a:ext cx="9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initialization</a:t>
              </a:r>
            </a:p>
          </p:txBody>
        </p:sp>
        <p:sp>
          <p:nvSpPr>
            <p:cNvPr id="55333" name="Rectangle 29"/>
            <p:cNvSpPr>
              <a:spLocks noChangeArrowheads="1"/>
            </p:cNvSpPr>
            <p:nvPr/>
          </p:nvSpPr>
          <p:spPr bwMode="auto">
            <a:xfrm>
              <a:off x="3420" y="3307"/>
              <a:ext cx="59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    code</a:t>
              </a:r>
            </a:p>
          </p:txBody>
        </p:sp>
      </p:grpSp>
      <p:sp>
        <p:nvSpPr>
          <p:cNvPr id="55324" name="Rectangle 30"/>
          <p:cNvSpPr>
            <a:spLocks noChangeArrowheads="1"/>
          </p:cNvSpPr>
          <p:nvPr/>
        </p:nvSpPr>
        <p:spPr bwMode="auto">
          <a:xfrm>
            <a:off x="6189663" y="3433763"/>
            <a:ext cx="37510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latin typeface="Candara" pitchFamily="34" charset="0"/>
              </a:rPr>
              <a:t>...</a:t>
            </a:r>
          </a:p>
        </p:txBody>
      </p:sp>
      <p:sp>
        <p:nvSpPr>
          <p:cNvPr id="55325" name="Rectangle 31"/>
          <p:cNvSpPr>
            <a:spLocks noChangeArrowheads="1"/>
          </p:cNvSpPr>
          <p:nvPr/>
        </p:nvSpPr>
        <p:spPr bwMode="auto">
          <a:xfrm>
            <a:off x="822325" y="1533525"/>
            <a:ext cx="26497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>
                <a:latin typeface="Candara" pitchFamily="34" charset="0"/>
              </a:rPr>
              <a:t>Syntax of a monitor</a:t>
            </a:r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4513263" y="5591175"/>
            <a:ext cx="360836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 dirty="0">
                <a:latin typeface="Candara" pitchFamily="34" charset="0"/>
              </a:rPr>
              <a:t>Schematic view of a monitor</a:t>
            </a:r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3830638" y="3240088"/>
            <a:ext cx="1562100" cy="266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 flipV="1">
            <a:off x="3830638" y="3570288"/>
            <a:ext cx="2070100" cy="520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 flipV="1">
            <a:off x="3843338" y="3938588"/>
            <a:ext cx="2933700" cy="1028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0" name="Line 36"/>
          <p:cNvSpPr>
            <a:spLocks noChangeShapeType="1"/>
          </p:cNvSpPr>
          <p:nvPr/>
        </p:nvSpPr>
        <p:spPr bwMode="auto">
          <a:xfrm flipV="1">
            <a:off x="3614738" y="2427288"/>
            <a:ext cx="1676400" cy="1651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1" name="Line 37"/>
          <p:cNvSpPr>
            <a:spLocks noChangeShapeType="1"/>
          </p:cNvSpPr>
          <p:nvPr/>
        </p:nvSpPr>
        <p:spPr bwMode="auto">
          <a:xfrm flipV="1">
            <a:off x="3779838" y="5246688"/>
            <a:ext cx="1778000" cy="584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>
                <a:ea typeface="ＭＳ Ｐゴシック" pitchFamily="34" charset="-128"/>
              </a:rPr>
              <a:t>Condition Construct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486" y="1062412"/>
            <a:ext cx="81041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A programmer who needs to write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her own tailor-made synchronization scheme </a:t>
            </a:r>
            <a:r>
              <a:rPr lang="en-US" altLang="zh-TW" dirty="0">
                <a:ea typeface="ＭＳ Ｐゴシック" pitchFamily="34" charset="-128"/>
              </a:rPr>
              <a:t>can define one or more variables of type</a:t>
            </a:r>
            <a:r>
              <a:rPr lang="en-US" altLang="zh-TW" i="1" dirty="0">
                <a:ea typeface="ＭＳ Ｐゴシック" pitchFamily="34" charset="-128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condition.</a:t>
            </a:r>
          </a:p>
          <a:p>
            <a:r>
              <a:rPr lang="en-US" altLang="zh-TW" dirty="0" err="1">
                <a:ea typeface="ＭＳ Ｐゴシック" pitchFamily="34" charset="-128"/>
              </a:rPr>
              <a:t>Var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i="1" dirty="0" err="1">
                <a:ea typeface="ＭＳ Ｐゴシック" pitchFamily="34" charset="-128"/>
              </a:rPr>
              <a:t>x,y</a:t>
            </a:r>
            <a:r>
              <a:rPr lang="en-US" altLang="zh-TW" i="1" dirty="0">
                <a:ea typeface="ＭＳ Ｐゴシック" pitchFamily="34" charset="-128"/>
              </a:rPr>
              <a:t> : condition;</a:t>
            </a:r>
          </a:p>
          <a:p>
            <a:r>
              <a:rPr lang="en-US" altLang="zh-TW" dirty="0">
                <a:ea typeface="ＭＳ Ｐゴシック" pitchFamily="34" charset="-128"/>
              </a:rPr>
              <a:t>The only operations that can be invoked on a condition variable are </a:t>
            </a:r>
            <a:r>
              <a:rPr lang="en-US" altLang="zh-TW" i="1" dirty="0">
                <a:ea typeface="ＭＳ Ｐゴシック" pitchFamily="34" charset="-128"/>
              </a:rPr>
              <a:t>wait </a:t>
            </a:r>
            <a:r>
              <a:rPr lang="en-US" altLang="zh-TW" dirty="0">
                <a:ea typeface="ＭＳ Ｐゴシック" pitchFamily="34" charset="-128"/>
              </a:rPr>
              <a:t>and </a:t>
            </a:r>
            <a:r>
              <a:rPr lang="en-US" altLang="zh-TW" i="1" dirty="0">
                <a:ea typeface="ＭＳ Ｐゴシック" pitchFamily="34" charset="-128"/>
              </a:rPr>
              <a:t>signal</a:t>
            </a:r>
            <a:r>
              <a:rPr lang="en-US" altLang="zh-TW" dirty="0">
                <a:ea typeface="ＭＳ Ｐゴシック" pitchFamily="34" charset="-128"/>
              </a:rPr>
              <a:t>. For example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i="1" dirty="0">
                <a:ea typeface="ＭＳ Ｐゴシック" pitchFamily="34" charset="-128"/>
              </a:rPr>
              <a:t>.</a:t>
            </a:r>
          </a:p>
          <a:p>
            <a:r>
              <a:rPr lang="en-US" altLang="zh-TW" dirty="0">
                <a:ea typeface="ＭＳ Ｐゴシック" pitchFamily="34" charset="-128"/>
              </a:rPr>
              <a:t>The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resumes exactly one suspended process.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If no process is suspended, then the signal operation has no effect.</a:t>
            </a:r>
          </a:p>
          <a:p>
            <a:r>
              <a:rPr lang="en-US" altLang="zh-TW" dirty="0">
                <a:ea typeface="ＭＳ Ｐゴシック" pitchFamily="34" charset="-128"/>
              </a:rPr>
              <a:t>Suppose P invokes </a:t>
            </a:r>
            <a:r>
              <a:rPr lang="en-US" altLang="zh-TW" dirty="0" err="1"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and Q is suspended with x. Two possibilities exist: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P either waits Q leaves or another condition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Q either waits P leaves or another 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Condition Variables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3300" y="1303883"/>
            <a:ext cx="8007350" cy="4394200"/>
          </a:xfrm>
        </p:spPr>
        <p:txBody>
          <a:bodyPr/>
          <a:lstStyle/>
          <a:p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condition x, y;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Two operations on a condition variable: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 – a process that invokes the operation is suspended.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x.signal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–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resumes one of processes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(if any) </a:t>
            </a:r>
            <a:r>
              <a:rPr lang="en-US" altLang="zh-TW" sz="2800" dirty="0">
                <a:ea typeface="ＭＳ Ｐゴシック" pitchFamily="34" charset="-128"/>
              </a:rPr>
              <a:t>that</a:t>
            </a:r>
            <a:r>
              <a:rPr lang="zh-TW" altLang="en-US" sz="2800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invoked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 Monitor with Condition Variables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238" y="1241425"/>
            <a:ext cx="7185025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706110" y="3126499"/>
            <a:ext cx="18258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 rot="20214505">
            <a:off x="6127823" y="2021256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3972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 sz="280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19175"/>
            <a:ext cx="8432800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400" dirty="0">
                <a:ea typeface="ＭＳ Ｐゴシック" pitchFamily="34" charset="-128"/>
              </a:rPr>
              <a:t>A philosopher is allowed to pick up her chopsticks only if both of them are available.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Data structure</a:t>
            </a:r>
            <a:r>
              <a:rPr lang="en-US" altLang="zh-TW" sz="2400" dirty="0">
                <a:ea typeface="ＭＳ Ｐゴシック" pitchFamily="34" charset="-128"/>
              </a:rPr>
              <a:t>: 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ea typeface="ＭＳ Ｐゴシック" pitchFamily="34" charset="-128"/>
              </a:rPr>
              <a:t>state</a:t>
            </a:r>
            <a:r>
              <a:rPr lang="en-US" altLang="zh-TW" sz="2400" dirty="0">
                <a:ea typeface="ＭＳ Ｐゴシック" pitchFamily="34" charset="-128"/>
              </a:rPr>
              <a:t>: array [0..4] of (</a:t>
            </a:r>
            <a:r>
              <a:rPr lang="en-US" altLang="zh-TW" sz="2400" i="1" dirty="0">
                <a:ea typeface="ＭＳ Ｐゴシック" pitchFamily="34" charset="-128"/>
              </a:rPr>
              <a:t>thinking, hungry, eating);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self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: array [0..4] of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2400" i="1" dirty="0">
                <a:ea typeface="ＭＳ Ｐゴシック" pitchFamily="34" charset="-128"/>
              </a:rPr>
              <a:t>;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Philosopher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i="1" dirty="0" err="1">
                <a:ea typeface="ＭＳ Ｐゴシック" pitchFamily="34" charset="-128"/>
              </a:rPr>
              <a:t>i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delay herself </a:t>
            </a:r>
            <a:r>
              <a:rPr lang="en-US" altLang="zh-TW" sz="2400" dirty="0">
                <a:ea typeface="ＭＳ Ｐゴシック" pitchFamily="34" charset="-128"/>
              </a:rPr>
              <a:t>when she is hungry, but is unable to obtain the chopsticks she needs.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Operations: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and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on the instance  </a:t>
            </a:r>
            <a:r>
              <a:rPr lang="en-US" altLang="zh-TW" sz="2400" i="1" dirty="0" err="1">
                <a:ea typeface="ＭＳ Ｐゴシック" pitchFamily="34" charset="-128"/>
              </a:rPr>
              <a:t>dp</a:t>
            </a:r>
            <a:r>
              <a:rPr lang="en-US" altLang="zh-TW" sz="2400" dirty="0">
                <a:ea typeface="ＭＳ Ｐゴシック" pitchFamily="34" charset="-128"/>
              </a:rPr>
              <a:t> of the </a:t>
            </a:r>
            <a:r>
              <a:rPr lang="en-US" altLang="zh-TW" sz="2400" i="1" dirty="0">
                <a:ea typeface="ＭＳ Ｐゴシック" pitchFamily="34" charset="-128"/>
              </a:rPr>
              <a:t>dining-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philosophers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44463"/>
            <a:ext cx="8429625" cy="638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Solution to Dining Philosophers (cont)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16203"/>
            <a:ext cx="8413750" cy="52689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Each philosopher </a:t>
            </a:r>
            <a:r>
              <a:rPr lang="en-US" altLang="zh-TW" sz="2800" i="1" dirty="0" err="1">
                <a:ea typeface="ＭＳ Ｐゴシック" pitchFamily="34" charset="-128"/>
              </a:rPr>
              <a:t>i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must invoke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pickup()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putdown()</a:t>
            </a:r>
            <a:r>
              <a:rPr lang="en-US" altLang="zh-TW" sz="2800" dirty="0">
                <a:ea typeface="ＭＳ Ｐゴシック" pitchFamily="34" charset="-128"/>
              </a:rPr>
              <a:t> in the following sequence: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i="1" dirty="0">
                <a:solidFill>
                  <a:srgbClr val="0000FF"/>
                </a:solidFill>
                <a:ea typeface="ＭＳ Ｐゴシック" pitchFamily="34" charset="-128"/>
              </a:rPr>
              <a:t>      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27263" y="2484438"/>
            <a:ext cx="4105275" cy="36290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247900" y="3327400"/>
            <a:ext cx="3409589" cy="26658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latin typeface="Candara" pitchFamily="34" charset="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.pickup(i);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   	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	    eat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      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.putdown(i);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626396" y="4068606"/>
            <a:ext cx="1338509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 dirty="0">
                <a:latin typeface="Candara" pitchFamily="34" charset="0"/>
              </a:rPr>
              <a:t>Process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i="1" dirty="0" err="1">
                <a:latin typeface="Candara" pitchFamily="34" charset="0"/>
              </a:rPr>
              <a:t>i</a:t>
            </a:r>
            <a:endParaRPr lang="en-US" altLang="zh-TW" sz="2400" b="1" i="1" dirty="0">
              <a:latin typeface="Candara" pitchFamily="34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227263" y="3217863"/>
            <a:ext cx="168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Candara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330450" y="2638425"/>
            <a:ext cx="3784691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solidFill>
                  <a:srgbClr val="000000"/>
                </a:solidFill>
                <a:latin typeface="Candara" pitchFamily="34" charset="0"/>
              </a:rPr>
              <a:t>var dining-philosophers: dp</a:t>
            </a:r>
            <a:endParaRPr lang="en-US" altLang="zh-TW" sz="2400" b="1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Consumer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022350"/>
            <a:ext cx="7835900" cy="4860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while (true) 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    while (count == 0)    Buffer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是空的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 ; // do nothing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不能拿資料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nextConsumed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= 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  out = (out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                 count--;</a:t>
            </a:r>
          </a:p>
          <a:p>
            <a:pPr>
              <a:buFont typeface="Monotype Sorts" pitchFamily="2" charset="2"/>
              <a:buNone/>
            </a:pP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               拿了資料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out+1  count-1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/*  consume the item in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nextConsumed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67588" y="1103313"/>
          <a:ext cx="1455737" cy="3657600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20" name="文字方塊 5"/>
          <p:cNvSpPr txBox="1">
            <a:spLocks noChangeArrowheads="1"/>
          </p:cNvSpPr>
          <p:nvPr/>
        </p:nvSpPr>
        <p:spPr bwMode="auto">
          <a:xfrm>
            <a:off x="6329363" y="3217863"/>
            <a:ext cx="427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8221" name="文字方塊 6"/>
          <p:cNvSpPr txBox="1">
            <a:spLocks noChangeArrowheads="1"/>
          </p:cNvSpPr>
          <p:nvPr/>
        </p:nvSpPr>
        <p:spPr bwMode="auto">
          <a:xfrm>
            <a:off x="6402388" y="984250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8222" name="直線單箭頭接點 8"/>
          <p:cNvCxnSpPr>
            <a:cxnSpLocks noChangeShapeType="1"/>
            <a:stCxn id="8220" idx="3"/>
          </p:cNvCxnSpPr>
          <p:nvPr/>
        </p:nvCxnSpPr>
        <p:spPr bwMode="auto">
          <a:xfrm>
            <a:off x="6756400" y="3402013"/>
            <a:ext cx="558800" cy="147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3" name="直線單箭頭接點 9"/>
          <p:cNvCxnSpPr>
            <a:cxnSpLocks noChangeShapeType="1"/>
          </p:cNvCxnSpPr>
          <p:nvPr/>
        </p:nvCxnSpPr>
        <p:spPr bwMode="auto">
          <a:xfrm>
            <a:off x="6977063" y="1154113"/>
            <a:ext cx="373062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350" y="2355850"/>
            <a:ext cx="3698875" cy="162718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8175" y="4119563"/>
            <a:ext cx="3698875" cy="17383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1263" y="2668588"/>
            <a:ext cx="3905250" cy="23844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939" y="34574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47750"/>
            <a:ext cx="7123112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dp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 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enum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self 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ea typeface="ＭＳ Ｐゴシック" pitchFamily="34" charset="-128"/>
              </a:rPr>
              <a:t>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test(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if (state[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!= EATING) 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self [</a:t>
            </a:r>
            <a:r>
              <a:rPr lang="en-US" altLang="zh-TW" sz="1600" b="1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].wait</a:t>
            </a:r>
            <a:r>
              <a:rPr lang="en-US" altLang="zh-TW" sz="1600" dirty="0"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64088" y="2473325"/>
            <a:ext cx="456565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void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test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if (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+ 4) % 5] != EATING)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] == HUNGRY)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+ 1) % 5] != EATING) 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state[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 = EATING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		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self[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].signal () </a:t>
            </a: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     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initialization_code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()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for (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= 0;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&lt; 5;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state[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] = THINKING;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i="1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</p:txBody>
      </p:sp>
      <p:cxnSp>
        <p:nvCxnSpPr>
          <p:cNvPr id="62472" name="直線單箭頭接點 8"/>
          <p:cNvCxnSpPr>
            <a:cxnSpLocks noChangeShapeType="1"/>
          </p:cNvCxnSpPr>
          <p:nvPr/>
        </p:nvCxnSpPr>
        <p:spPr bwMode="auto">
          <a:xfrm rot="10800000">
            <a:off x="4200525" y="3533775"/>
            <a:ext cx="1643063" cy="744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5125921" y="2181078"/>
            <a:ext cx="374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Test if both chopsticks are available</a:t>
            </a:r>
            <a:endParaRPr lang="zh-TW" altLang="en-US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Illustration of the algorithm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028825" y="2449949"/>
            <a:ext cx="2330450" cy="225901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2928938" y="1806575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1395413" y="2916238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1905000" y="4525963"/>
            <a:ext cx="544513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3871913" y="4506913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4452938" y="2901950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606675" y="2841625"/>
            <a:ext cx="217488" cy="274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 flipH="1">
            <a:off x="3481388" y="2898775"/>
            <a:ext cx="2682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678238" y="3784600"/>
            <a:ext cx="403225" cy="103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3151188" y="4098925"/>
            <a:ext cx="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V="1">
            <a:off x="2249488" y="3744913"/>
            <a:ext cx="346075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3028950" y="2606675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781425" y="3201988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476625" y="402590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528888" y="400685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2224088" y="3173413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509" name="Text Box 20"/>
          <p:cNvSpPr txBox="1">
            <a:spLocks noChangeArrowheads="1"/>
          </p:cNvSpPr>
          <p:nvPr/>
        </p:nvSpPr>
        <p:spPr bwMode="auto">
          <a:xfrm>
            <a:off x="2041525" y="45847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3997325" y="45720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4581525" y="29591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3070225" y="18669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1533525" y="29972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4" name="Text Box 25"/>
          <p:cNvSpPr txBox="1">
            <a:spLocks noChangeArrowheads="1"/>
          </p:cNvSpPr>
          <p:nvPr/>
        </p:nvSpPr>
        <p:spPr bwMode="auto">
          <a:xfrm>
            <a:off x="2613025" y="3521075"/>
            <a:ext cx="2984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2994025" y="37338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3387725" y="35306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3248025" y="3086100"/>
            <a:ext cx="2936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3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2727325" y="30480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4225925" y="5067300"/>
            <a:ext cx="3616696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  --&gt; </a:t>
            </a:r>
            <a:r>
              <a:rPr lang="en-US" altLang="zh-TW" b="1" dirty="0">
                <a:latin typeface="Candara" pitchFamily="34" charset="0"/>
              </a:rPr>
              <a:t>self[1].signal  (No effect)</a:t>
            </a:r>
          </a:p>
          <a:p>
            <a:endParaRPr lang="en-US" altLang="zh-TW" b="1" dirty="0">
              <a:latin typeface="Candara" pitchFamily="34" charset="0"/>
            </a:endParaRPr>
          </a:p>
          <a:p>
            <a:r>
              <a:rPr lang="en-US" altLang="zh-TW" b="1" dirty="0">
                <a:latin typeface="Candara" pitchFamily="34" charset="0"/>
              </a:rPr>
              <a:t>Pushdown </a:t>
            </a:r>
          </a:p>
          <a:p>
            <a:r>
              <a:rPr lang="en-US" altLang="zh-TW" b="1" dirty="0">
                <a:latin typeface="Candara" pitchFamily="34" charset="0"/>
              </a:rPr>
              <a:t>  test (0)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self[0].signal</a:t>
            </a:r>
            <a:r>
              <a:rPr lang="en-US" altLang="zh-TW" b="1" dirty="0">
                <a:latin typeface="Candara" pitchFamily="34" charset="0"/>
              </a:rPr>
              <a:t>, </a:t>
            </a:r>
          </a:p>
          <a:p>
            <a:r>
              <a:rPr lang="en-US" altLang="zh-TW" b="1" dirty="0">
                <a:latin typeface="Candara" pitchFamily="34" charset="0"/>
              </a:rPr>
              <a:t>  test (2)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self[2].signal</a:t>
            </a:r>
          </a:p>
        </p:txBody>
      </p:sp>
      <p:sp>
        <p:nvSpPr>
          <p:cNvPr id="63520" name="Text Box 31"/>
          <p:cNvSpPr txBox="1">
            <a:spLocks noChangeArrowheads="1"/>
          </p:cNvSpPr>
          <p:nvPr/>
        </p:nvSpPr>
        <p:spPr bwMode="auto">
          <a:xfrm>
            <a:off x="1170042" y="5115034"/>
            <a:ext cx="139653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Self[0].wait </a:t>
            </a:r>
          </a:p>
        </p:txBody>
      </p:sp>
      <p:sp>
        <p:nvSpPr>
          <p:cNvPr id="63521" name="Text Box 32"/>
          <p:cNvSpPr txBox="1">
            <a:spLocks noChangeArrowheads="1"/>
          </p:cNvSpPr>
          <p:nvPr/>
        </p:nvSpPr>
        <p:spPr bwMode="auto">
          <a:xfrm>
            <a:off x="5076825" y="2959100"/>
            <a:ext cx="13340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Self[2].wait</a:t>
            </a:r>
          </a:p>
        </p:txBody>
      </p:sp>
      <p:sp>
        <p:nvSpPr>
          <p:cNvPr id="63522" name="Freeform 33"/>
          <p:cNvSpPr>
            <a:spLocks/>
          </p:cNvSpPr>
          <p:nvPr/>
        </p:nvSpPr>
        <p:spPr bwMode="auto">
          <a:xfrm>
            <a:off x="2311400" y="5448300"/>
            <a:ext cx="1943100" cy="663575"/>
          </a:xfrm>
          <a:custGeom>
            <a:avLst/>
            <a:gdLst>
              <a:gd name="T0" fmla="*/ 2147483647 w 1152"/>
              <a:gd name="T1" fmla="*/ 2147483647 h 346"/>
              <a:gd name="T2" fmla="*/ 2147483647 w 1152"/>
              <a:gd name="T3" fmla="*/ 2147483647 h 346"/>
              <a:gd name="T4" fmla="*/ 2147483647 w 1152"/>
              <a:gd name="T5" fmla="*/ 2147483647 h 346"/>
              <a:gd name="T6" fmla="*/ 2147483647 w 1152"/>
              <a:gd name="T7" fmla="*/ 2147483647 h 346"/>
              <a:gd name="T8" fmla="*/ 2147483647 w 1152"/>
              <a:gd name="T9" fmla="*/ 2147483647 h 346"/>
              <a:gd name="T10" fmla="*/ 0 w 1152"/>
              <a:gd name="T11" fmla="*/ 0 h 3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346"/>
              <a:gd name="T20" fmla="*/ 1152 w 1152"/>
              <a:gd name="T21" fmla="*/ 346 h 3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346">
                <a:moveTo>
                  <a:pt x="1152" y="328"/>
                </a:moveTo>
                <a:cubicBezTo>
                  <a:pt x="906" y="346"/>
                  <a:pt x="661" y="311"/>
                  <a:pt x="416" y="296"/>
                </a:cubicBezTo>
                <a:cubicBezTo>
                  <a:pt x="316" y="271"/>
                  <a:pt x="226" y="241"/>
                  <a:pt x="128" y="208"/>
                </a:cubicBezTo>
                <a:cubicBezTo>
                  <a:pt x="95" y="158"/>
                  <a:pt x="49" y="128"/>
                  <a:pt x="24" y="72"/>
                </a:cubicBezTo>
                <a:cubicBezTo>
                  <a:pt x="17" y="57"/>
                  <a:pt x="13" y="40"/>
                  <a:pt x="8" y="24"/>
                </a:cubicBezTo>
                <a:cubicBezTo>
                  <a:pt x="5" y="16"/>
                  <a:pt x="0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3" name="Freeform 34"/>
          <p:cNvSpPr>
            <a:spLocks/>
          </p:cNvSpPr>
          <p:nvPr/>
        </p:nvSpPr>
        <p:spPr bwMode="auto">
          <a:xfrm>
            <a:off x="6023288" y="3305393"/>
            <a:ext cx="1344613" cy="3036888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4" name="Rectangle 35"/>
          <p:cNvSpPr>
            <a:spLocks noChangeArrowheads="1"/>
          </p:cNvSpPr>
          <p:nvPr/>
        </p:nvSpPr>
        <p:spPr bwMode="auto">
          <a:xfrm>
            <a:off x="581024" y="849033"/>
            <a:ext cx="818460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The </a:t>
            </a:r>
            <a:r>
              <a:rPr lang="en-US" altLang="zh-TW" sz="24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r>
              <a:rPr lang="en-US" altLang="zh-TW" sz="2400" b="1" dirty="0">
                <a:latin typeface="Candara" pitchFamily="34" charset="0"/>
              </a:rPr>
              <a:t> resumes exactly one suspended process. </a:t>
            </a:r>
          </a:p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If no process is suspended, then the signal operation has no effect.</a:t>
            </a:r>
          </a:p>
        </p:txBody>
      </p:sp>
      <p:sp>
        <p:nvSpPr>
          <p:cNvPr id="35" name="橢圓 34"/>
          <p:cNvSpPr/>
          <p:nvPr/>
        </p:nvSpPr>
        <p:spPr bwMode="auto">
          <a:xfrm>
            <a:off x="3862552" y="4508939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1886607" y="4519450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4435366" y="2906112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3862552" y="4524705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2489089" y="510978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95872" y="295384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0" grpId="0"/>
      <p:bldP spid="63521" grpId="0"/>
      <p:bldP spid="63522" grpId="0" animBg="1"/>
      <p:bldP spid="63523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308" y="-88355"/>
            <a:ext cx="8105775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04" y="909249"/>
            <a:ext cx="8463134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possible implementation of the monitor mechanism using semaphores.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For each monitor, a semaphore </a:t>
            </a:r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(init to 1) is provided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process must execute wait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before entering the monitor and must execute signal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after leaving the monitor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Since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a signaling process must wait until the resumed process either leaves or waits</a:t>
            </a:r>
            <a:r>
              <a:rPr lang="en-US" altLang="zh-TW" dirty="0">
                <a:ea typeface="ＭＳ Ｐゴシック" pitchFamily="34" charset="-128"/>
              </a:rPr>
              <a:t>, an additional semaphore,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, is introduced (init to 0).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The signaling processes can use </a:t>
            </a: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 to suspend themselves.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An integer variable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next_count</a:t>
            </a:r>
            <a:r>
              <a:rPr lang="en-US" altLang="zh-TW" dirty="0">
                <a:ea typeface="ＭＳ Ｐゴシック" pitchFamily="34" charset="-128"/>
              </a:rPr>
              <a:t> is also provided to count the number of processes suspended on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1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3320" y="2316302"/>
            <a:ext cx="3348973" cy="32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607" y="-16718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63613"/>
            <a:ext cx="7043738" cy="446246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Variables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 // (initially  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semaphore next;     // (initially  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next-count = 0;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Each external procedure </a:t>
            </a:r>
            <a:r>
              <a:rPr lang="en-US" altLang="zh-TW" sz="2000" b="1" i="1" dirty="0">
                <a:ea typeface="ＭＳ Ｐゴシック" pitchFamily="34" charset="-128"/>
              </a:rPr>
              <a:t>F</a:t>
            </a:r>
            <a:r>
              <a:rPr lang="en-US" altLang="zh-TW" sz="2000" dirty="0">
                <a:ea typeface="ＭＳ Ｐゴシック" pitchFamily="34" charset="-128"/>
              </a:rPr>
              <a:t>  will be replaced by</a:t>
            </a: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			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…	                                                   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body of F </a:t>
            </a:r>
            <a:endParaRPr lang="en-US" altLang="zh-TW" sz="2000" i="1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i="1" dirty="0">
                <a:solidFill>
                  <a:srgbClr val="0000FF"/>
                </a:solidFill>
                <a:ea typeface="ＭＳ Ｐゴシック" pitchFamily="34" charset="-128"/>
              </a:rPr>
              <a:t>          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if 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 signal(next)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else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signal(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Mutual exclusion within a monitor is ensured.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5073" y="305711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3697" y="4230053"/>
            <a:ext cx="2863778" cy="1272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20173778">
            <a:off x="7724467" y="288470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525" y="3927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(Condition Variable) Implementation Using Semaphores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590" y="101578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For each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variable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altLang="zh-TW" sz="2400" dirty="0">
                <a:ea typeface="ＭＳ Ｐゴシック" pitchFamily="34" charset="-128"/>
              </a:rPr>
              <a:t>, we have: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x-count = 0;</a:t>
            </a:r>
            <a:b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b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          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7437" y="3431794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1078161" y="367127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6785" y="4082983"/>
            <a:ext cx="3136724" cy="15125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69058" y="56274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1330" y="5984580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 rot="20173778">
            <a:off x="7551047" y="4051355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1823" y="3376593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87" y="15770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94" y="996998"/>
            <a:ext cx="8229600" cy="4530725"/>
          </a:xfrm>
        </p:spPr>
        <p:txBody>
          <a:bodyPr/>
          <a:lstStyle/>
          <a:p>
            <a:pPr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  <a:br>
              <a:rPr lang="en-US" altLang="zh-TW" sz="2400" dirty="0">
                <a:ea typeface="ＭＳ Ｐゴシック" pitchFamily="34" charset="-128"/>
              </a:rPr>
            </a:br>
            <a:endParaRPr lang="en-US" altLang="zh-TW" sz="24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(x-count &gt; 0)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++;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wait(next);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--;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What happen if  x-count &lt;= 0 ?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Nothing will happen !!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774209" y="184243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76481" y="224050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8753" y="26931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81025" y="309122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69649" y="351658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20173778">
            <a:off x="7519516" y="3925230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671" y="-25291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69" y="987139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If several processes are suspended 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x</a:t>
            </a:r>
            <a:r>
              <a:rPr lang="en-US" altLang="zh-TW" sz="2400" dirty="0">
                <a:ea typeface="ＭＳ Ｐゴシック" pitchFamily="34" charset="-128"/>
              </a:rPr>
              <a:t>, and an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() </a:t>
            </a:r>
            <a:r>
              <a:rPr lang="en-US" altLang="zh-TW" sz="2400" dirty="0">
                <a:ea typeface="ＭＳ Ｐゴシック" pitchFamily="34" charset="-128"/>
              </a:rPr>
              <a:t>operation is executed by some process, how do we determine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which of the suspended processes should be resumed next </a:t>
            </a:r>
            <a:r>
              <a:rPr lang="en-US" altLang="zh-TW" sz="2400" dirty="0">
                <a:ea typeface="ＭＳ Ｐゴシック" pitchFamily="34" charset="-128"/>
              </a:rPr>
              <a:t>?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FCFS ordering is simple, but may not adequate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Conditional-wait construct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(c) 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ea typeface="ＭＳ Ｐゴシック" pitchFamily="34" charset="-128"/>
              </a:rPr>
              <a:t>c</a:t>
            </a:r>
            <a:r>
              <a:rPr lang="en-US" altLang="zh-TW" dirty="0">
                <a:ea typeface="ＭＳ Ｐゴシック" pitchFamily="34" charset="-128"/>
              </a:rPr>
              <a:t> is an integer expression that is evaluated when the wait() operation is executed.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c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is called a priority number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When </a:t>
            </a:r>
            <a:r>
              <a:rPr lang="en-US" altLang="zh-TW" sz="2400" dirty="0" err="1">
                <a:ea typeface="ＭＳ Ｐゴシック" pitchFamily="34" charset="-128"/>
              </a:rPr>
              <a:t>x.signal</a:t>
            </a:r>
            <a:r>
              <a:rPr lang="en-US" altLang="zh-TW" sz="2400" dirty="0">
                <a:ea typeface="ＭＳ Ｐゴシック" pitchFamily="34" charset="-128"/>
              </a:rPr>
              <a:t> () is executed, the process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smallest priority number </a:t>
            </a:r>
            <a:r>
              <a:rPr lang="en-US" altLang="zh-TW" sz="2400" dirty="0">
                <a:ea typeface="ＭＳ Ｐゴシック" pitchFamily="34" charset="-128"/>
              </a:rPr>
              <a:t>is resumed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92" y="2462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A Monitor to Allocate Single Resource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92138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ResourceAllocator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busy;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condition x;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acquire(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if (busy)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TRUE;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release()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();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initialization code()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}</a:t>
            </a:r>
            <a:r>
              <a:rPr lang="en-US" altLang="zh-TW" sz="2000" b="1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69636" name="Freeform 34"/>
          <p:cNvSpPr>
            <a:spLocks/>
          </p:cNvSpPr>
          <p:nvPr/>
        </p:nvSpPr>
        <p:spPr bwMode="auto">
          <a:xfrm>
            <a:off x="4088630" y="3485850"/>
            <a:ext cx="771525" cy="1566863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7" name="文字方塊 5"/>
          <p:cNvSpPr txBox="1">
            <a:spLocks noChangeArrowheads="1"/>
          </p:cNvSpPr>
          <p:nvPr/>
        </p:nvSpPr>
        <p:spPr bwMode="auto">
          <a:xfrm>
            <a:off x="4890608" y="3868516"/>
            <a:ext cx="4014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latin typeface="Candara" pitchFamily="34" charset="0"/>
              </a:rPr>
              <a:t>The process with smallest priority number is resumed next</a:t>
            </a:r>
            <a:endParaRPr lang="zh-TW" altLang="en-US" sz="2000" b="1" dirty="0">
              <a:latin typeface="Candara" pitchFamily="34" charset="0"/>
            </a:endParaRPr>
          </a:p>
        </p:txBody>
      </p:sp>
      <p:cxnSp>
        <p:nvCxnSpPr>
          <p:cNvPr id="69638" name="直線接點 7"/>
          <p:cNvCxnSpPr>
            <a:cxnSpLocks noChangeShapeType="1"/>
          </p:cNvCxnSpPr>
          <p:nvPr/>
        </p:nvCxnSpPr>
        <p:spPr bwMode="auto">
          <a:xfrm flipV="1">
            <a:off x="3633134" y="5025821"/>
            <a:ext cx="927100" cy="460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矩形 6"/>
          <p:cNvSpPr/>
          <p:nvPr/>
        </p:nvSpPr>
        <p:spPr bwMode="auto">
          <a:xfrm>
            <a:off x="955343" y="2361063"/>
            <a:ext cx="3548418" cy="17742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71263" y="4123928"/>
            <a:ext cx="3548418" cy="14580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43629" y="-952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2675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monitor allocates the resource that has the shortest  time-allocation request.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 process that needs to access the resource in question must observe the following sequence: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R.acquire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(t);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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Get the resource, or wait for it !!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…..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   access the resource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……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R. release();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Where R is an instance of type </a:t>
            </a:r>
            <a:r>
              <a:rPr lang="en-US" altLang="zh-TW" sz="2400" dirty="0" err="1">
                <a:ea typeface="ＭＳ Ｐゴシック" pitchFamily="34" charset="-128"/>
              </a:rPr>
              <a:t>ResourceAllocator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ＭＳ Ｐゴシック" pitchFamily="34" charset="-128"/>
              </a:rPr>
              <a:t>Solaris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Windows XP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Linux</a:t>
            </a:r>
          </a:p>
          <a:p>
            <a:r>
              <a:rPr lang="en-US" altLang="zh-TW" sz="3200" dirty="0" err="1">
                <a:ea typeface="ＭＳ Ｐゴシック" pitchFamily="34" charset="-128"/>
              </a:rPr>
              <a:t>Pthreads</a:t>
            </a:r>
            <a:endParaRPr lang="en-US" altLang="zh-TW" sz="32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Race Condition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1350" y="967442"/>
            <a:ext cx="8067675" cy="481806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</a:rPr>
              <a:t>count++</a:t>
            </a:r>
            <a:r>
              <a:rPr lang="en-US" altLang="zh-TW" dirty="0">
                <a:ea typeface="ＭＳ Ｐゴシック" pitchFamily="34" charset="-128"/>
              </a:rPr>
              <a:t> could be implemented as</a:t>
            </a:r>
            <a:r>
              <a:rPr lang="zh-TW" altLang="en-US" dirty="0">
                <a:ea typeface="ＭＳ Ｐゴシック" pitchFamily="34" charset="-128"/>
              </a:rPr>
              <a:t>   </a:t>
            </a:r>
            <a:r>
              <a:rPr lang="en-US" altLang="zh-TW" dirty="0">
                <a:ea typeface="ＭＳ Ｐゴシック" pitchFamily="34" charset="-128"/>
              </a:rPr>
              <a:t>(</a:t>
            </a:r>
            <a:r>
              <a:rPr lang="zh-TW" altLang="en-US" dirty="0">
                <a:ea typeface="ＭＳ Ｐゴシック" pitchFamily="34" charset="-128"/>
              </a:rPr>
              <a:t>類</a:t>
            </a:r>
            <a:r>
              <a:rPr lang="en-US" altLang="zh-TW" dirty="0">
                <a:ea typeface="ＭＳ Ｐゴシック" pitchFamily="34" charset="-128"/>
              </a:rPr>
              <a:t>producer</a:t>
            </a:r>
            <a:r>
              <a:rPr lang="zh-TW" altLang="en-US" dirty="0">
                <a:ea typeface="ＭＳ Ｐゴシック" pitchFamily="34" charset="-128"/>
              </a:rPr>
              <a:t>概念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register1 = register1 + 1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count = register1</a:t>
            </a:r>
          </a:p>
          <a:p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count-- </a:t>
            </a:r>
            <a:r>
              <a:rPr lang="en-US" altLang="zh-TW" dirty="0">
                <a:ea typeface="ＭＳ Ｐゴシック" pitchFamily="34" charset="-128"/>
              </a:rPr>
              <a:t>could be implemented as</a:t>
            </a:r>
            <a:r>
              <a:rPr lang="zh-TW" altLang="en-US" dirty="0">
                <a:ea typeface="ＭＳ Ｐゴシック" pitchFamily="34" charset="-128"/>
              </a:rPr>
              <a:t>    </a:t>
            </a:r>
            <a:r>
              <a:rPr lang="en-US" altLang="zh-TW" dirty="0">
                <a:ea typeface="ＭＳ Ｐゴシック" pitchFamily="34" charset="-128"/>
              </a:rPr>
              <a:t>(consumer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register2 = count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register2 = register2 - 1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count = register2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Consider this execution interleaving with “count = 5” initially: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ＭＳ Ｐゴシック" pitchFamily="34" charset="-128"/>
              </a:rPr>
              <a:t>	</a:t>
            </a:r>
            <a:r>
              <a:rPr lang="en-US" altLang="zh-TW" sz="2000" dirty="0">
                <a:ea typeface="ＭＳ Ｐゴシック" pitchFamily="34" charset="-128"/>
              </a:rPr>
              <a:t>S0: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r>
              <a:rPr lang="en-US" altLang="zh-TW" sz="2000" dirty="0">
                <a:ea typeface="ＭＳ Ｐゴシック" pitchFamily="34" charset="-128"/>
              </a:rPr>
              <a:t>   {register1 = 5}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S1: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register1 + 1  </a:t>
            </a:r>
            <a:r>
              <a:rPr lang="en-US" altLang="zh-TW" sz="2000" dirty="0">
                <a:ea typeface="ＭＳ Ｐゴシック" pitchFamily="34" charset="-128"/>
              </a:rPr>
              <a:t> {register1 = 6}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S2: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count   </a:t>
            </a:r>
            <a:r>
              <a:rPr lang="en-US" altLang="zh-TW" sz="2000" dirty="0">
                <a:ea typeface="ＭＳ Ｐゴシック" pitchFamily="34" charset="-128"/>
              </a:rPr>
              <a:t>{register2 = 5}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S3: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register2 - 1   </a:t>
            </a:r>
            <a:r>
              <a:rPr lang="en-US" altLang="zh-TW" sz="2000" dirty="0">
                <a:ea typeface="ＭＳ Ｐゴシック" pitchFamily="34" charset="-128"/>
              </a:rPr>
              <a:t>{register2 = 4}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S4: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count = register1</a:t>
            </a:r>
            <a:r>
              <a:rPr lang="en-US" altLang="zh-TW" sz="2000" dirty="0">
                <a:ea typeface="ＭＳ Ｐゴシック" pitchFamily="34" charset="-128"/>
              </a:rPr>
              <a:t>   {count = 6 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S5: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count = register2   </a:t>
            </a:r>
            <a:r>
              <a:rPr lang="en-US" altLang="zh-TW" sz="2000" dirty="0">
                <a:ea typeface="ＭＳ Ｐゴシック" pitchFamily="34" charset="-128"/>
              </a:rPr>
              <a:t>{count = 4}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>
              <a:ea typeface="ＭＳ Ｐゴシック" pitchFamily="34" charset="-128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693" y="1403135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433" y="1744727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8471" y="298498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63211" y="334233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6419" y="210733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68457" y="372596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961697" y="493460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972203" y="5260434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982709" y="550743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993215" y="578595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1003721" y="60487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1014227" y="63272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Solaris Synchronization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7" y="1091594"/>
            <a:ext cx="841450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Implements a variety of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locks</a:t>
            </a:r>
            <a:r>
              <a:rPr lang="en-US" altLang="zh-TW" sz="2800" dirty="0">
                <a:ea typeface="ＭＳ Ｐゴシック" pitchFamily="34" charset="-128"/>
              </a:rPr>
              <a:t> to support multitasking, multithreading (including real-time threads), and multiprocessing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adaptive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for efficiency when protecting data from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short </a:t>
            </a:r>
            <a:r>
              <a:rPr lang="en-US" altLang="zh-TW" sz="2800" dirty="0">
                <a:ea typeface="ＭＳ Ｐゴシック" pitchFamily="34" charset="-128"/>
              </a:rPr>
              <a:t>code segments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readers-writers locks </a:t>
            </a:r>
            <a:r>
              <a:rPr lang="en-US" altLang="zh-TW" sz="2800" dirty="0">
                <a:ea typeface="ＭＳ Ｐゴシック" pitchFamily="34" charset="-128"/>
              </a:rPr>
              <a:t>when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longer</a:t>
            </a:r>
            <a:r>
              <a:rPr lang="en-US" altLang="zh-TW" sz="2800" dirty="0">
                <a:ea typeface="ＭＳ Ｐゴシック" pitchFamily="34" charset="-128"/>
              </a:rPr>
              <a:t> sections of code need access to data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turnstiles</a:t>
            </a:r>
            <a:r>
              <a:rPr lang="en-US" altLang="zh-TW" sz="2800" dirty="0">
                <a:ea typeface="ＭＳ Ｐゴシック" pitchFamily="34" charset="-128"/>
              </a:rPr>
              <a:t> to order the list of threads waiting to acquire either an adaptive 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or reader-writer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Windows XP Synchronization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interrupt masks </a:t>
            </a:r>
            <a:r>
              <a:rPr lang="en-US" altLang="zh-TW" sz="2800" dirty="0">
                <a:ea typeface="ＭＳ Ｐゴシック" pitchFamily="34" charset="-128"/>
              </a:rPr>
              <a:t>to protect access to global resources on </a:t>
            </a:r>
            <a:r>
              <a:rPr lang="en-US" altLang="zh-TW" sz="2800" dirty="0" err="1">
                <a:ea typeface="ＭＳ Ｐゴシック" pitchFamily="34" charset="-128"/>
              </a:rPr>
              <a:t>uniprocessor</a:t>
            </a:r>
            <a:r>
              <a:rPr lang="en-US" altLang="zh-TW" sz="2800" dirty="0">
                <a:ea typeface="ＭＳ Ｐゴシック" pitchFamily="34" charset="-128"/>
              </a:rPr>
              <a:t>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spinlocks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on multiprocessor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Also provides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dispatcher objects </a:t>
            </a:r>
            <a:r>
              <a:rPr lang="en-US" altLang="zh-TW" sz="2800" dirty="0">
                <a:ea typeface="ＭＳ Ｐゴシック" pitchFamily="34" charset="-128"/>
              </a:rPr>
              <a:t>which may act as either </a:t>
            </a:r>
            <a:r>
              <a:rPr lang="en-US" altLang="zh-TW" sz="2800" dirty="0" err="1">
                <a:solidFill>
                  <a:srgbClr val="0070C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ea typeface="ＭＳ Ｐゴシック" pitchFamily="34" charset="-128"/>
              </a:rPr>
              <a:t> and </a:t>
            </a:r>
            <a:r>
              <a:rPr lang="en-US" altLang="zh-TW" sz="2800" dirty="0">
                <a:solidFill>
                  <a:srgbClr val="0070C0"/>
                </a:solidFill>
                <a:ea typeface="ＭＳ Ｐゴシック" pitchFamily="34" charset="-128"/>
              </a:rPr>
              <a:t>semaphores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Dispatcher objects may also provide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events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event acts much like a condition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Linux Synchronization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Linux: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Prior to kernel Version 2.6,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disables interrupts </a:t>
            </a:r>
            <a:r>
              <a:rPr lang="en-US" altLang="zh-TW" sz="2800" dirty="0">
                <a:ea typeface="ＭＳ Ｐゴシック" pitchFamily="34" charset="-128"/>
              </a:rPr>
              <a:t>to implement short critical sections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Version 2.6 and later,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fully preemptive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Linux provides: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semaphores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Pthreads Synchronization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7113" y="1106488"/>
            <a:ext cx="6264275" cy="4613275"/>
          </a:xfrm>
        </p:spPr>
        <p:txBody>
          <a:bodyPr/>
          <a:lstStyle/>
          <a:p>
            <a:r>
              <a:rPr lang="en-US" altLang="zh-TW" sz="2800" dirty="0" err="1">
                <a:ea typeface="ＭＳ Ｐゴシック" pitchFamily="34" charset="-128"/>
              </a:rPr>
              <a:t>Pthreads</a:t>
            </a:r>
            <a:r>
              <a:rPr lang="en-US" altLang="zh-TW" sz="2800" dirty="0">
                <a:ea typeface="ＭＳ Ｐゴシック" pitchFamily="34" charset="-128"/>
              </a:rPr>
              <a:t> API is OS-independent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It provides:</a:t>
            </a:r>
          </a:p>
          <a:p>
            <a:pPr lvl="1"/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Non-portable extensions include: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read-write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Atomic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Transactions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071563"/>
            <a:ext cx="7783513" cy="4935537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Make sure that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critical section </a:t>
            </a:r>
            <a:r>
              <a:rPr lang="en-US" altLang="zh-TW" sz="2800" dirty="0">
                <a:ea typeface="ＭＳ Ｐゴシック" pitchFamily="34" charset="-128"/>
              </a:rPr>
              <a:t>forms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800" dirty="0">
                <a:ea typeface="ＭＳ Ｐゴシック" pitchFamily="34" charset="-128"/>
              </a:rPr>
              <a:t> that either is performed in its entirety or is nor performed at all.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Consistency of data</a:t>
            </a:r>
            <a:r>
              <a:rPr lang="en-US" altLang="zh-TW" sz="2800" dirty="0">
                <a:ea typeface="ＭＳ Ｐゴシック" pitchFamily="34" charset="-128"/>
              </a:rPr>
              <a:t>, along with storage and retrieval of data, is a concern often associated with database systems.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System Model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Log-based Recovery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Checkpoints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Concurrent Atomic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System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982663"/>
            <a:ext cx="8172450" cy="4687887"/>
          </a:xfrm>
        </p:spPr>
        <p:txBody>
          <a:bodyPr/>
          <a:lstStyle/>
          <a:p>
            <a:r>
              <a:rPr lang="en-US" altLang="zh-TW" sz="2200" dirty="0">
                <a:ea typeface="ＭＳ Ｐゴシック" pitchFamily="34" charset="-128"/>
              </a:rPr>
              <a:t>Assures that operations (a collection of instructions) happen as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200" dirty="0">
                <a:ea typeface="ＭＳ Ｐゴシック" pitchFamily="34" charset="-128"/>
              </a:rPr>
              <a:t>, in its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entirety, or not at all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Related to field of database systems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Challenge is assuring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atomicity</a:t>
            </a:r>
            <a:r>
              <a:rPr lang="en-US" altLang="zh-TW" sz="2200" dirty="0">
                <a:ea typeface="ＭＳ Ｐゴシック" pitchFamily="34" charset="-128"/>
              </a:rPr>
              <a:t> despite computer system failures</a:t>
            </a:r>
          </a:p>
          <a:p>
            <a:r>
              <a:rPr lang="en-US" altLang="zh-TW" sz="2200" b="1" dirty="0">
                <a:solidFill>
                  <a:srgbClr val="FF0000"/>
                </a:solidFill>
                <a:ea typeface="ＭＳ Ｐゴシック" pitchFamily="34" charset="-128"/>
              </a:rPr>
              <a:t>Transaction </a:t>
            </a:r>
            <a:r>
              <a:rPr lang="en-US" altLang="zh-TW" sz="2200" dirty="0">
                <a:ea typeface="ＭＳ Ｐゴシック" pitchFamily="34" charset="-128"/>
              </a:rPr>
              <a:t>- collection of instructions or operations that performs single logical function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Here we are concerned with changes to stable storage – disk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Transaction is series of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200" dirty="0">
                <a:ea typeface="ＭＳ Ｐゴシック" pitchFamily="34" charset="-128"/>
              </a:rPr>
              <a:t> and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200" dirty="0">
                <a:ea typeface="ＭＳ Ｐゴシック" pitchFamily="34" charset="-128"/>
              </a:rPr>
              <a:t> operations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Terminated by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commit</a:t>
            </a:r>
            <a:r>
              <a:rPr lang="en-US" altLang="zh-TW" sz="2200" dirty="0">
                <a:ea typeface="ＭＳ Ｐゴシック" pitchFamily="34" charset="-128"/>
              </a:rPr>
              <a:t>  (transaction successful) or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abort</a:t>
            </a:r>
            <a:r>
              <a:rPr lang="en-US" altLang="zh-TW" sz="2200" dirty="0">
                <a:ea typeface="ＭＳ Ｐゴシック" pitchFamily="34" charset="-128"/>
              </a:rPr>
              <a:t> (transaction failed) operation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Aborted transaction must be </a:t>
            </a:r>
            <a:r>
              <a:rPr lang="en-US" altLang="zh-TW" sz="2200" dirty="0">
                <a:solidFill>
                  <a:srgbClr val="3366FF"/>
                </a:solidFill>
                <a:ea typeface="ＭＳ Ｐゴシック" pitchFamily="34" charset="-128"/>
              </a:rPr>
              <a:t>rolled back </a:t>
            </a:r>
            <a:r>
              <a:rPr lang="en-US" altLang="zh-TW" sz="2200" dirty="0">
                <a:ea typeface="ＭＳ Ｐゴシック" pitchFamily="34" charset="-128"/>
              </a:rPr>
              <a:t>to undo any changes it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Types of Storage Media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4" y="930275"/>
            <a:ext cx="8259489" cy="301942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Volatile storage </a:t>
            </a:r>
            <a:r>
              <a:rPr lang="en-US" altLang="zh-TW" dirty="0">
                <a:ea typeface="ＭＳ Ｐゴシック" pitchFamily="34" charset="-128"/>
              </a:rPr>
              <a:t>– information stored here does not survive system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main memory, cache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Nonvolatile storage </a:t>
            </a:r>
            <a:r>
              <a:rPr lang="en-US" altLang="zh-TW" dirty="0">
                <a:ea typeface="ＭＳ Ｐゴシック" pitchFamily="34" charset="-128"/>
              </a:rPr>
              <a:t>– Information usually survives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disk and tape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Stable storage </a:t>
            </a:r>
            <a:r>
              <a:rPr lang="en-US" altLang="zh-TW" dirty="0">
                <a:ea typeface="ＭＳ Ｐゴシック" pitchFamily="34" charset="-128"/>
              </a:rPr>
              <a:t>– Information never lost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Not actually possible, so approximated via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replication</a:t>
            </a:r>
            <a:r>
              <a:rPr lang="en-US" altLang="zh-TW" dirty="0">
                <a:ea typeface="ＭＳ Ｐゴシック" pitchFamily="34" charset="-128"/>
              </a:rPr>
              <a:t> or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RAID</a:t>
            </a:r>
            <a:r>
              <a:rPr lang="en-US" altLang="zh-TW" dirty="0">
                <a:ea typeface="ＭＳ Ｐゴシック" pitchFamily="34" charset="-128"/>
              </a:rPr>
              <a:t> to devices with independent failure modes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66349" y="4982278"/>
            <a:ext cx="827810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800" b="1" dirty="0">
                <a:latin typeface="Candara" pitchFamily="34" charset="0"/>
              </a:rPr>
              <a:t>Goal is to </a:t>
            </a:r>
            <a:r>
              <a:rPr kumimoji="1" lang="en-US" altLang="zh-TW" sz="2800" b="1" dirty="0">
                <a:solidFill>
                  <a:srgbClr val="FF0000"/>
                </a:solidFill>
                <a:latin typeface="Candara" pitchFamily="34" charset="0"/>
              </a:rPr>
              <a:t>assure transaction atomicity </a:t>
            </a:r>
            <a:r>
              <a:rPr kumimoji="1" lang="en-US" altLang="zh-TW" sz="2800" b="1" dirty="0">
                <a:latin typeface="Candara" pitchFamily="34" charset="0"/>
              </a:rPr>
              <a:t>where failures cause loss of information on volatile storage</a:t>
            </a:r>
          </a:p>
          <a:p>
            <a:pPr>
              <a:spcBef>
                <a:spcPct val="50000"/>
              </a:spcBef>
            </a:pPr>
            <a:endParaRPr lang="en-US" altLang="zh-TW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019175"/>
            <a:ext cx="8229600" cy="4530725"/>
          </a:xfrm>
        </p:spPr>
        <p:txBody>
          <a:bodyPr/>
          <a:lstStyle/>
          <a:p>
            <a:r>
              <a:rPr lang="en-US" altLang="zh-TW" sz="2000" dirty="0">
                <a:ea typeface="ＭＳ Ｐゴシック" pitchFamily="34" charset="-128"/>
              </a:rPr>
              <a:t>Record to stable storage information about all modifications by a transaction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Most common is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write-ahead logging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Log on stable storage, each log record describes single transaction write operation, including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Transaction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Data item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Old value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New value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starts&gt; written to log when transaction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 </a:t>
            </a:r>
            <a:r>
              <a:rPr lang="en-US" altLang="zh-TW" sz="2000" dirty="0">
                <a:ea typeface="ＭＳ Ｐゴシック" pitchFamily="34" charset="-128"/>
              </a:rPr>
              <a:t>commits&gt; written when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commits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Log entry must reach stable storage before operation on data occurs</a:t>
            </a: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984250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Using the log, system can handle any volatile memory errors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restores value of all data updated by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sets values of all data in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to new values</a:t>
            </a:r>
          </a:p>
          <a:p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and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must be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idempotent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Multiple executions must have the same result as one execution</a:t>
            </a:r>
          </a:p>
          <a:p>
            <a:r>
              <a:rPr lang="en-US" altLang="zh-TW" dirty="0">
                <a:ea typeface="ＭＳ Ｐゴシック" pitchFamily="34" charset="-128"/>
              </a:rPr>
              <a:t>If system fails, restore state of all updated data via log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without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and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Checkpoints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947738"/>
            <a:ext cx="8229600" cy="4530725"/>
          </a:xfrm>
        </p:spPr>
        <p:txBody>
          <a:bodyPr/>
          <a:lstStyle/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Log could become long, and recovery could take long</a:t>
            </a:r>
          </a:p>
          <a:p>
            <a:pPr marL="381000" indent="-381000" defTabSz="465138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Checkpoints</a:t>
            </a:r>
            <a:r>
              <a:rPr lang="en-US" altLang="zh-TW" sz="2400" dirty="0">
                <a:ea typeface="ＭＳ Ｐゴシック" pitchFamily="34" charset="-128"/>
              </a:rPr>
              <a:t> shorten log and recovery time.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Checkpoint scheme: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log records </a:t>
            </a:r>
            <a:r>
              <a:rPr lang="en-US" altLang="zh-TW" sz="2400" dirty="0">
                <a:ea typeface="ＭＳ Ｐゴシック" pitchFamily="34" charset="-128"/>
              </a:rPr>
              <a:t>currently in volatile storage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modified data </a:t>
            </a:r>
            <a:r>
              <a:rPr lang="en-US" altLang="zh-TW" sz="2400" dirty="0">
                <a:ea typeface="ＭＳ Ｐゴシック" pitchFamily="34" charset="-128"/>
              </a:rPr>
              <a:t>from volatile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log record &lt;checkpoint&gt; </a:t>
            </a:r>
            <a:r>
              <a:rPr lang="en-US" altLang="zh-TW" sz="2400" dirty="0">
                <a:ea typeface="ＭＳ Ｐゴシック" pitchFamily="34" charset="-128"/>
              </a:rPr>
              <a:t>to the log on stable storage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Now recovery only includes Ti, such that Ti started executing before the most recent checkpoint, and all transactions after Ti 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All other transactions already on stable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051050" y="3097213"/>
            <a:ext cx="3341688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24063" y="1844675"/>
            <a:ext cx="3384550" cy="666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1330325"/>
            <a:ext cx="6672262" cy="4413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entry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exit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Critical-Section Problem</a:t>
            </a:r>
            <a:endParaRPr lang="en-US" altLang="zh-TW" baseline="-25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6" name="文字方塊 5"/>
          <p:cNvSpPr txBox="1">
            <a:spLocks noChangeArrowheads="1"/>
          </p:cNvSpPr>
          <p:nvPr/>
        </p:nvSpPr>
        <p:spPr bwMode="auto">
          <a:xfrm>
            <a:off x="1255713" y="5176838"/>
            <a:ext cx="7091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/>
              <a:t>General structure of a typical Process </a:t>
            </a:r>
            <a:r>
              <a:rPr lang="en-US" altLang="zh-TW" sz="2400" b="1">
                <a:solidFill>
                  <a:srgbClr val="0000FF"/>
                </a:solidFill>
              </a:rPr>
              <a:t>P</a:t>
            </a:r>
            <a:r>
              <a:rPr lang="en-US" altLang="zh-TW" sz="2400" b="1" baseline="-25000">
                <a:solidFill>
                  <a:srgbClr val="0000FF"/>
                </a:solidFill>
              </a:rPr>
              <a:t>i</a:t>
            </a:r>
            <a:endParaRPr lang="zh-TW" altLang="en-US" sz="2400" b="1"/>
          </a:p>
        </p:txBody>
      </p:sp>
      <p:sp>
        <p:nvSpPr>
          <p:cNvPr id="7" name="向右箭號 6"/>
          <p:cNvSpPr/>
          <p:nvPr/>
        </p:nvSpPr>
        <p:spPr bwMode="auto">
          <a:xfrm>
            <a:off x="1613317" y="17079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1576552" y="1939160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2753742" y="2548774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566073" y="2522483"/>
            <a:ext cx="1681623" cy="1077325"/>
            <a:chOff x="1566073" y="2522483"/>
            <a:chExt cx="1681623" cy="1077325"/>
          </a:xfrm>
        </p:grpSpPr>
        <p:sp>
          <p:nvSpPr>
            <p:cNvPr id="11" name="向右箭號 10"/>
            <p:cNvSpPr/>
            <p:nvPr/>
          </p:nvSpPr>
          <p:spPr bwMode="auto">
            <a:xfrm>
              <a:off x="1566073" y="3142608"/>
              <a:ext cx="425669" cy="45720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向右箭號 13"/>
            <p:cNvSpPr/>
            <p:nvPr/>
          </p:nvSpPr>
          <p:spPr bwMode="auto">
            <a:xfrm>
              <a:off x="2695903" y="2522483"/>
              <a:ext cx="551793" cy="5517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Concurrent Transactions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0" y="118619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Must be equivalent to serial execution –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8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Could perform all transactions in critical section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Inefficient, too restrictive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Concurrency-control algorithms </a:t>
            </a:r>
            <a:r>
              <a:rPr lang="en-US" altLang="zh-TW" sz="2800" dirty="0">
                <a:ea typeface="ＭＳ Ｐゴシック" pitchFamily="34" charset="-128"/>
              </a:rPr>
              <a:t>provide </a:t>
            </a:r>
            <a:r>
              <a:rPr lang="en-US" altLang="zh-TW" sz="2800" dirty="0" err="1">
                <a:ea typeface="ＭＳ Ｐゴシック" pitchFamily="34" charset="-128"/>
              </a:rPr>
              <a:t>serializability</a:t>
            </a: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Serializability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995363"/>
            <a:ext cx="8159804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Consider two data items A and B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Consider Transactions T</a:t>
            </a:r>
            <a:r>
              <a:rPr lang="en-US" altLang="zh-TW" sz="2800" baseline="-25000" dirty="0">
                <a:ea typeface="ＭＳ Ｐゴシック" pitchFamily="34" charset="-128"/>
              </a:rPr>
              <a:t>0 </a:t>
            </a:r>
            <a:r>
              <a:rPr lang="en-US" altLang="zh-TW" sz="2800" dirty="0">
                <a:ea typeface="ＭＳ Ｐゴシック" pitchFamily="34" charset="-128"/>
              </a:rPr>
              <a:t>and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Execute T</a:t>
            </a:r>
            <a:r>
              <a:rPr lang="en-US" altLang="zh-TW" sz="2800" baseline="-25000" dirty="0">
                <a:ea typeface="ＭＳ Ｐゴシック" pitchFamily="34" charset="-128"/>
              </a:rPr>
              <a:t>0</a:t>
            </a:r>
            <a:r>
              <a:rPr lang="en-US" altLang="zh-TW" sz="2800" dirty="0">
                <a:ea typeface="ＭＳ Ｐゴシック" pitchFamily="34" charset="-128"/>
              </a:rPr>
              <a:t>,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  <a:r>
              <a:rPr lang="en-US" altLang="zh-TW" sz="2800" dirty="0">
                <a:ea typeface="ＭＳ Ｐゴシック" pitchFamily="34" charset="-128"/>
              </a:rPr>
              <a:t> atomically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Execution sequence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Atomically executed transaction order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serial 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For </a:t>
            </a:r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transactions, there are </a:t>
            </a:r>
            <a:r>
              <a:rPr lang="en-US" altLang="zh-TW" sz="2800" i="1" dirty="0">
                <a:ea typeface="ＭＳ Ｐゴシック" pitchFamily="34" charset="-128"/>
              </a:rPr>
              <a:t>N!</a:t>
            </a:r>
            <a:r>
              <a:rPr lang="en-US" altLang="zh-TW" sz="2800" dirty="0">
                <a:ea typeface="ＭＳ Ｐゴシック" pitchFamily="34" charset="-128"/>
              </a:rPr>
              <a:t> valid serial 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Schedule 1: T</a:t>
            </a:r>
            <a:r>
              <a:rPr lang="en-US" altLang="zh-TW" baseline="-25000">
                <a:ea typeface="ＭＳ Ｐゴシック" pitchFamily="34" charset="-128"/>
              </a:rPr>
              <a:t>0</a:t>
            </a:r>
            <a:r>
              <a:rPr lang="en-US" altLang="zh-TW">
                <a:ea typeface="ＭＳ Ｐゴシック" pitchFamily="34" charset="-128"/>
              </a:rPr>
              <a:t> then T</a:t>
            </a:r>
            <a:r>
              <a:rPr lang="en-US" altLang="zh-TW" baseline="-25000">
                <a:ea typeface="ＭＳ Ｐゴシック" pitchFamily="34" charset="-128"/>
              </a:rPr>
              <a:t>1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2265363" y="1001713"/>
            <a:ext cx="4278312" cy="49752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15" y="948998"/>
            <a:ext cx="6178662" cy="4530725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Nonserial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schedule </a:t>
            </a:r>
            <a:r>
              <a:rPr lang="en-US" altLang="zh-TW" dirty="0">
                <a:ea typeface="ＭＳ Ｐゴシック" pitchFamily="34" charset="-128"/>
              </a:rPr>
              <a:t>allows overlapped execute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Resulting execution not necessarily incorrect</a:t>
            </a:r>
          </a:p>
          <a:p>
            <a:r>
              <a:rPr lang="en-US" altLang="zh-TW" dirty="0">
                <a:ea typeface="ＭＳ Ｐゴシック" pitchFamily="34" charset="-128"/>
              </a:rPr>
              <a:t>Consider schedule S, operations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of Transactions T</a:t>
            </a:r>
            <a:r>
              <a:rPr lang="en-US" altLang="zh-TW" baseline="-25000" dirty="0">
                <a:ea typeface="ＭＳ Ｐゴシック" pitchFamily="34" charset="-128"/>
              </a:rPr>
              <a:t>i 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T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, 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dirty="0">
                <a:ea typeface="ＭＳ Ｐゴシック" pitchFamily="34" charset="-128"/>
              </a:rPr>
              <a:t>if access same data item, with at least one write</a:t>
            </a:r>
          </a:p>
          <a:p>
            <a:r>
              <a:rPr lang="en-US" altLang="zh-TW" dirty="0">
                <a:ea typeface="ＭＳ Ｐゴシック" pitchFamily="34" charset="-128"/>
              </a:rPr>
              <a:t>If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are consecutive and operations of different transactions &amp;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don’t conflict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Then S’ with swapped order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equivalent to S</a:t>
            </a:r>
          </a:p>
          <a:p>
            <a:pPr lvl="2"/>
            <a:endParaRPr lang="en-US" altLang="zh-TW" dirty="0">
              <a:ea typeface="ＭＳ Ｐゴシック" pitchFamily="34" charset="-128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6764556" y="1924887"/>
            <a:ext cx="2332146" cy="259412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6873764" y="2585551"/>
            <a:ext cx="2159875" cy="551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889529" y="3058518"/>
            <a:ext cx="2049517" cy="617154"/>
            <a:chOff x="1418897" y="4067503"/>
            <a:chExt cx="2680138" cy="837871"/>
          </a:xfrm>
        </p:grpSpPr>
        <p:grpSp>
          <p:nvGrpSpPr>
            <p:cNvPr id="8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9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 bwMode="auto">
          <a:xfrm>
            <a:off x="6836979" y="3668115"/>
            <a:ext cx="2196662" cy="493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63254" y="3095336"/>
            <a:ext cx="2201918" cy="6095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6" grpId="0" animBg="1"/>
      <p:bldP spid="14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075133"/>
            <a:ext cx="810205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We say that S is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serializable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, </a:t>
            </a:r>
            <a:r>
              <a:rPr lang="en-US" altLang="zh-TW" sz="2800" dirty="0">
                <a:ea typeface="ＭＳ Ｐゴシック" pitchFamily="34" charset="-128"/>
              </a:rPr>
              <a:t>if it can be transformed into a serial schedule S’ by a series of swaps of </a:t>
            </a:r>
            <a:r>
              <a:rPr lang="en-US" altLang="zh-TW" sz="2800" dirty="0" err="1">
                <a:ea typeface="ＭＳ Ｐゴシック" pitchFamily="34" charset="-128"/>
              </a:rPr>
              <a:t>nonconflicting</a:t>
            </a:r>
            <a:r>
              <a:rPr lang="en-US" altLang="zh-TW" sz="2800" dirty="0">
                <a:ea typeface="ＭＳ Ｐゴシック" pitchFamily="34" charset="-128"/>
              </a:rPr>
              <a:t> operations.</a:t>
            </a:r>
            <a:endParaRPr lang="en-US" altLang="zh-TW" sz="28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lvl="2"/>
            <a:endParaRPr lang="en-US" altLang="zh-TW" sz="2800" dirty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1230861" y="2573767"/>
            <a:ext cx="3151953" cy="350603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l="19115" t="2287" r="19363" b="2287"/>
          <a:stretch>
            <a:fillRect/>
          </a:stretch>
        </p:blipFill>
        <p:spPr bwMode="auto">
          <a:xfrm>
            <a:off x="4961266" y="2617077"/>
            <a:ext cx="3160366" cy="36751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648607" y="628371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95545" y="631750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S’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45476" y="417786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4445876" y="4430110"/>
            <a:ext cx="536027" cy="5517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418897" y="4146333"/>
            <a:ext cx="2680138" cy="837871"/>
            <a:chOff x="1418897" y="4067503"/>
            <a:chExt cx="2680138" cy="837871"/>
          </a:xfrm>
        </p:grpSpPr>
        <p:grpSp>
          <p:nvGrpSpPr>
            <p:cNvPr id="14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 bwMode="auto">
          <a:xfrm>
            <a:off x="1240221" y="3794234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34966" y="452999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8" grpId="0" animBg="1"/>
      <p:bldP spid="17" grpId="0" animBg="1"/>
      <p:bldP spid="1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031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Locking</a:t>
            </a:r>
            <a:r>
              <a:rPr lang="en-US" altLang="zh-TW" sz="4400" dirty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0080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One way to ensure </a:t>
            </a:r>
            <a:r>
              <a:rPr lang="en-US" altLang="zh-TW" sz="2400" dirty="0" err="1"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ea typeface="ＭＳ Ｐゴシック" pitchFamily="34" charset="-128"/>
              </a:rPr>
              <a:t> is to associate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lock with each data item </a:t>
            </a:r>
            <a:r>
              <a:rPr lang="en-US" altLang="zh-TW" sz="2400" dirty="0">
                <a:ea typeface="ＭＳ Ｐゴシック" pitchFamily="34" charset="-128"/>
              </a:rPr>
              <a:t>and each transaction follows locking protocol for access control.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Locks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has shared-mode lock (S) on item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Q but not write Q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Exclusive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Ti has exclusive-mode lock (X) on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and write Q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Require every transaction on item Q acquire appropriate lock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If lock already held, new request may have to wait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Similar to readers-writers algorithm</a:t>
            </a:r>
          </a:p>
          <a:p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Two-phase Locking Protocol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12813"/>
            <a:ext cx="8278813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The two-phase locking protocol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ensures conflict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Each transaction issues lock and unlock requests in two phases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Growing</a:t>
            </a:r>
            <a:r>
              <a:rPr lang="en-US" altLang="zh-TW" sz="2400" dirty="0">
                <a:ea typeface="ＭＳ Ｐゴシック" pitchFamily="34" charset="-128"/>
              </a:rPr>
              <a:t> – A transaction may obtain locks but may not release any locks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Shrinking </a:t>
            </a:r>
            <a:r>
              <a:rPr lang="en-US" altLang="zh-TW" sz="2400" dirty="0">
                <a:ea typeface="ＭＳ Ｐゴシック" pitchFamily="34" charset="-128"/>
              </a:rPr>
              <a:t>– A transaction may release locks but may not obtain any new locks.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a transaction is a the growing phase. The transaction acquires locks as needed. Once the transaction releases a lock, it enters the shrinking phase, and no more lock requests can be issued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Does not prevent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Timestamp-based Protocols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9604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Select order among transactions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 advance – timestamp-ordering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Transaction T</a:t>
            </a:r>
            <a:r>
              <a:rPr lang="en-US" altLang="zh-TW" sz="2400" baseline="-25000" dirty="0">
                <a:ea typeface="ＭＳ Ｐゴシック" pitchFamily="34" charset="-128"/>
              </a:rPr>
              <a:t>i </a:t>
            </a:r>
            <a:r>
              <a:rPr lang="en-US" altLang="zh-TW" sz="2400" dirty="0">
                <a:ea typeface="ＭＳ Ｐゴシック" pitchFamily="34" charset="-128"/>
              </a:rPr>
              <a:t>associated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 TS(T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  <a:r>
              <a:rPr lang="en-US" altLang="zh-TW" sz="2400" dirty="0">
                <a:ea typeface="ＭＳ Ｐゴシック" pitchFamily="34" charset="-128"/>
              </a:rPr>
              <a:t>before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 if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entered system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 can be generated from system clock or as logical counter incremented at each entry of transaction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Timestamps determine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order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If 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), system must ensure produced schedule equivalent to serial schedule where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appears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  <a:p>
            <a:pPr lvl="1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6585114" y="2055294"/>
            <a:ext cx="2558886" cy="297571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144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746" y="1008383"/>
            <a:ext cx="6792861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Data item Q gets two timestamps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W-timestamp(Q) </a:t>
            </a:r>
            <a:r>
              <a:rPr lang="en-US" altLang="zh-TW" dirty="0">
                <a:ea typeface="ＭＳ Ｐゴシック" pitchFamily="34" charset="-128"/>
              </a:rPr>
              <a:t>– largest timestamp of any transaction that executed write(Q) successfully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R-timestamp(Q) </a:t>
            </a:r>
            <a:r>
              <a:rPr lang="en-US" altLang="zh-TW" dirty="0">
                <a:ea typeface="ＭＳ Ｐゴシック" pitchFamily="34" charset="-128"/>
              </a:rPr>
              <a:t>– largest timestamp of successful read(Q)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Updated whenever read(Q) or write(Q) executed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Timestamp-ordering protocol </a:t>
            </a:r>
            <a:r>
              <a:rPr lang="en-US" altLang="zh-TW" sz="2800" dirty="0">
                <a:ea typeface="ＭＳ Ｐゴシック" pitchFamily="34" charset="-128"/>
              </a:rPr>
              <a:t>assures any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conflicting read and write </a:t>
            </a:r>
            <a:r>
              <a:rPr lang="en-US" altLang="zh-TW" sz="2800" dirty="0">
                <a:ea typeface="ＭＳ Ｐゴシック" pitchFamily="34" charset="-128"/>
              </a:rPr>
              <a:t>executed in timestamp order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716110" y="2475186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893269" y="4046482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26620" y="2785241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88015" y="3741683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898521" y="4035977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27" y="1276412"/>
            <a:ext cx="7754554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executes read(Q)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Ti needs to read value of Q that was already overwritten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≥ W-timestamp(Q)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executed, R-timestamp(Q) set to max(R-timestamp(Q), TS(T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1.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Mutual(</a:t>
            </a:r>
            <a:r>
              <a:rPr lang="zh-TW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相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)</a:t>
            </a:r>
            <a:r>
              <a:rPr lang="zh-TW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互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 Exclusion</a:t>
            </a:r>
            <a:r>
              <a:rPr lang="zh-TW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斥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- If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executing in its critical section, then no other processes can be executing in their critical sections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-15875" y="2740025"/>
            <a:ext cx="10917238" cy="4427538"/>
            <a:chOff x="-15875" y="2740025"/>
            <a:chExt cx="10917238" cy="4427538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655638" y="4506913"/>
              <a:ext cx="3341687" cy="57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628650" y="3254375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0" name="Rectangle 3"/>
            <p:cNvSpPr txBox="1">
              <a:spLocks noChangeArrowheads="1"/>
            </p:cNvSpPr>
            <p:nvPr/>
          </p:nvSpPr>
          <p:spPr bwMode="auto">
            <a:xfrm>
              <a:off x="-15875" y="2740025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1271" name="直線單箭頭接點 8"/>
            <p:cNvCxnSpPr>
              <a:cxnSpLocks noChangeShapeType="1"/>
            </p:cNvCxnSpPr>
            <p:nvPr/>
          </p:nvCxnSpPr>
          <p:spPr bwMode="auto">
            <a:xfrm flipV="1">
              <a:off x="1054100" y="4200525"/>
              <a:ext cx="790575" cy="142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4900613" y="4521200"/>
              <a:ext cx="3341687" cy="5762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4873625" y="3268663"/>
              <a:ext cx="3384550" cy="666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4" name="Rectangle 3"/>
            <p:cNvSpPr txBox="1">
              <a:spLocks noChangeArrowheads="1"/>
            </p:cNvSpPr>
            <p:nvPr/>
          </p:nvSpPr>
          <p:spPr bwMode="auto">
            <a:xfrm>
              <a:off x="4229100" y="2754313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sp>
        <p:nvSpPr>
          <p:cNvPr id="14" name="向右箭號 13"/>
          <p:cNvSpPr/>
          <p:nvPr/>
        </p:nvSpPr>
        <p:spPr bwMode="auto">
          <a:xfrm>
            <a:off x="4482729" y="31584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4508834" y="3279246"/>
            <a:ext cx="362607" cy="37837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L -1.38889E-6 0.0601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949" y="929233"/>
            <a:ext cx="8040687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Ti executes write(Q)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R-timestamp(Q)</a:t>
            </a:r>
            <a:r>
              <a:rPr lang="en-US" altLang="zh-TW" sz="2800" dirty="0">
                <a:ea typeface="ＭＳ Ｐゴシック" pitchFamily="34" charset="-128"/>
              </a:rPr>
              <a:t>, value Q produced by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was needed previously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assumed it would never be produced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rejected,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attempting to write obsolete value of Q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Otherwise,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executed</a:t>
            </a:r>
          </a:p>
          <a:p>
            <a:r>
              <a:rPr lang="en-US" altLang="zh-TW" dirty="0">
                <a:ea typeface="ＭＳ Ｐゴシック" pitchFamily="34" charset="-128"/>
              </a:rPr>
              <a:t>A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is rolled back as a result of either a read or write operation is assigned a new timestamp and is restarted</a:t>
            </a:r>
          </a:p>
          <a:p>
            <a:pPr lvl="1"/>
            <a:endParaRPr lang="en-US" altLang="zh-TW" sz="28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8" y="215900"/>
            <a:ext cx="8975452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 Timestamp-ordering Protocol Example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 l="10501" t="4010" r="11266" b="6343"/>
          <a:stretch>
            <a:fillRect/>
          </a:stretch>
        </p:blipFill>
        <p:spPr bwMode="auto">
          <a:xfrm>
            <a:off x="4646666" y="3461738"/>
            <a:ext cx="3346451" cy="2876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13" y="1008063"/>
            <a:ext cx="814097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Assume a transaction is assigned a timestamp immediately before its first instruction.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8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Thus,</a:t>
            </a:r>
            <a:r>
              <a:rPr kumimoji="1" lang="en-US" altLang="zh-TW" sz="24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 &lt; 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3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b="1" dirty="0">
                <a:latin typeface="Candara" pitchFamily="34" charset="0"/>
                <a:ea typeface="ＭＳ Ｐゴシック" pitchFamily="34" charset="-128"/>
              </a:rPr>
              <a:t>The following schedule is possible under Timestamp Protocol</a:t>
            </a:r>
            <a:endParaRPr kumimoji="1" lang="en-US" altLang="zh-TW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  <a:cs typeface="Candar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903075" y="3957144"/>
            <a:ext cx="1277008" cy="3468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90138" y="4692868"/>
            <a:ext cx="1203434" cy="3836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34757" y="5071240"/>
            <a:ext cx="1345325" cy="3993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84884" y="5870028"/>
            <a:ext cx="1271750" cy="3888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/>
      <p:bldP spid="5" grpId="0" animBg="1"/>
      <p:bldP spid="6" grpId="0" animBg="1"/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08063"/>
            <a:ext cx="804068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This algorithm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ensures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– </a:t>
            </a:r>
            <a:r>
              <a:rPr lang="en-US" altLang="zh-TW" sz="2800" dirty="0">
                <a:ea typeface="ＭＳ Ｐゴシック" pitchFamily="34" charset="-128"/>
              </a:rPr>
              <a:t>conflicting operations are processed in timestamp order, and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freedom from deadlock – </a:t>
            </a:r>
            <a:r>
              <a:rPr lang="en-US" altLang="zh-TW" sz="2800" dirty="0">
                <a:ea typeface="ＭＳ Ｐゴシック" pitchFamily="34" charset="-128"/>
              </a:rPr>
              <a:t>no transactions ever waits</a:t>
            </a:r>
            <a:endParaRPr lang="en-US" altLang="zh-TW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6000" dirty="0">
                <a:ea typeface="ＭＳ Ｐゴシック" pitchFamily="34" charset="-128"/>
              </a:rPr>
              <a:t>End of Chapter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46680</TotalTime>
  <Words>6835</Words>
  <Application>Microsoft Office PowerPoint</Application>
  <PresentationFormat>On-screen Show (4:3)</PresentationFormat>
  <Paragraphs>1066</Paragraphs>
  <Slides>93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Wingdings 2</vt:lpstr>
      <vt:lpstr>1_os-8</vt:lpstr>
      <vt:lpstr>Chapter 6: Synchronization</vt:lpstr>
      <vt:lpstr>Synchronization</vt:lpstr>
      <vt:lpstr>Objectives</vt:lpstr>
      <vt:lpstr>Background</vt:lpstr>
      <vt:lpstr>Producer </vt:lpstr>
      <vt:lpstr>Consumer</vt:lpstr>
      <vt:lpstr>Race Condition</vt:lpstr>
      <vt:lpstr>Critical-Section Problem</vt:lpstr>
      <vt:lpstr>Solution to Critical-Section Problem</vt:lpstr>
      <vt:lpstr>Solution to Critical-Section Problem</vt:lpstr>
      <vt:lpstr>Solution to Critical-Section Problem</vt:lpstr>
      <vt:lpstr>PowerPoint Presentation</vt:lpstr>
      <vt:lpstr>Peterson’s Solution</vt:lpstr>
      <vt:lpstr>Algorithm for Process Pi</vt:lpstr>
      <vt:lpstr>Prove this algorithm is correct</vt:lpstr>
      <vt:lpstr>Prove this algorithm is correct</vt:lpstr>
      <vt:lpstr>Prove this algorithm is correct</vt:lpstr>
      <vt:lpstr>Prove this algorithm is correct</vt:lpstr>
      <vt:lpstr>Synchronization Hardware</vt:lpstr>
      <vt:lpstr>Synchronization Hardware</vt:lpstr>
      <vt:lpstr>TestAndndSet Instruction </vt:lpstr>
      <vt:lpstr>Solution using TestAndSet</vt:lpstr>
      <vt:lpstr>Swap  Instruction</vt:lpstr>
      <vt:lpstr>Solution using Swap</vt:lpstr>
      <vt:lpstr>Bounded-waiting Mutual Exclusion with TestandSet()</vt:lpstr>
      <vt:lpstr>Prove this algorithm is correct</vt:lpstr>
      <vt:lpstr>Semaphores</vt:lpstr>
      <vt:lpstr>Semaphores</vt:lpstr>
      <vt:lpstr>Semaphore Usage</vt:lpstr>
      <vt:lpstr>Mutual-Exclusion Implementation with semaphores</vt:lpstr>
      <vt:lpstr>Semaphore Usage</vt:lpstr>
      <vt:lpstr>Semaphore Implementation</vt:lpstr>
      <vt:lpstr>PowerPoint Presentation</vt:lpstr>
      <vt:lpstr>Semaphore Implementation with no Busy waiting </vt:lpstr>
      <vt:lpstr>Semaphore Implementation with no Busy waiting </vt:lpstr>
      <vt:lpstr>Semaphore Implementation with no Busy waiting </vt:lpstr>
      <vt:lpstr>Semaphore Implementation with no Busy waiting </vt:lpstr>
      <vt:lpstr>Deadlock and Starvation</vt:lpstr>
      <vt:lpstr>Priority Inversion</vt:lpstr>
      <vt:lpstr>Classical Problems of Synchronization</vt:lpstr>
      <vt:lpstr>Bounded-Buffer Problem</vt:lpstr>
      <vt:lpstr>Bounded Buffer Problem (Cont.)</vt:lpstr>
      <vt:lpstr>The Reader and Writers Problem</vt:lpstr>
      <vt:lpstr>The Reader and Writers Problem</vt:lpstr>
      <vt:lpstr>A solution for the first problem</vt:lpstr>
      <vt:lpstr>A solution for the first problem</vt:lpstr>
      <vt:lpstr>A solution for the first problem</vt:lpstr>
      <vt:lpstr>Dining-Philosophers Problem</vt:lpstr>
      <vt:lpstr>Dining-Philosophers Problem (Cont.)</vt:lpstr>
      <vt:lpstr>Several possible solutions to the deadlock problem</vt:lpstr>
      <vt:lpstr>Problems with Semaphores</vt:lpstr>
      <vt:lpstr>Monitors</vt:lpstr>
      <vt:lpstr>Schematic view of a Monitor</vt:lpstr>
      <vt:lpstr>Monitors</vt:lpstr>
      <vt:lpstr>Condition Construct</vt:lpstr>
      <vt:lpstr>Condition Variables</vt:lpstr>
      <vt:lpstr> Monitor with Condition Variables</vt:lpstr>
      <vt:lpstr>A Deadlock-free Monitor Solution for the Dining-Philosophers Problem</vt:lpstr>
      <vt:lpstr>Solution to Dining Philosophers (cont)</vt:lpstr>
      <vt:lpstr>A Deadlock-free Monitor Solution for the Dining-Philosophers Problem</vt:lpstr>
      <vt:lpstr>Illustration of the algorithm</vt:lpstr>
      <vt:lpstr>Monitor Implementation Using Semaphores</vt:lpstr>
      <vt:lpstr>Monitor Implementation Using Semaphores</vt:lpstr>
      <vt:lpstr>Monitor (Condition Variable) Implementation Using Semaphores</vt:lpstr>
      <vt:lpstr>Monitor Implementation Using Semaphores</vt:lpstr>
      <vt:lpstr>Resuming Processes within a Monitor</vt:lpstr>
      <vt:lpstr>A Monitor to Allocate Single Resource</vt:lpstr>
      <vt:lpstr>Resuming Processes within a Monitor</vt:lpstr>
      <vt:lpstr>Synchronization Examples</vt:lpstr>
      <vt:lpstr>Solaris Synchronization</vt:lpstr>
      <vt:lpstr>Windows XP Synchronization</vt:lpstr>
      <vt:lpstr>Linux Synchronization</vt:lpstr>
      <vt:lpstr>Pthreads Synchronization</vt:lpstr>
      <vt:lpstr>Atomic Transactions</vt:lpstr>
      <vt:lpstr>System Model</vt:lpstr>
      <vt:lpstr>Types of Storage Media</vt:lpstr>
      <vt:lpstr>Log-Based Recovery</vt:lpstr>
      <vt:lpstr>Log-Based Recovery Algorithm</vt:lpstr>
      <vt:lpstr>Checkpoints</vt:lpstr>
      <vt:lpstr>Concurrent Transactions</vt:lpstr>
      <vt:lpstr>Serializability</vt:lpstr>
      <vt:lpstr>Schedule 1: T0 then T1</vt:lpstr>
      <vt:lpstr>Nonserial Schedule</vt:lpstr>
      <vt:lpstr>Nonserial Schedule</vt:lpstr>
      <vt:lpstr>Locking Protocol</vt:lpstr>
      <vt:lpstr>Two-phase Locking Protocol</vt:lpstr>
      <vt:lpstr>Timestamp-based Protocols</vt:lpstr>
      <vt:lpstr>Timestamp-based Protocol Implementation</vt:lpstr>
      <vt:lpstr>Timestamp-based Protocol Implementation</vt:lpstr>
      <vt:lpstr>Timestamp-ordering Protocol</vt:lpstr>
      <vt:lpstr> Timestamp-ordering Protocol Example</vt:lpstr>
      <vt:lpstr>Timestamp-ordering Protocol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246</cp:revision>
  <cp:lastPrinted>2001-06-14T14:14:54Z</cp:lastPrinted>
  <dcterms:created xsi:type="dcterms:W3CDTF">2008-07-20T15:16:37Z</dcterms:created>
  <dcterms:modified xsi:type="dcterms:W3CDTF">2020-05-01T12:07:17Z</dcterms:modified>
</cp:coreProperties>
</file>