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51"/>
  </p:notesMasterIdLst>
  <p:handoutMasterIdLst>
    <p:handoutMasterId r:id="rId52"/>
  </p:handoutMasterIdLst>
  <p:sldIdLst>
    <p:sldId id="448" r:id="rId2"/>
    <p:sldId id="449" r:id="rId3"/>
    <p:sldId id="450" r:id="rId4"/>
    <p:sldId id="451" r:id="rId5"/>
    <p:sldId id="504" r:id="rId6"/>
    <p:sldId id="455" r:id="rId7"/>
    <p:sldId id="452" r:id="rId8"/>
    <p:sldId id="489" r:id="rId9"/>
    <p:sldId id="490" r:id="rId10"/>
    <p:sldId id="453" r:id="rId11"/>
    <p:sldId id="454" r:id="rId12"/>
    <p:sldId id="456" r:id="rId13"/>
    <p:sldId id="457" r:id="rId14"/>
    <p:sldId id="458" r:id="rId15"/>
    <p:sldId id="460" r:id="rId16"/>
    <p:sldId id="461" r:id="rId17"/>
    <p:sldId id="491" r:id="rId18"/>
    <p:sldId id="463" r:id="rId19"/>
    <p:sldId id="492" r:id="rId20"/>
    <p:sldId id="465" r:id="rId21"/>
    <p:sldId id="493" r:id="rId22"/>
    <p:sldId id="467" r:id="rId23"/>
    <p:sldId id="469" r:id="rId24"/>
    <p:sldId id="470" r:id="rId25"/>
    <p:sldId id="502" r:id="rId26"/>
    <p:sldId id="471" r:id="rId27"/>
    <p:sldId id="494" r:id="rId28"/>
    <p:sldId id="496" r:id="rId29"/>
    <p:sldId id="498" r:id="rId30"/>
    <p:sldId id="499" r:id="rId31"/>
    <p:sldId id="472" r:id="rId32"/>
    <p:sldId id="500" r:id="rId33"/>
    <p:sldId id="501" r:id="rId34"/>
    <p:sldId id="473" r:id="rId35"/>
    <p:sldId id="474" r:id="rId36"/>
    <p:sldId id="475" r:id="rId37"/>
    <p:sldId id="476" r:id="rId38"/>
    <p:sldId id="477" r:id="rId39"/>
    <p:sldId id="478" r:id="rId40"/>
    <p:sldId id="479" r:id="rId41"/>
    <p:sldId id="480" r:id="rId42"/>
    <p:sldId id="481" r:id="rId43"/>
    <p:sldId id="482" r:id="rId44"/>
    <p:sldId id="483" r:id="rId45"/>
    <p:sldId id="484" r:id="rId46"/>
    <p:sldId id="485" r:id="rId47"/>
    <p:sldId id="486" r:id="rId48"/>
    <p:sldId id="503" r:id="rId49"/>
    <p:sldId id="488" r:id="rId50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1" autoAdjust="0"/>
    <p:restoredTop sz="91953" autoAdjust="0"/>
  </p:normalViewPr>
  <p:slideViewPr>
    <p:cSldViewPr snapToGrid="0">
      <p:cViewPr varScale="1">
        <p:scale>
          <a:sx n="63" d="100"/>
          <a:sy n="63" d="100"/>
        </p:scale>
        <p:origin x="1648" y="44"/>
      </p:cViewPr>
      <p:guideLst>
        <p:guide orient="horz" pos="816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02"/>
    </p:cViewPr>
  </p:sorterViewPr>
  <p:notesViewPr>
    <p:cSldViewPr snapToGrid="0">
      <p:cViewPr varScale="1">
        <p:scale>
          <a:sx n="64" d="100"/>
          <a:sy n="64" d="100"/>
        </p:scale>
        <p:origin x="-1914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98502A2D-3B28-4412-9A56-925F18CF6C4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688975"/>
            <a:ext cx="4678363" cy="350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427538"/>
            <a:ext cx="5100637" cy="419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7BD386D6-668B-4035-A22F-93BFA815CF3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BA84A2-0D92-469D-809F-8C9C6B39FCD4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Times New Roman" pitchFamily="18" charset="0"/>
              </a:rPr>
              <a:t>4-3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</a:rPr>
              <a:t>一個</a:t>
            </a:r>
            <a:r>
              <a:rPr lang="en-US" altLang="zh-TW" dirty="0">
                <a:latin typeface="Times New Roman" pitchFamily="18" charset="0"/>
              </a:rPr>
              <a:t>core</a:t>
            </a:r>
            <a:r>
              <a:rPr lang="zh-TW" altLang="en-US" dirty="0">
                <a:latin typeface="Times New Roman" pitchFamily="18" charset="0"/>
              </a:rPr>
              <a:t>同一時間只能</a:t>
            </a:r>
            <a:r>
              <a:rPr lang="en-US" altLang="zh-TW" dirty="0">
                <a:latin typeface="Times New Roman" pitchFamily="18" charset="0"/>
              </a:rPr>
              <a:t>run</a:t>
            </a:r>
            <a:r>
              <a:rPr lang="zh-TW" altLang="en-US" dirty="0">
                <a:latin typeface="Times New Roman" pitchFamily="18" charset="0"/>
              </a:rPr>
              <a:t>一條</a:t>
            </a:r>
            <a:r>
              <a:rPr lang="en-US" altLang="zh-TW" dirty="0">
                <a:latin typeface="Times New Roman" pitchFamily="18" charset="0"/>
              </a:rPr>
              <a:t>Thread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9CBBCF-24C4-4518-AE15-6E86C69EDEF7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Virtually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 實際上，事實上，差不多            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Kernel Thread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機制也有保護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OS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的功用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user level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的動作可能比較簡單  但是如果碰觸到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IO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 需要進到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kernel level OS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才能執行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Times New Roman" charset="0"/>
              <a:ea typeface="MS PGothic" pitchFamily="34" charset="-128"/>
              <a:cs typeface="ＭＳ Ｐゴシック" charset="-128"/>
            </a:endParaRP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</a:rPr>
              <a:t>OS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</a:rPr>
              <a:t>設計不同  也有可能只提供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</a:rPr>
              <a:t>user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</a:rPr>
              <a:t> 或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</a:rPr>
              <a:t>kernek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</a:rPr>
              <a:t> TH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20BC96-0FDB-4DFE-BFD8-89ACCDF5FFD8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DF0AE0-F77D-4C73-A22D-DE0BE723985F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DF0AE0-F77D-4C73-A22D-DE0BE723985F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如果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Kenel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 Th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遇到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IO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  所有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user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th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也會跟著暫停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Times New Roman" charset="0"/>
              <a:ea typeface="MS PGothic" pitchFamily="34" charset="-128"/>
              <a:cs typeface="ＭＳ Ｐゴシック" charset="-128"/>
            </a:endParaRP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GNU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是一個自由的作業系統，其內容軟體完全以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GPL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方式釋出。 這個作業系統是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GNU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計劃的主要目標，名稱來自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GNU‘s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 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Not Unix!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的遞迴縮寫，因為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GNU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的設計類似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Unix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，但它不包含具著作權的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Unix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代碼。    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Times New Roman" charset="0"/>
              <a:ea typeface="MS PGothic" pitchFamily="34" charset="-128"/>
              <a:cs typeface="ＭＳ Ｐゴシック" charset="-128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起源於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1983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年，持續不斷開發自由的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Unix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風作業系統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GNU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，使電腦使用者能擁有分享這些軟體並改善的自由。</a:t>
            </a:r>
            <a:endParaRPr lang="zh-TW" altLang="zh-TW" dirty="0">
              <a:latin typeface="Times New Roman" pitchFamily="18" charset="0"/>
            </a:endParaRPr>
          </a:p>
          <a:p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FDED04-2CBF-4202-9D0E-8F4A5E4CFE2E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FDED04-2CBF-4202-9D0E-8F4A5E4CFE2E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Times New Roman" pitchFamily="18" charset="0"/>
              </a:rPr>
              <a:t>ok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71B2A3-0D03-4F54-BD1E-BEEC7ADC8061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Times New Roman" pitchFamily="18" charset="0"/>
              </a:rPr>
              <a:t>ok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DBD45D-0853-4E18-BC38-66D7086BD565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71B2A3-0D03-4F54-BD1E-BEEC7ADC8061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</a:rPr>
              <a:t>是 </a:t>
            </a:r>
            <a:r>
              <a:rPr lang="en-US" altLang="zh-TW" dirty="0">
                <a:latin typeface="Times New Roman" pitchFamily="18" charset="0"/>
              </a:rPr>
              <a:t>1-1 </a:t>
            </a:r>
            <a:r>
              <a:rPr lang="zh-TW" altLang="en-US" dirty="0">
                <a:latin typeface="Times New Roman" pitchFamily="18" charset="0"/>
              </a:rPr>
              <a:t>多</a:t>
            </a:r>
            <a:r>
              <a:rPr lang="en-US" altLang="zh-TW" dirty="0">
                <a:latin typeface="Times New Roman" pitchFamily="18" charset="0"/>
              </a:rPr>
              <a:t>-1 </a:t>
            </a:r>
            <a:r>
              <a:rPr lang="zh-TW" altLang="en-US" dirty="0">
                <a:latin typeface="Times New Roman" pitchFamily="18" charset="0"/>
              </a:rPr>
              <a:t>的折衷   </a:t>
            </a:r>
            <a:r>
              <a:rPr lang="en-US" altLang="zh-TW" dirty="0">
                <a:latin typeface="Times New Roman" pitchFamily="18" charset="0"/>
              </a:rPr>
              <a:t>1-1</a:t>
            </a:r>
            <a:r>
              <a:rPr lang="zh-TW" altLang="en-US" dirty="0">
                <a:latin typeface="Times New Roman" pitchFamily="18" charset="0"/>
              </a:rPr>
              <a:t>在</a:t>
            </a:r>
            <a:r>
              <a:rPr lang="en-US" altLang="zh-TW" dirty="0" err="1">
                <a:latin typeface="Times New Roman" pitchFamily="18" charset="0"/>
              </a:rPr>
              <a:t>th</a:t>
            </a:r>
            <a:r>
              <a:rPr lang="zh-TW" altLang="en-US" dirty="0">
                <a:latin typeface="Times New Roman" pitchFamily="18" charset="0"/>
              </a:rPr>
              <a:t>多的時候   對</a:t>
            </a:r>
            <a:r>
              <a:rPr lang="en-US" altLang="zh-TW" dirty="0">
                <a:latin typeface="Times New Roman" pitchFamily="18" charset="0"/>
              </a:rPr>
              <a:t>kernel</a:t>
            </a:r>
            <a:r>
              <a:rPr lang="zh-TW" altLang="en-US" dirty="0">
                <a:latin typeface="Times New Roman" pitchFamily="18" charset="0"/>
              </a:rPr>
              <a:t>的負擔會很重     例如</a:t>
            </a:r>
            <a:r>
              <a:rPr lang="en-US" altLang="zh-TW" dirty="0">
                <a:latin typeface="Times New Roman" pitchFamily="18" charset="0"/>
              </a:rPr>
              <a:t>user </a:t>
            </a:r>
            <a:r>
              <a:rPr lang="en-US" altLang="zh-TW" dirty="0" err="1">
                <a:latin typeface="Times New Roman" pitchFamily="18" charset="0"/>
              </a:rPr>
              <a:t>th</a:t>
            </a:r>
            <a:r>
              <a:rPr lang="en-US" altLang="zh-TW" dirty="0">
                <a:latin typeface="Times New Roman" pitchFamily="18" charset="0"/>
              </a:rPr>
              <a:t> 1000  </a:t>
            </a:r>
            <a:r>
              <a:rPr lang="en-US" altLang="zh-TW" dirty="0" err="1">
                <a:latin typeface="Times New Roman" pitchFamily="18" charset="0"/>
              </a:rPr>
              <a:t>ker</a:t>
            </a:r>
            <a:r>
              <a:rPr lang="en-US" altLang="zh-TW" dirty="0">
                <a:latin typeface="Times New Roman" pitchFamily="18" charset="0"/>
              </a:rPr>
              <a:t> </a:t>
            </a:r>
            <a:r>
              <a:rPr lang="en-US" altLang="zh-TW" dirty="0" err="1">
                <a:latin typeface="Times New Roman" pitchFamily="18" charset="0"/>
              </a:rPr>
              <a:t>th</a:t>
            </a:r>
            <a:r>
              <a:rPr lang="en-US" altLang="zh-TW" dirty="0">
                <a:latin typeface="Times New Roman" pitchFamily="18" charset="0"/>
              </a:rPr>
              <a:t> </a:t>
            </a:r>
            <a:r>
              <a:rPr lang="zh-TW" altLang="en-US" dirty="0">
                <a:latin typeface="Times New Roman" pitchFamily="18" charset="0"/>
              </a:rPr>
              <a:t>也要</a:t>
            </a:r>
            <a:r>
              <a:rPr lang="en-US" altLang="zh-TW" dirty="0">
                <a:latin typeface="Times New Roman" pitchFamily="18" charset="0"/>
              </a:rPr>
              <a:t>1000   </a:t>
            </a:r>
            <a:r>
              <a:rPr lang="zh-TW" altLang="en-US" dirty="0">
                <a:latin typeface="Times New Roman" pitchFamily="18" charset="0"/>
              </a:rPr>
              <a:t>用</a:t>
            </a:r>
            <a:r>
              <a:rPr lang="en-US" altLang="zh-TW" dirty="0">
                <a:latin typeface="Times New Roman" pitchFamily="18" charset="0"/>
              </a:rPr>
              <a:t>many to many</a:t>
            </a:r>
            <a:r>
              <a:rPr lang="zh-TW" altLang="en-US" dirty="0">
                <a:latin typeface="Times New Roman" pitchFamily="18" charset="0"/>
              </a:rPr>
              <a:t>就可以例如只提供</a:t>
            </a:r>
            <a:r>
              <a:rPr lang="en-US" altLang="zh-TW" dirty="0">
                <a:latin typeface="Times New Roman" pitchFamily="18" charset="0"/>
              </a:rPr>
              <a:t>100</a:t>
            </a:r>
            <a:r>
              <a:rPr lang="zh-TW" altLang="en-US" dirty="0">
                <a:latin typeface="Times New Roman" pitchFamily="18" charset="0"/>
              </a:rPr>
              <a:t>  這也就是這頁第一點的意思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19D769-3DCF-4B38-8545-0DDC6865C4AB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</a:rPr>
              <a:t>就是多</a:t>
            </a:r>
            <a:r>
              <a:rPr lang="en-US" altLang="zh-TW" dirty="0">
                <a:latin typeface="Times New Roman" pitchFamily="18" charset="0"/>
              </a:rPr>
              <a:t>-</a:t>
            </a:r>
            <a:r>
              <a:rPr lang="zh-TW" altLang="en-US" dirty="0">
                <a:latin typeface="Times New Roman" pitchFamily="18" charset="0"/>
              </a:rPr>
              <a:t>多  裡面也允許部分</a:t>
            </a:r>
            <a:r>
              <a:rPr lang="en-US" altLang="zh-TW" dirty="0">
                <a:latin typeface="Times New Roman" pitchFamily="18" charset="0"/>
              </a:rPr>
              <a:t>1-1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可移植作業系統介面（英語：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Portable Operating System Interface，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縮寫為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POSIX）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是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IEEE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為要在各種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UNIX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作業系統上執行軟體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</a:rPr>
              <a:t>後面要設計一個程式  用</a:t>
            </a:r>
            <a:r>
              <a:rPr lang="en-US" altLang="zh-TW" dirty="0">
                <a:latin typeface="Times New Roman" pitchFamily="18" charset="0"/>
              </a:rPr>
              <a:t>thread lib</a:t>
            </a:r>
            <a:r>
              <a:rPr lang="zh-TW" altLang="en-US" dirty="0">
                <a:latin typeface="Times New Roman" pitchFamily="18" charset="0"/>
              </a:rPr>
              <a:t>來計算</a:t>
            </a:r>
            <a:r>
              <a:rPr lang="en-US" altLang="zh-TW" dirty="0">
                <a:latin typeface="Times New Roman" pitchFamily="18" charset="0"/>
              </a:rPr>
              <a:t>sum</a:t>
            </a:r>
            <a:r>
              <a:rPr lang="zh-TW" altLang="en-US" dirty="0">
                <a:latin typeface="Times New Roman" pitchFamily="18" charset="0"/>
              </a:rPr>
              <a:t>公式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41BEAE-9B4C-456E-AACA-B3599FCDB751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Times New Roman" pitchFamily="18" charset="0"/>
              </a:rPr>
              <a:t>Solaris</a:t>
            </a:r>
            <a:r>
              <a:rPr lang="zh-TW" altLang="en-US" dirty="0">
                <a:latin typeface="Times New Roman" pitchFamily="18" charset="0"/>
              </a:rPr>
              <a:t>原先是昇陽電腦公司研製的類</a:t>
            </a:r>
            <a:r>
              <a:rPr lang="en-US" altLang="zh-TW" dirty="0">
                <a:latin typeface="Times New Roman" pitchFamily="18" charset="0"/>
              </a:rPr>
              <a:t>Unix</a:t>
            </a:r>
            <a:r>
              <a:rPr lang="zh-TW" altLang="en-US" dirty="0">
                <a:latin typeface="Times New Roman" pitchFamily="18" charset="0"/>
              </a:rPr>
              <a:t>作業系統，在</a:t>
            </a:r>
            <a:r>
              <a:rPr lang="en-US" altLang="zh-TW" dirty="0">
                <a:latin typeface="Times New Roman" pitchFamily="18" charset="0"/>
              </a:rPr>
              <a:t>Sun</a:t>
            </a:r>
            <a:r>
              <a:rPr lang="zh-TW" altLang="en-US" dirty="0">
                <a:latin typeface="Times New Roman" pitchFamily="18" charset="0"/>
              </a:rPr>
              <a:t>公司被</a:t>
            </a:r>
            <a:r>
              <a:rPr lang="en-US" altLang="zh-TW" dirty="0">
                <a:latin typeface="Times New Roman" pitchFamily="18" charset="0"/>
              </a:rPr>
              <a:t>Oracle</a:t>
            </a:r>
            <a:r>
              <a:rPr lang="zh-TW" altLang="en-US" dirty="0">
                <a:latin typeface="Times New Roman" pitchFamily="18" charset="0"/>
              </a:rPr>
              <a:t>併購後被稱作</a:t>
            </a:r>
            <a:r>
              <a:rPr lang="en-US" altLang="zh-TW" dirty="0">
                <a:latin typeface="Times New Roman" pitchFamily="18" charset="0"/>
              </a:rPr>
              <a:t>Oracle Solaris</a:t>
            </a:r>
            <a:r>
              <a:rPr lang="zh-TW" altLang="en-US" dirty="0">
                <a:latin typeface="Times New Roman" pitchFamily="18" charset="0"/>
              </a:rPr>
              <a:t>。目前最新版為</a:t>
            </a:r>
            <a:r>
              <a:rPr lang="en-US" altLang="zh-TW" dirty="0">
                <a:latin typeface="Times New Roman" pitchFamily="18" charset="0"/>
              </a:rPr>
              <a:t>Solaris 11</a:t>
            </a:r>
            <a:r>
              <a:rPr lang="zh-TW" altLang="en-US" dirty="0">
                <a:latin typeface="Times New Roman" pitchFamily="18" charset="0"/>
              </a:rPr>
              <a:t>。</a:t>
            </a:r>
            <a:endParaRPr lang="en-US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41BEAE-9B4C-456E-AACA-B3599FCDB751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atoi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(const char *str)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轉換為字符串參數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str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為整數（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int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型）   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41BEAE-9B4C-456E-AACA-B3599FCDB751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Times New Roman" pitchFamily="18" charset="0"/>
              </a:rPr>
              <a:t>Ok </a:t>
            </a:r>
            <a:r>
              <a:rPr lang="zh-TW" altLang="en-US" dirty="0">
                <a:latin typeface="Times New Roman" pitchFamily="18" charset="0"/>
              </a:rPr>
              <a:t>感覺看起來 比較有熟悉感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41BEAE-9B4C-456E-AACA-B3599FCDB751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41BEAE-9B4C-456E-AACA-B3599FCDB751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</a:rPr>
              <a:t>什麼是</a:t>
            </a:r>
            <a:r>
              <a:rPr lang="en-US" altLang="zh-TW" dirty="0">
                <a:latin typeface="Times New Roman" pitchFamily="18" charset="0"/>
              </a:rPr>
              <a:t>Thread:</a:t>
            </a:r>
            <a:r>
              <a:rPr lang="zh-TW" altLang="en-US" dirty="0">
                <a:latin typeface="Times New Roman" pitchFamily="18" charset="0"/>
              </a:rPr>
              <a:t>使用</a:t>
            </a:r>
            <a:r>
              <a:rPr lang="en-US" altLang="zh-TW" dirty="0">
                <a:latin typeface="Times New Roman" pitchFamily="18" charset="0"/>
              </a:rPr>
              <a:t>CPU</a:t>
            </a:r>
            <a:r>
              <a:rPr lang="zh-TW" altLang="en-US" dirty="0">
                <a:latin typeface="Times New Roman" pitchFamily="18" charset="0"/>
              </a:rPr>
              <a:t>的最小單元 </a:t>
            </a:r>
            <a:r>
              <a:rPr lang="en-US" altLang="zh-TW" dirty="0">
                <a:latin typeface="Times New Roman" pitchFamily="18" charset="0"/>
              </a:rPr>
              <a:t>/ CPU</a:t>
            </a:r>
            <a:r>
              <a:rPr lang="zh-TW" altLang="en-US" dirty="0">
                <a:latin typeface="Times New Roman" pitchFamily="18" charset="0"/>
              </a:rPr>
              <a:t>分配給程式的最小單元  。 一個</a:t>
            </a:r>
            <a:r>
              <a:rPr lang="en-US" altLang="zh-TW" dirty="0">
                <a:latin typeface="Times New Roman" pitchFamily="18" charset="0"/>
              </a:rPr>
              <a:t>process</a:t>
            </a:r>
            <a:r>
              <a:rPr lang="zh-TW" altLang="en-US" dirty="0">
                <a:latin typeface="Times New Roman" pitchFamily="18" charset="0"/>
              </a:rPr>
              <a:t>裡面可以有很多個</a:t>
            </a:r>
            <a:r>
              <a:rPr lang="en-US" altLang="zh-TW" dirty="0">
                <a:latin typeface="Times New Roman" pitchFamily="18" charset="0"/>
              </a:rPr>
              <a:t>Thread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E2A1A9-8594-4238-B6A4-DD4FBB3D3732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41BEAE-9B4C-456E-AACA-B3599FCDB751}" type="slidenum">
              <a:rPr lang="en-US" altLang="zh-TW"/>
              <a:pPr/>
              <a:t>32</a:t>
            </a:fld>
            <a:endParaRPr lang="en-US" altLang="zh-TW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41BEAE-9B4C-456E-AACA-B3599FCDB751}" type="slidenum">
              <a:rPr lang="en-US" altLang="zh-TW"/>
              <a:pPr/>
              <a:t>33</a:t>
            </a:fld>
            <a:endParaRPr lang="en-US" altLang="zh-TW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923B67-AE0D-4294-B1B9-0572DB5DD2E2}" type="slidenum">
              <a:rPr lang="en-US" altLang="zh-TW"/>
              <a:pPr/>
              <a:t>34</a:t>
            </a:fld>
            <a:endParaRPr lang="en-US" altLang="zh-TW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D3A838-15DB-4603-B60E-7181A10E8FCE}" type="slidenum">
              <a:rPr lang="en-US" altLang="zh-TW"/>
              <a:pPr/>
              <a:t>35</a:t>
            </a:fld>
            <a:endParaRPr lang="en-US" altLang="zh-TW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06B1BA-935B-4394-83B4-2817873B2C20}" type="slidenum">
              <a:rPr lang="en-US" altLang="zh-TW"/>
              <a:pPr/>
              <a:t>36</a:t>
            </a:fld>
            <a:endParaRPr lang="en-US" altLang="zh-TW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E490A9-AE92-4518-A06E-0CBCF3736B74}" type="slidenum">
              <a:rPr lang="en-US" altLang="zh-TW"/>
              <a:pPr/>
              <a:t>37</a:t>
            </a:fld>
            <a:endParaRPr lang="en-US" altLang="zh-TW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E48680-93F9-4EFD-8A4F-F65BA2D33F63}" type="slidenum">
              <a:rPr lang="en-US" altLang="zh-TW"/>
              <a:pPr/>
              <a:t>38</a:t>
            </a:fld>
            <a:endParaRPr lang="en-US" altLang="zh-TW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71F4A8-5C48-462E-A431-E3D9D5FF9F4B}" type="slidenum">
              <a:rPr lang="en-US" altLang="zh-TW"/>
              <a:pPr/>
              <a:t>39</a:t>
            </a:fld>
            <a:endParaRPr lang="en-US" altLang="zh-TW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9077D4-8A05-4782-98C6-17DD613C0E42}" type="slidenum">
              <a:rPr lang="en-US" altLang="zh-TW"/>
              <a:pPr/>
              <a:t>40</a:t>
            </a:fld>
            <a:endParaRPr lang="en-US" altLang="zh-TW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9D583E-0DC5-4384-B241-1556F276BFD3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</a:rPr>
              <a:t>單</a:t>
            </a:r>
            <a:r>
              <a:rPr lang="en-US" altLang="zh-TW" dirty="0">
                <a:latin typeface="Times New Roman" pitchFamily="18" charset="0"/>
              </a:rPr>
              <a:t>Th </a:t>
            </a:r>
            <a:r>
              <a:rPr lang="zh-TW" altLang="en-US" dirty="0">
                <a:latin typeface="Times New Roman" pitchFamily="18" charset="0"/>
              </a:rPr>
              <a:t>遇到</a:t>
            </a:r>
            <a:r>
              <a:rPr lang="en-US" altLang="zh-TW" dirty="0">
                <a:latin typeface="Times New Roman" pitchFamily="18" charset="0"/>
              </a:rPr>
              <a:t>IO</a:t>
            </a:r>
            <a:r>
              <a:rPr lang="zh-TW" altLang="en-US" dirty="0">
                <a:latin typeface="Times New Roman" pitchFamily="18" charset="0"/>
              </a:rPr>
              <a:t> 就必須等    有兩個</a:t>
            </a:r>
            <a:r>
              <a:rPr lang="en-US" altLang="zh-TW" dirty="0">
                <a:latin typeface="Times New Roman" pitchFamily="18" charset="0"/>
              </a:rPr>
              <a:t>Th  </a:t>
            </a:r>
            <a:r>
              <a:rPr lang="zh-TW" altLang="en-US" dirty="0">
                <a:latin typeface="Times New Roman" pitchFamily="18" charset="0"/>
              </a:rPr>
              <a:t>一個停  一個可以繼續    可想像只有一個程式段  </a:t>
            </a:r>
            <a:r>
              <a:rPr lang="en-US" altLang="zh-TW" dirty="0">
                <a:latin typeface="Times New Roman" pitchFamily="18" charset="0"/>
              </a:rPr>
              <a:t>Code</a:t>
            </a:r>
            <a:r>
              <a:rPr lang="zh-TW" altLang="en-US" dirty="0">
                <a:latin typeface="Times New Roman" pitchFamily="18" charset="0"/>
              </a:rPr>
              <a:t>只有一份    但是有</a:t>
            </a:r>
            <a:r>
              <a:rPr lang="en-US" altLang="zh-TW" dirty="0">
                <a:latin typeface="Times New Roman" pitchFamily="18" charset="0"/>
              </a:rPr>
              <a:t>5</a:t>
            </a:r>
            <a:r>
              <a:rPr lang="zh-TW" altLang="en-US" dirty="0">
                <a:latin typeface="Times New Roman" pitchFamily="18" charset="0"/>
              </a:rPr>
              <a:t>個</a:t>
            </a:r>
            <a:r>
              <a:rPr lang="en-US" altLang="zh-TW" dirty="0">
                <a:latin typeface="Times New Roman" pitchFamily="18" charset="0"/>
              </a:rPr>
              <a:t>Thread</a:t>
            </a:r>
            <a:r>
              <a:rPr lang="zh-TW" altLang="en-US" dirty="0">
                <a:latin typeface="Times New Roman" pitchFamily="18" charset="0"/>
              </a:rPr>
              <a:t>都在執行這一段    好像可以複製好幾份 每個</a:t>
            </a:r>
            <a:r>
              <a:rPr lang="en-US" altLang="zh-TW" dirty="0">
                <a:latin typeface="Times New Roman" pitchFamily="18" charset="0"/>
              </a:rPr>
              <a:t>Th</a:t>
            </a:r>
            <a:r>
              <a:rPr lang="zh-TW" altLang="en-US" dirty="0">
                <a:latin typeface="Times New Roman" pitchFamily="18" charset="0"/>
              </a:rPr>
              <a:t>有些做</a:t>
            </a:r>
            <a:r>
              <a:rPr lang="en-US" altLang="zh-TW" dirty="0">
                <a:latin typeface="Times New Roman" pitchFamily="18" charset="0"/>
              </a:rPr>
              <a:t>IO</a:t>
            </a:r>
            <a:r>
              <a:rPr lang="zh-TW" altLang="en-US" dirty="0">
                <a:latin typeface="Times New Roman" pitchFamily="18" charset="0"/>
              </a:rPr>
              <a:t>停住 有些不在</a:t>
            </a:r>
            <a:r>
              <a:rPr lang="en-US" altLang="zh-TW" dirty="0">
                <a:latin typeface="Times New Roman" pitchFamily="18" charset="0"/>
              </a:rPr>
              <a:t>IO</a:t>
            </a:r>
            <a:r>
              <a:rPr lang="zh-TW" altLang="en-US" dirty="0">
                <a:latin typeface="Times New Roman" pitchFamily="18" charset="0"/>
              </a:rPr>
              <a:t>的階段繼續跑   整個</a:t>
            </a:r>
            <a:r>
              <a:rPr lang="en-US" altLang="zh-TW" dirty="0">
                <a:latin typeface="Times New Roman" pitchFamily="18" charset="0"/>
              </a:rPr>
              <a:t>process</a:t>
            </a:r>
            <a:r>
              <a:rPr lang="zh-TW" altLang="en-US" dirty="0">
                <a:latin typeface="Times New Roman" pitchFamily="18" charset="0"/>
              </a:rPr>
              <a:t>因為裡面的</a:t>
            </a:r>
            <a:r>
              <a:rPr lang="en-US" altLang="zh-TW" dirty="0">
                <a:latin typeface="Times New Roman" pitchFamily="18" charset="0"/>
              </a:rPr>
              <a:t>Th</a:t>
            </a:r>
            <a:r>
              <a:rPr lang="zh-TW" altLang="en-US" dirty="0">
                <a:latin typeface="Times New Roman" pitchFamily="18" charset="0"/>
              </a:rPr>
              <a:t>有些持續輪流在動  所以</a:t>
            </a:r>
            <a:r>
              <a:rPr lang="en-US" altLang="zh-TW" dirty="0">
                <a:latin typeface="Times New Roman" pitchFamily="18" charset="0"/>
              </a:rPr>
              <a:t>CPU</a:t>
            </a:r>
            <a:r>
              <a:rPr lang="zh-TW" altLang="en-US" dirty="0">
                <a:latin typeface="Times New Roman" pitchFamily="18" charset="0"/>
              </a:rPr>
              <a:t>不容易被</a:t>
            </a:r>
            <a:r>
              <a:rPr lang="en-US" altLang="zh-TW" dirty="0">
                <a:latin typeface="Times New Roman" pitchFamily="18" charset="0"/>
              </a:rPr>
              <a:t>OS</a:t>
            </a:r>
            <a:r>
              <a:rPr lang="zh-TW" altLang="en-US" dirty="0">
                <a:latin typeface="Times New Roman" pitchFamily="18" charset="0"/>
              </a:rPr>
              <a:t>        所以之前都說</a:t>
            </a:r>
            <a:r>
              <a:rPr lang="en-US" altLang="zh-TW" dirty="0">
                <a:latin typeface="Times New Roman" pitchFamily="18" charset="0"/>
              </a:rPr>
              <a:t>CPU</a:t>
            </a:r>
            <a:r>
              <a:rPr lang="zh-TW" altLang="en-US" dirty="0">
                <a:latin typeface="Times New Roman" pitchFamily="18" charset="0"/>
              </a:rPr>
              <a:t>配給</a:t>
            </a:r>
            <a:r>
              <a:rPr lang="en-US" altLang="zh-TW" dirty="0">
                <a:latin typeface="Times New Roman" pitchFamily="18" charset="0"/>
              </a:rPr>
              <a:t>proc</a:t>
            </a:r>
            <a:r>
              <a:rPr lang="zh-TW" altLang="en-US" dirty="0">
                <a:latin typeface="Times New Roman" pitchFamily="18" charset="0"/>
              </a:rPr>
              <a:t> 這邊更細部的說法就是</a:t>
            </a:r>
            <a:r>
              <a:rPr lang="en-US" altLang="zh-TW" dirty="0">
                <a:latin typeface="Times New Roman" pitchFamily="18" charset="0"/>
              </a:rPr>
              <a:t>CPU</a:t>
            </a:r>
            <a:r>
              <a:rPr lang="zh-TW" altLang="en-US" dirty="0">
                <a:latin typeface="Times New Roman" pitchFamily="18" charset="0"/>
              </a:rPr>
              <a:t>是配給</a:t>
            </a:r>
            <a:r>
              <a:rPr lang="en-US" altLang="zh-TW" dirty="0">
                <a:latin typeface="Times New Roman" pitchFamily="18" charset="0"/>
              </a:rPr>
              <a:t>Th</a:t>
            </a:r>
          </a:p>
          <a:p>
            <a:r>
              <a:rPr lang="zh-TW" altLang="en-US" dirty="0">
                <a:latin typeface="Times New Roman" pitchFamily="18" charset="0"/>
              </a:rPr>
              <a:t>每個</a:t>
            </a:r>
            <a:r>
              <a:rPr lang="en-US" altLang="zh-TW" dirty="0">
                <a:latin typeface="Times New Roman" pitchFamily="18" charset="0"/>
              </a:rPr>
              <a:t>Th</a:t>
            </a:r>
            <a:r>
              <a:rPr lang="zh-TW" altLang="en-US" dirty="0">
                <a:latin typeface="Times New Roman" pitchFamily="18" charset="0"/>
              </a:rPr>
              <a:t>來搶</a:t>
            </a:r>
            <a:r>
              <a:rPr lang="en-US" altLang="zh-TW" dirty="0">
                <a:latin typeface="Times New Roman" pitchFamily="18" charset="0"/>
              </a:rPr>
              <a:t>CPU</a:t>
            </a:r>
            <a:r>
              <a:rPr lang="zh-TW" altLang="en-US" dirty="0">
                <a:latin typeface="Times New Roman" pitchFamily="18" charset="0"/>
              </a:rPr>
              <a:t>     另外以</a:t>
            </a:r>
            <a:r>
              <a:rPr lang="en-US" altLang="zh-TW" dirty="0">
                <a:latin typeface="Times New Roman" pitchFamily="18" charset="0"/>
              </a:rPr>
              <a:t>timer</a:t>
            </a:r>
            <a:r>
              <a:rPr lang="zh-TW" altLang="en-US" dirty="0">
                <a:latin typeface="Times New Roman" pitchFamily="18" charset="0"/>
              </a:rPr>
              <a:t> 例如</a:t>
            </a:r>
            <a:r>
              <a:rPr lang="en-US" altLang="zh-TW" dirty="0">
                <a:latin typeface="Times New Roman" pitchFamily="18" charset="0"/>
              </a:rPr>
              <a:t>OS</a:t>
            </a:r>
            <a:r>
              <a:rPr lang="zh-TW" altLang="en-US" dirty="0">
                <a:latin typeface="Times New Roman" pitchFamily="18" charset="0"/>
              </a:rPr>
              <a:t>假設每</a:t>
            </a:r>
            <a:r>
              <a:rPr lang="en-US" altLang="zh-TW" dirty="0">
                <a:latin typeface="Times New Roman" pitchFamily="18" charset="0"/>
              </a:rPr>
              <a:t>20ms</a:t>
            </a:r>
            <a:r>
              <a:rPr lang="zh-TW" altLang="en-US" dirty="0">
                <a:latin typeface="Times New Roman" pitchFamily="18" charset="0"/>
              </a:rPr>
              <a:t>就會把</a:t>
            </a:r>
            <a:r>
              <a:rPr lang="en-US" altLang="zh-TW" dirty="0">
                <a:latin typeface="Times New Roman" pitchFamily="18" charset="0"/>
              </a:rPr>
              <a:t>CPU</a:t>
            </a:r>
            <a:r>
              <a:rPr lang="zh-TW" altLang="en-US" dirty="0">
                <a:latin typeface="Times New Roman" pitchFamily="18" charset="0"/>
              </a:rPr>
              <a:t>收走換其他人做輪流  單</a:t>
            </a:r>
            <a:r>
              <a:rPr lang="en-US" altLang="zh-TW" dirty="0" err="1">
                <a:latin typeface="Times New Roman" pitchFamily="18" charset="0"/>
              </a:rPr>
              <a:t>th</a:t>
            </a:r>
            <a:r>
              <a:rPr lang="zh-TW" altLang="en-US" dirty="0">
                <a:latin typeface="Times New Roman" pitchFamily="18" charset="0"/>
              </a:rPr>
              <a:t>就會停住  多</a:t>
            </a:r>
            <a:r>
              <a:rPr lang="en-US" altLang="zh-TW" dirty="0" err="1">
                <a:latin typeface="Times New Roman" pitchFamily="18" charset="0"/>
              </a:rPr>
              <a:t>th</a:t>
            </a:r>
            <a:r>
              <a:rPr lang="zh-TW" altLang="en-US" dirty="0">
                <a:latin typeface="Times New Roman" pitchFamily="18" charset="0"/>
              </a:rPr>
              <a:t>被輪到的機率比較高   所以</a:t>
            </a:r>
            <a:r>
              <a:rPr lang="en-US" altLang="zh-TW" dirty="0">
                <a:latin typeface="Times New Roman" pitchFamily="18" charset="0"/>
              </a:rPr>
              <a:t>proc</a:t>
            </a:r>
            <a:r>
              <a:rPr lang="zh-TW" altLang="en-US" dirty="0">
                <a:latin typeface="Times New Roman" pitchFamily="18" charset="0"/>
              </a:rPr>
              <a:t>保持在跑的機率和時間比較長</a:t>
            </a:r>
            <a:endParaRPr lang="en-US" altLang="zh-TW" dirty="0">
              <a:latin typeface="Times New Roman" pitchFamily="18" charset="0"/>
            </a:endParaRPr>
          </a:p>
          <a:p>
            <a:r>
              <a:rPr lang="zh-TW" altLang="en-US" dirty="0">
                <a:latin typeface="Times New Roman" pitchFamily="18" charset="0"/>
              </a:rPr>
              <a:t>另外注意</a:t>
            </a:r>
            <a:r>
              <a:rPr lang="en-US" altLang="zh-TW" dirty="0">
                <a:latin typeface="Times New Roman" pitchFamily="18" charset="0"/>
              </a:rPr>
              <a:t>code data files</a:t>
            </a:r>
            <a:r>
              <a:rPr lang="zh-TW" altLang="en-US" dirty="0">
                <a:latin typeface="Times New Roman" pitchFamily="18" charset="0"/>
              </a:rPr>
              <a:t>單一共用  </a:t>
            </a:r>
            <a:r>
              <a:rPr lang="en-US" altLang="zh-TW" dirty="0">
                <a:latin typeface="Times New Roman" pitchFamily="18" charset="0"/>
              </a:rPr>
              <a:t>reg stack</a:t>
            </a:r>
            <a:r>
              <a:rPr lang="zh-TW" altLang="en-US" dirty="0">
                <a:latin typeface="Times New Roman" pitchFamily="18" charset="0"/>
              </a:rPr>
              <a:t>就是各自有   </a:t>
            </a:r>
            <a:endParaRPr lang="en-US" altLang="zh-TW" dirty="0">
              <a:latin typeface="Times New Roman" pitchFamily="18" charset="0"/>
            </a:endParaRPr>
          </a:p>
          <a:p>
            <a:r>
              <a:rPr lang="zh-TW" altLang="en-US" dirty="0">
                <a:latin typeface="Times New Roman" pitchFamily="18" charset="0"/>
              </a:rPr>
              <a:t>這邊</a:t>
            </a:r>
            <a:r>
              <a:rPr lang="en-US" altLang="zh-TW" dirty="0">
                <a:latin typeface="Times New Roman" pitchFamily="18" charset="0"/>
              </a:rPr>
              <a:t>context switch</a:t>
            </a:r>
            <a:r>
              <a:rPr lang="zh-TW" altLang="en-US" dirty="0">
                <a:latin typeface="Times New Roman" pitchFamily="18" charset="0"/>
              </a:rPr>
              <a:t>就是對</a:t>
            </a:r>
            <a:r>
              <a:rPr lang="en-US" altLang="zh-TW" dirty="0">
                <a:latin typeface="Times New Roman" pitchFamily="18" charset="0"/>
              </a:rPr>
              <a:t>Th</a:t>
            </a:r>
            <a:r>
              <a:rPr lang="zh-TW" altLang="en-US" dirty="0">
                <a:latin typeface="Times New Roman" pitchFamily="18" charset="0"/>
              </a:rPr>
              <a:t>作用  是儲存</a:t>
            </a:r>
            <a:r>
              <a:rPr lang="en-US" altLang="zh-TW" dirty="0">
                <a:latin typeface="Times New Roman" pitchFamily="18" charset="0"/>
              </a:rPr>
              <a:t>/</a:t>
            </a:r>
            <a:r>
              <a:rPr lang="zh-TW" altLang="en-US" dirty="0">
                <a:latin typeface="Times New Roman" pitchFamily="18" charset="0"/>
              </a:rPr>
              <a:t>恢復 </a:t>
            </a:r>
            <a:r>
              <a:rPr lang="en-US" altLang="zh-TW" dirty="0">
                <a:latin typeface="Times New Roman" pitchFamily="18" charset="0"/>
              </a:rPr>
              <a:t>Th</a:t>
            </a:r>
            <a:r>
              <a:rPr lang="zh-TW" altLang="en-US" dirty="0">
                <a:latin typeface="Times New Roman" pitchFamily="18" charset="0"/>
              </a:rPr>
              <a:t>的</a:t>
            </a:r>
            <a:r>
              <a:rPr lang="en-US" altLang="zh-TW" dirty="0">
                <a:latin typeface="Times New Roman" pitchFamily="18" charset="0"/>
              </a:rPr>
              <a:t>reg stack  </a:t>
            </a:r>
            <a:r>
              <a:rPr lang="zh-TW" altLang="en-US" dirty="0">
                <a:latin typeface="Times New Roman" pitchFamily="18" charset="0"/>
              </a:rPr>
              <a:t>這邊在</a:t>
            </a:r>
            <a:r>
              <a:rPr lang="en-US" altLang="zh-TW" dirty="0">
                <a:latin typeface="Times New Roman" pitchFamily="18" charset="0"/>
              </a:rPr>
              <a:t>ch3</a:t>
            </a:r>
            <a:r>
              <a:rPr lang="zh-TW" altLang="en-US" dirty="0">
                <a:latin typeface="Times New Roman" pitchFamily="18" charset="0"/>
              </a:rPr>
              <a:t>的說明有截在下一張</a:t>
            </a:r>
            <a:endParaRPr lang="en-US" altLang="zh-TW" dirty="0">
              <a:latin typeface="Times New Roman" pitchFamily="18" charset="0"/>
            </a:endParaRPr>
          </a:p>
          <a:p>
            <a:r>
              <a:rPr lang="en-US" altLang="zh-TW" dirty="0">
                <a:latin typeface="Times New Roman" pitchFamily="18" charset="0"/>
              </a:rPr>
              <a:t>thread</a:t>
            </a:r>
            <a:r>
              <a:rPr lang="zh-TW" altLang="en-US" dirty="0">
                <a:latin typeface="Times New Roman" pitchFamily="18" charset="0"/>
              </a:rPr>
              <a:t>有點像是比較輕巧的</a:t>
            </a:r>
            <a:r>
              <a:rPr lang="en-US" altLang="zh-TW" dirty="0">
                <a:latin typeface="Times New Roman" pitchFamily="18" charset="0"/>
              </a:rPr>
              <a:t>process</a:t>
            </a:r>
          </a:p>
          <a:p>
            <a:r>
              <a:rPr lang="zh-TW" altLang="en-US" dirty="0">
                <a:latin typeface="Times New Roman" pitchFamily="18" charset="0"/>
              </a:rPr>
              <a:t>一個</a:t>
            </a:r>
            <a:r>
              <a:rPr lang="en-US" altLang="zh-TW" dirty="0">
                <a:latin typeface="Times New Roman" pitchFamily="18" charset="0"/>
              </a:rPr>
              <a:t>proc</a:t>
            </a:r>
            <a:r>
              <a:rPr lang="zh-TW" altLang="en-US" dirty="0">
                <a:latin typeface="Times New Roman" pitchFamily="18" charset="0"/>
              </a:rPr>
              <a:t>可以產生好幾個</a:t>
            </a:r>
            <a:r>
              <a:rPr lang="en-US" altLang="zh-TW" dirty="0" err="1">
                <a:latin typeface="Times New Roman" pitchFamily="18" charset="0"/>
              </a:rPr>
              <a:t>th</a:t>
            </a:r>
            <a:r>
              <a:rPr lang="en-US" altLang="zh-TW" dirty="0">
                <a:latin typeface="Times New Roman" pitchFamily="18" charset="0"/>
              </a:rPr>
              <a:t>   </a:t>
            </a:r>
            <a:r>
              <a:rPr lang="zh-TW" altLang="en-US" dirty="0">
                <a:latin typeface="Times New Roman" pitchFamily="18" charset="0"/>
              </a:rPr>
              <a:t>每個</a:t>
            </a:r>
            <a:r>
              <a:rPr lang="en-US" altLang="zh-TW" dirty="0" err="1">
                <a:latin typeface="Times New Roman" pitchFamily="18" charset="0"/>
              </a:rPr>
              <a:t>th</a:t>
            </a:r>
            <a:r>
              <a:rPr lang="zh-TW" altLang="en-US" dirty="0">
                <a:latin typeface="Times New Roman" pitchFamily="18" charset="0"/>
              </a:rPr>
              <a:t>跟</a:t>
            </a:r>
            <a:r>
              <a:rPr lang="en-US" altLang="zh-TW" dirty="0">
                <a:latin typeface="Times New Roman" pitchFamily="18" charset="0"/>
              </a:rPr>
              <a:t>proc</a:t>
            </a:r>
            <a:r>
              <a:rPr lang="zh-TW" altLang="en-US" dirty="0">
                <a:latin typeface="Times New Roman" pitchFamily="18" charset="0"/>
              </a:rPr>
              <a:t>共用同一份</a:t>
            </a:r>
            <a:r>
              <a:rPr lang="en-US" altLang="zh-TW" dirty="0">
                <a:latin typeface="Times New Roman" pitchFamily="18" charset="0"/>
              </a:rPr>
              <a:t>code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7EE760-AA15-400F-B18E-81606A17CBE8}" type="slidenum">
              <a:rPr lang="en-US" altLang="zh-TW"/>
              <a:pPr/>
              <a:t>41</a:t>
            </a:fld>
            <a:endParaRPr lang="en-US" altLang="zh-TW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2BEA83-8BAC-44B7-A8BD-15D9C901432C}" type="slidenum">
              <a:rPr lang="en-US" altLang="zh-TW"/>
              <a:pPr/>
              <a:t>42</a:t>
            </a:fld>
            <a:endParaRPr lang="en-US" altLang="zh-TW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3A6D48-7852-49B0-96E9-776C0DF150BB}" type="slidenum">
              <a:rPr lang="en-US" altLang="zh-TW"/>
              <a:pPr/>
              <a:t>43</a:t>
            </a:fld>
            <a:endParaRPr lang="en-US" altLang="zh-TW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 txBox="1">
            <a:spLocks noGrp="1" noChangeArrowheads="1"/>
          </p:cNvSpPr>
          <p:nvPr/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892" tIns="45445" rIns="90892" bIns="45445" anchor="b"/>
          <a:lstStyle/>
          <a:p>
            <a:pPr algn="r" defTabSz="908050"/>
            <a:fld id="{C853C5EB-BCFB-4AF8-A9FB-927E11DB58E9}" type="slidenum">
              <a:rPr lang="en-US" altLang="zh-TW" sz="1200">
                <a:latin typeface="Helvetica" pitchFamily="34" charset="0"/>
              </a:rPr>
              <a:pPr algn="r" defTabSz="908050"/>
              <a:t>44</a:t>
            </a:fld>
            <a:endParaRPr lang="en-US" altLang="zh-TW" sz="1200">
              <a:latin typeface="Helvetica" pitchFamily="34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E359BC-A0E8-4A33-8E23-FFF06F690851}" type="slidenum">
              <a:rPr lang="en-US" altLang="zh-TW"/>
              <a:pPr/>
              <a:t>45</a:t>
            </a:fld>
            <a:endParaRPr lang="en-US" altLang="zh-TW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7361F5-F461-4F85-8F17-930FA1DDD989}" type="slidenum">
              <a:rPr lang="en-US" altLang="zh-TW"/>
              <a:pPr/>
              <a:t>47</a:t>
            </a:fld>
            <a:endParaRPr lang="en-US" altLang="zh-TW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7361F5-F461-4F85-8F17-930FA1DDD989}" type="slidenum">
              <a:rPr lang="en-US" altLang="zh-TW"/>
              <a:pPr/>
              <a:t>48</a:t>
            </a:fld>
            <a:endParaRPr lang="en-US" altLang="zh-TW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BDA4AE-8E0C-4A79-B510-C1BA26665249}" type="slidenum">
              <a:rPr lang="en-US" altLang="zh-TW"/>
              <a:pPr/>
              <a:t>49</a:t>
            </a:fld>
            <a:endParaRPr lang="en-US" altLang="zh-TW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</a:rPr>
              <a:t>這邊接到要求 新另外開一個處理  然後繼續接聽   的機制   跟</a:t>
            </a:r>
            <a:r>
              <a:rPr lang="en-US" altLang="zh-TW" dirty="0">
                <a:latin typeface="Times New Roman" pitchFamily="18" charset="0"/>
              </a:rPr>
              <a:t>port</a:t>
            </a:r>
            <a:r>
              <a:rPr lang="zh-TW" altLang="en-US" dirty="0">
                <a:latin typeface="Times New Roman" pitchFamily="18" charset="0"/>
              </a:rPr>
              <a:t>概念相同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82B2D1-1E2F-4368-9B4C-8AD76F86180A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</a:rPr>
              <a:t>就是</a:t>
            </a:r>
            <a:r>
              <a:rPr lang="en-US" altLang="zh-TW" dirty="0">
                <a:latin typeface="Times New Roman" pitchFamily="18" charset="0"/>
              </a:rPr>
              <a:t>C#</a:t>
            </a:r>
            <a:r>
              <a:rPr lang="zh-TW" altLang="en-US" dirty="0">
                <a:latin typeface="Times New Roman" pitchFamily="18" charset="0"/>
              </a:rPr>
              <a:t> </a:t>
            </a:r>
            <a:r>
              <a:rPr lang="en-US" altLang="zh-TW" dirty="0">
                <a:latin typeface="Times New Roman" pitchFamily="18" charset="0"/>
              </a:rPr>
              <a:t>WPF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82B2D1-1E2F-4368-9B4C-8AD76F86180A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Times New Roman" pitchFamily="18" charset="0"/>
              </a:rPr>
              <a:t>ok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2CC6A0-9E59-4B71-B3FC-D12587201328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2CC6A0-9E59-4B71-B3FC-D12587201328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</p:grpSp>
      <p:pic>
        <p:nvPicPr>
          <p:cNvPr id="7" name="Picture 9" descr="dino_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324326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zh-TW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63563" y="277813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46437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38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Verdana" charset="0"/>
              <a:ea typeface="+mn-ea"/>
            </a:endParaRPr>
          </a:p>
        </p:txBody>
      </p:sp>
      <p:sp>
        <p:nvSpPr>
          <p:cNvPr id="146439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40" name="Rectangle 8"/>
          <p:cNvSpPr>
            <a:spLocks noChangeArrowheads="1"/>
          </p:cNvSpPr>
          <p:nvPr userDrawn="1"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41" name="Text Box 9"/>
          <p:cNvSpPr txBox="1">
            <a:spLocks noChangeArrowheads="1"/>
          </p:cNvSpPr>
          <p:nvPr/>
        </p:nvSpPr>
        <p:spPr bwMode="auto">
          <a:xfrm>
            <a:off x="8440292" y="6507163"/>
            <a:ext cx="55175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TW" sz="1400" b="1" dirty="0">
                <a:solidFill>
                  <a:srgbClr val="006699"/>
                </a:solidFill>
                <a:latin typeface="Helvetica" pitchFamily="34" charset="0"/>
              </a:rPr>
              <a:t>4.</a:t>
            </a:r>
            <a:fld id="{200C53B6-F49C-4AD2-B03B-91DC0AA133AC}" type="slidenum">
              <a:rPr lang="en-US" altLang="zh-TW" sz="1400" b="1" smtClean="0">
                <a:solidFill>
                  <a:srgbClr val="006699"/>
                </a:solidFill>
                <a:latin typeface="Helvetica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400" b="1" dirty="0">
              <a:solidFill>
                <a:srgbClr val="006699"/>
              </a:solidFill>
              <a:latin typeface="Helvetic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itchFamily="18" charset="2"/>
        <a:buChar char="4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85750"/>
            <a:ext cx="8153400" cy="2127250"/>
          </a:xfrm>
        </p:spPr>
        <p:txBody>
          <a:bodyPr/>
          <a:lstStyle/>
          <a:p>
            <a:pPr eaLnBrk="1" hangingPunct="1"/>
            <a:r>
              <a:rPr lang="en-US" altLang="zh-TW" sz="4800" dirty="0"/>
              <a:t>Chapter 4: </a:t>
            </a:r>
            <a:br>
              <a:rPr lang="en-US" altLang="zh-TW" sz="4800" dirty="0"/>
            </a:br>
            <a:r>
              <a:rPr lang="en-US" altLang="zh-TW" sz="4800" dirty="0"/>
              <a:t> Multithreaded Programming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20700" y="515938"/>
            <a:ext cx="7292975" cy="312737"/>
          </a:xfrm>
        </p:spPr>
        <p:txBody>
          <a:bodyPr/>
          <a:lstStyle/>
          <a:p>
            <a:pPr eaLnBrk="1" hangingPunct="1"/>
            <a:r>
              <a:rPr lang="en-US" altLang="zh-TW" sz="4400" dirty="0"/>
              <a:t>Benefits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2150" y="1233488"/>
            <a:ext cx="8185150" cy="4530725"/>
          </a:xfrm>
        </p:spPr>
        <p:txBody>
          <a:bodyPr/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Scalability: </a:t>
            </a:r>
            <a:r>
              <a:rPr lang="en-US" altLang="zh-TW" sz="2800" dirty="0"/>
              <a:t>The benefits of multithreading can be greatly increased in a multiprocessor architecture, where </a:t>
            </a:r>
            <a:r>
              <a:rPr lang="en-US" altLang="zh-TW" sz="2800" dirty="0">
                <a:solidFill>
                  <a:srgbClr val="FF0000"/>
                </a:solidFill>
              </a:rPr>
              <a:t>threads may be running in parallel on different processors. </a:t>
            </a:r>
          </a:p>
          <a:p>
            <a:r>
              <a:rPr lang="en-US" altLang="zh-TW" sz="2800" dirty="0"/>
              <a:t>Multithreading on a multi-CPU machine increases parallelism.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422400" y="165100"/>
            <a:ext cx="3100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kumimoji="1" lang="zh-TW" altLang="zh-TW" sz="3200" b="1">
              <a:solidFill>
                <a:schemeClr val="tx2"/>
              </a:solidFill>
              <a:latin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err="1"/>
              <a:t>Multicore</a:t>
            </a:r>
            <a:r>
              <a:rPr lang="en-US" altLang="zh-TW" dirty="0"/>
              <a:t> Programming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596900" y="1233488"/>
            <a:ext cx="8229600" cy="4530725"/>
          </a:xfrm>
        </p:spPr>
        <p:txBody>
          <a:bodyPr/>
          <a:lstStyle/>
          <a:p>
            <a:r>
              <a:rPr lang="en-US" altLang="zh-TW" sz="3200" dirty="0" err="1"/>
              <a:t>Multicore</a:t>
            </a:r>
            <a:r>
              <a:rPr lang="en-US" altLang="zh-TW" sz="3200" dirty="0"/>
              <a:t> systems putting pressure on programmers, challenges include</a:t>
            </a:r>
          </a:p>
          <a:p>
            <a:pPr lvl="1"/>
            <a:r>
              <a:rPr lang="en-US" altLang="zh-TW" sz="2800" b="1" dirty="0"/>
              <a:t>Dividing activities  </a:t>
            </a:r>
            <a:r>
              <a:rPr lang="zh-TW" altLang="en-US" sz="2800" b="1" dirty="0"/>
              <a:t>哪些部份的工作適合平行做</a:t>
            </a:r>
            <a:endParaRPr lang="en-US" altLang="zh-TW" sz="2800" b="1" dirty="0"/>
          </a:p>
          <a:p>
            <a:pPr lvl="1"/>
            <a:r>
              <a:rPr lang="en-US" altLang="zh-TW" sz="2800" b="1" dirty="0"/>
              <a:t>Balance</a:t>
            </a:r>
            <a:r>
              <a:rPr lang="zh-TW" altLang="en-US" sz="2800" b="1" dirty="0"/>
              <a:t>   每個</a:t>
            </a:r>
            <a:r>
              <a:rPr lang="en-US" altLang="zh-TW" sz="2800" b="1" dirty="0"/>
              <a:t>core</a:t>
            </a:r>
            <a:r>
              <a:rPr lang="zh-TW" altLang="en-US" sz="2800" b="1" dirty="0"/>
              <a:t>的負載平均均衡</a:t>
            </a:r>
            <a:endParaRPr lang="en-US" altLang="zh-TW" sz="2800" b="1" dirty="0"/>
          </a:p>
          <a:p>
            <a:pPr lvl="1"/>
            <a:r>
              <a:rPr lang="en-US" altLang="zh-TW" sz="2800" b="1" dirty="0"/>
              <a:t>Data splitting   </a:t>
            </a:r>
          </a:p>
          <a:p>
            <a:pPr lvl="1"/>
            <a:r>
              <a:rPr lang="en-US" altLang="zh-TW" sz="2800" b="1" dirty="0"/>
              <a:t>Data dependency</a:t>
            </a:r>
          </a:p>
          <a:p>
            <a:pPr lvl="1"/>
            <a:r>
              <a:rPr lang="en-US" altLang="zh-TW" sz="2800" b="1" dirty="0"/>
              <a:t>Testing and debugging</a:t>
            </a:r>
          </a:p>
          <a:p>
            <a:pPr lvl="1"/>
            <a:endParaRPr lang="en-US" altLang="zh-TW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762000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z="3200" dirty="0"/>
              <a:t>Concurrent Execution on a Single-core System</a:t>
            </a:r>
          </a:p>
        </p:txBody>
      </p:sp>
      <p:pic>
        <p:nvPicPr>
          <p:cNvPr id="11267" name="Picture 4" descr="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7888" y="2665413"/>
            <a:ext cx="7615237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47700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dirty="0"/>
              <a:t>Parallel Execution on a </a:t>
            </a:r>
            <a:r>
              <a:rPr lang="en-US" altLang="zh-TW" dirty="0" err="1"/>
              <a:t>Multicore</a:t>
            </a:r>
            <a:r>
              <a:rPr lang="en-US" altLang="zh-TW" dirty="0"/>
              <a:t> System</a:t>
            </a:r>
          </a:p>
        </p:txBody>
      </p:sp>
      <p:pic>
        <p:nvPicPr>
          <p:cNvPr id="12291" name="Picture 4" descr="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7500" y="2405063"/>
            <a:ext cx="6097588" cy="213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/>
              <a:t>Multithreading Models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9425" y="1009650"/>
            <a:ext cx="8543925" cy="4530725"/>
          </a:xfrm>
        </p:spPr>
        <p:txBody>
          <a:bodyPr/>
          <a:lstStyle/>
          <a:p>
            <a:r>
              <a:rPr lang="en-US" altLang="zh-TW" sz="2800" dirty="0"/>
              <a:t>Support for threads may be provided at user level, for </a:t>
            </a:r>
            <a:r>
              <a:rPr lang="en-US" altLang="zh-TW" sz="2800" dirty="0">
                <a:solidFill>
                  <a:srgbClr val="FF0000"/>
                </a:solidFill>
              </a:rPr>
              <a:t>user threads</a:t>
            </a:r>
            <a:r>
              <a:rPr lang="en-US" altLang="zh-TW" sz="2800" dirty="0"/>
              <a:t>, or by the kernel, for </a:t>
            </a:r>
            <a:r>
              <a:rPr lang="en-US" altLang="zh-TW" sz="2800" dirty="0">
                <a:solidFill>
                  <a:srgbClr val="FF0000"/>
                </a:solidFill>
              </a:rPr>
              <a:t>Kernel threads.</a:t>
            </a:r>
          </a:p>
          <a:p>
            <a:r>
              <a:rPr lang="en-US" altLang="zh-TW" sz="2800" dirty="0">
                <a:solidFill>
                  <a:srgbClr val="FF0000"/>
                </a:solidFill>
              </a:rPr>
              <a:t>User threads </a:t>
            </a:r>
            <a:r>
              <a:rPr lang="en-US" altLang="zh-TW" sz="2800" dirty="0"/>
              <a:t>are supported above the kernel and managed without kernel support. </a:t>
            </a:r>
          </a:p>
          <a:p>
            <a:r>
              <a:rPr lang="en-US" altLang="zh-TW" sz="2800" dirty="0">
                <a:solidFill>
                  <a:srgbClr val="FF0000"/>
                </a:solidFill>
              </a:rPr>
              <a:t>Kernel threads </a:t>
            </a:r>
            <a:r>
              <a:rPr lang="en-US" altLang="zh-TW" sz="2800" dirty="0"/>
              <a:t>are supported and managed directly by the OS.</a:t>
            </a:r>
          </a:p>
          <a:p>
            <a:pPr marL="342900" lvl="1" indent="-342900"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lang="en-US" altLang="zh-TW" sz="2800" dirty="0"/>
              <a:t>Virtually all contemporary</a:t>
            </a:r>
            <a:r>
              <a:rPr lang="zh-TW" altLang="en-US" sz="2800" dirty="0"/>
              <a:t>當代的</a:t>
            </a:r>
            <a:r>
              <a:rPr lang="en-US" altLang="zh-TW" sz="2800" dirty="0"/>
              <a:t> operating systems, including Windows XP/2000, Solaris, Linux, Mac OS X, and Tru64 UNIX (formerly Digital UNIX), support kernel threads.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/>
              <a:t>Multithreading Models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3200" dirty="0"/>
              <a:t>A relationship must exist between user threads and kernel threads. </a:t>
            </a:r>
          </a:p>
          <a:p>
            <a:r>
              <a:rPr lang="en-US" altLang="zh-TW" sz="3200" dirty="0"/>
              <a:t>Three common ways of establishing such a relationship:</a:t>
            </a:r>
          </a:p>
          <a:p>
            <a:pPr lvl="1"/>
            <a:r>
              <a:rPr lang="en-US" altLang="zh-TW" sz="3200" dirty="0">
                <a:solidFill>
                  <a:srgbClr val="FF0000"/>
                </a:solidFill>
              </a:rPr>
              <a:t>Many-to-One</a:t>
            </a:r>
          </a:p>
          <a:p>
            <a:pPr lvl="1"/>
            <a:r>
              <a:rPr lang="en-US" altLang="zh-TW" sz="3200" dirty="0">
                <a:solidFill>
                  <a:srgbClr val="FF0000"/>
                </a:solidFill>
              </a:rPr>
              <a:t>One-to-One</a:t>
            </a:r>
          </a:p>
          <a:p>
            <a:pPr lvl="1"/>
            <a:r>
              <a:rPr lang="en-US" altLang="zh-TW" sz="3200" dirty="0">
                <a:solidFill>
                  <a:srgbClr val="FF0000"/>
                </a:solidFill>
              </a:rPr>
              <a:t>Many-to-Many</a:t>
            </a:r>
          </a:p>
          <a:p>
            <a:endParaRPr lang="en-US" altLang="zh-TW" sz="32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95838" y="3236204"/>
            <a:ext cx="3338512" cy="327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6763" y="3811653"/>
            <a:ext cx="4167187" cy="164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05339" y="3151841"/>
            <a:ext cx="3795712" cy="3242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Many-to-One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063" y="957263"/>
            <a:ext cx="8027987" cy="4530725"/>
          </a:xfrm>
        </p:spPr>
        <p:txBody>
          <a:bodyPr/>
          <a:lstStyle/>
          <a:p>
            <a:r>
              <a:rPr lang="en-US" altLang="zh-TW" sz="3200" dirty="0"/>
              <a:t>Many user-level threads mapped to single kernel thread. Thread management is done by </a:t>
            </a:r>
            <a:r>
              <a:rPr lang="en-US" altLang="zh-TW" sz="3200" dirty="0">
                <a:solidFill>
                  <a:srgbClr val="FF0000"/>
                </a:solidFill>
              </a:rPr>
              <a:t>the thread library</a:t>
            </a:r>
            <a:r>
              <a:rPr lang="en-US" altLang="zh-TW" sz="3200" dirty="0"/>
              <a:t> in user space, it is efficient.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62388" y="2694980"/>
            <a:ext cx="3967162" cy="389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Many-to-One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063" y="957263"/>
            <a:ext cx="7989887" cy="4530725"/>
          </a:xfrm>
        </p:spPr>
        <p:txBody>
          <a:bodyPr/>
          <a:lstStyle/>
          <a:p>
            <a:r>
              <a:rPr lang="en-US" altLang="zh-TW" sz="3200" dirty="0"/>
              <a:t>But the entire process </a:t>
            </a:r>
            <a:r>
              <a:rPr lang="en-US" altLang="zh-TW" sz="3200" dirty="0">
                <a:solidFill>
                  <a:srgbClr val="FF0000"/>
                </a:solidFill>
              </a:rPr>
              <a:t>will block </a:t>
            </a:r>
            <a:r>
              <a:rPr lang="en-US" altLang="zh-TW" sz="3200" dirty="0"/>
              <a:t>if a thread makes a blocking system call.</a:t>
            </a:r>
          </a:p>
          <a:p>
            <a:r>
              <a:rPr lang="en-US" altLang="zh-TW" sz="3200" dirty="0">
                <a:solidFill>
                  <a:srgbClr val="FF0000"/>
                </a:solidFill>
              </a:rPr>
              <a:t>Only one thread can access the kernel at a time</a:t>
            </a:r>
            <a:r>
              <a:rPr lang="en-US" altLang="zh-TW" sz="3200" dirty="0"/>
              <a:t>, multiple threads are unable to run in parallel on multiprocessors.</a:t>
            </a:r>
          </a:p>
          <a:p>
            <a:r>
              <a:rPr lang="en-US" altLang="zh-TW" sz="3200" dirty="0"/>
              <a:t>Examples:</a:t>
            </a:r>
          </a:p>
          <a:p>
            <a:pPr lvl="1"/>
            <a:r>
              <a:rPr lang="en-US" altLang="zh-TW" sz="3200" dirty="0">
                <a:solidFill>
                  <a:srgbClr val="3366FF"/>
                </a:solidFill>
              </a:rPr>
              <a:t>Solaris Green Threads</a:t>
            </a:r>
          </a:p>
          <a:p>
            <a:pPr lvl="1"/>
            <a:r>
              <a:rPr lang="en-US" altLang="zh-TW" sz="3200" dirty="0">
                <a:solidFill>
                  <a:srgbClr val="3366FF"/>
                </a:solidFill>
              </a:rPr>
              <a:t>GNU Portable Threads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57888" y="3735246"/>
            <a:ext cx="2481262" cy="2436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One-to-One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0750" y="1027113"/>
            <a:ext cx="8223250" cy="4530725"/>
          </a:xfrm>
        </p:spPr>
        <p:txBody>
          <a:bodyPr/>
          <a:lstStyle/>
          <a:p>
            <a:r>
              <a:rPr lang="en-US" altLang="zh-TW" sz="3200" dirty="0"/>
              <a:t>Each user-level thread maps to a kernel thread. </a:t>
            </a:r>
          </a:p>
          <a:p>
            <a:r>
              <a:rPr lang="en-US" altLang="zh-TW" sz="3200" dirty="0"/>
              <a:t>Allowing another thread to run when a thread makes a blocking system call.</a:t>
            </a: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5913" y="3707839"/>
            <a:ext cx="6453187" cy="2551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One-to-One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0" y="912813"/>
            <a:ext cx="8604250" cy="4530725"/>
          </a:xfrm>
        </p:spPr>
        <p:txBody>
          <a:bodyPr/>
          <a:lstStyle/>
          <a:p>
            <a:r>
              <a:rPr lang="en-US" altLang="zh-TW" sz="3200" dirty="0"/>
              <a:t>Also allows multiple threads to run in parallel on multiprocessor.</a:t>
            </a:r>
          </a:p>
          <a:p>
            <a:r>
              <a:rPr lang="en-US" altLang="zh-TW" sz="3200" dirty="0"/>
              <a:t>Creating a user thread requires creating the corresponding kernel thread </a:t>
            </a:r>
            <a:r>
              <a:rPr lang="en-US" altLang="zh-TW" sz="3200" dirty="0">
                <a:sym typeface="Wingdings" pitchFamily="2" charset="2"/>
              </a:rPr>
              <a:t> Restrict the number of threads supported by the system</a:t>
            </a:r>
            <a:endParaRPr lang="en-US" altLang="zh-TW" sz="3200" dirty="0"/>
          </a:p>
          <a:p>
            <a:r>
              <a:rPr lang="en-US" altLang="zh-TW" sz="3200" dirty="0"/>
              <a:t>Examples</a:t>
            </a:r>
          </a:p>
          <a:p>
            <a:pPr lvl="1"/>
            <a:r>
              <a:rPr lang="en-US" altLang="zh-TW" sz="2800" dirty="0"/>
              <a:t>Windows NT/XP/2000</a:t>
            </a:r>
          </a:p>
          <a:p>
            <a:pPr lvl="1"/>
            <a:r>
              <a:rPr lang="en-US" altLang="zh-TW" sz="2800" dirty="0"/>
              <a:t>Linux</a:t>
            </a:r>
          </a:p>
          <a:p>
            <a:pPr lvl="1"/>
            <a:r>
              <a:rPr lang="en-US" altLang="zh-TW" sz="2800" dirty="0"/>
              <a:t>Solaris 9 and later</a:t>
            </a: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76814" y="4381499"/>
            <a:ext cx="373777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49288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z="4000" dirty="0"/>
              <a:t>Multithreaded Programming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800" dirty="0"/>
              <a:t>Overview</a:t>
            </a:r>
          </a:p>
          <a:p>
            <a:r>
              <a:rPr lang="en-US" altLang="zh-TW" sz="2800" dirty="0"/>
              <a:t>Multithreading Models</a:t>
            </a:r>
          </a:p>
          <a:p>
            <a:r>
              <a:rPr lang="en-US" altLang="zh-TW" sz="2800" dirty="0"/>
              <a:t>Thread Libraries</a:t>
            </a:r>
          </a:p>
          <a:p>
            <a:r>
              <a:rPr lang="en-US" altLang="zh-TW" sz="2800" dirty="0"/>
              <a:t>Threading Issues</a:t>
            </a:r>
          </a:p>
          <a:p>
            <a:r>
              <a:rPr lang="en-US" altLang="zh-TW" sz="2800" dirty="0"/>
              <a:t>Operating System Examples</a:t>
            </a:r>
          </a:p>
          <a:p>
            <a:pPr lvl="1"/>
            <a:r>
              <a:rPr lang="en-US" altLang="zh-TW" sz="2800" dirty="0"/>
              <a:t>Windows XP Threads</a:t>
            </a:r>
          </a:p>
          <a:p>
            <a:pPr lvl="1"/>
            <a:r>
              <a:rPr lang="en-US" altLang="zh-TW" sz="2800" dirty="0"/>
              <a:t>Linux Threads</a:t>
            </a:r>
          </a:p>
          <a:p>
            <a:pPr>
              <a:buFont typeface="Monotype Sorts" pitchFamily="2" charset="2"/>
              <a:buNone/>
            </a:pPr>
            <a:endParaRPr lang="en-US" altLang="zh-TW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Many-to-Many Model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2150" y="925513"/>
            <a:ext cx="8215313" cy="4445000"/>
          </a:xfrm>
        </p:spPr>
        <p:txBody>
          <a:bodyPr/>
          <a:lstStyle/>
          <a:p>
            <a:pPr fontAlgn="ctr"/>
            <a:r>
              <a:rPr lang="en-US" altLang="zh-TW" sz="3200" dirty="0"/>
              <a:t>Multiplexes</a:t>
            </a:r>
            <a:r>
              <a:rPr lang="zh-TW" altLang="en-US" b="0" dirty="0"/>
              <a:t>多路傳輸</a:t>
            </a:r>
            <a:r>
              <a:rPr lang="en-US" altLang="zh-TW" sz="3200" dirty="0"/>
              <a:t> many user level threads to a small or equal number of kernel threads</a:t>
            </a:r>
          </a:p>
          <a:p>
            <a:endParaRPr lang="en-US" altLang="zh-TW" sz="2800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95538" y="2201863"/>
            <a:ext cx="51530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Many-to-Many Model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2150" y="925513"/>
            <a:ext cx="8215313" cy="4445000"/>
          </a:xfrm>
        </p:spPr>
        <p:txBody>
          <a:bodyPr/>
          <a:lstStyle/>
          <a:p>
            <a:r>
              <a:rPr lang="en-US" altLang="zh-TW" sz="2800" dirty="0"/>
              <a:t>Allows the developer to create an many user threads as he/she wishes, true </a:t>
            </a:r>
            <a:r>
              <a:rPr lang="en-US" altLang="zh-TW" sz="2800" dirty="0">
                <a:solidFill>
                  <a:srgbClr val="FF0000"/>
                </a:solidFill>
              </a:rPr>
              <a:t>concurrency is not gained because the kernel can schedule only one kernel at a time. </a:t>
            </a:r>
          </a:p>
          <a:p>
            <a:r>
              <a:rPr lang="en-US" altLang="zh-TW" sz="2800" dirty="0"/>
              <a:t>But the kernel threads can run in </a:t>
            </a:r>
            <a:r>
              <a:rPr lang="en-US" altLang="zh-TW" sz="2800" dirty="0">
                <a:solidFill>
                  <a:srgbClr val="FF0000"/>
                </a:solidFill>
              </a:rPr>
              <a:t>parallel </a:t>
            </a:r>
            <a:r>
              <a:rPr lang="en-US" altLang="zh-TW" sz="2800" dirty="0"/>
              <a:t>on a </a:t>
            </a:r>
            <a:r>
              <a:rPr lang="en-US" altLang="zh-TW" sz="2800" dirty="0">
                <a:solidFill>
                  <a:srgbClr val="FF0000"/>
                </a:solidFill>
              </a:rPr>
              <a:t>multiprocessor</a:t>
            </a:r>
            <a:r>
              <a:rPr lang="en-US" altLang="zh-TW" sz="2800" dirty="0"/>
              <a:t>.</a:t>
            </a:r>
          </a:p>
          <a:p>
            <a:r>
              <a:rPr lang="en-US" altLang="zh-TW" sz="2800" dirty="0"/>
              <a:t>Also allowing another thread to run when a thread makes a blocking system call.</a:t>
            </a:r>
          </a:p>
          <a:p>
            <a:r>
              <a:rPr lang="en-US" altLang="zh-TW" sz="2400" dirty="0"/>
              <a:t>Solaris prior to version 9</a:t>
            </a:r>
          </a:p>
          <a:p>
            <a:r>
              <a:rPr lang="en-US" altLang="zh-TW" sz="2400" dirty="0"/>
              <a:t>Windows NT/2000 with the </a:t>
            </a:r>
            <a:r>
              <a:rPr lang="en-US" altLang="zh-TW" sz="2400" i="1" dirty="0" err="1"/>
              <a:t>ThreadFiber</a:t>
            </a:r>
            <a:r>
              <a:rPr lang="en-US" altLang="zh-TW" sz="2400" dirty="0"/>
              <a:t> package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Two-level Model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8638" y="914400"/>
            <a:ext cx="8316912" cy="4456113"/>
          </a:xfrm>
        </p:spPr>
        <p:txBody>
          <a:bodyPr/>
          <a:lstStyle/>
          <a:p>
            <a:r>
              <a:rPr lang="en-US" altLang="zh-TW" sz="2800" dirty="0"/>
              <a:t>One popular variation on the many-to-many model (called </a:t>
            </a:r>
            <a:r>
              <a:rPr lang="en-US" altLang="zh-TW" sz="2800" dirty="0">
                <a:solidFill>
                  <a:srgbClr val="FF0000"/>
                </a:solidFill>
              </a:rPr>
              <a:t>Two-level model</a:t>
            </a:r>
            <a:r>
              <a:rPr lang="en-US" altLang="zh-TW" sz="2800" dirty="0"/>
              <a:t>) is that it also allows a user thread to be </a:t>
            </a:r>
            <a:r>
              <a:rPr lang="en-US" altLang="zh-TW" sz="2800" b="1" dirty="0"/>
              <a:t>bound</a:t>
            </a:r>
            <a:r>
              <a:rPr lang="en-US" altLang="zh-TW" sz="2800" dirty="0"/>
              <a:t> to a kernel thread</a:t>
            </a:r>
          </a:p>
          <a:p>
            <a:r>
              <a:rPr lang="en-US" altLang="zh-TW" sz="2800" dirty="0"/>
              <a:t>Examples</a:t>
            </a:r>
          </a:p>
          <a:p>
            <a:pPr lvl="1"/>
            <a:r>
              <a:rPr lang="en-US" altLang="zh-TW" dirty="0"/>
              <a:t>IRIX</a:t>
            </a:r>
          </a:p>
          <a:p>
            <a:pPr lvl="1"/>
            <a:r>
              <a:rPr lang="en-US" altLang="zh-TW" dirty="0"/>
              <a:t>HP-UX</a:t>
            </a:r>
          </a:p>
          <a:p>
            <a:pPr lvl="1"/>
            <a:r>
              <a:rPr lang="en-US" altLang="zh-TW" dirty="0"/>
              <a:t>Tru64 UNIX</a:t>
            </a:r>
          </a:p>
          <a:p>
            <a:pPr lvl="1"/>
            <a:r>
              <a:rPr lang="en-US" altLang="zh-TW" dirty="0"/>
              <a:t>Solaris 8 and earlier</a:t>
            </a:r>
            <a:endParaRPr lang="en-US" altLang="zh-TW" sz="2800" dirty="0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16375" y="2569852"/>
            <a:ext cx="4784725" cy="3221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400" dirty="0"/>
              <a:t>Thread Libraries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63550" y="1042988"/>
            <a:ext cx="8229600" cy="4530725"/>
          </a:xfrm>
        </p:spPr>
        <p:txBody>
          <a:bodyPr/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A thread library </a:t>
            </a:r>
            <a:r>
              <a:rPr lang="en-US" altLang="zh-TW" sz="2400" dirty="0"/>
              <a:t>provides programmer with an </a:t>
            </a:r>
            <a:r>
              <a:rPr lang="en-US" altLang="zh-TW" sz="2400" dirty="0">
                <a:solidFill>
                  <a:srgbClr val="FF0000"/>
                </a:solidFill>
              </a:rPr>
              <a:t>API</a:t>
            </a:r>
            <a:r>
              <a:rPr lang="en-US" altLang="zh-TW" sz="2400" dirty="0"/>
              <a:t> for creating and managing threads.</a:t>
            </a:r>
          </a:p>
          <a:p>
            <a:r>
              <a:rPr lang="en-US" altLang="zh-TW" sz="2400" dirty="0"/>
              <a:t>Two primary ways of implementing</a:t>
            </a:r>
          </a:p>
          <a:p>
            <a:pPr lvl="1"/>
            <a:r>
              <a:rPr lang="en-US" altLang="zh-TW" sz="2400" dirty="0">
                <a:solidFill>
                  <a:srgbClr val="FF0000"/>
                </a:solidFill>
              </a:rPr>
              <a:t>Provide a library </a:t>
            </a:r>
            <a:r>
              <a:rPr lang="en-US" altLang="zh-TW" sz="2400" b="1" dirty="0">
                <a:solidFill>
                  <a:srgbClr val="FF0000"/>
                </a:solidFill>
              </a:rPr>
              <a:t>entirely in user space </a:t>
            </a:r>
            <a:r>
              <a:rPr lang="en-US" altLang="zh-TW" sz="2400" dirty="0">
                <a:solidFill>
                  <a:srgbClr val="FF0000"/>
                </a:solidFill>
              </a:rPr>
              <a:t>with no kernel support. </a:t>
            </a:r>
            <a:r>
              <a:rPr lang="en-US" altLang="zh-TW" sz="2400" dirty="0"/>
              <a:t>All code and data structures for the library exist in </a:t>
            </a:r>
            <a:r>
              <a:rPr lang="en-US" altLang="zh-TW" sz="2400" dirty="0">
                <a:solidFill>
                  <a:srgbClr val="FF0000"/>
                </a:solidFill>
              </a:rPr>
              <a:t>user space</a:t>
            </a:r>
            <a:r>
              <a:rPr lang="en-US" altLang="zh-TW" sz="2400" dirty="0"/>
              <a:t>. Invoking a function in the library results in a local function call in user space and </a:t>
            </a:r>
            <a:r>
              <a:rPr lang="en-US" altLang="zh-TW" sz="2400" dirty="0">
                <a:solidFill>
                  <a:srgbClr val="FF0000"/>
                </a:solidFill>
              </a:rPr>
              <a:t>not a system call.</a:t>
            </a:r>
          </a:p>
          <a:p>
            <a:pPr lvl="1"/>
            <a:r>
              <a:rPr lang="en-US" altLang="zh-TW" sz="2400" b="1" dirty="0">
                <a:solidFill>
                  <a:srgbClr val="FF0000"/>
                </a:solidFill>
              </a:rPr>
              <a:t>Kernel-level library </a:t>
            </a:r>
            <a:r>
              <a:rPr lang="en-US" altLang="zh-TW" sz="2400" dirty="0">
                <a:solidFill>
                  <a:srgbClr val="FF0000"/>
                </a:solidFill>
              </a:rPr>
              <a:t>directly supported by the OS</a:t>
            </a:r>
            <a:r>
              <a:rPr lang="en-US" altLang="zh-TW" sz="2400" dirty="0"/>
              <a:t>. Code and data structures for the library exist in </a:t>
            </a:r>
            <a:r>
              <a:rPr lang="en-US" altLang="zh-TW" sz="2400" dirty="0">
                <a:solidFill>
                  <a:srgbClr val="FF0000"/>
                </a:solidFill>
              </a:rPr>
              <a:t>kernel space</a:t>
            </a:r>
            <a:r>
              <a:rPr lang="en-US" altLang="zh-TW" sz="2400" dirty="0"/>
              <a:t>. Invoking a function in the API of the library results in a system call to the kernel.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Thread Libraries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755650" y="979488"/>
            <a:ext cx="8229600" cy="4530725"/>
          </a:xfrm>
        </p:spPr>
        <p:txBody>
          <a:bodyPr/>
          <a:lstStyle/>
          <a:p>
            <a:r>
              <a:rPr lang="en-US" altLang="zh-TW" sz="2400" dirty="0"/>
              <a:t>Three main thread libraries are in use today</a:t>
            </a:r>
          </a:p>
          <a:p>
            <a:pPr lvl="1"/>
            <a:r>
              <a:rPr lang="en-US" altLang="zh-TW" sz="2400" b="1" dirty="0">
                <a:solidFill>
                  <a:srgbClr val="FF0000"/>
                </a:solidFill>
              </a:rPr>
              <a:t>POSIX </a:t>
            </a:r>
            <a:r>
              <a:rPr lang="en-US" altLang="zh-TW" sz="2400" b="1" dirty="0" err="1">
                <a:solidFill>
                  <a:srgbClr val="FF0000"/>
                </a:solidFill>
              </a:rPr>
              <a:t>Pthreads</a:t>
            </a:r>
            <a:endParaRPr lang="en-US" altLang="zh-TW" sz="2400" b="1" dirty="0">
              <a:solidFill>
                <a:srgbClr val="FF0000"/>
              </a:solidFill>
            </a:endParaRPr>
          </a:p>
          <a:p>
            <a:pPr lvl="1"/>
            <a:r>
              <a:rPr lang="en-US" altLang="zh-TW" sz="2400" b="1" dirty="0">
                <a:solidFill>
                  <a:srgbClr val="FF0000"/>
                </a:solidFill>
              </a:rPr>
              <a:t>Win32</a:t>
            </a:r>
          </a:p>
          <a:p>
            <a:pPr lvl="1"/>
            <a:r>
              <a:rPr lang="en-US" altLang="zh-TW" sz="2400" b="1" dirty="0">
                <a:solidFill>
                  <a:srgbClr val="FF0000"/>
                </a:solidFill>
              </a:rPr>
              <a:t>Java</a:t>
            </a:r>
          </a:p>
          <a:p>
            <a:r>
              <a:rPr lang="en-US" altLang="zh-TW" sz="2400" dirty="0" err="1">
                <a:solidFill>
                  <a:srgbClr val="FF0000"/>
                </a:solidFill>
              </a:rPr>
              <a:t>Pthreads</a:t>
            </a:r>
            <a:r>
              <a:rPr lang="en-US" altLang="zh-TW" sz="2400" dirty="0"/>
              <a:t> may be provided as either a user- or kernel-level library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Win32</a:t>
            </a:r>
            <a:r>
              <a:rPr lang="en-US" altLang="zh-TW" sz="2400" dirty="0"/>
              <a:t> thread library is a kernel-level library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Java thread API </a:t>
            </a:r>
            <a:r>
              <a:rPr lang="en-US" altLang="zh-TW" sz="2400" dirty="0"/>
              <a:t>allows threads to be created and managed directly in Java programs.</a:t>
            </a:r>
          </a:p>
          <a:p>
            <a:pPr lvl="1"/>
            <a:r>
              <a:rPr lang="en-US" altLang="zh-TW" dirty="0"/>
              <a:t>However, because the JVM is running on top of a host OS, the </a:t>
            </a:r>
            <a:r>
              <a:rPr lang="en-US" altLang="zh-TW" dirty="0">
                <a:solidFill>
                  <a:srgbClr val="FF0000"/>
                </a:solidFill>
              </a:rPr>
              <a:t>Java thread API </a:t>
            </a:r>
            <a:r>
              <a:rPr lang="en-US" altLang="zh-TW" dirty="0"/>
              <a:t>is generally implemented using a thread library available on the host systems.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Thread Libraries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755650" y="979488"/>
            <a:ext cx="8229600" cy="4530725"/>
          </a:xfrm>
        </p:spPr>
        <p:txBody>
          <a:bodyPr/>
          <a:lstStyle/>
          <a:p>
            <a:r>
              <a:rPr lang="en-US" altLang="zh-TW" sz="2800" dirty="0"/>
              <a:t>Let us describe basic thread creation using these three thread libraries.</a:t>
            </a:r>
          </a:p>
          <a:p>
            <a:r>
              <a:rPr lang="en-US" altLang="zh-TW" sz="2800" dirty="0"/>
              <a:t>Design a multi-threaded program that performs the </a:t>
            </a:r>
            <a:r>
              <a:rPr lang="en-US" altLang="zh-TW" sz="2800" dirty="0">
                <a:solidFill>
                  <a:srgbClr val="FF0000"/>
                </a:solidFill>
              </a:rPr>
              <a:t>summation of a non-negative integer in a separate thread </a:t>
            </a:r>
            <a:r>
              <a:rPr lang="en-US" altLang="zh-TW" sz="2800" dirty="0"/>
              <a:t>using the well-known summation function</a:t>
            </a:r>
          </a:p>
          <a:p>
            <a:endParaRPr lang="en-US" altLang="zh-TW" sz="2800" dirty="0"/>
          </a:p>
          <a:p>
            <a:endParaRPr lang="en-US" altLang="zh-TW" sz="2800" dirty="0"/>
          </a:p>
          <a:p>
            <a:r>
              <a:rPr lang="en-US" altLang="zh-TW" sz="2800" dirty="0"/>
              <a:t>N=3, we have sum = 0+1+2+3 = 6</a:t>
            </a:r>
          </a:p>
          <a:p>
            <a:r>
              <a:rPr lang="en-US" altLang="zh-TW" sz="2800" dirty="0"/>
              <a:t>N</a:t>
            </a:r>
            <a:r>
              <a:rPr lang="zh-TW" altLang="en-US" sz="2800" dirty="0"/>
              <a:t> </a:t>
            </a:r>
            <a:r>
              <a:rPr lang="en-US" altLang="zh-TW" sz="2800" dirty="0"/>
              <a:t>=</a:t>
            </a:r>
            <a:r>
              <a:rPr lang="zh-TW" altLang="en-US" sz="2800" dirty="0"/>
              <a:t> </a:t>
            </a:r>
            <a:r>
              <a:rPr lang="en-US" altLang="zh-TW" sz="2800" dirty="0"/>
              <a:t>5, we have sum = 0+1+2+3+4+5 = 15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2877921" y="3511034"/>
            <a:ext cx="1844550" cy="1365825"/>
            <a:chOff x="2877921" y="3511034"/>
            <a:chExt cx="1844550" cy="1365825"/>
          </a:xfrm>
        </p:grpSpPr>
        <p:sp>
          <p:nvSpPr>
            <p:cNvPr id="4" name="矩形 3"/>
            <p:cNvSpPr/>
            <p:nvPr/>
          </p:nvSpPr>
          <p:spPr>
            <a:xfrm>
              <a:off x="2877921" y="3853934"/>
              <a:ext cx="160172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3200" b="1" i="1" dirty="0">
                  <a:solidFill>
                    <a:srgbClr val="FF0000"/>
                  </a:solidFill>
                  <a:latin typeface="Candara" pitchFamily="34" charset="0"/>
                </a:rPr>
                <a:t>Sum =</a:t>
              </a:r>
              <a:r>
                <a:rPr lang="en-US" altLang="zh-TW" sz="3200" b="1" dirty="0">
                  <a:solidFill>
                    <a:srgbClr val="FF0000"/>
                  </a:solidFill>
                  <a:latin typeface="Candara" pitchFamily="34" charset="0"/>
                </a:rPr>
                <a:t> </a:t>
              </a:r>
              <a:r>
                <a:rPr lang="el-GR" altLang="zh-TW" sz="4000" b="1" dirty="0">
                  <a:solidFill>
                    <a:srgbClr val="FF0000"/>
                  </a:solidFill>
                  <a:latin typeface="Candara" pitchFamily="34" charset="0"/>
                </a:rPr>
                <a:t>Σ</a:t>
              </a:r>
              <a:endParaRPr lang="zh-TW" altLang="en-US" sz="4000" b="1" dirty="0">
                <a:solidFill>
                  <a:srgbClr val="FF0000"/>
                </a:solidFill>
                <a:latin typeface="Candara" pitchFamily="34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906621" y="4292084"/>
              <a:ext cx="71526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3200" b="1" i="1" dirty="0" err="1">
                  <a:solidFill>
                    <a:srgbClr val="FF0000"/>
                  </a:solidFill>
                  <a:latin typeface="Candara" pitchFamily="34" charset="0"/>
                </a:rPr>
                <a:t>i</a:t>
              </a:r>
              <a:r>
                <a:rPr lang="en-US" altLang="zh-TW" sz="3200" b="1" i="1" dirty="0">
                  <a:solidFill>
                    <a:srgbClr val="FF0000"/>
                  </a:solidFill>
                  <a:latin typeface="Candara" pitchFamily="34" charset="0"/>
                </a:rPr>
                <a:t>=0</a:t>
              </a:r>
              <a:endParaRPr lang="zh-TW" altLang="en-US" sz="3200" b="1" dirty="0">
                <a:solidFill>
                  <a:srgbClr val="FF0000"/>
                </a:solidFill>
                <a:latin typeface="Candara" pitchFamily="34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440021" y="3911084"/>
              <a:ext cx="2824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3200" b="1" i="1" dirty="0" err="1">
                  <a:solidFill>
                    <a:srgbClr val="FF0000"/>
                  </a:solidFill>
                  <a:latin typeface="Candara" pitchFamily="34" charset="0"/>
                </a:rPr>
                <a:t>i</a:t>
              </a:r>
              <a:endParaRPr lang="zh-TW" altLang="en-US" sz="3200" b="1" dirty="0">
                <a:solidFill>
                  <a:srgbClr val="FF0000"/>
                </a:solidFill>
                <a:latin typeface="Candara" pitchFamily="3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001871" y="3511034"/>
              <a:ext cx="44916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3200" b="1" i="1" dirty="0">
                  <a:solidFill>
                    <a:srgbClr val="FF0000"/>
                  </a:solidFill>
                  <a:latin typeface="Candara" pitchFamily="34" charset="0"/>
                </a:rPr>
                <a:t>N</a:t>
              </a:r>
              <a:endParaRPr lang="zh-TW" altLang="en-US" sz="3200" b="1" dirty="0">
                <a:solidFill>
                  <a:srgbClr val="FF0000"/>
                </a:solidFill>
                <a:latin typeface="Candar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Pthreads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8108950" cy="4465637"/>
          </a:xfrm>
        </p:spPr>
        <p:txBody>
          <a:bodyPr/>
          <a:lstStyle/>
          <a:p>
            <a:r>
              <a:rPr lang="en-US" altLang="zh-TW" sz="2800" dirty="0"/>
              <a:t>May be provided either as user-level or kernel-level</a:t>
            </a:r>
          </a:p>
          <a:p>
            <a:r>
              <a:rPr lang="en-US" altLang="zh-TW" sz="2800" dirty="0">
                <a:solidFill>
                  <a:srgbClr val="FF0000"/>
                </a:solidFill>
              </a:rPr>
              <a:t>A POSIX standard (IEEE 1003.1c) API </a:t>
            </a:r>
            <a:r>
              <a:rPr lang="en-US" altLang="zh-TW" sz="2800" dirty="0"/>
              <a:t>for thread creation and synchronization</a:t>
            </a:r>
          </a:p>
          <a:p>
            <a:r>
              <a:rPr lang="en-US" altLang="zh-TW" sz="2800" dirty="0"/>
              <a:t>API specifies behavior of the thread library, implementation is up to development of the library</a:t>
            </a:r>
          </a:p>
          <a:p>
            <a:r>
              <a:rPr lang="en-US" altLang="zh-TW" sz="2800" dirty="0"/>
              <a:t>Common in </a:t>
            </a:r>
            <a:r>
              <a:rPr lang="en-US" altLang="zh-TW" sz="2800" dirty="0">
                <a:solidFill>
                  <a:srgbClr val="FF0000"/>
                </a:solidFill>
              </a:rPr>
              <a:t>UNIX </a:t>
            </a:r>
            <a:r>
              <a:rPr lang="en-US" altLang="zh-TW" sz="2800" dirty="0"/>
              <a:t>operating systems (Solaris, Linux, Mac OS X)</a:t>
            </a:r>
          </a:p>
          <a:p>
            <a:pPr>
              <a:buFont typeface="Monotype Sorts" pitchFamily="2" charset="2"/>
              <a:buNone/>
            </a:pPr>
            <a:endParaRPr lang="en-US" altLang="zh-TW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63563" y="1254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z="2800" dirty="0"/>
              <a:t>Multithreaded C program using the </a:t>
            </a:r>
            <a:r>
              <a:rPr lang="en-US" altLang="zh-TW" sz="2800" dirty="0" err="1"/>
              <a:t>Pthreads</a:t>
            </a:r>
            <a:r>
              <a:rPr lang="en-US" altLang="zh-TW" sz="2800" dirty="0"/>
              <a:t> API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981950" cy="4465637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zh-TW" sz="2800" dirty="0"/>
          </a:p>
        </p:txBody>
      </p:sp>
      <p:sp>
        <p:nvSpPr>
          <p:cNvPr id="5" name="Shape 25"/>
          <p:cNvSpPr/>
          <p:nvPr/>
        </p:nvSpPr>
        <p:spPr>
          <a:xfrm>
            <a:off x="1497864" y="895350"/>
            <a:ext cx="6007836" cy="59245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388675" y="3689475"/>
            <a:ext cx="4085850" cy="38100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381250" y="4049485"/>
            <a:ext cx="5048250" cy="33251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370625" y="4346368"/>
            <a:ext cx="5137053" cy="382731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39149" y="5116274"/>
            <a:ext cx="5959177" cy="1741726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368650" y="4641268"/>
            <a:ext cx="5137053" cy="382731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286749" y="1668224"/>
            <a:ext cx="6371351" cy="1741726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369624" y="1238249"/>
            <a:ext cx="5774125" cy="228601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362199" y="1406967"/>
            <a:ext cx="6295901" cy="36468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/>
              <a:t>Win32 </a:t>
            </a:r>
            <a:r>
              <a:rPr lang="en-US" altLang="zh-TW" sz="4000" dirty="0" err="1"/>
              <a:t>Tthreads</a:t>
            </a:r>
            <a:endParaRPr lang="en-US" altLang="zh-TW" sz="40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38325" y="960363"/>
            <a:ext cx="8337550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altLang="zh-TW" sz="2800" b="1" kern="0" dirty="0">
                <a:latin typeface="Candara" pitchFamily="34" charset="0"/>
                <a:cs typeface="Candara" pitchFamily="34" charset="0"/>
              </a:rPr>
              <a:t>The technique for creating threads using the Win32 thread library is </a:t>
            </a:r>
            <a:r>
              <a:rPr kumimoji="1" lang="en-US" altLang="zh-TW" sz="2800" b="1" kern="0" dirty="0">
                <a:solidFill>
                  <a:srgbClr val="FF0000"/>
                </a:solidFill>
                <a:latin typeface="Candara" pitchFamily="34" charset="0"/>
                <a:cs typeface="Candara" pitchFamily="34" charset="0"/>
              </a:rPr>
              <a:t>similar to the </a:t>
            </a:r>
            <a:r>
              <a:rPr kumimoji="1" lang="en-US" altLang="zh-TW" sz="2800" b="1" kern="0" dirty="0" err="1">
                <a:solidFill>
                  <a:srgbClr val="FF0000"/>
                </a:solidFill>
                <a:latin typeface="Candara" pitchFamily="34" charset="0"/>
                <a:cs typeface="Candara" pitchFamily="34" charset="0"/>
              </a:rPr>
              <a:t>Pthreads</a:t>
            </a:r>
            <a:r>
              <a:rPr kumimoji="1" lang="en-US" altLang="zh-TW" sz="2800" b="1" kern="0" dirty="0">
                <a:solidFill>
                  <a:srgbClr val="FF0000"/>
                </a:solidFill>
                <a:latin typeface="Candara" pitchFamily="34" charset="0"/>
                <a:cs typeface="Candara" pitchFamily="34" charset="0"/>
              </a:rPr>
              <a:t> technique</a:t>
            </a:r>
            <a:r>
              <a:rPr kumimoji="1" lang="en-US" altLang="zh-TW" sz="2800" b="1" kern="0" dirty="0">
                <a:latin typeface="Candara" pitchFamily="34" charset="0"/>
                <a:cs typeface="Candara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altLang="zh-TW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MS PGothic" pitchFamily="34" charset="-128"/>
                <a:cs typeface="Candara" pitchFamily="34" charset="0"/>
              </a:rPr>
              <a:t>Data shared</a:t>
            </a:r>
            <a:r>
              <a:rPr kumimoji="1" lang="en-US" altLang="zh-TW" sz="2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MS PGothic" pitchFamily="34" charset="-128"/>
                <a:cs typeface="Candara" pitchFamily="34" charset="0"/>
              </a:rPr>
              <a:t> by the separate threads (</a:t>
            </a:r>
            <a:r>
              <a:rPr kumimoji="1" lang="en-US" altLang="zh-TW" sz="2800" b="1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MS PGothic" pitchFamily="34" charset="-128"/>
                <a:cs typeface="Candara" pitchFamily="34" charset="0"/>
              </a:rPr>
              <a:t>sum</a:t>
            </a:r>
            <a:r>
              <a:rPr kumimoji="1" lang="en-US" altLang="zh-TW" sz="2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MS PGothic" pitchFamily="34" charset="-128"/>
                <a:cs typeface="Candara" pitchFamily="34" charset="0"/>
              </a:rPr>
              <a:t>) are declared globally.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altLang="zh-TW" sz="2800" b="1" kern="0" baseline="0" dirty="0">
                <a:solidFill>
                  <a:srgbClr val="FF0000"/>
                </a:solidFill>
                <a:latin typeface="Candara" pitchFamily="34" charset="0"/>
                <a:cs typeface="Candara" pitchFamily="34" charset="0"/>
              </a:rPr>
              <a:t>Summation()</a:t>
            </a:r>
            <a:r>
              <a:rPr kumimoji="1" lang="en-US" altLang="zh-TW" sz="2800" b="1" kern="0" dirty="0">
                <a:solidFill>
                  <a:srgbClr val="FF0000"/>
                </a:solidFill>
                <a:latin typeface="Candara" pitchFamily="34" charset="0"/>
                <a:cs typeface="Candara" pitchFamily="34" charset="0"/>
              </a:rPr>
              <a:t> function </a:t>
            </a:r>
            <a:r>
              <a:rPr kumimoji="1" lang="en-US" altLang="zh-TW" sz="2800" b="1" kern="0" dirty="0">
                <a:latin typeface="Candara" pitchFamily="34" charset="0"/>
                <a:cs typeface="Candara" pitchFamily="34" charset="0"/>
              </a:rPr>
              <a:t>to be performed in a separate thread.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altLang="zh-TW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MS PGothic" pitchFamily="34" charset="-128"/>
                <a:cs typeface="Candara" pitchFamily="34" charset="0"/>
              </a:rPr>
              <a:t>Threads</a:t>
            </a:r>
            <a:r>
              <a:rPr kumimoji="1" lang="en-US" altLang="zh-TW" sz="2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MS PGothic" pitchFamily="34" charset="-128"/>
                <a:cs typeface="Candara" pitchFamily="34" charset="0"/>
              </a:rPr>
              <a:t> are created using </a:t>
            </a:r>
            <a:r>
              <a:rPr kumimoji="1" lang="en-US" altLang="zh-TW" sz="2800" b="1" i="0" u="none" strike="noStrike" kern="0" cap="none" spc="0" normalizeH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MS PGothic" pitchFamily="34" charset="-128"/>
                <a:cs typeface="Candara" pitchFamily="34" charset="0"/>
              </a:rPr>
              <a:t>CreateThread</a:t>
            </a:r>
            <a:r>
              <a:rPr kumimoji="1" lang="en-US" altLang="zh-TW" sz="2800" b="1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MS PGothic" pitchFamily="34" charset="-128"/>
                <a:cs typeface="Candara" pitchFamily="34" charset="0"/>
              </a:rPr>
              <a:t>() </a:t>
            </a:r>
            <a:r>
              <a:rPr kumimoji="1" lang="en-US" altLang="zh-TW" sz="2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MS PGothic" pitchFamily="34" charset="-128"/>
                <a:cs typeface="Candara" pitchFamily="34" charset="0"/>
              </a:rPr>
              <a:t>function. A set of attributes is passed to this function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altLang="zh-TW" sz="2800" b="1" kern="0" dirty="0">
                <a:latin typeface="Candara" pitchFamily="34" charset="0"/>
                <a:cs typeface="Candara" pitchFamily="34" charset="0"/>
              </a:rPr>
              <a:t>Use </a:t>
            </a:r>
            <a:r>
              <a:rPr kumimoji="1" lang="en-US" altLang="zh-TW" sz="2800" b="1" kern="0" dirty="0" err="1">
                <a:solidFill>
                  <a:srgbClr val="FF0000"/>
                </a:solidFill>
                <a:latin typeface="Candara" pitchFamily="34" charset="0"/>
                <a:cs typeface="Candara" pitchFamily="34" charset="0"/>
              </a:rPr>
              <a:t>WaitForSingleObject</a:t>
            </a:r>
            <a:r>
              <a:rPr kumimoji="1" lang="en-US" altLang="zh-TW" sz="2800" b="1" kern="0" dirty="0">
                <a:solidFill>
                  <a:srgbClr val="FF0000"/>
                </a:solidFill>
                <a:latin typeface="Candara" pitchFamily="34" charset="0"/>
                <a:cs typeface="Candara" pitchFamily="34" charset="0"/>
              </a:rPr>
              <a:t>() </a:t>
            </a:r>
            <a:r>
              <a:rPr kumimoji="1" lang="en-US" altLang="zh-TW" sz="2800" b="1" kern="0" dirty="0">
                <a:latin typeface="Candara" pitchFamily="34" charset="0"/>
                <a:cs typeface="Candara" pitchFamily="34" charset="0"/>
              </a:rPr>
              <a:t>function, which causes the creating thread to block until the summation thread has existed.</a:t>
            </a:r>
            <a:endParaRPr kumimoji="1" lang="en-US" altLang="zh-TW" sz="2800" b="1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ndara" pitchFamily="34" charset="0"/>
              <a:ea typeface="MS PGothic" pitchFamily="34" charset="-128"/>
              <a:cs typeface="Candara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endParaRPr kumimoji="1" lang="en-US" altLang="zh-TW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ndara" pitchFamily="34" charset="0"/>
              <a:ea typeface="MS PGothic" pitchFamily="34" charset="-128"/>
              <a:cs typeface="Candara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None/>
              <a:tabLst/>
              <a:defRPr/>
            </a:pPr>
            <a:endParaRPr kumimoji="1" lang="en-US" altLang="zh-TW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ndara" pitchFamily="34" charset="0"/>
              <a:ea typeface="MS PGothic" pitchFamily="34" charset="-128"/>
              <a:cs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63563" y="1254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z="2800" dirty="0"/>
              <a:t>Multithreaded C program using the Win32 API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981950" cy="4465637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zh-TW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9113" y="1119188"/>
            <a:ext cx="8532592" cy="488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29216" y="1581150"/>
            <a:ext cx="8409984" cy="1653369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009522" y="2768084"/>
            <a:ext cx="26693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000" b="1" kern="0" dirty="0">
                <a:solidFill>
                  <a:srgbClr val="FF0000"/>
                </a:solidFill>
                <a:latin typeface="Candara" pitchFamily="34" charset="0"/>
                <a:cs typeface="Candara" pitchFamily="34" charset="0"/>
              </a:rPr>
              <a:t>Summation() function </a:t>
            </a:r>
            <a:endParaRPr lang="zh-TW" altLang="en-US" sz="2000" dirty="0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23999" y="1406967"/>
            <a:ext cx="7096001" cy="189821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Objectives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577850" y="1233488"/>
            <a:ext cx="8229600" cy="4530725"/>
          </a:xfrm>
        </p:spPr>
        <p:txBody>
          <a:bodyPr/>
          <a:lstStyle/>
          <a:p>
            <a:r>
              <a:rPr lang="en-US" altLang="zh-TW" sz="2800" dirty="0"/>
              <a:t>To introduce the notion of a </a:t>
            </a:r>
            <a:r>
              <a:rPr lang="en-US" altLang="zh-TW" sz="2800" b="1" dirty="0">
                <a:solidFill>
                  <a:srgbClr val="FF0000"/>
                </a:solidFill>
              </a:rPr>
              <a:t>thread</a:t>
            </a:r>
            <a:r>
              <a:rPr lang="en-US" altLang="zh-TW" sz="2800" dirty="0"/>
              <a:t> — </a:t>
            </a:r>
            <a:r>
              <a:rPr lang="en-US" altLang="zh-TW" sz="2800" dirty="0">
                <a:solidFill>
                  <a:srgbClr val="FF0000"/>
                </a:solidFill>
              </a:rPr>
              <a:t>a fundamental unit of CPU utilization</a:t>
            </a:r>
            <a:r>
              <a:rPr lang="en-US" altLang="zh-TW" sz="2800" dirty="0"/>
              <a:t> that forms the basis of multithreaded computer systems</a:t>
            </a:r>
          </a:p>
          <a:p>
            <a:r>
              <a:rPr lang="en-US" altLang="zh-TW" sz="2800" dirty="0"/>
              <a:t>To discuss the </a:t>
            </a:r>
            <a:r>
              <a:rPr lang="en-US" altLang="zh-TW" sz="2800" dirty="0">
                <a:solidFill>
                  <a:srgbClr val="FF0000"/>
                </a:solidFill>
              </a:rPr>
              <a:t>APIs for the </a:t>
            </a:r>
            <a:r>
              <a:rPr lang="en-US" altLang="zh-TW" sz="2800" dirty="0" err="1">
                <a:solidFill>
                  <a:srgbClr val="FF0000"/>
                </a:solidFill>
              </a:rPr>
              <a:t>Pthreads</a:t>
            </a:r>
            <a:r>
              <a:rPr lang="en-US" altLang="zh-TW" sz="2800" dirty="0">
                <a:solidFill>
                  <a:srgbClr val="FF0000"/>
                </a:solidFill>
              </a:rPr>
              <a:t>, Win32, and Java thread libraries</a:t>
            </a:r>
          </a:p>
          <a:p>
            <a:r>
              <a:rPr lang="en-US" altLang="zh-TW" sz="2800" dirty="0"/>
              <a:t>To examine issues related to multithreaded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63563" y="1254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z="2800" dirty="0"/>
              <a:t>Multithreaded C program using the Win32 API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981950" cy="4465637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zh-TW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8" y="1352550"/>
            <a:ext cx="847159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678990" y="1478532"/>
            <a:ext cx="8246645" cy="1810577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726157" y="3575713"/>
            <a:ext cx="8117591" cy="450377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852010" y="4155295"/>
            <a:ext cx="5180300" cy="105815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 bwMode="auto">
          <a:xfrm>
            <a:off x="1351128" y="2524836"/>
            <a:ext cx="484495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線接點 9"/>
          <p:cNvCxnSpPr/>
          <p:nvPr/>
        </p:nvCxnSpPr>
        <p:spPr bwMode="auto">
          <a:xfrm>
            <a:off x="1394344" y="2772772"/>
            <a:ext cx="6562301" cy="1137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線接點 10"/>
          <p:cNvCxnSpPr/>
          <p:nvPr/>
        </p:nvCxnSpPr>
        <p:spPr bwMode="auto">
          <a:xfrm>
            <a:off x="1369320" y="3170836"/>
            <a:ext cx="7392543" cy="909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Java Threads</a:t>
            </a:r>
          </a:p>
        </p:txBody>
      </p:sp>
      <p:sp>
        <p:nvSpPr>
          <p:cNvPr id="2765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87362" y="831850"/>
            <a:ext cx="8656638" cy="3098800"/>
          </a:xfrm>
        </p:spPr>
        <p:txBody>
          <a:bodyPr/>
          <a:lstStyle/>
          <a:p>
            <a:r>
              <a:rPr lang="en-US" altLang="zh-TW" sz="2800" dirty="0"/>
              <a:t>Java threads are managed by the JVM</a:t>
            </a:r>
          </a:p>
          <a:p>
            <a:r>
              <a:rPr lang="en-US" altLang="zh-TW" sz="2800" dirty="0"/>
              <a:t>Typically implemented using the threads model provided by underlying OS</a:t>
            </a:r>
          </a:p>
          <a:p>
            <a:r>
              <a:rPr lang="en-US" altLang="zh-TW" sz="2800" dirty="0"/>
              <a:t>Java threads may be created either:</a:t>
            </a:r>
          </a:p>
          <a:p>
            <a:pPr lvl="1"/>
            <a:r>
              <a:rPr lang="en-US" altLang="zh-TW" sz="2800" dirty="0"/>
              <a:t>To </a:t>
            </a:r>
            <a:r>
              <a:rPr lang="en-US" altLang="zh-TW" sz="2800" dirty="0">
                <a:solidFill>
                  <a:srgbClr val="FF0000"/>
                </a:solidFill>
              </a:rPr>
              <a:t>create a new class </a:t>
            </a:r>
            <a:r>
              <a:rPr lang="en-US" altLang="zh-TW" sz="2800" dirty="0"/>
              <a:t>that is derived from the </a:t>
            </a:r>
            <a:r>
              <a:rPr lang="en-US" altLang="zh-TW" sz="2800" dirty="0">
                <a:solidFill>
                  <a:srgbClr val="FF0000"/>
                </a:solidFill>
              </a:rPr>
              <a:t>Thread class </a:t>
            </a:r>
            <a:r>
              <a:rPr lang="en-US" altLang="zh-TW" sz="2800" dirty="0"/>
              <a:t>and to override </a:t>
            </a:r>
            <a:r>
              <a:rPr lang="en-US" altLang="zh-TW" sz="2800" dirty="0">
                <a:solidFill>
                  <a:srgbClr val="FF0000"/>
                </a:solidFill>
              </a:rPr>
              <a:t>its run() method, </a:t>
            </a:r>
            <a:r>
              <a:rPr lang="en-US" altLang="zh-TW" sz="2800" dirty="0"/>
              <a:t>or</a:t>
            </a:r>
          </a:p>
          <a:p>
            <a:pPr lvl="1"/>
            <a:r>
              <a:rPr lang="en-US" altLang="zh-TW" sz="2800" dirty="0">
                <a:solidFill>
                  <a:srgbClr val="FF0000"/>
                </a:solidFill>
              </a:rPr>
              <a:t>Define a class </a:t>
            </a:r>
            <a:r>
              <a:rPr lang="en-US" altLang="zh-TW" sz="2800" dirty="0"/>
              <a:t>that Implements the </a:t>
            </a:r>
            <a:r>
              <a:rPr lang="en-US" altLang="zh-TW" sz="2800" dirty="0" err="1"/>
              <a:t>Runnable</a:t>
            </a:r>
            <a:r>
              <a:rPr lang="en-US" altLang="zh-TW" sz="2800" dirty="0"/>
              <a:t> interface (more commonly used). </a:t>
            </a:r>
          </a:p>
          <a:p>
            <a:pPr lvl="2"/>
            <a:r>
              <a:rPr lang="en-US" altLang="zh-TW" dirty="0"/>
              <a:t>When a class implements </a:t>
            </a:r>
            <a:r>
              <a:rPr lang="en-US" altLang="zh-TW" dirty="0" err="1"/>
              <a:t>Runnable</a:t>
            </a:r>
            <a:r>
              <a:rPr lang="en-US" altLang="zh-TW" dirty="0"/>
              <a:t>, it must define a </a:t>
            </a:r>
            <a:r>
              <a:rPr lang="en-US" altLang="zh-TW" dirty="0">
                <a:solidFill>
                  <a:srgbClr val="FF0000"/>
                </a:solidFill>
              </a:rPr>
              <a:t>run() method</a:t>
            </a:r>
            <a:r>
              <a:rPr lang="en-US" altLang="zh-TW" dirty="0"/>
              <a:t>. </a:t>
            </a:r>
          </a:p>
          <a:p>
            <a:pPr lvl="2"/>
            <a:r>
              <a:rPr lang="en-US" altLang="zh-TW" dirty="0"/>
              <a:t>The code implementing the run() method is what runs as a separate thread.</a:t>
            </a:r>
            <a:br>
              <a:rPr lang="en-US" altLang="zh-TW" sz="2800" dirty="0"/>
            </a:br>
            <a:endParaRPr lang="en-US" altLang="zh-TW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63563" y="1254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z="2400" dirty="0"/>
              <a:t>Java program for the summation of a non-negative integer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981950" cy="4465637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zh-TW" sz="2800" dirty="0"/>
          </a:p>
        </p:txBody>
      </p:sp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38" y="1042988"/>
            <a:ext cx="6938962" cy="5375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838199" y="3162300"/>
            <a:ext cx="7296151" cy="3295651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952372" y="5949434"/>
            <a:ext cx="20585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000" b="1" kern="0" dirty="0">
                <a:solidFill>
                  <a:srgbClr val="FF0000"/>
                </a:solidFill>
                <a:latin typeface="Candara" pitchFamily="34" charset="0"/>
                <a:cs typeface="Candara" pitchFamily="34" charset="0"/>
              </a:rPr>
              <a:t>Separate Thread </a:t>
            </a:r>
            <a:endParaRPr lang="zh-TW" altLang="en-US" sz="2000" dirty="0"/>
          </a:p>
        </p:txBody>
      </p:sp>
      <p:cxnSp>
        <p:nvCxnSpPr>
          <p:cNvPr id="8" name="直線接點 7"/>
          <p:cNvCxnSpPr/>
          <p:nvPr/>
        </p:nvCxnSpPr>
        <p:spPr bwMode="auto">
          <a:xfrm>
            <a:off x="2133600" y="3505200"/>
            <a:ext cx="4076700" cy="1905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直線接點 8"/>
          <p:cNvCxnSpPr/>
          <p:nvPr/>
        </p:nvCxnSpPr>
        <p:spPr bwMode="auto">
          <a:xfrm>
            <a:off x="2286000" y="5238750"/>
            <a:ext cx="21717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矩形 10"/>
          <p:cNvSpPr/>
          <p:nvPr/>
        </p:nvSpPr>
        <p:spPr>
          <a:xfrm>
            <a:off x="4618872" y="4806434"/>
            <a:ext cx="17700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000" b="1" kern="0" dirty="0">
                <a:solidFill>
                  <a:srgbClr val="FF0000"/>
                </a:solidFill>
                <a:latin typeface="Candara" pitchFamily="34" charset="0"/>
                <a:cs typeface="Candara" pitchFamily="34" charset="0"/>
              </a:rPr>
              <a:t>Run() method 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63563" y="1254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z="2400" dirty="0"/>
              <a:t>Java program for the summation of a non-negative integer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981950" cy="4465637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zh-TW" sz="2800" dirty="0"/>
          </a:p>
        </p:txBody>
      </p:sp>
      <p:pic>
        <p:nvPicPr>
          <p:cNvPr id="129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7238" y="1209674"/>
            <a:ext cx="7874034" cy="3933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678990" y="2495551"/>
            <a:ext cx="8246645" cy="36195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688057" y="2891078"/>
            <a:ext cx="8117591" cy="518872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680560" y="3537883"/>
            <a:ext cx="8215790" cy="195917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642460" y="3747433"/>
            <a:ext cx="8215790" cy="367367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Threading Issues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1182688"/>
            <a:ext cx="8380412" cy="4483100"/>
          </a:xfrm>
        </p:spPr>
        <p:txBody>
          <a:bodyPr/>
          <a:lstStyle/>
          <a:p>
            <a:r>
              <a:rPr lang="en-US" altLang="zh-TW" sz="2800" dirty="0"/>
              <a:t>Some of the issues to consider with </a:t>
            </a:r>
            <a:r>
              <a:rPr lang="en-US" altLang="zh-TW" sz="2800" b="1" dirty="0">
                <a:solidFill>
                  <a:srgbClr val="FF0000"/>
                </a:solidFill>
              </a:rPr>
              <a:t>multithreaded programs</a:t>
            </a:r>
            <a:r>
              <a:rPr lang="en-US" altLang="zh-TW" sz="2800" dirty="0"/>
              <a:t>.</a:t>
            </a:r>
          </a:p>
          <a:p>
            <a:r>
              <a:rPr lang="en-US" altLang="zh-TW" sz="2800" dirty="0"/>
              <a:t>Semantics of </a:t>
            </a:r>
            <a:r>
              <a:rPr lang="en-US" altLang="zh-TW" sz="2800" b="1" dirty="0"/>
              <a:t>fork()</a:t>
            </a:r>
            <a:r>
              <a:rPr lang="en-US" altLang="zh-TW" sz="2800" dirty="0"/>
              <a:t> and </a:t>
            </a:r>
            <a:r>
              <a:rPr lang="en-US" altLang="zh-TW" sz="2800" b="1" dirty="0"/>
              <a:t>exec()</a:t>
            </a:r>
            <a:r>
              <a:rPr lang="en-US" altLang="zh-TW" sz="2800" dirty="0"/>
              <a:t> system calls</a:t>
            </a:r>
          </a:p>
          <a:p>
            <a:r>
              <a:rPr lang="en-US" altLang="zh-TW" sz="2800" dirty="0"/>
              <a:t>Thread cancellation of target thread</a:t>
            </a:r>
          </a:p>
          <a:p>
            <a:pPr lvl="1"/>
            <a:r>
              <a:rPr lang="en-US" altLang="zh-TW" sz="2800" dirty="0"/>
              <a:t>Asynchronous or deferred</a:t>
            </a:r>
          </a:p>
          <a:p>
            <a:r>
              <a:rPr lang="en-US" altLang="zh-TW" sz="2800" dirty="0"/>
              <a:t>Signal handling</a:t>
            </a:r>
          </a:p>
          <a:p>
            <a:r>
              <a:rPr lang="en-US" altLang="zh-TW" sz="2800" dirty="0"/>
              <a:t>Thread pools</a:t>
            </a:r>
          </a:p>
          <a:p>
            <a:r>
              <a:rPr lang="en-US" altLang="zh-TW" sz="2800" dirty="0"/>
              <a:t>Thread-specific data</a:t>
            </a:r>
          </a:p>
          <a:p>
            <a:r>
              <a:rPr lang="en-US" altLang="zh-TW" sz="2800" dirty="0"/>
              <a:t>Scheduler activations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Semantics of fork() and exec()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788" y="1098550"/>
            <a:ext cx="8229600" cy="4530725"/>
          </a:xfrm>
        </p:spPr>
        <p:txBody>
          <a:bodyPr/>
          <a:lstStyle/>
          <a:p>
            <a:r>
              <a:rPr lang="en-US" altLang="zh-TW" sz="2400" dirty="0"/>
              <a:t>Chapter 3 described how the fork() system call is used to </a:t>
            </a:r>
            <a:r>
              <a:rPr lang="en-US" altLang="zh-TW" sz="2400" dirty="0">
                <a:solidFill>
                  <a:srgbClr val="FF0000"/>
                </a:solidFill>
              </a:rPr>
              <a:t>create a separate, duplicate process.</a:t>
            </a:r>
          </a:p>
          <a:p>
            <a:r>
              <a:rPr lang="en-US" altLang="zh-TW" sz="2400" dirty="0"/>
              <a:t>The </a:t>
            </a:r>
            <a:r>
              <a:rPr lang="en-US" altLang="zh-TW" sz="2400" dirty="0">
                <a:solidFill>
                  <a:srgbClr val="FF0000"/>
                </a:solidFill>
              </a:rPr>
              <a:t>semantics</a:t>
            </a:r>
            <a:r>
              <a:rPr lang="en-US" altLang="zh-TW" sz="2400" dirty="0"/>
              <a:t> of the fork() and exec() system calls </a:t>
            </a:r>
            <a:r>
              <a:rPr lang="en-US" altLang="zh-TW" sz="2400" dirty="0">
                <a:solidFill>
                  <a:srgbClr val="FF0000"/>
                </a:solidFill>
              </a:rPr>
              <a:t>change in a multithreaded program</a:t>
            </a:r>
          </a:p>
          <a:p>
            <a:r>
              <a:rPr lang="en-US" altLang="zh-TW" sz="2400" dirty="0"/>
              <a:t>If one thread in a program calls fork(), does the new process </a:t>
            </a:r>
            <a:r>
              <a:rPr lang="en-US" altLang="zh-TW" sz="2400" dirty="0">
                <a:solidFill>
                  <a:srgbClr val="FF0000"/>
                </a:solidFill>
              </a:rPr>
              <a:t>duplicate all threads</a:t>
            </a:r>
            <a:r>
              <a:rPr lang="en-US" altLang="zh-TW" sz="2400" dirty="0"/>
              <a:t>, or is the new process </a:t>
            </a:r>
            <a:r>
              <a:rPr lang="en-US" altLang="zh-TW" sz="2400" dirty="0">
                <a:solidFill>
                  <a:srgbClr val="FF0000"/>
                </a:solidFill>
              </a:rPr>
              <a:t>single-threaded</a:t>
            </a:r>
            <a:r>
              <a:rPr lang="en-US" altLang="zh-TW" sz="2400" dirty="0"/>
              <a:t> ?</a:t>
            </a:r>
          </a:p>
          <a:p>
            <a:r>
              <a:rPr lang="en-US" altLang="zh-TW" sz="2400" dirty="0"/>
              <a:t>Some UNIX systems have two versions of fork(), one that </a:t>
            </a:r>
            <a:r>
              <a:rPr lang="en-US" altLang="zh-TW" sz="2400" dirty="0">
                <a:solidFill>
                  <a:srgbClr val="FF0000"/>
                </a:solidFill>
              </a:rPr>
              <a:t>duplicates all threads </a:t>
            </a:r>
            <a:r>
              <a:rPr lang="en-US" altLang="zh-TW" sz="2400" dirty="0"/>
              <a:t>and another </a:t>
            </a:r>
            <a:r>
              <a:rPr lang="en-US" altLang="zh-TW" sz="2400" dirty="0">
                <a:solidFill>
                  <a:srgbClr val="FF0000"/>
                </a:solidFill>
              </a:rPr>
              <a:t>duplicates only the thread </a:t>
            </a:r>
            <a:r>
              <a:rPr lang="en-US" altLang="zh-TW" sz="2400" dirty="0"/>
              <a:t>that invoked the fork() system call.</a:t>
            </a:r>
          </a:p>
          <a:p>
            <a:r>
              <a:rPr lang="en-US" altLang="zh-TW" sz="2400" dirty="0"/>
              <a:t>If a thread invokes the exec() system call, the program specified in the parameter to exec() will </a:t>
            </a:r>
            <a:r>
              <a:rPr lang="en-US" altLang="zh-TW" sz="2400" dirty="0">
                <a:solidFill>
                  <a:srgbClr val="FF0000"/>
                </a:solidFill>
              </a:rPr>
              <a:t>replace the entire process – including all threads.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Semantics of fork() and exec()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788" y="1098550"/>
            <a:ext cx="8229600" cy="4530725"/>
          </a:xfrm>
        </p:spPr>
        <p:txBody>
          <a:bodyPr/>
          <a:lstStyle/>
          <a:p>
            <a:r>
              <a:rPr lang="en-US" altLang="zh-TW" sz="2400" dirty="0"/>
              <a:t>Which of the two versions of fork() to use depends on the application.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If exec() is called immediately after forking</a:t>
            </a:r>
            <a:r>
              <a:rPr lang="en-US" altLang="zh-TW" sz="2400" dirty="0"/>
              <a:t>, then duplicating all threads is unnecessary, as the program specified in the parameters to exec() will replace the process. In this case, </a:t>
            </a:r>
            <a:r>
              <a:rPr lang="en-US" altLang="zh-TW" sz="2400" dirty="0">
                <a:solidFill>
                  <a:srgbClr val="FF0000"/>
                </a:solidFill>
              </a:rPr>
              <a:t>duplicating only the calling thread is appropriate.</a:t>
            </a:r>
          </a:p>
          <a:p>
            <a:r>
              <a:rPr lang="en-US" altLang="zh-TW" sz="2400" dirty="0"/>
              <a:t>However</a:t>
            </a:r>
            <a:r>
              <a:rPr lang="en-US" altLang="zh-TW" sz="2400" dirty="0">
                <a:solidFill>
                  <a:srgbClr val="FF0000"/>
                </a:solidFill>
              </a:rPr>
              <a:t>, if the separate process does not call exec() after forking, the separate process should duplicate all threads.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Thread Cancellation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9938" y="1092200"/>
            <a:ext cx="8062912" cy="4430713"/>
          </a:xfrm>
        </p:spPr>
        <p:txBody>
          <a:bodyPr/>
          <a:lstStyle/>
          <a:p>
            <a:r>
              <a:rPr lang="en-US" altLang="zh-TW" sz="2800" dirty="0"/>
              <a:t>Terminating a thread before it has finished</a:t>
            </a:r>
          </a:p>
          <a:p>
            <a:r>
              <a:rPr lang="en-US" altLang="zh-TW" sz="2800" dirty="0"/>
              <a:t>Two general approaches:</a:t>
            </a:r>
          </a:p>
          <a:p>
            <a:pPr lvl="1"/>
            <a:r>
              <a:rPr lang="en-US" altLang="zh-TW" sz="2800" b="1" dirty="0">
                <a:solidFill>
                  <a:srgbClr val="FF0000"/>
                </a:solidFill>
              </a:rPr>
              <a:t>Asynchronous cancellation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terminates the </a:t>
            </a:r>
            <a:r>
              <a:rPr lang="en-US" altLang="zh-TW" sz="2800" b="1" dirty="0">
                <a:solidFill>
                  <a:srgbClr val="FF0000"/>
                </a:solidFill>
              </a:rPr>
              <a:t>target thread  </a:t>
            </a:r>
            <a:r>
              <a:rPr lang="en-US" altLang="zh-TW" sz="2800" dirty="0"/>
              <a:t>immediately</a:t>
            </a:r>
          </a:p>
          <a:p>
            <a:pPr lvl="1"/>
            <a:r>
              <a:rPr lang="en-US" altLang="zh-TW" sz="2800" b="1" dirty="0">
                <a:solidFill>
                  <a:srgbClr val="FF0000"/>
                </a:solidFill>
              </a:rPr>
              <a:t>Deferred cancellation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allows the target thread to periodically check if it should be cancelled</a:t>
            </a:r>
          </a:p>
          <a:p>
            <a:pPr lvl="1">
              <a:buFont typeface="Monotype Sorts" pitchFamily="2" charset="2"/>
              <a:buNone/>
            </a:pPr>
            <a:endParaRPr lang="en-US" altLang="zh-TW" sz="2800" dirty="0"/>
          </a:p>
          <a:p>
            <a:pPr lvl="1"/>
            <a:endParaRPr lang="en-US" altLang="zh-TW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Signal Handling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9088" y="889000"/>
            <a:ext cx="8791575" cy="4457700"/>
          </a:xfrm>
        </p:spPr>
        <p:txBody>
          <a:bodyPr/>
          <a:lstStyle/>
          <a:p>
            <a:pPr marL="381000" indent="-381000"/>
            <a:r>
              <a:rPr lang="en-US" altLang="zh-TW" sz="2400" b="1" dirty="0">
                <a:solidFill>
                  <a:srgbClr val="FF0000"/>
                </a:solidFill>
              </a:rPr>
              <a:t>Signals</a:t>
            </a:r>
            <a:r>
              <a:rPr lang="en-US" altLang="zh-TW" sz="2400" dirty="0"/>
              <a:t> are used in UNIX systems to notify a process that a particular event has occurred</a:t>
            </a:r>
          </a:p>
          <a:p>
            <a:pPr marL="381000" indent="-381000"/>
            <a:r>
              <a:rPr lang="en-US" altLang="zh-TW" sz="2400" dirty="0"/>
              <a:t>A </a:t>
            </a:r>
            <a:r>
              <a:rPr lang="en-US" altLang="zh-TW" sz="2400" b="1" dirty="0">
                <a:solidFill>
                  <a:srgbClr val="FF0000"/>
                </a:solidFill>
              </a:rPr>
              <a:t>signal handler</a:t>
            </a:r>
            <a:r>
              <a:rPr lang="en-US" altLang="zh-TW" sz="2400" dirty="0">
                <a:solidFill>
                  <a:srgbClr val="3366FF"/>
                </a:solidFill>
              </a:rPr>
              <a:t> </a:t>
            </a:r>
            <a:r>
              <a:rPr lang="en-US" altLang="zh-TW" sz="2400" dirty="0"/>
              <a:t>is used to process signals</a:t>
            </a:r>
          </a:p>
          <a:p>
            <a:pPr marL="800100" lvl="1" indent="-342900">
              <a:buFont typeface="Webdings" pitchFamily="18" charset="2"/>
              <a:buAutoNum type="arabicPeriod"/>
            </a:pPr>
            <a:r>
              <a:rPr lang="en-US" altLang="zh-TW" sz="2400" dirty="0"/>
              <a:t>Signal is generated by particular event</a:t>
            </a:r>
          </a:p>
          <a:p>
            <a:pPr marL="800100" lvl="1" indent="-342900">
              <a:buFont typeface="Webdings" pitchFamily="18" charset="2"/>
              <a:buAutoNum type="arabicPeriod"/>
            </a:pPr>
            <a:r>
              <a:rPr lang="en-US" altLang="zh-TW" sz="2400" dirty="0"/>
              <a:t>Signal is delivered to a process</a:t>
            </a:r>
          </a:p>
          <a:p>
            <a:pPr marL="800100" lvl="1" indent="-342900">
              <a:buFont typeface="Webdings" pitchFamily="18" charset="2"/>
              <a:buAutoNum type="arabicPeriod"/>
            </a:pPr>
            <a:r>
              <a:rPr lang="en-US" altLang="zh-TW" sz="2400" dirty="0"/>
              <a:t>Once delivered, the signal must be handled</a:t>
            </a:r>
          </a:p>
          <a:p>
            <a:pPr marL="381000" indent="-381000"/>
            <a:r>
              <a:rPr lang="en-US" altLang="zh-TW" sz="2400" dirty="0"/>
              <a:t>Options:</a:t>
            </a:r>
          </a:p>
          <a:p>
            <a:pPr marL="800100" lvl="1" indent="-342900"/>
            <a:r>
              <a:rPr lang="en-US" altLang="zh-TW" sz="2400" dirty="0"/>
              <a:t>Deliver the signal to the thread to which the signal applies</a:t>
            </a:r>
          </a:p>
          <a:p>
            <a:pPr marL="800100" lvl="1" indent="-342900"/>
            <a:r>
              <a:rPr lang="en-US" altLang="zh-TW" sz="2400" dirty="0"/>
              <a:t>Deliver the signal to every thread in the process</a:t>
            </a:r>
          </a:p>
          <a:p>
            <a:pPr marL="800100" lvl="1" indent="-342900"/>
            <a:r>
              <a:rPr lang="en-US" altLang="zh-TW" sz="2400" dirty="0"/>
              <a:t>Deliver the signal to certain threads in the process</a:t>
            </a:r>
          </a:p>
          <a:p>
            <a:pPr marL="800100" lvl="1" indent="-342900"/>
            <a:r>
              <a:rPr lang="en-US" altLang="zh-TW" sz="2400" dirty="0"/>
              <a:t>Assign a specific thread to receive all signals for the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Thread Pools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913688" cy="4478337"/>
          </a:xfrm>
        </p:spPr>
        <p:txBody>
          <a:bodyPr/>
          <a:lstStyle/>
          <a:p>
            <a:r>
              <a:rPr lang="en-US" altLang="zh-TW" sz="2800" dirty="0"/>
              <a:t>Create a number of threads in a pool where they await work</a:t>
            </a:r>
          </a:p>
          <a:p>
            <a:r>
              <a:rPr lang="en-US" altLang="zh-TW" sz="2800" dirty="0"/>
              <a:t>Advantages:</a:t>
            </a:r>
          </a:p>
          <a:p>
            <a:pPr lvl="1"/>
            <a:r>
              <a:rPr lang="en-US" altLang="zh-TW" sz="2800" dirty="0"/>
              <a:t>Usually slightly faster to service a request with an existing thread than create a new thread</a:t>
            </a:r>
          </a:p>
          <a:p>
            <a:pPr lvl="1"/>
            <a:r>
              <a:rPr lang="en-US" altLang="zh-TW" sz="2800" dirty="0"/>
              <a:t>Allows the number of threads in the application(s) to be bound to the size of the pool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28675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/>
              <a:t>Single and Multithreaded Processes</a:t>
            </a:r>
          </a:p>
        </p:txBody>
      </p:sp>
      <p:pic>
        <p:nvPicPr>
          <p:cNvPr id="6147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5725" y="1349375"/>
            <a:ext cx="6600825" cy="436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 bwMode="auto">
          <a:xfrm>
            <a:off x="4552950" y="2000250"/>
            <a:ext cx="952500" cy="33147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505450" y="2000250"/>
            <a:ext cx="876300" cy="33147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381750" y="2000250"/>
            <a:ext cx="876300" cy="33147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Thread Specific Data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0" y="871538"/>
            <a:ext cx="8394700" cy="4478337"/>
          </a:xfrm>
        </p:spPr>
        <p:txBody>
          <a:bodyPr/>
          <a:lstStyle/>
          <a:p>
            <a:r>
              <a:rPr lang="en-US" altLang="zh-TW" sz="2800" dirty="0"/>
              <a:t>Threads belonging to a process share the data of the process.</a:t>
            </a:r>
          </a:p>
          <a:p>
            <a:r>
              <a:rPr lang="en-US" altLang="zh-TW" sz="2800" dirty="0"/>
              <a:t>However, it is useful to allow each thread to have its own copy of data (</a:t>
            </a:r>
            <a:r>
              <a:rPr lang="en-US" altLang="zh-TW" sz="2800" b="1" dirty="0">
                <a:solidFill>
                  <a:srgbClr val="FF0000"/>
                </a:solidFill>
              </a:rPr>
              <a:t>thread-specific data</a:t>
            </a:r>
            <a:r>
              <a:rPr lang="en-US" altLang="zh-TW" sz="2800" dirty="0"/>
              <a:t>)</a:t>
            </a:r>
          </a:p>
          <a:p>
            <a:r>
              <a:rPr lang="en-US" altLang="zh-TW" sz="2800" dirty="0"/>
              <a:t>For example, in a transaction-processing system, we might service each transaction in a separate thread</a:t>
            </a:r>
            <a:r>
              <a:rPr lang="en-US" altLang="zh-TW" sz="2800" dirty="0">
                <a:solidFill>
                  <a:srgbClr val="FF0000"/>
                </a:solidFill>
              </a:rPr>
              <a:t>. Each transaction might be assigned </a:t>
            </a:r>
            <a:r>
              <a:rPr lang="en-US" altLang="zh-TW" sz="2800" b="1" dirty="0">
                <a:solidFill>
                  <a:srgbClr val="FF0000"/>
                </a:solidFill>
              </a:rPr>
              <a:t>a unique ID</a:t>
            </a:r>
            <a:r>
              <a:rPr lang="en-US" altLang="zh-TW" sz="2800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zh-TW" sz="2800" dirty="0"/>
              <a:t>To associate each thread with its unique ID, we could use thread-specific data.</a:t>
            </a:r>
          </a:p>
          <a:p>
            <a:r>
              <a:rPr lang="en-US" altLang="zh-TW" sz="2800" dirty="0"/>
              <a:t>Most thread libraries provide some form of support for thread-specific data.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Scheduler Activations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1098550"/>
            <a:ext cx="5645150" cy="4492625"/>
          </a:xfrm>
        </p:spPr>
        <p:txBody>
          <a:bodyPr/>
          <a:lstStyle/>
          <a:p>
            <a:r>
              <a:rPr lang="en-US" altLang="zh-TW" sz="2000" dirty="0"/>
              <a:t>Both M:M and Two-level models require </a:t>
            </a:r>
            <a:r>
              <a:rPr lang="en-US" altLang="zh-TW" sz="2000" b="1" dirty="0">
                <a:solidFill>
                  <a:srgbClr val="FF0000"/>
                </a:solidFill>
              </a:rPr>
              <a:t>communication</a:t>
            </a:r>
            <a:r>
              <a:rPr lang="en-US" altLang="zh-TW" sz="2000" dirty="0">
                <a:solidFill>
                  <a:srgbClr val="FF0000"/>
                </a:solidFill>
              </a:rPr>
              <a:t> between the kernel and the thread library</a:t>
            </a:r>
            <a:r>
              <a:rPr lang="en-US" altLang="zh-TW" sz="2000" dirty="0"/>
              <a:t> to dynamically adjust the appropriate number of kernel threads to ensure the best performance. </a:t>
            </a:r>
          </a:p>
          <a:p>
            <a:r>
              <a:rPr lang="en-US" altLang="zh-TW" sz="2000" dirty="0">
                <a:solidFill>
                  <a:srgbClr val="FF0000"/>
                </a:solidFill>
              </a:rPr>
              <a:t>Lightweight process (LWP)</a:t>
            </a:r>
            <a:r>
              <a:rPr lang="en-US" altLang="zh-TW" sz="2000" dirty="0"/>
              <a:t> – an intermediate data structure between the use and kernel threads.</a:t>
            </a:r>
          </a:p>
          <a:p>
            <a:r>
              <a:rPr lang="en-US" altLang="zh-TW" sz="2000" dirty="0"/>
              <a:t>To user-thread library, the LWP appears to be a </a:t>
            </a:r>
            <a:r>
              <a:rPr lang="en-US" altLang="zh-TW" sz="2000" b="1" dirty="0">
                <a:solidFill>
                  <a:srgbClr val="FF0000"/>
                </a:solidFill>
              </a:rPr>
              <a:t>virtual processor </a:t>
            </a:r>
            <a:r>
              <a:rPr lang="en-US" altLang="zh-TW" sz="2000" dirty="0"/>
              <a:t>on which the application can schedule a user thread to run.</a:t>
            </a:r>
          </a:p>
          <a:p>
            <a:r>
              <a:rPr lang="en-US" altLang="zh-TW" sz="2000" dirty="0"/>
              <a:t>Each LWP is attached to a kernel thread</a:t>
            </a:r>
          </a:p>
          <a:p>
            <a:r>
              <a:rPr lang="en-US" altLang="zh-TW" sz="2000" dirty="0"/>
              <a:t>If a kernel thread blocks </a:t>
            </a:r>
            <a:r>
              <a:rPr lang="en-US" altLang="zh-TW" sz="2000" dirty="0">
                <a:sym typeface="Wingdings" pitchFamily="2" charset="2"/>
              </a:rPr>
              <a:t> LWP blocks  user thread blocks.</a:t>
            </a:r>
            <a:endParaRPr lang="en-US" altLang="zh-TW" sz="2000" dirty="0"/>
          </a:p>
        </p:txBody>
      </p:sp>
      <p:grpSp>
        <p:nvGrpSpPr>
          <p:cNvPr id="7" name="群組 6"/>
          <p:cNvGrpSpPr/>
          <p:nvPr/>
        </p:nvGrpSpPr>
        <p:grpSpPr>
          <a:xfrm>
            <a:off x="6078538" y="1649413"/>
            <a:ext cx="3082925" cy="3762375"/>
            <a:chOff x="6078538" y="1649413"/>
            <a:chExt cx="3082925" cy="3762375"/>
          </a:xfrm>
        </p:grpSpPr>
        <p:pic>
          <p:nvPicPr>
            <p:cNvPr id="35844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227763" y="1649413"/>
              <a:ext cx="2933700" cy="3762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矩形 4"/>
            <p:cNvSpPr/>
            <p:nvPr/>
          </p:nvSpPr>
          <p:spPr bwMode="auto">
            <a:xfrm>
              <a:off x="6078538" y="3505200"/>
              <a:ext cx="1304925" cy="558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>
                <a:defRPr/>
              </a:pPr>
              <a:r>
                <a:rPr lang="zh-TW" altLang="en-US" dirty="0">
                  <a:latin typeface="Verdana" charset="0"/>
                  <a:ea typeface="ＭＳ Ｐゴシック" charset="-128"/>
                </a:rPr>
                <a:t>   </a:t>
              </a:r>
              <a:r>
                <a:rPr lang="en-US" altLang="zh-TW" sz="2800" dirty="0">
                  <a:latin typeface="Verdana" charset="0"/>
                  <a:ea typeface="ＭＳ Ｐゴシック" charset="-128"/>
                </a:rPr>
                <a:t>LWP</a:t>
              </a:r>
            </a:p>
          </p:txBody>
        </p:sp>
      </p:grp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95989" y="1263222"/>
            <a:ext cx="2862261" cy="2445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Scheduler Activations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9913" y="1042988"/>
            <a:ext cx="8134350" cy="4492625"/>
          </a:xfrm>
        </p:spPr>
        <p:txBody>
          <a:bodyPr/>
          <a:lstStyle/>
          <a:p>
            <a:r>
              <a:rPr lang="en-US" altLang="zh-TW" sz="2400" dirty="0"/>
              <a:t>An application may require any number of LWPs to run efficiently.</a:t>
            </a:r>
          </a:p>
          <a:p>
            <a:r>
              <a:rPr lang="en-US" altLang="zh-TW" sz="2400" dirty="0"/>
              <a:t>A </a:t>
            </a:r>
            <a:r>
              <a:rPr lang="en-US" altLang="zh-TW" sz="2400" dirty="0">
                <a:solidFill>
                  <a:srgbClr val="FF0000"/>
                </a:solidFill>
              </a:rPr>
              <a:t>CPU-bound application </a:t>
            </a:r>
            <a:r>
              <a:rPr lang="en-US" altLang="zh-TW" sz="2400" dirty="0"/>
              <a:t>running on a single processor. </a:t>
            </a:r>
          </a:p>
          <a:p>
            <a:pPr lvl="1"/>
            <a:r>
              <a:rPr lang="en-US" altLang="zh-TW" dirty="0"/>
              <a:t> Since only one thread can run at once, one LWP is sufficient.</a:t>
            </a:r>
          </a:p>
          <a:p>
            <a:r>
              <a:rPr lang="en-US" altLang="zh-TW" sz="2400" dirty="0"/>
              <a:t>An </a:t>
            </a:r>
            <a:r>
              <a:rPr lang="en-US" altLang="zh-TW" sz="2400" dirty="0">
                <a:solidFill>
                  <a:srgbClr val="FF0000"/>
                </a:solidFill>
              </a:rPr>
              <a:t>I/O-intensive application </a:t>
            </a:r>
            <a:r>
              <a:rPr lang="en-US" altLang="zh-TW" sz="2400" dirty="0"/>
              <a:t>may require multiple LWPs to execute. </a:t>
            </a:r>
          </a:p>
          <a:p>
            <a:pPr lvl="1"/>
            <a:r>
              <a:rPr lang="en-US" altLang="zh-TW" dirty="0"/>
              <a:t>An LWP is required for each concurrent blocking system call.</a:t>
            </a:r>
          </a:p>
          <a:p>
            <a:pPr lvl="1"/>
            <a:r>
              <a:rPr lang="en-US" altLang="zh-TW" dirty="0"/>
              <a:t>For example, five different file-read requests occur simultaneously, then five LWPs are needed because all could be waiting for I/O completion in the kernel.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Scheduler Activations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042988"/>
            <a:ext cx="8083550" cy="4492625"/>
          </a:xfrm>
        </p:spPr>
        <p:txBody>
          <a:bodyPr/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Scheduler activation</a:t>
            </a:r>
            <a:r>
              <a:rPr lang="en-US" altLang="zh-TW" sz="2400" dirty="0"/>
              <a:t>: one scheme for communication between the user-thread library and the kernel</a:t>
            </a:r>
          </a:p>
          <a:p>
            <a:r>
              <a:rPr lang="en-US" altLang="zh-TW" sz="2400" dirty="0"/>
              <a:t>The kernel provides an application with a set of virtual processors (LWPs), and </a:t>
            </a:r>
            <a:r>
              <a:rPr lang="en-US" altLang="zh-TW" sz="2400" dirty="0">
                <a:solidFill>
                  <a:srgbClr val="FF0000"/>
                </a:solidFill>
              </a:rPr>
              <a:t>the application can schedule user threads onto an available virtual processor</a:t>
            </a:r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The kernel must inform an application about certain events – </a:t>
            </a:r>
            <a:r>
              <a:rPr lang="en-US" altLang="zh-TW" sz="2400" b="1" dirty="0" err="1">
                <a:solidFill>
                  <a:srgbClr val="FF0000"/>
                </a:solidFill>
              </a:rPr>
              <a:t>upcall</a:t>
            </a:r>
            <a:endParaRPr lang="en-US" altLang="zh-TW" sz="2400" b="1" dirty="0">
              <a:solidFill>
                <a:srgbClr val="FF0000"/>
              </a:solidFill>
            </a:endParaRPr>
          </a:p>
          <a:p>
            <a:r>
              <a:rPr lang="en-US" altLang="zh-TW" sz="2400" dirty="0" err="1"/>
              <a:t>Upcalls</a:t>
            </a:r>
            <a:r>
              <a:rPr lang="en-US" altLang="zh-TW" sz="2400" dirty="0"/>
              <a:t> are handled by the thread library with an </a:t>
            </a:r>
            <a:r>
              <a:rPr lang="en-US" altLang="zh-TW" sz="2400" b="1" dirty="0" err="1">
                <a:solidFill>
                  <a:srgbClr val="FF0000"/>
                </a:solidFill>
              </a:rPr>
              <a:t>upcall</a:t>
            </a:r>
            <a:r>
              <a:rPr lang="en-US" altLang="zh-TW" sz="2400" b="1" dirty="0">
                <a:solidFill>
                  <a:srgbClr val="FF0000"/>
                </a:solidFill>
              </a:rPr>
              <a:t> handler</a:t>
            </a:r>
            <a:r>
              <a:rPr lang="en-US" altLang="zh-TW" sz="2400" dirty="0"/>
              <a:t>, and </a:t>
            </a:r>
            <a:r>
              <a:rPr lang="en-US" altLang="zh-TW" sz="2400" dirty="0" err="1"/>
              <a:t>upcall</a:t>
            </a:r>
            <a:r>
              <a:rPr lang="en-US" altLang="zh-TW" sz="2400" dirty="0"/>
              <a:t> handlers must run on a virtual processor.</a:t>
            </a:r>
          </a:p>
          <a:p>
            <a:r>
              <a:rPr lang="en-US" altLang="zh-TW" sz="2400" dirty="0"/>
              <a:t>This communication allows an application to maintain the correct number of kernel threads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Operating System Examples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469188" cy="4492625"/>
          </a:xfrm>
        </p:spPr>
        <p:txBody>
          <a:bodyPr/>
          <a:lstStyle/>
          <a:p>
            <a:r>
              <a:rPr lang="en-US" altLang="zh-TW" sz="3200"/>
              <a:t>Windows XP Threads</a:t>
            </a:r>
          </a:p>
          <a:p>
            <a:r>
              <a:rPr lang="en-US" altLang="zh-TW" sz="3200"/>
              <a:t>Linux Threads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Windows XP Threads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011238"/>
            <a:ext cx="8045450" cy="4587875"/>
          </a:xfrm>
        </p:spPr>
        <p:txBody>
          <a:bodyPr/>
          <a:lstStyle/>
          <a:p>
            <a:r>
              <a:rPr lang="en-US" altLang="zh-TW" sz="2000" dirty="0"/>
              <a:t>Implements the one-to-one mapping, </a:t>
            </a:r>
          </a:p>
          <a:p>
            <a:r>
              <a:rPr lang="en-US" altLang="zh-TW" sz="2000" dirty="0"/>
              <a:t>By using the thread library, any thread belonging to a process can access the address space of the process.</a:t>
            </a:r>
          </a:p>
          <a:p>
            <a:r>
              <a:rPr lang="en-US" altLang="zh-TW" sz="2000" dirty="0"/>
              <a:t>Each thread contains</a:t>
            </a:r>
          </a:p>
          <a:p>
            <a:pPr lvl="1"/>
            <a:r>
              <a:rPr lang="en-US" altLang="zh-TW" sz="2000" dirty="0"/>
              <a:t>A thread id</a:t>
            </a:r>
          </a:p>
          <a:p>
            <a:pPr lvl="1"/>
            <a:r>
              <a:rPr lang="en-US" altLang="zh-TW" sz="2000" dirty="0"/>
              <a:t>A register set</a:t>
            </a:r>
            <a:r>
              <a:rPr lang="zh-TW" altLang="en-US" sz="2000" dirty="0"/>
              <a:t> </a:t>
            </a:r>
            <a:r>
              <a:rPr lang="en-US" altLang="zh-TW" sz="2000" dirty="0"/>
              <a:t>representing the status of the processor</a:t>
            </a:r>
          </a:p>
          <a:p>
            <a:pPr lvl="1"/>
            <a:r>
              <a:rPr lang="en-US" altLang="zh-TW" sz="2000" dirty="0"/>
              <a:t>Separate user and kernel stacks</a:t>
            </a:r>
          </a:p>
          <a:p>
            <a:pPr lvl="1"/>
            <a:r>
              <a:rPr lang="en-US" altLang="zh-TW" sz="2000" dirty="0"/>
              <a:t>Private data storage area</a:t>
            </a:r>
          </a:p>
          <a:p>
            <a:r>
              <a:rPr lang="en-US" altLang="zh-TW" sz="2000" dirty="0"/>
              <a:t>The register set, stacks, and private storage area are known as the </a:t>
            </a:r>
            <a:r>
              <a:rPr lang="en-US" altLang="zh-TW" sz="2000" dirty="0">
                <a:solidFill>
                  <a:srgbClr val="3366FF"/>
                </a:solidFill>
              </a:rPr>
              <a:t>context </a:t>
            </a:r>
            <a:r>
              <a:rPr lang="en-US" altLang="zh-TW" sz="2000" dirty="0"/>
              <a:t>of the thread</a:t>
            </a:r>
          </a:p>
          <a:p>
            <a:r>
              <a:rPr lang="en-US" altLang="zh-TW" sz="2000" dirty="0"/>
              <a:t>The primary data structures of a thread include:</a:t>
            </a:r>
          </a:p>
          <a:p>
            <a:pPr lvl="1"/>
            <a:r>
              <a:rPr lang="en-US" altLang="zh-TW" sz="2000" dirty="0">
                <a:solidFill>
                  <a:srgbClr val="FF0000"/>
                </a:solidFill>
              </a:rPr>
              <a:t>ETHREAD (executive thread block)</a:t>
            </a:r>
          </a:p>
          <a:p>
            <a:pPr lvl="1"/>
            <a:r>
              <a:rPr lang="en-US" altLang="zh-TW" sz="2000" dirty="0">
                <a:solidFill>
                  <a:srgbClr val="FF0000"/>
                </a:solidFill>
              </a:rPr>
              <a:t>KTHREAD (kernel thread block)</a:t>
            </a:r>
          </a:p>
          <a:p>
            <a:pPr lvl="1"/>
            <a:r>
              <a:rPr lang="en-US" altLang="zh-TW" sz="2000" dirty="0">
                <a:solidFill>
                  <a:srgbClr val="FF0000"/>
                </a:solidFill>
              </a:rPr>
              <a:t>TEB (thread environment block)</a:t>
            </a:r>
          </a:p>
          <a:p>
            <a:pPr>
              <a:buFont typeface="Monotype Sorts" pitchFamily="2" charset="2"/>
              <a:buNone/>
            </a:pPr>
            <a:endParaRPr lang="en-US" altLang="zh-TW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9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39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Windows XP Threads</a:t>
            </a:r>
          </a:p>
        </p:txBody>
      </p:sp>
      <p:pic>
        <p:nvPicPr>
          <p:cNvPr id="40963" name="Picture 4" descr="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63675" y="949325"/>
            <a:ext cx="5451475" cy="5297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字方塊 3"/>
          <p:cNvSpPr txBox="1"/>
          <p:nvPr/>
        </p:nvSpPr>
        <p:spPr>
          <a:xfrm>
            <a:off x="1466850" y="6248400"/>
            <a:ext cx="548740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TW" sz="2400" b="1" dirty="0">
                <a:latin typeface="Candara" pitchFamily="34" charset="0"/>
              </a:rPr>
              <a:t>Data Structures of a Windows XP thread</a:t>
            </a:r>
            <a:endParaRPr lang="zh-TW" altLang="en-US" sz="2400" b="1" dirty="0">
              <a:latin typeface="Candara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Linux Threads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7838" y="1068388"/>
            <a:ext cx="8399462" cy="4495800"/>
          </a:xfrm>
        </p:spPr>
        <p:txBody>
          <a:bodyPr/>
          <a:lstStyle/>
          <a:p>
            <a:r>
              <a:rPr lang="en-US" altLang="zh-TW" sz="2800" dirty="0"/>
              <a:t>Linux provides the </a:t>
            </a:r>
            <a:r>
              <a:rPr lang="en-US" altLang="zh-TW" sz="2800" dirty="0">
                <a:solidFill>
                  <a:srgbClr val="FF0000"/>
                </a:solidFill>
              </a:rPr>
              <a:t>fork() system call </a:t>
            </a:r>
            <a:r>
              <a:rPr lang="en-US" altLang="zh-TW" sz="2800" dirty="0"/>
              <a:t>with the traditional functionality of </a:t>
            </a:r>
            <a:r>
              <a:rPr lang="en-US" altLang="zh-TW" sz="2800" dirty="0">
                <a:solidFill>
                  <a:srgbClr val="FF0000"/>
                </a:solidFill>
              </a:rPr>
              <a:t>duplicating a process</a:t>
            </a:r>
            <a:r>
              <a:rPr lang="en-US" altLang="zh-TW" sz="2800" dirty="0"/>
              <a:t>.</a:t>
            </a:r>
          </a:p>
          <a:p>
            <a:r>
              <a:rPr lang="en-US" altLang="zh-TW" sz="2800" dirty="0"/>
              <a:t>Linux also provides the ability to create threads using the </a:t>
            </a:r>
            <a:r>
              <a:rPr lang="en-US" altLang="zh-TW" sz="2800" b="1" dirty="0">
                <a:solidFill>
                  <a:srgbClr val="FF0000"/>
                </a:solidFill>
              </a:rPr>
              <a:t>clone()</a:t>
            </a:r>
            <a:r>
              <a:rPr lang="en-US" altLang="zh-TW" sz="2800" dirty="0">
                <a:solidFill>
                  <a:srgbClr val="FF0000"/>
                </a:solidFill>
              </a:rPr>
              <a:t> system call </a:t>
            </a:r>
          </a:p>
          <a:p>
            <a:r>
              <a:rPr lang="en-US" altLang="zh-TW" sz="2800" dirty="0"/>
              <a:t>However, Linux does not distinguish between processes and threads.</a:t>
            </a:r>
          </a:p>
          <a:p>
            <a:r>
              <a:rPr lang="en-US" altLang="zh-TW" sz="2800" dirty="0">
                <a:solidFill>
                  <a:srgbClr val="FF0000"/>
                </a:solidFill>
              </a:rPr>
              <a:t>Linux refers to them as </a:t>
            </a:r>
            <a:r>
              <a:rPr lang="en-US" altLang="zh-TW" sz="2800" b="1" i="1" dirty="0">
                <a:solidFill>
                  <a:srgbClr val="FF0000"/>
                </a:solidFill>
              </a:rPr>
              <a:t>tasks</a:t>
            </a:r>
            <a:r>
              <a:rPr lang="en-US" altLang="zh-TW" sz="2800" dirty="0">
                <a:solidFill>
                  <a:srgbClr val="FF0000"/>
                </a:solidFill>
              </a:rPr>
              <a:t> rather than </a:t>
            </a:r>
            <a:r>
              <a:rPr lang="en-US" altLang="zh-TW" sz="2800" i="1" dirty="0">
                <a:solidFill>
                  <a:srgbClr val="FF0000"/>
                </a:solidFill>
              </a:rPr>
              <a:t>processes</a:t>
            </a:r>
            <a:r>
              <a:rPr lang="en-US" altLang="zh-TW" sz="2800" dirty="0">
                <a:solidFill>
                  <a:srgbClr val="FF0000"/>
                </a:solidFill>
              </a:rPr>
              <a:t> or </a:t>
            </a:r>
            <a:r>
              <a:rPr lang="en-US" altLang="zh-TW" sz="2800" i="1" dirty="0">
                <a:solidFill>
                  <a:srgbClr val="FF0000"/>
                </a:solidFill>
              </a:rPr>
              <a:t>threads</a:t>
            </a:r>
            <a:endParaRPr lang="en-US" altLang="zh-TW" sz="2800" dirty="0">
              <a:solidFill>
                <a:srgbClr val="FF0000"/>
              </a:solidFill>
            </a:endParaRPr>
          </a:p>
          <a:p>
            <a:r>
              <a:rPr lang="en-US" altLang="zh-TW" sz="2800" dirty="0"/>
              <a:t>When </a:t>
            </a:r>
            <a:r>
              <a:rPr lang="en-US" altLang="zh-TW" sz="2800" b="1" dirty="0"/>
              <a:t>clone()</a:t>
            </a:r>
            <a:r>
              <a:rPr lang="en-US" altLang="zh-TW" sz="2800" dirty="0"/>
              <a:t> is invoked, it is </a:t>
            </a:r>
            <a:r>
              <a:rPr lang="en-US" altLang="zh-TW" sz="2800" dirty="0">
                <a:solidFill>
                  <a:srgbClr val="FF0000"/>
                </a:solidFill>
              </a:rPr>
              <a:t>passed a set of flags</a:t>
            </a:r>
            <a:r>
              <a:rPr lang="en-US" altLang="zh-TW" sz="2800" dirty="0"/>
              <a:t>, which determine how much sharing is to take place between the parent and child tasks.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Linux Threads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4488" y="954088"/>
            <a:ext cx="8494712" cy="4495800"/>
          </a:xfrm>
        </p:spPr>
        <p:txBody>
          <a:bodyPr/>
          <a:lstStyle/>
          <a:p>
            <a:r>
              <a:rPr lang="en-US" altLang="zh-TW" sz="2800" dirty="0"/>
              <a:t>For example, if clone() is passed the flags </a:t>
            </a:r>
            <a:r>
              <a:rPr lang="en-US" altLang="zh-TW" sz="2800" dirty="0">
                <a:solidFill>
                  <a:srgbClr val="FF0000"/>
                </a:solidFill>
              </a:rPr>
              <a:t>CLONE_FS, CLONE_VM, CLONE_SIGHAND, and CLONE_FILES</a:t>
            </a:r>
            <a:r>
              <a:rPr lang="en-US" altLang="zh-TW" sz="2800" dirty="0"/>
              <a:t>, they will share the same file-system information, the same memory space, the same signal handler, and the same set of open files.</a:t>
            </a:r>
          </a:p>
        </p:txBody>
      </p:sp>
      <p:pic>
        <p:nvPicPr>
          <p:cNvPr id="4" name="Picture 7" descr="in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6149" y="3581400"/>
            <a:ext cx="7249137" cy="264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End of Chapter 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AA60E4-DF4A-4413-814D-A5757385B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120"/>
            <a:ext cx="5379418" cy="39017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9E0E9B-4838-48C2-A953-8D058E877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858" y="2441611"/>
            <a:ext cx="3846179" cy="412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806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600075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dirty="0"/>
              <a:t>Multithreaded Server Architecture</a:t>
            </a:r>
          </a:p>
        </p:txBody>
      </p:sp>
      <p:pic>
        <p:nvPicPr>
          <p:cNvPr id="10243" name="Picture 4" descr="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0213" y="1905000"/>
            <a:ext cx="8435098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095500" y="1962150"/>
            <a:ext cx="1562100" cy="70485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334000" y="1771650"/>
            <a:ext cx="2133600" cy="97155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257550" y="4057650"/>
            <a:ext cx="2800350" cy="95250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20700" y="534988"/>
            <a:ext cx="7292975" cy="312737"/>
          </a:xfrm>
        </p:spPr>
        <p:txBody>
          <a:bodyPr/>
          <a:lstStyle/>
          <a:p>
            <a:pPr eaLnBrk="1" hangingPunct="1"/>
            <a:r>
              <a:rPr lang="en-US" altLang="zh-TW" sz="4400" dirty="0"/>
              <a:t>Benefits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1114425"/>
            <a:ext cx="8235950" cy="4530725"/>
          </a:xfrm>
        </p:spPr>
        <p:txBody>
          <a:bodyPr/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Responsiveness</a:t>
            </a:r>
            <a:r>
              <a:rPr lang="en-US" altLang="zh-TW" sz="2800" dirty="0"/>
              <a:t>: Multithreading an interactive application may </a:t>
            </a:r>
            <a:r>
              <a:rPr lang="en-US" altLang="zh-TW" sz="2800" dirty="0">
                <a:solidFill>
                  <a:srgbClr val="FF0000"/>
                </a:solidFill>
              </a:rPr>
              <a:t>allow a program to continue running</a:t>
            </a:r>
            <a:r>
              <a:rPr lang="en-US" altLang="zh-TW" sz="2800" dirty="0"/>
              <a:t> even if part of it is blocked or is performing a lengthy operation, </a:t>
            </a:r>
          </a:p>
          <a:p>
            <a:r>
              <a:rPr lang="en-US" altLang="zh-TW" sz="2800" dirty="0"/>
              <a:t>thereby increasing responsiveness to the user. </a:t>
            </a:r>
          </a:p>
          <a:p>
            <a:r>
              <a:rPr lang="en-US" altLang="zh-TW" sz="2800" dirty="0"/>
              <a:t>For example, a </a:t>
            </a:r>
            <a:r>
              <a:rPr lang="en-US" altLang="zh-TW" sz="2800" dirty="0">
                <a:solidFill>
                  <a:srgbClr val="FF0000"/>
                </a:solidFill>
              </a:rPr>
              <a:t>multithreaded Web browser </a:t>
            </a:r>
            <a:r>
              <a:rPr lang="en-US" altLang="zh-TW" sz="2800" dirty="0"/>
              <a:t>could allow user interaction in </a:t>
            </a:r>
            <a:r>
              <a:rPr lang="en-US" altLang="zh-TW" sz="2800" dirty="0">
                <a:solidFill>
                  <a:srgbClr val="FF0000"/>
                </a:solidFill>
              </a:rPr>
              <a:t>one thread </a:t>
            </a:r>
            <a:r>
              <a:rPr lang="en-US" altLang="zh-TW" sz="2800" dirty="0"/>
              <a:t>while an image was being loaded in </a:t>
            </a:r>
            <a:r>
              <a:rPr lang="en-US" altLang="zh-TW" sz="2800" dirty="0">
                <a:solidFill>
                  <a:srgbClr val="FF0000"/>
                </a:solidFill>
              </a:rPr>
              <a:t>another thread</a:t>
            </a:r>
            <a:r>
              <a:rPr lang="en-US" altLang="zh-TW" sz="2800" dirty="0"/>
              <a:t>.</a:t>
            </a:r>
            <a:br>
              <a:rPr lang="en-US" altLang="zh-TW" sz="2800" dirty="0"/>
            </a:br>
            <a:endParaRPr lang="en-US" altLang="zh-TW" sz="2800" dirty="0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422400" y="165100"/>
            <a:ext cx="3100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kumimoji="1" lang="zh-TW" altLang="zh-TW" sz="3200" b="1">
              <a:solidFill>
                <a:schemeClr val="tx2"/>
              </a:solidFill>
              <a:latin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20700" y="554038"/>
            <a:ext cx="7292975" cy="312737"/>
          </a:xfrm>
        </p:spPr>
        <p:txBody>
          <a:bodyPr/>
          <a:lstStyle/>
          <a:p>
            <a:pPr eaLnBrk="1" hangingPunct="1"/>
            <a:r>
              <a:rPr lang="en-US" altLang="zh-TW" sz="4400" dirty="0"/>
              <a:t>Benefits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1114425"/>
            <a:ext cx="8235950" cy="4530725"/>
          </a:xfrm>
        </p:spPr>
        <p:txBody>
          <a:bodyPr/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Resource Sharing: </a:t>
            </a:r>
            <a:r>
              <a:rPr lang="en-US" altLang="zh-TW" sz="2800" dirty="0">
                <a:solidFill>
                  <a:srgbClr val="FF0000"/>
                </a:solidFill>
              </a:rPr>
              <a:t>Processes</a:t>
            </a:r>
            <a:r>
              <a:rPr lang="en-US" altLang="zh-TW" sz="2800" dirty="0"/>
              <a:t> may only share resources through </a:t>
            </a:r>
            <a:r>
              <a:rPr lang="en-US" altLang="zh-TW" sz="2800" dirty="0">
                <a:solidFill>
                  <a:srgbClr val="FF0000"/>
                </a:solidFill>
              </a:rPr>
              <a:t>shared memory</a:t>
            </a:r>
            <a:r>
              <a:rPr lang="en-US" altLang="zh-TW" sz="2800" dirty="0"/>
              <a:t> or message passing, arranged by the programmer. </a:t>
            </a:r>
          </a:p>
          <a:p>
            <a:r>
              <a:rPr lang="en-US" altLang="zh-TW" sz="2800" dirty="0">
                <a:solidFill>
                  <a:srgbClr val="FF0000"/>
                </a:solidFill>
              </a:rPr>
              <a:t>Threads</a:t>
            </a:r>
            <a:r>
              <a:rPr lang="en-US" altLang="zh-TW" sz="2800" dirty="0"/>
              <a:t> share the </a:t>
            </a:r>
            <a:r>
              <a:rPr lang="en-US" altLang="zh-TW" sz="2800" dirty="0">
                <a:solidFill>
                  <a:srgbClr val="FF0000"/>
                </a:solidFill>
              </a:rPr>
              <a:t>memory and resources of the process</a:t>
            </a:r>
            <a:r>
              <a:rPr lang="en-US" altLang="zh-TW" sz="2800" dirty="0"/>
              <a:t> to which they belong by default. </a:t>
            </a:r>
          </a:p>
          <a:p>
            <a:r>
              <a:rPr lang="en-US" altLang="zh-TW" sz="2800" dirty="0"/>
              <a:t>The benefit of sharing code and data is that it </a:t>
            </a:r>
            <a:r>
              <a:rPr lang="en-US" altLang="zh-TW" sz="2800" dirty="0">
                <a:solidFill>
                  <a:srgbClr val="FF0000"/>
                </a:solidFill>
              </a:rPr>
              <a:t>allows an application to have several different threads of activity within the same address space.</a:t>
            </a:r>
          </a:p>
          <a:p>
            <a:r>
              <a:rPr lang="zh-TW" altLang="en-US" sz="2800" dirty="0">
                <a:solidFill>
                  <a:srgbClr val="FF0000"/>
                </a:solidFill>
              </a:rPr>
              <a:t>如果是</a:t>
            </a:r>
            <a:r>
              <a:rPr lang="en-US" altLang="zh-TW" sz="2800" dirty="0">
                <a:solidFill>
                  <a:srgbClr val="FF0000"/>
                </a:solidFill>
              </a:rPr>
              <a:t>process</a:t>
            </a:r>
            <a:r>
              <a:rPr lang="zh-TW" altLang="en-US" sz="2800" dirty="0">
                <a:solidFill>
                  <a:srgbClr val="FF0000"/>
                </a:solidFill>
              </a:rPr>
              <a:t>要多個就要</a:t>
            </a:r>
            <a:r>
              <a:rPr lang="en-US" altLang="zh-TW" sz="2800" dirty="0">
                <a:solidFill>
                  <a:srgbClr val="FF0000"/>
                </a:solidFill>
              </a:rPr>
              <a:t>copy code data </a:t>
            </a:r>
            <a:r>
              <a:rPr lang="zh-TW" altLang="en-US" sz="2800" dirty="0">
                <a:solidFill>
                  <a:srgbClr val="FF0000"/>
                </a:solidFill>
              </a:rPr>
              <a:t>等資料  成本就比較高 </a:t>
            </a:r>
            <a:r>
              <a:rPr lang="en-US" altLang="zh-TW" sz="2800" dirty="0" err="1">
                <a:solidFill>
                  <a:srgbClr val="FF0000"/>
                </a:solidFill>
              </a:rPr>
              <a:t>th</a:t>
            </a:r>
            <a:r>
              <a:rPr lang="zh-TW" altLang="en-US" sz="2800" dirty="0">
                <a:solidFill>
                  <a:srgbClr val="FF0000"/>
                </a:solidFill>
              </a:rPr>
              <a:t>是直接共用</a:t>
            </a:r>
            <a:br>
              <a:rPr lang="en-US" altLang="zh-TW" sz="2800" dirty="0"/>
            </a:br>
            <a:endParaRPr lang="en-US" altLang="zh-TW" sz="2800" dirty="0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422400" y="165100"/>
            <a:ext cx="3100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kumimoji="1" lang="zh-TW" altLang="zh-TW" sz="3200" b="1">
              <a:solidFill>
                <a:schemeClr val="tx2"/>
              </a:solidFill>
              <a:latin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20700" y="515938"/>
            <a:ext cx="7292975" cy="312737"/>
          </a:xfrm>
        </p:spPr>
        <p:txBody>
          <a:bodyPr/>
          <a:lstStyle/>
          <a:p>
            <a:pPr eaLnBrk="1" hangingPunct="1"/>
            <a:r>
              <a:rPr lang="en-US" altLang="zh-TW" sz="4400" dirty="0"/>
              <a:t>Benefits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8089900" cy="4530725"/>
          </a:xfrm>
        </p:spPr>
        <p:txBody>
          <a:bodyPr/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Economy:</a:t>
            </a:r>
            <a:r>
              <a:rPr lang="en-US" altLang="zh-TW" sz="2800" dirty="0"/>
              <a:t> Allocating memory and resources for process creating is costly.  Proc</a:t>
            </a:r>
            <a:r>
              <a:rPr lang="zh-TW" altLang="en-US" sz="2800" dirty="0"/>
              <a:t>創建成本大 </a:t>
            </a:r>
            <a:r>
              <a:rPr lang="en-US" altLang="zh-TW" sz="2800" dirty="0"/>
              <a:t>mem res</a:t>
            </a:r>
          </a:p>
          <a:p>
            <a:r>
              <a:rPr lang="en-US" altLang="zh-TW" sz="2800" dirty="0"/>
              <a:t>Because threads share the recourses of the process to which they belong, </a:t>
            </a:r>
            <a:r>
              <a:rPr lang="en-US" altLang="zh-TW" sz="2800" dirty="0">
                <a:solidFill>
                  <a:srgbClr val="FF0000"/>
                </a:solidFill>
              </a:rPr>
              <a:t>it is more economical to create and context-switch threads.</a:t>
            </a:r>
          </a:p>
          <a:p>
            <a:r>
              <a:rPr lang="en-US" altLang="zh-TW" sz="2800" dirty="0">
                <a:solidFill>
                  <a:srgbClr val="FF0000"/>
                </a:solidFill>
              </a:rPr>
              <a:t>Th</a:t>
            </a:r>
            <a:r>
              <a:rPr lang="zh-TW" altLang="en-US" sz="2800" dirty="0">
                <a:solidFill>
                  <a:srgbClr val="FF0000"/>
                </a:solidFill>
              </a:rPr>
              <a:t>的</a:t>
            </a:r>
            <a:r>
              <a:rPr lang="en-US" altLang="zh-TW" sz="2800" dirty="0">
                <a:solidFill>
                  <a:srgbClr val="FF0000"/>
                </a:solidFill>
              </a:rPr>
              <a:t>context switch </a:t>
            </a:r>
            <a:r>
              <a:rPr lang="zh-TW" altLang="en-US" sz="2800" dirty="0">
                <a:solidFill>
                  <a:srgbClr val="FF0000"/>
                </a:solidFill>
              </a:rPr>
              <a:t>成本小</a:t>
            </a:r>
            <a:endParaRPr lang="en-US" altLang="zh-TW" sz="2800" dirty="0">
              <a:solidFill>
                <a:srgbClr val="FF0000"/>
              </a:solidFill>
            </a:endParaRPr>
          </a:p>
          <a:p>
            <a:r>
              <a:rPr lang="en-US" altLang="zh-TW" sz="2800" dirty="0"/>
              <a:t>In Solaris, creating a process is about 30 times slower than is creating a thread, and context switching is about 5 times slower.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422400" y="165100"/>
            <a:ext cx="3100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kumimoji="1" lang="zh-TW" altLang="zh-TW" sz="3200" b="1">
              <a:solidFill>
                <a:schemeClr val="tx2"/>
              </a:solidFill>
              <a:latin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</p:bldLst>
  </p:timing>
</p:sld>
</file>

<file path=ppt/theme/theme1.xml><?xml version="1.0" encoding="utf-8"?>
<a:theme xmlns:a="http://schemas.openxmlformats.org/drawingml/2006/main" name="1_os-8">
  <a:themeElements>
    <a:clrScheme name="1_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1_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1_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11263</TotalTime>
  <Words>2855</Words>
  <Application>Microsoft Office PowerPoint</Application>
  <PresentationFormat>On-screen Show (4:3)</PresentationFormat>
  <Paragraphs>295</Paragraphs>
  <Slides>49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Candara</vt:lpstr>
      <vt:lpstr>Helvetica</vt:lpstr>
      <vt:lpstr>Monotype Sorts</vt:lpstr>
      <vt:lpstr>Times New Roman</vt:lpstr>
      <vt:lpstr>Verdana</vt:lpstr>
      <vt:lpstr>Webdings</vt:lpstr>
      <vt:lpstr>1_os-8</vt:lpstr>
      <vt:lpstr>Chapter 4:   Multithreaded Programming</vt:lpstr>
      <vt:lpstr>Multithreaded Programming</vt:lpstr>
      <vt:lpstr>Objectives</vt:lpstr>
      <vt:lpstr>Single and Multithreaded Processes</vt:lpstr>
      <vt:lpstr>PowerPoint Presentation</vt:lpstr>
      <vt:lpstr>Multithreaded Server Architecture</vt:lpstr>
      <vt:lpstr>Benefits</vt:lpstr>
      <vt:lpstr>Benefits</vt:lpstr>
      <vt:lpstr>Benefits</vt:lpstr>
      <vt:lpstr>Benefits</vt:lpstr>
      <vt:lpstr>Multicore Programming</vt:lpstr>
      <vt:lpstr>Concurrent Execution on a Single-core System</vt:lpstr>
      <vt:lpstr>Parallel Execution on a Multicore System</vt:lpstr>
      <vt:lpstr>Multithreading Models</vt:lpstr>
      <vt:lpstr>Multithreading Models</vt:lpstr>
      <vt:lpstr>Many-to-One</vt:lpstr>
      <vt:lpstr>Many-to-One</vt:lpstr>
      <vt:lpstr>One-to-One</vt:lpstr>
      <vt:lpstr>One-to-One</vt:lpstr>
      <vt:lpstr>Many-to-Many Model</vt:lpstr>
      <vt:lpstr>Many-to-Many Model</vt:lpstr>
      <vt:lpstr>Two-level Model</vt:lpstr>
      <vt:lpstr>Thread Libraries</vt:lpstr>
      <vt:lpstr>Thread Libraries</vt:lpstr>
      <vt:lpstr>Thread Libraries</vt:lpstr>
      <vt:lpstr>Pthreads</vt:lpstr>
      <vt:lpstr>Multithreaded C program using the Pthreads API</vt:lpstr>
      <vt:lpstr>Win32 Tthreads</vt:lpstr>
      <vt:lpstr>Multithreaded C program using the Win32 API</vt:lpstr>
      <vt:lpstr>Multithreaded C program using the Win32 API</vt:lpstr>
      <vt:lpstr>Java Threads</vt:lpstr>
      <vt:lpstr>Java program for the summation of a non-negative integer</vt:lpstr>
      <vt:lpstr>Java program for the summation of a non-negative integer</vt:lpstr>
      <vt:lpstr>Threading Issues</vt:lpstr>
      <vt:lpstr>Semantics of fork() and exec()</vt:lpstr>
      <vt:lpstr>Semantics of fork() and exec()</vt:lpstr>
      <vt:lpstr>Thread Cancellation</vt:lpstr>
      <vt:lpstr>Signal Handling</vt:lpstr>
      <vt:lpstr>Thread Pools</vt:lpstr>
      <vt:lpstr>Thread Specific Data</vt:lpstr>
      <vt:lpstr>Scheduler Activations</vt:lpstr>
      <vt:lpstr>Scheduler Activations</vt:lpstr>
      <vt:lpstr>Scheduler Activations</vt:lpstr>
      <vt:lpstr>Operating System Examples</vt:lpstr>
      <vt:lpstr>Windows XP Threads</vt:lpstr>
      <vt:lpstr>Windows XP Threads</vt:lpstr>
      <vt:lpstr>Linux Threads</vt:lpstr>
      <vt:lpstr>Linux Threads</vt:lpstr>
      <vt:lpstr>End of Chapter 4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4:  Processes</dc:title>
  <dc:creator>Marilyn Turnamian</dc:creator>
  <cp:lastModifiedBy>簡 洋</cp:lastModifiedBy>
  <cp:revision>159</cp:revision>
  <cp:lastPrinted>2001-06-14T14:14:54Z</cp:lastPrinted>
  <dcterms:created xsi:type="dcterms:W3CDTF">2008-07-20T15:16:37Z</dcterms:created>
  <dcterms:modified xsi:type="dcterms:W3CDTF">2020-03-29T08:45:25Z</dcterms:modified>
</cp:coreProperties>
</file>