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1293" autoAdjust="0"/>
  </p:normalViewPr>
  <p:slideViewPr>
    <p:cSldViewPr snapToGrid="0">
      <p:cViewPr varScale="1">
        <p:scale>
          <a:sx n="62" d="100"/>
          <a:sy n="62" d="100"/>
        </p:scale>
        <p:origin x="1692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這個例子含 </a:t>
            </a:r>
            <a:r>
              <a:rPr lang="en-US" altLang="zh-TW" dirty="0"/>
              <a:t> </a:t>
            </a:r>
            <a:r>
              <a:rPr lang="zh-TW" altLang="en-US" dirty="0"/>
              <a:t>寫入時</a:t>
            </a:r>
            <a:r>
              <a:rPr lang="en-US" altLang="zh-TW" dirty="0"/>
              <a:t>exclusive / </a:t>
            </a:r>
            <a:r>
              <a:rPr lang="zh-TW" altLang="en-US" dirty="0"/>
              <a:t>讀取時</a:t>
            </a:r>
            <a:r>
              <a:rPr lang="en-US" altLang="zh-TW" dirty="0"/>
              <a:t>shared lock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rewind</a:t>
            </a:r>
            <a:r>
              <a:rPr lang="zh-TW" altLang="en-US" dirty="0"/>
              <a:t>往回奏走  或</a:t>
            </a:r>
            <a:r>
              <a:rPr lang="en-US" altLang="zh-TW" dirty="0"/>
              <a:t>reset </a:t>
            </a:r>
            <a:r>
              <a:rPr lang="zh-TW" altLang="en-US" dirty="0"/>
              <a:t>拉到最開始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direct</a:t>
            </a:r>
            <a:r>
              <a:rPr lang="zh-TW" altLang="en-US" dirty="0"/>
              <a:t>可以模擬 </a:t>
            </a:r>
            <a:r>
              <a:rPr lang="en-US" altLang="zh-TW" dirty="0"/>
              <a:t>sequential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social security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社會安全保險    這跟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DB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有點像   原檔是右邊   建一個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index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檔雞塊搜尋速度  找到再用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pointer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指回原檔位置</a:t>
            </a: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分割區可能因為磁頭刮傷或損壞導致壞掉不能讀   可以用</a:t>
            </a:r>
            <a:r>
              <a:rPr lang="en-US" altLang="zh-TW" dirty="0"/>
              <a:t>RAID</a:t>
            </a:r>
            <a:r>
              <a:rPr lang="zh-TW" altLang="en-US" dirty="0"/>
              <a:t>救回來  放好幾個</a:t>
            </a:r>
            <a:r>
              <a:rPr lang="en-US" altLang="zh-TW" dirty="0"/>
              <a:t>copy</a:t>
            </a:r>
            <a:r>
              <a:rPr lang="zh-TW" altLang="en-US" dirty="0"/>
              <a:t>在不同的</a:t>
            </a:r>
            <a:r>
              <a:rPr lang="en-US" altLang="zh-TW" dirty="0"/>
              <a:t>disk      volume:</a:t>
            </a:r>
            <a:r>
              <a:rPr lang="zh-TW" altLang="en-US" dirty="0"/>
              <a:t>是一個</a:t>
            </a:r>
            <a:r>
              <a:rPr lang="en-US" altLang="zh-TW" dirty="0"/>
              <a:t>partition</a:t>
            </a:r>
            <a:r>
              <a:rPr lang="zh-TW" altLang="en-US" dirty="0"/>
              <a:t>  上面是一個檔案系統      一個</a:t>
            </a:r>
            <a:r>
              <a:rPr lang="en-US" altLang="zh-TW" dirty="0"/>
              <a:t>OS</a:t>
            </a:r>
            <a:r>
              <a:rPr lang="zh-TW" altLang="en-US" dirty="0"/>
              <a:t>裡面可以有很多種檔案系統   例如</a:t>
            </a:r>
            <a:r>
              <a:rPr lang="en-US" altLang="zh-TW" dirty="0"/>
              <a:t>Remote File System  </a:t>
            </a:r>
            <a:r>
              <a:rPr lang="zh-TW" altLang="en-US"/>
              <a:t>檔案可以存在其他電腦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833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呼叫那些</a:t>
            </a:r>
            <a:r>
              <a:rPr lang="en-US" altLang="zh-TW" dirty="0"/>
              <a:t>interface</a:t>
            </a:r>
            <a:r>
              <a:rPr lang="zh-TW" altLang="en-US" dirty="0"/>
              <a:t>呼叫使用檔案系統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dirty="0">
                <a:ea typeface="新細明體" charset="-120"/>
              </a:rPr>
              <a:t>desirable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值得嚮往的</a:t>
            </a: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10-2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dirty="0"/>
              <a:t>最後一點是  </a:t>
            </a:r>
            <a:r>
              <a:rPr lang="en-US" altLang="zh-TW" dirty="0"/>
              <a:t>OS</a:t>
            </a:r>
            <a:r>
              <a:rPr lang="zh-TW" altLang="en-US" dirty="0"/>
              <a:t>不會檔你去碰</a:t>
            </a:r>
            <a:r>
              <a:rPr lang="en-US" altLang="zh-TW" dirty="0"/>
              <a:t>locked file  </a:t>
            </a:r>
            <a:r>
              <a:rPr lang="zh-TW" altLang="en-US" dirty="0"/>
              <a:t>但寫程式的自己要注意要先取得</a:t>
            </a:r>
            <a:r>
              <a:rPr lang="en-US" altLang="zh-TW" dirty="0"/>
              <a:t>lock</a:t>
            </a:r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Chapter 10  </a:t>
            </a:r>
            <a:br>
              <a:rPr lang="en-US" altLang="zh-TW" sz="5400" dirty="0">
                <a:ea typeface="新細明體" charset="-120"/>
              </a:rPr>
            </a:br>
            <a:r>
              <a:rPr lang="en-US" altLang="zh-TW" sz="5400" dirty="0">
                <a:ea typeface="新細明體" charset="-120"/>
              </a:rPr>
              <a:t>File-System</a:t>
            </a:r>
            <a:r>
              <a:rPr lang="zh-TW" altLang="en-US" sz="5400" dirty="0">
                <a:ea typeface="新細明體" charset="-120"/>
              </a:rPr>
              <a:t>  </a:t>
            </a:r>
            <a:r>
              <a:rPr lang="en-US" altLang="zh-TW" sz="5400" dirty="0">
                <a:ea typeface="新細明體" charset="-120"/>
              </a:rPr>
              <a:t> </a:t>
            </a:r>
            <a:br>
              <a:rPr lang="en-US" altLang="zh-TW" sz="5400" dirty="0">
                <a:ea typeface="新細明體" charset="-120"/>
              </a:rPr>
            </a:br>
            <a:endParaRPr lang="en-US" altLang="zh-TW" sz="54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(0</a:t>
            </a:r>
            <a:r>
              <a:rPr lang="zh-TW" altLang="en-US" sz="1800" dirty="0">
                <a:solidFill>
                  <a:srgbClr val="FF0000"/>
                </a:solidFill>
                <a:ea typeface="新細明體" charset="-120"/>
              </a:rPr>
              <a:t>零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zh-TW" altLang="en-US" sz="2400" dirty="0">
                <a:solidFill>
                  <a:srgbClr val="0033CC"/>
                </a:solidFill>
                <a:ea typeface="新細明體" charset="-120"/>
              </a:rPr>
              <a:t>都用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pointer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can be subdivided into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>
                <a:ea typeface="新細明體" charset="-120"/>
              </a:rPr>
              <a:t>Disks or partitions can be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>
                <a:ea typeface="新細明體" charset="-120"/>
              </a:rPr>
              <a:t>Disk or partition can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>
                <a:ea typeface="新細明體" charset="-120"/>
              </a:rPr>
              <a:t>– without a file system, or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a file system</a:t>
            </a:r>
            <a:r>
              <a:rPr lang="zh-TW" altLang="en-US" sz="2400" dirty="0">
                <a:ea typeface="新細明體" charset="-120"/>
              </a:rPr>
              <a:t>   硬碟格式化</a:t>
            </a:r>
            <a:r>
              <a:rPr lang="zh-TW" altLang="en-US" dirty="0">
                <a:ea typeface="新細明體" charset="-120"/>
              </a:rPr>
              <a:t>成特定檔案系統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>
                <a:ea typeface="新細明體" charset="-120"/>
              </a:rPr>
              <a:t>Entity containing file system known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>
                <a:ea typeface="新細明體" charset="-120"/>
              </a:rPr>
              <a:t>or</a:t>
            </a:r>
            <a:r>
              <a:rPr lang="zh-TW" altLang="en-US" sz="2400" dirty="0">
                <a:ea typeface="新細明體" charset="-120"/>
              </a:rPr>
              <a:t>或稱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>
                <a:ea typeface="新細明體" charset="-120"/>
              </a:rPr>
              <a:t>As well as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>
                <a:ea typeface="新細明體" charset="-120"/>
              </a:rPr>
              <a:t>there are many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File Concept</a:t>
            </a:r>
          </a:p>
          <a:p>
            <a:r>
              <a:rPr lang="en-US" altLang="zh-TW" sz="3200" dirty="0">
                <a:ea typeface="新細明體" charset="-120"/>
              </a:rPr>
              <a:t>Access Methods</a:t>
            </a:r>
          </a:p>
          <a:p>
            <a:r>
              <a:rPr lang="en-US" altLang="zh-TW" sz="3200" dirty="0">
                <a:ea typeface="新細明體" charset="-120"/>
              </a:rPr>
              <a:t>Directory Structure</a:t>
            </a:r>
          </a:p>
          <a:p>
            <a:r>
              <a:rPr lang="en-US" altLang="zh-TW" sz="3200" dirty="0">
                <a:ea typeface="新細明體" charset="-120"/>
              </a:rPr>
              <a:t>File-System Mounting</a:t>
            </a:r>
          </a:p>
          <a:p>
            <a:r>
              <a:rPr lang="en-US" altLang="zh-TW" sz="3200" dirty="0">
                <a:ea typeface="新細明體" charset="-120"/>
              </a:rPr>
              <a:t>File Sharing</a:t>
            </a:r>
          </a:p>
          <a:p>
            <a:r>
              <a:rPr lang="en-US" altLang="zh-TW" sz="3200" dirty="0">
                <a:ea typeface="新細明體" charset="-120"/>
              </a:rPr>
              <a:t>Protection   </a:t>
            </a:r>
            <a:r>
              <a:rPr lang="zh-TW" altLang="en-US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例如</a:t>
            </a:r>
            <a:r>
              <a:rPr lang="en-US" altLang="zh-TW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owner</a:t>
            </a:r>
            <a:r>
              <a:rPr lang="zh-TW" altLang="en-US" sz="320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誰可讀可寫</a:t>
            </a:r>
            <a:endParaRPr lang="en-US" altLang="zh-TW" sz="320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Search for a file</a:t>
            </a:r>
          </a:p>
          <a:p>
            <a:r>
              <a:rPr lang="en-US" altLang="zh-TW" sz="2800">
                <a:ea typeface="新細明體" charset="-120"/>
              </a:rPr>
              <a:t>Create a file</a:t>
            </a:r>
          </a:p>
          <a:p>
            <a:r>
              <a:rPr lang="en-US" altLang="zh-TW" sz="2800">
                <a:ea typeface="新細明體" charset="-120"/>
              </a:rPr>
              <a:t>Delete a file</a:t>
            </a:r>
          </a:p>
          <a:p>
            <a:r>
              <a:rPr lang="en-US" altLang="zh-TW" sz="2800">
                <a:ea typeface="新細明體" charset="-120"/>
              </a:rPr>
              <a:t>List a directory</a:t>
            </a:r>
          </a:p>
          <a:p>
            <a:r>
              <a:rPr lang="en-US" altLang="zh-TW" sz="2800">
                <a:ea typeface="新細明體" charset="-120"/>
              </a:rPr>
              <a:t>Rename a file</a:t>
            </a:r>
          </a:p>
          <a:p>
            <a:r>
              <a:rPr lang="en-US" altLang="zh-TW" sz="280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Single-Level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Naming 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Grouping 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Two-Level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Efficient searching</a:t>
            </a:r>
          </a:p>
          <a:p>
            <a:r>
              <a:rPr lang="en-US" altLang="zh-TW" sz="3200" dirty="0">
                <a:ea typeface="新細明體" charset="-120"/>
              </a:rPr>
              <a:t>Grouping Capability</a:t>
            </a:r>
          </a:p>
          <a:p>
            <a:r>
              <a:rPr lang="en-US" altLang="zh-TW" sz="3200" dirty="0">
                <a:ea typeface="新細明體" charset="-120"/>
              </a:rPr>
              <a:t>Current directory (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>
                <a:ea typeface="新細明體" charset="-120"/>
              </a:rPr>
              <a:t>Absolute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relative</a:t>
            </a:r>
            <a:r>
              <a:rPr lang="en-US" altLang="zh-TW" sz="2400" dirty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file is done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Example:  if in current directory   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Have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Allows directories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>
                <a:ea typeface="新細明體" charset="-120"/>
              </a:rPr>
              <a:t>. The same file or subdirector</a:t>
            </a:r>
            <a:r>
              <a:rPr lang="en-US" altLang="zh-TW" dirty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>
                <a:ea typeface="新細明體" charset="-120"/>
              </a:rPr>
              <a:t>Shared files </a:t>
            </a:r>
            <a:r>
              <a:rPr lang="en-US" altLang="zh-TW" dirty="0">
                <a:ea typeface="新細明體" charset="-120"/>
              </a:rPr>
              <a:t>and subdirectories can be implemented in several ways.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>
                <a:ea typeface="新細明體" charset="-120"/>
              </a:rPr>
              <a:t>-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>
                <a:ea typeface="新細明體" charset="-120"/>
              </a:rPr>
              <a:t>absolute or a relative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>
                <a:ea typeface="新細明體" charset="-120"/>
              </a:rPr>
              <a:t>. 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using that path name to locate the real file. Links are easily identified by their format in the directory entry and are effectively indirect pointers.</a:t>
            </a:r>
            <a:endParaRPr lang="en-US" altLang="zh-TW" sz="24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To explain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>
                <a:ea typeface="新細明體" charset="-120"/>
              </a:rPr>
              <a:t>To describe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>
                <a:ea typeface="新細明體" charset="-120"/>
              </a:rPr>
              <a:t>To discuss file-system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access methods(sequential </a:t>
            </a:r>
            <a:r>
              <a:rPr lang="zh-TW" altLang="en-US" sz="2800" dirty="0">
                <a:ea typeface="新細明體" charset="-120"/>
              </a:rPr>
              <a:t>或</a:t>
            </a:r>
            <a:r>
              <a:rPr lang="en-US" altLang="zh-TW" sz="2800" dirty="0">
                <a:ea typeface="新細明體" charset="-120"/>
              </a:rPr>
              <a:t>random access),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directory structures</a:t>
            </a:r>
          </a:p>
          <a:p>
            <a:r>
              <a:rPr lang="en-US" altLang="zh-TW" sz="2800" dirty="0">
                <a:ea typeface="新細明體" charset="-120"/>
              </a:rPr>
              <a:t>To explore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When a file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>
                <a:ea typeface="新細明體" charset="-120"/>
              </a:rPr>
              <a:t> ?</a:t>
            </a:r>
          </a:p>
          <a:p>
            <a:pPr lvl="2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>
                <a:ea typeface="新細明體" charset="-120"/>
              </a:rPr>
              <a:t>is used to determine when the last reference has been deleted and the disk space can be reallocated.</a:t>
            </a:r>
          </a:p>
          <a:p>
            <a:r>
              <a:rPr lang="en-US" altLang="zh-TW" sz="2800" dirty="0">
                <a:ea typeface="新細明體" charset="-120"/>
              </a:rPr>
              <a:t>Every time a new link is added use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file system must be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 err="1">
                <a:ea typeface="新細明體" charset="-120"/>
              </a:rPr>
              <a:t>unmounted</a:t>
            </a:r>
            <a:r>
              <a:rPr lang="en-US" altLang="zh-TW" sz="3200" dirty="0">
                <a:ea typeface="新細明體" charset="-120"/>
              </a:rPr>
              <a:t> file system is mounted at a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(a) Existing.                        (b) </a:t>
            </a:r>
            <a:r>
              <a:rPr lang="en-US" altLang="zh-TW" sz="2400" dirty="0" err="1">
                <a:ea typeface="新細明體" charset="-120"/>
              </a:rPr>
              <a:t>Unmounted</a:t>
            </a:r>
            <a:r>
              <a:rPr lang="en-US" altLang="zh-TW" sz="2400" dirty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Mount Point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>
                <a:ea typeface="新細明體" charset="-120"/>
              </a:rPr>
              <a:t>Sharing may be done through 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>
                <a:ea typeface="新細明體" charset="-120"/>
              </a:rPr>
              <a:t>On distributed systems, files may be shared across a network</a:t>
            </a:r>
          </a:p>
          <a:p>
            <a:r>
              <a:rPr lang="en-US" altLang="zh-TW" sz="2800" dirty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>
                <a:ea typeface="新細明體" charset="-120"/>
              </a:rPr>
              <a:t> seamlessly</a:t>
            </a:r>
            <a:r>
              <a:rPr lang="zh-TW" altLang="en-US" b="0" dirty="0"/>
              <a:t> 無縫地</a:t>
            </a:r>
            <a:r>
              <a:rPr lang="en-US" altLang="zh-TW" sz="2800" dirty="0">
                <a:ea typeface="新細明體" charset="-120"/>
              </a:rPr>
              <a:t> using </a:t>
            </a:r>
            <a:r>
              <a:rPr lang="en-US" altLang="zh-TW" sz="2800" b="1" dirty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>
                <a:ea typeface="新細明體" charset="-120"/>
              </a:rPr>
              <a:t>via the</a:t>
            </a:r>
            <a:r>
              <a:rPr lang="en-US" altLang="zh-TW" sz="2800" b="1" dirty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Client-server</a:t>
            </a:r>
            <a:r>
              <a:rPr lang="en-US" altLang="zh-TW" sz="2400" dirty="0">
                <a:ea typeface="新細明體" charset="-120"/>
              </a:rPr>
              <a:t> model allows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Client and user-on-client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(distributed naming services)</a:t>
            </a:r>
            <a:r>
              <a:rPr lang="en-US" altLang="zh-TW" sz="2400" dirty="0">
                <a:ea typeface="新細明體" charset="-120"/>
              </a:rPr>
              <a:t> such as LDAP (lightweight directory access protocol), DNS, NIS, Active Directory (Windows XP and Windows 2000) implement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Remote file systems add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>
                <a:ea typeface="新細明體" charset="-120"/>
              </a:rPr>
              <a:t>, due to network failure, server failure</a:t>
            </a:r>
          </a:p>
          <a:p>
            <a:r>
              <a:rPr lang="en-US" altLang="zh-TW" sz="2800" dirty="0">
                <a:ea typeface="新細明體" charset="-120"/>
              </a:rPr>
              <a:t>Recovery from failure can involve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>
                <a:ea typeface="新細明體" charset="-120"/>
              </a:rPr>
              <a:t>about status of each remote request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>
                <a:ea typeface="新細明體" charset="-120"/>
              </a:rPr>
              <a:t>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語意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 to Ch 6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>
                <a:ea typeface="新細明體" charset="-120"/>
              </a:rPr>
              <a:t>(AFS,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Sharing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AFS has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by whom</a:t>
            </a:r>
          </a:p>
          <a:p>
            <a:r>
              <a:rPr lang="en-US" altLang="zh-TW" sz="2800" dirty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logical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連續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physical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存在硬碟可能不連續  但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user</a:t>
            </a:r>
            <a:r>
              <a:rPr lang="zh-TW" altLang="en-US" sz="2800" dirty="0">
                <a:solidFill>
                  <a:srgbClr val="FF0000"/>
                </a:solidFill>
                <a:ea typeface="新細明體" charset="-120"/>
              </a:rPr>
              <a:t>不用想那麼多</a:t>
            </a:r>
            <a:endParaRPr lang="en-US" altLang="zh-TW" sz="2800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3200" dirty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a)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	7	</a:t>
            </a:r>
            <a:r>
              <a:rPr lang="en-US" altLang="zh-TW" sz="2000" dirty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048841" cy="1418901"/>
            <a:chOff x="362606" y="1040519"/>
            <a:chExt cx="5048841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229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The number of links to the file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8486" y="4903074"/>
            <a:ext cx="4724895" cy="1344537"/>
            <a:chOff x="528486" y="4903074"/>
            <a:chExt cx="4724895" cy="1344537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70687" y="5785946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36316" y="4934606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680734"/>
            <a:ext cx="1081362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>
                <a:ea typeface="新細明體" charset="-120"/>
              </a:rPr>
              <a:t>- sequence of words, bytes    </a:t>
            </a:r>
            <a:r>
              <a:rPr lang="zh-TW" altLang="en-US" sz="2400" dirty="0">
                <a:ea typeface="新細明體" charset="-120"/>
              </a:rPr>
              <a:t>沒有特定格式  使用不方便速度慢   沒辦法迅速定位到特定的資訊</a:t>
            </a: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Simple record structure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  一行行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Relocatable load file	</a:t>
            </a:r>
            <a:r>
              <a:rPr lang="zh-TW" altLang="en-US" sz="2400" dirty="0">
                <a:ea typeface="新細明體" charset="-120"/>
              </a:rPr>
              <a:t>程式可以放在記憶體不同位置  會有特定格式才能做到</a:t>
            </a:r>
            <a:endParaRPr lang="en-US" altLang="zh-TW" sz="24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Can simulate last two methods with first method by inserting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control characters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(CR, LF)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carriage return/line feed(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迴車 換行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Who decides</a:t>
            </a:r>
            <a:r>
              <a:rPr lang="zh-TW" altLang="en-US" sz="2400" dirty="0">
                <a:ea typeface="新細明體" charset="-120"/>
              </a:rPr>
              <a:t>  檔案格式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Operating system</a:t>
            </a:r>
            <a:r>
              <a:rPr lang="zh-TW" altLang="en-US" sz="2400" dirty="0">
                <a:ea typeface="新細明體" charset="-120"/>
              </a:rPr>
              <a:t>  </a:t>
            </a:r>
            <a:endParaRPr lang="en-US" altLang="zh-TW" sz="2400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>
                <a:ea typeface="新細明體" charset="-120"/>
              </a:rPr>
              <a:t> – unique tag (number) identifies file within file system</a:t>
            </a:r>
            <a:r>
              <a:rPr lang="zh-TW" altLang="en-US" sz="2400" dirty="0">
                <a:ea typeface="新細明體" charset="-120"/>
              </a:rPr>
              <a:t>    </a:t>
            </a:r>
            <a:r>
              <a:rPr lang="en-US" altLang="zh-TW" sz="2400" dirty="0">
                <a:ea typeface="新細明體" charset="-120"/>
              </a:rPr>
              <a:t>ID</a:t>
            </a:r>
            <a:r>
              <a:rPr lang="zh-TW" altLang="en-US" sz="2400" dirty="0">
                <a:ea typeface="新細明體" charset="-120"/>
              </a:rPr>
              <a:t> 系統給的編號  系統用的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data for protection, security, and usage</a:t>
            </a:r>
            <a:r>
              <a:rPr lang="zh-TW" altLang="en-US" sz="2400" dirty="0">
                <a:ea typeface="新細明體" charset="-120"/>
              </a:rPr>
              <a:t>查字典</a:t>
            </a:r>
            <a:r>
              <a:rPr lang="en-US" altLang="zh-TW" sz="2400" dirty="0">
                <a:ea typeface="新細明體" charset="-120"/>
              </a:rPr>
              <a:t> monitoring</a:t>
            </a:r>
          </a:p>
          <a:p>
            <a:r>
              <a:rPr lang="en-US" altLang="zh-TW" sz="2400" dirty="0">
                <a:ea typeface="新細明體" charset="-120"/>
              </a:rPr>
              <a:t>Information about files are kept in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is an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>
                <a:ea typeface="新細明體" charset="-120"/>
              </a:rPr>
              <a:t>Create</a:t>
            </a:r>
          </a:p>
          <a:p>
            <a:r>
              <a:rPr lang="en-US" altLang="zh-TW" sz="2400" b="1" dirty="0">
                <a:ea typeface="新細明體" charset="-120"/>
              </a:rPr>
              <a:t>Write</a:t>
            </a:r>
          </a:p>
          <a:p>
            <a:r>
              <a:rPr lang="en-US" altLang="zh-TW" sz="2400" b="1" dirty="0">
                <a:ea typeface="新細明體" charset="-120"/>
              </a:rPr>
              <a:t>Read</a:t>
            </a:r>
          </a:p>
          <a:p>
            <a:r>
              <a:rPr lang="en-US" altLang="zh-TW" sz="2400" b="1" dirty="0">
                <a:ea typeface="新細明體" charset="-120"/>
              </a:rPr>
              <a:t>Reposition within file  </a:t>
            </a:r>
            <a:r>
              <a:rPr lang="zh-TW" altLang="en-US" sz="2400" b="1" dirty="0">
                <a:ea typeface="新細明體" charset="-120"/>
              </a:rPr>
              <a:t>要讀寫的位置</a:t>
            </a:r>
            <a:endParaRPr lang="en-US" altLang="zh-TW" sz="2400" b="1" dirty="0">
              <a:ea typeface="新細明體" charset="-120"/>
            </a:endParaRPr>
          </a:p>
          <a:p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r>
              <a:rPr lang="en-US" altLang="zh-TW" sz="2400" b="1" dirty="0">
                <a:ea typeface="新細明體" charset="-120"/>
              </a:rPr>
              <a:t>Truncate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search the directory structure on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400" dirty="0">
                <a:ea typeface="新細明體" charset="-120"/>
              </a:rPr>
              <a:t> for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and move the content of entry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memory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move the content of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memory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</a:t>
            </a:r>
            <a:r>
              <a:rPr lang="en-US" altLang="zh-TW" sz="2400" dirty="0">
                <a:ea typeface="新細明體" charset="-120"/>
              </a:rPr>
              <a:t> directory structure on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>
                <a:ea typeface="新細明體" charset="-120"/>
              </a:rPr>
              <a:t>: counter of number of times a file is open – to allow removal of data from open-file table when last process closes it   </a:t>
            </a:r>
            <a:r>
              <a:rPr lang="zh-TW" altLang="en-US" dirty="0">
                <a:ea typeface="新細明體" charset="-120"/>
              </a:rPr>
              <a:t>例如一個檔案被多個程序讀取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>
                <a:ea typeface="新細明體" charset="-120"/>
              </a:rPr>
              <a:t>: per-process access mode information</a:t>
            </a:r>
          </a:p>
          <a:p>
            <a:pPr lvl="1"/>
            <a:r>
              <a:rPr lang="en-US" altLang="zh-TW" dirty="0">
                <a:ea typeface="新細明體" charset="-120"/>
              </a:rPr>
              <a:t>RWX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>
                <a:ea typeface="新細明體" charset="-120"/>
              </a:rPr>
              <a:t>Mandatory</a:t>
            </a:r>
            <a:r>
              <a:rPr lang="zh-TW" altLang="en-US" sz="2800" dirty="0">
                <a:ea typeface="新細明體" charset="-120"/>
              </a:rPr>
              <a:t>義務的</a:t>
            </a:r>
            <a:r>
              <a:rPr lang="en-US" altLang="zh-TW" sz="2800" dirty="0">
                <a:ea typeface="新細明體" charset="-120"/>
              </a:rPr>
              <a:t> or advisory</a:t>
            </a:r>
            <a:r>
              <a:rPr lang="zh-TW" altLang="en-US" b="0" dirty="0"/>
              <a:t> 諮詢勸告的</a:t>
            </a:r>
            <a:r>
              <a:rPr lang="en-US" altLang="zh-TW" sz="2800" dirty="0">
                <a:ea typeface="新細明體" charset="-120"/>
              </a:rPr>
              <a:t> file locking mechanisms: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– Once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 process acquires an exclusive </a:t>
            </a:r>
            <a:r>
              <a:rPr lang="en-US" altLang="zh-TW" dirty="0">
                <a:ea typeface="新細明體" charset="-120"/>
              </a:rPr>
              <a:t>lock, the OS will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prevent any other </a:t>
            </a:r>
            <a:r>
              <a:rPr lang="en-US" altLang="zh-TW" dirty="0">
                <a:ea typeface="新細明體" charset="-120"/>
              </a:rPr>
              <a:t>process from accessing the locked file. (Windows)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23412</TotalTime>
  <Words>1811</Words>
  <Application>Microsoft Office PowerPoint</Application>
  <PresentationFormat>On-screen Show (4:3)</PresentationFormat>
  <Paragraphs>344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Monotype Sorts</vt:lpstr>
      <vt:lpstr>Arial</vt:lpstr>
      <vt:lpstr>Calibri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203</cp:revision>
  <cp:lastPrinted>2001-06-14T14:14:54Z</cp:lastPrinted>
  <dcterms:created xsi:type="dcterms:W3CDTF">2008-07-20T15:16:37Z</dcterms:created>
  <dcterms:modified xsi:type="dcterms:W3CDTF">2020-05-30T04:23:39Z</dcterms:modified>
</cp:coreProperties>
</file>